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80" r:id="rId13"/>
    <p:sldId id="281" r:id="rId14"/>
    <p:sldId id="265" r:id="rId15"/>
    <p:sldId id="266" r:id="rId16"/>
    <p:sldId id="267" r:id="rId17"/>
    <p:sldId id="268" r:id="rId18"/>
    <p:sldId id="282" r:id="rId19"/>
    <p:sldId id="270" r:id="rId20"/>
    <p:sldId id="283" r:id="rId21"/>
    <p:sldId id="273" r:id="rId22"/>
    <p:sldId id="275" r:id="rId23"/>
    <p:sldId id="276" r:id="rId24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6eNNa7hUcsfG1nzvqIZfBZXhV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5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638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82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813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85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70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061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229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41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896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82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629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47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56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329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601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698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069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8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88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97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31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10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53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 rot="5400000">
            <a:off x="5463778" y="1371604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6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2"/>
          </p:nvPr>
        </p:nvSpPr>
        <p:spPr>
          <a:xfrm>
            <a:off x="457210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aint.ln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8486" y="3090227"/>
            <a:ext cx="3840162" cy="209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1066" y="1183762"/>
            <a:ext cx="2870979" cy="143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50" y="4743550"/>
            <a:ext cx="399950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457202" y="-19049"/>
            <a:ext cx="767773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CHÀO MỪNG QUÝ THẦY CÔ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VỀ DỰ GIỜ THĂM LỚP</a:t>
            </a:r>
            <a:endParaRPr sz="3800" b="1" i="0" u="none" strike="noStrike" cap="none">
              <a:solidFill>
                <a:srgbClr val="FC78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747046" y="1723132"/>
            <a:ext cx="307808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MÔN: TIN HỌC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LỚP </a:t>
            </a:r>
            <a:r>
              <a:rPr lang="en-US" sz="3200" b="1" dirty="0">
                <a:solidFill>
                  <a:srgbClr val="A04400"/>
                </a:solidFill>
              </a:rPr>
              <a:t>4</a:t>
            </a:r>
            <a:endParaRPr sz="3200" b="1" i="0" u="none" strike="noStrike" cap="none" dirty="0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885951"/>
            <a:ext cx="8305800" cy="299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lvl="0" indent="-227937" algn="just">
              <a:lnSpc>
                <a:spcPct val="150000"/>
              </a:lnSpc>
            </a:pP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iao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con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solidFill>
                <a:srgbClr val="2027AE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57200" y="80010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LÀM QUEN VỚI PHẦN MỀM TRÌNH CHIẾU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838203" y="42862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2023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5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896" y="133351"/>
            <a:ext cx="6498228" cy="4679654"/>
          </a:xfrm>
          <a:prstGeom prst="rect">
            <a:avLst/>
          </a:prstGeom>
        </p:spPr>
      </p:pic>
      <p:sp>
        <p:nvSpPr>
          <p:cNvPr id="161" name="Google Shape;161;p9"/>
          <p:cNvSpPr/>
          <p:nvPr/>
        </p:nvSpPr>
        <p:spPr>
          <a:xfrm>
            <a:off x="152400" y="133351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dãi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152400" y="1504951"/>
            <a:ext cx="2209800" cy="1295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dãi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Home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28600" y="3028950"/>
            <a:ext cx="2133600" cy="106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3.Vùng soạn thảo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4" name="Google Shape;164;p9"/>
          <p:cNvCxnSpPr/>
          <p:nvPr/>
        </p:nvCxnSpPr>
        <p:spPr>
          <a:xfrm flipV="1">
            <a:off x="1900719" y="285762"/>
            <a:ext cx="821253" cy="22495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5" name="Google Shape;165;p9"/>
          <p:cNvCxnSpPr/>
          <p:nvPr/>
        </p:nvCxnSpPr>
        <p:spPr>
          <a:xfrm flipV="1">
            <a:off x="2255265" y="891720"/>
            <a:ext cx="672870" cy="110853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6" name="Google Shape;166;p9"/>
          <p:cNvCxnSpPr/>
          <p:nvPr/>
        </p:nvCxnSpPr>
        <p:spPr>
          <a:xfrm rot="10800000" flipH="1">
            <a:off x="2209800" y="1771650"/>
            <a:ext cx="2667000" cy="19431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7" name="Google Shape;167;p9"/>
          <p:cNvSpPr/>
          <p:nvPr/>
        </p:nvSpPr>
        <p:spPr>
          <a:xfrm>
            <a:off x="2631896" y="514350"/>
            <a:ext cx="5659349" cy="441145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67;p9"/>
          <p:cNvSpPr/>
          <p:nvPr/>
        </p:nvSpPr>
        <p:spPr>
          <a:xfrm>
            <a:off x="2721973" y="256854"/>
            <a:ext cx="3781570" cy="215768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409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algn="just">
              <a:spcBef>
                <a:spcPts val="16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/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Đưa</a:t>
            </a:r>
            <a:r>
              <a:rPr lang="en-US" sz="3200" dirty="0">
                <a:solidFill>
                  <a:srgbClr val="2027AE"/>
                </a:solidFill>
              </a:rPr>
              <a:t> con </a:t>
            </a:r>
            <a:r>
              <a:rPr lang="en-US" sz="3200" dirty="0" err="1">
                <a:solidFill>
                  <a:srgbClr val="2027AE"/>
                </a:solidFill>
              </a:rPr>
              <a:t>trỏ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đến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vị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trí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gõ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dùng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cách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Để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xuống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dòng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mới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nhấn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phím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838203" y="42862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2023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4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348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r>
              <a:rPr lang="en-US" sz="3200" dirty="0" smtClean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Đưa</a:t>
            </a:r>
            <a:r>
              <a:rPr lang="en-US" sz="3200" dirty="0">
                <a:solidFill>
                  <a:srgbClr val="2027AE"/>
                </a:solidFill>
              </a:rPr>
              <a:t> con </a:t>
            </a:r>
            <a:r>
              <a:rPr lang="en-US" sz="3200" dirty="0" err="1">
                <a:solidFill>
                  <a:srgbClr val="2027AE"/>
                </a:solidFill>
              </a:rPr>
              <a:t>trỏ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đến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vị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trí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cần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gõ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dùng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cách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nào</a:t>
            </a:r>
            <a:r>
              <a:rPr lang="en-US" sz="3200" dirty="0" smtClean="0">
                <a:solidFill>
                  <a:srgbClr val="2027AE"/>
                </a:solidFill>
              </a:rPr>
              <a:t>?</a:t>
            </a:r>
          </a:p>
          <a:p>
            <a:r>
              <a:rPr lang="en-US" sz="3200" i="1" dirty="0" smtClean="0">
                <a:solidFill>
                  <a:srgbClr val="2027AE"/>
                </a:solidFill>
              </a:rPr>
              <a:t>=&gt; </a:t>
            </a:r>
            <a:r>
              <a:rPr lang="en-US" sz="3200" i="1" dirty="0" err="1" smtClean="0">
                <a:solidFill>
                  <a:srgbClr val="2027AE"/>
                </a:solidFill>
              </a:rPr>
              <a:t>dùng</a:t>
            </a:r>
            <a:r>
              <a:rPr lang="en-US" sz="3200" i="1" dirty="0" smtClean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chuột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hoặc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các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phím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mũi</a:t>
            </a:r>
            <a:r>
              <a:rPr lang="en-US" sz="3200" i="1" dirty="0">
                <a:solidFill>
                  <a:srgbClr val="2027AE"/>
                </a:solidFill>
              </a:rPr>
              <a:t> </a:t>
            </a:r>
            <a:r>
              <a:rPr lang="en-US" sz="3200" i="1" dirty="0" err="1">
                <a:solidFill>
                  <a:srgbClr val="2027AE"/>
                </a:solidFill>
              </a:rPr>
              <a:t>tên</a:t>
            </a:r>
            <a:endParaRPr lang="en-US" sz="3200" dirty="0">
              <a:solidFill>
                <a:srgbClr val="2027AE"/>
              </a:solidFill>
            </a:endParaRPr>
          </a:p>
          <a:p>
            <a:r>
              <a:rPr lang="en-US" sz="3200" dirty="0">
                <a:solidFill>
                  <a:srgbClr val="2027AE"/>
                </a:solidFill>
              </a:rPr>
              <a:t>+ </a:t>
            </a:r>
            <a:r>
              <a:rPr lang="en-US" sz="3200" dirty="0" err="1">
                <a:solidFill>
                  <a:srgbClr val="2027AE"/>
                </a:solidFill>
              </a:rPr>
              <a:t>Để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xuống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dòng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mới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em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nhấn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>
                <a:solidFill>
                  <a:srgbClr val="2027AE"/>
                </a:solidFill>
              </a:rPr>
              <a:t>phím</a:t>
            </a:r>
            <a:r>
              <a:rPr lang="en-US" sz="3200" dirty="0">
                <a:solidFill>
                  <a:srgbClr val="2027AE"/>
                </a:solidFill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</a:rPr>
              <a:t>nào</a:t>
            </a:r>
            <a:r>
              <a:rPr lang="en-US" sz="3200" dirty="0">
                <a:solidFill>
                  <a:srgbClr val="2027AE"/>
                </a:solidFill>
              </a:rPr>
              <a:t>?</a:t>
            </a:r>
          </a:p>
          <a:p>
            <a:pPr marL="225425" lvl="0" indent="-225425" algn="just">
              <a:lnSpc>
                <a:spcPct val="150000"/>
              </a:lnSpc>
            </a:pPr>
            <a:r>
              <a:rPr lang="en-US" sz="2800" b="1" dirty="0">
                <a:solidFill>
                  <a:srgbClr val="2027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i="1" dirty="0">
                <a:solidFill>
                  <a:srgbClr val="2027AE"/>
                </a:solidFill>
              </a:rPr>
              <a:t> </a:t>
            </a:r>
            <a:r>
              <a:rPr lang="en-US" sz="2800" i="1" dirty="0" smtClean="0">
                <a:solidFill>
                  <a:srgbClr val="2027AE"/>
                </a:solidFill>
              </a:rPr>
              <a:t>=&gt; </a:t>
            </a:r>
            <a:r>
              <a:rPr lang="en-US" sz="2800" i="1" dirty="0" err="1" smtClean="0">
                <a:solidFill>
                  <a:srgbClr val="2027AE"/>
                </a:solidFill>
              </a:rPr>
              <a:t>Phím</a:t>
            </a:r>
            <a:r>
              <a:rPr lang="en-US" sz="2800" i="1" dirty="0" smtClean="0">
                <a:solidFill>
                  <a:srgbClr val="2027AE"/>
                </a:solidFill>
              </a:rPr>
              <a:t> Enter</a:t>
            </a:r>
            <a:endParaRPr sz="2800" dirty="0">
              <a:solidFill>
                <a:srgbClr val="2027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838203" y="42862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2023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42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/>
        </p:nvSpPr>
        <p:spPr>
          <a:xfrm>
            <a:off x="381000" y="1733550"/>
            <a:ext cx="8229600" cy="33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838203" y="42862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2023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5943600" y="742950"/>
            <a:ext cx="3048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File     -&gt; 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</a:t>
            </a:r>
            <a:endParaRPr dirty="0"/>
          </a:p>
        </p:txBody>
      </p:sp>
      <p:sp>
        <p:nvSpPr>
          <p:cNvPr id="10" name="Google Shape;181;p11"/>
          <p:cNvSpPr/>
          <p:nvPr/>
        </p:nvSpPr>
        <p:spPr>
          <a:xfrm>
            <a:off x="5835721" y="2449881"/>
            <a:ext cx="3048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Browse.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853" t="-379" r="44751" b="22695"/>
          <a:stretch/>
        </p:blipFill>
        <p:spPr>
          <a:xfrm>
            <a:off x="0" y="109331"/>
            <a:ext cx="5285433" cy="4114800"/>
          </a:xfrm>
          <a:prstGeom prst="rect">
            <a:avLst/>
          </a:prstGeom>
        </p:spPr>
      </p:pic>
      <p:cxnSp>
        <p:nvCxnSpPr>
          <p:cNvPr id="183" name="Google Shape;183;p11"/>
          <p:cNvCxnSpPr/>
          <p:nvPr/>
        </p:nvCxnSpPr>
        <p:spPr>
          <a:xfrm flipH="1">
            <a:off x="657546" y="1356189"/>
            <a:ext cx="5178175" cy="19520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183;p11"/>
          <p:cNvCxnSpPr/>
          <p:nvPr/>
        </p:nvCxnSpPr>
        <p:spPr>
          <a:xfrm flipH="1">
            <a:off x="3945835" y="2790160"/>
            <a:ext cx="1997766" cy="107717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097294" y="2072189"/>
            <a:ext cx="36844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4: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Gõ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endParaRPr sz="4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5097294" y="209550"/>
            <a:ext cx="419193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3: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endParaRPr sz="4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89;p12"/>
          <p:cNvSpPr/>
          <p:nvPr/>
        </p:nvSpPr>
        <p:spPr>
          <a:xfrm>
            <a:off x="2628433" y="4146972"/>
            <a:ext cx="45648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5: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</a:t>
            </a:r>
            <a:endParaRPr sz="4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7055" b="34014"/>
          <a:stretch/>
        </p:blipFill>
        <p:spPr>
          <a:xfrm>
            <a:off x="696" y="33954"/>
            <a:ext cx="4714520" cy="3303511"/>
          </a:xfrm>
          <a:prstGeom prst="rect">
            <a:avLst/>
          </a:prstGeom>
        </p:spPr>
      </p:pic>
      <p:cxnSp>
        <p:nvCxnSpPr>
          <p:cNvPr id="9" name="Google Shape;192;p12"/>
          <p:cNvCxnSpPr/>
          <p:nvPr/>
        </p:nvCxnSpPr>
        <p:spPr>
          <a:xfrm flipH="1" flipV="1">
            <a:off x="3632876" y="3207735"/>
            <a:ext cx="100457" cy="99760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0" name="Google Shape;190;p12"/>
          <p:cNvCxnSpPr/>
          <p:nvPr/>
        </p:nvCxnSpPr>
        <p:spPr>
          <a:xfrm flipH="1">
            <a:off x="856034" y="640214"/>
            <a:ext cx="4278347" cy="12860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2" name="Google Shape;192;p12"/>
          <p:cNvCxnSpPr/>
          <p:nvPr/>
        </p:nvCxnSpPr>
        <p:spPr>
          <a:xfrm flipH="1" flipV="1">
            <a:off x="1643974" y="2284333"/>
            <a:ext cx="3719209" cy="14911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2;p14"/>
          <p:cNvSpPr/>
          <p:nvPr/>
        </p:nvSpPr>
        <p:spPr>
          <a:xfrm>
            <a:off x="357807" y="588243"/>
            <a:ext cx="868680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Google Shape;212;p14"/>
          <p:cNvSpPr/>
          <p:nvPr/>
        </p:nvSpPr>
        <p:spPr>
          <a:xfrm>
            <a:off x="357806" y="1840574"/>
            <a:ext cx="86868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nút</a:t>
            </a:r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6521" y="1840574"/>
            <a:ext cx="566531" cy="507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2;p14"/>
          <p:cNvSpPr/>
          <p:nvPr/>
        </p:nvSpPr>
        <p:spPr>
          <a:xfrm>
            <a:off x="357807" y="588243"/>
            <a:ext cx="868680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32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ý: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2027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endParaRPr lang="en-US" sz="3200" dirty="0">
              <a:solidFill>
                <a:srgbClr val="2027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/>
        </p:nvSpPr>
        <p:spPr>
          <a:xfrm>
            <a:off x="386861" y="1059488"/>
            <a:ext cx="8305800" cy="474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endParaRPr sz="32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soạn thảo văn bản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soạn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4 câu thơ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Đây là quả thị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Đây là quả na</a:t>
            </a:r>
          </a:p>
          <a:p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Quả này phần mẹ</a:t>
            </a:r>
          </a:p>
          <a:p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	Quả này phần cha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tệp văn bản vừa gõ vào thư mục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soan thảo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tên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tap soan thao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57200" y="150720"/>
            <a:ext cx="7924800" cy="110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LÀM QUEN VỚI PHẦN MỀM SOẠN THẢO VĂN BẢN</a:t>
            </a:r>
            <a:endParaRPr sz="2800" dirty="0"/>
          </a:p>
        </p:txBody>
      </p:sp>
      <p:sp>
        <p:nvSpPr>
          <p:cNvPr id="219" name="Google Shape;219;p15"/>
          <p:cNvSpPr txBox="1"/>
          <p:nvPr/>
        </p:nvSpPr>
        <p:spPr>
          <a:xfrm>
            <a:off x="838203" y="-95250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2023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2723582" y="285751"/>
            <a:ext cx="36968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8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 </a:t>
            </a:r>
            <a:endParaRPr sz="4400" b="1" i="0" u="none" strike="noStrike" cap="none">
              <a:solidFill>
                <a:srgbClr val="FF8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2" descr="Káº¿t quáº£ hÃ¬nh áº£nh cho HOC BAI PNG"/>
          <p:cNvPicPr preferRelativeResize="0"/>
          <p:nvPr/>
        </p:nvPicPr>
        <p:blipFill rotWithShape="1">
          <a:blip r:embed="rId3">
            <a:alphaModFix/>
          </a:blip>
          <a:srcRect t="18951" b="19534"/>
          <a:stretch/>
        </p:blipFill>
        <p:spPr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/>
        </p:nvSpPr>
        <p:spPr>
          <a:xfrm>
            <a:off x="386861" y="1059488"/>
            <a:ext cx="8305800" cy="293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endParaRPr sz="32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soạn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 văn bản mới với dãy số:</a:t>
            </a:r>
          </a:p>
          <a:p>
            <a:r>
              <a:rPr lang="pt-BR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pt-BR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85 497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tệp văn bản vừa gõ vào thư mục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soan thảo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tên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 so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57200" y="150720"/>
            <a:ext cx="7924800" cy="110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LÀM QUEN VỚI PHẦN MỀM SOẠN THẢO VĂN BẢN</a:t>
            </a:r>
            <a:endParaRPr sz="2800" dirty="0"/>
          </a:p>
        </p:txBody>
      </p:sp>
      <p:sp>
        <p:nvSpPr>
          <p:cNvPr id="219" name="Google Shape;219;p15"/>
          <p:cNvSpPr txBox="1"/>
          <p:nvPr/>
        </p:nvSpPr>
        <p:spPr>
          <a:xfrm>
            <a:off x="838203" y="-95250"/>
            <a:ext cx="7092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8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2023</a:t>
            </a:r>
            <a:endParaRPr sz="28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92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/>
          <p:nvPr/>
        </p:nvSpPr>
        <p:spPr>
          <a:xfrm>
            <a:off x="6124770" y="3277023"/>
            <a:ext cx="771524" cy="60888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762000" y="3790950"/>
            <a:ext cx="533400" cy="457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804869" y="198904"/>
            <a:ext cx="7776284" cy="62706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CC99"/>
          </a:solidFill>
          <a:ln w="9525" cap="flat" cmpd="sng">
            <a:solidFill>
              <a:srgbClr val="CC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2286000" y="1200153"/>
            <a:ext cx="53975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3194050" y="1200150"/>
            <a:ext cx="539750" cy="3889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4108450" y="1200153"/>
            <a:ext cx="53975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5943600" y="1200153"/>
            <a:ext cx="53340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5125389" y="1189711"/>
            <a:ext cx="533400" cy="377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2992437" y="250825"/>
            <a:ext cx="50085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981200" y="344373"/>
            <a:ext cx="533400" cy="285750"/>
          </a:xfrm>
          <a:prstGeom prst="smileyFace">
            <a:avLst>
              <a:gd name="adj" fmla="val 4653"/>
            </a:avLst>
          </a:prstGeom>
          <a:solidFill>
            <a:srgbClr val="E6F61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6862326" y="301937"/>
            <a:ext cx="533400" cy="285750"/>
          </a:xfrm>
          <a:prstGeom prst="smileyFace">
            <a:avLst>
              <a:gd name="adj" fmla="val 4653"/>
            </a:avLst>
          </a:prstGeom>
          <a:solidFill>
            <a:srgbClr val="E6F61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4800600" y="2571753"/>
            <a:ext cx="895350" cy="671513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533400" y="3028953"/>
            <a:ext cx="895350" cy="671513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999619" y="1503412"/>
            <a:ext cx="7162800" cy="154305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Save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mấy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18"/>
          <p:cNvGrpSpPr/>
          <p:nvPr/>
        </p:nvGrpSpPr>
        <p:grpSpPr>
          <a:xfrm>
            <a:off x="1066794" y="1581145"/>
            <a:ext cx="7010406" cy="2428232"/>
            <a:chOff x="903912" y="1123771"/>
            <a:chExt cx="7010590" cy="2429153"/>
          </a:xfrm>
        </p:grpSpPr>
        <p:grpSp>
          <p:nvGrpSpPr>
            <p:cNvPr id="266" name="Google Shape;266;p18"/>
            <p:cNvGrpSpPr/>
            <p:nvPr/>
          </p:nvGrpSpPr>
          <p:grpSpPr>
            <a:xfrm>
              <a:off x="903912" y="1123771"/>
              <a:ext cx="7010590" cy="2429153"/>
              <a:chOff x="-529350" y="1609903"/>
              <a:chExt cx="7012025" cy="3238519"/>
            </a:xfrm>
          </p:grpSpPr>
          <p:sp>
            <p:nvSpPr>
              <p:cNvPr id="267" name="Google Shape;267;p18"/>
              <p:cNvSpPr/>
              <p:nvPr/>
            </p:nvSpPr>
            <p:spPr>
              <a:xfrm>
                <a:off x="-529350" y="1609903"/>
                <a:ext cx="7012025" cy="1829300"/>
              </a:xfrm>
              <a:prstGeom prst="horizontalScroll">
                <a:avLst>
                  <a:gd name="adj" fmla="val 12500"/>
                </a:avLst>
              </a:prstGeom>
              <a:solidFill>
                <a:srgbClr val="DAEEF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Biểu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tượng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nào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sau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đây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là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biểu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tượng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của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phần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mềm</a:t>
                </a: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soạn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thảo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văn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1" dirty="0" err="1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bản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8" name="Google Shape;268;p18"/>
              <p:cNvGrpSpPr/>
              <p:nvPr/>
            </p:nvGrpSpPr>
            <p:grpSpPr>
              <a:xfrm>
                <a:off x="-453126" y="3946687"/>
                <a:ext cx="6402284" cy="901735"/>
                <a:chOff x="-453126" y="3946396"/>
                <a:chExt cx="6402284" cy="902150"/>
              </a:xfrm>
            </p:grpSpPr>
            <p:sp>
              <p:nvSpPr>
                <p:cNvPr id="269" name="Google Shape;269;p18"/>
                <p:cNvSpPr txBox="1"/>
                <p:nvPr/>
              </p:nvSpPr>
              <p:spPr>
                <a:xfrm>
                  <a:off x="2005868" y="4099571"/>
                  <a:ext cx="523021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70" name="Google Shape;270;p18">
                  <a:hlinkClick r:id="rId3"/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25905" y="4087175"/>
                  <a:ext cx="920461" cy="6723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1" name="Google Shape;271;p18" descr="Kết quả hình ảnh cho biểu tượng word 200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291970" y="3946396"/>
                  <a:ext cx="657188" cy="6623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72" name="Google Shape;272;p18"/>
                <p:cNvSpPr txBox="1"/>
                <p:nvPr/>
              </p:nvSpPr>
              <p:spPr>
                <a:xfrm>
                  <a:off x="-453126" y="4150407"/>
                  <a:ext cx="523021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18"/>
                <p:cNvSpPr txBox="1"/>
                <p:nvPr/>
              </p:nvSpPr>
              <p:spPr>
                <a:xfrm>
                  <a:off x="4653038" y="3947046"/>
                  <a:ext cx="543865" cy="69813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C.</a:t>
                  </a:r>
                  <a:endParaRPr sz="2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74" name="Google Shape;274;p18"/>
            <p:cNvPicPr preferRelativeResize="0"/>
            <p:nvPr/>
          </p:nvPicPr>
          <p:blipFill rotWithShape="1">
            <a:blip r:embed="rId6">
              <a:alphaModFix/>
            </a:blip>
            <a:srcRect l="16743" t="41509" r="78896" b="52771"/>
            <a:stretch/>
          </p:blipFill>
          <p:spPr>
            <a:xfrm>
              <a:off x="4220681" y="2876550"/>
              <a:ext cx="645741" cy="566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5" name="Google Shape;275;p18"/>
          <p:cNvSpPr/>
          <p:nvPr/>
        </p:nvSpPr>
        <p:spPr>
          <a:xfrm>
            <a:off x="2441454" y="3512163"/>
            <a:ext cx="3505200" cy="990600"/>
          </a:xfrm>
          <a:prstGeom prst="roundRect">
            <a:avLst>
              <a:gd name="adj" fmla="val 16667"/>
            </a:avLst>
          </a:prstGeom>
          <a:solidFill>
            <a:srgbClr val="E5B8B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 may mắn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2272284" y="3510255"/>
            <a:ext cx="3505200" cy="91440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 may mắn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2743200" y="234375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 SỐ MAY MẮN</a:t>
            </a:r>
            <a:endParaRPr/>
          </a:p>
        </p:txBody>
      </p:sp>
      <p:sp>
        <p:nvSpPr>
          <p:cNvPr id="278" name="Google Shape;278;p18"/>
          <p:cNvSpPr/>
          <p:nvPr/>
        </p:nvSpPr>
        <p:spPr>
          <a:xfrm>
            <a:off x="1028700" y="1593067"/>
            <a:ext cx="7010400" cy="1543050"/>
          </a:xfrm>
          <a:prstGeom prst="horizontalScroll">
            <a:avLst>
              <a:gd name="adj" fmla="val 12500"/>
            </a:avLst>
          </a:prstGeom>
          <a:solidFill>
            <a:srgbClr val="E5B8B7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Muốn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gõ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hoa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bật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phsm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phím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838200" y="3722385"/>
            <a:ext cx="522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3744300" y="3745923"/>
            <a:ext cx="522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6568744" y="3779535"/>
            <a:ext cx="54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228606" y="4481947"/>
            <a:ext cx="5762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5334000" y="4093690"/>
            <a:ext cx="609600" cy="45926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961771" y="4069724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3124200" y="4057650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5403848" y="4069724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4344741" y="3714752"/>
            <a:ext cx="11416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Ship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1314203" y="3714752"/>
            <a:ext cx="21554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 lock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7232649" y="3688848"/>
            <a:ext cx="12558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1654211" y="4074757"/>
            <a:ext cx="7841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3751686" y="4045489"/>
            <a:ext cx="7441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4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6189571" y="4045489"/>
            <a:ext cx="11256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/>
        </p:nvSpPr>
        <p:spPr>
          <a:xfrm>
            <a:off x="457200" y="2038350"/>
            <a:ext cx="8305800" cy="77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Củng cố, dặn dò</a:t>
            </a:r>
            <a:endParaRPr sz="4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457200" y="707749"/>
            <a:ext cx="7924800" cy="10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LÀM QUEN VỚI PHẦN MỀM SOẠN THẢO VĂN BẢN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838203" y="-19050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2023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" name="Google Shape;311;p21"/>
          <p:cNvGraphicFramePr/>
          <p:nvPr/>
        </p:nvGraphicFramePr>
        <p:xfrm>
          <a:off x="0" y="0"/>
          <a:ext cx="1422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4" imgW="1422400" imgH="2400300" progId="">
                  <p:embed/>
                </p:oleObj>
              </mc:Choice>
              <mc:Fallback>
                <p:oleObj r:id="rId4" imgW="1422400" imgH="2400300" progId="">
                  <p:embed/>
                  <p:pic>
                    <p:nvPicPr>
                      <p:cNvPr id="311" name="Google Shape;311;p2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1422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" name="Google Shape;312;p21"/>
          <p:cNvGraphicFramePr/>
          <p:nvPr/>
        </p:nvGraphicFramePr>
        <p:xfrm>
          <a:off x="7145338" y="2571750"/>
          <a:ext cx="199866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r:id="rId6" imgW="1998662" imgH="2571750" progId="">
                  <p:embed/>
                </p:oleObj>
              </mc:Choice>
              <mc:Fallback>
                <p:oleObj r:id="rId6" imgW="1998662" imgH="2571750" progId="">
                  <p:embed/>
                  <p:pic>
                    <p:nvPicPr>
                      <p:cNvPr id="312" name="Google Shape;312;p2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7145338" y="2571750"/>
                        <a:ext cx="1998662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3" name="Google Shape;313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2800350"/>
            <a:ext cx="6096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2743200" y="2781300"/>
            <a:ext cx="4572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 flipH="1">
            <a:off x="7200900" y="-1485900"/>
            <a:ext cx="457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 descr="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114800"/>
            <a:ext cx="16002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 descr="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01000" y="0"/>
            <a:ext cx="1143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 descr="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34400" y="742950"/>
            <a:ext cx="6096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 descr="Firewrk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" y="3543300"/>
            <a:ext cx="160496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 descr="Firewrk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39003" y="-228600"/>
            <a:ext cx="22193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 descr="FLOWERS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43403" y="4229100"/>
            <a:ext cx="13827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 descr="FLOWERS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91203" y="4229100"/>
            <a:ext cx="13827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 descr="bells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85800" y="0"/>
            <a:ext cx="1219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 descr="bells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10400" y="0"/>
            <a:ext cx="12192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 descr="C:\Users\NGOCTHANH\Desktop\anh dep\18541558_61673.g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885950"/>
            <a:ext cx="685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C:\Users\NGOCTHANH\Desktop\anh dep\18541558_61673.g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458200" y="1828800"/>
            <a:ext cx="6858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 descr="Firewrk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72200" y="2571751"/>
            <a:ext cx="3200400" cy="277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 descr="Firewrk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285750"/>
            <a:ext cx="1752600" cy="152281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/>
          <p:nvPr/>
        </p:nvSpPr>
        <p:spPr>
          <a:xfrm>
            <a:off x="1524000" y="857250"/>
            <a:ext cx="6629400" cy="2857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/>
              </a:rPr>
              <a:t>Xin chân thành cảm ơn</a:t>
            </a:r>
          </a:p>
        </p:txBody>
      </p:sp>
      <p:sp>
        <p:nvSpPr>
          <p:cNvPr id="330" name="Google Shape;330;p21"/>
          <p:cNvSpPr/>
          <p:nvPr/>
        </p:nvSpPr>
        <p:spPr>
          <a:xfrm>
            <a:off x="762000" y="2857500"/>
            <a:ext cx="7696200" cy="1143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0"/>
                </a:gradFill>
                <a:latin typeface="Times New Roman"/>
              </a:rPr>
              <a:t>Quý thầy, cô giáo và các em học sinh.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2" y="30741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077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3200" dirty="0">
                <a:solidFill>
                  <a:srgbClr val="0070C0"/>
                </a:solidFill>
              </a:rPr>
              <a:t>Câu 1: Dải lệnh nào chứa các hiệu ứng chuyển trang cho trang chiếu?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Google Shape;284;p18"/>
          <p:cNvSpPr txBox="1"/>
          <p:nvPr/>
        </p:nvSpPr>
        <p:spPr>
          <a:xfrm>
            <a:off x="961771" y="1737495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8"/>
          <p:cNvSpPr txBox="1"/>
          <p:nvPr/>
        </p:nvSpPr>
        <p:spPr>
          <a:xfrm>
            <a:off x="4829708" y="172542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6;p18"/>
          <p:cNvSpPr txBox="1"/>
          <p:nvPr/>
        </p:nvSpPr>
        <p:spPr>
          <a:xfrm>
            <a:off x="917181" y="2656386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90;p18"/>
          <p:cNvSpPr txBox="1"/>
          <p:nvPr/>
        </p:nvSpPr>
        <p:spPr>
          <a:xfrm>
            <a:off x="1479724" y="1737535"/>
            <a:ext cx="227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 smtClean="0"/>
              <a:t>Insert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1;p18"/>
          <p:cNvSpPr txBox="1"/>
          <p:nvPr/>
        </p:nvSpPr>
        <p:spPr>
          <a:xfrm>
            <a:off x="5457193" y="1713260"/>
            <a:ext cx="2208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Transitions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2;p18"/>
          <p:cNvSpPr txBox="1"/>
          <p:nvPr/>
        </p:nvSpPr>
        <p:spPr>
          <a:xfrm>
            <a:off x="1479167" y="2632151"/>
            <a:ext cx="1533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Design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85;p18"/>
          <p:cNvSpPr txBox="1"/>
          <p:nvPr/>
        </p:nvSpPr>
        <p:spPr>
          <a:xfrm>
            <a:off x="4837116" y="260249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91;p18"/>
          <p:cNvSpPr txBox="1"/>
          <p:nvPr/>
        </p:nvSpPr>
        <p:spPr>
          <a:xfrm>
            <a:off x="5464602" y="2590330"/>
            <a:ext cx="22010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/>
              <a:t>Animations</a:t>
            </a:r>
            <a:endParaRPr lang="nl-NL"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372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chika8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8600" y="114300"/>
            <a:ext cx="8686800" cy="1077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nl-NL" sz="3200" dirty="0">
                <a:solidFill>
                  <a:srgbClr val="0070C0"/>
                </a:solidFill>
              </a:rPr>
              <a:t>Câu 2: Để lưu trang trình chiếu em, trên bảng chọn File em nhấn: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Google Shape;284;p18"/>
          <p:cNvSpPr txBox="1"/>
          <p:nvPr/>
        </p:nvSpPr>
        <p:spPr>
          <a:xfrm>
            <a:off x="961771" y="1737495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18"/>
          <p:cNvSpPr txBox="1"/>
          <p:nvPr/>
        </p:nvSpPr>
        <p:spPr>
          <a:xfrm>
            <a:off x="4829708" y="172542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86;p18"/>
          <p:cNvSpPr txBox="1"/>
          <p:nvPr/>
        </p:nvSpPr>
        <p:spPr>
          <a:xfrm>
            <a:off x="917181" y="2656386"/>
            <a:ext cx="615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90;p18"/>
          <p:cNvSpPr txBox="1"/>
          <p:nvPr/>
        </p:nvSpPr>
        <p:spPr>
          <a:xfrm>
            <a:off x="1479724" y="1737535"/>
            <a:ext cx="227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 smtClean="0"/>
              <a:t>New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1;p18"/>
          <p:cNvSpPr txBox="1"/>
          <p:nvPr/>
        </p:nvSpPr>
        <p:spPr>
          <a:xfrm>
            <a:off x="5457193" y="1713260"/>
            <a:ext cx="2208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 smtClean="0"/>
              <a:t>Open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2;p18"/>
          <p:cNvSpPr txBox="1"/>
          <p:nvPr/>
        </p:nvSpPr>
        <p:spPr>
          <a:xfrm>
            <a:off x="1507698" y="2632151"/>
            <a:ext cx="15334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 smtClean="0"/>
              <a:t>Save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85;p18"/>
          <p:cNvSpPr txBox="1"/>
          <p:nvPr/>
        </p:nvSpPr>
        <p:spPr>
          <a:xfrm>
            <a:off x="4837116" y="2602491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91;p18"/>
          <p:cNvSpPr txBox="1"/>
          <p:nvPr/>
        </p:nvSpPr>
        <p:spPr>
          <a:xfrm>
            <a:off x="5464602" y="2590330"/>
            <a:ext cx="22010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800" dirty="0" smtClean="0"/>
              <a:t>Close</a:t>
            </a:r>
            <a:endParaRPr lang="nl-NL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61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1371600" y="2000250"/>
            <a:ext cx="6781800" cy="1371600"/>
          </a:xfrm>
          <a:prstGeom prst="rect">
            <a:avLst/>
          </a:prstGeom>
        </p:spPr>
      </p:sp>
      <p:sp>
        <p:nvSpPr>
          <p:cNvPr id="128" name="Google Shape;128;p5"/>
          <p:cNvSpPr txBox="1"/>
          <p:nvPr/>
        </p:nvSpPr>
        <p:spPr>
          <a:xfrm>
            <a:off x="0" y="1642745"/>
            <a:ext cx="9220200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E1: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119800" y="42850"/>
            <a:ext cx="887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3400" b="1" dirty="0" err="1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34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sáu</a:t>
            </a:r>
            <a:r>
              <a:rPr lang="en-US" sz="34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4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34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34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34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400" b="1" dirty="0" smtClean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</a:t>
            </a:r>
            <a:r>
              <a:rPr lang="en-US" sz="3400" b="1" dirty="0" err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3400" b="1" dirty="0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2023</a:t>
            </a:r>
            <a:endParaRPr sz="3400" b="1" dirty="0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304800" y="2366526"/>
            <a:ext cx="85344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24: 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62000" y="921842"/>
            <a:ext cx="7924800" cy="5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E:ỨNG DỤNG TIN HỌC</a:t>
            </a:r>
            <a:endParaRPr sz="32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81000" y="1733550"/>
            <a:ext cx="8229600" cy="339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5425" marR="0" lvl="0" indent="-2254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838203" y="42862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2023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304800" y="742950"/>
            <a:ext cx="8534400" cy="111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 : EM LÀM QUEN VỚI PHẦN MỀM </a:t>
            </a:r>
            <a:endParaRPr dirty="0"/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THẢO VĂN BẢN</a:t>
            </a:r>
            <a:endParaRPr sz="2800" b="1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/>
        </p:nvSpPr>
        <p:spPr>
          <a:xfrm>
            <a:off x="533400" y="85725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LÀM QUEN VỚI PHẦN MỀM SOẠN THẢO VĂN BẢN</a:t>
            </a:r>
            <a:endParaRPr dirty="0"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728662" y="3754439"/>
            <a:ext cx="8305800" cy="10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đúp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chuột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533400" y="2190751"/>
            <a:ext cx="7924800" cy="151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thao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nền</a:t>
            </a:r>
            <a:r>
              <a:rPr lang="en-US" sz="3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838203" y="42862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2023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19" y="426734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685800" y="1885951"/>
            <a:ext cx="8305800" cy="151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227937" marR="0" lvl="0" indent="-22793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57200" y="800100"/>
            <a:ext cx="7924800" cy="176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20250" rIns="40500" bIns="20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LÀM QUEN VỚI PHẦN MỀM TRÌNH CHIẾU</a:t>
            </a:r>
            <a:endParaRPr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838203" y="42862"/>
            <a:ext cx="7092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B03B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    ngày    tháng   năm 2023</a:t>
            </a:r>
            <a:endParaRPr sz="4000" b="1">
              <a:solidFill>
                <a:srgbClr val="0B03B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4833938"/>
            <a:ext cx="419100" cy="32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775</Words>
  <PresentationFormat>On-screen Show (16:9)</PresentationFormat>
  <Paragraphs>135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1601-01-01T00:00:00Z</dcterms:created>
  <dcterms:modified xsi:type="dcterms:W3CDTF">2023-07-20T13:54:31Z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