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423" r:id="rId3"/>
    <p:sldId id="372" r:id="rId4"/>
    <p:sldId id="374" r:id="rId5"/>
    <p:sldId id="413" r:id="rId6"/>
    <p:sldId id="414" r:id="rId7"/>
    <p:sldId id="361" r:id="rId8"/>
    <p:sldId id="417" r:id="rId9"/>
    <p:sldId id="373" r:id="rId10"/>
    <p:sldId id="418" r:id="rId11"/>
    <p:sldId id="363" r:id="rId12"/>
    <p:sldId id="419" r:id="rId13"/>
    <p:sldId id="420" r:id="rId14"/>
    <p:sldId id="421" r:id="rId15"/>
    <p:sldId id="422" r:id="rId16"/>
    <p:sldId id="371" r:id="rId17"/>
  </p:sldIdLst>
  <p:sldSz cx="24384000" cy="13716000"/>
  <p:notesSz cx="6858000" cy="9144000"/>
  <p:custDataLst>
    <p:tags r:id="rId2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3333FF"/>
    <a:srgbClr val="0000CC"/>
    <a:srgbClr val="006600"/>
    <a:srgbClr val="008000"/>
    <a:srgbClr val="145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95" autoAdjust="0"/>
    <p:restoredTop sz="94374" autoAdjust="0"/>
  </p:normalViewPr>
  <p:slideViewPr>
    <p:cSldViewPr>
      <p:cViewPr varScale="1">
        <p:scale>
          <a:sx n="42" d="100"/>
          <a:sy n="42" d="100"/>
        </p:scale>
        <p:origin x="216" y="62"/>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5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373459-3C5F-4D56-B75D-37FA3432D55A}" type="datetimeFigureOut">
              <a:rPr lang="vi-VN" smtClean="0"/>
              <a:pPr/>
              <a:t>26/08/2021</a:t>
            </a:fld>
            <a:endParaRPr lang="vi-VN"/>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Chỗ dành sẵn cho Số hiệu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B7ADD8-99C5-4EAF-AF9F-B60B83F5871E}" type="slidenum">
              <a:rPr lang="vi-VN" smtClean="0"/>
              <a:pPr/>
              <a:t>‹#›</a:t>
            </a:fld>
            <a:endParaRPr lang="vi-VN"/>
          </a:p>
        </p:txBody>
      </p:sp>
    </p:spTree>
    <p:extLst>
      <p:ext uri="{BB962C8B-B14F-4D97-AF65-F5344CB8AC3E}">
        <p14:creationId xmlns:p14="http://schemas.microsoft.com/office/powerpoint/2010/main" val="60020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Hiệu</a:t>
            </a:r>
            <a:r>
              <a:rPr lang="en-US" dirty="0"/>
              <a:t> </a:t>
            </a:r>
            <a:r>
              <a:rPr lang="en-US" dirty="0" err="1"/>
              <a:t>ứng</a:t>
            </a:r>
            <a:r>
              <a:rPr lang="en-US" dirty="0"/>
              <a:t> </a:t>
            </a:r>
            <a:r>
              <a:rPr lang="en-US" dirty="0" err="1"/>
              <a:t>ch</a:t>
            </a:r>
            <a:r>
              <a:rPr lang="vi-VN" dirty="0"/>
              <a:t>ư</a:t>
            </a:r>
            <a:r>
              <a:rPr lang="en-US" dirty="0"/>
              <a:t>a </a:t>
            </a:r>
            <a:r>
              <a:rPr lang="en-US" dirty="0" err="1"/>
              <a:t>đồng</a:t>
            </a:r>
            <a:r>
              <a:rPr lang="en-US" dirty="0"/>
              <a:t> </a:t>
            </a:r>
            <a:r>
              <a:rPr lang="en-US" dirty="0" err="1"/>
              <a:t>nhất</a:t>
            </a:r>
            <a:r>
              <a:rPr lang="en-US" dirty="0"/>
              <a:t> </a:t>
            </a:r>
            <a:r>
              <a:rPr lang="en-US" dirty="0" err="1"/>
              <a:t>và</a:t>
            </a:r>
            <a:r>
              <a:rPr lang="en-US" dirty="0"/>
              <a:t> </a:t>
            </a:r>
            <a:r>
              <a:rPr lang="en-US" dirty="0" err="1"/>
              <a:t>hợp</a:t>
            </a:r>
            <a:r>
              <a:rPr lang="en-US" dirty="0"/>
              <a:t> </a:t>
            </a:r>
            <a:r>
              <a:rPr lang="en-US" dirty="0" err="1"/>
              <a:t>lí</a:t>
            </a:r>
            <a:r>
              <a:rPr lang="en-US" dirty="0"/>
              <a:t>. </a:t>
            </a:r>
            <a:r>
              <a:rPr lang="en-US" dirty="0" err="1"/>
              <a:t>Nên</a:t>
            </a:r>
            <a:r>
              <a:rPr lang="en-US" dirty="0"/>
              <a:t> </a:t>
            </a:r>
            <a:r>
              <a:rPr lang="en-US" dirty="0" err="1"/>
              <a:t>để</a:t>
            </a:r>
            <a:r>
              <a:rPr lang="en-US" dirty="0"/>
              <a:t> </a:t>
            </a:r>
            <a:r>
              <a:rPr lang="en-US" dirty="0" err="1"/>
              <a:t>khung</a:t>
            </a:r>
            <a:r>
              <a:rPr lang="en-US" dirty="0"/>
              <a:t> </a:t>
            </a:r>
            <a:r>
              <a:rPr lang="en-US" dirty="0" err="1"/>
              <a:t>xuất</a:t>
            </a:r>
            <a:r>
              <a:rPr lang="en-US" dirty="0"/>
              <a:t> </a:t>
            </a:r>
            <a:r>
              <a:rPr lang="en-US" dirty="0" err="1"/>
              <a:t>hiện</a:t>
            </a:r>
            <a:r>
              <a:rPr lang="en-US" dirty="0"/>
              <a:t> tr</a:t>
            </a:r>
            <a:r>
              <a:rPr lang="vi-VN" dirty="0"/>
              <a:t>ư</a:t>
            </a:r>
            <a:r>
              <a:rPr lang="en-US" dirty="0" err="1"/>
              <a:t>ớc</a:t>
            </a:r>
            <a:r>
              <a:rPr lang="en-US" dirty="0"/>
              <a:t>.</a:t>
            </a:r>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17060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b="0" i="0">
                    <a:latin typeface="Cambria Math" panose="02040503050406030204" pitchFamily="18" charset="0"/>
                  </a:rPr>
                  <a:t>𝑧 ̅</a:t>
                </a:r>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878777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b="0" i="0">
                    <a:latin typeface="Cambria Math" panose="02040503050406030204" pitchFamily="18" charset="0"/>
                  </a:rPr>
                  <a:t>𝑧 ̅</a:t>
                </a:r>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431833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b="0" i="0">
                    <a:latin typeface="Cambria Math" panose="02040503050406030204" pitchFamily="18" charset="0"/>
                  </a:rPr>
                  <a:t>𝑧 ̅</a:t>
                </a:r>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377550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b="0" i="0">
                    <a:latin typeface="Cambria Math" panose="02040503050406030204" pitchFamily="18" charset="0"/>
                  </a:rPr>
                  <a:t>𝑧 ̅</a:t>
                </a:r>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437840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b="0" i="0">
                    <a:latin typeface="Cambria Math" panose="02040503050406030204" pitchFamily="18" charset="0"/>
                  </a:rPr>
                  <a:t>𝑧 ̅</a:t>
                </a:r>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276053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b="0" i="0">
                    <a:latin typeface="Cambria Math" panose="02040503050406030204" pitchFamily="18" charset="0"/>
                  </a:rPr>
                  <a:t>𝑧 ̅</a:t>
                </a:r>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2351473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323497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Nênđảolạitửmẫugiống</a:t>
                </a:r>
                <a:r>
                  <a:rPr lang="en-US" dirty="0"/>
                  <a:t> SGK </a:t>
                </a:r>
                <a:r>
                  <a:rPr lang="en-US" dirty="0" err="1"/>
                  <a:t>cho</a:t>
                </a:r>
                <a:r>
                  <a:rPr lang="en-US" dirty="0"/>
                  <a:t> HS </a:t>
                </a:r>
                <a:r>
                  <a:rPr lang="en-US" dirty="0" err="1"/>
                  <a:t>dễtheodõi</a:t>
                </a:r>
                <a:r>
                  <a:rPr lang="en-US" dirty="0"/>
                  <a:t>. </a:t>
                </a:r>
                <a:r>
                  <a:rPr lang="en-US" dirty="0" err="1"/>
                  <a:t>Chỗnhậnxétch</a:t>
                </a:r>
                <a:r>
                  <a:rPr lang="vi-VN" dirty="0"/>
                  <a:t>ư</a:t>
                </a:r>
                <a:r>
                  <a:rPr lang="en-US" dirty="0"/>
                  <a:t>a </a:t>
                </a:r>
                <a:r>
                  <a:rPr lang="en-US" dirty="0" err="1"/>
                  <a:t>đúng</a:t>
                </a:r>
                <a:r>
                  <a:rPr lang="en-US" dirty="0"/>
                  <a:t> . </a:t>
                </a:r>
                <a:r>
                  <a:rPr lang="en-US" dirty="0" err="1"/>
                  <a:t>Phảithaylà</a:t>
                </a:r>
                <a:r>
                  <a:rPr lang="en-US" dirty="0"/>
                  <a:t> “ Th</a:t>
                </a:r>
                <a:r>
                  <a:rPr lang="vi-VN" dirty="0"/>
                  <a:t>ư</a:t>
                </a:r>
                <a:r>
                  <a:rPr lang="en-US" dirty="0" err="1"/>
                  <a:t>ơng</a:t>
                </a:r>
                <a:r>
                  <a:rPr lang="en-US" dirty="0"/>
                  <a:t> ….” </a:t>
                </a:r>
                <a:r>
                  <a:rPr lang="en-US" dirty="0" err="1"/>
                  <a:t>nh</a:t>
                </a:r>
                <a:r>
                  <a:rPr lang="vi-VN" dirty="0"/>
                  <a:t>ư</a:t>
                </a:r>
                <a:r>
                  <a:rPr lang="en-US" dirty="0" err="1"/>
                  <a:t>sáchgiáo</a:t>
                </a:r>
                <a:r>
                  <a:rPr lang="en-US" dirty="0"/>
                  <a:t> khoa.</a:t>
                </a:r>
              </a:p>
              <a:p>
                <a:r>
                  <a:rPr lang="en-US" dirty="0" err="1"/>
                  <a:t>Sốphứcnghịchđảokhông</a:t>
                </a:r>
                <a:r>
                  <a:rPr lang="en-US" dirty="0"/>
                  <a:t> đ</a:t>
                </a:r>
                <a:r>
                  <a:rPr lang="vi-VN" dirty="0"/>
                  <a:t>ư</a:t>
                </a:r>
                <a:r>
                  <a:rPr lang="en-US" dirty="0" err="1"/>
                  <a:t>ợckíhiệulà</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Nênđảolạitửmẫugiống</a:t>
                </a:r>
                <a:r>
                  <a:rPr lang="en-US" dirty="0"/>
                  <a:t> SGK </a:t>
                </a:r>
                <a:r>
                  <a:rPr lang="en-US" dirty="0" err="1"/>
                  <a:t>cho</a:t>
                </a:r>
                <a:r>
                  <a:rPr lang="en-US" dirty="0"/>
                  <a:t> HS </a:t>
                </a:r>
                <a:r>
                  <a:rPr lang="en-US" dirty="0" err="1"/>
                  <a:t>dễtheodõi</a:t>
                </a:r>
                <a:r>
                  <a:rPr lang="en-US" dirty="0"/>
                  <a:t>. </a:t>
                </a:r>
                <a:r>
                  <a:rPr lang="en-US" dirty="0" err="1"/>
                  <a:t>Chỗnhậnxétch</a:t>
                </a:r>
                <a:r>
                  <a:rPr lang="vi-VN" dirty="0"/>
                  <a:t>ư</a:t>
                </a:r>
                <a:r>
                  <a:rPr lang="en-US" dirty="0"/>
                  <a:t>a </a:t>
                </a:r>
                <a:r>
                  <a:rPr lang="en-US" dirty="0" err="1"/>
                  <a:t>đúng</a:t>
                </a:r>
                <a:r>
                  <a:rPr lang="en-US" dirty="0"/>
                  <a:t> . </a:t>
                </a:r>
                <a:r>
                  <a:rPr lang="en-US" dirty="0" err="1"/>
                  <a:t>Phảithaylà</a:t>
                </a:r>
                <a:r>
                  <a:rPr lang="en-US" dirty="0"/>
                  <a:t> “ Th</a:t>
                </a:r>
                <a:r>
                  <a:rPr lang="vi-VN" dirty="0"/>
                  <a:t>ư</a:t>
                </a:r>
                <a:r>
                  <a:rPr lang="en-US" dirty="0" err="1"/>
                  <a:t>ơng</a:t>
                </a:r>
                <a:r>
                  <a:rPr lang="en-US" dirty="0"/>
                  <a:t> ….” </a:t>
                </a:r>
                <a:r>
                  <a:rPr lang="en-US" dirty="0" err="1"/>
                  <a:t>nh</a:t>
                </a:r>
                <a:r>
                  <a:rPr lang="vi-VN" dirty="0"/>
                  <a:t>ư</a:t>
                </a:r>
                <a:r>
                  <a:rPr lang="en-US" dirty="0" err="1"/>
                  <a:t>sáchgiáo</a:t>
                </a:r>
                <a:r>
                  <a:rPr lang="en-US" dirty="0"/>
                  <a:t> khoa.</a:t>
                </a:r>
              </a:p>
              <a:p>
                <a:r>
                  <a:rPr lang="en-US" dirty="0" err="1"/>
                  <a:t>Sốphứcnghịchđảokhông</a:t>
                </a:r>
                <a:r>
                  <a:rPr lang="en-US" dirty="0"/>
                  <a:t> đ</a:t>
                </a:r>
                <a:r>
                  <a:rPr lang="vi-VN" dirty="0"/>
                  <a:t>ư</a:t>
                </a:r>
                <a:r>
                  <a:rPr lang="en-US" dirty="0" err="1"/>
                  <a:t>ợckíhiệulà</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2</a:t>
            </a:fld>
            <a:endParaRPr lang="en-US"/>
          </a:p>
        </p:txBody>
      </p:sp>
    </p:spTree>
    <p:extLst>
      <p:ext uri="{BB962C8B-B14F-4D97-AF65-F5344CB8AC3E}">
        <p14:creationId xmlns:p14="http://schemas.microsoft.com/office/powerpoint/2010/main" val="299172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Nênđảolạitửmẫugiống</a:t>
                </a:r>
                <a:r>
                  <a:rPr lang="en-US" dirty="0"/>
                  <a:t> SGK </a:t>
                </a:r>
                <a:r>
                  <a:rPr lang="en-US" dirty="0" err="1"/>
                  <a:t>cho</a:t>
                </a:r>
                <a:r>
                  <a:rPr lang="en-US" dirty="0"/>
                  <a:t> HS </a:t>
                </a:r>
                <a:r>
                  <a:rPr lang="en-US" dirty="0" err="1"/>
                  <a:t>dễtheodõi</a:t>
                </a:r>
                <a:r>
                  <a:rPr lang="en-US" dirty="0"/>
                  <a:t>. </a:t>
                </a:r>
                <a:r>
                  <a:rPr lang="en-US" dirty="0" err="1"/>
                  <a:t>Chỗnhậnxétch</a:t>
                </a:r>
                <a:r>
                  <a:rPr lang="vi-VN" dirty="0"/>
                  <a:t>ư</a:t>
                </a:r>
                <a:r>
                  <a:rPr lang="en-US" dirty="0"/>
                  <a:t>a </a:t>
                </a:r>
                <a:r>
                  <a:rPr lang="en-US" dirty="0" err="1"/>
                  <a:t>đúng</a:t>
                </a:r>
                <a:r>
                  <a:rPr lang="en-US" dirty="0"/>
                  <a:t> . </a:t>
                </a:r>
                <a:r>
                  <a:rPr lang="en-US" dirty="0" err="1"/>
                  <a:t>Phảithaylà</a:t>
                </a:r>
                <a:r>
                  <a:rPr lang="en-US" dirty="0"/>
                  <a:t> “ Th</a:t>
                </a:r>
                <a:r>
                  <a:rPr lang="vi-VN" dirty="0"/>
                  <a:t>ư</a:t>
                </a:r>
                <a:r>
                  <a:rPr lang="en-US" dirty="0" err="1"/>
                  <a:t>ơng</a:t>
                </a:r>
                <a:r>
                  <a:rPr lang="en-US" dirty="0"/>
                  <a:t> ….” </a:t>
                </a:r>
                <a:r>
                  <a:rPr lang="en-US" dirty="0" err="1"/>
                  <a:t>nh</a:t>
                </a:r>
                <a:r>
                  <a:rPr lang="vi-VN" dirty="0"/>
                  <a:t>ư</a:t>
                </a:r>
                <a:r>
                  <a:rPr lang="en-US" dirty="0" err="1"/>
                  <a:t>sáchgiáo</a:t>
                </a:r>
                <a:r>
                  <a:rPr lang="en-US" dirty="0"/>
                  <a:t> khoa.</a:t>
                </a:r>
              </a:p>
              <a:p>
                <a:r>
                  <a:rPr lang="en-US" dirty="0" err="1"/>
                  <a:t>Sốphứcnghịchđảokhông</a:t>
                </a:r>
                <a:r>
                  <a:rPr lang="en-US" dirty="0"/>
                  <a:t> đ</a:t>
                </a:r>
                <a:r>
                  <a:rPr lang="vi-VN" dirty="0"/>
                  <a:t>ư</a:t>
                </a:r>
                <a:r>
                  <a:rPr lang="en-US" dirty="0" err="1"/>
                  <a:t>ợckíhiệulà</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Nênđảolạitửmẫugiống</a:t>
                </a:r>
                <a:r>
                  <a:rPr lang="en-US" dirty="0"/>
                  <a:t> SGK </a:t>
                </a:r>
                <a:r>
                  <a:rPr lang="en-US" dirty="0" err="1"/>
                  <a:t>cho</a:t>
                </a:r>
                <a:r>
                  <a:rPr lang="en-US" dirty="0"/>
                  <a:t> HS </a:t>
                </a:r>
                <a:r>
                  <a:rPr lang="en-US" dirty="0" err="1"/>
                  <a:t>dễtheodõi</a:t>
                </a:r>
                <a:r>
                  <a:rPr lang="en-US" dirty="0"/>
                  <a:t>. </a:t>
                </a:r>
                <a:r>
                  <a:rPr lang="en-US" dirty="0" err="1"/>
                  <a:t>Chỗnhậnxétch</a:t>
                </a:r>
                <a:r>
                  <a:rPr lang="vi-VN" dirty="0"/>
                  <a:t>ư</a:t>
                </a:r>
                <a:r>
                  <a:rPr lang="en-US" dirty="0"/>
                  <a:t>a </a:t>
                </a:r>
                <a:r>
                  <a:rPr lang="en-US" dirty="0" err="1"/>
                  <a:t>đúng</a:t>
                </a:r>
                <a:r>
                  <a:rPr lang="en-US" dirty="0"/>
                  <a:t> . </a:t>
                </a:r>
                <a:r>
                  <a:rPr lang="en-US" dirty="0" err="1"/>
                  <a:t>Phảithaylà</a:t>
                </a:r>
                <a:r>
                  <a:rPr lang="en-US" dirty="0"/>
                  <a:t> “ Th</a:t>
                </a:r>
                <a:r>
                  <a:rPr lang="vi-VN" dirty="0"/>
                  <a:t>ư</a:t>
                </a:r>
                <a:r>
                  <a:rPr lang="en-US" dirty="0" err="1"/>
                  <a:t>ơng</a:t>
                </a:r>
                <a:r>
                  <a:rPr lang="en-US" dirty="0"/>
                  <a:t> ….” </a:t>
                </a:r>
                <a:r>
                  <a:rPr lang="en-US" dirty="0" err="1"/>
                  <a:t>nh</a:t>
                </a:r>
                <a:r>
                  <a:rPr lang="vi-VN" dirty="0"/>
                  <a:t>ư</a:t>
                </a:r>
                <a:r>
                  <a:rPr lang="en-US" dirty="0" err="1"/>
                  <a:t>sáchgiáo</a:t>
                </a:r>
                <a:r>
                  <a:rPr lang="en-US" dirty="0"/>
                  <a:t> khoa.</a:t>
                </a:r>
              </a:p>
              <a:p>
                <a:r>
                  <a:rPr lang="en-US" dirty="0" err="1"/>
                  <a:t>Sốphứcnghịchđảokhông</a:t>
                </a:r>
                <a:r>
                  <a:rPr lang="en-US" dirty="0"/>
                  <a:t> đ</a:t>
                </a:r>
                <a:r>
                  <a:rPr lang="vi-VN" dirty="0"/>
                  <a:t>ư</a:t>
                </a:r>
                <a:r>
                  <a:rPr lang="en-US" dirty="0" err="1"/>
                  <a:t>ợckíhiệulà</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334621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Nênđảolạitửmẫugiống</a:t>
                </a:r>
                <a:r>
                  <a:rPr lang="en-US" dirty="0"/>
                  <a:t> SGK </a:t>
                </a:r>
                <a:r>
                  <a:rPr lang="en-US" dirty="0" err="1"/>
                  <a:t>cho</a:t>
                </a:r>
                <a:r>
                  <a:rPr lang="en-US" dirty="0"/>
                  <a:t> HS </a:t>
                </a:r>
                <a:r>
                  <a:rPr lang="en-US" dirty="0" err="1"/>
                  <a:t>dễtheodõi</a:t>
                </a:r>
                <a:r>
                  <a:rPr lang="en-US" dirty="0"/>
                  <a:t>. </a:t>
                </a:r>
                <a:r>
                  <a:rPr lang="en-US" dirty="0" err="1"/>
                  <a:t>Chỗnhậnxétch</a:t>
                </a:r>
                <a:r>
                  <a:rPr lang="vi-VN" dirty="0"/>
                  <a:t>ư</a:t>
                </a:r>
                <a:r>
                  <a:rPr lang="en-US" dirty="0"/>
                  <a:t>a </a:t>
                </a:r>
                <a:r>
                  <a:rPr lang="en-US" dirty="0" err="1"/>
                  <a:t>đúng</a:t>
                </a:r>
                <a:r>
                  <a:rPr lang="en-US" dirty="0"/>
                  <a:t> . </a:t>
                </a:r>
                <a:r>
                  <a:rPr lang="en-US" dirty="0" err="1"/>
                  <a:t>Phảithaylà</a:t>
                </a:r>
                <a:r>
                  <a:rPr lang="en-US" dirty="0"/>
                  <a:t> “ Th</a:t>
                </a:r>
                <a:r>
                  <a:rPr lang="vi-VN" dirty="0"/>
                  <a:t>ư</a:t>
                </a:r>
                <a:r>
                  <a:rPr lang="en-US" dirty="0" err="1"/>
                  <a:t>ơng</a:t>
                </a:r>
                <a:r>
                  <a:rPr lang="en-US" dirty="0"/>
                  <a:t> ….” </a:t>
                </a:r>
                <a:r>
                  <a:rPr lang="en-US" dirty="0" err="1"/>
                  <a:t>nh</a:t>
                </a:r>
                <a:r>
                  <a:rPr lang="vi-VN" dirty="0"/>
                  <a:t>ư</a:t>
                </a:r>
                <a:r>
                  <a:rPr lang="en-US" dirty="0" err="1"/>
                  <a:t>sáchgiáo</a:t>
                </a:r>
                <a:r>
                  <a:rPr lang="en-US" dirty="0"/>
                  <a:t> khoa.</a:t>
                </a:r>
              </a:p>
              <a:p>
                <a:r>
                  <a:rPr lang="en-US" dirty="0" err="1"/>
                  <a:t>Sốphứcnghịchđảokhông</a:t>
                </a:r>
                <a:r>
                  <a:rPr lang="en-US" dirty="0"/>
                  <a:t> đ</a:t>
                </a:r>
                <a:r>
                  <a:rPr lang="vi-VN" dirty="0"/>
                  <a:t>ư</a:t>
                </a:r>
                <a:r>
                  <a:rPr lang="en-US" dirty="0" err="1"/>
                  <a:t>ợckíhiệulà</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Nênđảolạitửmẫugiống</a:t>
                </a:r>
                <a:r>
                  <a:rPr lang="en-US" dirty="0"/>
                  <a:t> SGK </a:t>
                </a:r>
                <a:r>
                  <a:rPr lang="en-US" dirty="0" err="1"/>
                  <a:t>cho</a:t>
                </a:r>
                <a:r>
                  <a:rPr lang="en-US" dirty="0"/>
                  <a:t> HS </a:t>
                </a:r>
                <a:r>
                  <a:rPr lang="en-US" dirty="0" err="1"/>
                  <a:t>dễtheodõi</a:t>
                </a:r>
                <a:r>
                  <a:rPr lang="en-US" dirty="0"/>
                  <a:t>. </a:t>
                </a:r>
                <a:r>
                  <a:rPr lang="en-US" dirty="0" err="1"/>
                  <a:t>Chỗnhậnxétch</a:t>
                </a:r>
                <a:r>
                  <a:rPr lang="vi-VN" dirty="0"/>
                  <a:t>ư</a:t>
                </a:r>
                <a:r>
                  <a:rPr lang="en-US" dirty="0"/>
                  <a:t>a </a:t>
                </a:r>
                <a:r>
                  <a:rPr lang="en-US" dirty="0" err="1"/>
                  <a:t>đúng</a:t>
                </a:r>
                <a:r>
                  <a:rPr lang="en-US" dirty="0"/>
                  <a:t> . </a:t>
                </a:r>
                <a:r>
                  <a:rPr lang="en-US" dirty="0" err="1"/>
                  <a:t>Phảithaylà</a:t>
                </a:r>
                <a:r>
                  <a:rPr lang="en-US" dirty="0"/>
                  <a:t> “ Th</a:t>
                </a:r>
                <a:r>
                  <a:rPr lang="vi-VN" dirty="0"/>
                  <a:t>ư</a:t>
                </a:r>
                <a:r>
                  <a:rPr lang="en-US" dirty="0" err="1"/>
                  <a:t>ơng</a:t>
                </a:r>
                <a:r>
                  <a:rPr lang="en-US" dirty="0"/>
                  <a:t> ….” </a:t>
                </a:r>
                <a:r>
                  <a:rPr lang="en-US" dirty="0" err="1"/>
                  <a:t>nh</a:t>
                </a:r>
                <a:r>
                  <a:rPr lang="vi-VN" dirty="0"/>
                  <a:t>ư</a:t>
                </a:r>
                <a:r>
                  <a:rPr lang="en-US" dirty="0" err="1"/>
                  <a:t>sáchgiáo</a:t>
                </a:r>
                <a:r>
                  <a:rPr lang="en-US" dirty="0"/>
                  <a:t> khoa.</a:t>
                </a:r>
              </a:p>
              <a:p>
                <a:r>
                  <a:rPr lang="en-US" dirty="0" err="1"/>
                  <a:t>Sốphứcnghịchđảokhông</a:t>
                </a:r>
                <a:r>
                  <a:rPr lang="en-US" dirty="0"/>
                  <a:t> đ</a:t>
                </a:r>
                <a:r>
                  <a:rPr lang="vi-VN" dirty="0"/>
                  <a:t>ư</a:t>
                </a:r>
                <a:r>
                  <a:rPr lang="en-US" dirty="0" err="1"/>
                  <a:t>ợckíhiệulà</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542746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Nênđảolạitửmẫugiống</a:t>
                </a:r>
                <a:r>
                  <a:rPr lang="en-US" dirty="0"/>
                  <a:t> SGK </a:t>
                </a:r>
                <a:r>
                  <a:rPr lang="en-US" dirty="0" err="1"/>
                  <a:t>cho</a:t>
                </a:r>
                <a:r>
                  <a:rPr lang="en-US" dirty="0"/>
                  <a:t> HS </a:t>
                </a:r>
                <a:r>
                  <a:rPr lang="en-US" dirty="0" err="1"/>
                  <a:t>dễtheodõi</a:t>
                </a:r>
                <a:r>
                  <a:rPr lang="en-US" dirty="0"/>
                  <a:t>. </a:t>
                </a:r>
                <a:r>
                  <a:rPr lang="en-US" dirty="0" err="1"/>
                  <a:t>Chỗnhậnxétch</a:t>
                </a:r>
                <a:r>
                  <a:rPr lang="vi-VN" dirty="0"/>
                  <a:t>ư</a:t>
                </a:r>
                <a:r>
                  <a:rPr lang="en-US" dirty="0"/>
                  <a:t>a </a:t>
                </a:r>
                <a:r>
                  <a:rPr lang="en-US" dirty="0" err="1"/>
                  <a:t>đúng</a:t>
                </a:r>
                <a:r>
                  <a:rPr lang="en-US" dirty="0"/>
                  <a:t> . </a:t>
                </a:r>
                <a:r>
                  <a:rPr lang="en-US" dirty="0" err="1"/>
                  <a:t>Phảithaylà</a:t>
                </a:r>
                <a:r>
                  <a:rPr lang="en-US" dirty="0"/>
                  <a:t> “ Th</a:t>
                </a:r>
                <a:r>
                  <a:rPr lang="vi-VN" dirty="0"/>
                  <a:t>ư</a:t>
                </a:r>
                <a:r>
                  <a:rPr lang="en-US" dirty="0" err="1"/>
                  <a:t>ơng</a:t>
                </a:r>
                <a:r>
                  <a:rPr lang="en-US" dirty="0"/>
                  <a:t> ….” </a:t>
                </a:r>
                <a:r>
                  <a:rPr lang="en-US" dirty="0" err="1"/>
                  <a:t>nh</a:t>
                </a:r>
                <a:r>
                  <a:rPr lang="vi-VN" dirty="0"/>
                  <a:t>ư</a:t>
                </a:r>
                <a:r>
                  <a:rPr lang="en-US" dirty="0" err="1"/>
                  <a:t>sáchgiáo</a:t>
                </a:r>
                <a:r>
                  <a:rPr lang="en-US" dirty="0"/>
                  <a:t> khoa.</a:t>
                </a:r>
              </a:p>
              <a:p>
                <a:r>
                  <a:rPr lang="en-US" dirty="0" err="1"/>
                  <a:t>Sốphứcnghịchđảokhông</a:t>
                </a:r>
                <a:r>
                  <a:rPr lang="en-US" dirty="0"/>
                  <a:t> đ</a:t>
                </a:r>
                <a:r>
                  <a:rPr lang="vi-VN" dirty="0"/>
                  <a:t>ư</a:t>
                </a:r>
                <a:r>
                  <a:rPr lang="en-US" dirty="0" err="1"/>
                  <a:t>ợckíhiệulà</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Nênđảolạitửmẫugiống</a:t>
                </a:r>
                <a:r>
                  <a:rPr lang="en-US" dirty="0"/>
                  <a:t> SGK </a:t>
                </a:r>
                <a:r>
                  <a:rPr lang="en-US" dirty="0" err="1"/>
                  <a:t>cho</a:t>
                </a:r>
                <a:r>
                  <a:rPr lang="en-US" dirty="0"/>
                  <a:t> HS </a:t>
                </a:r>
                <a:r>
                  <a:rPr lang="en-US" dirty="0" err="1"/>
                  <a:t>dễtheodõi</a:t>
                </a:r>
                <a:r>
                  <a:rPr lang="en-US" dirty="0"/>
                  <a:t>. </a:t>
                </a:r>
                <a:r>
                  <a:rPr lang="en-US" dirty="0" err="1"/>
                  <a:t>Chỗnhậnxétch</a:t>
                </a:r>
                <a:r>
                  <a:rPr lang="vi-VN" dirty="0"/>
                  <a:t>ư</a:t>
                </a:r>
                <a:r>
                  <a:rPr lang="en-US" dirty="0"/>
                  <a:t>a </a:t>
                </a:r>
                <a:r>
                  <a:rPr lang="en-US" dirty="0" err="1"/>
                  <a:t>đúng</a:t>
                </a:r>
                <a:r>
                  <a:rPr lang="en-US" dirty="0"/>
                  <a:t> . </a:t>
                </a:r>
                <a:r>
                  <a:rPr lang="en-US" dirty="0" err="1"/>
                  <a:t>Phảithaylà</a:t>
                </a:r>
                <a:r>
                  <a:rPr lang="en-US" dirty="0"/>
                  <a:t> “ Th</a:t>
                </a:r>
                <a:r>
                  <a:rPr lang="vi-VN" dirty="0"/>
                  <a:t>ư</a:t>
                </a:r>
                <a:r>
                  <a:rPr lang="en-US" dirty="0" err="1"/>
                  <a:t>ơng</a:t>
                </a:r>
                <a:r>
                  <a:rPr lang="en-US" dirty="0"/>
                  <a:t> ….” </a:t>
                </a:r>
                <a:r>
                  <a:rPr lang="en-US" dirty="0" err="1"/>
                  <a:t>nh</a:t>
                </a:r>
                <a:r>
                  <a:rPr lang="vi-VN" dirty="0"/>
                  <a:t>ư</a:t>
                </a:r>
                <a:r>
                  <a:rPr lang="en-US" dirty="0" err="1"/>
                  <a:t>sáchgiáo</a:t>
                </a:r>
                <a:r>
                  <a:rPr lang="en-US" dirty="0"/>
                  <a:t> khoa.</a:t>
                </a:r>
              </a:p>
              <a:p>
                <a:r>
                  <a:rPr lang="en-US" dirty="0" err="1"/>
                  <a:t>Sốphứcnghịchđảokhông</a:t>
                </a:r>
                <a:r>
                  <a:rPr lang="en-US" dirty="0"/>
                  <a:t> đ</a:t>
                </a:r>
                <a:r>
                  <a:rPr lang="vi-VN" dirty="0"/>
                  <a:t>ư</a:t>
                </a:r>
                <a:r>
                  <a:rPr lang="en-US" dirty="0" err="1"/>
                  <a:t>ợckíhiệulà</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147226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Nênđảolạitửmẫugiống</a:t>
                </a:r>
                <a:r>
                  <a:rPr lang="en-US" dirty="0"/>
                  <a:t> SGK </a:t>
                </a:r>
                <a:r>
                  <a:rPr lang="en-US" dirty="0" err="1"/>
                  <a:t>cho</a:t>
                </a:r>
                <a:r>
                  <a:rPr lang="en-US" dirty="0"/>
                  <a:t> HS </a:t>
                </a:r>
                <a:r>
                  <a:rPr lang="en-US" dirty="0" err="1"/>
                  <a:t>dễtheodõi</a:t>
                </a:r>
                <a:r>
                  <a:rPr lang="en-US" dirty="0"/>
                  <a:t>. </a:t>
                </a:r>
                <a:r>
                  <a:rPr lang="en-US" dirty="0" err="1"/>
                  <a:t>Chỗnhậnxétch</a:t>
                </a:r>
                <a:r>
                  <a:rPr lang="vi-VN" dirty="0"/>
                  <a:t>ư</a:t>
                </a:r>
                <a:r>
                  <a:rPr lang="en-US" dirty="0"/>
                  <a:t>a </a:t>
                </a:r>
                <a:r>
                  <a:rPr lang="en-US" dirty="0" err="1"/>
                  <a:t>đúng</a:t>
                </a:r>
                <a:r>
                  <a:rPr lang="en-US" dirty="0"/>
                  <a:t> . </a:t>
                </a:r>
                <a:r>
                  <a:rPr lang="en-US" dirty="0" err="1"/>
                  <a:t>Phảithaylà</a:t>
                </a:r>
                <a:r>
                  <a:rPr lang="en-US" dirty="0"/>
                  <a:t> “ Th</a:t>
                </a:r>
                <a:r>
                  <a:rPr lang="vi-VN" dirty="0"/>
                  <a:t>ư</a:t>
                </a:r>
                <a:r>
                  <a:rPr lang="en-US" dirty="0" err="1"/>
                  <a:t>ơng</a:t>
                </a:r>
                <a:r>
                  <a:rPr lang="en-US" dirty="0"/>
                  <a:t> ….” </a:t>
                </a:r>
                <a:r>
                  <a:rPr lang="en-US" dirty="0" err="1"/>
                  <a:t>nh</a:t>
                </a:r>
                <a:r>
                  <a:rPr lang="vi-VN" dirty="0"/>
                  <a:t>ư</a:t>
                </a:r>
                <a:r>
                  <a:rPr lang="en-US" dirty="0" err="1"/>
                  <a:t>sáchgiáo</a:t>
                </a:r>
                <a:r>
                  <a:rPr lang="en-US" dirty="0"/>
                  <a:t> khoa.</a:t>
                </a:r>
              </a:p>
              <a:p>
                <a:r>
                  <a:rPr lang="en-US" dirty="0" err="1"/>
                  <a:t>Sốphứcnghịchđảokhông</a:t>
                </a:r>
                <a:r>
                  <a:rPr lang="en-US" dirty="0"/>
                  <a:t> đ</a:t>
                </a:r>
                <a:r>
                  <a:rPr lang="vi-VN" dirty="0"/>
                  <a:t>ư</a:t>
                </a:r>
                <a:r>
                  <a:rPr lang="en-US" dirty="0" err="1"/>
                  <a:t>ợckíhiệulà</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Nênđảolạitửmẫugiống</a:t>
                </a:r>
                <a:r>
                  <a:rPr lang="en-US" dirty="0"/>
                  <a:t> SGK </a:t>
                </a:r>
                <a:r>
                  <a:rPr lang="en-US" dirty="0" err="1"/>
                  <a:t>cho</a:t>
                </a:r>
                <a:r>
                  <a:rPr lang="en-US" dirty="0"/>
                  <a:t> HS </a:t>
                </a:r>
                <a:r>
                  <a:rPr lang="en-US" dirty="0" err="1"/>
                  <a:t>dễtheodõi</a:t>
                </a:r>
                <a:r>
                  <a:rPr lang="en-US" dirty="0"/>
                  <a:t>. </a:t>
                </a:r>
                <a:r>
                  <a:rPr lang="en-US" dirty="0" err="1"/>
                  <a:t>Chỗnhậnxétch</a:t>
                </a:r>
                <a:r>
                  <a:rPr lang="vi-VN" dirty="0"/>
                  <a:t>ư</a:t>
                </a:r>
                <a:r>
                  <a:rPr lang="en-US" dirty="0"/>
                  <a:t>a </a:t>
                </a:r>
                <a:r>
                  <a:rPr lang="en-US" dirty="0" err="1"/>
                  <a:t>đúng</a:t>
                </a:r>
                <a:r>
                  <a:rPr lang="en-US" dirty="0"/>
                  <a:t> . </a:t>
                </a:r>
                <a:r>
                  <a:rPr lang="en-US" dirty="0" err="1"/>
                  <a:t>Phảithaylà</a:t>
                </a:r>
                <a:r>
                  <a:rPr lang="en-US" dirty="0"/>
                  <a:t> “ Th</a:t>
                </a:r>
                <a:r>
                  <a:rPr lang="vi-VN" dirty="0"/>
                  <a:t>ư</a:t>
                </a:r>
                <a:r>
                  <a:rPr lang="en-US" dirty="0" err="1"/>
                  <a:t>ơng</a:t>
                </a:r>
                <a:r>
                  <a:rPr lang="en-US" dirty="0"/>
                  <a:t> ….” </a:t>
                </a:r>
                <a:r>
                  <a:rPr lang="en-US" dirty="0" err="1"/>
                  <a:t>nh</a:t>
                </a:r>
                <a:r>
                  <a:rPr lang="vi-VN" dirty="0"/>
                  <a:t>ư</a:t>
                </a:r>
                <a:r>
                  <a:rPr lang="en-US" dirty="0" err="1"/>
                  <a:t>sáchgiáo</a:t>
                </a:r>
                <a:r>
                  <a:rPr lang="en-US" dirty="0"/>
                  <a:t> khoa.</a:t>
                </a:r>
              </a:p>
              <a:p>
                <a:r>
                  <a:rPr lang="en-US" dirty="0" err="1"/>
                  <a:t>Sốphứcnghịchđảokhông</a:t>
                </a:r>
                <a:r>
                  <a:rPr lang="en-US" dirty="0"/>
                  <a:t> đ</a:t>
                </a:r>
                <a:r>
                  <a:rPr lang="vi-VN" dirty="0"/>
                  <a:t>ư</a:t>
                </a:r>
                <a:r>
                  <a:rPr lang="en-US" dirty="0" err="1"/>
                  <a:t>ợckíhiệulà</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100562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b="0" i="0">
                    <a:latin typeface="Cambria Math" panose="02040503050406030204" pitchFamily="18" charset="0"/>
                  </a:rPr>
                  <a:t>𝑧 ̅</a:t>
                </a:r>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2810332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b="0" i="0">
                    <a:latin typeface="Cambria Math" panose="02040503050406030204" pitchFamily="18" charset="0"/>
                  </a:rPr>
                  <a:t>𝑧 ̅</a:t>
                </a:r>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198399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lạitừcáchiệuứng</a:t>
                </a:r>
                <a:r>
                  <a:rPr lang="en-US" dirty="0"/>
                  <a:t> 4. </a:t>
                </a:r>
                <a:r>
                  <a:rPr lang="en-US" dirty="0" err="1"/>
                  <a:t>Cáchiệuứngdùngđồngnhấttừtrái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b="0" i="0">
                    <a:latin typeface="Cambria Math" panose="02040503050406030204" pitchFamily="18" charset="0"/>
                  </a:rPr>
                  <a:t>𝑧 ̅</a:t>
                </a:r>
                <a:r>
                  <a:rPr lang="en-US" dirty="0" err="1"/>
                  <a:t>sai</a:t>
                </a:r>
                <a:r>
                  <a:rPr lang="en-US" baseline="0" dirty="0"/>
                  <a:t> ở </a:t>
                </a:r>
                <a:r>
                  <a:rPr lang="en-US" baseline="0" dirty="0" err="1"/>
                  <a:t>hiệuứng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Táchhiệuứng</a:t>
                </a:r>
                <a:r>
                  <a:rPr lang="en-US" dirty="0"/>
                  <a:t> 6 </a:t>
                </a:r>
                <a:r>
                  <a:rPr lang="en-US" dirty="0" err="1"/>
                  <a:t>thảnh</a:t>
                </a:r>
                <a:r>
                  <a:rPr lang="en-US" dirty="0"/>
                  <a:t> 2 </a:t>
                </a:r>
                <a:r>
                  <a:rPr lang="en-US" dirty="0" err="1"/>
                  <a:t>hiệuứng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350248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1"/>
            <a:ext cx="20726400" cy="29400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657600" y="7772400"/>
            <a:ext cx="17068800" cy="3505200"/>
          </a:xfrm>
          <a:prstGeom prst="rect">
            <a:avLst/>
          </a:prstGeom>
        </p:spPr>
        <p:txBody>
          <a:bodyPr/>
          <a:lstStyle>
            <a:lvl1pPr marL="0" indent="0" algn="ctr">
              <a:buNone/>
              <a:defRPr>
                <a:solidFill>
                  <a:schemeClr val="tx1">
                    <a:tint val="75000"/>
                  </a:schemeClr>
                </a:solidFill>
              </a:defRPr>
            </a:lvl1pPr>
            <a:lvl2pPr marL="1088530" indent="0" algn="ctr">
              <a:buNone/>
              <a:defRPr>
                <a:solidFill>
                  <a:schemeClr val="tx1">
                    <a:tint val="75000"/>
                  </a:schemeClr>
                </a:solidFill>
              </a:defRPr>
            </a:lvl2pPr>
            <a:lvl3pPr marL="2177060" indent="0" algn="ctr">
              <a:buNone/>
              <a:defRPr>
                <a:solidFill>
                  <a:schemeClr val="tx1">
                    <a:tint val="75000"/>
                  </a:schemeClr>
                </a:solidFill>
              </a:defRPr>
            </a:lvl3pPr>
            <a:lvl4pPr marL="3265590" indent="0" algn="ctr">
              <a:buNone/>
              <a:defRPr>
                <a:solidFill>
                  <a:schemeClr val="tx1">
                    <a:tint val="75000"/>
                  </a:schemeClr>
                </a:solidFill>
              </a:defRPr>
            </a:lvl4pPr>
            <a:lvl5pPr marL="4354121" indent="0" algn="ctr">
              <a:buNone/>
              <a:defRPr>
                <a:solidFill>
                  <a:schemeClr val="tx1">
                    <a:tint val="75000"/>
                  </a:schemeClr>
                </a:solidFill>
              </a:defRPr>
            </a:lvl5pPr>
            <a:lvl6pPr marL="5442651" indent="0" algn="ctr">
              <a:buNone/>
              <a:defRPr>
                <a:solidFill>
                  <a:schemeClr val="tx1">
                    <a:tint val="75000"/>
                  </a:schemeClr>
                </a:solidFill>
              </a:defRPr>
            </a:lvl6pPr>
            <a:lvl7pPr marL="6531181" indent="0" algn="ctr">
              <a:buNone/>
              <a:defRPr>
                <a:solidFill>
                  <a:schemeClr val="tx1">
                    <a:tint val="75000"/>
                  </a:schemeClr>
                </a:solidFill>
              </a:defRPr>
            </a:lvl7pPr>
            <a:lvl8pPr marL="7619710" indent="0" algn="ctr">
              <a:buNone/>
              <a:defRPr>
                <a:solidFill>
                  <a:schemeClr val="tx1">
                    <a:tint val="75000"/>
                  </a:schemeClr>
                </a:solidFill>
              </a:defRPr>
            </a:lvl8pPr>
            <a:lvl9pPr marL="870824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3" name="Footer Placeholder 2"/>
          <p:cNvSpPr>
            <a:spLocks noGrp="1"/>
          </p:cNvSpPr>
          <p:nvPr>
            <p:ph type="ftr" sz="quarter" idx="11"/>
          </p:nvPr>
        </p:nvSpPr>
        <p:spPr>
          <a:xfrm>
            <a:off x="8331200" y="12712701"/>
            <a:ext cx="7721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53292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3" name="Footer Placeholder 2"/>
          <p:cNvSpPr>
            <a:spLocks noGrp="1"/>
          </p:cNvSpPr>
          <p:nvPr>
            <p:ph type="ftr" sz="quarter" idx="11"/>
          </p:nvPr>
        </p:nvSpPr>
        <p:spPr>
          <a:xfrm>
            <a:off x="8331200" y="12712701"/>
            <a:ext cx="7721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5645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3" name="Footer Placeholder 2"/>
          <p:cNvSpPr>
            <a:spLocks noGrp="1"/>
          </p:cNvSpPr>
          <p:nvPr>
            <p:ph type="ftr" sz="quarter" idx="11"/>
          </p:nvPr>
        </p:nvSpPr>
        <p:spPr>
          <a:xfrm>
            <a:off x="8331200" y="12712701"/>
            <a:ext cx="7721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28914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3" name="Footer Placeholder 2"/>
          <p:cNvSpPr>
            <a:spLocks noGrp="1"/>
          </p:cNvSpPr>
          <p:nvPr>
            <p:ph type="ftr" sz="quarter" idx="11"/>
          </p:nvPr>
        </p:nvSpPr>
        <p:spPr>
          <a:xfrm>
            <a:off x="8331200" y="12712701"/>
            <a:ext cx="7721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2261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19202" y="2870201"/>
            <a:ext cx="8022168" cy="9382126"/>
          </a:xfrm>
          <a:prstGeom prst="rect">
            <a:avLst/>
          </a:prstGeom>
        </p:spPr>
        <p:txBody>
          <a:bodyPr/>
          <a:lstStyle>
            <a:lvl1pPr marL="0" indent="0">
              <a:buNone/>
              <a:defRPr sz="3300"/>
            </a:lvl1pPr>
            <a:lvl2pPr marL="1088530" indent="0">
              <a:buNone/>
              <a:defRPr sz="2900"/>
            </a:lvl2pPr>
            <a:lvl3pPr marL="2177060" indent="0">
              <a:buNone/>
              <a:defRPr sz="2400"/>
            </a:lvl3pPr>
            <a:lvl4pPr marL="3265590" indent="0">
              <a:buNone/>
              <a:defRPr sz="2100"/>
            </a:lvl4pPr>
            <a:lvl5pPr marL="4354121" indent="0">
              <a:buNone/>
              <a:defRPr sz="2100"/>
            </a:lvl5pPr>
            <a:lvl6pPr marL="5442651" indent="0">
              <a:buNone/>
              <a:defRPr sz="2100"/>
            </a:lvl6pPr>
            <a:lvl7pPr marL="6531181" indent="0">
              <a:buNone/>
              <a:defRPr sz="2100"/>
            </a:lvl7pPr>
            <a:lvl8pPr marL="7619710" indent="0">
              <a:buNone/>
              <a:defRPr sz="2100"/>
            </a:lvl8pPr>
            <a:lvl9pPr marL="8708240"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6" name="Footer Placeholder 5"/>
          <p:cNvSpPr>
            <a:spLocks noGrp="1"/>
          </p:cNvSpPr>
          <p:nvPr>
            <p:ph type="ftr" sz="quarter" idx="11"/>
          </p:nvPr>
        </p:nvSpPr>
        <p:spPr>
          <a:xfrm>
            <a:off x="8331200" y="12712701"/>
            <a:ext cx="7721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a:prstGeom prst="rect">
            <a:avLst/>
          </a:prstGeom>
        </p:spPr>
        <p:txBody>
          <a:bodyPr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79435" y="1225550"/>
            <a:ext cx="14630400" cy="8229600"/>
          </a:xfrm>
          <a:prstGeom prst="rect">
            <a:avLst/>
          </a:prstGeom>
        </p:spPr>
        <p:txBody>
          <a:bodyPr/>
          <a:lstStyle>
            <a:lvl1pPr marL="0" indent="0">
              <a:buNone/>
              <a:defRPr sz="7599"/>
            </a:lvl1pPr>
            <a:lvl2pPr marL="1088530" indent="0">
              <a:buNone/>
              <a:defRPr sz="6699"/>
            </a:lvl2pPr>
            <a:lvl3pPr marL="2177060" indent="0">
              <a:buNone/>
              <a:defRPr sz="5699"/>
            </a:lvl3pPr>
            <a:lvl4pPr marL="3265590" indent="0">
              <a:buNone/>
              <a:defRPr sz="4800"/>
            </a:lvl4pPr>
            <a:lvl5pPr marL="4354121" indent="0">
              <a:buNone/>
              <a:defRPr sz="4800"/>
            </a:lvl5pPr>
            <a:lvl6pPr marL="5442651" indent="0">
              <a:buNone/>
              <a:defRPr sz="4800"/>
            </a:lvl6pPr>
            <a:lvl7pPr marL="6531181" indent="0">
              <a:buNone/>
              <a:defRPr sz="4800"/>
            </a:lvl7pPr>
            <a:lvl8pPr marL="7619710" indent="0">
              <a:buNone/>
              <a:defRPr sz="4800"/>
            </a:lvl8pPr>
            <a:lvl9pPr marL="8708240" indent="0">
              <a:buNone/>
              <a:defRPr sz="4800"/>
            </a:lvl9pPr>
          </a:lstStyle>
          <a:p>
            <a:endParaRPr lang="en-US"/>
          </a:p>
        </p:txBody>
      </p:sp>
      <p:sp>
        <p:nvSpPr>
          <p:cNvPr id="4" name="Text Placeholder 3"/>
          <p:cNvSpPr>
            <a:spLocks noGrp="1"/>
          </p:cNvSpPr>
          <p:nvPr>
            <p:ph type="body" sz="half" idx="2"/>
          </p:nvPr>
        </p:nvSpPr>
        <p:spPr>
          <a:xfrm>
            <a:off x="4779435" y="10734676"/>
            <a:ext cx="14630400" cy="1609724"/>
          </a:xfrm>
          <a:prstGeom prst="rect">
            <a:avLst/>
          </a:prstGeom>
        </p:spPr>
        <p:txBody>
          <a:bodyPr/>
          <a:lstStyle>
            <a:lvl1pPr marL="0" indent="0">
              <a:buNone/>
              <a:defRPr sz="3300"/>
            </a:lvl1pPr>
            <a:lvl2pPr marL="1088530" indent="0">
              <a:buNone/>
              <a:defRPr sz="2900"/>
            </a:lvl2pPr>
            <a:lvl3pPr marL="2177060" indent="0">
              <a:buNone/>
              <a:defRPr sz="2400"/>
            </a:lvl3pPr>
            <a:lvl4pPr marL="3265590" indent="0">
              <a:buNone/>
              <a:defRPr sz="2100"/>
            </a:lvl4pPr>
            <a:lvl5pPr marL="4354121" indent="0">
              <a:buNone/>
              <a:defRPr sz="2100"/>
            </a:lvl5pPr>
            <a:lvl6pPr marL="5442651" indent="0">
              <a:buNone/>
              <a:defRPr sz="2100"/>
            </a:lvl6pPr>
            <a:lvl7pPr marL="6531181" indent="0">
              <a:buNone/>
              <a:defRPr sz="2100"/>
            </a:lvl7pPr>
            <a:lvl8pPr marL="7619710" indent="0">
              <a:buNone/>
              <a:defRPr sz="2100"/>
            </a:lvl8pPr>
            <a:lvl9pPr marL="8708240"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6" name="Footer Placeholder 5"/>
          <p:cNvSpPr>
            <a:spLocks noGrp="1"/>
          </p:cNvSpPr>
          <p:nvPr>
            <p:ph type="ftr" sz="quarter" idx="11"/>
          </p:nvPr>
        </p:nvSpPr>
        <p:spPr>
          <a:xfrm>
            <a:off x="8331200" y="12712701"/>
            <a:ext cx="7721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7"/>
            <a:ext cx="5486400" cy="11703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277"/>
            <a:ext cx="16052800" cy="117030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668118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83620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0" y="3200401"/>
            <a:ext cx="21945600"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164433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427377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40567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1805910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2482306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1474823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1626975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2298717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2084641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317209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9" y="8813801"/>
            <a:ext cx="20726400" cy="2724150"/>
          </a:xfrm>
          <a:prstGeom prst="rect">
            <a:avLst/>
          </a:prstGeom>
        </p:spPr>
        <p:txBody>
          <a:bodyPr anchor="t"/>
          <a:lstStyle>
            <a:lvl1pPr algn="l">
              <a:defRPr sz="9499" b="1" cap="all"/>
            </a:lvl1pPr>
          </a:lstStyle>
          <a:p>
            <a:r>
              <a:rPr lang="en-US"/>
              <a:t>Click to edit Master title style</a:t>
            </a:r>
          </a:p>
        </p:txBody>
      </p:sp>
      <p:sp>
        <p:nvSpPr>
          <p:cNvPr id="3" name="Text Placeholder 2"/>
          <p:cNvSpPr>
            <a:spLocks noGrp="1"/>
          </p:cNvSpPr>
          <p:nvPr>
            <p:ph type="body" idx="1"/>
          </p:nvPr>
        </p:nvSpPr>
        <p:spPr>
          <a:xfrm>
            <a:off x="1926169" y="5813427"/>
            <a:ext cx="20726400" cy="3000374"/>
          </a:xfrm>
          <a:prstGeom prst="rect">
            <a:avLst/>
          </a:prstGeom>
        </p:spPr>
        <p:txBody>
          <a:bodyPr anchor="b"/>
          <a:lstStyle>
            <a:lvl1pPr marL="0" indent="0">
              <a:buNone/>
              <a:defRPr sz="4800">
                <a:solidFill>
                  <a:schemeClr val="tx1">
                    <a:tint val="75000"/>
                  </a:schemeClr>
                </a:solidFill>
              </a:defRPr>
            </a:lvl1pPr>
            <a:lvl2pPr marL="1088530" indent="0">
              <a:buNone/>
              <a:defRPr sz="4300">
                <a:solidFill>
                  <a:schemeClr val="tx1">
                    <a:tint val="75000"/>
                  </a:schemeClr>
                </a:solidFill>
              </a:defRPr>
            </a:lvl2pPr>
            <a:lvl3pPr marL="2177060" indent="0">
              <a:buNone/>
              <a:defRPr sz="3800">
                <a:solidFill>
                  <a:schemeClr val="tx1">
                    <a:tint val="75000"/>
                  </a:schemeClr>
                </a:solidFill>
              </a:defRPr>
            </a:lvl3pPr>
            <a:lvl4pPr marL="3265590" indent="0">
              <a:buNone/>
              <a:defRPr sz="3300">
                <a:solidFill>
                  <a:schemeClr val="tx1">
                    <a:tint val="75000"/>
                  </a:schemeClr>
                </a:solidFill>
              </a:defRPr>
            </a:lvl4pPr>
            <a:lvl5pPr marL="4354121" indent="0">
              <a:buNone/>
              <a:defRPr sz="3300">
                <a:solidFill>
                  <a:schemeClr val="tx1">
                    <a:tint val="75000"/>
                  </a:schemeClr>
                </a:solidFill>
              </a:defRPr>
            </a:lvl5pPr>
            <a:lvl6pPr marL="5442651" indent="0">
              <a:buNone/>
              <a:defRPr sz="3300">
                <a:solidFill>
                  <a:schemeClr val="tx1">
                    <a:tint val="75000"/>
                  </a:schemeClr>
                </a:solidFill>
              </a:defRPr>
            </a:lvl6pPr>
            <a:lvl7pPr marL="6531181" indent="0">
              <a:buNone/>
              <a:defRPr sz="3300">
                <a:solidFill>
                  <a:schemeClr val="tx1">
                    <a:tint val="75000"/>
                  </a:schemeClr>
                </a:solidFill>
              </a:defRPr>
            </a:lvl7pPr>
            <a:lvl8pPr marL="7619710" indent="0">
              <a:buNone/>
              <a:defRPr sz="3300">
                <a:solidFill>
                  <a:schemeClr val="tx1">
                    <a:tint val="75000"/>
                  </a:schemeClr>
                </a:solidFill>
              </a:defRPr>
            </a:lvl8pPr>
            <a:lvl9pPr marL="8708240"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3285366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1651639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2552829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1561639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71583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200" y="3200401"/>
            <a:ext cx="10769600" cy="9051926"/>
          </a:xfrm>
          <a:prstGeom prst="rect">
            <a:avLst/>
          </a:prstGeom>
        </p:spPr>
        <p:txBody>
          <a:bodyPr/>
          <a:lstStyle>
            <a:lvl1pPr>
              <a:defRPr sz="6699"/>
            </a:lvl1pPr>
            <a:lvl2pPr>
              <a:defRPr sz="5699"/>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01"/>
            <a:ext cx="10769600" cy="9051926"/>
          </a:xfrm>
          <a:prstGeom prst="rect">
            <a:avLst/>
          </a:prstGeom>
        </p:spPr>
        <p:txBody>
          <a:bodyPr/>
          <a:lstStyle>
            <a:lvl1pPr>
              <a:defRPr sz="6699"/>
            </a:lvl1pPr>
            <a:lvl2pPr>
              <a:defRPr sz="5699"/>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6" name="Footer Placeholder 5"/>
          <p:cNvSpPr>
            <a:spLocks noGrp="1"/>
          </p:cNvSpPr>
          <p:nvPr>
            <p:ph type="ftr" sz="quarter" idx="11"/>
          </p:nvPr>
        </p:nvSpPr>
        <p:spPr>
          <a:xfrm>
            <a:off x="8331200" y="12712701"/>
            <a:ext cx="7721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6"/>
            <a:ext cx="10773835" cy="1279524"/>
          </a:xfrm>
          <a:prstGeom prst="rect">
            <a:avLst/>
          </a:prstGeom>
        </p:spPr>
        <p:txBody>
          <a:bodyPr anchor="b"/>
          <a:lstStyle>
            <a:lvl1pPr marL="0" indent="0">
              <a:buNone/>
              <a:defRPr sz="5699" b="1"/>
            </a:lvl1pPr>
            <a:lvl2pPr marL="1088530" indent="0">
              <a:buNone/>
              <a:defRPr sz="4800" b="1"/>
            </a:lvl2pPr>
            <a:lvl3pPr marL="2177060" indent="0">
              <a:buNone/>
              <a:defRPr sz="4300" b="1"/>
            </a:lvl3pPr>
            <a:lvl4pPr marL="3265590" indent="0">
              <a:buNone/>
              <a:defRPr sz="3800" b="1"/>
            </a:lvl4pPr>
            <a:lvl5pPr marL="4354121" indent="0">
              <a:buNone/>
              <a:defRPr sz="3800" b="1"/>
            </a:lvl5pPr>
            <a:lvl6pPr marL="5442651" indent="0">
              <a:buNone/>
              <a:defRPr sz="3800" b="1"/>
            </a:lvl6pPr>
            <a:lvl7pPr marL="6531181" indent="0">
              <a:buNone/>
              <a:defRPr sz="3800" b="1"/>
            </a:lvl7pPr>
            <a:lvl8pPr marL="7619710" indent="0">
              <a:buNone/>
              <a:defRPr sz="3800" b="1"/>
            </a:lvl8pPr>
            <a:lvl9pPr marL="8708240"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a:prstGeom prst="rect">
            <a:avLst/>
          </a:prstGeom>
        </p:spPr>
        <p:txBody>
          <a:bodyPr/>
          <a:lstStyle>
            <a:lvl1pPr>
              <a:defRPr sz="5699"/>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5" y="3070226"/>
            <a:ext cx="10778067" cy="1279524"/>
          </a:xfrm>
          <a:prstGeom prst="rect">
            <a:avLst/>
          </a:prstGeom>
        </p:spPr>
        <p:txBody>
          <a:bodyPr anchor="b"/>
          <a:lstStyle>
            <a:lvl1pPr marL="0" indent="0">
              <a:buNone/>
              <a:defRPr sz="5699" b="1"/>
            </a:lvl1pPr>
            <a:lvl2pPr marL="1088530" indent="0">
              <a:buNone/>
              <a:defRPr sz="4800" b="1"/>
            </a:lvl2pPr>
            <a:lvl3pPr marL="2177060" indent="0">
              <a:buNone/>
              <a:defRPr sz="4300" b="1"/>
            </a:lvl3pPr>
            <a:lvl4pPr marL="3265590" indent="0">
              <a:buNone/>
              <a:defRPr sz="3800" b="1"/>
            </a:lvl4pPr>
            <a:lvl5pPr marL="4354121" indent="0">
              <a:buNone/>
              <a:defRPr sz="3800" b="1"/>
            </a:lvl5pPr>
            <a:lvl6pPr marL="5442651" indent="0">
              <a:buNone/>
              <a:defRPr sz="3800" b="1"/>
            </a:lvl6pPr>
            <a:lvl7pPr marL="6531181" indent="0">
              <a:buNone/>
              <a:defRPr sz="3800" b="1"/>
            </a:lvl7pPr>
            <a:lvl8pPr marL="7619710" indent="0">
              <a:buNone/>
              <a:defRPr sz="3800" b="1"/>
            </a:lvl8pPr>
            <a:lvl9pPr marL="8708240"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6735" y="4349750"/>
            <a:ext cx="10778067" cy="7902576"/>
          </a:xfrm>
          <a:prstGeom prst="rect">
            <a:avLst/>
          </a:prstGeom>
        </p:spPr>
        <p:txBody>
          <a:bodyPr/>
          <a:lstStyle>
            <a:lvl1pPr>
              <a:defRPr sz="5699"/>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8" name="Footer Placeholder 7"/>
          <p:cNvSpPr>
            <a:spLocks noGrp="1"/>
          </p:cNvSpPr>
          <p:nvPr>
            <p:ph type="ftr" sz="quarter" idx="11"/>
          </p:nvPr>
        </p:nvSpPr>
        <p:spPr>
          <a:xfrm>
            <a:off x="8331200" y="12712701"/>
            <a:ext cx="7721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4" name="Footer Placeholder 3"/>
          <p:cNvSpPr>
            <a:spLocks noGrp="1"/>
          </p:cNvSpPr>
          <p:nvPr>
            <p:ph type="ftr" sz="quarter" idx="11"/>
          </p:nvPr>
        </p:nvSpPr>
        <p:spPr>
          <a:xfrm>
            <a:off x="8331200" y="12712701"/>
            <a:ext cx="7721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3" name="Footer Placeholder 2"/>
          <p:cNvSpPr>
            <a:spLocks noGrp="1"/>
          </p:cNvSpPr>
          <p:nvPr>
            <p:ph type="ftr" sz="quarter" idx="11"/>
          </p:nvPr>
        </p:nvSpPr>
        <p:spPr>
          <a:xfrm>
            <a:off x="8331200" y="12712701"/>
            <a:ext cx="7721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3" name="Footer Placeholder 2"/>
          <p:cNvSpPr>
            <a:spLocks noGrp="1"/>
          </p:cNvSpPr>
          <p:nvPr>
            <p:ph type="ftr" sz="quarter" idx="11"/>
          </p:nvPr>
        </p:nvSpPr>
        <p:spPr>
          <a:xfrm>
            <a:off x="8331200" y="12712701"/>
            <a:ext cx="7721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12260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8/26/2021</a:t>
            </a:fld>
            <a:endParaRPr lang="en-US"/>
          </a:p>
        </p:txBody>
      </p:sp>
      <p:sp>
        <p:nvSpPr>
          <p:cNvPr id="3" name="Footer Placeholder 2"/>
          <p:cNvSpPr>
            <a:spLocks noGrp="1"/>
          </p:cNvSpPr>
          <p:nvPr>
            <p:ph type="ftr" sz="quarter" idx="11"/>
          </p:nvPr>
        </p:nvSpPr>
        <p:spPr>
          <a:xfrm>
            <a:off x="8331200" y="12712701"/>
            <a:ext cx="7721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71600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36" cstate="print">
            <a:duotone>
              <a:prstClr val="black"/>
              <a:srgbClr val="3333FF">
                <a:tint val="45000"/>
                <a:satMod val="400000"/>
              </a:srgbClr>
            </a:duotone>
            <a:extLst>
              <a:ext uri="{28A0092B-C50C-407E-A947-70E740481C1C}">
                <a14:useLocalDpi xmlns:a14="http://schemas.microsoft.com/office/drawing/2010/main" val="0"/>
              </a:ext>
            </a:extLst>
          </a:blip>
          <a:srcRect/>
          <a:stretch>
            <a:fillRect/>
          </a:stretch>
        </p:blipFill>
        <p:spPr bwMode="auto">
          <a:xfrm>
            <a:off x="2136" y="3523"/>
            <a:ext cx="24383873" cy="1428918"/>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
        <p:nvSpPr>
          <p:cNvPr id="9" name="TextBox 8"/>
          <p:cNvSpPr txBox="1"/>
          <p:nvPr userDrawn="1"/>
        </p:nvSpPr>
        <p:spPr>
          <a:xfrm>
            <a:off x="3470903" y="455251"/>
            <a:ext cx="1561123" cy="646331"/>
          </a:xfrm>
          <a:prstGeom prst="rect">
            <a:avLst/>
          </a:prstGeom>
          <a:noFill/>
        </p:spPr>
        <p:txBody>
          <a:bodyPr wrap="none" rtlCol="0">
            <a:spAutoFit/>
          </a:bodyPr>
          <a:lstStyle/>
          <a:p>
            <a:pPr algn="ctr"/>
            <a:r>
              <a:rPr lang="en-US" sz="3600" b="0" baseline="0" dirty="0">
                <a:solidFill>
                  <a:schemeClr val="bg1"/>
                </a:solidFill>
                <a:latin typeface="Chu Van An" panose="02020603050405020304" pitchFamily="18" charset="0"/>
                <a:ea typeface="AvantGarde-Demi" pitchFamily="18" charset="0"/>
                <a:cs typeface="Chu Van An" panose="02020603050405020304" pitchFamily="18" charset="0"/>
              </a:rPr>
              <a:t>TOÁN</a:t>
            </a:r>
            <a:endParaRPr lang="en-US" sz="3600" b="0" dirty="0">
              <a:solidFill>
                <a:schemeClr val="bg1"/>
              </a:solidFill>
              <a:latin typeface="Chu Van An" panose="02020603050405020304" pitchFamily="18" charset="0"/>
              <a:ea typeface="AvantGarde-Demi" pitchFamily="18" charset="0"/>
              <a:cs typeface="Chu Van An" panose="02020603050405020304" pitchFamily="18" charset="0"/>
            </a:endParaRPr>
          </a:p>
        </p:txBody>
      </p:sp>
      <p:sp>
        <p:nvSpPr>
          <p:cNvPr id="10" name="TextBox 9"/>
          <p:cNvSpPr txBox="1"/>
          <p:nvPr userDrawn="1"/>
        </p:nvSpPr>
        <p:spPr>
          <a:xfrm>
            <a:off x="1879977" y="185947"/>
            <a:ext cx="1383712" cy="1246495"/>
          </a:xfrm>
          <a:prstGeom prst="rect">
            <a:avLst/>
          </a:prstGeom>
          <a:noFill/>
        </p:spPr>
        <p:txBody>
          <a:bodyPr wrap="none" rtlCol="0">
            <a:spAutoFit/>
          </a:bodyPr>
          <a:lstStyle/>
          <a:p>
            <a:pPr algn="ctr">
              <a:lnSpc>
                <a:spcPts val="4500"/>
              </a:lnSpc>
            </a:pPr>
            <a:r>
              <a:rPr lang="en-US" sz="3200" dirty="0">
                <a:solidFill>
                  <a:schemeClr val="bg1"/>
                </a:solidFill>
                <a:latin typeface="Chu Van An" panose="02020603050405020304" pitchFamily="18" charset="0"/>
                <a:ea typeface="AvantGarde-Demi" pitchFamily="18" charset="0"/>
                <a:cs typeface="Chu Van An" panose="02020603050405020304" pitchFamily="18" charset="0"/>
              </a:rPr>
              <a:t>GIÁO</a:t>
            </a:r>
            <a:r>
              <a:rPr lang="en-US" sz="3200" baseline="0" dirty="0">
                <a:solidFill>
                  <a:schemeClr val="bg1"/>
                </a:solidFill>
                <a:latin typeface="Chu Van An" panose="02020603050405020304" pitchFamily="18" charset="0"/>
                <a:ea typeface="AvantGarde-Demi" pitchFamily="18" charset="0"/>
                <a:cs typeface="Chu Van An" panose="02020603050405020304" pitchFamily="18" charset="0"/>
              </a:rPr>
              <a:t> </a:t>
            </a:r>
          </a:p>
          <a:p>
            <a:pPr algn="ctr">
              <a:lnSpc>
                <a:spcPts val="4500"/>
              </a:lnSpc>
            </a:pPr>
            <a:r>
              <a:rPr lang="en-US" sz="3200" baseline="0" dirty="0">
                <a:solidFill>
                  <a:schemeClr val="bg1"/>
                </a:solidFill>
                <a:latin typeface="Chu Van An" panose="02020603050405020304" pitchFamily="18" charset="0"/>
                <a:ea typeface="AvantGarde-Demi" pitchFamily="18" charset="0"/>
                <a:cs typeface="Chu Van An" panose="02020603050405020304" pitchFamily="18" charset="0"/>
              </a:rPr>
              <a:t>DỤC</a:t>
            </a:r>
            <a:endParaRPr lang="en-US" sz="3200" dirty="0">
              <a:solidFill>
                <a:schemeClr val="bg1"/>
              </a:solidFill>
              <a:latin typeface="Chu Van An" panose="02020603050405020304" pitchFamily="18" charset="0"/>
              <a:ea typeface="AvantGarde-Demi" pitchFamily="18" charset="0"/>
              <a:cs typeface="Chu Van An" panose="02020603050405020304" pitchFamily="18" charset="0"/>
            </a:endParaRPr>
          </a:p>
        </p:txBody>
      </p:sp>
      <p:sp>
        <p:nvSpPr>
          <p:cNvPr id="11" name="TextBox 10"/>
          <p:cNvSpPr txBox="1"/>
          <p:nvPr userDrawn="1"/>
        </p:nvSpPr>
        <p:spPr>
          <a:xfrm>
            <a:off x="5510395" y="457201"/>
            <a:ext cx="1511755" cy="646331"/>
          </a:xfrm>
          <a:prstGeom prst="rect">
            <a:avLst/>
          </a:prstGeom>
          <a:noFill/>
        </p:spPr>
        <p:txBody>
          <a:bodyPr wrap="none" rtlCol="0">
            <a:spAutoFit/>
          </a:bodyPr>
          <a:lstStyle/>
          <a:p>
            <a:pPr algn="ctr"/>
            <a:r>
              <a:rPr lang="vi-VN" sz="3600" b="0" baseline="0" dirty="0">
                <a:solidFill>
                  <a:schemeClr val="bg1"/>
                </a:solidFill>
                <a:latin typeface="Chu Van An" panose="02020603050405020304" pitchFamily="18" charset="0"/>
                <a:ea typeface="AvantGarde-Demi" pitchFamily="18" charset="0"/>
                <a:cs typeface="Chu Van An" panose="02020603050405020304" pitchFamily="18" charset="0"/>
              </a:rPr>
              <a:t>THPT</a:t>
            </a:r>
            <a:endParaRPr lang="en-US" sz="3600" b="1" dirty="0">
              <a:solidFill>
                <a:schemeClr val="bg1"/>
              </a:solidFill>
              <a:latin typeface="Chu Van An" panose="02020603050405020304" pitchFamily="18" charset="0"/>
              <a:ea typeface="AvantGarde-Demi" pitchFamily="18" charset="0"/>
              <a:cs typeface="Chu Van An" panose="02020603050405020304" pitchFamily="18" charset="0"/>
            </a:endParaRPr>
          </a:p>
        </p:txBody>
      </p:sp>
      <p:sp>
        <p:nvSpPr>
          <p:cNvPr id="12" name="Title 2">
            <a:extLst>
              <a:ext uri="{FF2B5EF4-FFF2-40B4-BE49-F238E27FC236}">
                <a16:creationId xmlns:a16="http://schemas.microsoft.com/office/drawing/2014/main" id="{84F4051B-2BBE-412A-BD7D-D20EFA046DC9}"/>
              </a:ext>
            </a:extLst>
          </p:cNvPr>
          <p:cNvSpPr txBox="1">
            <a:spLocks/>
          </p:cNvSpPr>
          <p:nvPr userDrawn="1"/>
        </p:nvSpPr>
        <p:spPr bwMode="black">
          <a:xfrm>
            <a:off x="7248705" y="320913"/>
            <a:ext cx="17135295" cy="976561"/>
          </a:xfrm>
          <a:prstGeom prst="rect">
            <a:avLst/>
          </a:prstGeom>
          <a:pattFill prst="pct80">
            <a:fgClr>
              <a:schemeClr val="bg1">
                <a:lumMod val="95000"/>
              </a:schemeClr>
            </a:fgClr>
            <a:bgClr>
              <a:schemeClr val="accent4">
                <a:lumMod val="40000"/>
                <a:lumOff val="60000"/>
              </a:schemeClr>
            </a:bgClr>
          </a:pattFill>
          <a:ln w="9525">
            <a:solidFill>
              <a:srgbClr val="0000CC"/>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kern="0" dirty="0">
                <a:solidFill>
                  <a:srgbClr val="FF0066"/>
                </a:solidFill>
                <a:latin typeface="Chu Van An" panose="02020603050405020304" pitchFamily="18" charset="0"/>
                <a:ea typeface="MS Mincho" panose="02020609040205080304" pitchFamily="49" charset="-128"/>
                <a:cs typeface="Chu Van An" panose="02020603050405020304" pitchFamily="18" charset="0"/>
              </a:rPr>
              <a:t>GIÁO</a:t>
            </a:r>
            <a:r>
              <a:rPr lang="en-US" sz="4800" kern="0" baseline="0" dirty="0">
                <a:solidFill>
                  <a:srgbClr val="FF0066"/>
                </a:solidFill>
                <a:latin typeface="Chu Van An" panose="02020603050405020304" pitchFamily="18" charset="0"/>
                <a:ea typeface="MS Mincho" panose="02020609040205080304" pitchFamily="49" charset="-128"/>
                <a:cs typeface="Chu Van An" panose="02020603050405020304" pitchFamily="18" charset="0"/>
              </a:rPr>
              <a:t> ÁN ĐIỆN TỬ - DIỄN ĐÀN GIÁO VIÊN TOÁN</a:t>
            </a:r>
            <a:endParaRPr lang="vi-VN" sz="4800" kern="0" dirty="0">
              <a:solidFill>
                <a:srgbClr val="FF0066"/>
              </a:solidFill>
              <a:latin typeface="Chu Van An" panose="02020603050405020304" pitchFamily="18" charset="0"/>
              <a:cs typeface="Chu Van 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2" r:id="rId8"/>
    <p:sldLayoutId id="2147483671" r:id="rId9"/>
    <p:sldLayoutId id="2147483670" r:id="rId10"/>
    <p:sldLayoutId id="2147483669" r:id="rId11"/>
    <p:sldLayoutId id="2147483668" r:id="rId12"/>
    <p:sldLayoutId id="2147483667" r:id="rId13"/>
    <p:sldLayoutId id="2147483656" r:id="rId14"/>
    <p:sldLayoutId id="2147483657" r:id="rId15"/>
    <p:sldLayoutId id="2147483658" r:id="rId16"/>
    <p:sldLayoutId id="2147483659" r:id="rId17"/>
    <p:sldLayoutId id="2147483660" r:id="rId18"/>
    <p:sldLayoutId id="2147483682" r:id="rId19"/>
    <p:sldLayoutId id="2147483681" r:id="rId20"/>
    <p:sldLayoutId id="2147483680" r:id="rId21"/>
    <p:sldLayoutId id="2147483679" r:id="rId22"/>
    <p:sldLayoutId id="2147483678" r:id="rId23"/>
    <p:sldLayoutId id="2147483677" r:id="rId24"/>
    <p:sldLayoutId id="2147483676" r:id="rId25"/>
    <p:sldLayoutId id="2147483675" r:id="rId26"/>
    <p:sldLayoutId id="2147483674" r:id="rId27"/>
    <p:sldLayoutId id="2147483673" r:id="rId28"/>
    <p:sldLayoutId id="2147483666" r:id="rId29"/>
    <p:sldLayoutId id="2147483665" r:id="rId30"/>
    <p:sldLayoutId id="2147483664" r:id="rId31"/>
    <p:sldLayoutId id="2147483663" r:id="rId32"/>
    <p:sldLayoutId id="2147483662" r:id="rId33"/>
    <p:sldLayoutId id="2147483661" r:id="rId34"/>
  </p:sldLayoutIdLst>
  <p:txStyles>
    <p:titleStyle>
      <a:lvl1pPr algn="ctr" defTabSz="2177060" rtl="0" eaLnBrk="1" latinLnBrk="0" hangingPunct="1">
        <a:spcBef>
          <a:spcPct val="0"/>
        </a:spcBef>
        <a:buNone/>
        <a:defRPr sz="10499" kern="1200">
          <a:solidFill>
            <a:schemeClr val="tx1"/>
          </a:solidFill>
          <a:latin typeface="+mj-lt"/>
          <a:ea typeface="+mj-ea"/>
          <a:cs typeface="+mj-cs"/>
        </a:defRPr>
      </a:lvl1pPr>
    </p:titleStyle>
    <p:bodyStyle>
      <a:lvl1pPr marL="816397" indent="-816397" algn="l" defTabSz="2177060" rtl="0" eaLnBrk="1" latinLnBrk="0" hangingPunct="1">
        <a:spcBef>
          <a:spcPct val="20000"/>
        </a:spcBef>
        <a:buFont typeface="Arial" pitchFamily="34" charset="0"/>
        <a:buChar char="•"/>
        <a:defRPr sz="7599" kern="1200">
          <a:solidFill>
            <a:schemeClr val="tx1"/>
          </a:solidFill>
          <a:latin typeface="+mn-lt"/>
          <a:ea typeface="+mn-ea"/>
          <a:cs typeface="+mn-cs"/>
        </a:defRPr>
      </a:lvl1pPr>
      <a:lvl2pPr marL="1768861" indent="-680331" algn="l" defTabSz="2177060" rtl="0" eaLnBrk="1" latinLnBrk="0" hangingPunct="1">
        <a:spcBef>
          <a:spcPct val="20000"/>
        </a:spcBef>
        <a:buFont typeface="Arial" pitchFamily="34" charset="0"/>
        <a:buChar char="–"/>
        <a:defRPr sz="6699" kern="1200">
          <a:solidFill>
            <a:schemeClr val="tx1"/>
          </a:solidFill>
          <a:latin typeface="+mn-lt"/>
          <a:ea typeface="+mn-ea"/>
          <a:cs typeface="+mn-cs"/>
        </a:defRPr>
      </a:lvl2pPr>
      <a:lvl3pPr marL="2721325" indent="-544265" algn="l" defTabSz="2177060" rtl="0" eaLnBrk="1" latinLnBrk="0" hangingPunct="1">
        <a:spcBef>
          <a:spcPct val="20000"/>
        </a:spcBef>
        <a:buFont typeface="Arial" pitchFamily="34" charset="0"/>
        <a:buChar char="•"/>
        <a:defRPr sz="5699" kern="1200">
          <a:solidFill>
            <a:schemeClr val="tx1"/>
          </a:solidFill>
          <a:latin typeface="+mn-lt"/>
          <a:ea typeface="+mn-ea"/>
          <a:cs typeface="+mn-cs"/>
        </a:defRPr>
      </a:lvl3pPr>
      <a:lvl4pPr marL="380985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38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691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544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3976"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2506"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060" rtl="0" eaLnBrk="1" latinLnBrk="0" hangingPunct="1">
        <a:defRPr sz="4300" kern="1200">
          <a:solidFill>
            <a:schemeClr val="tx1"/>
          </a:solidFill>
          <a:latin typeface="+mn-lt"/>
          <a:ea typeface="+mn-ea"/>
          <a:cs typeface="+mn-cs"/>
        </a:defRPr>
      </a:lvl1pPr>
      <a:lvl2pPr marL="1088530" algn="l" defTabSz="2177060" rtl="0" eaLnBrk="1" latinLnBrk="0" hangingPunct="1">
        <a:defRPr sz="4300" kern="1200">
          <a:solidFill>
            <a:schemeClr val="tx1"/>
          </a:solidFill>
          <a:latin typeface="+mn-lt"/>
          <a:ea typeface="+mn-ea"/>
          <a:cs typeface="+mn-cs"/>
        </a:defRPr>
      </a:lvl2pPr>
      <a:lvl3pPr marL="2177060" algn="l" defTabSz="2177060" rtl="0" eaLnBrk="1" latinLnBrk="0" hangingPunct="1">
        <a:defRPr sz="4300" kern="1200">
          <a:solidFill>
            <a:schemeClr val="tx1"/>
          </a:solidFill>
          <a:latin typeface="+mn-lt"/>
          <a:ea typeface="+mn-ea"/>
          <a:cs typeface="+mn-cs"/>
        </a:defRPr>
      </a:lvl3pPr>
      <a:lvl4pPr marL="3265590" algn="l" defTabSz="2177060" rtl="0" eaLnBrk="1" latinLnBrk="0" hangingPunct="1">
        <a:defRPr sz="4300" kern="1200">
          <a:solidFill>
            <a:schemeClr val="tx1"/>
          </a:solidFill>
          <a:latin typeface="+mn-lt"/>
          <a:ea typeface="+mn-ea"/>
          <a:cs typeface="+mn-cs"/>
        </a:defRPr>
      </a:lvl4pPr>
      <a:lvl5pPr marL="4354121" algn="l" defTabSz="2177060" rtl="0" eaLnBrk="1" latinLnBrk="0" hangingPunct="1">
        <a:defRPr sz="4300" kern="1200">
          <a:solidFill>
            <a:schemeClr val="tx1"/>
          </a:solidFill>
          <a:latin typeface="+mn-lt"/>
          <a:ea typeface="+mn-ea"/>
          <a:cs typeface="+mn-cs"/>
        </a:defRPr>
      </a:lvl5pPr>
      <a:lvl6pPr marL="5442651" algn="l" defTabSz="2177060" rtl="0" eaLnBrk="1" latinLnBrk="0" hangingPunct="1">
        <a:defRPr sz="4300" kern="1200">
          <a:solidFill>
            <a:schemeClr val="tx1"/>
          </a:solidFill>
          <a:latin typeface="+mn-lt"/>
          <a:ea typeface="+mn-ea"/>
          <a:cs typeface="+mn-cs"/>
        </a:defRPr>
      </a:lvl6pPr>
      <a:lvl7pPr marL="6531181" algn="l" defTabSz="2177060" rtl="0" eaLnBrk="1" latinLnBrk="0" hangingPunct="1">
        <a:defRPr sz="4300" kern="1200">
          <a:solidFill>
            <a:schemeClr val="tx1"/>
          </a:solidFill>
          <a:latin typeface="+mn-lt"/>
          <a:ea typeface="+mn-ea"/>
          <a:cs typeface="+mn-cs"/>
        </a:defRPr>
      </a:lvl7pPr>
      <a:lvl8pPr marL="7619710" algn="l" defTabSz="2177060" rtl="0" eaLnBrk="1" latinLnBrk="0" hangingPunct="1">
        <a:defRPr sz="4300" kern="1200">
          <a:solidFill>
            <a:schemeClr val="tx1"/>
          </a:solidFill>
          <a:latin typeface="+mn-lt"/>
          <a:ea typeface="+mn-ea"/>
          <a:cs typeface="+mn-cs"/>
        </a:defRPr>
      </a:lvl8pPr>
      <a:lvl9pPr marL="8708240" algn="l" defTabSz="2177060"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49.png"/><Relationship Id="rId11" Type="http://schemas.openxmlformats.org/officeDocument/2006/relationships/image" Target="../media/image350.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58.png"/><Relationship Id="rId11" Type="http://schemas.openxmlformats.org/officeDocument/2006/relationships/image" Target="../media/image61.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5.pn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20.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3.xml.rels><?xml version="1.0" encoding="UTF-8" standalone="yes"?>
<Relationships xmlns="http://schemas.openxmlformats.org/package/2006/relationships"><Relationship Id="rId13" Type="http://schemas.openxmlformats.org/officeDocument/2006/relationships/image" Target="../media/image77.png"/><Relationship Id="rId3" Type="http://schemas.openxmlformats.org/officeDocument/2006/relationships/image" Target="../media/image72.png"/><Relationship Id="rId12"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18.xml"/><Relationship Id="rId11" Type="http://schemas.openxmlformats.org/officeDocument/2006/relationships/image" Target="../media/image75.png"/><Relationship Id="rId10" Type="http://schemas.openxmlformats.org/officeDocument/2006/relationships/image" Target="../media/image74.png"/><Relationship Id="rId4" Type="http://schemas.openxmlformats.org/officeDocument/2006/relationships/image" Target="../media/image45.png"/><Relationship Id="rId9" Type="http://schemas.openxmlformats.org/officeDocument/2006/relationships/image" Target="../media/image730.png"/><Relationship Id="rId14" Type="http://schemas.openxmlformats.org/officeDocument/2006/relationships/image" Target="../media/image78.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4.png"/><Relationship Id="rId4" Type="http://schemas.openxmlformats.org/officeDocument/2006/relationships/image" Target="../media/image76.png"/><Relationship Id="rId9" Type="http://schemas.openxmlformats.org/officeDocument/2006/relationships/image" Target="../media/image83.png"/></Relationships>
</file>

<file path=ppt/slides/_rels/slide15.xml.rels><?xml version="1.0" encoding="UTF-8" standalone="yes"?>
<Relationships xmlns="http://schemas.openxmlformats.org/package/2006/relationships"><Relationship Id="rId8" Type="http://schemas.openxmlformats.org/officeDocument/2006/relationships/image" Target="../media/image890.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88.png"/><Relationship Id="rId11" Type="http://schemas.openxmlformats.org/officeDocument/2006/relationships/image" Target="../media/image92.png"/><Relationship Id="rId5" Type="http://schemas.openxmlformats.org/officeDocument/2006/relationships/image" Target="../media/image87.png"/><Relationship Id="rId10" Type="http://schemas.openxmlformats.org/officeDocument/2006/relationships/image" Target="../media/image91.png"/><Relationship Id="rId4" Type="http://schemas.openxmlformats.org/officeDocument/2006/relationships/image" Target="../media/image86.png"/><Relationship Id="rId9" Type="http://schemas.openxmlformats.org/officeDocument/2006/relationships/image" Target="../media/image9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NULL"/><Relationship Id="rId7" Type="http://schemas.openxmlformats.org/officeDocument/2006/relationships/image" Target="../media/image26.pn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5.png"/><Relationship Id="rId11" Type="http://schemas.openxmlformats.org/officeDocument/2006/relationships/image" Target="../media/image11.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161.png"/></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6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90.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43.png"/><Relationship Id="rId11" Type="http://schemas.openxmlformats.org/officeDocument/2006/relationships/image" Target="../media/image29.png"/><Relationship Id="rId5" Type="http://schemas.openxmlformats.org/officeDocument/2006/relationships/image" Target="../media/image40.png"/><Relationship Id="rId10" Type="http://schemas.openxmlformats.org/officeDocument/2006/relationships/image" Target="../media/image350.png"/><Relationship Id="rId4" Type="http://schemas.openxmlformats.org/officeDocument/2006/relationships/image" Target="../media/image351.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556225" y="3719346"/>
            <a:ext cx="2799079" cy="83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398" tIns="45699" rIns="91398" bIns="45699" rtlCol="0">
            <a:spAutoFit/>
          </a:bodyPr>
          <a:lstStyle/>
          <a:p>
            <a:pPr algn="ctr"/>
            <a:r>
              <a:rPr lang="en-US" sz="4800" b="1" dirty="0">
                <a:solidFill>
                  <a:srgbClr val="135F82"/>
                </a:solidFill>
                <a:latin typeface="Chu Van An" panose="02020603050405020304" pitchFamily="18" charset="0"/>
                <a:ea typeface="Tahoma" pitchFamily="34" charset="0"/>
                <a:cs typeface="Chu Van An" panose="02020603050405020304" pitchFamily="18" charset="0"/>
              </a:rPr>
              <a:t>HÌNH HỌC</a:t>
            </a:r>
          </a:p>
        </p:txBody>
      </p:sp>
      <p:sp>
        <p:nvSpPr>
          <p:cNvPr id="22" name="TextBox 21"/>
          <p:cNvSpPr txBox="1"/>
          <p:nvPr/>
        </p:nvSpPr>
        <p:spPr>
          <a:xfrm>
            <a:off x="3429000" y="4636794"/>
            <a:ext cx="18288000" cy="1334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398" tIns="45699" rIns="91398" bIns="45699" rtlCol="0">
            <a:spAutoFit/>
          </a:bodyPr>
          <a:lstStyle/>
          <a:p>
            <a:pPr algn="ctr">
              <a:lnSpc>
                <a:spcPct val="150000"/>
              </a:lnSpc>
            </a:pPr>
            <a:r>
              <a:rPr lang="en-US" sz="6000" b="1" dirty="0" err="1">
                <a:solidFill>
                  <a:srgbClr val="776249"/>
                </a:solidFill>
                <a:latin typeface="Chu Van An" panose="02020603050405020304" pitchFamily="18" charset="0"/>
                <a:ea typeface="Tahoma" pitchFamily="34" charset="0"/>
                <a:cs typeface="Chu Van An" panose="02020603050405020304" pitchFamily="18" charset="0"/>
              </a:rPr>
              <a:t>Chương</a:t>
            </a:r>
            <a:r>
              <a:rPr lang="en-US" sz="6000" b="1" dirty="0">
                <a:solidFill>
                  <a:srgbClr val="776249"/>
                </a:solidFill>
                <a:latin typeface="Chu Van An" panose="02020603050405020304" pitchFamily="18" charset="0"/>
                <a:ea typeface="Tahoma" pitchFamily="34" charset="0"/>
                <a:cs typeface="Chu Van An" panose="02020603050405020304" pitchFamily="18" charset="0"/>
              </a:rPr>
              <a:t> 2: MẶT NÓN – MẶT TRỤ - MẶT CẦU</a:t>
            </a:r>
          </a:p>
        </p:txBody>
      </p:sp>
      <p:grpSp>
        <p:nvGrpSpPr>
          <p:cNvPr id="5" name="Group 4"/>
          <p:cNvGrpSpPr/>
          <p:nvPr/>
        </p:nvGrpSpPr>
        <p:grpSpPr>
          <a:xfrm>
            <a:off x="12377436" y="1883773"/>
            <a:ext cx="1813892" cy="1828546"/>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398" tIns="45699" rIns="91398" bIns="45699" rtlCol="0">
              <a:spAutoFit/>
            </a:bodyPr>
            <a:lstStyle/>
            <a:p>
              <a:pPr algn="ctr"/>
              <a:r>
                <a:rPr lang="en-US" b="1" dirty="0">
                  <a:solidFill>
                    <a:srgbClr val="135F82"/>
                  </a:solidFill>
                  <a:latin typeface="Chu Van An" panose="02020603050405020304" pitchFamily="18" charset="0"/>
                  <a:ea typeface="AvantGarde" pitchFamily="2" charset="0"/>
                  <a:cs typeface="Chu Van An" panose="02020603050405020304" pitchFamily="18" charset="0"/>
                </a:rPr>
                <a:t>LỚP</a:t>
              </a:r>
            </a:p>
          </p:txBody>
        </p:sp>
        <p:sp>
          <p:nvSpPr>
            <p:cNvPr id="25" name="TextBox 24"/>
            <p:cNvSpPr txBox="1"/>
            <p:nvPr/>
          </p:nvSpPr>
          <p:spPr>
            <a:xfrm>
              <a:off x="13020903" y="1556787"/>
              <a:ext cx="1223351" cy="1338798"/>
            </a:xfrm>
            <a:prstGeom prst="rect">
              <a:avLst/>
            </a:prstGeom>
            <a:noFill/>
          </p:spPr>
          <p:txBody>
            <a:bodyPr wrap="none" lIns="91398" tIns="45699" rIns="91398" bIns="45699" rtlCol="0">
              <a:spAutoFit/>
            </a:bodyPr>
            <a:lstStyle/>
            <a:p>
              <a:r>
                <a:rPr lang="en-US" sz="8099" dirty="0">
                  <a:solidFill>
                    <a:srgbClr val="135F82"/>
                  </a:solidFill>
                  <a:latin typeface="Chu Van An" panose="02020603050405020304" pitchFamily="18" charset="0"/>
                  <a:ea typeface="AvantGarde" pitchFamily="2" charset="0"/>
                  <a:cs typeface="Chu Van An" panose="02020603050405020304" pitchFamily="18" charset="0"/>
                </a:rPr>
                <a:t>1</a:t>
              </a:r>
              <a:r>
                <a:rPr lang="vi-VN" sz="8099" dirty="0">
                  <a:solidFill>
                    <a:srgbClr val="135F82"/>
                  </a:solidFill>
                  <a:latin typeface="Chu Van An" panose="02020603050405020304" pitchFamily="18" charset="0"/>
                  <a:ea typeface="AvantGarde" pitchFamily="2" charset="0"/>
                  <a:cs typeface="Chu Van An" panose="02020603050405020304" pitchFamily="18" charset="0"/>
                </a:rPr>
                <a:t>2</a:t>
              </a:r>
              <a:endParaRPr lang="en-US" sz="8099" dirty="0">
                <a:solidFill>
                  <a:srgbClr val="135F82"/>
                </a:solidFill>
                <a:latin typeface="Chu Van An" panose="02020603050405020304" pitchFamily="18" charset="0"/>
                <a:ea typeface="AvantGarde" pitchFamily="2" charset="0"/>
                <a:cs typeface="Chu Van An" panose="02020603050405020304" pitchFamily="18" charset="0"/>
              </a:endParaRPr>
            </a:p>
          </p:txBody>
        </p:sp>
      </p:grpSp>
      <p:grpSp>
        <p:nvGrpSpPr>
          <p:cNvPr id="9" name="Group 8"/>
          <p:cNvGrpSpPr/>
          <p:nvPr/>
        </p:nvGrpSpPr>
        <p:grpSpPr>
          <a:xfrm>
            <a:off x="10781125" y="1966240"/>
            <a:ext cx="2238084" cy="1706805"/>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26"/>
          <p:cNvGrpSpPr/>
          <p:nvPr/>
        </p:nvGrpSpPr>
        <p:grpSpPr>
          <a:xfrm>
            <a:off x="4247547" y="9832161"/>
            <a:ext cx="17088453" cy="907189"/>
            <a:chOff x="7483861" y="7543801"/>
            <a:chExt cx="17012919" cy="907308"/>
          </a:xfrm>
        </p:grpSpPr>
        <p:sp>
          <p:nvSpPr>
            <p:cNvPr id="44" name="TextBox 43"/>
            <p:cNvSpPr txBox="1"/>
            <p:nvPr/>
          </p:nvSpPr>
          <p:spPr>
            <a:xfrm>
              <a:off x="8993187" y="7620003"/>
              <a:ext cx="15503593" cy="831106"/>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MỘT SỐ VÍ DỤ MINH HỌA</a:t>
              </a:r>
            </a:p>
          </p:txBody>
        </p:sp>
        <p:grpSp>
          <p:nvGrpSpPr>
            <p:cNvPr id="3" name="Group 27"/>
            <p:cNvGrpSpPr/>
            <p:nvPr/>
          </p:nvGrpSpPr>
          <p:grpSpPr>
            <a:xfrm>
              <a:off x="7483861" y="7543801"/>
              <a:ext cx="1251657" cy="872847"/>
              <a:chOff x="7483860" y="7543801"/>
              <a:chExt cx="1251657" cy="872847"/>
            </a:xfrm>
          </p:grpSpPr>
          <p:sp>
            <p:nvSpPr>
              <p:cNvPr id="46" name="Isosceles Triangle 44"/>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9"/>
              <p:cNvGrpSpPr/>
              <p:nvPr/>
            </p:nvGrpSpPr>
            <p:grpSpPr>
              <a:xfrm>
                <a:off x="7493378" y="7646473"/>
                <a:ext cx="1242139" cy="770175"/>
                <a:chOff x="7493378" y="7646473"/>
                <a:chExt cx="1242139" cy="770175"/>
              </a:xfrm>
            </p:grpSpPr>
            <p:sp>
              <p:nvSpPr>
                <p:cNvPr id="48" name="Round Same Side Corner Rectangle 47"/>
                <p:cNvSpPr/>
                <p:nvPr/>
              </p:nvSpPr>
              <p:spPr>
                <a:xfrm rot="5400000">
                  <a:off x="7748688" y="7429818"/>
                  <a:ext cx="731520" cy="12421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909228" y="7646473"/>
                  <a:ext cx="640858" cy="754054"/>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II</a:t>
                  </a:r>
                </a:p>
              </p:txBody>
            </p:sp>
          </p:grpSp>
        </p:grpSp>
      </p:grpSp>
      <p:grpSp>
        <p:nvGrpSpPr>
          <p:cNvPr id="6" name="Group 26"/>
          <p:cNvGrpSpPr/>
          <p:nvPr/>
        </p:nvGrpSpPr>
        <p:grpSpPr>
          <a:xfrm>
            <a:off x="4353261" y="8545895"/>
            <a:ext cx="14849139" cy="907192"/>
            <a:chOff x="7459670" y="7543799"/>
            <a:chExt cx="14851072" cy="907311"/>
          </a:xfrm>
        </p:grpSpPr>
        <p:sp>
          <p:nvSpPr>
            <p:cNvPr id="28" name="TextBox 27"/>
            <p:cNvSpPr txBox="1"/>
            <p:nvPr/>
          </p:nvSpPr>
          <p:spPr>
            <a:xfrm>
              <a:off x="8993187" y="7620004"/>
              <a:ext cx="13317555"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TÓM TẮT LÝ THUYẾT</a:t>
              </a:r>
              <a:endParaRPr lang="en-US" sz="4800" b="1" dirty="0">
                <a:solidFill>
                  <a:srgbClr val="135F82"/>
                </a:solidFill>
                <a:latin typeface="Tahoma" pitchFamily="34" charset="0"/>
                <a:ea typeface="Tahoma" pitchFamily="34" charset="0"/>
                <a:cs typeface="Tahoma" pitchFamily="34" charset="0"/>
              </a:endParaRPr>
            </a:p>
          </p:txBody>
        </p:sp>
        <p:grpSp>
          <p:nvGrpSpPr>
            <p:cNvPr id="7" name="Group 27"/>
            <p:cNvGrpSpPr/>
            <p:nvPr/>
          </p:nvGrpSpPr>
          <p:grpSpPr>
            <a:xfrm>
              <a:off x="7459670" y="7543799"/>
              <a:ext cx="1381118" cy="872846"/>
              <a:chOff x="7459669" y="7543800"/>
              <a:chExt cx="1381118" cy="872846"/>
            </a:xfrm>
          </p:grpSpPr>
          <p:sp>
            <p:nvSpPr>
              <p:cNvPr id="3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9"/>
              <p:cNvGrpSpPr/>
              <p:nvPr/>
            </p:nvGrpSpPr>
            <p:grpSpPr>
              <a:xfrm>
                <a:off x="7469187" y="7640053"/>
                <a:ext cx="1371600" cy="776593"/>
                <a:chOff x="7469187" y="7640053"/>
                <a:chExt cx="1371600" cy="776593"/>
              </a:xfrm>
            </p:grpSpPr>
            <p:sp>
              <p:nvSpPr>
                <p:cNvPr id="32" name="Round Same Side Corner Rectangle 31"/>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937828" y="7640053"/>
                  <a:ext cx="450764" cy="754054"/>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I</a:t>
                  </a:r>
                </a:p>
              </p:txBody>
            </p:sp>
          </p:grpSp>
        </p:grpSp>
      </p:grpSp>
      <p:sp>
        <p:nvSpPr>
          <p:cNvPr id="23" name="TextBox 22"/>
          <p:cNvSpPr txBox="1"/>
          <p:nvPr/>
        </p:nvSpPr>
        <p:spPr>
          <a:xfrm>
            <a:off x="7166306" y="7091767"/>
            <a:ext cx="10580312" cy="1107825"/>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lIns="91398" tIns="45699" rIns="91398" bIns="45699" rtlCol="0">
            <a:spAutoFit/>
          </a:bodyPr>
          <a:lstStyle/>
          <a:p>
            <a:pPr algn="ctr"/>
            <a:r>
              <a:rPr lang="vi-VN" sz="6599" b="1" dirty="0">
                <a:solidFill>
                  <a:srgbClr val="135F82"/>
                </a:solidFill>
                <a:latin typeface="AvantGarde-Demi" pitchFamily="18" charset="0"/>
                <a:ea typeface="AvantGarde-Demi" pitchFamily="18" charset="0"/>
                <a:cs typeface="AvantGarde-Demi" pitchFamily="18" charset="0"/>
              </a:rPr>
              <a:t>Bài </a:t>
            </a:r>
            <a:r>
              <a:rPr lang="en-US" sz="6599" b="1" dirty="0" err="1">
                <a:solidFill>
                  <a:srgbClr val="135F82"/>
                </a:solidFill>
                <a:latin typeface="AvantGarde-Demi" pitchFamily="18" charset="0"/>
                <a:ea typeface="AvantGarde-Demi" pitchFamily="18" charset="0"/>
                <a:cs typeface="AvantGarde-Demi" pitchFamily="18" charset="0"/>
              </a:rPr>
              <a:t>tập</a:t>
            </a:r>
            <a:r>
              <a:rPr lang="vi-VN" sz="6599" b="1" dirty="0">
                <a:solidFill>
                  <a:srgbClr val="135F82"/>
                </a:solidFill>
                <a:latin typeface="AvantGarde-Demi" pitchFamily="18" charset="0"/>
                <a:ea typeface="AvantGarde-Demi" pitchFamily="18" charset="0"/>
                <a:cs typeface="AvantGarde-Demi" pitchFamily="18" charset="0"/>
              </a:rPr>
              <a:t>: </a:t>
            </a:r>
            <a:r>
              <a:rPr lang="en-US" sz="6599" b="1" dirty="0">
                <a:solidFill>
                  <a:srgbClr val="135F82"/>
                </a:solidFill>
                <a:latin typeface="AvantGarde-Demi" pitchFamily="18" charset="0"/>
                <a:ea typeface="AvantGarde-Demi" pitchFamily="18" charset="0"/>
                <a:cs typeface="AvantGarde-Demi" pitchFamily="18" charset="0"/>
              </a:rPr>
              <a:t>MẶT TRỤ TRÒN XOAY</a:t>
            </a:r>
          </a:p>
        </p:txBody>
      </p:sp>
      <p:sp>
        <p:nvSpPr>
          <p:cNvPr id="54" name="Rounded Rectangle 53"/>
          <p:cNvSpPr/>
          <p:nvPr/>
        </p:nvSpPr>
        <p:spPr>
          <a:xfrm>
            <a:off x="3512667" y="8207119"/>
            <a:ext cx="19013083" cy="4264123"/>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a:p>
        </p:txBody>
      </p:sp>
      <p:grpSp>
        <p:nvGrpSpPr>
          <p:cNvPr id="55" name="Group 54"/>
          <p:cNvGrpSpPr/>
          <p:nvPr/>
        </p:nvGrpSpPr>
        <p:grpSpPr>
          <a:xfrm>
            <a:off x="4243914" y="11118423"/>
            <a:ext cx="9472086" cy="968318"/>
            <a:chOff x="739068" y="1515168"/>
            <a:chExt cx="9473319" cy="968444"/>
          </a:xfrm>
        </p:grpSpPr>
        <p:sp>
          <p:nvSpPr>
            <p:cNvPr id="56"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grpSp>
          <p:nvGrpSpPr>
            <p:cNvPr id="57" name="Group 56"/>
            <p:cNvGrpSpPr/>
            <p:nvPr/>
          </p:nvGrpSpPr>
          <p:grpSpPr>
            <a:xfrm>
              <a:off x="739068" y="1515168"/>
              <a:ext cx="8177919" cy="960327"/>
              <a:chOff x="739068" y="1515168"/>
              <a:chExt cx="8177919" cy="960327"/>
            </a:xfrm>
          </p:grpSpPr>
          <p:sp>
            <p:nvSpPr>
              <p:cNvPr id="59"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0" name="Oval 72"/>
              <p:cNvSpPr>
                <a:spLocks noChangeArrowheads="1"/>
              </p:cNvSpPr>
              <p:nvPr/>
            </p:nvSpPr>
            <p:spPr bwMode="auto">
              <a:xfrm>
                <a:off x="1372407" y="1515168"/>
                <a:ext cx="285717" cy="280956"/>
              </a:xfrm>
              <a:prstGeom prst="ellipse">
                <a:avLst/>
              </a:pr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1"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2"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3"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75"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76"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77"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79"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80"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81"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82"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83" name="TextBox 82"/>
              <p:cNvSpPr txBox="1"/>
              <p:nvPr/>
            </p:nvSpPr>
            <p:spPr>
              <a:xfrm>
                <a:off x="2132731" y="1706054"/>
                <a:ext cx="6784256"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pic>
        <p:nvPicPr>
          <p:cNvPr id="52" name="Picture 34"/>
          <p:cNvPicPr/>
          <p:nvPr/>
        </p:nvPicPr>
        <p:blipFill>
          <a:blip r:embed="rId5">
            <a:extLst>
              <a:ext uri="{28A0092B-C50C-407E-A947-70E740481C1C}">
                <a14:useLocalDpi xmlns:a14="http://schemas.microsoft.com/office/drawing/2010/main" val="0"/>
              </a:ext>
            </a:extLst>
          </a:blip>
          <a:srcRect/>
          <a:stretch>
            <a:fillRect/>
          </a:stretch>
        </p:blipFill>
        <p:spPr bwMode="auto">
          <a:xfrm>
            <a:off x="528747" y="1407042"/>
            <a:ext cx="3154623" cy="3197789"/>
          </a:xfrm>
          <a:prstGeom prst="rect">
            <a:avLst/>
          </a:prstGeom>
          <a:noFill/>
        </p:spPr>
      </p:pic>
      <p:pic>
        <p:nvPicPr>
          <p:cNvPr id="53" name="Picture 27">
            <a:extLst>
              <a:ext uri="{FF2B5EF4-FFF2-40B4-BE49-F238E27FC236}">
                <a16:creationId xmlns:a16="http://schemas.microsoft.com/office/drawing/2014/main" id="{70E0D186-02F4-4066-B916-5BC17329F7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99858" y="1432441"/>
            <a:ext cx="3384142" cy="3384583"/>
          </a:xfrm>
          <a:prstGeom prst="rect">
            <a:avLst/>
          </a:prstGeom>
        </p:spPr>
      </p:pic>
    </p:spTree>
    <p:extLst>
      <p:ext uri="{BB962C8B-B14F-4D97-AF65-F5344CB8AC3E}">
        <p14:creationId xmlns:p14="http://schemas.microsoft.com/office/powerpoint/2010/main" val="128308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down)">
                                      <p:cBhvr>
                                        <p:cTn id="24" dur="500"/>
                                        <p:tgtEl>
                                          <p:spTgt spid="55"/>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483044" y="7170868"/>
            <a:ext cx="23276042" cy="6545132"/>
            <a:chOff x="1205494" y="6941416"/>
            <a:chExt cx="22139783" cy="6545984"/>
          </a:xfrm>
        </p:grpSpPr>
        <p:sp>
          <p:nvSpPr>
            <p:cNvPr id="125" name="Rounded Rectangle 124"/>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p:grpSp>
        <p:nvGrpSpPr>
          <p:cNvPr id="148" name="Group 147"/>
          <p:cNvGrpSpPr/>
          <p:nvPr/>
        </p:nvGrpSpPr>
        <p:grpSpPr>
          <a:xfrm>
            <a:off x="381000" y="2362200"/>
            <a:ext cx="23391942" cy="4391425"/>
            <a:chOff x="992187" y="2564544"/>
            <a:chExt cx="22353091" cy="4573460"/>
          </a:xfrm>
        </p:grpSpPr>
        <p:sp>
          <p:nvSpPr>
            <p:cNvPr id="134" name="Rounded Rectangle 133"/>
            <p:cNvSpPr/>
            <p:nvPr/>
          </p:nvSpPr>
          <p:spPr bwMode="auto">
            <a:xfrm>
              <a:off x="1145221" y="2667000"/>
              <a:ext cx="22200057" cy="447100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9" cy="84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4.</a:t>
                </a:r>
              </a:p>
            </p:txBody>
          </p:sp>
        </p:grpSp>
      </p:grpSp>
      <mc:AlternateContent xmlns:mc="http://schemas.openxmlformats.org/markup-compatibility/2006" xmlns:a14="http://schemas.microsoft.com/office/drawing/2010/main">
        <mc:Choice Requires="a14">
          <p:sp>
            <p:nvSpPr>
              <p:cNvPr id="2" name="Rectangle 1"/>
              <p:cNvSpPr/>
              <p:nvPr/>
            </p:nvSpPr>
            <p:spPr>
              <a:xfrm>
                <a:off x="889712" y="5221091"/>
                <a:ext cx="4388542" cy="8477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i="1" smtClean="0">
                          <a:latin typeface="Cambria Math" panose="02040503050406030204" pitchFamily="18" charset="0"/>
                          <a:ea typeface="Calibri" panose="020F0502020204030204" pitchFamily="34" charset="0"/>
                          <a:cs typeface="Times New Roman" panose="02020603050405020304" pitchFamily="18" charset="0"/>
                        </a:rPr>
                        <m:t> </m:t>
                      </m:r>
                      <m:r>
                        <a:rPr lang="en-US" sz="4800" b="0" i="1" smtClean="0">
                          <a:latin typeface="Cambria Math" panose="02040503050406030204" pitchFamily="18" charset="0"/>
                          <a:ea typeface="Calibri" panose="020F0502020204030204" pitchFamily="34" charset="0"/>
                          <a:cs typeface="Times New Roman" panose="02020603050405020304" pitchFamily="18" charset="0"/>
                        </a:rPr>
                        <m:t> </m:t>
                      </m:r>
                      <m:r>
                        <a:rPr lang="en-US" sz="48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8</m:t>
                      </m:r>
                      <m:r>
                        <a:rPr lang="en-US" sz="48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8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8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p>
                      <m:r>
                        <m:rPr>
                          <m:nor/>
                        </m:rPr>
                        <a:rPr lang="en-US" sz="4800">
                          <a:solidFill>
                            <a:schemeClr val="tx1"/>
                          </a:solidFill>
                          <a:latin typeface="Palatino Linotype" panose="02040502050505030304" pitchFamily="18" charset="0"/>
                          <a:ea typeface="Calibri" panose="020F0502020204030204" pitchFamily="34" charset="0"/>
                          <a:cs typeface="Times New Roman" panose="02020603050405020304" pitchFamily="18" charset="0"/>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89712" y="5221091"/>
                <a:ext cx="4388542" cy="8477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12680258" y="5105400"/>
                <a:ext cx="4388542" cy="847733"/>
              </a:xfrm>
              <a:prstGeom prst="rect">
                <a:avLst/>
              </a:prstGeom>
            </p:spPr>
            <p:txBody>
              <a:bodyPr wrap="square">
                <a:spAutoFit/>
              </a:bodyPr>
              <a:lstStyle/>
              <a:p>
                <a14:m>
                  <m:oMath xmlns:m="http://schemas.openxmlformats.org/officeDocument/2006/math">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1"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r>
                      <a:rPr lang="en-US" sz="48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8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8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en-US" sz="4800" dirty="0">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a:t>
                </a:r>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12680258" y="5105400"/>
                <a:ext cx="4388542" cy="847733"/>
              </a:xfrm>
              <a:prstGeom prst="rect">
                <a:avLst/>
              </a:prstGeom>
              <a:blipFill>
                <a:blip r:embed="rId4"/>
                <a:stretch>
                  <a:fillRect t="-15108" b="-35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7203152" y="4981494"/>
                <a:ext cx="4447108" cy="1269578"/>
              </a:xfrm>
              <a:prstGeom prst="rect">
                <a:avLst/>
              </a:prstGeom>
            </p:spPr>
            <p:txBody>
              <a:bodyPr wrap="square">
                <a:spAutoFit/>
              </a:bodyPr>
              <a:lstStyle/>
              <a:p>
                <a14:m>
                  <m:oMath xmlns:m="http://schemas.openxmlformats.org/officeDocument/2006/math">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f>
                      <m:fPr>
                        <m:ctrlPr>
                          <a:rPr lang="en-US" sz="48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8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r>
                          <a:rPr lang="en-US" sz="48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8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8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p>
                      </m:num>
                      <m:den>
                        <m:r>
                          <a:rPr lang="en-US" sz="48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800" dirty="0">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a:t>
                </a:r>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7203152" y="4981494"/>
                <a:ext cx="4447108" cy="1269578"/>
              </a:xfrm>
              <a:prstGeom prst="rect">
                <a:avLst/>
              </a:prstGeom>
              <a:blipFill>
                <a:blip r:embed="rId5"/>
                <a:stretch>
                  <a:fillRect b="-11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8037434" y="5257800"/>
                <a:ext cx="4023461" cy="8477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1"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r>
                        <a:rPr lang="en-US" sz="48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8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8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p>
                      <m:r>
                        <m:rPr>
                          <m:nor/>
                        </m:rPr>
                        <a:rPr lang="en-US" sz="4800">
                          <a:solidFill>
                            <a:schemeClr val="tx1"/>
                          </a:solidFill>
                          <a:latin typeface="Palatino Linotype" panose="02040502050505030304" pitchFamily="18" charset="0"/>
                          <a:ea typeface="Calibri" panose="020F0502020204030204" pitchFamily="34" charset="0"/>
                          <a:cs typeface="Times New Roman" panose="02020603050405020304" pitchFamily="18" charset="0"/>
                        </a:rPr>
                        <m:t>.</m:t>
                      </m:r>
                    </m:oMath>
                  </m:oMathPara>
                </a14:m>
                <a:endParaRPr lang="vi-VN" sz="4800" dirty="0"/>
              </a:p>
            </p:txBody>
          </p:sp>
        </mc:Choice>
        <mc:Fallback xmlns="">
          <p:sp>
            <p:nvSpPr>
              <p:cNvPr id="55" name="Rectangle 54"/>
              <p:cNvSpPr>
                <a:spLocks noRot="1" noChangeAspect="1" noMove="1" noResize="1" noEditPoints="1" noAdjustHandles="1" noChangeArrowheads="1" noChangeShapeType="1" noTextEdit="1"/>
              </p:cNvSpPr>
              <p:nvPr/>
            </p:nvSpPr>
            <p:spPr>
              <a:xfrm>
                <a:off x="18037434" y="5257800"/>
                <a:ext cx="4023461" cy="847733"/>
              </a:xfrm>
              <a:prstGeom prst="rect">
                <a:avLst/>
              </a:prstGeom>
              <a:blipFill>
                <a:blip r:embed="rId6"/>
                <a:stretch>
                  <a:fillRect/>
                </a:stretch>
              </a:blipFill>
            </p:spPr>
            <p:txBody>
              <a:bodyPr/>
              <a:lstStyle/>
              <a:p>
                <a:r>
                  <a:rPr lang="en-US">
                    <a:noFill/>
                  </a:rPr>
                  <a:t> </a:t>
                </a:r>
              </a:p>
            </p:txBody>
          </p:sp>
        </mc:Fallback>
      </mc:AlternateContent>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57" name="Oval 56"/>
          <p:cNvSpPr/>
          <p:nvPr/>
        </p:nvSpPr>
        <p:spPr>
          <a:xfrm>
            <a:off x="12574248" y="5112642"/>
            <a:ext cx="1072553" cy="1088755"/>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C</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0168665-426D-4988-B1F6-FD1640211B38}"/>
                  </a:ext>
                </a:extLst>
              </p:cNvPr>
              <p:cNvSpPr/>
              <p:nvPr/>
            </p:nvSpPr>
            <p:spPr>
              <a:xfrm>
                <a:off x="804562" y="3323990"/>
                <a:ext cx="22464370" cy="1446550"/>
              </a:xfrm>
              <a:prstGeom prst="rect">
                <a:avLst/>
              </a:prstGeom>
            </p:spPr>
            <p:txBody>
              <a:bodyPr wrap="square">
                <a:spAutoFit/>
              </a:bodyPr>
              <a:lstStyle/>
              <a:p>
                <a:r>
                  <a:rPr lang="en-US" sz="4400">
                    <a:latin typeface="Palatino Linotype" panose="02040502050505030304" pitchFamily="18" charset="0"/>
                    <a:ea typeface="Calibri" panose="020F0502020204030204" pitchFamily="34" charset="0"/>
                    <a:cs typeface="Times New Roman" panose="02020603050405020304" pitchFamily="18" charset="0"/>
                  </a:rPr>
                  <a:t>Cho hình trụ tròn xoay có thiết diện qua trục là hình vuông có diện tích </a:t>
                </a:r>
                <a14:m>
                  <m:oMath xmlns:m="http://schemas.openxmlformats.org/officeDocument/2006/math">
                    <m:r>
                      <a:rPr lang="en-US" sz="4400">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en-US" sz="4400" i="1">
                            <a:latin typeface="Cambria Math" panose="02040503050406030204" pitchFamily="18" charset="0"/>
                            <a:ea typeface="Calibri" panose="020F0502020204030204" pitchFamily="34" charset="0"/>
                            <a:cs typeface="Times New Roman" panose="02020603050405020304" pitchFamily="18" charset="0"/>
                          </a:rPr>
                          <m:t>𝑎</m:t>
                        </m:r>
                      </m:e>
                      <m:sup>
                        <m:r>
                          <a:rPr lang="en-US" sz="4400">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400">
                    <a:latin typeface="Palatino Linotype" panose="02040502050505030304" pitchFamily="18" charset="0"/>
                    <a:ea typeface="Calibri" panose="020F0502020204030204" pitchFamily="34" charset="0"/>
                    <a:cs typeface="Times New Roman" panose="02020603050405020304" pitchFamily="18" charset="0"/>
                  </a:rPr>
                  <a:t>. Thể tích khối trụ đã cho là</a:t>
                </a:r>
                <a:endParaRPr lang="en-US" sz="4400"/>
              </a:p>
            </p:txBody>
          </p:sp>
        </mc:Choice>
        <mc:Fallback xmlns="">
          <p:sp>
            <p:nvSpPr>
              <p:cNvPr id="4" name="Rectangle 3">
                <a:extLst>
                  <a:ext uri="{FF2B5EF4-FFF2-40B4-BE49-F238E27FC236}">
                    <a16:creationId xmlns:a16="http://schemas.microsoft.com/office/drawing/2014/main" id="{30168665-426D-4988-B1F6-FD1640211B38}"/>
                  </a:ext>
                </a:extLst>
              </p:cNvPr>
              <p:cNvSpPr>
                <a:spLocks noRot="1" noChangeAspect="1" noMove="1" noResize="1" noEditPoints="1" noAdjustHandles="1" noChangeArrowheads="1" noChangeShapeType="1" noTextEdit="1"/>
              </p:cNvSpPr>
              <p:nvPr/>
            </p:nvSpPr>
            <p:spPr>
              <a:xfrm>
                <a:off x="804562" y="3323990"/>
                <a:ext cx="22464370" cy="1446550"/>
              </a:xfrm>
              <a:prstGeom prst="rect">
                <a:avLst/>
              </a:prstGeom>
              <a:blipFill>
                <a:blip r:embed="rId7"/>
                <a:stretch>
                  <a:fillRect l="-1113" t="-7983" r="-1330" b="-19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116738C2-5D6B-4F2E-A84A-6EDF630DED51}"/>
                  </a:ext>
                </a:extLst>
              </p:cNvPr>
              <p:cNvSpPr/>
              <p:nvPr/>
            </p:nvSpPr>
            <p:spPr>
              <a:xfrm>
                <a:off x="7636" y="8119772"/>
                <a:ext cx="22710837" cy="2438873"/>
              </a:xfrm>
              <a:prstGeom prst="rect">
                <a:avLst/>
              </a:prstGeom>
            </p:spPr>
            <p:txBody>
              <a:bodyPr wrap="square">
                <a:spAutoFit/>
              </a:bodyPr>
              <a:lstStyle/>
              <a:p>
                <a:pPr marL="612140">
                  <a:lnSpc>
                    <a:spcPct val="107000"/>
                  </a:lnSpc>
                  <a:spcAft>
                    <a:spcPts val="800"/>
                  </a:spcAft>
                </a:pPr>
                <a:r>
                  <a:rPr lang="en-US" sz="4400">
                    <a:latin typeface="Palatino Linotype" panose="02040502050505030304" pitchFamily="18" charset="0"/>
                    <a:ea typeface="Calibri" panose="020F0502020204030204" pitchFamily="34" charset="0"/>
                    <a:cs typeface="Times New Roman" panose="02020603050405020304" pitchFamily="18" charset="0"/>
                  </a:rPr>
                  <a:t>Gọi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oMath>
                </a14:m>
                <a:r>
                  <a:rPr lang="en-US" sz="4400">
                    <a:effectLst/>
                    <a:latin typeface="Palatino Linotype" panose="02040502050505030304" pitchFamily="18" charset="0"/>
                    <a:ea typeface="Calibri" panose="020F0502020204030204" pitchFamily="34" charset="0"/>
                    <a:cs typeface="Times New Roman" panose="02020603050405020304" pitchFamily="18" charset="0"/>
                  </a:rPr>
                  <a:t> là thể tích khối trụ tròn xoay.</a:t>
                </a:r>
              </a:p>
              <a:p>
                <a:pPr marL="612140">
                  <a:lnSpc>
                    <a:spcPct val="107000"/>
                  </a:lnSpc>
                  <a:spcAft>
                    <a:spcPts val="800"/>
                  </a:spcAft>
                </a:pPr>
                <a:r>
                  <a:rPr lang="en-US" sz="4400">
                    <a:latin typeface="Palatino Linotype" panose="02040502050505030304" pitchFamily="18" charset="0"/>
                    <a:ea typeface="Calibri" panose="020F0502020204030204" pitchFamily="34" charset="0"/>
                    <a:cs typeface="Times New Roman" panose="02020603050405020304" pitchFamily="18" charset="0"/>
                  </a:rPr>
                  <a:t>Đ</a:t>
                </a:r>
                <a:r>
                  <a:rPr lang="en-US" sz="4400">
                    <a:effectLst/>
                    <a:latin typeface="Palatino Linotype" panose="02040502050505030304" pitchFamily="18" charset="0"/>
                    <a:ea typeface="Calibri" panose="020F0502020204030204" pitchFamily="34" charset="0"/>
                    <a:cs typeface="Times New Roman" panose="02020603050405020304" pitchFamily="18" charset="0"/>
                  </a:rPr>
                  <a:t>áy là hình tròn bán kính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oMath>
                </a14:m>
                <a:r>
                  <a:rPr lang="en-US" sz="4400">
                    <a:effectLst/>
                    <a:latin typeface="Palatino Linotype" panose="02040502050505030304" pitchFamily="18" charset="0"/>
                    <a:ea typeface="Calibri" panose="020F0502020204030204" pitchFamily="34" charset="0"/>
                    <a:cs typeface="Times New Roman" panose="02020603050405020304" pitchFamily="18" charset="0"/>
                  </a:rPr>
                  <a:t> và có chiều cao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en-US" sz="4400">
                    <a:effectLst/>
                    <a:latin typeface="Palatino Linotype" panose="02040502050505030304" pitchFamily="18" charset="0"/>
                    <a:ea typeface="Calibri" panose="020F0502020204030204" pitchFamily="34" charset="0"/>
                    <a:cs typeface="Times New Roman" panose="02020603050405020304" pitchFamily="18" charset="0"/>
                  </a:rPr>
                  <a:t>.</a:t>
                </a:r>
              </a:p>
              <a:p>
                <a:pPr marL="612140">
                  <a:lnSpc>
                    <a:spcPct val="107000"/>
                  </a:lnSpc>
                  <a:spcAft>
                    <a:spcPts val="800"/>
                  </a:spcAft>
                </a:pPr>
                <a:r>
                  <a:rPr lang="en-US" sz="4400">
                    <a:latin typeface="Palatino Linotype" panose="02040502050505030304" pitchFamily="18" charset="0"/>
                    <a:ea typeface="Calibri" panose="020F0502020204030204" pitchFamily="34" charset="0"/>
                    <a:cs typeface="Times New Roman" panose="02020603050405020304" pitchFamily="18" charset="0"/>
                  </a:rPr>
                  <a:t>Do thiết diện qua trục là hình vuông nên </a:t>
                </a:r>
                <a14:m>
                  <m:oMath xmlns:m="http://schemas.openxmlformats.org/officeDocument/2006/math">
                    <m:r>
                      <a:rPr lang="en-US" sz="4400" b="0" i="1" smtClean="0">
                        <a:latin typeface="Cambria Math" panose="02040503050406030204" pitchFamily="18" charset="0"/>
                        <a:ea typeface="Calibri" panose="020F0502020204030204" pitchFamily="34" charset="0"/>
                        <a:cs typeface="Times New Roman" panose="02020603050405020304" pitchFamily="18" charset="0"/>
                      </a:rPr>
                      <m:t>h</m:t>
                    </m:r>
                    <m:r>
                      <a:rPr lang="en-US" sz="4400" b="0" i="1" smtClean="0">
                        <a:latin typeface="Cambria Math" panose="02040503050406030204" pitchFamily="18" charset="0"/>
                        <a:ea typeface="Calibri" panose="020F0502020204030204" pitchFamily="34" charset="0"/>
                        <a:cs typeface="Times New Roman" panose="02020603050405020304" pitchFamily="18" charset="0"/>
                      </a:rPr>
                      <m:t>=2</m:t>
                    </m:r>
                    <m:r>
                      <a:rPr lang="en-US" sz="4400" b="0" i="1" smtClean="0">
                        <a:latin typeface="Cambria Math" panose="02040503050406030204" pitchFamily="18" charset="0"/>
                        <a:ea typeface="Calibri" panose="020F0502020204030204" pitchFamily="34" charset="0"/>
                        <a:cs typeface="Times New Roman" panose="02020603050405020304" pitchFamily="18" charset="0"/>
                      </a:rPr>
                      <m:t>𝑟</m:t>
                    </m:r>
                  </m:oMath>
                </a14:m>
                <a:r>
                  <a:rPr lang="en-US" sz="4400">
                    <a:latin typeface="Palatino Linotype" panose="02040502050505030304" pitchFamily="18" charset="0"/>
                    <a:ea typeface="Calibri" panose="020F0502020204030204" pitchFamily="34" charset="0"/>
                    <a:cs typeface="Times New Roman" panose="02020603050405020304" pitchFamily="18" charset="0"/>
                  </a:rPr>
                  <a:t>.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0" name="Rectangle 49">
                <a:extLst>
                  <a:ext uri="{FF2B5EF4-FFF2-40B4-BE49-F238E27FC236}">
                    <a16:creationId xmlns:a16="http://schemas.microsoft.com/office/drawing/2014/main" id="{116738C2-5D6B-4F2E-A84A-6EDF630DED51}"/>
                  </a:ext>
                </a:extLst>
              </p:cNvPr>
              <p:cNvSpPr>
                <a:spLocks noRot="1" noChangeAspect="1" noMove="1" noResize="1" noEditPoints="1" noAdjustHandles="1" noChangeArrowheads="1" noChangeShapeType="1" noTextEdit="1"/>
              </p:cNvSpPr>
              <p:nvPr/>
            </p:nvSpPr>
            <p:spPr>
              <a:xfrm>
                <a:off x="7636" y="8119772"/>
                <a:ext cx="22710837" cy="2438873"/>
              </a:xfrm>
              <a:prstGeom prst="rect">
                <a:avLst/>
              </a:prstGeom>
              <a:blipFill>
                <a:blip r:embed="rId8"/>
                <a:stretch>
                  <a:fillRect t="-4500" b="-1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B9629338-F6E2-4C68-9619-302CB0789344}"/>
                  </a:ext>
                </a:extLst>
              </p:cNvPr>
              <p:cNvSpPr/>
              <p:nvPr/>
            </p:nvSpPr>
            <p:spPr>
              <a:xfrm>
                <a:off x="0" y="10694156"/>
                <a:ext cx="21869400" cy="1116844"/>
              </a:xfrm>
              <a:prstGeom prst="rect">
                <a:avLst/>
              </a:prstGeom>
            </p:spPr>
            <p:txBody>
              <a:bodyPr wrap="square">
                <a:spAutoFit/>
              </a:bodyPr>
              <a:lstStyle/>
              <a:p>
                <a:pPr marL="612140">
                  <a:lnSpc>
                    <a:spcPct val="107000"/>
                  </a:lnSpc>
                  <a:spcAft>
                    <a:spcPts val="800"/>
                  </a:spcAft>
                </a:pPr>
                <a:r>
                  <a:rPr lang="en-US" sz="4400">
                    <a:latin typeface="Palatino Linotype" panose="02040502050505030304" pitchFamily="18" charset="0"/>
                    <a:ea typeface="Calibri" panose="020F0502020204030204" pitchFamily="34" charset="0"/>
                    <a:cs typeface="Times New Roman" panose="02020603050405020304" pitchFamily="18" charset="0"/>
                  </a:rPr>
                  <a:t>Theo giả thiết, ta có: </a:t>
                </a:r>
                <a14:m>
                  <m:oMath xmlns:m="http://schemas.openxmlformats.org/officeDocument/2006/math">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r>
                      <a:rPr lang="en-US" sz="44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a:effectLst/>
                    <a:latin typeface="Palatino Linotype" panose="02040502050505030304" pitchFamily="18" charset="0"/>
                    <a:ea typeface="Calibri" panose="020F0502020204030204" pitchFamily="34" charset="0"/>
                    <a:cs typeface="Times New Roman" panose="02020603050405020304" pitchFamily="18" charset="0"/>
                  </a:rPr>
                  <a:t> Suy ra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44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440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1" name="Rectangle 50">
                <a:extLst>
                  <a:ext uri="{FF2B5EF4-FFF2-40B4-BE49-F238E27FC236}">
                    <a16:creationId xmlns:a16="http://schemas.microsoft.com/office/drawing/2014/main" id="{B9629338-F6E2-4C68-9619-302CB0789344}"/>
                  </a:ext>
                </a:extLst>
              </p:cNvPr>
              <p:cNvSpPr>
                <a:spLocks noRot="1" noChangeAspect="1" noMove="1" noResize="1" noEditPoints="1" noAdjustHandles="1" noChangeArrowheads="1" noChangeShapeType="1" noTextEdit="1"/>
              </p:cNvSpPr>
              <p:nvPr/>
            </p:nvSpPr>
            <p:spPr>
              <a:xfrm>
                <a:off x="0" y="10694156"/>
                <a:ext cx="21869400" cy="1116844"/>
              </a:xfrm>
              <a:prstGeom prst="rect">
                <a:avLst/>
              </a:prstGeom>
              <a:blipFill>
                <a:blip r:embed="rId9"/>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A085508D-FD49-4632-8097-6CD26D0C7D5D}"/>
                  </a:ext>
                </a:extLst>
              </p:cNvPr>
              <p:cNvSpPr/>
              <p:nvPr/>
            </p:nvSpPr>
            <p:spPr>
              <a:xfrm>
                <a:off x="164022" y="11791952"/>
                <a:ext cx="22924578" cy="781048"/>
              </a:xfrm>
              <a:prstGeom prst="rect">
                <a:avLst/>
              </a:prstGeom>
            </p:spPr>
            <p:txBody>
              <a:bodyPr wrap="square">
                <a:spAutoFit/>
              </a:bodyPr>
              <a:lstStyle/>
              <a:p>
                <a:pPr marL="612140">
                  <a:lnSpc>
                    <a:spcPct val="107000"/>
                  </a:lnSpc>
                  <a:spcAft>
                    <a:spcPts val="800"/>
                  </a:spcAft>
                </a:pPr>
                <a:r>
                  <a:rPr lang="en-US" sz="4400">
                    <a:latin typeface="Palatino Linotype" panose="02040502050505030304" pitchFamily="18" charset="0"/>
                    <a:ea typeface="Calibri" panose="020F0502020204030204" pitchFamily="34" charset="0"/>
                    <a:cs typeface="Times New Roman" panose="02020603050405020304" pitchFamily="18" charset="0"/>
                  </a:rPr>
                  <a:t>Vậy thể tích khối trụ tròn xoay là: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r>
                      <a:rPr lang="en-US" sz="44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r>
                      <a:rPr lang="en-US" sz="44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r>
                      <a:rPr lang="en-US" sz="44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8" name="Rectangle 57">
                <a:extLst>
                  <a:ext uri="{FF2B5EF4-FFF2-40B4-BE49-F238E27FC236}">
                    <a16:creationId xmlns:a16="http://schemas.microsoft.com/office/drawing/2014/main" id="{A085508D-FD49-4632-8097-6CD26D0C7D5D}"/>
                  </a:ext>
                </a:extLst>
              </p:cNvPr>
              <p:cNvSpPr>
                <a:spLocks noRot="1" noChangeAspect="1" noMove="1" noResize="1" noEditPoints="1" noAdjustHandles="1" noChangeArrowheads="1" noChangeShapeType="1" noTextEdit="1"/>
              </p:cNvSpPr>
              <p:nvPr/>
            </p:nvSpPr>
            <p:spPr>
              <a:xfrm>
                <a:off x="164022" y="11791952"/>
                <a:ext cx="22924578" cy="781048"/>
              </a:xfrm>
              <a:prstGeom prst="rect">
                <a:avLst/>
              </a:prstGeom>
              <a:blipFill>
                <a:blip r:embed="rId10"/>
                <a:stretch>
                  <a:fillRect t="-13178" b="-36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00899B50-5E69-4A2A-A3EC-BA692387B36C}"/>
                  </a:ext>
                </a:extLst>
              </p:cNvPr>
              <p:cNvSpPr/>
              <p:nvPr/>
            </p:nvSpPr>
            <p:spPr>
              <a:xfrm>
                <a:off x="17334293" y="12408410"/>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Rectangle 48">
                <a:extLst>
                  <a:ext uri="{FF2B5EF4-FFF2-40B4-BE49-F238E27FC236}">
                    <a16:creationId xmlns:a16="http://schemas.microsoft.com/office/drawing/2014/main" id="{00899B50-5E69-4A2A-A3EC-BA692387B36C}"/>
                  </a:ext>
                </a:extLst>
              </p:cNvPr>
              <p:cNvSpPr>
                <a:spLocks noRot="1" noChangeAspect="1" noMove="1" noResize="1" noEditPoints="1" noAdjustHandles="1" noChangeArrowheads="1" noChangeShapeType="1" noTextEdit="1"/>
              </p:cNvSpPr>
              <p:nvPr/>
            </p:nvSpPr>
            <p:spPr>
              <a:xfrm>
                <a:off x="17334293" y="12408410"/>
                <a:ext cx="2500565" cy="830997"/>
              </a:xfrm>
              <a:prstGeom prst="rect">
                <a:avLst/>
              </a:prstGeom>
              <a:blipFill>
                <a:blip r:embed="rId11"/>
                <a:stretch>
                  <a:fillRect/>
                </a:stretch>
              </a:blipFill>
            </p:spPr>
            <p:txBody>
              <a:bodyPr/>
              <a:lstStyle/>
              <a:p>
                <a:r>
                  <a:rPr lang="en-US">
                    <a:noFill/>
                  </a:rPr>
                  <a:t> </a:t>
                </a:r>
              </a:p>
            </p:txBody>
          </p:sp>
        </mc:Fallback>
      </mc:AlternateContent>
      <p:pic>
        <p:nvPicPr>
          <p:cNvPr id="56" name="Picture 55">
            <a:extLst>
              <a:ext uri="{FF2B5EF4-FFF2-40B4-BE49-F238E27FC236}">
                <a16:creationId xmlns:a16="http://schemas.microsoft.com/office/drawing/2014/main" id="{F35CF0A4-E626-4A4B-A6E3-DDEB93279F19}"/>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097065" y="7557886"/>
            <a:ext cx="4000500" cy="4753828"/>
          </a:xfrm>
          <a:prstGeom prst="rect">
            <a:avLst/>
          </a:prstGeom>
          <a:noFill/>
          <a:ln>
            <a:noFill/>
          </a:ln>
        </p:spPr>
      </p:pic>
    </p:spTree>
    <p:extLst>
      <p:ext uri="{BB962C8B-B14F-4D97-AF65-F5344CB8AC3E}">
        <p14:creationId xmlns:p14="http://schemas.microsoft.com/office/powerpoint/2010/main" val="49022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ox(in)">
                                      <p:cBhvr>
                                        <p:cTn id="7" dur="500"/>
                                        <p:tgtEl>
                                          <p:spTgt spid="1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ox(in)">
                                      <p:cBhvr>
                                        <p:cTn id="16" dur="500"/>
                                        <p:tgtEl>
                                          <p:spTgt spid="5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ox(in)">
                                      <p:cBhvr>
                                        <p:cTn id="19" dur="500"/>
                                        <p:tgtEl>
                                          <p:spTgt spid="5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ox(in)">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blinds(horizontal)">
                                      <p:cBhvr>
                                        <p:cTn id="27" dur="500"/>
                                        <p:tgtEl>
                                          <p:spTgt spid="15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checkerboard(across)">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linds(horizontal)">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linds(horizontal)">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ox(in)">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checkerboard(across)">
                                      <p:cBhvr>
                                        <p:cTn id="52" dur="500"/>
                                        <p:tgtEl>
                                          <p:spTgt spid="57"/>
                                        </p:tgtEl>
                                      </p:cBhvr>
                                    </p:animEffect>
                                  </p:childTnLst>
                                </p:cTn>
                              </p:par>
                            </p:childTnLst>
                          </p:cTn>
                        </p:par>
                        <p:par>
                          <p:cTn id="53" fill="hold">
                            <p:stCondLst>
                              <p:cond delay="500"/>
                            </p:stCondLst>
                            <p:childTnLst>
                              <p:par>
                                <p:cTn id="54" presetID="42" presetClass="entr" presetSubtype="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1000"/>
                                        <p:tgtEl>
                                          <p:spTgt spid="49"/>
                                        </p:tgtEl>
                                      </p:cBhvr>
                                    </p:animEffect>
                                    <p:anim calcmode="lin" valueType="num">
                                      <p:cBhvr>
                                        <p:cTn id="57" dur="1000" fill="hold"/>
                                        <p:tgtEl>
                                          <p:spTgt spid="49"/>
                                        </p:tgtEl>
                                        <p:attrNameLst>
                                          <p:attrName>ppt_x</p:attrName>
                                        </p:attrNameLst>
                                      </p:cBhvr>
                                      <p:tavLst>
                                        <p:tav tm="0">
                                          <p:val>
                                            <p:strVal val="#ppt_x"/>
                                          </p:val>
                                        </p:tav>
                                        <p:tav tm="100000">
                                          <p:val>
                                            <p:strVal val="#ppt_x"/>
                                          </p:val>
                                        </p:tav>
                                      </p:tavLst>
                                    </p:anim>
                                    <p:anim calcmode="lin" valueType="num">
                                      <p:cBhvr>
                                        <p:cTn id="5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3" grpId="0"/>
      <p:bldP spid="54" grpId="0"/>
      <p:bldP spid="55" grpId="0"/>
      <p:bldP spid="57" grpId="0" animBg="1"/>
      <p:bldP spid="4" grpId="0" animBg="1"/>
      <p:bldP spid="50" grpId="0" animBg="1"/>
      <p:bldP spid="51" grpId="0" animBg="1"/>
      <p:bldP spid="58"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98610" y="2399336"/>
            <a:ext cx="24038221" cy="4503485"/>
            <a:chOff x="992187" y="2564544"/>
            <a:chExt cx="22353091" cy="4504071"/>
          </a:xfrm>
        </p:grpSpPr>
        <p:sp>
          <p:nvSpPr>
            <p:cNvPr id="134" name="Rounded Rectangle 133"/>
            <p:cNvSpPr/>
            <p:nvPr/>
          </p:nvSpPr>
          <p:spPr bwMode="auto">
            <a:xfrm>
              <a:off x="1145221" y="2666999"/>
              <a:ext cx="22200057" cy="440161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5.</a:t>
                </a:r>
              </a:p>
            </p:txBody>
          </p:sp>
        </p:grpSp>
      </p:grpSp>
      <mc:AlternateContent xmlns:mc="http://schemas.openxmlformats.org/markup-compatibility/2006" xmlns:a14="http://schemas.microsoft.com/office/drawing/2010/main">
        <mc:Choice Requires="a14">
          <p:sp>
            <p:nvSpPr>
              <p:cNvPr id="2" name="Rectangle 1"/>
              <p:cNvSpPr/>
              <p:nvPr/>
            </p:nvSpPr>
            <p:spPr>
              <a:xfrm>
                <a:off x="2514600" y="5745540"/>
                <a:ext cx="2916916" cy="156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4</m:t>
                      </m:r>
                      <m:r>
                        <m:rPr>
                          <m:sty m:val="p"/>
                        </m:rPr>
                        <a:rPr lang="el-GR" sz="4800" b="0" i="1" spc="-150"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π</m:t>
                      </m:r>
                      <m: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a:p>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14600" y="5745540"/>
                <a:ext cx="2916916" cy="156966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010400" y="5746607"/>
                <a:ext cx="4388542" cy="830997"/>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6</m:t>
                      </m:r>
                      <m:r>
                        <m:rPr>
                          <m:sty m:val="p"/>
                        </m:rPr>
                        <a:rPr lang="el-GR" sz="4800" b="0" i="1" spc="-150"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π</m:t>
                      </m:r>
                      <m: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7010400" y="5746607"/>
                <a:ext cx="4388542"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039600" y="5691804"/>
                <a:ext cx="4447108" cy="830997"/>
              </a:xfrm>
              <a:prstGeom prst="rect">
                <a:avLst/>
              </a:prstGeom>
            </p:spPr>
            <p:txBody>
              <a:bodyPr wrap="square">
                <a:spAutoFit/>
              </a:bodyPr>
              <a:lstStyle/>
              <a:p>
                <a14:m>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a:latin typeface="Cambria Math" panose="02040503050406030204" pitchFamily="18" charset="0"/>
                        <a:ea typeface="Calibri" panose="020F0502020204030204" pitchFamily="34" charset="0"/>
                        <a:cs typeface="Times New Roman" panose="02020603050405020304" pitchFamily="18" charset="0"/>
                      </a:rPr>
                      <m:t>8</m:t>
                    </m:r>
                    <m:r>
                      <a:rPr lang="en-US" sz="4800" i="1">
                        <a:latin typeface="Cambria Math" panose="02040503050406030204" pitchFamily="18" charset="0"/>
                        <a:ea typeface="Calibri" panose="020F0502020204030204" pitchFamily="34" charset="0"/>
                        <a:cs typeface="Times New Roman" panose="02020603050405020304" pitchFamily="18" charset="0"/>
                      </a:rPr>
                      <m:t>𝜋</m:t>
                    </m:r>
                  </m:oMath>
                </a14:m>
                <a:r>
                  <a:rPr lang="en-US" sz="4800">
                    <a:latin typeface="Palatino Linotype" panose="02040502050505030304" pitchFamily="18" charset="0"/>
                    <a:ea typeface="Calibri" panose="020F0502020204030204" pitchFamily="34" charset="0"/>
                    <a:cs typeface="Times New Roman" panose="02020603050405020304" pitchFamily="18" charset="0"/>
                  </a:rPr>
                  <a:t>.</a:t>
                </a:r>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039600" y="5691804"/>
                <a:ext cx="4447108" cy="830997"/>
              </a:xfrm>
              <a:prstGeom prst="rect">
                <a:avLst/>
              </a:prstGeom>
              <a:blipFill>
                <a:blip r:embed="rId5"/>
                <a:stretch>
                  <a:fillRect t="-15441" b="-39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7830800" y="5694105"/>
                <a:ext cx="4023461" cy="830997"/>
              </a:xfrm>
              <a:prstGeom prst="rect">
                <a:avLst/>
              </a:prstGeom>
            </p:spPr>
            <p:txBody>
              <a:bodyPr wrap="square">
                <a:spAutoFit/>
              </a:bodyPr>
              <a:lstStyle/>
              <a:p>
                <a14:m>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m:rPr>
                        <m:nor/>
                      </m:rP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2</m:t>
                    </m:r>
                    <m: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    </m:t>
                    </m:r>
                    <m:r>
                      <a:rPr lang="en-US" sz="4800">
                        <a:latin typeface="Cambria Math" panose="02040503050406030204" pitchFamily="18" charset="0"/>
                        <a:ea typeface="Calibri" panose="020F0502020204030204" pitchFamily="34" charset="0"/>
                        <a:cs typeface="Times New Roman" panose="02020603050405020304" pitchFamily="18" charset="0"/>
                      </a:rPr>
                      <m:t>24</m:t>
                    </m:r>
                    <m:r>
                      <a:rPr lang="en-US" sz="4800" i="1">
                        <a:latin typeface="Cambria Math" panose="02040503050406030204" pitchFamily="18" charset="0"/>
                        <a:ea typeface="Calibri" panose="020F0502020204030204" pitchFamily="34" charset="0"/>
                        <a:cs typeface="Times New Roman" panose="02020603050405020304" pitchFamily="18" charset="0"/>
                      </a:rPr>
                      <m:t>𝜋</m:t>
                    </m:r>
                  </m:oMath>
                </a14:m>
                <a:r>
                  <a:rPr lang="en-US" sz="4800">
                    <a:latin typeface="Palatino Linotype" panose="02040502050505030304" pitchFamily="18" charset="0"/>
                    <a:ea typeface="Calibri" panose="020F0502020204030204" pitchFamily="34" charset="0"/>
                    <a:cs typeface="Times New Roman" panose="02020603050405020304" pitchFamily="18" charset="0"/>
                  </a:rPr>
                  <a:t>.</a:t>
                </a:r>
                <a:endParaRPr lang="vi-VN" sz="4800" dirty="0"/>
              </a:p>
            </p:txBody>
          </p:sp>
        </mc:Choice>
        <mc:Fallback xmlns="">
          <p:sp>
            <p:nvSpPr>
              <p:cNvPr id="55" name="Rectangle 54"/>
              <p:cNvSpPr>
                <a:spLocks noRot="1" noChangeAspect="1" noMove="1" noResize="1" noEditPoints="1" noAdjustHandles="1" noChangeArrowheads="1" noChangeShapeType="1" noTextEdit="1"/>
              </p:cNvSpPr>
              <p:nvPr/>
            </p:nvSpPr>
            <p:spPr>
              <a:xfrm>
                <a:off x="17830800" y="5694105"/>
                <a:ext cx="4023461" cy="830997"/>
              </a:xfrm>
              <a:prstGeom prst="rect">
                <a:avLst/>
              </a:prstGeom>
              <a:blipFill>
                <a:blip r:embed="rId6"/>
                <a:stretch>
                  <a:fillRect t="-16176" b="-38971"/>
                </a:stretch>
              </a:blipFill>
            </p:spPr>
            <p:txBody>
              <a:bodyPr/>
              <a:lstStyle/>
              <a:p>
                <a:r>
                  <a:rPr lang="en-US">
                    <a:noFill/>
                  </a:rPr>
                  <a:t> </a:t>
                </a:r>
              </a:p>
            </p:txBody>
          </p:sp>
        </mc:Fallback>
      </mc:AlternateContent>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3" name="Rectangle 2"/>
          <p:cNvSpPr/>
          <p:nvPr/>
        </p:nvSpPr>
        <p:spPr>
          <a:xfrm>
            <a:off x="9265173" y="4681282"/>
            <a:ext cx="184731" cy="754053"/>
          </a:xfrm>
          <a:prstGeom prst="rect">
            <a:avLst/>
          </a:prstGeom>
        </p:spPr>
        <p:txBody>
          <a:bodyPr wrap="none">
            <a:spAutoFit/>
          </a:bodyPr>
          <a:lstStyle/>
          <a:p>
            <a:endParaRPr lang="en-US" dirty="0"/>
          </a:p>
        </p:txBody>
      </p:sp>
      <p:sp>
        <p:nvSpPr>
          <p:cNvPr id="58" name="Oval 57"/>
          <p:cNvSpPr/>
          <p:nvPr/>
        </p:nvSpPr>
        <p:spPr>
          <a:xfrm>
            <a:off x="17830800" y="5513294"/>
            <a:ext cx="1157755" cy="1122336"/>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D</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B90717C-BCB8-418A-9137-68D3A387B379}"/>
                  </a:ext>
                </a:extLst>
              </p:cNvPr>
              <p:cNvSpPr/>
              <p:nvPr/>
            </p:nvSpPr>
            <p:spPr>
              <a:xfrm>
                <a:off x="852936" y="3331766"/>
                <a:ext cx="22311864" cy="1446550"/>
              </a:xfrm>
              <a:prstGeom prst="rect">
                <a:avLst/>
              </a:prstGeom>
            </p:spPr>
            <p:txBody>
              <a:bodyPr wrap="square">
                <a:spAutoFit/>
              </a:bodyPr>
              <a:lstStyle/>
              <a:p>
                <a:r>
                  <a:rPr lang="en-US" sz="4400">
                    <a:latin typeface="Palatino Linotype" panose="02040502050505030304" pitchFamily="18" charset="0"/>
                    <a:ea typeface="Calibri" panose="020F0502020204030204" pitchFamily="34" charset="0"/>
                    <a:cs typeface="Times New Roman" panose="02020603050405020304" pitchFamily="18" charset="0"/>
                  </a:rPr>
                  <a:t>Cho khối trụ có độ dài đường sinh gấp đôi bán kính đáy và thể tích bằng </a:t>
                </a:r>
                <a14:m>
                  <m:oMath xmlns:m="http://schemas.openxmlformats.org/officeDocument/2006/math">
                    <m:r>
                      <a:rPr lang="en-US" sz="4400">
                        <a:latin typeface="Cambria Math" panose="02040503050406030204" pitchFamily="18" charset="0"/>
                        <a:ea typeface="Calibri" panose="020F0502020204030204" pitchFamily="34" charset="0"/>
                        <a:cs typeface="Times New Roman" panose="02020603050405020304" pitchFamily="18" charset="0"/>
                      </a:rPr>
                      <m:t>16</m:t>
                    </m:r>
                    <m:r>
                      <a:rPr lang="en-US" sz="4400" i="1">
                        <a:latin typeface="Cambria Math" panose="02040503050406030204" pitchFamily="18" charset="0"/>
                        <a:ea typeface="Calibri" panose="020F0502020204030204" pitchFamily="34" charset="0"/>
                        <a:cs typeface="Times New Roman" panose="02020603050405020304" pitchFamily="18" charset="0"/>
                      </a:rPr>
                      <m:t>𝜋</m:t>
                    </m:r>
                  </m:oMath>
                </a14:m>
                <a:r>
                  <a:rPr lang="en-US" sz="4400">
                    <a:latin typeface="Palatino Linotype" panose="02040502050505030304" pitchFamily="18" charset="0"/>
                    <a:ea typeface="Calibri" panose="020F0502020204030204" pitchFamily="34" charset="0"/>
                    <a:cs typeface="Times New Roman" panose="02020603050405020304" pitchFamily="18" charset="0"/>
                  </a:rPr>
                  <a:t>. Diện tích toàn phần của khối trụ đã cho bằng</a:t>
                </a:r>
                <a:endParaRPr lang="en-US" sz="4400"/>
              </a:p>
            </p:txBody>
          </p:sp>
        </mc:Choice>
        <mc:Fallback xmlns="">
          <p:sp>
            <p:nvSpPr>
              <p:cNvPr id="5" name="Rectangle 4">
                <a:extLst>
                  <a:ext uri="{FF2B5EF4-FFF2-40B4-BE49-F238E27FC236}">
                    <a16:creationId xmlns:a16="http://schemas.microsoft.com/office/drawing/2014/main" id="{9B90717C-BCB8-418A-9137-68D3A387B379}"/>
                  </a:ext>
                </a:extLst>
              </p:cNvPr>
              <p:cNvSpPr>
                <a:spLocks noRot="1" noChangeAspect="1" noMove="1" noResize="1" noEditPoints="1" noAdjustHandles="1" noChangeArrowheads="1" noChangeShapeType="1" noTextEdit="1"/>
              </p:cNvSpPr>
              <p:nvPr/>
            </p:nvSpPr>
            <p:spPr>
              <a:xfrm>
                <a:off x="852936" y="3331766"/>
                <a:ext cx="22311864" cy="1446550"/>
              </a:xfrm>
              <a:prstGeom prst="rect">
                <a:avLst/>
              </a:prstGeom>
              <a:blipFill>
                <a:blip r:embed="rId7"/>
                <a:stretch>
                  <a:fillRect l="-1120" t="-8439" b="-19831"/>
                </a:stretch>
              </a:blipFill>
            </p:spPr>
            <p:txBody>
              <a:bodyPr/>
              <a:lstStyle/>
              <a:p>
                <a:r>
                  <a:rPr lang="en-US">
                    <a:noFill/>
                  </a:rPr>
                  <a:t> </a:t>
                </a:r>
              </a:p>
            </p:txBody>
          </p:sp>
        </mc:Fallback>
      </mc:AlternateContent>
      <p:grpSp>
        <p:nvGrpSpPr>
          <p:cNvPr id="82" name="Group 81">
            <a:extLst>
              <a:ext uri="{FF2B5EF4-FFF2-40B4-BE49-F238E27FC236}">
                <a16:creationId xmlns:a16="http://schemas.microsoft.com/office/drawing/2014/main" id="{9360F657-608C-42C4-A33C-75A538E2FCB9}"/>
              </a:ext>
            </a:extLst>
          </p:cNvPr>
          <p:cNvGrpSpPr/>
          <p:nvPr/>
        </p:nvGrpSpPr>
        <p:grpSpPr>
          <a:xfrm>
            <a:off x="22309" y="6848180"/>
            <a:ext cx="23866334" cy="6545132"/>
            <a:chOff x="1205494" y="6941416"/>
            <a:chExt cx="22139783" cy="6545984"/>
          </a:xfrm>
        </p:grpSpPr>
        <p:sp>
          <p:nvSpPr>
            <p:cNvPr id="83" name="Rounded Rectangle 124">
              <a:extLst>
                <a:ext uri="{FF2B5EF4-FFF2-40B4-BE49-F238E27FC236}">
                  <a16:creationId xmlns:a16="http://schemas.microsoft.com/office/drawing/2014/main" id="{8DD75296-DD01-496F-BFD9-3DC617E4CB5F}"/>
                </a:ext>
              </a:extLst>
            </p:cNvPr>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84" name="Group 83">
              <a:extLst>
                <a:ext uri="{FF2B5EF4-FFF2-40B4-BE49-F238E27FC236}">
                  <a16:creationId xmlns:a16="http://schemas.microsoft.com/office/drawing/2014/main" id="{1A6B172F-C780-43DE-80B9-43D597C32A2B}"/>
                </a:ext>
              </a:extLst>
            </p:cNvPr>
            <p:cNvGrpSpPr/>
            <p:nvPr/>
          </p:nvGrpSpPr>
          <p:grpSpPr>
            <a:xfrm>
              <a:off x="1205494" y="6941416"/>
              <a:ext cx="3493741" cy="831105"/>
              <a:chOff x="1205494" y="6941416"/>
              <a:chExt cx="3493741" cy="831105"/>
            </a:xfrm>
          </p:grpSpPr>
          <p:sp>
            <p:nvSpPr>
              <p:cNvPr id="85" name="Freeform 20">
                <a:extLst>
                  <a:ext uri="{FF2B5EF4-FFF2-40B4-BE49-F238E27FC236}">
                    <a16:creationId xmlns:a16="http://schemas.microsoft.com/office/drawing/2014/main" id="{502E37F1-3D46-48FC-967B-634E53C9168D}"/>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86" name="TextBox 85">
                <a:extLst>
                  <a:ext uri="{FF2B5EF4-FFF2-40B4-BE49-F238E27FC236}">
                    <a16:creationId xmlns:a16="http://schemas.microsoft.com/office/drawing/2014/main" id="{2AD2E3D8-426A-477D-9380-2DB8B8FCE0C3}"/>
                  </a:ext>
                </a:extLst>
              </p:cNvPr>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87" name="Round Diagonal Corner Rectangle 128">
                <a:extLst>
                  <a:ext uri="{FF2B5EF4-FFF2-40B4-BE49-F238E27FC236}">
                    <a16:creationId xmlns:a16="http://schemas.microsoft.com/office/drawing/2014/main" id="{A314EE25-1CA6-4184-B50D-92A5874F88D5}"/>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8" name="Freeform 15">
                <a:extLst>
                  <a:ext uri="{FF2B5EF4-FFF2-40B4-BE49-F238E27FC236}">
                    <a16:creationId xmlns:a16="http://schemas.microsoft.com/office/drawing/2014/main" id="{52EA9527-0CBA-4CD2-A15F-4A2D28932E0E}"/>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E36BC668-53F6-4D2E-8A28-45CC0495B91C}"/>
                  </a:ext>
                </a:extLst>
              </p:cNvPr>
              <p:cNvSpPr/>
              <p:nvPr/>
            </p:nvSpPr>
            <p:spPr>
              <a:xfrm>
                <a:off x="0" y="9296400"/>
                <a:ext cx="17858278" cy="1708416"/>
              </a:xfrm>
              <a:prstGeom prst="rect">
                <a:avLst/>
              </a:prstGeom>
            </p:spPr>
            <p:txBody>
              <a:bodyPr wrap="square">
                <a:spAutoFit/>
              </a:bodyPr>
              <a:lstStyle/>
              <a:p>
                <a:pPr marL="612140">
                  <a:lnSpc>
                    <a:spcPct val="107000"/>
                  </a:lnSpc>
                  <a:spcAft>
                    <a:spcPts val="800"/>
                  </a:spcAft>
                </a:pPr>
                <a:r>
                  <a:rPr lang="vi-VN" sz="4400">
                    <a:latin typeface="Palatino Linotype" panose="02040502050505030304" pitchFamily="18" charset="0"/>
                    <a:ea typeface="Calibri" panose="020F0502020204030204" pitchFamily="34" charset="0"/>
                    <a:cs typeface="Times New Roman" panose="02020603050405020304" pitchFamily="18" charset="0"/>
                  </a:rPr>
                  <a:t>Theo giả thiết ta có </a:t>
                </a:r>
                <a14:m>
                  <m:oMath xmlns:m="http://schemas.openxmlformats.org/officeDocument/2006/math">
                    <m:d>
                      <m:dPr>
                        <m:begChr m:val="{"/>
                        <m:end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vi-VN"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vi-VN"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400" i="1">
                                  <a:effectLst/>
                                  <a:latin typeface="Cambria Math" panose="02040503050406030204" pitchFamily="18" charset="0"/>
                                  <a:ea typeface="Calibri" panose="020F0502020204030204" pitchFamily="34" charset="0"/>
                                  <a:cs typeface="Times New Roman" panose="02020603050405020304" pitchFamily="18" charset="0"/>
                                </a:rPr>
                                <m:t>h</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r>
                                <a:rPr lang="vi-VN" sz="4400">
                                  <a:effectLst/>
                                  <a:latin typeface="Cambria Math" panose="02040503050406030204" pitchFamily="18" charset="0"/>
                                  <a:ea typeface="Calibri" panose="020F0502020204030204" pitchFamily="34" charset="0"/>
                                  <a:cs typeface="Times New Roman" panose="02020603050405020304" pitchFamily="18" charset="0"/>
                                </a:rPr>
                                <m:t>16</m:t>
                              </m:r>
                              <m:r>
                                <a:rPr lang="vi-VN" sz="4400" i="1">
                                  <a:effectLst/>
                                  <a:latin typeface="Cambria Math" panose="02040503050406030204" pitchFamily="18" charset="0"/>
                                  <a:ea typeface="Calibri" panose="020F0502020204030204" pitchFamily="34" charset="0"/>
                                  <a:cs typeface="Times New Roman" panose="02020603050405020304" pitchFamily="18" charset="0"/>
                                </a:rPr>
                                <m:t>𝜋</m:t>
                              </m:r>
                            </m:e>
                          </m:mr>
                          <m:mr>
                            <m:e>
                              <m:r>
                                <a:rPr lang="vi-VN" sz="4400" i="1">
                                  <a:effectLst/>
                                  <a:latin typeface="Cambria Math" panose="02040503050406030204" pitchFamily="18" charset="0"/>
                                  <a:ea typeface="Calibri" panose="020F0502020204030204" pitchFamily="34" charset="0"/>
                                  <a:cs typeface="Times New Roman" panose="02020603050405020304" pitchFamily="18" charset="0"/>
                                </a:rPr>
                                <m:t>h</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r>
                                <a:rPr lang="vi-VN" sz="4400">
                                  <a:effectLst/>
                                  <a:latin typeface="Cambria Math" panose="02040503050406030204" pitchFamily="18" charset="0"/>
                                  <a:ea typeface="Calibri" panose="020F0502020204030204" pitchFamily="34" charset="0"/>
                                  <a:cs typeface="Times New Roman" panose="02020603050405020304" pitchFamily="18" charset="0"/>
                                </a:rPr>
                                <m:t>2</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𝑟</m:t>
                              </m:r>
                            </m:e>
                          </m:mr>
                        </m:m>
                      </m:e>
                    </m:d>
                    <m:r>
                      <a:rPr lang="vi-VN" sz="4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400" i="1">
                                <a:latin typeface="Cambria Math" panose="02040503050406030204" pitchFamily="18" charset="0"/>
                                <a:ea typeface="Calibri" panose="020F0502020204030204" pitchFamily="34" charset="0"/>
                                <a:cs typeface="Times New Roman" panose="02020603050405020304" pitchFamily="18" charset="0"/>
                              </a:rPr>
                            </m:ctrlPr>
                          </m:mPr>
                          <m:mr>
                            <m:e>
                              <m:r>
                                <a:rPr lang="vi-VN" sz="4400" i="1">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a:rPr lang="vi-VN" sz="4400" i="1">
                                      <a:latin typeface="Cambria Math" panose="02040503050406030204" pitchFamily="18" charset="0"/>
                                      <a:ea typeface="Calibri" panose="020F0502020204030204" pitchFamily="34" charset="0"/>
                                      <a:cs typeface="Times New Roman" panose="02020603050405020304" pitchFamily="18" charset="0"/>
                                    </a:rPr>
                                    <m:t>𝑟</m:t>
                                  </m:r>
                                </m:e>
                                <m:sup>
                                  <m:r>
                                    <a:rPr lang="vi-VN" sz="4400">
                                      <a:latin typeface="Cambria Math" panose="02040503050406030204" pitchFamily="18" charset="0"/>
                                      <a:ea typeface="Calibri" panose="020F0502020204030204" pitchFamily="34" charset="0"/>
                                      <a:cs typeface="Times New Roman" panose="02020603050405020304" pitchFamily="18" charset="0"/>
                                    </a:rPr>
                                    <m:t>2</m:t>
                                  </m:r>
                                </m:sup>
                              </m:sSup>
                              <m:r>
                                <a:rPr lang="en-US" sz="4400" b="0" i="1" smtClean="0">
                                  <a:latin typeface="Cambria Math" panose="02040503050406030204" pitchFamily="18" charset="0"/>
                                  <a:ea typeface="Calibri" panose="020F0502020204030204" pitchFamily="34" charset="0"/>
                                  <a:cs typeface="Times New Roman" panose="02020603050405020304" pitchFamily="18" charset="0"/>
                                </a:rPr>
                                <m:t>2</m:t>
                              </m:r>
                              <m:r>
                                <a:rPr lang="en-US" sz="4400" b="0" i="1" smtClean="0">
                                  <a:latin typeface="Cambria Math" panose="02040503050406030204" pitchFamily="18" charset="0"/>
                                  <a:ea typeface="Calibri" panose="020F0502020204030204" pitchFamily="34" charset="0"/>
                                  <a:cs typeface="Times New Roman" panose="02020603050405020304" pitchFamily="18" charset="0"/>
                                </a:rPr>
                                <m:t>𝑟</m:t>
                              </m:r>
                              <m:r>
                                <a:rPr lang="vi-VN" sz="4400" i="1">
                                  <a:latin typeface="Cambria Math" panose="02040503050406030204" pitchFamily="18" charset="0"/>
                                  <a:ea typeface="Calibri" panose="020F0502020204030204" pitchFamily="34" charset="0"/>
                                  <a:cs typeface="Times New Roman" panose="02020603050405020304" pitchFamily="18" charset="0"/>
                                </a:rPr>
                                <m:t>=</m:t>
                              </m:r>
                              <m:r>
                                <a:rPr lang="vi-VN" sz="4400">
                                  <a:latin typeface="Cambria Math" panose="02040503050406030204" pitchFamily="18" charset="0"/>
                                  <a:ea typeface="Calibri" panose="020F0502020204030204" pitchFamily="34" charset="0"/>
                                  <a:cs typeface="Times New Roman" panose="02020603050405020304" pitchFamily="18" charset="0"/>
                                </a:rPr>
                                <m:t>16</m:t>
                              </m:r>
                              <m:r>
                                <a:rPr lang="vi-VN" sz="4400" i="1">
                                  <a:latin typeface="Cambria Math" panose="02040503050406030204" pitchFamily="18" charset="0"/>
                                  <a:ea typeface="Calibri" panose="020F0502020204030204" pitchFamily="34" charset="0"/>
                                  <a:cs typeface="Times New Roman" panose="02020603050405020304" pitchFamily="18" charset="0"/>
                                </a:rPr>
                                <m:t>𝜋</m:t>
                              </m:r>
                            </m:e>
                          </m:mr>
                          <m:mr>
                            <m:e>
                              <m:r>
                                <a:rPr lang="vi-VN" sz="4400" i="1">
                                  <a:latin typeface="Cambria Math" panose="02040503050406030204" pitchFamily="18" charset="0"/>
                                  <a:ea typeface="Calibri" panose="020F0502020204030204" pitchFamily="34" charset="0"/>
                                  <a:cs typeface="Times New Roman" panose="02020603050405020304" pitchFamily="18" charset="0"/>
                                </a:rPr>
                                <m:t>h</m:t>
                              </m:r>
                              <m:r>
                                <a:rPr lang="vi-VN" sz="4400" i="1">
                                  <a:latin typeface="Cambria Math" panose="02040503050406030204" pitchFamily="18" charset="0"/>
                                  <a:ea typeface="Calibri" panose="020F0502020204030204" pitchFamily="34" charset="0"/>
                                  <a:cs typeface="Times New Roman" panose="02020603050405020304" pitchFamily="18" charset="0"/>
                                </a:rPr>
                                <m:t>=</m:t>
                              </m:r>
                              <m:r>
                                <a:rPr lang="en-US" sz="4400" b="0" i="0" smtClean="0">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400" b="0" i="0" smtClean="0">
                                  <a:latin typeface="Cambria Math" panose="02040503050406030204" pitchFamily="18" charset="0"/>
                                  <a:ea typeface="Calibri" panose="020F0502020204030204" pitchFamily="34" charset="0"/>
                                  <a:cs typeface="Times New Roman" panose="02020603050405020304" pitchFamily="18" charset="0"/>
                                </a:rPr>
                                <m:t>r</m:t>
                              </m:r>
                            </m:e>
                          </m:mr>
                        </m:m>
                      </m:e>
                    </m:d>
                    <m:r>
                      <a:rPr lang="vi-VN" sz="4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vi-VN" sz="4400" i="1">
                                  <a:effectLst/>
                                  <a:latin typeface="Cambria Math" panose="02040503050406030204" pitchFamily="18" charset="0"/>
                                  <a:ea typeface="Calibri" panose="020F0502020204030204" pitchFamily="34" charset="0"/>
                                  <a:cs typeface="Times New Roman" panose="02020603050405020304" pitchFamily="18" charset="0"/>
                                </a:rPr>
                                <m:t>𝑟</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r>
                                <a:rPr lang="vi-VN" sz="4400">
                                  <a:effectLst/>
                                  <a:latin typeface="Cambria Math" panose="02040503050406030204" pitchFamily="18" charset="0"/>
                                  <a:ea typeface="Calibri" panose="020F0502020204030204" pitchFamily="34" charset="0"/>
                                  <a:cs typeface="Times New Roman" panose="02020603050405020304" pitchFamily="18" charset="0"/>
                                </a:rPr>
                                <m:t>2</m:t>
                              </m:r>
                            </m:e>
                          </m:mr>
                          <m:mr>
                            <m:e>
                              <m:r>
                                <a:rPr lang="vi-VN" sz="4400" i="1">
                                  <a:effectLst/>
                                  <a:latin typeface="Cambria Math" panose="02040503050406030204" pitchFamily="18" charset="0"/>
                                  <a:ea typeface="Calibri" panose="020F0502020204030204" pitchFamily="34" charset="0"/>
                                  <a:cs typeface="Times New Roman" panose="02020603050405020304" pitchFamily="18" charset="0"/>
                                </a:rPr>
                                <m:t>h</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r>
                                <a:rPr lang="vi-VN" sz="4400">
                                  <a:effectLst/>
                                  <a:latin typeface="Cambria Math" panose="02040503050406030204" pitchFamily="18" charset="0"/>
                                  <a:ea typeface="Calibri" panose="020F0502020204030204" pitchFamily="34" charset="0"/>
                                  <a:cs typeface="Times New Roman" panose="02020603050405020304" pitchFamily="18" charset="0"/>
                                </a:rPr>
                                <m:t>4</m:t>
                              </m:r>
                            </m:e>
                          </m:mr>
                        </m:m>
                      </m:e>
                    </m:d>
                  </m:oMath>
                </a14:m>
                <a:r>
                  <a:rPr lang="vi-VN" sz="4400">
                    <a:effectLst/>
                    <a:latin typeface="Palatino Linotype" panose="02040502050505030304" pitchFamily="18" charset="0"/>
                    <a:ea typeface="Calibri" panose="020F0502020204030204" pitchFamily="34" charset="0"/>
                    <a:cs typeface="Times New Roman" panose="02020603050405020304" pitchFamily="18" charset="0"/>
                  </a:rPr>
                  <a:t>.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9" name="Rectangle 88">
                <a:extLst>
                  <a:ext uri="{FF2B5EF4-FFF2-40B4-BE49-F238E27FC236}">
                    <a16:creationId xmlns:a16="http://schemas.microsoft.com/office/drawing/2014/main" id="{E36BC668-53F6-4D2E-8A28-45CC0495B91C}"/>
                  </a:ext>
                </a:extLst>
              </p:cNvPr>
              <p:cNvSpPr>
                <a:spLocks noRot="1" noChangeAspect="1" noMove="1" noResize="1" noEditPoints="1" noAdjustHandles="1" noChangeArrowheads="1" noChangeShapeType="1" noTextEdit="1"/>
              </p:cNvSpPr>
              <p:nvPr/>
            </p:nvSpPr>
            <p:spPr>
              <a:xfrm>
                <a:off x="0" y="9296400"/>
                <a:ext cx="17858278" cy="170841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CE21C2EE-46AF-4FEC-BD88-CC1808F9EA0A}"/>
                  </a:ext>
                </a:extLst>
              </p:cNvPr>
              <p:cNvSpPr/>
              <p:nvPr/>
            </p:nvSpPr>
            <p:spPr>
              <a:xfrm>
                <a:off x="76200" y="11448514"/>
                <a:ext cx="12204436" cy="1620380"/>
              </a:xfrm>
              <a:prstGeom prst="rect">
                <a:avLst/>
              </a:prstGeom>
            </p:spPr>
            <p:txBody>
              <a:bodyPr wrap="square">
                <a:spAutoFit/>
              </a:bodyPr>
              <a:lstStyle/>
              <a:p>
                <a:pPr marL="612140">
                  <a:lnSpc>
                    <a:spcPct val="107000"/>
                  </a:lnSpc>
                  <a:spcAft>
                    <a:spcPts val="800"/>
                  </a:spcAft>
                </a:pPr>
                <a:r>
                  <a:rPr lang="vi-VN" sz="4400">
                    <a:effectLst/>
                    <a:latin typeface="Palatino Linotype" panose="02040502050505030304" pitchFamily="18" charset="0"/>
                    <a:ea typeface="Calibri" panose="020F0502020204030204" pitchFamily="34" charset="0"/>
                    <a:cs typeface="Times New Roman" panose="02020603050405020304" pitchFamily="18" charset="0"/>
                  </a:rPr>
                  <a:t>Khi đó</a:t>
                </a:r>
                <a:r>
                  <a:rPr lang="en-US" sz="4400">
                    <a:effectLst/>
                    <a:latin typeface="Palatino Linotype" panose="02040502050505030304" pitchFamily="18" charset="0"/>
                    <a:ea typeface="Calibri" panose="020F0502020204030204" pitchFamily="34" charset="0"/>
                    <a:cs typeface="Times New Roman" panose="02020603050405020304" pitchFamily="18" charset="0"/>
                  </a:rPr>
                  <a:t> diện tích toàn phần của khối trụ là </a:t>
                </a:r>
                <a14:m>
                  <m:oMath xmlns:m="http://schemas.openxmlformats.org/officeDocument/2006/math">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𝑆</m:t>
                        </m:r>
                      </m:e>
                      <m:sub>
                        <m:r>
                          <m:rPr>
                            <m:sty m:val="p"/>
                          </m:rPr>
                          <a:rPr lang="vi-VN" sz="4400">
                            <a:effectLst/>
                            <a:latin typeface="Cambria Math" panose="02040503050406030204" pitchFamily="18" charset="0"/>
                            <a:ea typeface="Calibri" panose="020F0502020204030204" pitchFamily="34" charset="0"/>
                            <a:cs typeface="Times New Roman" panose="02020603050405020304" pitchFamily="18" charset="0"/>
                          </a:rPr>
                          <m:t>tp</m:t>
                        </m:r>
                      </m:sub>
                    </m:sSub>
                    <m:r>
                      <a:rPr lang="vi-VN" sz="4400" i="1">
                        <a:effectLst/>
                        <a:latin typeface="Cambria Math" panose="02040503050406030204" pitchFamily="18" charset="0"/>
                        <a:ea typeface="Calibri" panose="020F0502020204030204" pitchFamily="34" charset="0"/>
                        <a:cs typeface="Times New Roman" panose="02020603050405020304" pitchFamily="18" charset="0"/>
                      </a:rPr>
                      <m:t>=</m:t>
                    </m:r>
                    <m:r>
                      <a:rPr lang="vi-VN" sz="4400">
                        <a:effectLst/>
                        <a:latin typeface="Cambria Math" panose="02040503050406030204" pitchFamily="18" charset="0"/>
                        <a:ea typeface="Calibri" panose="020F0502020204030204" pitchFamily="34" charset="0"/>
                        <a:cs typeface="Times New Roman" panose="02020603050405020304" pitchFamily="18" charset="0"/>
                      </a:rPr>
                      <m:t>2</m:t>
                    </m:r>
                    <m:r>
                      <a:rPr lang="vi-VN"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vi-VN"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400" i="1">
                        <a:effectLst/>
                        <a:latin typeface="Cambria Math" panose="02040503050406030204" pitchFamily="18" charset="0"/>
                        <a:ea typeface="Calibri" panose="020F0502020204030204" pitchFamily="34" charset="0"/>
                        <a:cs typeface="Times New Roman" panose="02020603050405020304" pitchFamily="18" charset="0"/>
                      </a:rPr>
                      <m:t>+</m:t>
                    </m:r>
                    <m:r>
                      <a:rPr lang="vi-VN" sz="4400">
                        <a:effectLst/>
                        <a:latin typeface="Cambria Math" panose="02040503050406030204" pitchFamily="18" charset="0"/>
                        <a:ea typeface="Calibri" panose="020F0502020204030204" pitchFamily="34" charset="0"/>
                        <a:cs typeface="Times New Roman" panose="02020603050405020304" pitchFamily="18" charset="0"/>
                      </a:rPr>
                      <m:t>2</m:t>
                    </m:r>
                    <m:r>
                      <a:rPr lang="vi-VN" sz="4400" i="1">
                        <a:effectLst/>
                        <a:latin typeface="Cambria Math" panose="02040503050406030204" pitchFamily="18" charset="0"/>
                        <a:ea typeface="Calibri" panose="020F0502020204030204" pitchFamily="34" charset="0"/>
                        <a:cs typeface="Times New Roman" panose="02020603050405020304" pitchFamily="18" charset="0"/>
                      </a:rPr>
                      <m:t>𝜋</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𝑟h</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r>
                      <a:rPr lang="vi-VN" sz="4400">
                        <a:effectLst/>
                        <a:latin typeface="Cambria Math" panose="02040503050406030204" pitchFamily="18" charset="0"/>
                        <a:ea typeface="Calibri" panose="020F0502020204030204" pitchFamily="34" charset="0"/>
                        <a:cs typeface="Times New Roman" panose="02020603050405020304" pitchFamily="18" charset="0"/>
                      </a:rPr>
                      <m:t>24</m:t>
                    </m:r>
                    <m:r>
                      <a:rPr lang="vi-VN" sz="4400" i="1">
                        <a:effectLst/>
                        <a:latin typeface="Cambria Math" panose="02040503050406030204" pitchFamily="18" charset="0"/>
                        <a:ea typeface="Calibri" panose="020F0502020204030204" pitchFamily="34" charset="0"/>
                        <a:cs typeface="Times New Roman" panose="02020603050405020304" pitchFamily="18" charset="0"/>
                      </a:rPr>
                      <m:t>𝜋</m:t>
                    </m:r>
                  </m:oMath>
                </a14:m>
                <a:r>
                  <a:rPr lang="vi-VN" sz="440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0" name="Rectangle 89">
                <a:extLst>
                  <a:ext uri="{FF2B5EF4-FFF2-40B4-BE49-F238E27FC236}">
                    <a16:creationId xmlns:a16="http://schemas.microsoft.com/office/drawing/2014/main" id="{CE21C2EE-46AF-4FEC-BD88-CC1808F9EA0A}"/>
                  </a:ext>
                </a:extLst>
              </p:cNvPr>
              <p:cNvSpPr>
                <a:spLocks noRot="1" noChangeAspect="1" noMove="1" noResize="1" noEditPoints="1" noAdjustHandles="1" noChangeArrowheads="1" noChangeShapeType="1" noTextEdit="1"/>
              </p:cNvSpPr>
              <p:nvPr/>
            </p:nvSpPr>
            <p:spPr>
              <a:xfrm>
                <a:off x="76200" y="11448514"/>
                <a:ext cx="12204436" cy="1620380"/>
              </a:xfrm>
              <a:prstGeom prst="rect">
                <a:avLst/>
              </a:prstGeom>
              <a:blipFill>
                <a:blip r:embed="rId9"/>
                <a:stretch>
                  <a:fillRect t="-6391"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53E81986-CD2D-44E6-B87E-84A75679FFC9}"/>
                  </a:ext>
                </a:extLst>
              </p:cNvPr>
              <p:cNvSpPr/>
              <p:nvPr/>
            </p:nvSpPr>
            <p:spPr>
              <a:xfrm>
                <a:off x="17337126" y="12039600"/>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Rectangle 48">
                <a:extLst>
                  <a:ext uri="{FF2B5EF4-FFF2-40B4-BE49-F238E27FC236}">
                    <a16:creationId xmlns:a16="http://schemas.microsoft.com/office/drawing/2014/main" id="{53E81986-CD2D-44E6-B87E-84A75679FFC9}"/>
                  </a:ext>
                </a:extLst>
              </p:cNvPr>
              <p:cNvSpPr>
                <a:spLocks noRot="1" noChangeAspect="1" noMove="1" noResize="1" noEditPoints="1" noAdjustHandles="1" noChangeArrowheads="1" noChangeShapeType="1" noTextEdit="1"/>
              </p:cNvSpPr>
              <p:nvPr/>
            </p:nvSpPr>
            <p:spPr>
              <a:xfrm>
                <a:off x="17337126" y="12039600"/>
                <a:ext cx="2500565" cy="83099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8198E540-6CEB-4F56-AD6B-F2EA67921C4F}"/>
                  </a:ext>
                </a:extLst>
              </p:cNvPr>
              <p:cNvSpPr/>
              <p:nvPr/>
            </p:nvSpPr>
            <p:spPr>
              <a:xfrm>
                <a:off x="7636" y="7543800"/>
                <a:ext cx="22710837" cy="1611018"/>
              </a:xfrm>
              <a:prstGeom prst="rect">
                <a:avLst/>
              </a:prstGeom>
            </p:spPr>
            <p:txBody>
              <a:bodyPr wrap="square">
                <a:spAutoFit/>
              </a:bodyPr>
              <a:lstStyle/>
              <a:p>
                <a:pPr marL="612140">
                  <a:lnSpc>
                    <a:spcPct val="107000"/>
                  </a:lnSpc>
                  <a:spcAft>
                    <a:spcPts val="800"/>
                  </a:spcAft>
                </a:pPr>
                <a:r>
                  <a:rPr lang="en-US" sz="4400">
                    <a:latin typeface="Palatino Linotype" panose="02040502050505030304" pitchFamily="18" charset="0"/>
                    <a:ea typeface="Calibri" panose="020F0502020204030204" pitchFamily="34" charset="0"/>
                    <a:cs typeface="Times New Roman" panose="02020603050405020304" pitchFamily="18" charset="0"/>
                  </a:rPr>
                  <a:t>Gọi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oMath>
                </a14:m>
                <a:r>
                  <a:rPr lang="en-US" sz="4400">
                    <a:effectLst/>
                    <a:latin typeface="Palatino Linotype" panose="02040502050505030304" pitchFamily="18" charset="0"/>
                    <a:ea typeface="Calibri" panose="020F0502020204030204" pitchFamily="34" charset="0"/>
                    <a:cs typeface="Times New Roman" panose="02020603050405020304" pitchFamily="18" charset="0"/>
                  </a:rPr>
                  <a:t> là thể tích khối trụ tròn xoay.</a:t>
                </a:r>
              </a:p>
              <a:p>
                <a:pPr marL="612140">
                  <a:lnSpc>
                    <a:spcPct val="107000"/>
                  </a:lnSpc>
                  <a:spcAft>
                    <a:spcPts val="800"/>
                  </a:spcAft>
                </a:pPr>
                <a:r>
                  <a:rPr lang="en-US" sz="4400">
                    <a:latin typeface="Palatino Linotype" panose="02040502050505030304" pitchFamily="18" charset="0"/>
                    <a:ea typeface="Calibri" panose="020F0502020204030204" pitchFamily="34" charset="0"/>
                    <a:cs typeface="Times New Roman" panose="02020603050405020304" pitchFamily="18" charset="0"/>
                  </a:rPr>
                  <a:t>Đ</a:t>
                </a:r>
                <a:r>
                  <a:rPr lang="en-US" sz="4400">
                    <a:effectLst/>
                    <a:latin typeface="Palatino Linotype" panose="02040502050505030304" pitchFamily="18" charset="0"/>
                    <a:ea typeface="Calibri" panose="020F0502020204030204" pitchFamily="34" charset="0"/>
                    <a:cs typeface="Times New Roman" panose="02020603050405020304" pitchFamily="18" charset="0"/>
                  </a:rPr>
                  <a:t>áy là hình tròn bán kính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oMath>
                </a14:m>
                <a:r>
                  <a:rPr lang="en-US" sz="4400">
                    <a:effectLst/>
                    <a:latin typeface="Palatino Linotype" panose="02040502050505030304" pitchFamily="18" charset="0"/>
                    <a:ea typeface="Calibri" panose="020F0502020204030204" pitchFamily="34" charset="0"/>
                    <a:cs typeface="Times New Roman" panose="02020603050405020304" pitchFamily="18" charset="0"/>
                  </a:rPr>
                  <a:t> và có chiều cao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en-US" sz="4400">
                    <a:effectLst/>
                    <a:latin typeface="Palatino Linotype" panose="02040502050505030304" pitchFamily="18" charset="0"/>
                    <a:ea typeface="Calibri" panose="020F0502020204030204" pitchFamily="34" charset="0"/>
                    <a:cs typeface="Times New Roman" panose="02020603050405020304" pitchFamily="18" charset="0"/>
                  </a:rPr>
                  <a:t>.</a:t>
                </a:r>
              </a:p>
            </p:txBody>
          </p:sp>
        </mc:Choice>
        <mc:Fallback xmlns="">
          <p:sp>
            <p:nvSpPr>
              <p:cNvPr id="50" name="Rectangle 49">
                <a:extLst>
                  <a:ext uri="{FF2B5EF4-FFF2-40B4-BE49-F238E27FC236}">
                    <a16:creationId xmlns:a16="http://schemas.microsoft.com/office/drawing/2014/main" id="{8198E540-6CEB-4F56-AD6B-F2EA67921C4F}"/>
                  </a:ext>
                </a:extLst>
              </p:cNvPr>
              <p:cNvSpPr>
                <a:spLocks noRot="1" noChangeAspect="1" noMove="1" noResize="1" noEditPoints="1" noAdjustHandles="1" noChangeArrowheads="1" noChangeShapeType="1" noTextEdit="1"/>
              </p:cNvSpPr>
              <p:nvPr/>
            </p:nvSpPr>
            <p:spPr>
              <a:xfrm>
                <a:off x="7636" y="7543800"/>
                <a:ext cx="22710837" cy="1611018"/>
              </a:xfrm>
              <a:prstGeom prst="rect">
                <a:avLst/>
              </a:prstGeom>
              <a:blipFill>
                <a:blip r:embed="rId11"/>
                <a:stretch>
                  <a:fillRect t="-6818" b="-17424"/>
                </a:stretch>
              </a:blipFill>
            </p:spPr>
            <p:txBody>
              <a:bodyPr/>
              <a:lstStyle/>
              <a:p>
                <a:r>
                  <a:rPr lang="en-US">
                    <a:noFill/>
                  </a:rPr>
                  <a:t> </a:t>
                </a:r>
              </a:p>
            </p:txBody>
          </p:sp>
        </mc:Fallback>
      </mc:AlternateContent>
      <p:pic>
        <p:nvPicPr>
          <p:cNvPr id="51" name="Picture 50">
            <a:extLst>
              <a:ext uri="{FF2B5EF4-FFF2-40B4-BE49-F238E27FC236}">
                <a16:creationId xmlns:a16="http://schemas.microsoft.com/office/drawing/2014/main" id="{952D200E-4C74-4727-ABEC-B9DD9280433A}"/>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192009" y="7562863"/>
            <a:ext cx="4000500" cy="4753828"/>
          </a:xfrm>
          <a:prstGeom prst="rect">
            <a:avLst/>
          </a:prstGeom>
          <a:noFill/>
          <a:ln>
            <a:noFill/>
          </a:ln>
        </p:spPr>
      </p:pic>
    </p:spTree>
    <p:extLst>
      <p:ext uri="{BB962C8B-B14F-4D97-AF65-F5344CB8AC3E}">
        <p14:creationId xmlns:p14="http://schemas.microsoft.com/office/powerpoint/2010/main" val="281182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linds(horizontal)">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linds(horizontal)">
                                      <p:cBhvr>
                                        <p:cTn id="18" dur="500"/>
                                        <p:tgtEl>
                                          <p:spTgt spid="5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linds(horizontal)">
                                      <p:cBhvr>
                                        <p:cTn id="21" dur="500"/>
                                        <p:tgtEl>
                                          <p:spTgt spid="5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blinds(horizontal)">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blinds(horizontal)">
                                      <p:cBhvr>
                                        <p:cTn id="29" dur="500"/>
                                        <p:tgtEl>
                                          <p:spTgt spid="82"/>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checkerboard(across)">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blinds(horizontal)">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blinds(horizontal)">
                                      <p:cBhvr>
                                        <p:cTn id="44" dur="500"/>
                                        <p:tgtEl>
                                          <p:spTgt spid="8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blinds(horizontal)">
                                      <p:cBhvr>
                                        <p:cTn id="49" dur="500"/>
                                        <p:tgtEl>
                                          <p:spTgt spid="9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blinds(horizontal)">
                                      <p:cBhvr>
                                        <p:cTn id="54" dur="500"/>
                                        <p:tgtEl>
                                          <p:spTgt spid="58"/>
                                        </p:tgtEl>
                                      </p:cBhvr>
                                    </p:animEffect>
                                  </p:childTnLst>
                                </p:cTn>
                              </p:par>
                            </p:childTnLst>
                          </p:cTn>
                        </p:par>
                        <p:par>
                          <p:cTn id="55" fill="hold">
                            <p:stCondLst>
                              <p:cond delay="500"/>
                            </p:stCondLst>
                            <p:childTnLst>
                              <p:par>
                                <p:cTn id="56" presetID="42" presetClass="entr" presetSubtype="0"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1000"/>
                                        <p:tgtEl>
                                          <p:spTgt spid="49"/>
                                        </p:tgtEl>
                                      </p:cBhvr>
                                    </p:animEffect>
                                    <p:anim calcmode="lin" valueType="num">
                                      <p:cBhvr>
                                        <p:cTn id="59" dur="1000" fill="hold"/>
                                        <p:tgtEl>
                                          <p:spTgt spid="49"/>
                                        </p:tgtEl>
                                        <p:attrNameLst>
                                          <p:attrName>ppt_x</p:attrName>
                                        </p:attrNameLst>
                                      </p:cBhvr>
                                      <p:tavLst>
                                        <p:tav tm="0">
                                          <p:val>
                                            <p:strVal val="#ppt_x"/>
                                          </p:val>
                                        </p:tav>
                                        <p:tav tm="100000">
                                          <p:val>
                                            <p:strVal val="#ppt_x"/>
                                          </p:val>
                                        </p:tav>
                                      </p:tavLst>
                                    </p:anim>
                                    <p:anim calcmode="lin" valueType="num">
                                      <p:cBhvr>
                                        <p:cTn id="6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3" grpId="0"/>
      <p:bldP spid="54" grpId="0" animBg="1"/>
      <p:bldP spid="55" grpId="0" animBg="1"/>
      <p:bldP spid="58" grpId="0" animBg="1"/>
      <p:bldP spid="5" grpId="0" animBg="1"/>
      <p:bldP spid="89" grpId="0" animBg="1"/>
      <p:bldP spid="90" grpId="0" animBg="1"/>
      <p:bldP spid="49"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98610" y="2399336"/>
            <a:ext cx="24038221" cy="4503485"/>
            <a:chOff x="992187" y="2564544"/>
            <a:chExt cx="22353091" cy="4504071"/>
          </a:xfrm>
        </p:grpSpPr>
        <p:sp>
          <p:nvSpPr>
            <p:cNvPr id="134" name="Rounded Rectangle 133"/>
            <p:cNvSpPr/>
            <p:nvPr/>
          </p:nvSpPr>
          <p:spPr bwMode="auto">
            <a:xfrm>
              <a:off x="1145221" y="2666999"/>
              <a:ext cx="22200057" cy="440161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err="1">
                    <a:solidFill>
                      <a:schemeClr val="bg1"/>
                    </a:solidFill>
                    <a:latin typeface="Tahoma" pitchFamily="34" charset="0"/>
                    <a:cs typeface="Tahoma" pitchFamily="34" charset="0"/>
                  </a:rPr>
                  <a:t>Câu</a:t>
                </a:r>
                <a:r>
                  <a:rPr lang="en-US" sz="4000" b="1">
                    <a:solidFill>
                      <a:schemeClr val="bg1"/>
                    </a:solidFill>
                    <a:latin typeface="Tahoma" pitchFamily="34" charset="0"/>
                    <a:cs typeface="Tahoma" pitchFamily="34" charset="0"/>
                  </a:rPr>
                  <a:t> 6.</a:t>
                </a:r>
                <a:endParaRPr lang="en-US" sz="4000" b="1"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 name="Rectangle 1"/>
              <p:cNvSpPr/>
              <p:nvPr/>
            </p:nvSpPr>
            <p:spPr>
              <a:xfrm>
                <a:off x="2514600" y="5745540"/>
                <a:ext cx="2916916" cy="156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a:latin typeface="Cambria Math" panose="02040503050406030204" pitchFamily="18" charset="0"/>
                          <a:ea typeface="Calibri" panose="020F0502020204030204" pitchFamily="34" charset="0"/>
                          <a:cs typeface="Times New Roman" panose="02020603050405020304" pitchFamily="18" charset="0"/>
                        </a:rPr>
                        <m:t>16</m:t>
                      </m:r>
                      <m:r>
                        <a:rPr lang="en-US" sz="4800" i="1">
                          <a:latin typeface="Cambria Math" panose="02040503050406030204" pitchFamily="18" charset="0"/>
                          <a:ea typeface="Calibri" panose="020F0502020204030204" pitchFamily="34" charset="0"/>
                          <a:cs typeface="Times New Roman" panose="02020603050405020304" pitchFamily="18" charset="0"/>
                        </a:rPr>
                        <m:t>𝜋</m:t>
                      </m:r>
                      <m:r>
                        <m:rPr>
                          <m:nor/>
                        </m:rPr>
                        <a:rPr lang="en-US" sz="4800">
                          <a:latin typeface="Palatino Linotype" panose="02040502050505030304" pitchFamily="18" charset="0"/>
                          <a:ea typeface="Calibri" panose="020F0502020204030204" pitchFamily="34" charset="0"/>
                          <a:cs typeface="Times New Roman" panose="02020603050405020304" pitchFamily="18" charset="0"/>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a:p>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14600" y="5745540"/>
                <a:ext cx="2916916" cy="156966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010400" y="5746607"/>
                <a:ext cx="4388542" cy="830997"/>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a:latin typeface="Cambria Math" panose="02040503050406030204" pitchFamily="18" charset="0"/>
                          <a:ea typeface="Calibri" panose="020F0502020204030204" pitchFamily="34" charset="0"/>
                          <a:cs typeface="Times New Roman" panose="02020603050405020304" pitchFamily="18" charset="0"/>
                        </a:rPr>
                        <m:t>12</m:t>
                      </m:r>
                      <m:r>
                        <a:rPr lang="en-US" sz="4800" i="1">
                          <a:latin typeface="Cambria Math" panose="02040503050406030204" pitchFamily="18" charset="0"/>
                          <a:ea typeface="Calibri" panose="020F0502020204030204" pitchFamily="34" charset="0"/>
                          <a:cs typeface="Times New Roman" panose="02020603050405020304" pitchFamily="18" charset="0"/>
                        </a:rPr>
                        <m:t>𝜋</m:t>
                      </m:r>
                      <m:r>
                        <m:rPr>
                          <m:nor/>
                        </m:rPr>
                        <a:rPr lang="en-US" sz="4800">
                          <a:latin typeface="Palatino Linotype" panose="02040502050505030304" pitchFamily="18" charset="0"/>
                          <a:ea typeface="Calibri" panose="020F0502020204030204" pitchFamily="34" charset="0"/>
                          <a:cs typeface="Times New Roman" panose="02020603050405020304" pitchFamily="18" charset="0"/>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7010400" y="5746607"/>
                <a:ext cx="4388542"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039600" y="5691804"/>
                <a:ext cx="4447108"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9.</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039600" y="5691804"/>
                <a:ext cx="4447108"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7007739" y="5708810"/>
                <a:ext cx="4023461"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m:rPr>
                          <m:nor/>
                        </m:rP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8.</m:t>
                      </m:r>
                    </m:oMath>
                  </m:oMathPara>
                </a14:m>
                <a:endParaRPr lang="vi-VN" sz="4800" dirty="0"/>
              </a:p>
            </p:txBody>
          </p:sp>
        </mc:Choice>
        <mc:Fallback xmlns="">
          <p:sp>
            <p:nvSpPr>
              <p:cNvPr id="55" name="Rectangle 54"/>
              <p:cNvSpPr>
                <a:spLocks noRot="1" noChangeAspect="1" noMove="1" noResize="1" noEditPoints="1" noAdjustHandles="1" noChangeArrowheads="1" noChangeShapeType="1" noTextEdit="1"/>
              </p:cNvSpPr>
              <p:nvPr/>
            </p:nvSpPr>
            <p:spPr>
              <a:xfrm>
                <a:off x="17007739" y="5708810"/>
                <a:ext cx="4023461" cy="830997"/>
              </a:xfrm>
              <a:prstGeom prst="rect">
                <a:avLst/>
              </a:prstGeom>
              <a:blipFill>
                <a:blip r:embed="rId6"/>
                <a:stretch>
                  <a:fillRect/>
                </a:stretch>
              </a:blipFill>
            </p:spPr>
            <p:txBody>
              <a:bodyPr/>
              <a:lstStyle/>
              <a:p>
                <a:r>
                  <a:rPr lang="en-US">
                    <a:noFill/>
                  </a:rPr>
                  <a:t> </a:t>
                </a:r>
              </a:p>
            </p:txBody>
          </p:sp>
        </mc:Fallback>
      </mc:AlternateContent>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3" name="Rectangle 2"/>
          <p:cNvSpPr/>
          <p:nvPr/>
        </p:nvSpPr>
        <p:spPr>
          <a:xfrm>
            <a:off x="9265173" y="4681282"/>
            <a:ext cx="184731" cy="754053"/>
          </a:xfrm>
          <a:prstGeom prst="rect">
            <a:avLst/>
          </a:prstGeom>
        </p:spPr>
        <p:txBody>
          <a:bodyPr wrap="none">
            <a:spAutoFit/>
          </a:bodyPr>
          <a:lstStyle/>
          <a:p>
            <a:endParaRPr lang="en-US" dirty="0"/>
          </a:p>
        </p:txBody>
      </p:sp>
      <p:sp>
        <p:nvSpPr>
          <p:cNvPr id="58" name="Oval 57"/>
          <p:cNvSpPr/>
          <p:nvPr/>
        </p:nvSpPr>
        <p:spPr>
          <a:xfrm>
            <a:off x="17907000" y="5486400"/>
            <a:ext cx="1143000" cy="1143000"/>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D</a:t>
            </a:r>
          </a:p>
        </p:txBody>
      </p:sp>
      <p:grpSp>
        <p:nvGrpSpPr>
          <p:cNvPr id="82" name="Group 81">
            <a:extLst>
              <a:ext uri="{FF2B5EF4-FFF2-40B4-BE49-F238E27FC236}">
                <a16:creationId xmlns:a16="http://schemas.microsoft.com/office/drawing/2014/main" id="{9360F657-608C-42C4-A33C-75A538E2FCB9}"/>
              </a:ext>
            </a:extLst>
          </p:cNvPr>
          <p:cNvGrpSpPr/>
          <p:nvPr/>
        </p:nvGrpSpPr>
        <p:grpSpPr>
          <a:xfrm>
            <a:off x="0" y="6553200"/>
            <a:ext cx="23866334" cy="6545132"/>
            <a:chOff x="1205494" y="6941416"/>
            <a:chExt cx="22139783" cy="6545984"/>
          </a:xfrm>
        </p:grpSpPr>
        <p:sp>
          <p:nvSpPr>
            <p:cNvPr id="83" name="Rounded Rectangle 124">
              <a:extLst>
                <a:ext uri="{FF2B5EF4-FFF2-40B4-BE49-F238E27FC236}">
                  <a16:creationId xmlns:a16="http://schemas.microsoft.com/office/drawing/2014/main" id="{8DD75296-DD01-496F-BFD9-3DC617E4CB5F}"/>
                </a:ext>
              </a:extLst>
            </p:cNvPr>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84" name="Group 83">
              <a:extLst>
                <a:ext uri="{FF2B5EF4-FFF2-40B4-BE49-F238E27FC236}">
                  <a16:creationId xmlns:a16="http://schemas.microsoft.com/office/drawing/2014/main" id="{1A6B172F-C780-43DE-80B9-43D597C32A2B}"/>
                </a:ext>
              </a:extLst>
            </p:cNvPr>
            <p:cNvGrpSpPr/>
            <p:nvPr/>
          </p:nvGrpSpPr>
          <p:grpSpPr>
            <a:xfrm>
              <a:off x="1205494" y="6941416"/>
              <a:ext cx="3493741" cy="831105"/>
              <a:chOff x="1205494" y="6941416"/>
              <a:chExt cx="3493741" cy="831105"/>
            </a:xfrm>
          </p:grpSpPr>
          <p:sp>
            <p:nvSpPr>
              <p:cNvPr id="85" name="Freeform 20">
                <a:extLst>
                  <a:ext uri="{FF2B5EF4-FFF2-40B4-BE49-F238E27FC236}">
                    <a16:creationId xmlns:a16="http://schemas.microsoft.com/office/drawing/2014/main" id="{502E37F1-3D46-48FC-967B-634E53C9168D}"/>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86" name="TextBox 85">
                <a:extLst>
                  <a:ext uri="{FF2B5EF4-FFF2-40B4-BE49-F238E27FC236}">
                    <a16:creationId xmlns:a16="http://schemas.microsoft.com/office/drawing/2014/main" id="{2AD2E3D8-426A-477D-9380-2DB8B8FCE0C3}"/>
                  </a:ext>
                </a:extLst>
              </p:cNvPr>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87" name="Round Diagonal Corner Rectangle 128">
                <a:extLst>
                  <a:ext uri="{FF2B5EF4-FFF2-40B4-BE49-F238E27FC236}">
                    <a16:creationId xmlns:a16="http://schemas.microsoft.com/office/drawing/2014/main" id="{A314EE25-1CA6-4184-B50D-92A5874F88D5}"/>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8" name="Freeform 15">
                <a:extLst>
                  <a:ext uri="{FF2B5EF4-FFF2-40B4-BE49-F238E27FC236}">
                    <a16:creationId xmlns:a16="http://schemas.microsoft.com/office/drawing/2014/main" id="{52EA9527-0CBA-4CD2-A15F-4A2D28932E0E}"/>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261BD85-6C27-4D9D-AF3A-60E8A3900523}"/>
                  </a:ext>
                </a:extLst>
              </p:cNvPr>
              <p:cNvSpPr/>
              <p:nvPr/>
            </p:nvSpPr>
            <p:spPr>
              <a:xfrm>
                <a:off x="556793" y="3235187"/>
                <a:ext cx="20788945" cy="1938992"/>
              </a:xfrm>
              <a:prstGeom prst="rect">
                <a:avLst/>
              </a:prstGeom>
            </p:spPr>
            <p:txBody>
              <a:bodyPr wrap="square">
                <a:spAutoFit/>
              </a:bodyPr>
              <a:lstStyle/>
              <a:p>
                <a:r>
                  <a:rPr lang="fr-FR" sz="4000">
                    <a:latin typeface="Palatino Linotype" panose="02040502050505030304" pitchFamily="18" charset="0"/>
                    <a:ea typeface="Calibri" panose="020F0502020204030204" pitchFamily="34" charset="0"/>
                    <a:cs typeface="Times New Roman" panose="02020603050405020304" pitchFamily="18" charset="0"/>
                  </a:rPr>
                  <a:t>Người ta chế tạo một thiết bị hình trụ như hình vẽ bên. Biết hình trụ nhỏ phía trong và hình trụ lớn phía ngoài có chiều cao bằng nhau và có bán kính lần lượt là </a:t>
                </a:r>
                <a14:m>
                  <m:oMath xmlns:m="http://schemas.openxmlformats.org/officeDocument/2006/math">
                    <m:sSub>
                      <m:sSubPr>
                        <m:ctrlPr>
                          <a:rPr lang="en-US" sz="4000" i="1">
                            <a:latin typeface="Cambria Math" panose="02040503050406030204" pitchFamily="18" charset="0"/>
                            <a:ea typeface="Calibri" panose="020F0502020204030204" pitchFamily="34"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𝑟</m:t>
                        </m:r>
                      </m:e>
                      <m:sub>
                        <m:r>
                          <a:rPr lang="en-US" sz="4000">
                            <a:latin typeface="Cambria Math" panose="02040503050406030204" pitchFamily="18" charset="0"/>
                            <a:ea typeface="Calibri" panose="020F0502020204030204" pitchFamily="34" charset="0"/>
                            <a:cs typeface="Times New Roman" panose="02020603050405020304" pitchFamily="18" charset="0"/>
                          </a:rPr>
                          <m:t>1</m:t>
                        </m:r>
                      </m:sub>
                    </m:sSub>
                  </m:oMath>
                </a14:m>
                <a:r>
                  <a:rPr lang="fr-FR" sz="4000">
                    <a:latin typeface="Palatino Linotype" panose="0204050205050503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4000" i="1">
                            <a:latin typeface="Cambria Math" panose="02040503050406030204" pitchFamily="18" charset="0"/>
                            <a:ea typeface="Calibri" panose="020F0502020204030204" pitchFamily="34"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𝑟</m:t>
                        </m:r>
                      </m:e>
                      <m:sub>
                        <m:r>
                          <a:rPr lang="en-US" sz="4000">
                            <a:latin typeface="Cambria Math" panose="02040503050406030204" pitchFamily="18" charset="0"/>
                            <a:ea typeface="Calibri" panose="020F0502020204030204" pitchFamily="34" charset="0"/>
                            <a:cs typeface="Times New Roman" panose="02020603050405020304" pitchFamily="18" charset="0"/>
                          </a:rPr>
                          <m:t>2</m:t>
                        </m:r>
                      </m:sub>
                    </m:sSub>
                  </m:oMath>
                </a14:m>
                <a:r>
                  <a:rPr lang="fr-FR" sz="4000">
                    <a:latin typeface="Palatino Linotype" panose="02040502050505030304" pitchFamily="18" charset="0"/>
                    <a:ea typeface="Calibri" panose="020F0502020204030204" pitchFamily="34" charset="0"/>
                    <a:cs typeface="Times New Roman" panose="02020603050405020304" pitchFamily="18" charset="0"/>
                  </a:rPr>
                  <a:t> thỏa mãn </a:t>
                </a:r>
                <a14:m>
                  <m:oMath xmlns:m="http://schemas.openxmlformats.org/officeDocument/2006/math">
                    <m:sSub>
                      <m:sSubPr>
                        <m:ctrlPr>
                          <a:rPr lang="en-US" sz="4000" i="1">
                            <a:latin typeface="Cambria Math" panose="02040503050406030204" pitchFamily="18" charset="0"/>
                            <a:ea typeface="Calibri" panose="020F0502020204030204" pitchFamily="34"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𝑟</m:t>
                        </m:r>
                      </m:e>
                      <m:sub>
                        <m:r>
                          <a:rPr lang="en-US" sz="4000">
                            <a:latin typeface="Cambria Math" panose="02040503050406030204" pitchFamily="18" charset="0"/>
                            <a:ea typeface="Calibri" panose="020F0502020204030204" pitchFamily="34" charset="0"/>
                            <a:cs typeface="Times New Roman" panose="02020603050405020304" pitchFamily="18" charset="0"/>
                          </a:rPr>
                          <m:t>2</m:t>
                        </m:r>
                      </m:sub>
                    </m:sSub>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a:latin typeface="Cambria Math" panose="02040503050406030204" pitchFamily="18" charset="0"/>
                        <a:ea typeface="Calibri" panose="020F0502020204030204" pitchFamily="34" charset="0"/>
                        <a:cs typeface="Times New Roman" panose="02020603050405020304" pitchFamily="18" charset="0"/>
                      </a:rPr>
                      <m:t>3</m:t>
                    </m:r>
                    <m:sSub>
                      <m:sSubPr>
                        <m:ctrlPr>
                          <a:rPr lang="en-US" sz="4000" i="1">
                            <a:latin typeface="Cambria Math" panose="02040503050406030204" pitchFamily="18" charset="0"/>
                            <a:ea typeface="Calibri" panose="020F0502020204030204" pitchFamily="34"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𝑟</m:t>
                        </m:r>
                      </m:e>
                      <m:sub>
                        <m:r>
                          <a:rPr lang="en-US" sz="4000">
                            <a:latin typeface="Cambria Math" panose="02040503050406030204" pitchFamily="18" charset="0"/>
                            <a:ea typeface="Calibri" panose="020F0502020204030204" pitchFamily="34" charset="0"/>
                            <a:cs typeface="Times New Roman" panose="02020603050405020304" pitchFamily="18" charset="0"/>
                          </a:rPr>
                          <m:t>1</m:t>
                        </m:r>
                      </m:sub>
                    </m:sSub>
                  </m:oMath>
                </a14:m>
                <a:r>
                  <a:rPr lang="fr-FR" sz="4000">
                    <a:latin typeface="Palatino Linotype" panose="02040502050505030304" pitchFamily="18" charset="0"/>
                    <a:ea typeface="Calibri" panose="020F0502020204030204" pitchFamily="34" charset="0"/>
                    <a:cs typeface="Times New Roman" panose="02020603050405020304" pitchFamily="18" charset="0"/>
                  </a:rPr>
                  <a:t>. Tỉ số thể tích của phần nằm giữa hai hình trụ và khối trụ nhỏ là</a:t>
                </a:r>
                <a:endParaRPr lang="en-US"/>
              </a:p>
            </p:txBody>
          </p:sp>
        </mc:Choice>
        <mc:Fallback xmlns="">
          <p:sp>
            <p:nvSpPr>
              <p:cNvPr id="4" name="Rectangle 3">
                <a:extLst>
                  <a:ext uri="{FF2B5EF4-FFF2-40B4-BE49-F238E27FC236}">
                    <a16:creationId xmlns:a16="http://schemas.microsoft.com/office/drawing/2014/main" xmlns="" id="{5261BD85-6C27-4D9D-AF3A-60E8A3900523}"/>
                  </a:ext>
                </a:extLst>
              </p:cNvPr>
              <p:cNvSpPr>
                <a:spLocks noRot="1" noChangeAspect="1" noMove="1" noResize="1" noEditPoints="1" noAdjustHandles="1" noChangeArrowheads="1" noChangeShapeType="1" noTextEdit="1"/>
              </p:cNvSpPr>
              <p:nvPr/>
            </p:nvSpPr>
            <p:spPr>
              <a:xfrm>
                <a:off x="556793" y="3235187"/>
                <a:ext cx="20788945" cy="1938992"/>
              </a:xfrm>
              <a:prstGeom prst="rect">
                <a:avLst/>
              </a:prstGeom>
              <a:blipFill>
                <a:blip r:embed="rId7"/>
                <a:stretch>
                  <a:fillRect l="-1026" t="-5660" r="-1583" b="-12579"/>
                </a:stretch>
              </a:blipFill>
            </p:spPr>
            <p:txBody>
              <a:bodyPr/>
              <a:lstStyle/>
              <a:p>
                <a:r>
                  <a:rPr lang="en-US">
                    <a:noFill/>
                  </a:rPr>
                  <a:t> </a:t>
                </a:r>
              </a:p>
            </p:txBody>
          </p:sp>
        </mc:Fallback>
      </mc:AlternateContent>
      <p:pic>
        <p:nvPicPr>
          <p:cNvPr id="51" name="Picture 50">
            <a:extLst>
              <a:ext uri="{FF2B5EF4-FFF2-40B4-BE49-F238E27FC236}">
                <a16:creationId xmlns:a16="http://schemas.microsoft.com/office/drawing/2014/main" id="{F43FBC36-EDDD-4314-8DB3-2C11C8478B6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1425944" y="2662845"/>
            <a:ext cx="2694875" cy="4063607"/>
          </a:xfrm>
          <a:prstGeom prst="rect">
            <a:avLst/>
          </a:prstGeom>
          <a:noFill/>
          <a:ln>
            <a:noFill/>
          </a:ln>
        </p:spPr>
      </p:pic>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1ABE97F7-5B3D-4A24-92E2-849373413B32}"/>
                  </a:ext>
                </a:extLst>
              </p:cNvPr>
              <p:cNvSpPr/>
              <p:nvPr/>
            </p:nvSpPr>
            <p:spPr>
              <a:xfrm>
                <a:off x="-152400" y="7933465"/>
                <a:ext cx="12192000" cy="1609158"/>
              </a:xfrm>
              <a:prstGeom prst="rect">
                <a:avLst/>
              </a:prstGeom>
            </p:spPr>
            <p:txBody>
              <a:bodyPr>
                <a:spAutoFit/>
              </a:bodyPr>
              <a:lstStyle/>
              <a:p>
                <a:pPr marL="612140">
                  <a:lnSpc>
                    <a:spcPct val="107000"/>
                  </a:lnSpc>
                  <a:spcAft>
                    <a:spcPts val="800"/>
                  </a:spcAft>
                </a:pPr>
                <a:r>
                  <a:rPr lang="vi-VN" sz="4400">
                    <a:latin typeface="Palatino Linotype" panose="02040502050505030304" pitchFamily="18" charset="0"/>
                    <a:ea typeface="Calibri" panose="020F0502020204030204" pitchFamily="34" charset="0"/>
                    <a:cs typeface="Times New Roman" panose="02020603050405020304" pitchFamily="18" charset="0"/>
                  </a:rPr>
                  <a:t>Thể tích của khối trụ nhỏ: </a:t>
                </a:r>
                <a14:m>
                  <m:oMath xmlns:m="http://schemas.openxmlformats.org/officeDocument/2006/math">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bSup>
                      <m:sSub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vi-VN" sz="440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p>
                <a:pPr marL="612140">
                  <a:lnSpc>
                    <a:spcPct val="107000"/>
                  </a:lnSpc>
                  <a:spcAft>
                    <a:spcPts val="800"/>
                  </a:spcAft>
                </a:pPr>
                <a:r>
                  <a:rPr lang="vi-VN" sz="4400">
                    <a:effectLst/>
                    <a:latin typeface="Palatino Linotype" panose="02040502050505030304" pitchFamily="18" charset="0"/>
                    <a:ea typeface="Calibri" panose="020F0502020204030204" pitchFamily="34" charset="0"/>
                    <a:cs typeface="Times New Roman" panose="02020603050405020304" pitchFamily="18" charset="0"/>
                  </a:rPr>
                  <a:t>Thể tích của khối trụ lớn: </a:t>
                </a:r>
                <a14:m>
                  <m:oMath xmlns:m="http://schemas.openxmlformats.org/officeDocument/2006/math">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bSup>
                      <m:sSub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9</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bSup>
                      <m:sSub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vi-VN" sz="440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2" name="Rectangle 51">
                <a:extLst>
                  <a:ext uri="{FF2B5EF4-FFF2-40B4-BE49-F238E27FC236}">
                    <a16:creationId xmlns:a16="http://schemas.microsoft.com/office/drawing/2014/main" xmlns="" id="{1ABE97F7-5B3D-4A24-92E2-849373413B32}"/>
                  </a:ext>
                </a:extLst>
              </p:cNvPr>
              <p:cNvSpPr>
                <a:spLocks noRot="1" noChangeAspect="1" noMove="1" noResize="1" noEditPoints="1" noAdjustHandles="1" noChangeArrowheads="1" noChangeShapeType="1" noTextEdit="1"/>
              </p:cNvSpPr>
              <p:nvPr/>
            </p:nvSpPr>
            <p:spPr>
              <a:xfrm>
                <a:off x="-152400" y="7933465"/>
                <a:ext cx="12192000" cy="1609158"/>
              </a:xfrm>
              <a:prstGeom prst="rect">
                <a:avLst/>
              </a:prstGeom>
              <a:blipFill>
                <a:blip r:embed="rId9"/>
                <a:stretch>
                  <a:fillRect t="-6061" r="-500" b="-18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2CDA4584-C7C6-4D8E-A34D-21C2AAF7B8C3}"/>
                  </a:ext>
                </a:extLst>
              </p:cNvPr>
              <p:cNvSpPr/>
              <p:nvPr/>
            </p:nvSpPr>
            <p:spPr>
              <a:xfrm>
                <a:off x="-114744" y="9876942"/>
                <a:ext cx="18401211" cy="787075"/>
              </a:xfrm>
              <a:prstGeom prst="rect">
                <a:avLst/>
              </a:prstGeom>
            </p:spPr>
            <p:txBody>
              <a:bodyPr wrap="square">
                <a:spAutoFit/>
              </a:bodyPr>
              <a:lstStyle/>
              <a:p>
                <a:pPr marL="612140">
                  <a:lnSpc>
                    <a:spcPct val="107000"/>
                  </a:lnSpc>
                  <a:spcAft>
                    <a:spcPts val="800"/>
                  </a:spcAft>
                </a:pPr>
                <a:r>
                  <a:rPr lang="vi-VN" sz="4400">
                    <a:latin typeface="Palatino Linotype" panose="02040502050505030304" pitchFamily="18" charset="0"/>
                    <a:ea typeface="Calibri" panose="020F0502020204030204" pitchFamily="34" charset="0"/>
                    <a:cs typeface="Times New Roman" panose="02020603050405020304" pitchFamily="18" charset="0"/>
                  </a:rPr>
                  <a:t>Thể tích của phần nằm giữa hai hình trụ: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8</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bSup>
                      <m:sSub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vi-VN" sz="440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6" name="Rectangle 55">
                <a:extLst>
                  <a:ext uri="{FF2B5EF4-FFF2-40B4-BE49-F238E27FC236}">
                    <a16:creationId xmlns:a16="http://schemas.microsoft.com/office/drawing/2014/main" xmlns="" id="{2CDA4584-C7C6-4D8E-A34D-21C2AAF7B8C3}"/>
                  </a:ext>
                </a:extLst>
              </p:cNvPr>
              <p:cNvSpPr>
                <a:spLocks noRot="1" noChangeAspect="1" noMove="1" noResize="1" noEditPoints="1" noAdjustHandles="1" noChangeArrowheads="1" noChangeShapeType="1" noTextEdit="1"/>
              </p:cNvSpPr>
              <p:nvPr/>
            </p:nvSpPr>
            <p:spPr>
              <a:xfrm>
                <a:off x="-114744" y="9876942"/>
                <a:ext cx="18401211" cy="787075"/>
              </a:xfrm>
              <a:prstGeom prst="rect">
                <a:avLst/>
              </a:prstGeom>
              <a:blipFill>
                <a:blip r:embed="rId10"/>
                <a:stretch>
                  <a:fillRect t="-12403" b="-372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D7D06568-3437-4ED1-98D2-880EF73082C8}"/>
                  </a:ext>
                </a:extLst>
              </p:cNvPr>
              <p:cNvSpPr/>
              <p:nvPr/>
            </p:nvSpPr>
            <p:spPr>
              <a:xfrm>
                <a:off x="-32657" y="11200952"/>
                <a:ext cx="21945600" cy="1353640"/>
              </a:xfrm>
              <a:prstGeom prst="rect">
                <a:avLst/>
              </a:prstGeom>
            </p:spPr>
            <p:txBody>
              <a:bodyPr wrap="square">
                <a:spAutoFit/>
              </a:bodyPr>
              <a:lstStyle/>
              <a:p>
                <a:pPr marL="612140">
                  <a:lnSpc>
                    <a:spcPct val="107000"/>
                  </a:lnSpc>
                  <a:spcAft>
                    <a:spcPts val="800"/>
                  </a:spcAft>
                </a:pPr>
                <a:r>
                  <a:rPr lang="vi-VN" sz="4400">
                    <a:latin typeface="Palatino Linotype" panose="02040502050505030304" pitchFamily="18" charset="0"/>
                    <a:ea typeface="Calibri" panose="020F0502020204030204" pitchFamily="34" charset="0"/>
                    <a:cs typeface="Times New Roman" panose="02020603050405020304" pitchFamily="18" charset="0"/>
                  </a:rPr>
                  <a:t>Tỉ số thể tích của phần nằm giữa hai hình trụ và khối trụ nhỏ: </a:t>
                </a:r>
                <a14:m>
                  <m:oMath xmlns:m="http://schemas.openxmlformats.org/officeDocument/2006/math">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num>
                      <m:den>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a:effectLst/>
                            <a:latin typeface="Cambria Math" panose="02040503050406030204" pitchFamily="18" charset="0"/>
                            <a:ea typeface="Calibri" panose="020F0502020204030204" pitchFamily="34" charset="0"/>
                            <a:cs typeface="Times New Roman" panose="02020603050405020304" pitchFamily="18" charset="0"/>
                          </a:rPr>
                          <m:t>8</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bSup>
                          <m:sSub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bSup>
                          <m:sSub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den>
                    </m:f>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8</m:t>
                    </m:r>
                  </m:oMath>
                </a14:m>
                <a:r>
                  <a:rPr lang="vi-VN" sz="440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7" name="Rectangle 56">
                <a:extLst>
                  <a:ext uri="{FF2B5EF4-FFF2-40B4-BE49-F238E27FC236}">
                    <a16:creationId xmlns:a16="http://schemas.microsoft.com/office/drawing/2014/main" xmlns="" id="{D7D06568-3437-4ED1-98D2-880EF73082C8}"/>
                  </a:ext>
                </a:extLst>
              </p:cNvPr>
              <p:cNvSpPr>
                <a:spLocks noRot="1" noChangeAspect="1" noMove="1" noResize="1" noEditPoints="1" noAdjustHandles="1" noChangeArrowheads="1" noChangeShapeType="1" noTextEdit="1"/>
              </p:cNvSpPr>
              <p:nvPr/>
            </p:nvSpPr>
            <p:spPr>
              <a:xfrm>
                <a:off x="-32657" y="11200952"/>
                <a:ext cx="21945600" cy="1353640"/>
              </a:xfrm>
              <a:prstGeom prst="rect">
                <a:avLst/>
              </a:prstGeom>
              <a:blipFill>
                <a:blip r:embed="rId11"/>
                <a:stretch>
                  <a:fillRect b="-3153"/>
                </a:stretch>
              </a:blipFill>
            </p:spPr>
            <p:txBody>
              <a:bodyPr/>
              <a:lstStyle/>
              <a:p>
                <a:r>
                  <a:rPr lang="en-US">
                    <a:noFill/>
                  </a:rPr>
                  <a:t> </a:t>
                </a:r>
              </a:p>
            </p:txBody>
          </p:sp>
        </mc:Fallback>
      </mc:AlternateContent>
      <p:pic>
        <p:nvPicPr>
          <p:cNvPr id="62" name="Picture 61">
            <a:extLst>
              <a:ext uri="{FF2B5EF4-FFF2-40B4-BE49-F238E27FC236}">
                <a16:creationId xmlns:a16="http://schemas.microsoft.com/office/drawing/2014/main" id="{0E14C318-8ECD-4F68-9F8C-81C52FEC725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0221801" y="7072083"/>
            <a:ext cx="3016615" cy="5186737"/>
          </a:xfrm>
          <a:prstGeom prst="rect">
            <a:avLst/>
          </a:prstGeom>
          <a:noFill/>
          <a:ln>
            <a:noFill/>
          </a:ln>
        </p:spPr>
      </p:pic>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D020CEF8-2A12-492B-BC76-65B156EE85BE}"/>
                  </a:ext>
                </a:extLst>
              </p:cNvPr>
              <p:cNvSpPr/>
              <p:nvPr/>
            </p:nvSpPr>
            <p:spPr>
              <a:xfrm>
                <a:off x="19657025" y="12268200"/>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6" name="Rectangle 75">
                <a:extLst>
                  <a:ext uri="{FF2B5EF4-FFF2-40B4-BE49-F238E27FC236}">
                    <a16:creationId xmlns:a16="http://schemas.microsoft.com/office/drawing/2014/main" id="{D020CEF8-2A12-492B-BC76-65B156EE85BE}"/>
                  </a:ext>
                </a:extLst>
              </p:cNvPr>
              <p:cNvSpPr>
                <a:spLocks noRot="1" noChangeAspect="1" noMove="1" noResize="1" noEditPoints="1" noAdjustHandles="1" noChangeArrowheads="1" noChangeShapeType="1" noTextEdit="1"/>
              </p:cNvSpPr>
              <p:nvPr/>
            </p:nvSpPr>
            <p:spPr>
              <a:xfrm>
                <a:off x="19657025" y="12268200"/>
                <a:ext cx="2500565" cy="830997"/>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4453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linds(horizontal)">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ox(in)">
                                      <p:cBhvr>
                                        <p:cTn id="12" dur="500"/>
                                        <p:tgtEl>
                                          <p:spTgt spid="5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500"/>
                                        <p:tgtEl>
                                          <p:spTgt spid="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ox(in)">
                                      <p:cBhvr>
                                        <p:cTn id="21" dur="500"/>
                                        <p:tgtEl>
                                          <p:spTgt spid="5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box(in)">
                                      <p:cBhvr>
                                        <p:cTn id="24" dur="500"/>
                                        <p:tgtEl>
                                          <p:spTgt spid="54"/>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ox(in)">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blinds(horizontal)">
                                      <p:cBhvr>
                                        <p:cTn id="32" dur="500"/>
                                        <p:tgtEl>
                                          <p:spTgt spid="82"/>
                                        </p:tgtEl>
                                      </p:cBhvr>
                                    </p:animEffect>
                                  </p:childTnLst>
                                </p:cTn>
                              </p:par>
                              <p:par>
                                <p:cTn id="33" presetID="3" presetClass="entr" presetSubtype="1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blinds(horizontal)">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blinds(horizontal)">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checkerboard(across)">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checkerboard(across)">
                                      <p:cBhvr>
                                        <p:cTn id="50" dur="500"/>
                                        <p:tgtEl>
                                          <p:spTgt spid="57"/>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checkerboard(across)">
                                      <p:cBhvr>
                                        <p:cTn id="55" dur="500"/>
                                        <p:tgtEl>
                                          <p:spTgt spid="58"/>
                                        </p:tgtEl>
                                      </p:cBhvr>
                                    </p:animEffect>
                                  </p:childTnLst>
                                </p:cTn>
                              </p:par>
                            </p:childTnLst>
                          </p:cTn>
                        </p:par>
                        <p:par>
                          <p:cTn id="56" fill="hold">
                            <p:stCondLst>
                              <p:cond delay="500"/>
                            </p:stCondLst>
                            <p:childTnLst>
                              <p:par>
                                <p:cTn id="57" presetID="42" presetClass="entr" presetSubtype="0"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1000"/>
                                        <p:tgtEl>
                                          <p:spTgt spid="76"/>
                                        </p:tgtEl>
                                      </p:cBhvr>
                                    </p:animEffect>
                                    <p:anim calcmode="lin" valueType="num">
                                      <p:cBhvr>
                                        <p:cTn id="60" dur="1000" fill="hold"/>
                                        <p:tgtEl>
                                          <p:spTgt spid="76"/>
                                        </p:tgtEl>
                                        <p:attrNameLst>
                                          <p:attrName>ppt_x</p:attrName>
                                        </p:attrNameLst>
                                      </p:cBhvr>
                                      <p:tavLst>
                                        <p:tav tm="0">
                                          <p:val>
                                            <p:strVal val="#ppt_x"/>
                                          </p:val>
                                        </p:tav>
                                        <p:tav tm="100000">
                                          <p:val>
                                            <p:strVal val="#ppt_x"/>
                                          </p:val>
                                        </p:tav>
                                      </p:tavLst>
                                    </p:anim>
                                    <p:anim calcmode="lin" valueType="num">
                                      <p:cBhvr>
                                        <p:cTn id="61"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 grpId="0" animBg="1"/>
      <p:bldP spid="54" grpId="0"/>
      <p:bldP spid="55" grpId="0"/>
      <p:bldP spid="58" grpId="0" animBg="1"/>
      <p:bldP spid="4" grpId="0" animBg="1"/>
      <p:bldP spid="52" grpId="0" animBg="1"/>
      <p:bldP spid="56" grpId="0" animBg="1"/>
      <p:bldP spid="57" grpId="0" animBg="1"/>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98610" y="2399336"/>
            <a:ext cx="24038221" cy="6688252"/>
            <a:chOff x="992187" y="2564544"/>
            <a:chExt cx="22353091" cy="4504071"/>
          </a:xfrm>
        </p:grpSpPr>
        <p:sp>
          <p:nvSpPr>
            <p:cNvPr id="134" name="Rounded Rectangle 133"/>
            <p:cNvSpPr/>
            <p:nvPr/>
          </p:nvSpPr>
          <p:spPr bwMode="auto">
            <a:xfrm>
              <a:off x="1145221" y="2666999"/>
              <a:ext cx="22200057" cy="440161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67902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7.</a:t>
                </a:r>
              </a:p>
            </p:txBody>
          </p:sp>
        </p:grpSp>
      </p:grpSp>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3" name="Rectangle 2"/>
          <p:cNvSpPr/>
          <p:nvPr/>
        </p:nvSpPr>
        <p:spPr>
          <a:xfrm>
            <a:off x="9265173" y="4681282"/>
            <a:ext cx="184731" cy="754053"/>
          </a:xfrm>
          <a:prstGeom prst="rect">
            <a:avLst/>
          </a:prstGeom>
        </p:spPr>
        <p:txBody>
          <a:bodyPr wrap="none">
            <a:spAutoFit/>
          </a:bodyPr>
          <a:lstStyle/>
          <a:p>
            <a:endParaRPr lang="en-US" dirty="0"/>
          </a:p>
        </p:txBody>
      </p:sp>
      <p:grpSp>
        <p:nvGrpSpPr>
          <p:cNvPr id="82" name="Group 81">
            <a:extLst>
              <a:ext uri="{FF2B5EF4-FFF2-40B4-BE49-F238E27FC236}">
                <a16:creationId xmlns:a16="http://schemas.microsoft.com/office/drawing/2014/main" id="{9360F657-608C-42C4-A33C-75A538E2FCB9}"/>
              </a:ext>
            </a:extLst>
          </p:cNvPr>
          <p:cNvGrpSpPr/>
          <p:nvPr/>
        </p:nvGrpSpPr>
        <p:grpSpPr>
          <a:xfrm>
            <a:off x="188835" y="8979940"/>
            <a:ext cx="23866334" cy="4850534"/>
            <a:chOff x="1205494" y="6733541"/>
            <a:chExt cx="22139783" cy="6753859"/>
          </a:xfrm>
        </p:grpSpPr>
        <p:sp>
          <p:nvSpPr>
            <p:cNvPr id="83" name="Rounded Rectangle 124">
              <a:extLst>
                <a:ext uri="{FF2B5EF4-FFF2-40B4-BE49-F238E27FC236}">
                  <a16:creationId xmlns:a16="http://schemas.microsoft.com/office/drawing/2014/main" id="{8DD75296-DD01-496F-BFD9-3DC617E4CB5F}"/>
                </a:ext>
              </a:extLst>
            </p:cNvPr>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84" name="Group 83">
              <a:extLst>
                <a:ext uri="{FF2B5EF4-FFF2-40B4-BE49-F238E27FC236}">
                  <a16:creationId xmlns:a16="http://schemas.microsoft.com/office/drawing/2014/main" id="{1A6B172F-C780-43DE-80B9-43D597C32A2B}"/>
                </a:ext>
              </a:extLst>
            </p:cNvPr>
            <p:cNvGrpSpPr/>
            <p:nvPr/>
          </p:nvGrpSpPr>
          <p:grpSpPr>
            <a:xfrm>
              <a:off x="1205494" y="6733541"/>
              <a:ext cx="3713794" cy="1157076"/>
              <a:chOff x="1205494" y="6733541"/>
              <a:chExt cx="3713794" cy="1157076"/>
            </a:xfrm>
          </p:grpSpPr>
          <p:sp>
            <p:nvSpPr>
              <p:cNvPr id="85" name="Freeform 20">
                <a:extLst>
                  <a:ext uri="{FF2B5EF4-FFF2-40B4-BE49-F238E27FC236}">
                    <a16:creationId xmlns:a16="http://schemas.microsoft.com/office/drawing/2014/main" id="{502E37F1-3D46-48FC-967B-634E53C9168D}"/>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86" name="TextBox 85">
                <a:extLst>
                  <a:ext uri="{FF2B5EF4-FFF2-40B4-BE49-F238E27FC236}">
                    <a16:creationId xmlns:a16="http://schemas.microsoft.com/office/drawing/2014/main" id="{2AD2E3D8-426A-477D-9380-2DB8B8FCE0C3}"/>
                  </a:ext>
                </a:extLst>
              </p:cNvPr>
              <p:cNvSpPr txBox="1"/>
              <p:nvPr/>
            </p:nvSpPr>
            <p:spPr>
              <a:xfrm>
                <a:off x="2057667" y="6733541"/>
                <a:ext cx="2861621" cy="1157076"/>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87" name="Round Diagonal Corner Rectangle 128">
                <a:extLst>
                  <a:ext uri="{FF2B5EF4-FFF2-40B4-BE49-F238E27FC236}">
                    <a16:creationId xmlns:a16="http://schemas.microsoft.com/office/drawing/2014/main" id="{A314EE25-1CA6-4184-B50D-92A5874F88D5}"/>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8" name="Freeform 15">
                <a:extLst>
                  <a:ext uri="{FF2B5EF4-FFF2-40B4-BE49-F238E27FC236}">
                    <a16:creationId xmlns:a16="http://schemas.microsoft.com/office/drawing/2014/main" id="{52EA9527-0CBA-4CD2-A15F-4A2D28932E0E}"/>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53835AF-F41A-4B7A-878E-B46E21D1D74F}"/>
                  </a:ext>
                </a:extLst>
              </p:cNvPr>
              <p:cNvSpPr/>
              <p:nvPr/>
            </p:nvSpPr>
            <p:spPr>
              <a:xfrm>
                <a:off x="363775" y="3230701"/>
                <a:ext cx="23566752" cy="3170099"/>
              </a:xfrm>
              <a:prstGeom prst="rect">
                <a:avLst/>
              </a:prstGeom>
            </p:spPr>
            <p:txBody>
              <a:bodyPr wrap="square">
                <a:spAutoFit/>
              </a:bodyPr>
              <a:lstStyle/>
              <a:p>
                <a:pPr algn="just"/>
                <a:r>
                  <a:rPr lang="en-US" sz="3900" dirty="0" err="1">
                    <a:latin typeface="Palatino Linotype" panose="02040502050505030304" pitchFamily="18" charset="0"/>
                    <a:ea typeface="Calibri" panose="020F0502020204030204" pitchFamily="34" charset="0"/>
                    <a:cs typeface="Times New Roman" panose="02020603050405020304" pitchFamily="18" charset="0"/>
                  </a:rPr>
                  <a:t>Từ</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một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tấm</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thép</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phẳng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chữ</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nhật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người</a:t>
                </a:r>
                <a:r>
                  <a:rPr lang="en-US" sz="3900" dirty="0">
                    <a:latin typeface="Palatino Linotype" panose="02040502050505030304" pitchFamily="18" charset="0"/>
                    <a:ea typeface="Calibri" panose="020F0502020204030204" pitchFamily="34" charset="0"/>
                    <a:cs typeface="Times New Roman" panose="02020603050405020304" pitchFamily="18" charset="0"/>
                  </a:rPr>
                  <a:t> ta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muốn</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làm</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một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chiếc</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thùng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đựng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dầu</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trụ</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bằng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cách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cắt</a:t>
                </a:r>
                <a:r>
                  <a:rPr lang="en-US" sz="3900" dirty="0">
                    <a:latin typeface="Palatino Linotype" panose="02040502050505030304" pitchFamily="18" charset="0"/>
                    <a:ea typeface="Calibri" panose="020F0502020204030204" pitchFamily="34" charset="0"/>
                    <a:cs typeface="Times New Roman" panose="02020603050405020304" pitchFamily="18" charset="0"/>
                  </a:rPr>
                  <a:t> ra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hai</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tròn</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bằng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nhau</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và</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một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chữ</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nhật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sau</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đó</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hàn</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kín</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lại</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như</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trong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vẽ</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dưới</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đây</a:t>
                </a:r>
                <a:r>
                  <a:rPr lang="en-US" sz="3900" dirty="0">
                    <a:latin typeface="Palatino Linotype" panose="02040502050505030304" pitchFamily="18" charset="0"/>
                    <a:ea typeface="Calibri" panose="020F0502020204030204" pitchFamily="34" charset="0"/>
                    <a:cs typeface="Times New Roman" panose="02020603050405020304" pitchFamily="18" charset="0"/>
                  </a:rPr>
                  <a:t>. Hai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tròn</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làm</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hai</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mặt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đáy</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chữ</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nhật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làm</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thành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mặt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xung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quanh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của</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thùng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đựng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dầu</a:t>
                </a:r>
                <a:r>
                  <a:rPr lang="en-US" sz="3900" dirty="0">
                    <a:latin typeface="Palatino Linotype" panose="02040502050505030304" pitchFamily="18" charset="0"/>
                    <a:ea typeface="Calibri" panose="020F0502020204030204" pitchFamily="34" charset="0"/>
                    <a:cs typeface="Times New Roman" panose="02020603050405020304" pitchFamily="18" charset="0"/>
                  </a:rPr>
                  <a:t> .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Biết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thùng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đựng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dầu</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có</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thể</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tích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bằng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14:m>
                  <m:oMath xmlns:m="http://schemas.openxmlformats.org/officeDocument/2006/math">
                    <m:r>
                      <a:rPr lang="en-US" sz="3900">
                        <a:latin typeface="Cambria Math" panose="02040503050406030204" pitchFamily="18" charset="0"/>
                        <a:ea typeface="Calibri" panose="020F0502020204030204" pitchFamily="34" charset="0"/>
                        <a:cs typeface="Times New Roman" panose="02020603050405020304" pitchFamily="18" charset="0"/>
                      </a:rPr>
                      <m:t>50,24</m:t>
                    </m:r>
                  </m:oMath>
                </a14:m>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lít</a:t>
                </a:r>
                <a:r>
                  <a:rPr lang="en-US" sz="3900" dirty="0">
                    <a:latin typeface="Palatino Linotype" panose="02040502050505030304" pitchFamily="18" charset="0"/>
                    <a:ea typeface="Calibri" panose="020F0502020204030204" pitchFamily="34" charset="0"/>
                    <a:cs typeface="Times New Roman" panose="02020603050405020304" pitchFamily="18" charset="0"/>
                  </a:rPr>
                  <a:t> .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Diện</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tích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của</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tấm</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thép</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chữ</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nhật</a:t>
                </a:r>
                <a:r>
                  <a:rPr lang="en-US" sz="3900" dirty="0">
                    <a:latin typeface="Palatino Linotype" panose="02040502050505030304" pitchFamily="18" charset="0"/>
                    <a:ea typeface="Calibri" panose="020F0502020204030204" pitchFamily="34" charset="0"/>
                    <a:cs typeface="Times New Roman" panose="02020603050405020304" pitchFamily="18" charset="0"/>
                  </a:rPr>
                  <a:t> ban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đầu</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gần</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với</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giá</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trị</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nào</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sau</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đây</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nhất</a:t>
                </a:r>
                <a:r>
                  <a:rPr lang="en-US" sz="3900" dirty="0">
                    <a:latin typeface="Palatino Linotype" panose="02040502050505030304" pitchFamily="18" charset="0"/>
                    <a:ea typeface="Calibri" panose="020F0502020204030204" pitchFamily="34" charset="0"/>
                    <a:cs typeface="Times New Roman" panose="02020603050405020304" pitchFamily="18" charset="0"/>
                  </a:rPr>
                  <a:t>?</a:t>
                </a:r>
                <a:endParaRPr lang="en-US" sz="3900" dirty="0"/>
              </a:p>
            </p:txBody>
          </p:sp>
        </mc:Choice>
        <mc:Fallback xmlns="">
          <p:sp>
            <p:nvSpPr>
              <p:cNvPr id="5" name="Rectangle 4">
                <a:extLst>
                  <a:ext uri="{FF2B5EF4-FFF2-40B4-BE49-F238E27FC236}">
                    <a16:creationId xmlns:a16="http://schemas.microsoft.com/office/drawing/2014/main" id="{153835AF-F41A-4B7A-878E-B46E21D1D74F}"/>
                  </a:ext>
                </a:extLst>
              </p:cNvPr>
              <p:cNvSpPr>
                <a:spLocks noRot="1" noChangeAspect="1" noMove="1" noResize="1" noEditPoints="1" noAdjustHandles="1" noChangeArrowheads="1" noChangeShapeType="1" noTextEdit="1"/>
              </p:cNvSpPr>
              <p:nvPr/>
            </p:nvSpPr>
            <p:spPr>
              <a:xfrm>
                <a:off x="363775" y="3230701"/>
                <a:ext cx="23566752" cy="3170099"/>
              </a:xfrm>
              <a:prstGeom prst="rect">
                <a:avLst/>
              </a:prstGeom>
              <a:blipFill>
                <a:blip r:embed="rId3"/>
                <a:stretch>
                  <a:fillRect l="-879" t="-3269" r="-879" b="-4423"/>
                </a:stretch>
              </a:blipFill>
            </p:spPr>
            <p:txBody>
              <a:bodyPr/>
              <a:lstStyle/>
              <a:p>
                <a:r>
                  <a:rPr lang="en-US">
                    <a:noFill/>
                  </a:rPr>
                  <a:t> </a:t>
                </a:r>
              </a:p>
            </p:txBody>
          </p:sp>
        </mc:Fallback>
      </mc:AlternateContent>
      <p:pic>
        <p:nvPicPr>
          <p:cNvPr id="76" name="Picture 75" descr="Description: Description: 33">
            <a:extLst>
              <a:ext uri="{FF2B5EF4-FFF2-40B4-BE49-F238E27FC236}">
                <a16:creationId xmlns:a16="http://schemas.microsoft.com/office/drawing/2014/main" id="{D5A4DEDF-44DE-4A9A-969C-3EC2F9EA8E2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47105" y="6480678"/>
            <a:ext cx="9820705" cy="2588678"/>
          </a:xfrm>
          <a:prstGeom prst="rect">
            <a:avLst/>
          </a:prstGeom>
          <a:noFill/>
          <a:ln>
            <a:noFill/>
          </a:ln>
        </p:spPr>
      </p:pic>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B66D3C1A-C312-4786-88F8-A0D1F8C380DC}"/>
                  </a:ext>
                </a:extLst>
              </p:cNvPr>
              <p:cNvSpPr/>
              <p:nvPr/>
            </p:nvSpPr>
            <p:spPr>
              <a:xfrm>
                <a:off x="-228600" y="10174708"/>
                <a:ext cx="23525378" cy="783933"/>
              </a:xfrm>
              <a:prstGeom prst="rect">
                <a:avLst/>
              </a:prstGeom>
            </p:spPr>
            <p:txBody>
              <a:bodyPr wrap="square">
                <a:spAutoFit/>
              </a:bodyPr>
              <a:lstStyle/>
              <a:p>
                <a:pPr marL="612140" algn="just">
                  <a:lnSpc>
                    <a:spcPct val="107000"/>
                  </a:lnSpc>
                  <a:spcAft>
                    <a:spcPts val="800"/>
                  </a:spcAft>
                </a:pPr>
                <a:r>
                  <a:rPr lang="vi-VN" sz="4400">
                    <a:latin typeface="Palatino Linotype" panose="02040502050505030304" pitchFamily="18" charset="0"/>
                    <a:ea typeface="Calibri" panose="020F0502020204030204" pitchFamily="34" charset="0"/>
                    <a:cs typeface="Times New Roman" panose="02020603050405020304" pitchFamily="18" charset="0"/>
                  </a:rPr>
                  <a:t>Gọi tấm thép hình chữ nhật ban đầu là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𝐴𝐵𝐶𝐷</m:t>
                    </m:r>
                  </m:oMath>
                </a14:m>
                <a:r>
                  <a:rPr lang="vi-VN" sz="4400">
                    <a:effectLst/>
                    <a:latin typeface="Palatino Linotype" panose="02040502050505030304" pitchFamily="18" charset="0"/>
                    <a:ea typeface="Calibri" panose="020F0502020204030204" pitchFamily="34" charset="0"/>
                    <a:cs typeface="Times New Roman" panose="02020603050405020304" pitchFamily="18" charset="0"/>
                  </a:rPr>
                  <a:t> ,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oMath>
                </a14:m>
                <a:r>
                  <a:rPr lang="vi-VN" sz="4400">
                    <a:effectLst/>
                    <a:latin typeface="Palatino Linotype" panose="02040502050505030304" pitchFamily="18" charset="0"/>
                    <a:ea typeface="Calibri" panose="020F0502020204030204" pitchFamily="34" charset="0"/>
                    <a:cs typeface="Times New Roman" panose="02020603050405020304" pitchFamily="18" charset="0"/>
                  </a:rPr>
                  <a:t> là bán kính của hình tròn đáy.</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7" name="Rectangle 76">
                <a:extLst>
                  <a:ext uri="{FF2B5EF4-FFF2-40B4-BE49-F238E27FC236}">
                    <a16:creationId xmlns:a16="http://schemas.microsoft.com/office/drawing/2014/main" xmlns="" id="{B66D3C1A-C312-4786-88F8-A0D1F8C380DC}"/>
                  </a:ext>
                </a:extLst>
              </p:cNvPr>
              <p:cNvSpPr>
                <a:spLocks noRot="1" noChangeAspect="1" noMove="1" noResize="1" noEditPoints="1" noAdjustHandles="1" noChangeArrowheads="1" noChangeShapeType="1" noTextEdit="1"/>
              </p:cNvSpPr>
              <p:nvPr/>
            </p:nvSpPr>
            <p:spPr>
              <a:xfrm>
                <a:off x="-228600" y="10174708"/>
                <a:ext cx="23525378" cy="783933"/>
              </a:xfrm>
              <a:prstGeom prst="rect">
                <a:avLst/>
              </a:prstGeom>
              <a:blipFill>
                <a:blip r:embed="rId9"/>
                <a:stretch>
                  <a:fillRect t="-13178" b="-36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33E2C09E-D148-4787-939B-BD84AAECE2F9}"/>
                  </a:ext>
                </a:extLst>
              </p:cNvPr>
              <p:cNvSpPr/>
              <p:nvPr/>
            </p:nvSpPr>
            <p:spPr>
              <a:xfrm>
                <a:off x="-228600" y="11184165"/>
                <a:ext cx="21412200" cy="2573590"/>
              </a:xfrm>
              <a:prstGeom prst="rect">
                <a:avLst/>
              </a:prstGeom>
            </p:spPr>
            <p:txBody>
              <a:bodyPr wrap="square">
                <a:spAutoFit/>
              </a:bodyPr>
              <a:lstStyle/>
              <a:p>
                <a:pPr marL="612140">
                  <a:lnSpc>
                    <a:spcPct val="107000"/>
                  </a:lnSpc>
                  <a:spcAft>
                    <a:spcPts val="800"/>
                  </a:spcAft>
                </a:pPr>
                <a:r>
                  <a:rPr lang="vi-VN" sz="4400">
                    <a:latin typeface="Palatino Linotype" panose="02040502050505030304" pitchFamily="18" charset="0"/>
                    <a:ea typeface="Calibri" panose="020F0502020204030204" pitchFamily="34" charset="0"/>
                    <a:cs typeface="Times New Roman" panose="02020603050405020304" pitchFamily="18" charset="0"/>
                  </a:rPr>
                  <a:t>Ta có </a:t>
                </a:r>
                <a14:m>
                  <m:oMath xmlns:m="http://schemas.openxmlformats.org/officeDocument/2006/math">
                    <m:r>
                      <a:rPr lang="en-US" sz="4400">
                        <a:effectLst/>
                        <a:latin typeface="Cambria Math" panose="02040503050406030204" pitchFamily="18" charset="0"/>
                        <a:ea typeface="Calibri" panose="020F0502020204030204" pitchFamily="34" charset="0"/>
                        <a:cs typeface="Times New Roman" panose="02020603050405020304" pitchFamily="18" charset="0"/>
                      </a:rPr>
                      <m:t>3</m:t>
                    </m:r>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4</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oMath>
                </a14:m>
                <a:r>
                  <a:rPr lang="fr-FR" sz="440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p>
                <a:pPr marL="612140">
                  <a:lnSpc>
                    <a:spcPct val="107000"/>
                  </a:lnSpc>
                  <a:spcAft>
                    <a:spcPts val="800"/>
                  </a:spcAft>
                </a:pPr>
                <a:r>
                  <a:rPr lang="vi-VN" sz="4400">
                    <a:effectLst/>
                    <a:latin typeface="Palatino Linotype" panose="02040502050505030304" pitchFamily="18" charset="0"/>
                    <a:ea typeface="Calibri" panose="020F0502020204030204" pitchFamily="34" charset="0"/>
                    <a:cs typeface="Times New Roman" panose="02020603050405020304" pitchFamily="18" charset="0"/>
                  </a:rPr>
                  <a:t>Thể tích của </a:t>
                </a:r>
                <a:r>
                  <a:rPr lang="en-US" sz="4400">
                    <a:effectLst/>
                    <a:latin typeface="Palatino Linotype" panose="02040502050505030304" pitchFamily="18" charset="0"/>
                    <a:ea typeface="Calibri" panose="020F0502020204030204" pitchFamily="34" charset="0"/>
                    <a:cs typeface="Times New Roman" panose="02020603050405020304" pitchFamily="18" charset="0"/>
                  </a:rPr>
                  <a:t>thùng đựng dầu là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r>
                      <a:rPr lang="en-US" sz="44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3,14.</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6,28</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sz="4400">
                  <a:effectLst/>
                  <a:latin typeface="Calibri" panose="020F0502020204030204" pitchFamily="34" charset="0"/>
                  <a:ea typeface="Calibri" panose="020F0502020204030204" pitchFamily="34" charset="0"/>
                  <a:cs typeface="Times New Roman" panose="02020603050405020304" pitchFamily="18" charset="0"/>
                </a:endParaRPr>
              </a:p>
              <a:p>
                <a:pPr marL="612140">
                  <a:lnSpc>
                    <a:spcPct val="107000"/>
                  </a:lnSpc>
                  <a:spcAft>
                    <a:spcPts val="800"/>
                  </a:spcAft>
                </a:pPr>
                <a14:m>
                  <m:oMathPara xmlns:m="http://schemas.openxmlformats.org/officeDocument/2006/math">
                    <m:oMathParaPr>
                      <m:jc m:val="centerGroup"/>
                    </m:oMathParaPr>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50,24</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6,28</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8</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𝑑𝑚</m:t>
                          </m:r>
                        </m:e>
                      </m:d>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0,2</m:t>
                      </m:r>
                      <m:r>
                        <a:rPr lang="en-US" sz="44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𝑚</m:t>
                          </m:r>
                        </m:e>
                      </m:d>
                      <m:r>
                        <a:rPr lang="en-US" sz="44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8" name="Rectangle 77">
                <a:extLst>
                  <a:ext uri="{FF2B5EF4-FFF2-40B4-BE49-F238E27FC236}">
                    <a16:creationId xmlns:a16="http://schemas.microsoft.com/office/drawing/2014/main" xmlns="" id="{33E2C09E-D148-4787-939B-BD84AAECE2F9}"/>
                  </a:ext>
                </a:extLst>
              </p:cNvPr>
              <p:cNvSpPr>
                <a:spLocks noRot="1" noChangeAspect="1" noMove="1" noResize="1" noEditPoints="1" noAdjustHandles="1" noChangeArrowheads="1" noChangeShapeType="1" noTextEdit="1"/>
              </p:cNvSpPr>
              <p:nvPr/>
            </p:nvSpPr>
            <p:spPr>
              <a:xfrm>
                <a:off x="-228600" y="11184165"/>
                <a:ext cx="21412200" cy="2573590"/>
              </a:xfrm>
              <a:prstGeom prst="rect">
                <a:avLst/>
              </a:prstGeom>
              <a:blipFill>
                <a:blip r:embed="rId10"/>
                <a:stretch>
                  <a:fillRect t="-42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91F1C397-9A41-4A8C-8FA0-5F11AD06841D}"/>
                  </a:ext>
                </a:extLst>
              </p:cNvPr>
              <p:cNvSpPr/>
              <p:nvPr/>
            </p:nvSpPr>
            <p:spPr>
              <a:xfrm>
                <a:off x="2874284" y="5715000"/>
                <a:ext cx="2916916" cy="156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m:rPr>
                          <m:nor/>
                        </m:rPr>
                        <a:rPr lang="en-US" sz="4800" b="0"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m:rPr>
                          <m:nor/>
                        </m:rPr>
                        <a:rPr lang="en-US" sz="4800" b="0" i="0" smtClean="0">
                          <a:latin typeface="Cambria Math" panose="02040503050406030204" pitchFamily="18" charset="0"/>
                          <a:ea typeface="Calibri" panose="020F0502020204030204" pitchFamily="34" charset="0"/>
                          <a:cs typeface="Times New Roman" panose="02020603050405020304" pitchFamily="18" charset="0"/>
                        </a:rPr>
                        <m:t>2,52</m:t>
                      </m:r>
                      <m:d>
                        <m:dPr>
                          <m:ctrlPr>
                            <a:rPr lang="en-US" sz="48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800" i="1">
                                  <a:latin typeface="Cambria Math" panose="02040503050406030204" pitchFamily="18" charset="0"/>
                                  <a:ea typeface="Calibri" panose="020F0502020204030204" pitchFamily="34" charset="0"/>
                                  <a:cs typeface="Times New Roman" panose="02020603050405020304" pitchFamily="18" charset="0"/>
                                </a:rPr>
                              </m:ctrlPr>
                            </m:sSupPr>
                            <m:e>
                              <m:r>
                                <a:rPr lang="en-US" sz="4800" i="1">
                                  <a:latin typeface="Cambria Math" panose="02040503050406030204" pitchFamily="18" charset="0"/>
                                  <a:ea typeface="Calibri" panose="020F0502020204030204" pitchFamily="34" charset="0"/>
                                  <a:cs typeface="Times New Roman" panose="02020603050405020304" pitchFamily="18" charset="0"/>
                                </a:rPr>
                                <m:t>𝑚</m:t>
                              </m:r>
                            </m:e>
                            <m:sup>
                              <m:r>
                                <a:rPr lang="en-US" sz="4800">
                                  <a:latin typeface="Cambria Math" panose="02040503050406030204" pitchFamily="18" charset="0"/>
                                  <a:ea typeface="Calibri" panose="020F0502020204030204" pitchFamily="34" charset="0"/>
                                  <a:cs typeface="Times New Roman" panose="02020603050405020304" pitchFamily="18" charset="0"/>
                                </a:rPr>
                                <m:t>2</m:t>
                              </m:r>
                            </m:sup>
                          </m:sSup>
                        </m:e>
                      </m:d>
                      <m:r>
                        <a:rPr lang="en-US" sz="48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a:p>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Rectangle 49">
                <a:extLst>
                  <a:ext uri="{FF2B5EF4-FFF2-40B4-BE49-F238E27FC236}">
                    <a16:creationId xmlns:a16="http://schemas.microsoft.com/office/drawing/2014/main" id="{91F1C397-9A41-4A8C-8FA0-5F11AD06841D}"/>
                  </a:ext>
                </a:extLst>
              </p:cNvPr>
              <p:cNvSpPr>
                <a:spLocks noRot="1" noChangeAspect="1" noMove="1" noResize="1" noEditPoints="1" noAdjustHandles="1" noChangeArrowheads="1" noChangeShapeType="1" noTextEdit="1"/>
              </p:cNvSpPr>
              <p:nvPr/>
            </p:nvSpPr>
            <p:spPr>
              <a:xfrm>
                <a:off x="2874284" y="5715000"/>
                <a:ext cx="2916916" cy="1569660"/>
              </a:xfrm>
              <a:prstGeom prst="rect">
                <a:avLst/>
              </a:prstGeom>
              <a:blipFill>
                <a:blip r:embed="rId11"/>
                <a:stretch>
                  <a:fillRect r="-11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F5685197-01D0-44BD-9B78-779F3D637CEF}"/>
                  </a:ext>
                </a:extLst>
              </p:cNvPr>
              <p:cNvSpPr/>
              <p:nvPr/>
            </p:nvSpPr>
            <p:spPr>
              <a:xfrm>
                <a:off x="7010400" y="5715000"/>
                <a:ext cx="4388542" cy="830997"/>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a:latin typeface="Cambria Math" panose="02040503050406030204" pitchFamily="18" charset="0"/>
                          <a:ea typeface="Calibri" panose="020F0502020204030204" pitchFamily="34" charset="0"/>
                          <a:cs typeface="Times New Roman" panose="02020603050405020304" pitchFamily="18" charset="0"/>
                        </a:rPr>
                        <m:t>1</m:t>
                      </m:r>
                      <m:r>
                        <m:rPr>
                          <m:nor/>
                        </m:rPr>
                        <a:rPr lang="en-US" sz="4800" b="0" i="0" smtClean="0">
                          <a:latin typeface="Cambria Math" panose="02040503050406030204" pitchFamily="18" charset="0"/>
                          <a:ea typeface="Calibri" panose="020F0502020204030204" pitchFamily="34" charset="0"/>
                          <a:cs typeface="Times New Roman" panose="02020603050405020304" pitchFamily="18" charset="0"/>
                        </a:rPr>
                        <m:t>,85</m:t>
                      </m:r>
                      <m:d>
                        <m:dPr>
                          <m:ctrlPr>
                            <a:rPr lang="en-US" sz="48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800" i="1">
                                  <a:latin typeface="Cambria Math" panose="02040503050406030204" pitchFamily="18" charset="0"/>
                                  <a:ea typeface="Calibri" panose="020F0502020204030204" pitchFamily="34" charset="0"/>
                                  <a:cs typeface="Times New Roman" panose="02020603050405020304" pitchFamily="18" charset="0"/>
                                </a:rPr>
                              </m:ctrlPr>
                            </m:sSupPr>
                            <m:e>
                              <m:r>
                                <a:rPr lang="en-US" sz="4800" i="1">
                                  <a:latin typeface="Cambria Math" panose="02040503050406030204" pitchFamily="18" charset="0"/>
                                  <a:ea typeface="Calibri" panose="020F0502020204030204" pitchFamily="34" charset="0"/>
                                  <a:cs typeface="Times New Roman" panose="02020603050405020304" pitchFamily="18" charset="0"/>
                                </a:rPr>
                                <m:t>𝑚</m:t>
                              </m:r>
                            </m:e>
                            <m:sup>
                              <m:r>
                                <a:rPr lang="en-US" sz="4800">
                                  <a:latin typeface="Cambria Math" panose="02040503050406030204" pitchFamily="18" charset="0"/>
                                  <a:ea typeface="Calibri" panose="020F0502020204030204" pitchFamily="34" charset="0"/>
                                  <a:cs typeface="Times New Roman" panose="02020603050405020304" pitchFamily="18" charset="0"/>
                                </a:rPr>
                                <m:t>2</m:t>
                              </m:r>
                            </m:sup>
                          </m:sSup>
                        </m:e>
                      </m:d>
                      <m:r>
                        <a:rPr lang="en-US" sz="48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Rectangle 50">
                <a:extLst>
                  <a:ext uri="{FF2B5EF4-FFF2-40B4-BE49-F238E27FC236}">
                    <a16:creationId xmlns:a16="http://schemas.microsoft.com/office/drawing/2014/main" id="{F5685197-01D0-44BD-9B78-779F3D637CEF}"/>
                  </a:ext>
                </a:extLst>
              </p:cNvPr>
              <p:cNvSpPr>
                <a:spLocks noRot="1" noChangeAspect="1" noMove="1" noResize="1" noEditPoints="1" noAdjustHandles="1" noChangeArrowheads="1" noChangeShapeType="1" noTextEdit="1"/>
              </p:cNvSpPr>
              <p:nvPr/>
            </p:nvSpPr>
            <p:spPr>
              <a:xfrm>
                <a:off x="7010400" y="5715000"/>
                <a:ext cx="4388542" cy="83099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2EEC5F5B-FAF3-4378-B9F1-3521086376E4}"/>
                  </a:ext>
                </a:extLst>
              </p:cNvPr>
              <p:cNvSpPr/>
              <p:nvPr/>
            </p:nvSpPr>
            <p:spPr>
              <a:xfrm>
                <a:off x="12039600" y="5715000"/>
                <a:ext cx="4447108"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chemeClr val="tx1"/>
                          </a:solidFill>
                          <a:latin typeface="Tahoma" panose="020B0604030504040204" pitchFamily="34" charset="0"/>
                          <a:ea typeface="Tahoma" panose="020B0604030504040204" pitchFamily="34" charset="0"/>
                          <a:cs typeface="Tahoma" panose="020B0604030504040204" pitchFamily="34" charset="0"/>
                        </a:rPr>
                        <m:t> </m:t>
                      </m:r>
                      <m: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2</m:t>
                      </m:r>
                      <m:d>
                        <m:dPr>
                          <m:ctrlPr>
                            <a:rPr lang="en-US" sz="48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800" i="1">
                                  <a:latin typeface="Cambria Math" panose="02040503050406030204" pitchFamily="18" charset="0"/>
                                  <a:ea typeface="Calibri" panose="020F0502020204030204" pitchFamily="34" charset="0"/>
                                  <a:cs typeface="Times New Roman" panose="02020603050405020304" pitchFamily="18" charset="0"/>
                                </a:rPr>
                              </m:ctrlPr>
                            </m:sSupPr>
                            <m:e>
                              <m:r>
                                <a:rPr lang="en-US" sz="4800" i="1">
                                  <a:latin typeface="Cambria Math" panose="02040503050406030204" pitchFamily="18" charset="0"/>
                                  <a:ea typeface="Calibri" panose="020F0502020204030204" pitchFamily="34" charset="0"/>
                                  <a:cs typeface="Times New Roman" panose="02020603050405020304" pitchFamily="18" charset="0"/>
                                </a:rPr>
                                <m:t>𝑚</m:t>
                              </m:r>
                            </m:e>
                            <m:sup>
                              <m:r>
                                <a:rPr lang="en-US" sz="4800">
                                  <a:latin typeface="Cambria Math" panose="02040503050406030204" pitchFamily="18" charset="0"/>
                                  <a:ea typeface="Calibri" panose="020F0502020204030204" pitchFamily="34" charset="0"/>
                                  <a:cs typeface="Times New Roman" panose="02020603050405020304" pitchFamily="18" charset="0"/>
                                </a:rPr>
                                <m:t>2</m:t>
                              </m:r>
                            </m:sup>
                          </m:sSup>
                        </m:e>
                      </m:d>
                      <m:r>
                        <a:rPr lang="en-US" sz="48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GB"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Rectangle 51">
                <a:extLst>
                  <a:ext uri="{FF2B5EF4-FFF2-40B4-BE49-F238E27FC236}">
                    <a16:creationId xmlns:a16="http://schemas.microsoft.com/office/drawing/2014/main" id="{2EEC5F5B-FAF3-4378-B9F1-3521086376E4}"/>
                  </a:ext>
                </a:extLst>
              </p:cNvPr>
              <p:cNvSpPr>
                <a:spLocks noRot="1" noChangeAspect="1" noMove="1" noResize="1" noEditPoints="1" noAdjustHandles="1" noChangeArrowheads="1" noChangeShapeType="1" noTextEdit="1"/>
              </p:cNvSpPr>
              <p:nvPr/>
            </p:nvSpPr>
            <p:spPr>
              <a:xfrm>
                <a:off x="12039600" y="5715000"/>
                <a:ext cx="4447108" cy="83099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83BA1963-50EA-46D1-B996-46E30E74BAA8}"/>
                  </a:ext>
                </a:extLst>
              </p:cNvPr>
              <p:cNvSpPr/>
              <p:nvPr/>
            </p:nvSpPr>
            <p:spPr>
              <a:xfrm>
                <a:off x="17678400" y="5722203"/>
                <a:ext cx="4023461"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m:rPr>
                          <m:nor/>
                        </m:rP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1,51</m:t>
                      </m:r>
                      <m:d>
                        <m:dPr>
                          <m:ctrlPr>
                            <a:rPr lang="en-US" sz="48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800" i="1">
                                  <a:latin typeface="Cambria Math" panose="02040503050406030204" pitchFamily="18" charset="0"/>
                                  <a:ea typeface="Calibri" panose="020F0502020204030204" pitchFamily="34" charset="0"/>
                                  <a:cs typeface="Times New Roman" panose="02020603050405020304" pitchFamily="18" charset="0"/>
                                </a:rPr>
                              </m:ctrlPr>
                            </m:sSupPr>
                            <m:e>
                              <m:r>
                                <a:rPr lang="en-US" sz="4800" i="1">
                                  <a:latin typeface="Cambria Math" panose="02040503050406030204" pitchFamily="18" charset="0"/>
                                  <a:ea typeface="Calibri" panose="020F0502020204030204" pitchFamily="34" charset="0"/>
                                  <a:cs typeface="Times New Roman" panose="02020603050405020304" pitchFamily="18" charset="0"/>
                                </a:rPr>
                                <m:t>𝑚</m:t>
                              </m:r>
                            </m:e>
                            <m:sup>
                              <m:r>
                                <a:rPr lang="en-US" sz="4800">
                                  <a:latin typeface="Cambria Math" panose="02040503050406030204" pitchFamily="18" charset="0"/>
                                  <a:ea typeface="Calibri" panose="020F0502020204030204" pitchFamily="34" charset="0"/>
                                  <a:cs typeface="Times New Roman" panose="02020603050405020304" pitchFamily="18" charset="0"/>
                                </a:rPr>
                                <m:t>2</m:t>
                              </m:r>
                            </m:sup>
                          </m:sSup>
                        </m:e>
                      </m:d>
                      <m:r>
                        <a:rPr lang="en-US" sz="48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vi-VN" sz="4800" dirty="0"/>
              </a:p>
            </p:txBody>
          </p:sp>
        </mc:Choice>
        <mc:Fallback xmlns="">
          <p:sp>
            <p:nvSpPr>
              <p:cNvPr id="56" name="Rectangle 55">
                <a:extLst>
                  <a:ext uri="{FF2B5EF4-FFF2-40B4-BE49-F238E27FC236}">
                    <a16:creationId xmlns:a16="http://schemas.microsoft.com/office/drawing/2014/main" id="{83BA1963-50EA-46D1-B996-46E30E74BAA8}"/>
                  </a:ext>
                </a:extLst>
              </p:cNvPr>
              <p:cNvSpPr>
                <a:spLocks noRot="1" noChangeAspect="1" noMove="1" noResize="1" noEditPoints="1" noAdjustHandles="1" noChangeArrowheads="1" noChangeShapeType="1" noTextEdit="1"/>
              </p:cNvSpPr>
              <p:nvPr/>
            </p:nvSpPr>
            <p:spPr>
              <a:xfrm>
                <a:off x="17678400" y="5722203"/>
                <a:ext cx="4023461" cy="830997"/>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8149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down)">
                                      <p:cBhvr>
                                        <p:cTn id="20" dur="500"/>
                                        <p:tgtEl>
                                          <p:spTgt spid="5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down)">
                                      <p:cBhvr>
                                        <p:cTn id="23" dur="500"/>
                                        <p:tgtEl>
                                          <p:spTgt spid="5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500"/>
                                        <p:tgtEl>
                                          <p:spTgt spid="56"/>
                                        </p:tgtEl>
                                      </p:cBhvr>
                                    </p:animEffect>
                                  </p:childTnLst>
                                </p:cTn>
                              </p:par>
                              <p:par>
                                <p:cTn id="27" presetID="3" presetClass="entr" presetSubtype="1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blinds(horizontal)">
                                      <p:cBhvr>
                                        <p:cTn id="29" dur="500"/>
                                        <p:tgtEl>
                                          <p:spTgt spid="7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left)">
                                      <p:cBhvr>
                                        <p:cTn id="34" dur="500"/>
                                        <p:tgtEl>
                                          <p:spTgt spid="8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fade">
                                      <p:cBhvr>
                                        <p:cTn id="45" dur="1000"/>
                                        <p:tgtEl>
                                          <p:spTgt spid="78"/>
                                        </p:tgtEl>
                                      </p:cBhvr>
                                    </p:animEffect>
                                    <p:anim calcmode="lin" valueType="num">
                                      <p:cBhvr>
                                        <p:cTn id="46" dur="1000" fill="hold"/>
                                        <p:tgtEl>
                                          <p:spTgt spid="78"/>
                                        </p:tgtEl>
                                        <p:attrNameLst>
                                          <p:attrName>ppt_x</p:attrName>
                                        </p:attrNameLst>
                                      </p:cBhvr>
                                      <p:tavLst>
                                        <p:tav tm="0">
                                          <p:val>
                                            <p:strVal val="#ppt_x"/>
                                          </p:val>
                                        </p:tav>
                                        <p:tav tm="100000">
                                          <p:val>
                                            <p:strVal val="#ppt_x"/>
                                          </p:val>
                                        </p:tav>
                                      </p:tavLst>
                                    </p:anim>
                                    <p:anim calcmode="lin" valueType="num">
                                      <p:cBhvr>
                                        <p:cTn id="4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7" grpId="0" animBg="1"/>
      <p:bldP spid="78" grpId="0" animBg="1"/>
      <p:bldP spid="50" grpId="0"/>
      <p:bldP spid="51" grpId="0"/>
      <p:bldP spid="52"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0" y="2379548"/>
            <a:ext cx="24038221" cy="7449490"/>
            <a:chOff x="992187" y="2564544"/>
            <a:chExt cx="22353091" cy="5016712"/>
          </a:xfrm>
        </p:grpSpPr>
        <p:sp>
          <p:nvSpPr>
            <p:cNvPr id="134" name="Rounded Rectangle 133"/>
            <p:cNvSpPr/>
            <p:nvPr/>
          </p:nvSpPr>
          <p:spPr bwMode="auto">
            <a:xfrm>
              <a:off x="1145221" y="2666999"/>
              <a:ext cx="22200057" cy="491425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694339"/>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err="1">
                    <a:solidFill>
                      <a:schemeClr val="bg1"/>
                    </a:solidFill>
                    <a:latin typeface="Tahoma" pitchFamily="34" charset="0"/>
                    <a:cs typeface="Tahoma" pitchFamily="34" charset="0"/>
                  </a:rPr>
                  <a:t>Câu</a:t>
                </a:r>
                <a:r>
                  <a:rPr lang="en-US" sz="4000" b="1">
                    <a:solidFill>
                      <a:schemeClr val="bg1"/>
                    </a:solidFill>
                    <a:latin typeface="Tahoma" pitchFamily="34" charset="0"/>
                    <a:cs typeface="Tahoma" pitchFamily="34" charset="0"/>
                  </a:rPr>
                  <a:t> 7.</a:t>
                </a:r>
                <a:endParaRPr lang="en-US" sz="4000" b="1"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 name="Rectangle 1"/>
              <p:cNvSpPr/>
              <p:nvPr/>
            </p:nvSpPr>
            <p:spPr>
              <a:xfrm>
                <a:off x="2514600" y="6202740"/>
                <a:ext cx="2916916" cy="156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m:rPr>
                          <m:nor/>
                        </m:rPr>
                        <a:rPr lang="en-US" sz="4800" b="0"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m:rPr>
                          <m:nor/>
                        </m:rPr>
                        <a:rPr lang="en-US" sz="4800" b="0" i="0" smtClean="0">
                          <a:latin typeface="Cambria Math" panose="02040503050406030204" pitchFamily="18" charset="0"/>
                          <a:ea typeface="Calibri" panose="020F0502020204030204" pitchFamily="34" charset="0"/>
                          <a:cs typeface="Times New Roman" panose="02020603050405020304" pitchFamily="18" charset="0"/>
                        </a:rPr>
                        <m:t>2,52</m:t>
                      </m:r>
                      <m:d>
                        <m:dPr>
                          <m:ctrlPr>
                            <a:rPr lang="en-US" sz="48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800" i="1">
                                  <a:latin typeface="Cambria Math" panose="02040503050406030204" pitchFamily="18" charset="0"/>
                                  <a:ea typeface="Calibri" panose="020F0502020204030204" pitchFamily="34" charset="0"/>
                                  <a:cs typeface="Times New Roman" panose="02020603050405020304" pitchFamily="18" charset="0"/>
                                </a:rPr>
                              </m:ctrlPr>
                            </m:sSupPr>
                            <m:e>
                              <m:r>
                                <a:rPr lang="en-US" sz="4800" i="1">
                                  <a:latin typeface="Cambria Math" panose="02040503050406030204" pitchFamily="18" charset="0"/>
                                  <a:ea typeface="Calibri" panose="020F0502020204030204" pitchFamily="34" charset="0"/>
                                  <a:cs typeface="Times New Roman" panose="02020603050405020304" pitchFamily="18" charset="0"/>
                                </a:rPr>
                                <m:t>𝑚</m:t>
                              </m:r>
                            </m:e>
                            <m:sup>
                              <m:r>
                                <a:rPr lang="en-US" sz="4800">
                                  <a:latin typeface="Cambria Math" panose="02040503050406030204" pitchFamily="18" charset="0"/>
                                  <a:ea typeface="Calibri" panose="020F0502020204030204" pitchFamily="34" charset="0"/>
                                  <a:cs typeface="Times New Roman" panose="02020603050405020304" pitchFamily="18" charset="0"/>
                                </a:rPr>
                                <m:t>2</m:t>
                              </m:r>
                            </m:sup>
                          </m:sSup>
                        </m:e>
                      </m:d>
                      <m:r>
                        <a:rPr lang="en-US" sz="48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a:p>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14600" y="6202740"/>
                <a:ext cx="2916916" cy="1569660"/>
              </a:xfrm>
              <a:prstGeom prst="rect">
                <a:avLst/>
              </a:prstGeom>
              <a:blipFill>
                <a:blip r:embed="rId3"/>
                <a:stretch>
                  <a:fillRect r="-11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010400" y="6172200"/>
                <a:ext cx="4388542" cy="830997"/>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a:latin typeface="Cambria Math" panose="02040503050406030204" pitchFamily="18" charset="0"/>
                          <a:ea typeface="Calibri" panose="020F0502020204030204" pitchFamily="34" charset="0"/>
                          <a:cs typeface="Times New Roman" panose="02020603050405020304" pitchFamily="18" charset="0"/>
                        </a:rPr>
                        <m:t>1</m:t>
                      </m:r>
                      <m:r>
                        <m:rPr>
                          <m:nor/>
                        </m:rPr>
                        <a:rPr lang="en-US" sz="4800" b="0" i="0" smtClean="0">
                          <a:latin typeface="Cambria Math" panose="02040503050406030204" pitchFamily="18" charset="0"/>
                          <a:ea typeface="Calibri" panose="020F0502020204030204" pitchFamily="34" charset="0"/>
                          <a:cs typeface="Times New Roman" panose="02020603050405020304" pitchFamily="18" charset="0"/>
                        </a:rPr>
                        <m:t>,85</m:t>
                      </m:r>
                      <m:d>
                        <m:dPr>
                          <m:ctrlPr>
                            <a:rPr lang="en-US" sz="48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800" i="1">
                                  <a:latin typeface="Cambria Math" panose="02040503050406030204" pitchFamily="18" charset="0"/>
                                  <a:ea typeface="Calibri" panose="020F0502020204030204" pitchFamily="34" charset="0"/>
                                  <a:cs typeface="Times New Roman" panose="02020603050405020304" pitchFamily="18" charset="0"/>
                                </a:rPr>
                              </m:ctrlPr>
                            </m:sSupPr>
                            <m:e>
                              <m:r>
                                <a:rPr lang="en-US" sz="4800" i="1">
                                  <a:latin typeface="Cambria Math" panose="02040503050406030204" pitchFamily="18" charset="0"/>
                                  <a:ea typeface="Calibri" panose="020F0502020204030204" pitchFamily="34" charset="0"/>
                                  <a:cs typeface="Times New Roman" panose="02020603050405020304" pitchFamily="18" charset="0"/>
                                </a:rPr>
                                <m:t>𝑚</m:t>
                              </m:r>
                            </m:e>
                            <m:sup>
                              <m:r>
                                <a:rPr lang="en-US" sz="4800">
                                  <a:latin typeface="Cambria Math" panose="02040503050406030204" pitchFamily="18" charset="0"/>
                                  <a:ea typeface="Calibri" panose="020F0502020204030204" pitchFamily="34" charset="0"/>
                                  <a:cs typeface="Times New Roman" panose="02020603050405020304" pitchFamily="18" charset="0"/>
                                </a:rPr>
                                <m:t>2</m:t>
                              </m:r>
                            </m:sup>
                          </m:sSup>
                        </m:e>
                      </m:d>
                      <m:r>
                        <a:rPr lang="en-US" sz="48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7010400" y="6172200"/>
                <a:ext cx="4388542"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039600" y="6179403"/>
                <a:ext cx="4447108"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chemeClr val="tx1"/>
                          </a:solidFill>
                          <a:latin typeface="Tahoma" panose="020B0604030504040204" pitchFamily="34" charset="0"/>
                          <a:ea typeface="Tahoma" panose="020B0604030504040204" pitchFamily="34" charset="0"/>
                          <a:cs typeface="Tahoma" panose="020B0604030504040204" pitchFamily="34" charset="0"/>
                        </a:rPr>
                        <m:t> </m:t>
                      </m:r>
                      <m: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2</m:t>
                      </m:r>
                      <m:d>
                        <m:dPr>
                          <m:ctrlPr>
                            <a:rPr lang="en-US" sz="48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800" i="1">
                                  <a:latin typeface="Cambria Math" panose="02040503050406030204" pitchFamily="18" charset="0"/>
                                  <a:ea typeface="Calibri" panose="020F0502020204030204" pitchFamily="34" charset="0"/>
                                  <a:cs typeface="Times New Roman" panose="02020603050405020304" pitchFamily="18" charset="0"/>
                                </a:rPr>
                              </m:ctrlPr>
                            </m:sSupPr>
                            <m:e>
                              <m:r>
                                <a:rPr lang="en-US" sz="4800" i="1">
                                  <a:latin typeface="Cambria Math" panose="02040503050406030204" pitchFamily="18" charset="0"/>
                                  <a:ea typeface="Calibri" panose="020F0502020204030204" pitchFamily="34" charset="0"/>
                                  <a:cs typeface="Times New Roman" panose="02020603050405020304" pitchFamily="18" charset="0"/>
                                </a:rPr>
                                <m:t>𝑚</m:t>
                              </m:r>
                            </m:e>
                            <m:sup>
                              <m:r>
                                <a:rPr lang="en-US" sz="4800">
                                  <a:latin typeface="Cambria Math" panose="02040503050406030204" pitchFamily="18" charset="0"/>
                                  <a:ea typeface="Calibri" panose="020F0502020204030204" pitchFamily="34" charset="0"/>
                                  <a:cs typeface="Times New Roman" panose="02020603050405020304" pitchFamily="18" charset="0"/>
                                </a:rPr>
                                <m:t>2</m:t>
                              </m:r>
                            </m:sup>
                          </m:sSup>
                        </m:e>
                      </m:d>
                      <m:r>
                        <a:rPr lang="en-US" sz="48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GB"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039600" y="6179403"/>
                <a:ext cx="4447108"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7998339" y="6172200"/>
                <a:ext cx="4023461"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m:rPr>
                          <m:nor/>
                        </m:rPr>
                        <a:rPr lang="en-US" sz="4800" b="0" i="0" spc="-150" smtClean="0">
                          <a:solidFill>
                            <a:schemeClr val="tx1"/>
                          </a:solidFill>
                          <a:latin typeface="Cambria Math" panose="02040503050406030204" pitchFamily="18" charset="0"/>
                          <a:ea typeface="Tahoma" panose="020B0604030504040204" pitchFamily="34" charset="0"/>
                          <a:cs typeface="Tahoma" panose="020B0604030504040204" pitchFamily="34" charset="0"/>
                        </a:rPr>
                        <m:t>1,51</m:t>
                      </m:r>
                      <m:d>
                        <m:dPr>
                          <m:ctrlPr>
                            <a:rPr lang="en-US" sz="48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800" i="1">
                                  <a:latin typeface="Cambria Math" panose="02040503050406030204" pitchFamily="18" charset="0"/>
                                  <a:ea typeface="Calibri" panose="020F0502020204030204" pitchFamily="34" charset="0"/>
                                  <a:cs typeface="Times New Roman" panose="02020603050405020304" pitchFamily="18" charset="0"/>
                                </a:rPr>
                              </m:ctrlPr>
                            </m:sSupPr>
                            <m:e>
                              <m:r>
                                <a:rPr lang="en-US" sz="4800" i="1">
                                  <a:latin typeface="Cambria Math" panose="02040503050406030204" pitchFamily="18" charset="0"/>
                                  <a:ea typeface="Calibri" panose="020F0502020204030204" pitchFamily="34" charset="0"/>
                                  <a:cs typeface="Times New Roman" panose="02020603050405020304" pitchFamily="18" charset="0"/>
                                </a:rPr>
                                <m:t>𝑚</m:t>
                              </m:r>
                            </m:e>
                            <m:sup>
                              <m:r>
                                <a:rPr lang="en-US" sz="4800">
                                  <a:latin typeface="Cambria Math" panose="02040503050406030204" pitchFamily="18" charset="0"/>
                                  <a:ea typeface="Calibri" panose="020F0502020204030204" pitchFamily="34" charset="0"/>
                                  <a:cs typeface="Times New Roman" panose="02020603050405020304" pitchFamily="18" charset="0"/>
                                </a:rPr>
                                <m:t>2</m:t>
                              </m:r>
                            </m:sup>
                          </m:sSup>
                        </m:e>
                      </m:d>
                      <m:r>
                        <a:rPr lang="en-US" sz="48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vi-VN" sz="4800" dirty="0"/>
              </a:p>
            </p:txBody>
          </p:sp>
        </mc:Choice>
        <mc:Fallback xmlns="">
          <p:sp>
            <p:nvSpPr>
              <p:cNvPr id="55" name="Rectangle 54"/>
              <p:cNvSpPr>
                <a:spLocks noRot="1" noChangeAspect="1" noMove="1" noResize="1" noEditPoints="1" noAdjustHandles="1" noChangeArrowheads="1" noChangeShapeType="1" noTextEdit="1"/>
              </p:cNvSpPr>
              <p:nvPr/>
            </p:nvSpPr>
            <p:spPr>
              <a:xfrm>
                <a:off x="17998339" y="6172200"/>
                <a:ext cx="4023461" cy="830997"/>
              </a:xfrm>
              <a:prstGeom prst="rect">
                <a:avLst/>
              </a:prstGeom>
              <a:blipFill>
                <a:blip r:embed="rId6"/>
                <a:stretch>
                  <a:fillRect/>
                </a:stretch>
              </a:blipFill>
            </p:spPr>
            <p:txBody>
              <a:bodyPr/>
              <a:lstStyle/>
              <a:p>
                <a:r>
                  <a:rPr lang="en-US">
                    <a:noFill/>
                  </a:rPr>
                  <a:t> </a:t>
                </a:r>
              </a:p>
            </p:txBody>
          </p:sp>
        </mc:Fallback>
      </mc:AlternateContent>
      <p:grpSp>
        <p:nvGrpSpPr>
          <p:cNvPr id="59" name="Group 47"/>
          <p:cNvGrpSpPr/>
          <p:nvPr/>
        </p:nvGrpSpPr>
        <p:grpSpPr>
          <a:xfrm>
            <a:off x="909007" y="1447800"/>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3" name="Rectangle 2"/>
          <p:cNvSpPr/>
          <p:nvPr/>
        </p:nvSpPr>
        <p:spPr>
          <a:xfrm>
            <a:off x="9265173" y="4681282"/>
            <a:ext cx="184731" cy="754053"/>
          </a:xfrm>
          <a:prstGeom prst="rect">
            <a:avLst/>
          </a:prstGeom>
        </p:spPr>
        <p:txBody>
          <a:bodyPr wrap="none">
            <a:spAutoFit/>
          </a:bodyPr>
          <a:lstStyle/>
          <a:p>
            <a:endParaRPr lang="en-US" dirty="0"/>
          </a:p>
        </p:txBody>
      </p:sp>
      <p:sp>
        <p:nvSpPr>
          <p:cNvPr id="58" name="Oval 57"/>
          <p:cNvSpPr/>
          <p:nvPr/>
        </p:nvSpPr>
        <p:spPr>
          <a:xfrm>
            <a:off x="17983200" y="6172200"/>
            <a:ext cx="1027767" cy="996325"/>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D</a:t>
            </a:r>
          </a:p>
        </p:txBody>
      </p:sp>
      <p:grpSp>
        <p:nvGrpSpPr>
          <p:cNvPr id="82" name="Group 81">
            <a:extLst>
              <a:ext uri="{FF2B5EF4-FFF2-40B4-BE49-F238E27FC236}">
                <a16:creationId xmlns:a16="http://schemas.microsoft.com/office/drawing/2014/main" id="{9360F657-608C-42C4-A33C-75A538E2FCB9}"/>
              </a:ext>
            </a:extLst>
          </p:cNvPr>
          <p:cNvGrpSpPr/>
          <p:nvPr/>
        </p:nvGrpSpPr>
        <p:grpSpPr>
          <a:xfrm>
            <a:off x="0" y="9906000"/>
            <a:ext cx="23861923" cy="3810001"/>
            <a:chOff x="1008027" y="6768036"/>
            <a:chExt cx="22135691" cy="4799546"/>
          </a:xfrm>
        </p:grpSpPr>
        <p:sp>
          <p:nvSpPr>
            <p:cNvPr id="83" name="Rounded Rectangle 124">
              <a:extLst>
                <a:ext uri="{FF2B5EF4-FFF2-40B4-BE49-F238E27FC236}">
                  <a16:creationId xmlns:a16="http://schemas.microsoft.com/office/drawing/2014/main" id="{8DD75296-DD01-496F-BFD9-3DC617E4CB5F}"/>
                </a:ext>
              </a:extLst>
            </p:cNvPr>
            <p:cNvSpPr/>
            <p:nvPr/>
          </p:nvSpPr>
          <p:spPr>
            <a:xfrm>
              <a:off x="1008027" y="6864028"/>
              <a:ext cx="22135691" cy="470355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84" name="Group 83">
              <a:extLst>
                <a:ext uri="{FF2B5EF4-FFF2-40B4-BE49-F238E27FC236}">
                  <a16:creationId xmlns:a16="http://schemas.microsoft.com/office/drawing/2014/main" id="{1A6B172F-C780-43DE-80B9-43D597C32A2B}"/>
                </a:ext>
              </a:extLst>
            </p:cNvPr>
            <p:cNvGrpSpPr/>
            <p:nvPr/>
          </p:nvGrpSpPr>
          <p:grpSpPr>
            <a:xfrm>
              <a:off x="1205494" y="6768036"/>
              <a:ext cx="3493741" cy="1074502"/>
              <a:chOff x="1205494" y="6768036"/>
              <a:chExt cx="3493741" cy="1074502"/>
            </a:xfrm>
          </p:grpSpPr>
          <p:sp>
            <p:nvSpPr>
              <p:cNvPr id="85" name="Freeform 20">
                <a:extLst>
                  <a:ext uri="{FF2B5EF4-FFF2-40B4-BE49-F238E27FC236}">
                    <a16:creationId xmlns:a16="http://schemas.microsoft.com/office/drawing/2014/main" id="{502E37F1-3D46-48FC-967B-634E53C9168D}"/>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86" name="TextBox 85">
                <a:extLst>
                  <a:ext uri="{FF2B5EF4-FFF2-40B4-BE49-F238E27FC236}">
                    <a16:creationId xmlns:a16="http://schemas.microsoft.com/office/drawing/2014/main" id="{2AD2E3D8-426A-477D-9380-2DB8B8FCE0C3}"/>
                  </a:ext>
                </a:extLst>
              </p:cNvPr>
              <p:cNvSpPr txBox="1"/>
              <p:nvPr/>
            </p:nvSpPr>
            <p:spPr>
              <a:xfrm>
                <a:off x="2057667" y="6768036"/>
                <a:ext cx="2641568" cy="1074502"/>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87" name="Round Diagonal Corner Rectangle 128">
                <a:extLst>
                  <a:ext uri="{FF2B5EF4-FFF2-40B4-BE49-F238E27FC236}">
                    <a16:creationId xmlns:a16="http://schemas.microsoft.com/office/drawing/2014/main" id="{A314EE25-1CA6-4184-B50D-92A5874F88D5}"/>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8" name="Freeform 15">
                <a:extLst>
                  <a:ext uri="{FF2B5EF4-FFF2-40B4-BE49-F238E27FC236}">
                    <a16:creationId xmlns:a16="http://schemas.microsoft.com/office/drawing/2014/main" id="{52EA9527-0CBA-4CD2-A15F-4A2D28932E0E}"/>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53835AF-F41A-4B7A-878E-B46E21D1D74F}"/>
                  </a:ext>
                </a:extLst>
              </p:cNvPr>
              <p:cNvSpPr/>
              <p:nvPr/>
            </p:nvSpPr>
            <p:spPr>
              <a:xfrm>
                <a:off x="363775" y="3306901"/>
                <a:ext cx="23566752" cy="3170099"/>
              </a:xfrm>
              <a:prstGeom prst="rect">
                <a:avLst/>
              </a:prstGeom>
            </p:spPr>
            <p:txBody>
              <a:bodyPr wrap="square">
                <a:spAutoFit/>
              </a:bodyPr>
              <a:lstStyle/>
              <a:p>
                <a:pPr algn="just"/>
                <a:r>
                  <a:rPr lang="en-US" sz="3900" dirty="0" err="1">
                    <a:latin typeface="Palatino Linotype" panose="02040502050505030304" pitchFamily="18" charset="0"/>
                    <a:ea typeface="Calibri" panose="020F0502020204030204" pitchFamily="34" charset="0"/>
                    <a:cs typeface="Times New Roman" panose="02020603050405020304" pitchFamily="18" charset="0"/>
                  </a:rPr>
                  <a:t>Từ</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một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tấm</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thép</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phẳng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chữ</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nhật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người</a:t>
                </a:r>
                <a:r>
                  <a:rPr lang="en-US" sz="3900" dirty="0">
                    <a:latin typeface="Palatino Linotype" panose="02040502050505030304" pitchFamily="18" charset="0"/>
                    <a:ea typeface="Calibri" panose="020F0502020204030204" pitchFamily="34" charset="0"/>
                    <a:cs typeface="Times New Roman" panose="02020603050405020304" pitchFamily="18" charset="0"/>
                  </a:rPr>
                  <a:t> ta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muốn</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làm</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một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chiếc</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thùng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đựng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dầu</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trụ</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bằng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cách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cắt</a:t>
                </a:r>
                <a:r>
                  <a:rPr lang="en-US" sz="3900" dirty="0">
                    <a:latin typeface="Palatino Linotype" panose="02040502050505030304" pitchFamily="18" charset="0"/>
                    <a:ea typeface="Calibri" panose="020F0502020204030204" pitchFamily="34" charset="0"/>
                    <a:cs typeface="Times New Roman" panose="02020603050405020304" pitchFamily="18" charset="0"/>
                  </a:rPr>
                  <a:t> ra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hai</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tròn</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bằng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nhau</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và</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một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chữ</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nhật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sau</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đó</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hàn</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kín</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lại</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như</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trong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vẽ</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dưới</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đây</a:t>
                </a:r>
                <a:r>
                  <a:rPr lang="en-US" sz="3900" dirty="0">
                    <a:latin typeface="Palatino Linotype" panose="02040502050505030304" pitchFamily="18" charset="0"/>
                    <a:ea typeface="Calibri" panose="020F0502020204030204" pitchFamily="34" charset="0"/>
                    <a:cs typeface="Times New Roman" panose="02020603050405020304" pitchFamily="18" charset="0"/>
                  </a:rPr>
                  <a:t>. Hai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tròn</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làm</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hai</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mặt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đáy</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chữ</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nhật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làm</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thành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mặt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xung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quanh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của</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thùng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đựng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dầu</a:t>
                </a:r>
                <a:r>
                  <a:rPr lang="en-US" sz="3900" dirty="0">
                    <a:latin typeface="Palatino Linotype" panose="02040502050505030304" pitchFamily="18" charset="0"/>
                    <a:ea typeface="Calibri" panose="020F0502020204030204" pitchFamily="34" charset="0"/>
                    <a:cs typeface="Times New Roman" panose="02020603050405020304" pitchFamily="18" charset="0"/>
                  </a:rPr>
                  <a:t> .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Biết</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thùng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đựng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dầu</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có</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thể</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tích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bằng</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14:m>
                  <m:oMath xmlns:m="http://schemas.openxmlformats.org/officeDocument/2006/math">
                    <m:r>
                      <a:rPr lang="en-US" sz="3900">
                        <a:latin typeface="Cambria Math" panose="02040503050406030204" pitchFamily="18" charset="0"/>
                        <a:ea typeface="Calibri" panose="020F0502020204030204" pitchFamily="34" charset="0"/>
                        <a:cs typeface="Times New Roman" panose="02020603050405020304" pitchFamily="18" charset="0"/>
                      </a:rPr>
                      <m:t>50,24</m:t>
                    </m:r>
                  </m:oMath>
                </a14:m>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lít</a:t>
                </a:r>
                <a:r>
                  <a:rPr lang="en-US" sz="3900" dirty="0">
                    <a:latin typeface="Palatino Linotype" panose="02040502050505030304" pitchFamily="18" charset="0"/>
                    <a:ea typeface="Calibri" panose="020F0502020204030204" pitchFamily="34" charset="0"/>
                    <a:cs typeface="Times New Roman" panose="02020603050405020304" pitchFamily="18" charset="0"/>
                  </a:rPr>
                  <a:t> .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Diện</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tích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của</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tấm</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thép</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chữ</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nhật</a:t>
                </a:r>
                <a:r>
                  <a:rPr lang="en-US" sz="3900" dirty="0">
                    <a:latin typeface="Palatino Linotype" panose="02040502050505030304" pitchFamily="18" charset="0"/>
                    <a:ea typeface="Calibri" panose="020F0502020204030204" pitchFamily="34" charset="0"/>
                    <a:cs typeface="Times New Roman" panose="02020603050405020304" pitchFamily="18" charset="0"/>
                  </a:rPr>
                  <a:t> ban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đầu</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gần</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với</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giá</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trị</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nào</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sau</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đây</a:t>
                </a:r>
                <a:r>
                  <a:rPr lang="en-US" sz="3900" dirty="0">
                    <a:latin typeface="Palatino Linotype" panose="02040502050505030304" pitchFamily="18" charset="0"/>
                    <a:ea typeface="Calibri" panose="020F0502020204030204" pitchFamily="34" charset="0"/>
                    <a:cs typeface="Times New Roman" panose="02020603050405020304" pitchFamily="18" charset="0"/>
                  </a:rPr>
                  <a:t> </a:t>
                </a:r>
                <a:r>
                  <a:rPr lang="en-US" sz="3900" dirty="0" err="1">
                    <a:latin typeface="Palatino Linotype" panose="02040502050505030304" pitchFamily="18" charset="0"/>
                    <a:ea typeface="Calibri" panose="020F0502020204030204" pitchFamily="34" charset="0"/>
                    <a:cs typeface="Times New Roman" panose="02020603050405020304" pitchFamily="18" charset="0"/>
                  </a:rPr>
                  <a:t>nhất</a:t>
                </a:r>
                <a:r>
                  <a:rPr lang="en-US" sz="3900" dirty="0">
                    <a:latin typeface="Palatino Linotype" panose="02040502050505030304" pitchFamily="18" charset="0"/>
                    <a:ea typeface="Calibri" panose="020F0502020204030204" pitchFamily="34" charset="0"/>
                    <a:cs typeface="Times New Roman" panose="02020603050405020304" pitchFamily="18" charset="0"/>
                  </a:rPr>
                  <a:t>?</a:t>
                </a:r>
                <a:endParaRPr lang="en-US" sz="3900" dirty="0"/>
              </a:p>
            </p:txBody>
          </p:sp>
        </mc:Choice>
        <mc:Fallback xmlns="">
          <p:sp>
            <p:nvSpPr>
              <p:cNvPr id="5" name="Rectangle 4">
                <a:extLst>
                  <a:ext uri="{FF2B5EF4-FFF2-40B4-BE49-F238E27FC236}">
                    <a16:creationId xmlns:a16="http://schemas.microsoft.com/office/drawing/2014/main" id="{153835AF-F41A-4B7A-878E-B46E21D1D74F}"/>
                  </a:ext>
                </a:extLst>
              </p:cNvPr>
              <p:cNvSpPr>
                <a:spLocks noRot="1" noChangeAspect="1" noMove="1" noResize="1" noEditPoints="1" noAdjustHandles="1" noChangeArrowheads="1" noChangeShapeType="1" noTextEdit="1"/>
              </p:cNvSpPr>
              <p:nvPr/>
            </p:nvSpPr>
            <p:spPr>
              <a:xfrm>
                <a:off x="363775" y="3306901"/>
                <a:ext cx="23566752" cy="3170099"/>
              </a:xfrm>
              <a:prstGeom prst="rect">
                <a:avLst/>
              </a:prstGeom>
              <a:blipFill>
                <a:blip r:embed="rId7"/>
                <a:stretch>
                  <a:fillRect l="-879" t="-3263" r="-879" b="-4415"/>
                </a:stretch>
              </a:blipFill>
            </p:spPr>
            <p:txBody>
              <a:bodyPr/>
              <a:lstStyle/>
              <a:p>
                <a:r>
                  <a:rPr lang="en-US">
                    <a:noFill/>
                  </a:rPr>
                  <a:t> </a:t>
                </a:r>
              </a:p>
            </p:txBody>
          </p:sp>
        </mc:Fallback>
      </mc:AlternateContent>
      <p:pic>
        <p:nvPicPr>
          <p:cNvPr id="76" name="Picture 75" descr="Description: Description: 33">
            <a:extLst>
              <a:ext uri="{FF2B5EF4-FFF2-40B4-BE49-F238E27FC236}">
                <a16:creationId xmlns:a16="http://schemas.microsoft.com/office/drawing/2014/main" id="{D5A4DEDF-44DE-4A9A-969C-3EC2F9EA8E24}"/>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772400" y="7088722"/>
            <a:ext cx="9820705" cy="2588678"/>
          </a:xfrm>
          <a:prstGeom prst="rect">
            <a:avLst/>
          </a:prstGeom>
          <a:noFill/>
          <a:ln>
            <a:noFill/>
          </a:ln>
        </p:spPr>
      </p:pic>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7E151652-E68F-4D9A-936C-B36562503CE3}"/>
                  </a:ext>
                </a:extLst>
              </p:cNvPr>
              <p:cNvSpPr/>
              <p:nvPr/>
            </p:nvSpPr>
            <p:spPr>
              <a:xfrm>
                <a:off x="-34834" y="10964867"/>
                <a:ext cx="24065757" cy="1608133"/>
              </a:xfrm>
              <a:prstGeom prst="rect">
                <a:avLst/>
              </a:prstGeom>
            </p:spPr>
            <p:txBody>
              <a:bodyPr wrap="square">
                <a:spAutoFit/>
              </a:bodyPr>
              <a:lstStyle/>
              <a:p>
                <a:pPr marL="612140">
                  <a:lnSpc>
                    <a:spcPct val="107000"/>
                  </a:lnSpc>
                  <a:spcAft>
                    <a:spcPts val="800"/>
                  </a:spcAft>
                </a:pPr>
                <a:r>
                  <a:rPr lang="en-US" sz="4400" dirty="0">
                    <a:latin typeface="Palatino Linotype" panose="02040502050505030304" pitchFamily="18" charset="0"/>
                    <a:ea typeface="Calibri" panose="020F0502020204030204" pitchFamily="34" charset="0"/>
                    <a:cs typeface="Times New Roman" panose="02020603050405020304" pitchFamily="18" charset="0"/>
                  </a:rPr>
                  <a:t>Do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đó</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𝐴𝐷</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3</m:t>
                    </m:r>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6</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1,2</m:t>
                    </m:r>
                    <m:r>
                      <a:rPr lang="en-US" sz="44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𝑚</m:t>
                        </m:r>
                      </m:e>
                    </m:d>
                  </m:oMath>
                </a14:m>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và</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𝐴𝐵</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r>
                      <a:rPr lang="en-US" sz="4400">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1,256</m:t>
                    </m:r>
                    <m:r>
                      <a:rPr lang="en-US" sz="44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𝑚</m:t>
                        </m:r>
                      </m:e>
                    </m:d>
                  </m:oMath>
                </a14:m>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612140">
                  <a:lnSpc>
                    <a:spcPct val="107000"/>
                  </a:lnSpc>
                  <a:spcAft>
                    <a:spcPts val="800"/>
                  </a:spcAft>
                </a:pP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Vậy</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diện</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tích</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của</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tấm</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thép</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hình</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chữ</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nhật</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ban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đầu</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là</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𝑆</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𝐴𝐵</m:t>
                    </m:r>
                    <m:r>
                      <a:rPr lang="en-US" sz="4400">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𝐴𝐷</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1,2</m:t>
                    </m:r>
                    <m:r>
                      <a:rPr lang="en-US" sz="440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1,256</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1,5072</m:t>
                    </m:r>
                    <m:r>
                      <a:rPr lang="en-US" sz="44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44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0" name="Rectangle 49">
                <a:extLst>
                  <a:ext uri="{FF2B5EF4-FFF2-40B4-BE49-F238E27FC236}">
                    <a16:creationId xmlns:a16="http://schemas.microsoft.com/office/drawing/2014/main" id="{7E151652-E68F-4D9A-936C-B36562503CE3}"/>
                  </a:ext>
                </a:extLst>
              </p:cNvPr>
              <p:cNvSpPr>
                <a:spLocks noRot="1" noChangeAspect="1" noMove="1" noResize="1" noEditPoints="1" noAdjustHandles="1" noChangeArrowheads="1" noChangeShapeType="1" noTextEdit="1"/>
              </p:cNvSpPr>
              <p:nvPr/>
            </p:nvSpPr>
            <p:spPr>
              <a:xfrm>
                <a:off x="-34834" y="10964867"/>
                <a:ext cx="24065757" cy="1608133"/>
              </a:xfrm>
              <a:prstGeom prst="rect">
                <a:avLst/>
              </a:prstGeom>
              <a:blipFill>
                <a:blip r:embed="rId9"/>
                <a:stretch>
                  <a:fillRect t="-6818" b="-178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2096D9B3-32BA-4F56-8677-190DE86D0A39}"/>
                  </a:ext>
                </a:extLst>
              </p:cNvPr>
              <p:cNvSpPr/>
              <p:nvPr/>
            </p:nvSpPr>
            <p:spPr>
              <a:xfrm>
                <a:off x="19657025" y="12649200"/>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Rectangle 48">
                <a:extLst>
                  <a:ext uri="{FF2B5EF4-FFF2-40B4-BE49-F238E27FC236}">
                    <a16:creationId xmlns:a16="http://schemas.microsoft.com/office/drawing/2014/main" id="{2096D9B3-32BA-4F56-8677-190DE86D0A39}"/>
                  </a:ext>
                </a:extLst>
              </p:cNvPr>
              <p:cNvSpPr>
                <a:spLocks noRot="1" noChangeAspect="1" noMove="1" noResize="1" noEditPoints="1" noAdjustHandles="1" noChangeArrowheads="1" noChangeShapeType="1" noTextEdit="1"/>
              </p:cNvSpPr>
              <p:nvPr/>
            </p:nvSpPr>
            <p:spPr>
              <a:xfrm>
                <a:off x="19657025" y="12649200"/>
                <a:ext cx="2500565" cy="830997"/>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265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ox(in)">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linds(horizontal)">
                                      <p:cBhvr>
                                        <p:cTn id="17" dur="500"/>
                                        <p:tgtEl>
                                          <p:spTgt spid="58"/>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0"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496899" y="6324600"/>
            <a:ext cx="23276043" cy="7391400"/>
            <a:chOff x="1205494" y="6941416"/>
            <a:chExt cx="22570542" cy="7392362"/>
          </a:xfrm>
        </p:grpSpPr>
        <p:sp>
          <p:nvSpPr>
            <p:cNvPr id="125" name="Rounded Rectangle 124"/>
            <p:cNvSpPr/>
            <p:nvPr/>
          </p:nvSpPr>
          <p:spPr>
            <a:xfrm>
              <a:off x="1209585" y="7179457"/>
              <a:ext cx="22566451" cy="715432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p:grpSp>
        <p:nvGrpSpPr>
          <p:cNvPr id="148" name="Group 147"/>
          <p:cNvGrpSpPr/>
          <p:nvPr/>
        </p:nvGrpSpPr>
        <p:grpSpPr>
          <a:xfrm>
            <a:off x="433444" y="2210660"/>
            <a:ext cx="23391942" cy="4087555"/>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err="1">
                    <a:solidFill>
                      <a:schemeClr val="bg1"/>
                    </a:solidFill>
                    <a:latin typeface="Tahoma" pitchFamily="34" charset="0"/>
                    <a:cs typeface="Tahoma" pitchFamily="34" charset="0"/>
                  </a:rPr>
                  <a:t>Câu</a:t>
                </a:r>
                <a:r>
                  <a:rPr lang="en-US" sz="4000" b="1">
                    <a:solidFill>
                      <a:schemeClr val="bg1"/>
                    </a:solidFill>
                    <a:latin typeface="Tahoma" pitchFamily="34" charset="0"/>
                    <a:cs typeface="Tahoma" pitchFamily="34" charset="0"/>
                  </a:rPr>
                  <a:t> 8.</a:t>
                </a:r>
                <a:endParaRPr lang="en-US" sz="4000" b="1"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 name="Rectangle 1"/>
              <p:cNvSpPr/>
              <p:nvPr/>
            </p:nvSpPr>
            <p:spPr>
              <a:xfrm>
                <a:off x="914400" y="4572000"/>
                <a:ext cx="4388542" cy="1595437"/>
              </a:xfrm>
              <a:prstGeom prst="rect">
                <a:avLst/>
              </a:prstGeom>
            </p:spPr>
            <p:txBody>
              <a:bodyPr wrap="square">
                <a:spAutoFit/>
              </a:bodyPr>
              <a:lstStyle/>
              <a:p>
                <a14:m>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ad>
                      <m:radPr>
                        <m:ctrlPr>
                          <a:rPr lang="en-US" sz="4800" i="1">
                            <a:latin typeface="Cambria Math" panose="02040503050406030204" pitchFamily="18" charset="0"/>
                            <a:ea typeface="Calibri" panose="020F0502020204030204" pitchFamily="34" charset="0"/>
                            <a:cs typeface="Times New Roman" panose="02020603050405020304" pitchFamily="18" charset="0"/>
                          </a:rPr>
                        </m:ctrlPr>
                      </m:radPr>
                      <m:deg>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g>
                      <m:e>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𝑉</m:t>
                            </m:r>
                          </m:num>
                          <m:den>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e>
                    </m:rad>
                  </m:oMath>
                </a14:m>
                <a:r>
                  <a:rPr lang="en-US" sz="4800" dirty="0">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a:t>
                </a:r>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4572000"/>
                <a:ext cx="4388542" cy="159543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5029200" y="4126138"/>
                <a:ext cx="3954275" cy="22746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ad>
                        <m:radPr>
                          <m:ctrlPr>
                            <a:rPr lang="en-US" sz="4800" i="1">
                              <a:latin typeface="Cambria Math" panose="02040503050406030204" pitchFamily="18" charset="0"/>
                              <a:ea typeface="Calibri" panose="020F0502020204030204" pitchFamily="34" charset="0"/>
                              <a:cs typeface="Times New Roman" panose="02020603050405020304" pitchFamily="18" charset="0"/>
                            </a:rPr>
                          </m:ctrlPr>
                        </m:radPr>
                        <m:deg>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g>
                        <m:e>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𝑉</m:t>
                              </m:r>
                            </m:num>
                            <m:den>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𝜋</m:t>
                              </m:r>
                            </m:den>
                          </m:f>
                        </m:e>
                      </m:rad>
                      <m:r>
                        <m:rPr>
                          <m:nor/>
                        </m:rPr>
                        <a:rPr lang="en-US" sz="4800">
                          <a:solidFill>
                            <a:srgbClr val="000000"/>
                          </a:solidFill>
                          <a:latin typeface="Palatino Linotype" panose="02040502050505030304" pitchFamily="18" charset="0"/>
                          <a:ea typeface="Calibri" panose="020F0502020204030204" pitchFamily="34" charset="0"/>
                          <a:cs typeface="Times New Roman" panose="02020603050405020304" pitchFamily="18" charset="0"/>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5029200" y="4126138"/>
                <a:ext cx="3954275" cy="22746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0134600" y="4114800"/>
                <a:ext cx="4447108" cy="22746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ad>
                        <m:radPr>
                          <m:ctrlPr>
                            <a:rPr lang="en-US" sz="4800" i="1">
                              <a:latin typeface="Cambria Math" panose="02040503050406030204" pitchFamily="18" charset="0"/>
                              <a:ea typeface="Calibri" panose="020F0502020204030204" pitchFamily="34" charset="0"/>
                              <a:cs typeface="Times New Roman" panose="02020603050405020304" pitchFamily="18" charset="0"/>
                            </a:rPr>
                          </m:ctrlPr>
                        </m:radPr>
                        <m:deg>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g>
                        <m:e>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𝑉</m:t>
                              </m:r>
                            </m:num>
                            <m:den>
                              <m: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𝜋</m:t>
                              </m:r>
                            </m:den>
                          </m:f>
                        </m:e>
                      </m:rad>
                      <m:r>
                        <m:rPr>
                          <m:nor/>
                        </m:rPr>
                        <a:rPr lang="en-US" sz="4800">
                          <a:solidFill>
                            <a:srgbClr val="000000"/>
                          </a:solidFill>
                          <a:latin typeface="Palatino Linotype" panose="02040502050505030304" pitchFamily="18" charset="0"/>
                          <a:ea typeface="Calibri" panose="020F0502020204030204" pitchFamily="34" charset="0"/>
                          <a:cs typeface="Times New Roman" panose="02020603050405020304" pitchFamily="18"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0134600" y="4114800"/>
                <a:ext cx="4447108" cy="227466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5163800" y="4126138"/>
                <a:ext cx="4023461" cy="22746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ad>
                        <m:radPr>
                          <m:ctrlPr>
                            <a:rPr lang="en-US" sz="4800" i="1">
                              <a:latin typeface="Cambria Math" panose="02040503050406030204" pitchFamily="18" charset="0"/>
                              <a:ea typeface="Calibri" panose="020F0502020204030204" pitchFamily="34" charset="0"/>
                              <a:cs typeface="Times New Roman" panose="02020603050405020304" pitchFamily="18" charset="0"/>
                            </a:rPr>
                          </m:ctrlPr>
                        </m:radPr>
                        <m:deg>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g>
                        <m:e>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𝑉</m:t>
                              </m:r>
                            </m:num>
                            <m:den>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𝜋</m:t>
                              </m:r>
                            </m:den>
                          </m:f>
                        </m:e>
                      </m:rad>
                      <m:r>
                        <m:rPr>
                          <m:nor/>
                        </m:rPr>
                        <a:rPr lang="en-US" sz="4800">
                          <a:solidFill>
                            <a:srgbClr val="000000"/>
                          </a:solidFill>
                          <a:latin typeface="Palatino Linotype" panose="02040502050505030304" pitchFamily="18" charset="0"/>
                          <a:ea typeface="Calibri" panose="020F0502020204030204" pitchFamily="34" charset="0"/>
                          <a:cs typeface="Times New Roman" panose="02020603050405020304" pitchFamily="18" charset="0"/>
                        </a:rPr>
                        <m:t>.</m:t>
                      </m:r>
                    </m:oMath>
                  </m:oMathPara>
                </a14:m>
                <a:endParaRPr lang="vi-VN" sz="4800" dirty="0"/>
              </a:p>
            </p:txBody>
          </p:sp>
        </mc:Choice>
        <mc:Fallback xmlns="">
          <p:sp>
            <p:nvSpPr>
              <p:cNvPr id="55" name="Rectangle 54"/>
              <p:cNvSpPr>
                <a:spLocks noRot="1" noChangeAspect="1" noMove="1" noResize="1" noEditPoints="1" noAdjustHandles="1" noChangeArrowheads="1" noChangeShapeType="1" noTextEdit="1"/>
              </p:cNvSpPr>
              <p:nvPr/>
            </p:nvSpPr>
            <p:spPr>
              <a:xfrm>
                <a:off x="15163800" y="4126138"/>
                <a:ext cx="4023461" cy="2274662"/>
              </a:xfrm>
              <a:prstGeom prst="rect">
                <a:avLst/>
              </a:prstGeom>
              <a:blipFill>
                <a:blip r:embed="rId6"/>
                <a:stretch>
                  <a:fillRect/>
                </a:stretch>
              </a:blipFill>
            </p:spPr>
            <p:txBody>
              <a:bodyPr/>
              <a:lstStyle/>
              <a:p>
                <a:r>
                  <a:rPr lang="en-US">
                    <a:noFill/>
                  </a:rPr>
                  <a:t> </a:t>
                </a:r>
              </a:p>
            </p:txBody>
          </p:sp>
        </mc:Fallback>
      </mc:AlternateContent>
      <p:grpSp>
        <p:nvGrpSpPr>
          <p:cNvPr id="59" name="Group 47"/>
          <p:cNvGrpSpPr/>
          <p:nvPr/>
        </p:nvGrpSpPr>
        <p:grpSpPr>
          <a:xfrm>
            <a:off x="909007" y="1447800"/>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57" name="Oval 56"/>
          <p:cNvSpPr/>
          <p:nvPr/>
        </p:nvSpPr>
        <p:spPr>
          <a:xfrm>
            <a:off x="5556847" y="4718647"/>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B</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D83423C-CB8F-4AA3-9808-5A62DC6CB947}"/>
                  </a:ext>
                </a:extLst>
              </p:cNvPr>
              <p:cNvSpPr/>
              <p:nvPr/>
            </p:nvSpPr>
            <p:spPr>
              <a:xfrm>
                <a:off x="713032" y="3119127"/>
                <a:ext cx="19150466" cy="1323439"/>
              </a:xfrm>
              <a:prstGeom prst="rect">
                <a:avLst/>
              </a:prstGeom>
            </p:spPr>
            <p:txBody>
              <a:bodyPr wrap="square">
                <a:spAutoFit/>
              </a:bodyPr>
              <a:lstStyle/>
              <a:p>
                <a:r>
                  <a:rPr lang="nl-NL" sz="4000">
                    <a:latin typeface="Palatino Linotype" panose="02040502050505030304" pitchFamily="18" charset="0"/>
                    <a:ea typeface="Calibri" panose="020F0502020204030204" pitchFamily="34" charset="0"/>
                    <a:cs typeface="Times New Roman" panose="02020603050405020304" pitchFamily="18" charset="0"/>
                  </a:rPr>
                  <a:t>Cần sản xuất một vỏ hộp sữa hình trụ có thể tích </a:t>
                </a:r>
                <a14:m>
                  <m:oMath xmlns:m="http://schemas.openxmlformats.org/officeDocument/2006/math">
                    <m:r>
                      <a:rPr lang="nl-NL" sz="4000" i="1">
                        <a:latin typeface="Cambria Math" panose="02040503050406030204" pitchFamily="18" charset="0"/>
                        <a:ea typeface="Calibri" panose="020F0502020204030204" pitchFamily="34" charset="0"/>
                        <a:cs typeface="Times New Roman" panose="02020603050405020304" pitchFamily="18" charset="0"/>
                      </a:rPr>
                      <m:t>𝑉</m:t>
                    </m:r>
                  </m:oMath>
                </a14:m>
                <a:r>
                  <a:rPr lang="nl-NL" sz="4000">
                    <a:latin typeface="Palatino Linotype" panose="02040502050505030304" pitchFamily="18" charset="0"/>
                    <a:ea typeface="Calibri" panose="020F0502020204030204" pitchFamily="34" charset="0"/>
                    <a:cs typeface="Times New Roman" panose="02020603050405020304" pitchFamily="18" charset="0"/>
                  </a:rPr>
                  <a:t> cho trước. Để tiết kiệm vật liệu nhất thì bán kính đáy phải bằng</a:t>
                </a:r>
                <a:endParaRPr lang="en-US"/>
              </a:p>
            </p:txBody>
          </p:sp>
        </mc:Choice>
        <mc:Fallback xmlns="">
          <p:sp>
            <p:nvSpPr>
              <p:cNvPr id="3" name="Rectangle 2">
                <a:extLst>
                  <a:ext uri="{FF2B5EF4-FFF2-40B4-BE49-F238E27FC236}">
                    <a16:creationId xmlns:a16="http://schemas.microsoft.com/office/drawing/2014/main" id="{BD83423C-CB8F-4AA3-9808-5A62DC6CB947}"/>
                  </a:ext>
                </a:extLst>
              </p:cNvPr>
              <p:cNvSpPr>
                <a:spLocks noRot="1" noChangeAspect="1" noMove="1" noResize="1" noEditPoints="1" noAdjustHandles="1" noChangeArrowheads="1" noChangeShapeType="1" noTextEdit="1"/>
              </p:cNvSpPr>
              <p:nvPr/>
            </p:nvSpPr>
            <p:spPr>
              <a:xfrm>
                <a:off x="713032" y="3119127"/>
                <a:ext cx="19150466" cy="1323439"/>
              </a:xfrm>
              <a:prstGeom prst="rect">
                <a:avLst/>
              </a:prstGeom>
              <a:blipFill>
                <a:blip r:embed="rId7"/>
                <a:stretch>
                  <a:fillRect l="-1146" t="-8295" b="-18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A500044E-59F1-45B3-B7E7-3BDEB59EF799}"/>
                  </a:ext>
                </a:extLst>
              </p:cNvPr>
              <p:cNvSpPr/>
              <p:nvPr/>
            </p:nvSpPr>
            <p:spPr>
              <a:xfrm>
                <a:off x="-76201" y="7010400"/>
                <a:ext cx="23622000" cy="1948226"/>
              </a:xfrm>
              <a:prstGeom prst="rect">
                <a:avLst/>
              </a:prstGeom>
            </p:spPr>
            <p:txBody>
              <a:bodyPr wrap="square">
                <a:spAutoFit/>
              </a:bodyPr>
              <a:lstStyle/>
              <a:p>
                <a:pPr marL="612140">
                  <a:lnSpc>
                    <a:spcPct val="107000"/>
                  </a:lnSpc>
                  <a:spcAft>
                    <a:spcPts val="800"/>
                  </a:spcAft>
                </a:pPr>
                <a:r>
                  <a:rPr lang="en-US" sz="4400" dirty="0" err="1">
                    <a:latin typeface="Palatino Linotype" panose="02040502050505030304" pitchFamily="18" charset="0"/>
                    <a:ea typeface="Calibri" panose="020F0502020204030204" pitchFamily="34" charset="0"/>
                    <a:cs typeface="Times New Roman" panose="02020603050405020304" pitchFamily="18" charset="0"/>
                  </a:rPr>
                  <a:t>Giả</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sử</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vỏ</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hộp</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sữa</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có</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bán</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kính</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đáy</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là</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oMath>
                </a14:m>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chiều</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cao</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là</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r>
                      <a:rPr lang="en-US" sz="4400">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 </m:t>
                    </m:r>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612140">
                  <a:lnSpc>
                    <a:spcPct val="107000"/>
                  </a:lnSpc>
                  <a:spcAft>
                    <a:spcPts val="800"/>
                  </a:spcAft>
                </a:pP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Vì</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thể</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tích</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vỏ</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hộp</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là</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oMath>
                </a14:m>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nên</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ta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có</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6" name="Rectangle 55">
                <a:extLst>
                  <a:ext uri="{FF2B5EF4-FFF2-40B4-BE49-F238E27FC236}">
                    <a16:creationId xmlns:a16="http://schemas.microsoft.com/office/drawing/2014/main" id="{A500044E-59F1-45B3-B7E7-3BDEB59EF799}"/>
                  </a:ext>
                </a:extLst>
              </p:cNvPr>
              <p:cNvSpPr>
                <a:spLocks noRot="1" noChangeAspect="1" noMove="1" noResize="1" noEditPoints="1" noAdjustHandles="1" noChangeArrowheads="1" noChangeShapeType="1" noTextEdit="1"/>
              </p:cNvSpPr>
              <p:nvPr/>
            </p:nvSpPr>
            <p:spPr>
              <a:xfrm>
                <a:off x="-76201" y="7010400"/>
                <a:ext cx="23622000" cy="1948226"/>
              </a:xfrm>
              <a:prstGeom prst="rect">
                <a:avLst/>
              </a:prstGeom>
              <a:blipFill>
                <a:blip r:embed="rId8"/>
                <a:stretch>
                  <a:fillRect t="-5313" b="-71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3C16C130-4C37-489D-A3C9-41F50444F364}"/>
                  </a:ext>
                </a:extLst>
              </p:cNvPr>
              <p:cNvSpPr/>
              <p:nvPr/>
            </p:nvSpPr>
            <p:spPr>
              <a:xfrm>
                <a:off x="-28303" y="8839200"/>
                <a:ext cx="20297503" cy="1962460"/>
              </a:xfrm>
              <a:prstGeom prst="rect">
                <a:avLst/>
              </a:prstGeom>
            </p:spPr>
            <p:txBody>
              <a:bodyPr wrap="square">
                <a:spAutoFit/>
              </a:bodyPr>
              <a:lstStyle/>
              <a:p>
                <a:pPr marL="612140" algn="just">
                  <a:lnSpc>
                    <a:spcPct val="107000"/>
                  </a:lnSpc>
                  <a:spcAft>
                    <a:spcPts val="800"/>
                  </a:spcAft>
                </a:pPr>
                <a:r>
                  <a:rPr lang="en-US" sz="4400" dirty="0">
                    <a:latin typeface="Palatino Linotype" panose="02040502050505030304" pitchFamily="18" charset="0"/>
                    <a:ea typeface="Calibri" panose="020F0502020204030204" pitchFamily="34" charset="0"/>
                    <a:cs typeface="Times New Roman" panose="02020603050405020304" pitchFamily="18" charset="0"/>
                  </a:rPr>
                  <a:t>Để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tiết</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kiệm</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vật</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liệu</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nhất</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thì</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hình</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trụ</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vỏ</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hộp</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sữa</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phải</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có</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diện</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tích</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toàn</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phần</a:t>
                </a:r>
                <a:endParaRPr lang="en-US" sz="4400" dirty="0">
                  <a:latin typeface="Palatino Linotype" panose="02040502050505030304" pitchFamily="18" charset="0"/>
                  <a:ea typeface="Calibri" panose="020F0502020204030204" pitchFamily="34" charset="0"/>
                  <a:cs typeface="Times New Roman" panose="02020603050405020304" pitchFamily="18" charset="0"/>
                </a:endParaRPr>
              </a:p>
              <a:p>
                <a:pPr marL="612140" algn="just">
                  <a:lnSpc>
                    <a:spcPct val="107000"/>
                  </a:lnSpc>
                  <a:spcAft>
                    <a:spcPts val="800"/>
                  </a:spcAft>
                </a:pPr>
                <a:r>
                  <a:rPr lang="en-US" sz="4400" dirty="0">
                    <a:latin typeface="Palatino Linotype" panose="0204050205050503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4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𝑡𝑝</m:t>
                        </m:r>
                      </m:sub>
                    </m:sSub>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𝑅h</m:t>
                    </m:r>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num>
                      <m:den>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den>
                    </m:f>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44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nhỏ</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nhất</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8" name="Rectangle 57">
                <a:extLst>
                  <a:ext uri="{FF2B5EF4-FFF2-40B4-BE49-F238E27FC236}">
                    <a16:creationId xmlns:a16="http://schemas.microsoft.com/office/drawing/2014/main" id="{3C16C130-4C37-489D-A3C9-41F50444F364}"/>
                  </a:ext>
                </a:extLst>
              </p:cNvPr>
              <p:cNvSpPr>
                <a:spLocks noRot="1" noChangeAspect="1" noMove="1" noResize="1" noEditPoints="1" noAdjustHandles="1" noChangeArrowheads="1" noChangeShapeType="1" noTextEdit="1"/>
              </p:cNvSpPr>
              <p:nvPr/>
            </p:nvSpPr>
            <p:spPr>
              <a:xfrm>
                <a:off x="-28303" y="8839200"/>
                <a:ext cx="20297503" cy="1962460"/>
              </a:xfrm>
              <a:prstGeom prst="rect">
                <a:avLst/>
              </a:prstGeom>
              <a:blipFill>
                <a:blip r:embed="rId9"/>
                <a:stretch>
                  <a:fillRect t="-5280"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ECB9369B-D395-4890-AFB7-A9CED2F9AD03}"/>
                  </a:ext>
                </a:extLst>
              </p:cNvPr>
              <p:cNvSpPr/>
              <p:nvPr/>
            </p:nvSpPr>
            <p:spPr>
              <a:xfrm>
                <a:off x="-76201" y="10820400"/>
                <a:ext cx="22098000" cy="2694135"/>
              </a:xfrm>
              <a:prstGeom prst="rect">
                <a:avLst/>
              </a:prstGeom>
            </p:spPr>
            <p:txBody>
              <a:bodyPr wrap="square">
                <a:spAutoFit/>
              </a:bodyPr>
              <a:lstStyle/>
              <a:p>
                <a:pPr marL="612140" algn="just">
                  <a:lnSpc>
                    <a:spcPct val="107000"/>
                  </a:lnSpc>
                  <a:spcAft>
                    <a:spcPts val="800"/>
                  </a:spcAft>
                </a:pPr>
                <a:r>
                  <a:rPr lang="en-US" sz="4400" dirty="0">
                    <a:latin typeface="Palatino Linotype" panose="02040502050505030304" pitchFamily="18" charset="0"/>
                    <a:ea typeface="Calibri" panose="020F0502020204030204" pitchFamily="34" charset="0"/>
                    <a:cs typeface="Times New Roman" panose="02020603050405020304" pitchFamily="18" charset="0"/>
                  </a:rPr>
                  <a:t>Ta </a:t>
                </a:r>
                <a:r>
                  <a:rPr lang="en-US" sz="4400" dirty="0" err="1">
                    <a:latin typeface="Palatino Linotype" panose="02040502050505030304" pitchFamily="18" charset="0"/>
                    <a:ea typeface="Calibri" panose="020F0502020204030204" pitchFamily="34" charset="0"/>
                    <a:cs typeface="Times New Roman" panose="02020603050405020304" pitchFamily="18" charset="0"/>
                  </a:rPr>
                  <a:t>có</a:t>
                </a:r>
                <a:r>
                  <a:rPr lang="en-US" sz="4400" dirty="0">
                    <a:latin typeface="Palatino Linotype" panose="0204050205050503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4400" i="1">
                            <a:effectLst/>
                            <a:latin typeface="Cambria Math" panose="02040503050406030204" pitchFamily="18" charset="0"/>
                            <a:ea typeface="Calibri" panose="020F0502020204030204" pitchFamily="34" charset="0"/>
                            <a:cs typeface="Times New Roman" panose="02020603050405020304" pitchFamily="18" charset="0"/>
                          </a:rPr>
                          <m:t>𝑡𝑝</m:t>
                        </m:r>
                      </m:sub>
                    </m:sSub>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den>
                    </m:f>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den>
                    </m:f>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den>
                    </m:f>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3</m:t>
                    </m:r>
                    <m:rad>
                      <m:ra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4400">
                            <a:effectLst/>
                            <a:latin typeface="Cambria Math" panose="02040503050406030204" pitchFamily="18" charset="0"/>
                            <a:ea typeface="Calibri" panose="020F0502020204030204" pitchFamily="34" charset="0"/>
                            <a:cs typeface="Times New Roman" panose="02020603050405020304" pitchFamily="18" charset="0"/>
                          </a:rPr>
                          <m:t>3</m:t>
                        </m:r>
                      </m:deg>
                      <m:e>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612140" algn="just">
                  <a:lnSpc>
                    <a:spcPct val="107000"/>
                  </a:lnSpc>
                  <a:spcAft>
                    <a:spcPts val="800"/>
                  </a:spcAft>
                </a:pPr>
                <a14:m>
                  <m:oMath xmlns:m="http://schemas.openxmlformats.org/officeDocument/2006/math">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4400" i="1">
                            <a:effectLst/>
                            <a:latin typeface="Cambria Math" panose="02040503050406030204" pitchFamily="18" charset="0"/>
                            <a:ea typeface="Calibri" panose="020F0502020204030204" pitchFamily="34" charset="0"/>
                            <a:cs typeface="Times New Roman" panose="02020603050405020304" pitchFamily="18" charset="0"/>
                          </a:rPr>
                          <m:t>𝑡𝑝</m:t>
                        </m:r>
                      </m:sub>
                    </m:sSub>
                  </m:oMath>
                </a14:m>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đạt</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giá</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trị</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nhỏ</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nhất</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khi</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và</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chỉ</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4400" dirty="0" err="1">
                    <a:effectLst/>
                    <a:latin typeface="Palatino Linotype" panose="02040502050505030304" pitchFamily="18" charset="0"/>
                    <a:ea typeface="Calibri" panose="020F0502020204030204" pitchFamily="34" charset="0"/>
                    <a:cs typeface="Times New Roman" panose="02020603050405020304" pitchFamily="18" charset="0"/>
                  </a:rPr>
                  <a:t>khi</a:t>
                </a: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den>
                    </m:f>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4400">
                            <a:effectLst/>
                            <a:latin typeface="Cambria Math" panose="02040503050406030204" pitchFamily="18" charset="0"/>
                            <a:ea typeface="Calibri" panose="020F0502020204030204" pitchFamily="34" charset="0"/>
                            <a:cs typeface="Times New Roman" panose="02020603050405020304" pitchFamily="18" charset="0"/>
                          </a:rPr>
                          <m:t>3</m:t>
                        </m:r>
                      </m:deg>
                      <m:e>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num>
                          <m:den>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den>
                        </m:f>
                      </m:e>
                    </m:rad>
                  </m:oMath>
                </a14:m>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6" name="Rectangle 75">
                <a:extLst>
                  <a:ext uri="{FF2B5EF4-FFF2-40B4-BE49-F238E27FC236}">
                    <a16:creationId xmlns:a16="http://schemas.microsoft.com/office/drawing/2014/main" id="{ECB9369B-D395-4890-AFB7-A9CED2F9AD03}"/>
                  </a:ext>
                </a:extLst>
              </p:cNvPr>
              <p:cNvSpPr>
                <a:spLocks noRot="1" noChangeAspect="1" noMove="1" noResize="1" noEditPoints="1" noAdjustHandles="1" noChangeArrowheads="1" noChangeShapeType="1" noTextEdit="1"/>
              </p:cNvSpPr>
              <p:nvPr/>
            </p:nvSpPr>
            <p:spPr>
              <a:xfrm>
                <a:off x="-76201" y="10820400"/>
                <a:ext cx="22098000" cy="269413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E3F266AD-93F7-4F05-8230-624191FBE0D5}"/>
                  </a:ext>
                </a:extLst>
              </p:cNvPr>
              <p:cNvSpPr/>
              <p:nvPr/>
            </p:nvSpPr>
            <p:spPr>
              <a:xfrm>
                <a:off x="19657025" y="12199203"/>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Rectangle 48">
                <a:extLst>
                  <a:ext uri="{FF2B5EF4-FFF2-40B4-BE49-F238E27FC236}">
                    <a16:creationId xmlns:a16="http://schemas.microsoft.com/office/drawing/2014/main" id="{E3F266AD-93F7-4F05-8230-624191FBE0D5}"/>
                  </a:ext>
                </a:extLst>
              </p:cNvPr>
              <p:cNvSpPr>
                <a:spLocks noRot="1" noChangeAspect="1" noMove="1" noResize="1" noEditPoints="1" noAdjustHandles="1" noChangeArrowheads="1" noChangeShapeType="1" noTextEdit="1"/>
              </p:cNvSpPr>
              <p:nvPr/>
            </p:nvSpPr>
            <p:spPr>
              <a:xfrm>
                <a:off x="19657025" y="12199203"/>
                <a:ext cx="2500565" cy="830997"/>
              </a:xfrm>
              <a:prstGeom prst="rect">
                <a:avLst/>
              </a:prstGeom>
              <a:blipFill>
                <a:blip r:embed="rId11"/>
                <a:stretch>
                  <a:fillRect/>
                </a:stretch>
              </a:blipFill>
            </p:spPr>
            <p:txBody>
              <a:bodyPr/>
              <a:lstStyle/>
              <a:p>
                <a:r>
                  <a:rPr lang="en-US">
                    <a:noFill/>
                  </a:rPr>
                  <a:t> </a:t>
                </a:r>
              </a:p>
            </p:txBody>
          </p:sp>
        </mc:Fallback>
      </mc:AlternateContent>
      <p:pic>
        <p:nvPicPr>
          <p:cNvPr id="5" name="Picture 4" descr="A picture containing cup, drink, container, can&#10;&#10;Description automatically generated">
            <a:extLst>
              <a:ext uri="{FF2B5EF4-FFF2-40B4-BE49-F238E27FC236}">
                <a16:creationId xmlns:a16="http://schemas.microsoft.com/office/drawing/2014/main" id="{395F22B5-4294-435F-9B3F-914CA188E64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863498" y="3036502"/>
            <a:ext cx="3853140" cy="2889855"/>
          </a:xfrm>
          <a:prstGeom prst="rect">
            <a:avLst/>
          </a:prstGeom>
        </p:spPr>
      </p:pic>
    </p:spTree>
    <p:extLst>
      <p:ext uri="{BB962C8B-B14F-4D97-AF65-F5344CB8AC3E}">
        <p14:creationId xmlns:p14="http://schemas.microsoft.com/office/powerpoint/2010/main" val="87722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3" presetClass="entr" presetSubtype="1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left)">
                                      <p:cBhvr>
                                        <p:cTn id="26" dur="500"/>
                                        <p:tgtEl>
                                          <p:spTgt spid="54"/>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2"/>
                                        </p:tgtEl>
                                        <p:attrNameLst>
                                          <p:attrName>style.visibility</p:attrName>
                                        </p:attrNameLst>
                                      </p:cBhvr>
                                      <p:to>
                                        <p:strVal val="visible"/>
                                      </p:to>
                                    </p:set>
                                    <p:animEffect transition="in" filter="wipe(left)">
                                      <p:cBhvr>
                                        <p:cTn id="35" dur="500"/>
                                        <p:tgtEl>
                                          <p:spTgt spid="15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barn(inVertical)">
                                      <p:cBhvr>
                                        <p:cTn id="45" dur="500"/>
                                        <p:tgtEl>
                                          <p:spTgt spid="5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wipe(down)">
                                      <p:cBhvr>
                                        <p:cTn id="50" dur="500"/>
                                        <p:tgtEl>
                                          <p:spTgt spid="76"/>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1"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checkerboard(across)">
                                      <p:cBhvr>
                                        <p:cTn id="55" dur="500"/>
                                        <p:tgtEl>
                                          <p:spTgt spid="57"/>
                                        </p:tgtEl>
                                      </p:cBhvr>
                                    </p:animEffect>
                                  </p:childTnLst>
                                </p:cTn>
                              </p:par>
                              <p:par>
                                <p:cTn id="56" presetID="3" presetClass="emph" presetSubtype="2" fill="hold" grpId="1" nodeType="withEffect">
                                  <p:stCondLst>
                                    <p:cond delay="0"/>
                                  </p:stCondLst>
                                  <p:childTnLst>
                                    <p:animClr clrSpc="rgb" dir="cw">
                                      <p:cBhvr override="childStyle">
                                        <p:cTn id="57" dur="1000" fill="hold"/>
                                        <p:tgtEl>
                                          <p:spTgt spid="53"/>
                                        </p:tgtEl>
                                        <p:attrNameLst>
                                          <p:attrName>style.color</p:attrName>
                                        </p:attrNameLst>
                                      </p:cBhvr>
                                      <p:to>
                                        <a:srgbClr val="FF0000"/>
                                      </p:to>
                                    </p:animClr>
                                  </p:childTnLst>
                                </p:cTn>
                              </p:par>
                            </p:childTnLst>
                          </p:cTn>
                        </p:par>
                        <p:par>
                          <p:cTn id="58" fill="hold">
                            <p:stCondLst>
                              <p:cond delay="1000"/>
                            </p:stCondLst>
                            <p:childTnLst>
                              <p:par>
                                <p:cTn id="59" presetID="42" presetClass="entr" presetSubtype="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000"/>
                                        <p:tgtEl>
                                          <p:spTgt spid="49"/>
                                        </p:tgtEl>
                                      </p:cBhvr>
                                    </p:animEffect>
                                    <p:anim calcmode="lin" valueType="num">
                                      <p:cBhvr>
                                        <p:cTn id="62" dur="1000" fill="hold"/>
                                        <p:tgtEl>
                                          <p:spTgt spid="49"/>
                                        </p:tgtEl>
                                        <p:attrNameLst>
                                          <p:attrName>ppt_x</p:attrName>
                                        </p:attrNameLst>
                                      </p:cBhvr>
                                      <p:tavLst>
                                        <p:tav tm="0">
                                          <p:val>
                                            <p:strVal val="#ppt_x"/>
                                          </p:val>
                                        </p:tav>
                                        <p:tav tm="100000">
                                          <p:val>
                                            <p:strVal val="#ppt_x"/>
                                          </p:val>
                                        </p:tav>
                                      </p:tavLst>
                                    </p:anim>
                                    <p:anim calcmode="lin" valueType="num">
                                      <p:cBhvr>
                                        <p:cTn id="6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 grpId="0" animBg="1"/>
      <p:bldP spid="53" grpId="1" animBg="1"/>
      <p:bldP spid="54" grpId="0" animBg="1"/>
      <p:bldP spid="55" grpId="0" animBg="1"/>
      <p:bldP spid="57" grpId="1" animBg="1"/>
      <p:bldP spid="3" grpId="0" animBg="1"/>
      <p:bldP spid="56" grpId="0" animBg="1"/>
      <p:bldP spid="58" grpId="0"/>
      <p:bldP spid="76"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381000" y="2402233"/>
            <a:ext cx="23567119" cy="4558096"/>
            <a:chOff x="134375" y="2370447"/>
            <a:chExt cx="22200057" cy="3985631"/>
          </a:xfrm>
        </p:grpSpPr>
        <p:sp>
          <p:nvSpPr>
            <p:cNvPr id="134" name="Rounded Rectangle 133"/>
            <p:cNvSpPr/>
            <p:nvPr/>
          </p:nvSpPr>
          <p:spPr bwMode="auto">
            <a:xfrm>
              <a:off x="134375" y="2370447"/>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r>
                <a:rPr lang="en-US" sz="6600" dirty="0" err="1">
                  <a:solidFill>
                    <a:srgbClr val="FF0000"/>
                  </a:solidFill>
                </a:rPr>
                <a:t>TIẾT</a:t>
              </a:r>
              <a:r>
                <a:rPr lang="en-US" sz="6600" dirty="0">
                  <a:solidFill>
                    <a:srgbClr val="FF0000"/>
                  </a:solidFill>
                </a:rPr>
                <a:t> </a:t>
              </a:r>
              <a:r>
                <a:rPr lang="en-US" sz="6600" dirty="0" err="1">
                  <a:solidFill>
                    <a:srgbClr val="FF0000"/>
                  </a:solidFill>
                </a:rPr>
                <a:t>HỌC</a:t>
              </a:r>
              <a:r>
                <a:rPr lang="en-US" sz="6600" dirty="0">
                  <a:solidFill>
                    <a:srgbClr val="FF0000"/>
                  </a:solidFill>
                </a:rPr>
                <a:t> </a:t>
              </a:r>
              <a:r>
                <a:rPr lang="en-US" sz="6600" dirty="0" err="1">
                  <a:solidFill>
                    <a:srgbClr val="FF0000"/>
                  </a:solidFill>
                </a:rPr>
                <a:t>KẾT</a:t>
              </a:r>
              <a:r>
                <a:rPr lang="en-US" sz="6600" dirty="0">
                  <a:solidFill>
                    <a:srgbClr val="FF0000"/>
                  </a:solidFill>
                </a:rPr>
                <a:t> </a:t>
              </a:r>
              <a:r>
                <a:rPr lang="en-US" sz="6600" dirty="0" err="1">
                  <a:solidFill>
                    <a:srgbClr val="FF0000"/>
                  </a:solidFill>
                </a:rPr>
                <a:t>THÚC</a:t>
              </a:r>
              <a:r>
                <a:rPr lang="en-US" sz="6600" dirty="0">
                  <a:solidFill>
                    <a:srgbClr val="FF0000"/>
                  </a:solidFill>
                </a:rPr>
                <a:t> </a:t>
              </a:r>
            </a:p>
            <a:p>
              <a:pPr algn="ctr" defTabSz="2177060">
                <a:defRPr/>
              </a:pPr>
              <a:r>
                <a:rPr lang="en-US" sz="6600" dirty="0" err="1">
                  <a:solidFill>
                    <a:srgbClr val="FF0000"/>
                  </a:solidFill>
                </a:rPr>
                <a:t>TRÂN</a:t>
              </a:r>
              <a:r>
                <a:rPr lang="en-US" sz="6600" dirty="0">
                  <a:solidFill>
                    <a:srgbClr val="FF0000"/>
                  </a:solidFill>
                </a:rPr>
                <a:t> </a:t>
              </a:r>
              <a:r>
                <a:rPr lang="en-US" sz="6600" dirty="0" err="1">
                  <a:solidFill>
                    <a:srgbClr val="FF0000"/>
                  </a:solidFill>
                </a:rPr>
                <a:t>TRỌNG</a:t>
              </a:r>
              <a:r>
                <a:rPr lang="en-US" sz="6600" dirty="0">
                  <a:solidFill>
                    <a:srgbClr val="FF0000"/>
                  </a:solidFill>
                </a:rPr>
                <a:t> </a:t>
              </a:r>
              <a:r>
                <a:rPr lang="en-US" sz="6600" dirty="0" err="1">
                  <a:solidFill>
                    <a:srgbClr val="FF0000"/>
                  </a:solidFill>
                </a:rPr>
                <a:t>CÁM</a:t>
              </a:r>
              <a:r>
                <a:rPr lang="en-US" sz="6600" dirty="0">
                  <a:solidFill>
                    <a:srgbClr val="FF0000"/>
                  </a:solidFill>
                </a:rPr>
                <a:t> </a:t>
              </a:r>
              <a:r>
                <a:rPr lang="en-US" sz="6600" dirty="0" err="1">
                  <a:solidFill>
                    <a:srgbClr val="FF0000"/>
                  </a:solidFill>
                </a:rPr>
                <a:t>ƠN</a:t>
              </a:r>
              <a:r>
                <a:rPr lang="en-US" sz="6600" dirty="0">
                  <a:solidFill>
                    <a:srgbClr val="FF0000"/>
                  </a:solidFill>
                </a:rPr>
                <a:t> </a:t>
              </a:r>
              <a:r>
                <a:rPr lang="en-US" sz="6600" dirty="0" err="1">
                  <a:solidFill>
                    <a:srgbClr val="FF0000"/>
                  </a:solidFill>
                </a:rPr>
                <a:t>CÁC</a:t>
              </a:r>
              <a:r>
                <a:rPr lang="en-US" sz="6600" dirty="0">
                  <a:solidFill>
                    <a:srgbClr val="FF0000"/>
                  </a:solidFill>
                </a:rPr>
                <a:t> EM </a:t>
              </a:r>
              <a:r>
                <a:rPr lang="en-US" sz="6600" dirty="0" err="1">
                  <a:solidFill>
                    <a:srgbClr val="FF0000"/>
                  </a:solidFill>
                </a:rPr>
                <a:t>HỌC</a:t>
              </a:r>
              <a:r>
                <a:rPr lang="en-US" sz="6600" dirty="0">
                  <a:solidFill>
                    <a:srgbClr val="FF0000"/>
                  </a:solidFill>
                </a:rPr>
                <a:t> </a:t>
              </a:r>
              <a:r>
                <a:rPr lang="en-US" sz="6600" dirty="0" err="1">
                  <a:solidFill>
                    <a:srgbClr val="FF0000"/>
                  </a:solidFill>
                </a:rPr>
                <a:t>SINH</a:t>
              </a:r>
              <a:r>
                <a:rPr lang="en-US" sz="6600" dirty="0">
                  <a:solidFill>
                    <a:srgbClr val="FF0000"/>
                  </a:solidFill>
                </a:rPr>
                <a:t> </a:t>
              </a:r>
              <a:r>
                <a:rPr lang="en-US" sz="6600" dirty="0" err="1">
                  <a:solidFill>
                    <a:srgbClr val="FF0000"/>
                  </a:solidFill>
                </a:rPr>
                <a:t>ĐÃ</a:t>
              </a:r>
              <a:r>
                <a:rPr lang="en-US" sz="6600" dirty="0">
                  <a:solidFill>
                    <a:srgbClr val="FF0000"/>
                  </a:solidFill>
                </a:rPr>
                <a:t> THEO </a:t>
              </a:r>
              <a:r>
                <a:rPr lang="en-US" sz="6600" dirty="0" err="1">
                  <a:solidFill>
                    <a:srgbClr val="FF0000"/>
                  </a:solidFill>
                </a:rPr>
                <a:t>DÕI</a:t>
              </a:r>
              <a:endParaRPr lang="en-US" sz="6600" dirty="0">
                <a:solidFill>
                  <a:srgbClr val="FF0000"/>
                </a:solidFill>
              </a:endParaRPr>
            </a:p>
          </p:txBody>
        </p:sp>
        <p:grpSp>
          <p:nvGrpSpPr>
            <p:cNvPr id="135" name="Group 134"/>
            <p:cNvGrpSpPr/>
            <p:nvPr/>
          </p:nvGrpSpPr>
          <p:grpSpPr>
            <a:xfrm>
              <a:off x="995733" y="2729017"/>
              <a:ext cx="540571" cy="858986"/>
              <a:chOff x="539751" y="1836907"/>
              <a:chExt cx="726223" cy="987296"/>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grpSp>
      </p:grpSp>
      <p:sp>
        <p:nvSpPr>
          <p:cNvPr id="3" name="Rectangle 2"/>
          <p:cNvSpPr/>
          <p:nvPr/>
        </p:nvSpPr>
        <p:spPr>
          <a:xfrm>
            <a:off x="9265173" y="4681282"/>
            <a:ext cx="184731" cy="754053"/>
          </a:xfrm>
          <a:prstGeom prst="rect">
            <a:avLst/>
          </a:prstGeom>
        </p:spPr>
        <p:txBody>
          <a:bodyPr wrap="none">
            <a:spAutoFit/>
          </a:bodyPr>
          <a:lstStyle/>
          <a:p>
            <a:endParaRPr lang="en-US" dirty="0"/>
          </a:p>
        </p:txBody>
      </p:sp>
    </p:spTree>
    <p:extLst>
      <p:ext uri="{BB962C8B-B14F-4D97-AF65-F5344CB8AC3E}">
        <p14:creationId xmlns:p14="http://schemas.microsoft.com/office/powerpoint/2010/main" val="77423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11108" y="1828804"/>
            <a:ext cx="12114292" cy="872732"/>
            <a:chOff x="7459670" y="7543799"/>
            <a:chExt cx="20011305" cy="872846"/>
          </a:xfrm>
        </p:grpSpPr>
        <p:sp>
          <p:nvSpPr>
            <p:cNvPr id="44" name="TextBox 43"/>
            <p:cNvSpPr txBox="1"/>
            <p:nvPr/>
          </p:nvSpPr>
          <p:spPr>
            <a:xfrm>
              <a:off x="8993186" y="7620004"/>
              <a:ext cx="18477789" cy="769542"/>
            </a:xfrm>
            <a:prstGeom prst="rect">
              <a:avLst/>
            </a:prstGeom>
            <a:noFill/>
          </p:spPr>
          <p:txBody>
            <a:bodyPr wrap="square" rtlCol="0">
              <a:spAutoFit/>
            </a:bodyPr>
            <a:lstStyle/>
            <a:p>
              <a:r>
                <a:rPr lang="en-US" sz="4400" b="1">
                  <a:solidFill>
                    <a:srgbClr val="135F82"/>
                  </a:solidFill>
                  <a:latin typeface="Arial" panose="020B0604020202020204" pitchFamily="34" charset="0"/>
                  <a:ea typeface="Tahoma" pitchFamily="34" charset="0"/>
                  <a:cs typeface="Arial" panose="020B0604020202020204" pitchFamily="34" charset="0"/>
                </a:rPr>
                <a:t>TÓM TẮT LÝ THUYẾT</a:t>
              </a:r>
              <a:endParaRPr lang="en-US" sz="4400" b="1" dirty="0">
                <a:solidFill>
                  <a:srgbClr val="135F82"/>
                </a:solidFill>
                <a:latin typeface="Arial" panose="020B0604020202020204" pitchFamily="34" charset="0"/>
                <a:ea typeface="Tahoma" pitchFamily="34" charset="0"/>
                <a:cs typeface="Arial" panose="020B0604020202020204" pitchFamily="34" charset="0"/>
              </a:endParaRP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Arial" panose="020B0604020202020204" pitchFamily="34" charset="0"/>
                  <a:cs typeface="Arial" panose="020B0604020202020204" pitchFamily="34" charset="0"/>
                </a:endParaRPr>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Arial" panose="020B0604020202020204" pitchFamily="34" charset="0"/>
                    <a:cs typeface="Arial" panose="020B0604020202020204" pitchFamily="34" charset="0"/>
                  </a:endParaRPr>
                </a:p>
              </p:txBody>
            </p:sp>
            <p:sp>
              <p:nvSpPr>
                <p:cNvPr id="50" name="TextBox 49"/>
                <p:cNvSpPr txBox="1"/>
                <p:nvPr/>
              </p:nvSpPr>
              <p:spPr>
                <a:xfrm>
                  <a:off x="7880938" y="7640053"/>
                  <a:ext cx="564545" cy="769541"/>
                </a:xfrm>
                <a:prstGeom prst="rect">
                  <a:avLst/>
                </a:prstGeom>
                <a:noFill/>
              </p:spPr>
              <p:txBody>
                <a:bodyPr wrap="none" rtlCol="0">
                  <a:spAutoFit/>
                </a:bodyPr>
                <a:lstStyle/>
                <a:p>
                  <a:pPr algn="ctr"/>
                  <a:r>
                    <a:rPr lang="en-US" sz="4400" b="1">
                      <a:solidFill>
                        <a:schemeClr val="bg1"/>
                      </a:solidFill>
                      <a:latin typeface="Arial" panose="020B0604020202020204" pitchFamily="34" charset="0"/>
                      <a:ea typeface="Tahoma" pitchFamily="34" charset="0"/>
                      <a:cs typeface="Arial" panose="020B0604020202020204" pitchFamily="34" charset="0"/>
                    </a:rPr>
                    <a:t>I</a:t>
                  </a:r>
                </a:p>
              </p:txBody>
            </p:sp>
          </p:grpSp>
        </p:grpSp>
      </p:grpSp>
      <p:sp>
        <p:nvSpPr>
          <p:cNvPr id="12" name="Rectangle 11">
            <a:extLst>
              <a:ext uri="{FF2B5EF4-FFF2-40B4-BE49-F238E27FC236}">
                <a16:creationId xmlns:a16="http://schemas.microsoft.com/office/drawing/2014/main" id="{372C34B5-28E6-4EC8-B246-38F191EAA9DC}"/>
              </a:ext>
            </a:extLst>
          </p:cNvPr>
          <p:cNvSpPr/>
          <p:nvPr/>
        </p:nvSpPr>
        <p:spPr>
          <a:xfrm>
            <a:off x="611108" y="2856294"/>
            <a:ext cx="5652784" cy="769441"/>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b="1" dirty="0">
                <a:solidFill>
                  <a:srgbClr val="0000FF"/>
                </a:solidFill>
                <a:cs typeface="Arial" panose="020B0604020202020204" pitchFamily="34" charset="0"/>
              </a:rPr>
              <a:t>1</a:t>
            </a:r>
            <a:r>
              <a:rPr lang="fr-FR" sz="4400" b="1">
                <a:solidFill>
                  <a:srgbClr val="0000FF"/>
                </a:solidFill>
                <a:cs typeface="Arial" panose="020B0604020202020204" pitchFamily="34" charset="0"/>
              </a:rPr>
              <a:t>. Mặt trụ tròn xoay</a:t>
            </a:r>
            <a:endParaRPr lang="vi-VN" sz="4400" b="1" dirty="0">
              <a:solidFill>
                <a:srgbClr val="0000FF"/>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868B1F5-8272-454E-B98A-790C7E198947}"/>
                  </a:ext>
                </a:extLst>
              </p:cNvPr>
              <p:cNvSpPr/>
              <p:nvPr/>
            </p:nvSpPr>
            <p:spPr>
              <a:xfrm>
                <a:off x="1052816" y="3685240"/>
                <a:ext cx="22721584" cy="2990306"/>
              </a:xfrm>
              <a:prstGeom prst="rect">
                <a:avLst/>
              </a:prstGeom>
            </p:spPr>
            <p:txBody>
              <a:bodyPr wrap="square">
                <a:spAutoFit/>
              </a:bodyPr>
              <a:lstStyle/>
              <a:p>
                <a:pPr algn="just">
                  <a:lnSpc>
                    <a:spcPct val="107000"/>
                  </a:lnSpc>
                  <a:spcAft>
                    <a:spcPts val="0"/>
                  </a:spcAft>
                </a:pPr>
                <a:r>
                  <a:rPr lang="en-US" sz="4400" i="1" dirty="0">
                    <a:latin typeface="Arial" panose="020B0604020202020204" pitchFamily="34" charset="0"/>
                    <a:ea typeface="Calibri" panose="020F0502020204030204" pitchFamily="34" charset="0"/>
                    <a:cs typeface="Arial" panose="020B0604020202020204" pitchFamily="34" charset="0"/>
                  </a:rPr>
                  <a:t>Trong </a:t>
                </a:r>
                <a:r>
                  <a:rPr lang="en-US" sz="4400" i="1" dirty="0" err="1">
                    <a:latin typeface="Arial" panose="020B0604020202020204" pitchFamily="34" charset="0"/>
                    <a:ea typeface="Calibri" panose="020F0502020204030204" pitchFamily="34" charset="0"/>
                    <a:cs typeface="Arial" panose="020B0604020202020204" pitchFamily="34" charset="0"/>
                  </a:rPr>
                  <a:t>mặt</a:t>
                </a:r>
                <a:r>
                  <a:rPr lang="en-US" sz="4400" i="1" dirty="0">
                    <a:latin typeface="Arial" panose="020B0604020202020204" pitchFamily="34" charset="0"/>
                    <a:ea typeface="Calibri" panose="020F0502020204030204" pitchFamily="34" charset="0"/>
                    <a:cs typeface="Arial" panose="020B0604020202020204" pitchFamily="34" charset="0"/>
                  </a:rPr>
                  <a:t> </a:t>
                </a:r>
                <a:r>
                  <a:rPr lang="en-US" sz="4400" i="1" dirty="0" err="1">
                    <a:latin typeface="Arial" panose="020B0604020202020204" pitchFamily="34" charset="0"/>
                    <a:ea typeface="Calibri" panose="020F0502020204030204" pitchFamily="34" charset="0"/>
                    <a:cs typeface="Arial" panose="020B0604020202020204" pitchFamily="34" charset="0"/>
                  </a:rPr>
                  <a:t>phẳng</a:t>
                </a:r>
                <a:r>
                  <a:rPr lang="en-US" sz="4400" i="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𝑃</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cho</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hai</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đường</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thẳng</a:t>
                </a:r>
                <a:r>
                  <a:rPr lang="en-US"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𝛥</m:t>
                    </m:r>
                  </m:oMath>
                </a14:m>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và</a:t>
                </a:r>
                <a:r>
                  <a:rPr lang="en-US"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𝑙</m:t>
                    </m:r>
                  </m:oMath>
                </a14:m>
                <a:r>
                  <a:rPr lang="en-US" sz="4400" i="1" dirty="0">
                    <a:effectLst/>
                    <a:latin typeface="Arial" panose="020B0604020202020204" pitchFamily="34" charset="0"/>
                    <a:ea typeface="Calibri" panose="020F0502020204030204" pitchFamily="34" charset="0"/>
                    <a:cs typeface="Arial" panose="020B0604020202020204" pitchFamily="34" charset="0"/>
                  </a:rPr>
                  <a:t> song </a:t>
                </a:r>
                <a:r>
                  <a:rPr lang="en-US" sz="4400" i="1" dirty="0" err="1">
                    <a:effectLst/>
                    <a:latin typeface="Arial" panose="020B0604020202020204" pitchFamily="34" charset="0"/>
                    <a:ea typeface="Calibri" panose="020F0502020204030204" pitchFamily="34" charset="0"/>
                    <a:cs typeface="Arial" panose="020B0604020202020204" pitchFamily="34" charset="0"/>
                  </a:rPr>
                  <a:t>song</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với</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nhau</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cách</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nhau</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một</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khoảng</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bằng</a:t>
                </a:r>
                <a:r>
                  <a:rPr lang="en-US"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Khi</a:t>
                </a:r>
                <a:r>
                  <a:rPr lang="en-US" sz="4400" i="1" dirty="0">
                    <a:effectLst/>
                    <a:latin typeface="Arial" panose="020B0604020202020204" pitchFamily="34" charset="0"/>
                    <a:ea typeface="Calibri" panose="020F0502020204030204" pitchFamily="34" charset="0"/>
                    <a:cs typeface="Arial" panose="020B0604020202020204" pitchFamily="34" charset="0"/>
                  </a:rPr>
                  <a:t> quay </a:t>
                </a:r>
                <a:r>
                  <a:rPr lang="en-US" sz="4400" i="1" dirty="0" err="1">
                    <a:effectLst/>
                    <a:latin typeface="Arial" panose="020B0604020202020204" pitchFamily="34" charset="0"/>
                    <a:ea typeface="Calibri" panose="020F0502020204030204" pitchFamily="34" charset="0"/>
                    <a:cs typeface="Arial" panose="020B0604020202020204" pitchFamily="34" charset="0"/>
                  </a:rPr>
                  <a:t>mặt</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phẳng</a:t>
                </a:r>
                <a14:m>
                  <m:oMath xmlns:m="http://schemas.openxmlformats.org/officeDocument/2006/math">
                    <m:r>
                      <a:rPr lang="en-US" sz="4400" b="0" i="1" smtClean="0">
                        <a:effectLst/>
                        <a:latin typeface="Cambria Math"/>
                        <a:ea typeface="Calibri" panose="020F0502020204030204" pitchFamily="34" charset="0"/>
                        <a:cs typeface="Times New Roman" panose="02020603050405020304" pitchFamily="18" charset="0"/>
                      </a:rPr>
                      <m:t> </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𝑃</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xung</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quanh</a:t>
                </a:r>
                <a:r>
                  <a:rPr lang="en-US"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𝛥</m:t>
                    </m:r>
                  </m:oMath>
                </a14:m>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thì</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a:latin typeface="Arial" panose="020B0604020202020204" pitchFamily="34" charset="0"/>
                    <a:ea typeface="Calibri" panose="020F0502020204030204" pitchFamily="34" charset="0"/>
                    <a:cs typeface="Arial" panose="020B0604020202020204" pitchFamily="34" charset="0"/>
                  </a:rPr>
                  <a:t>đường thẳng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𝑙</m:t>
                    </m:r>
                  </m:oMath>
                </a14:m>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sinh</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ra</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một</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mặt</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tròn</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xoay</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được</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gọi</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là</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b="1" i="1" dirty="0" err="1">
                    <a:effectLst/>
                    <a:latin typeface="Arial" panose="020B0604020202020204" pitchFamily="34" charset="0"/>
                    <a:ea typeface="Calibri" panose="020F0502020204030204" pitchFamily="34" charset="0"/>
                    <a:cs typeface="Arial" panose="020B0604020202020204" pitchFamily="34" charset="0"/>
                  </a:rPr>
                  <a:t>mặt</a:t>
                </a:r>
                <a:r>
                  <a:rPr lang="en-US" sz="4400" b="1" i="1" dirty="0">
                    <a:effectLst/>
                    <a:latin typeface="Arial" panose="020B0604020202020204" pitchFamily="34" charset="0"/>
                    <a:ea typeface="Calibri" panose="020F0502020204030204" pitchFamily="34" charset="0"/>
                    <a:cs typeface="Arial" panose="020B0604020202020204" pitchFamily="34" charset="0"/>
                  </a:rPr>
                  <a:t> </a:t>
                </a:r>
                <a:r>
                  <a:rPr lang="en-US" sz="4400" b="1" i="1" dirty="0" err="1">
                    <a:effectLst/>
                    <a:latin typeface="Arial" panose="020B0604020202020204" pitchFamily="34" charset="0"/>
                    <a:ea typeface="Calibri" panose="020F0502020204030204" pitchFamily="34" charset="0"/>
                    <a:cs typeface="Arial" panose="020B0604020202020204" pitchFamily="34" charset="0"/>
                  </a:rPr>
                  <a:t>trụ</a:t>
                </a:r>
                <a:r>
                  <a:rPr lang="en-US" sz="4400" b="1" i="1" dirty="0">
                    <a:effectLst/>
                    <a:latin typeface="Arial" panose="020B0604020202020204" pitchFamily="34" charset="0"/>
                    <a:ea typeface="Calibri" panose="020F0502020204030204" pitchFamily="34" charset="0"/>
                    <a:cs typeface="Arial" panose="020B0604020202020204" pitchFamily="34" charset="0"/>
                  </a:rPr>
                  <a:t> </a:t>
                </a:r>
                <a:r>
                  <a:rPr lang="en-US" sz="4400" b="1" i="1" dirty="0" err="1">
                    <a:effectLst/>
                    <a:latin typeface="Arial" panose="020B0604020202020204" pitchFamily="34" charset="0"/>
                    <a:ea typeface="Calibri" panose="020F0502020204030204" pitchFamily="34" charset="0"/>
                    <a:cs typeface="Arial" panose="020B0604020202020204" pitchFamily="34" charset="0"/>
                  </a:rPr>
                  <a:t>tròn</a:t>
                </a:r>
                <a:r>
                  <a:rPr lang="en-US" sz="4400" b="1" i="1" dirty="0">
                    <a:effectLst/>
                    <a:latin typeface="Arial" panose="020B0604020202020204" pitchFamily="34" charset="0"/>
                    <a:ea typeface="Calibri" panose="020F0502020204030204" pitchFamily="34" charset="0"/>
                    <a:cs typeface="Arial" panose="020B0604020202020204" pitchFamily="34" charset="0"/>
                  </a:rPr>
                  <a:t> </a:t>
                </a:r>
                <a:r>
                  <a:rPr lang="en-US" sz="4400" b="1" i="1" dirty="0" err="1">
                    <a:effectLst/>
                    <a:latin typeface="Arial" panose="020B0604020202020204" pitchFamily="34" charset="0"/>
                    <a:ea typeface="Calibri" panose="020F0502020204030204" pitchFamily="34" charset="0"/>
                    <a:cs typeface="Arial" panose="020B0604020202020204" pitchFamily="34" charset="0"/>
                  </a:rPr>
                  <a:t>xoay</a:t>
                </a:r>
                <a:r>
                  <a:rPr lang="en-US" sz="4400" i="1" dirty="0">
                    <a:effectLst/>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4400" i="1" dirty="0" err="1">
                    <a:effectLst/>
                    <a:latin typeface="Arial" panose="020B0604020202020204" pitchFamily="34" charset="0"/>
                    <a:ea typeface="Calibri" panose="020F0502020204030204" pitchFamily="34" charset="0"/>
                    <a:cs typeface="Arial" panose="020B0604020202020204" pitchFamily="34" charset="0"/>
                  </a:rPr>
                  <a:t>Đường</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thẳng</a:t>
                </a:r>
                <a:r>
                  <a:rPr lang="en-US"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𝛥</m:t>
                    </m:r>
                  </m:oMath>
                </a14:m>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gọi</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là</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trục</a:t>
                </a:r>
                <a:r>
                  <a:rPr lang="en-US"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𝑙</m:t>
                    </m:r>
                  </m:oMath>
                </a14:m>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gọi</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là</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đường</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sinh</a:t>
                </a:r>
                <a:r>
                  <a:rPr lang="en-US"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oMath>
                </a14:m>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là</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bán</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kính</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của</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mặt</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trụ</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đó</a:t>
                </a:r>
                <a:r>
                  <a:rPr lang="en-US" sz="4400" i="1" dirty="0">
                    <a:effectLst/>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a:extLst>
                  <a:ext uri="{FF2B5EF4-FFF2-40B4-BE49-F238E27FC236}">
                    <a16:creationId xmlns:a16="http://schemas.microsoft.com/office/drawing/2014/main" xmlns:a14="http://schemas.microsoft.com/office/drawing/2010/main" xmlns="" id="{B868B1F5-8272-454E-B98A-790C7E198947}"/>
                  </a:ext>
                </a:extLst>
              </p:cNvPr>
              <p:cNvSpPr>
                <a:spLocks noRot="1" noChangeAspect="1" noMove="1" noResize="1" noEditPoints="1" noAdjustHandles="1" noChangeArrowheads="1" noChangeShapeType="1" noTextEdit="1"/>
              </p:cNvSpPr>
              <p:nvPr/>
            </p:nvSpPr>
            <p:spPr>
              <a:xfrm>
                <a:off x="1052816" y="3685240"/>
                <a:ext cx="22721584" cy="2990306"/>
              </a:xfrm>
              <a:prstGeom prst="rect">
                <a:avLst/>
              </a:prstGeom>
              <a:blipFill rotWithShape="1">
                <a:blip r:embed="rId3"/>
                <a:stretch>
                  <a:fillRect l="-1100" t="-4490" r="-1073" b="-6939"/>
                </a:stretch>
              </a:blipFill>
            </p:spPr>
            <p:txBody>
              <a:bodyPr/>
              <a:lstStyle/>
              <a:p>
                <a:r>
                  <a:rPr lang="en-US">
                    <a:noFill/>
                  </a:rPr>
                  <a:t> </a:t>
                </a:r>
              </a:p>
            </p:txBody>
          </p:sp>
        </mc:Fallback>
      </mc:AlternateContent>
      <p:pic>
        <p:nvPicPr>
          <p:cNvPr id="43" name="Picture 42">
            <a:extLst>
              <a:ext uri="{FF2B5EF4-FFF2-40B4-BE49-F238E27FC236}">
                <a16:creationId xmlns:a16="http://schemas.microsoft.com/office/drawing/2014/main" id="{50737C54-FEAB-4EA5-8DE5-8D7628275888}"/>
              </a:ext>
            </a:extLst>
          </p:cNvPr>
          <p:cNvPicPr/>
          <p:nvPr/>
        </p:nvPicPr>
        <p:blipFill>
          <a:blip r:embed="rId4">
            <a:extLst>
              <a:ext uri="{28A0092B-C50C-407E-A947-70E740481C1C}">
                <a14:useLocalDpi xmlns:a14="http://schemas.microsoft.com/office/drawing/2010/main" val="0"/>
              </a:ext>
            </a:extLst>
          </a:blip>
          <a:srcRect l="18655" t="16071" r="50018" b="7170"/>
          <a:stretch>
            <a:fillRect/>
          </a:stretch>
        </p:blipFill>
        <p:spPr bwMode="auto">
          <a:xfrm>
            <a:off x="19354800" y="6535781"/>
            <a:ext cx="4419600" cy="6273841"/>
          </a:xfrm>
          <a:prstGeom prst="rect">
            <a:avLst/>
          </a:prstGeom>
          <a:noFill/>
          <a:ln>
            <a:noFill/>
          </a:ln>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F102EB7-C597-4D2B-85C0-6111486530AB}"/>
                  </a:ext>
                </a:extLst>
              </p:cNvPr>
              <p:cNvSpPr/>
              <p:nvPr/>
            </p:nvSpPr>
            <p:spPr>
              <a:xfrm>
                <a:off x="1052816" y="7709401"/>
                <a:ext cx="16854184" cy="4406399"/>
              </a:xfrm>
              <a:prstGeom prst="rect">
                <a:avLst/>
              </a:prstGeom>
            </p:spPr>
            <p:txBody>
              <a:bodyPr wrap="square">
                <a:spAutoFit/>
              </a:bodyPr>
              <a:lstStyle/>
              <a:p>
                <a:pPr algn="just">
                  <a:lnSpc>
                    <a:spcPct val="107000"/>
                  </a:lnSpc>
                  <a:spcAft>
                    <a:spcPts val="0"/>
                  </a:spcAft>
                </a:pPr>
                <a:r>
                  <a:rPr lang="en-US" sz="4400" i="1" dirty="0" err="1">
                    <a:latin typeface="Arial" panose="020B0604020202020204" pitchFamily="34" charset="0"/>
                    <a:ea typeface="Calibri" panose="020F0502020204030204" pitchFamily="34" charset="0"/>
                    <a:cs typeface="Arial" panose="020B0604020202020204" pitchFamily="34" charset="0"/>
                  </a:rPr>
                  <a:t>Xét</a:t>
                </a:r>
                <a:r>
                  <a:rPr lang="en-US" sz="4400" i="1" dirty="0">
                    <a:latin typeface="Arial" panose="020B0604020202020204" pitchFamily="34" charset="0"/>
                    <a:ea typeface="Calibri" panose="020F0502020204030204" pitchFamily="34" charset="0"/>
                    <a:cs typeface="Arial" panose="020B0604020202020204" pitchFamily="34" charset="0"/>
                  </a:rPr>
                  <a:t> </a:t>
                </a:r>
                <a:r>
                  <a:rPr lang="en-US" sz="4400" i="1" dirty="0" err="1">
                    <a:latin typeface="Arial" panose="020B0604020202020204" pitchFamily="34" charset="0"/>
                    <a:ea typeface="Calibri" panose="020F0502020204030204" pitchFamily="34" charset="0"/>
                    <a:cs typeface="Arial" panose="020B0604020202020204" pitchFamily="34" charset="0"/>
                  </a:rPr>
                  <a:t>hình</a:t>
                </a:r>
                <a:r>
                  <a:rPr lang="en-US" sz="4400" i="1" dirty="0">
                    <a:latin typeface="Arial" panose="020B0604020202020204" pitchFamily="34" charset="0"/>
                    <a:ea typeface="Calibri" panose="020F0502020204030204" pitchFamily="34" charset="0"/>
                    <a:cs typeface="Arial" panose="020B0604020202020204" pitchFamily="34" charset="0"/>
                  </a:rPr>
                  <a:t> </a:t>
                </a:r>
                <a:r>
                  <a:rPr lang="en-US" sz="4400" i="1" dirty="0" err="1">
                    <a:latin typeface="Arial" panose="020B0604020202020204" pitchFamily="34" charset="0"/>
                    <a:ea typeface="Calibri" panose="020F0502020204030204" pitchFamily="34" charset="0"/>
                    <a:cs typeface="Arial" panose="020B0604020202020204" pitchFamily="34" charset="0"/>
                  </a:rPr>
                  <a:t>chữ</a:t>
                </a:r>
                <a:r>
                  <a:rPr lang="en-US" sz="4400" i="1" dirty="0">
                    <a:latin typeface="Arial" panose="020B0604020202020204" pitchFamily="34" charset="0"/>
                    <a:ea typeface="Calibri" panose="020F0502020204030204" pitchFamily="34" charset="0"/>
                    <a:cs typeface="Arial" panose="020B0604020202020204" pitchFamily="34" charset="0"/>
                  </a:rPr>
                  <a:t> </a:t>
                </a:r>
                <a:r>
                  <a:rPr lang="en-US" sz="4400" i="1" dirty="0" err="1">
                    <a:latin typeface="Arial" panose="020B0604020202020204" pitchFamily="34" charset="0"/>
                    <a:ea typeface="Calibri" panose="020F0502020204030204" pitchFamily="34" charset="0"/>
                    <a:cs typeface="Arial" panose="020B0604020202020204" pitchFamily="34" charset="0"/>
                  </a:rPr>
                  <a:t>nhật</a:t>
                </a:r>
                <a:r>
                  <a:rPr lang="en-US" sz="4400" i="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𝐴𝐵𝐶𝐷</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Khi</a:t>
                </a:r>
                <a:r>
                  <a:rPr lang="en-US" sz="4400" i="1" dirty="0">
                    <a:effectLst/>
                    <a:latin typeface="Arial" panose="020B0604020202020204" pitchFamily="34" charset="0"/>
                    <a:ea typeface="Calibri" panose="020F0502020204030204" pitchFamily="34" charset="0"/>
                    <a:cs typeface="Arial" panose="020B0604020202020204" pitchFamily="34" charset="0"/>
                  </a:rPr>
                  <a:t> quay </a:t>
                </a:r>
                <a:r>
                  <a:rPr lang="en-US" sz="4400" i="1" dirty="0" err="1">
                    <a:effectLst/>
                    <a:latin typeface="Arial" panose="020B0604020202020204" pitchFamily="34" charset="0"/>
                    <a:ea typeface="Calibri" panose="020F0502020204030204" pitchFamily="34" charset="0"/>
                    <a:cs typeface="Arial" panose="020B0604020202020204" pitchFamily="34" charset="0"/>
                  </a:rPr>
                  <a:t>hình</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đó</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xung</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quanh</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đường</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thẳng</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chứa</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một</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cạnh</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chẳng</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hạn</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cạnh</a:t>
                </a:r>
                <a:r>
                  <a:rPr lang="en-US"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𝐴𝐵</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thì</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đường</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gấp</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khúc</a:t>
                </a:r>
                <a:r>
                  <a:rPr lang="en-US"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𝐴𝐷𝐶𝐵</m:t>
                    </m:r>
                  </m:oMath>
                </a14:m>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tạo</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thành</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một</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hình</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được</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gọi</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là</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b="1" i="1" dirty="0" err="1">
                    <a:effectLst/>
                    <a:latin typeface="Arial" panose="020B0604020202020204" pitchFamily="34" charset="0"/>
                    <a:ea typeface="Calibri" panose="020F0502020204030204" pitchFamily="34" charset="0"/>
                    <a:cs typeface="Arial" panose="020B0604020202020204" pitchFamily="34" charset="0"/>
                  </a:rPr>
                  <a:t>hình</a:t>
                </a:r>
                <a:r>
                  <a:rPr lang="en-US" sz="4400" b="1" i="1" dirty="0">
                    <a:effectLst/>
                    <a:latin typeface="Arial" panose="020B0604020202020204" pitchFamily="34" charset="0"/>
                    <a:ea typeface="Calibri" panose="020F0502020204030204" pitchFamily="34" charset="0"/>
                    <a:cs typeface="Arial" panose="020B0604020202020204" pitchFamily="34" charset="0"/>
                  </a:rPr>
                  <a:t> </a:t>
                </a:r>
                <a:r>
                  <a:rPr lang="en-US" sz="4400" b="1" i="1" dirty="0" err="1">
                    <a:effectLst/>
                    <a:latin typeface="Arial" panose="020B0604020202020204" pitchFamily="34" charset="0"/>
                    <a:ea typeface="Calibri" panose="020F0502020204030204" pitchFamily="34" charset="0"/>
                    <a:cs typeface="Arial" panose="020B0604020202020204" pitchFamily="34" charset="0"/>
                  </a:rPr>
                  <a:t>trụ</a:t>
                </a:r>
                <a:r>
                  <a:rPr lang="en-US" sz="4400" b="1" i="1" dirty="0">
                    <a:effectLst/>
                    <a:latin typeface="Arial" panose="020B0604020202020204" pitchFamily="34" charset="0"/>
                    <a:ea typeface="Calibri" panose="020F0502020204030204" pitchFamily="34" charset="0"/>
                    <a:cs typeface="Arial" panose="020B0604020202020204" pitchFamily="34" charset="0"/>
                  </a:rPr>
                  <a:t> </a:t>
                </a:r>
                <a:r>
                  <a:rPr lang="en-US" sz="4400" b="1" i="1" dirty="0" err="1">
                    <a:effectLst/>
                    <a:latin typeface="Arial" panose="020B0604020202020204" pitchFamily="34" charset="0"/>
                    <a:ea typeface="Calibri" panose="020F0502020204030204" pitchFamily="34" charset="0"/>
                    <a:cs typeface="Arial" panose="020B0604020202020204" pitchFamily="34" charset="0"/>
                  </a:rPr>
                  <a:t>tròn</a:t>
                </a:r>
                <a:r>
                  <a:rPr lang="en-US" sz="4400" b="1" i="1" dirty="0">
                    <a:effectLst/>
                    <a:latin typeface="Arial" panose="020B0604020202020204" pitchFamily="34" charset="0"/>
                    <a:ea typeface="Calibri" panose="020F0502020204030204" pitchFamily="34" charset="0"/>
                    <a:cs typeface="Arial" panose="020B0604020202020204" pitchFamily="34" charset="0"/>
                  </a:rPr>
                  <a:t> </a:t>
                </a:r>
                <a:r>
                  <a:rPr lang="en-US" sz="4400" b="1" i="1" dirty="0" err="1">
                    <a:effectLst/>
                    <a:latin typeface="Arial" panose="020B0604020202020204" pitchFamily="34" charset="0"/>
                    <a:ea typeface="Calibri" panose="020F0502020204030204" pitchFamily="34" charset="0"/>
                    <a:cs typeface="Arial" panose="020B0604020202020204" pitchFamily="34" charset="0"/>
                  </a:rPr>
                  <a:t>xoay</a:t>
                </a:r>
                <a:r>
                  <a:rPr lang="en-US" sz="4400" i="1" dirty="0">
                    <a:effectLst/>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Hai</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đáy</a:t>
                </a:r>
                <a:r>
                  <a:rPr lang="en-US"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𝐴</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𝐵</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Đường</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sinh</a:t>
                </a:r>
                <a:r>
                  <a:rPr lang="en-US"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𝑙</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𝐶𝐷</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Chiều</a:t>
                </a:r>
                <a:r>
                  <a:rPr lang="en-US" sz="4400" i="1" dirty="0">
                    <a:effectLst/>
                    <a:latin typeface="Arial" panose="020B0604020202020204" pitchFamily="34" charset="0"/>
                    <a:ea typeface="Calibri" panose="020F0502020204030204" pitchFamily="34" charset="0"/>
                    <a:cs typeface="Arial" panose="020B0604020202020204" pitchFamily="34" charset="0"/>
                  </a:rPr>
                  <a:t> </a:t>
                </a:r>
                <a:r>
                  <a:rPr lang="en-US" sz="4400" i="1" dirty="0" err="1">
                    <a:effectLst/>
                    <a:latin typeface="Arial" panose="020B0604020202020204" pitchFamily="34" charset="0"/>
                    <a:ea typeface="Calibri" panose="020F0502020204030204" pitchFamily="34" charset="0"/>
                    <a:cs typeface="Arial" panose="020B0604020202020204" pitchFamily="34" charset="0"/>
                  </a:rPr>
                  <a:t>cao</a:t>
                </a:r>
                <a:r>
                  <a:rPr lang="en-US"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𝐴𝐵</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𝐶𝐷</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a:extLst>
                  <a:ext uri="{FF2B5EF4-FFF2-40B4-BE49-F238E27FC236}">
                    <a16:creationId xmlns:a16="http://schemas.microsoft.com/office/drawing/2014/main" xmlns:a14="http://schemas.microsoft.com/office/drawing/2010/main" xmlns="" id="{1F102EB7-C597-4D2B-85C0-6111486530AB}"/>
                  </a:ext>
                </a:extLst>
              </p:cNvPr>
              <p:cNvSpPr>
                <a:spLocks noRot="1" noChangeAspect="1" noMove="1" noResize="1" noEditPoints="1" noAdjustHandles="1" noChangeArrowheads="1" noChangeShapeType="1" noTextEdit="1"/>
              </p:cNvSpPr>
              <p:nvPr/>
            </p:nvSpPr>
            <p:spPr>
              <a:xfrm>
                <a:off x="1052816" y="7709401"/>
                <a:ext cx="16854184" cy="4406399"/>
              </a:xfrm>
              <a:prstGeom prst="rect">
                <a:avLst/>
              </a:prstGeom>
              <a:blipFill rotWithShape="1">
                <a:blip r:embed="rId5"/>
                <a:stretch>
                  <a:fillRect l="-1483" t="-3043" r="-1447" b="-5118"/>
                </a:stretch>
              </a:blipFill>
            </p:spPr>
            <p:txBody>
              <a:bodyPr/>
              <a:lstStyle/>
              <a:p>
                <a:r>
                  <a:rPr lang="en-US">
                    <a:noFill/>
                  </a:rPr>
                  <a:t> </a:t>
                </a:r>
              </a:p>
            </p:txBody>
          </p:sp>
        </mc:Fallback>
      </mc:AlternateContent>
      <p:pic>
        <p:nvPicPr>
          <p:cNvPr id="45" name="Picture 44">
            <a:extLst>
              <a:ext uri="{FF2B5EF4-FFF2-40B4-BE49-F238E27FC236}">
                <a16:creationId xmlns:a16="http://schemas.microsoft.com/office/drawing/2014/main" id="{4CFEB768-64DF-4536-9979-0ECC389835B6}"/>
              </a:ext>
            </a:extLst>
          </p:cNvPr>
          <p:cNvPicPr/>
          <p:nvPr/>
        </p:nvPicPr>
        <p:blipFill>
          <a:blip r:embed="rId4">
            <a:extLst>
              <a:ext uri="{28A0092B-C50C-407E-A947-70E740481C1C}">
                <a14:useLocalDpi xmlns:a14="http://schemas.microsoft.com/office/drawing/2010/main" val="0"/>
              </a:ext>
            </a:extLst>
          </a:blip>
          <a:srcRect l="58826" t="26140" r="12701" b="13181"/>
          <a:stretch>
            <a:fillRect/>
          </a:stretch>
        </p:blipFill>
        <p:spPr bwMode="auto">
          <a:xfrm>
            <a:off x="15697200" y="9176085"/>
            <a:ext cx="3115310" cy="3657600"/>
          </a:xfrm>
          <a:prstGeom prst="rect">
            <a:avLst/>
          </a:prstGeom>
          <a:noFill/>
          <a:ln>
            <a:noFill/>
          </a:ln>
        </p:spPr>
      </p:pic>
      <p:sp>
        <p:nvSpPr>
          <p:cNvPr id="14" name="Rectangle 13">
            <a:extLst>
              <a:ext uri="{FF2B5EF4-FFF2-40B4-BE49-F238E27FC236}">
                <a16:creationId xmlns:a16="http://schemas.microsoft.com/office/drawing/2014/main" id="{DED607EA-60CB-4745-B97C-99D1FEE7ACA3}"/>
              </a:ext>
            </a:extLst>
          </p:cNvPr>
          <p:cNvSpPr/>
          <p:nvPr/>
        </p:nvSpPr>
        <p:spPr>
          <a:xfrm>
            <a:off x="710524" y="6774359"/>
            <a:ext cx="5652784" cy="769441"/>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b="1" dirty="0">
                <a:solidFill>
                  <a:srgbClr val="0000FF"/>
                </a:solidFill>
                <a:cs typeface="Arial" panose="020B0604020202020204" pitchFamily="34" charset="0"/>
              </a:rPr>
              <a:t>2. </a:t>
            </a:r>
            <a:r>
              <a:rPr lang="fr-FR" sz="4400" b="1" dirty="0" err="1">
                <a:solidFill>
                  <a:srgbClr val="0000FF"/>
                </a:solidFill>
                <a:cs typeface="Arial" panose="020B0604020202020204" pitchFamily="34" charset="0"/>
              </a:rPr>
              <a:t>Hình</a:t>
            </a:r>
            <a:r>
              <a:rPr lang="fr-FR" sz="4400" b="1" dirty="0">
                <a:solidFill>
                  <a:srgbClr val="0000FF"/>
                </a:solidFill>
                <a:cs typeface="Arial" panose="020B0604020202020204" pitchFamily="34" charset="0"/>
              </a:rPr>
              <a:t> </a:t>
            </a:r>
            <a:r>
              <a:rPr lang="fr-FR" sz="4400" b="1" dirty="0" err="1">
                <a:solidFill>
                  <a:srgbClr val="0000FF"/>
                </a:solidFill>
                <a:cs typeface="Arial" panose="020B0604020202020204" pitchFamily="34" charset="0"/>
              </a:rPr>
              <a:t>trụ</a:t>
            </a:r>
            <a:r>
              <a:rPr lang="fr-FR" sz="4400" b="1" dirty="0">
                <a:solidFill>
                  <a:srgbClr val="0000FF"/>
                </a:solidFill>
                <a:cs typeface="Arial" panose="020B0604020202020204" pitchFamily="34" charset="0"/>
              </a:rPr>
              <a:t> </a:t>
            </a:r>
            <a:r>
              <a:rPr lang="fr-FR" sz="4400" b="1" dirty="0" err="1">
                <a:solidFill>
                  <a:srgbClr val="0000FF"/>
                </a:solidFill>
                <a:cs typeface="Arial" panose="020B0604020202020204" pitchFamily="34" charset="0"/>
              </a:rPr>
              <a:t>tròn</a:t>
            </a:r>
            <a:r>
              <a:rPr lang="fr-FR" sz="4400" b="1" dirty="0">
                <a:solidFill>
                  <a:srgbClr val="0000FF"/>
                </a:solidFill>
                <a:cs typeface="Arial" panose="020B0604020202020204" pitchFamily="34" charset="0"/>
              </a:rPr>
              <a:t> </a:t>
            </a:r>
            <a:r>
              <a:rPr lang="fr-FR" sz="4400" b="1" dirty="0" err="1">
                <a:solidFill>
                  <a:srgbClr val="0000FF"/>
                </a:solidFill>
                <a:cs typeface="Arial" panose="020B0604020202020204" pitchFamily="34" charset="0"/>
              </a:rPr>
              <a:t>xoay</a:t>
            </a:r>
            <a:endParaRPr lang="vi-VN" sz="4400" b="1" dirty="0">
              <a:solidFill>
                <a:srgbClr val="0000FF"/>
              </a:solidFill>
              <a:cs typeface="Arial" panose="020B0604020202020204" pitchFamily="34" charset="0"/>
            </a:endParaRPr>
          </a:p>
        </p:txBody>
      </p:sp>
    </p:spTree>
    <p:extLst>
      <p:ext uri="{BB962C8B-B14F-4D97-AF65-F5344CB8AC3E}">
        <p14:creationId xmlns:p14="http://schemas.microsoft.com/office/powerpoint/2010/main" val="113589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anim calcmode="lin" valueType="num">
                                      <p:cBhvr>
                                        <p:cTn id="17" dur="1000" fill="hold"/>
                                        <p:tgtEl>
                                          <p:spTgt spid="43"/>
                                        </p:tgtEl>
                                        <p:attrNameLst>
                                          <p:attrName>ppt_x</p:attrName>
                                        </p:attrNameLst>
                                      </p:cBhvr>
                                      <p:tavLst>
                                        <p:tav tm="0">
                                          <p:val>
                                            <p:strVal val="#ppt_x"/>
                                          </p:val>
                                        </p:tav>
                                        <p:tav tm="100000">
                                          <p:val>
                                            <p:strVal val="#ppt_x"/>
                                          </p:val>
                                        </p:tav>
                                      </p:tavLst>
                                    </p:anim>
                                    <p:anim calcmode="lin" valueType="num">
                                      <p:cBhvr>
                                        <p:cTn id="1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circle(in)">
                                      <p:cBhvr>
                                        <p:cTn id="39"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8"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11108" y="1828800"/>
            <a:ext cx="12114292" cy="907188"/>
            <a:chOff x="7459670" y="7543799"/>
            <a:chExt cx="20011305" cy="907307"/>
          </a:xfrm>
        </p:grpSpPr>
        <p:sp>
          <p:nvSpPr>
            <p:cNvPr id="44" name="TextBox 43"/>
            <p:cNvSpPr txBox="1"/>
            <p:nvPr/>
          </p:nvSpPr>
          <p:spPr>
            <a:xfrm>
              <a:off x="8993186" y="7620000"/>
              <a:ext cx="18477789" cy="831106"/>
            </a:xfrm>
            <a:prstGeom prst="rect">
              <a:avLst/>
            </a:prstGeom>
            <a:noFill/>
          </p:spPr>
          <p:txBody>
            <a:bodyPr wrap="square" rtlCol="0">
              <a:spAutoFit/>
            </a:bodyPr>
            <a:lstStyle/>
            <a:p>
              <a:r>
                <a:rPr lang="en-US" sz="4800" b="1">
                  <a:solidFill>
                    <a:srgbClr val="135F82"/>
                  </a:solidFill>
                  <a:latin typeface="Arial" panose="020B0604020202020204" pitchFamily="34" charset="0"/>
                  <a:ea typeface="Tahoma" pitchFamily="34" charset="0"/>
                  <a:cs typeface="Arial" panose="020B0604020202020204" pitchFamily="34" charset="0"/>
                </a:rPr>
                <a:t>TÓM TẮT LÝ THUYẾT</a:t>
              </a:r>
              <a:endParaRPr lang="en-US" sz="4800" b="1" dirty="0">
                <a:solidFill>
                  <a:srgbClr val="135F82"/>
                </a:solidFill>
                <a:latin typeface="Arial" panose="020B0604020202020204" pitchFamily="34" charset="0"/>
                <a:ea typeface="Tahoma" pitchFamily="34" charset="0"/>
                <a:cs typeface="Arial" panose="020B0604020202020204" pitchFamily="34" charset="0"/>
              </a:endParaRP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TextBox 49"/>
                <p:cNvSpPr txBox="1"/>
                <p:nvPr/>
              </p:nvSpPr>
              <p:spPr>
                <a:xfrm>
                  <a:off x="7883586" y="7640053"/>
                  <a:ext cx="559249" cy="754151"/>
                </a:xfrm>
                <a:prstGeom prst="rect">
                  <a:avLst/>
                </a:prstGeom>
                <a:noFill/>
              </p:spPr>
              <p:txBody>
                <a:bodyPr wrap="none" rtlCol="0">
                  <a:spAutoFit/>
                </a:bodyPr>
                <a:lstStyle/>
                <a:p>
                  <a:pPr algn="ctr"/>
                  <a:r>
                    <a:rPr lang="en-US" b="1">
                      <a:solidFill>
                        <a:schemeClr val="bg1"/>
                      </a:solidFill>
                      <a:latin typeface="Arial" panose="020B0604020202020204" pitchFamily="34" charset="0"/>
                      <a:ea typeface="Tahoma" pitchFamily="34" charset="0"/>
                      <a:cs typeface="Arial" panose="020B0604020202020204" pitchFamily="34" charset="0"/>
                    </a:rPr>
                    <a:t>I</a:t>
                  </a:r>
                </a:p>
              </p:txBody>
            </p:sp>
          </p:grpSp>
        </p:grpSp>
      </p:grpSp>
      <p:sp>
        <p:nvSpPr>
          <p:cNvPr id="10" name="Rectangle 9">
            <a:extLst>
              <a:ext uri="{FF2B5EF4-FFF2-40B4-BE49-F238E27FC236}">
                <a16:creationId xmlns:a16="http://schemas.microsoft.com/office/drawing/2014/main" id="{6322A0E3-DDBE-41FB-9A14-8CF0A983D367}"/>
              </a:ext>
            </a:extLst>
          </p:cNvPr>
          <p:cNvSpPr/>
          <p:nvPr/>
        </p:nvSpPr>
        <p:spPr>
          <a:xfrm>
            <a:off x="693473" y="3030691"/>
            <a:ext cx="5652784" cy="769441"/>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b="1" dirty="0">
                <a:solidFill>
                  <a:srgbClr val="0000FF"/>
                </a:solidFill>
                <a:cs typeface="Arial" panose="020B0604020202020204" pitchFamily="34" charset="0"/>
              </a:rPr>
              <a:t>3</a:t>
            </a:r>
            <a:r>
              <a:rPr lang="fr-FR" sz="4400" b="1">
                <a:solidFill>
                  <a:srgbClr val="0000FF"/>
                </a:solidFill>
                <a:cs typeface="Arial" panose="020B0604020202020204" pitchFamily="34" charset="0"/>
              </a:rPr>
              <a:t>. Khối trụ tròn xoay</a:t>
            </a:r>
            <a:endParaRPr lang="vi-VN" sz="4400" b="1" dirty="0">
              <a:solidFill>
                <a:srgbClr val="0000FF"/>
              </a:solidFill>
              <a:cs typeface="Arial" panose="020B0604020202020204" pitchFamily="34" charset="0"/>
            </a:endParaRPr>
          </a:p>
        </p:txBody>
      </p:sp>
      <p:sp>
        <p:nvSpPr>
          <p:cNvPr id="11" name="Rectangle 10">
            <a:extLst>
              <a:ext uri="{FF2B5EF4-FFF2-40B4-BE49-F238E27FC236}">
                <a16:creationId xmlns:a16="http://schemas.microsoft.com/office/drawing/2014/main" id="{2E31A41E-9685-414C-AC86-C0FE31883560}"/>
              </a:ext>
            </a:extLst>
          </p:cNvPr>
          <p:cNvSpPr/>
          <p:nvPr/>
        </p:nvSpPr>
        <p:spPr>
          <a:xfrm>
            <a:off x="811660" y="5787290"/>
            <a:ext cx="7875140" cy="769441"/>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b="1" dirty="0">
                <a:solidFill>
                  <a:srgbClr val="0000FF"/>
                </a:solidFill>
                <a:cs typeface="Arial" panose="020B0604020202020204" pitchFamily="34" charset="0"/>
              </a:rPr>
              <a:t>4</a:t>
            </a:r>
            <a:r>
              <a:rPr lang="fr-FR" sz="4400" b="1">
                <a:solidFill>
                  <a:srgbClr val="0000FF"/>
                </a:solidFill>
                <a:cs typeface="Arial" panose="020B0604020202020204" pitchFamily="34" charset="0"/>
              </a:rPr>
              <a:t>. Diện tích xung quanh</a:t>
            </a:r>
            <a:endParaRPr lang="vi-VN" sz="4400" b="1" dirty="0">
              <a:solidFill>
                <a:srgbClr val="0000FF"/>
              </a:solidFill>
              <a:cs typeface="Arial" panose="020B0604020202020204" pitchFamily="34" charset="0"/>
            </a:endParaRPr>
          </a:p>
        </p:txBody>
      </p:sp>
      <p:sp>
        <p:nvSpPr>
          <p:cNvPr id="15" name="Rectangle 14">
            <a:extLst>
              <a:ext uri="{FF2B5EF4-FFF2-40B4-BE49-F238E27FC236}">
                <a16:creationId xmlns:a16="http://schemas.microsoft.com/office/drawing/2014/main" id="{F5319830-6B85-45DC-B38F-83845856506C}"/>
              </a:ext>
            </a:extLst>
          </p:cNvPr>
          <p:cNvSpPr/>
          <p:nvPr/>
        </p:nvSpPr>
        <p:spPr>
          <a:xfrm>
            <a:off x="862924" y="3886200"/>
            <a:ext cx="17653676" cy="1488677"/>
          </a:xfrm>
          <a:prstGeom prst="rect">
            <a:avLst/>
          </a:prstGeom>
        </p:spPr>
        <p:txBody>
          <a:bodyPr wrap="square">
            <a:spAutoFit/>
          </a:bodyPr>
          <a:lstStyle/>
          <a:p>
            <a:pPr algn="just">
              <a:lnSpc>
                <a:spcPct val="107000"/>
              </a:lnSpc>
              <a:spcAft>
                <a:spcPts val="0"/>
              </a:spcAft>
            </a:pPr>
            <a:r>
              <a:rPr lang="en-US" sz="4400">
                <a:latin typeface="Arial" panose="020B0604020202020204" pitchFamily="34" charset="0"/>
                <a:ea typeface="Calibri" panose="020F0502020204030204" pitchFamily="34" charset="0"/>
                <a:cs typeface="Arial" panose="020B0604020202020204" pitchFamily="34" charset="0"/>
              </a:rPr>
              <a:t>Khối trụ tròn xoay là phần không gian được giới hạn bởi một hình trụ tròn xoay kể cả hình trụ đó. Khối trụ tròn xoay được gọi tắt là khối trụ.</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EADC36D-057C-4DD3-80DE-FEE072AFBDDB}"/>
              </a:ext>
            </a:extLst>
          </p:cNvPr>
          <p:cNvSpPr/>
          <p:nvPr/>
        </p:nvSpPr>
        <p:spPr>
          <a:xfrm>
            <a:off x="860747" y="6570422"/>
            <a:ext cx="17351054" cy="1583447"/>
          </a:xfrm>
          <a:prstGeom prst="rect">
            <a:avLst/>
          </a:prstGeom>
        </p:spPr>
        <p:txBody>
          <a:bodyPr wrap="square">
            <a:spAutoFit/>
          </a:bodyPr>
          <a:lstStyle/>
          <a:p>
            <a:pPr marL="342900" lvl="0" indent="-342900" algn="just">
              <a:lnSpc>
                <a:spcPct val="115000"/>
              </a:lnSpc>
              <a:spcAft>
                <a:spcPts val="0"/>
              </a:spcAft>
              <a:buFont typeface="Times New Roman" panose="02020603050405020304" pitchFamily="18" charset="0"/>
              <a:buChar char="-"/>
            </a:pPr>
            <a:r>
              <a:rPr lang="en-US" sz="4400">
                <a:latin typeface="Arial" panose="020B0604020202020204" pitchFamily="34" charset="0"/>
                <a:ea typeface="Calibri" panose="020F0502020204030204" pitchFamily="34" charset="0"/>
                <a:cs typeface="Arial" panose="020B0604020202020204" pitchFamily="34" charset="0"/>
              </a:rPr>
              <a:t>Diện tích xung quanh của hình trụ bằng tích độ dài đường tròn đáy và độ dài đường sinh.</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483B3B0-D69D-487C-936D-B19BFC1C88FB}"/>
                  </a:ext>
                </a:extLst>
              </p:cNvPr>
              <p:cNvSpPr/>
              <p:nvPr/>
            </p:nvSpPr>
            <p:spPr>
              <a:xfrm>
                <a:off x="6858000" y="7349761"/>
                <a:ext cx="4966103" cy="8050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𝑥𝑞</m:t>
                          </m:r>
                        </m:sub>
                      </m:sSub>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𝑟𝑙</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𝑟h</m:t>
                      </m:r>
                      <m:r>
                        <a:rPr lang="en-US" i="0">
                          <a:latin typeface="Cambria Math" panose="02040503050406030204" pitchFamily="18" charset="0"/>
                        </a:rPr>
                        <m:t>.</m:t>
                      </m:r>
                    </m:oMath>
                  </m:oMathPara>
                </a14:m>
                <a:endParaRPr lang="en-US">
                  <a:latin typeface="Arial" panose="020B0604020202020204" pitchFamily="34" charset="0"/>
                  <a:cs typeface="Arial" panose="020B0604020202020204" pitchFamily="34" charset="0"/>
                </a:endParaRPr>
              </a:p>
            </p:txBody>
          </p:sp>
        </mc:Choice>
        <mc:Fallback xmlns="">
          <p:sp>
            <p:nvSpPr>
              <p:cNvPr id="6" name="Rectangle 5">
                <a:extLst>
                  <a:ext uri="{FF2B5EF4-FFF2-40B4-BE49-F238E27FC236}">
                    <a16:creationId xmlns:a16="http://schemas.microsoft.com/office/drawing/2014/main" id="{D483B3B0-D69D-487C-936D-B19BFC1C88FB}"/>
                  </a:ext>
                </a:extLst>
              </p:cNvPr>
              <p:cNvSpPr>
                <a:spLocks noRot="1" noChangeAspect="1" noMove="1" noResize="1" noEditPoints="1" noAdjustHandles="1" noChangeArrowheads="1" noChangeShapeType="1" noTextEdit="1"/>
              </p:cNvSpPr>
              <p:nvPr/>
            </p:nvSpPr>
            <p:spPr>
              <a:xfrm>
                <a:off x="6858000" y="7349761"/>
                <a:ext cx="4966103" cy="80502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2FACFA4-A424-4359-A4A9-ADA758A4CA97}"/>
                  </a:ext>
                </a:extLst>
              </p:cNvPr>
              <p:cNvSpPr/>
              <p:nvPr/>
            </p:nvSpPr>
            <p:spPr>
              <a:xfrm>
                <a:off x="893403" y="8382000"/>
                <a:ext cx="10455298" cy="842859"/>
              </a:xfrm>
              <a:prstGeom prst="rect">
                <a:avLst/>
              </a:prstGeom>
            </p:spPr>
            <p:txBody>
              <a:bodyPr wrap="none">
                <a:spAutoFit/>
              </a:bodyPr>
              <a:lstStyle/>
              <a:p>
                <a:pPr marL="342900" lvl="0" indent="-342900" algn="just">
                  <a:lnSpc>
                    <a:spcPct val="115000"/>
                  </a:lnSpc>
                  <a:spcAft>
                    <a:spcPts val="1000"/>
                  </a:spcAft>
                  <a:buFont typeface="Palatino Linotype" panose="02040502050505030304" pitchFamily="18" charset="0"/>
                  <a:buChar char="-"/>
                </a:pPr>
                <a:r>
                  <a:rPr lang="en-US" sz="4400" dirty="0" err="1">
                    <a:latin typeface="Arial" panose="020B0604020202020204" pitchFamily="34" charset="0"/>
                    <a:ea typeface="Calibri" panose="020F0502020204030204" pitchFamily="34" charset="0"/>
                    <a:cs typeface="Arial" panose="020B0604020202020204" pitchFamily="34" charset="0"/>
                  </a:rPr>
                  <a:t>Diện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tích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toàn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phần</a:t>
                </a:r>
                <a:r>
                  <a:rPr lang="en-US" sz="44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4400" i="1">
                            <a:effectLst/>
                            <a:latin typeface="Cambria Math" panose="02040503050406030204" pitchFamily="18" charset="0"/>
                            <a:ea typeface="Calibri" panose="020F0502020204030204" pitchFamily="34" charset="0"/>
                            <a:cs typeface="Times New Roman" panose="02020603050405020304" pitchFamily="18" charset="0"/>
                          </a:rPr>
                          <m:t>𝑡𝑝</m:t>
                        </m:r>
                      </m:sub>
                    </m:sSub>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𝑟𝑙</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a:extLst>
                  <a:ext uri="{FF2B5EF4-FFF2-40B4-BE49-F238E27FC236}">
                    <a16:creationId xmlns:a16="http://schemas.microsoft.com/office/drawing/2014/main" id="{A2FACFA4-A424-4359-A4A9-ADA758A4CA97}"/>
                  </a:ext>
                </a:extLst>
              </p:cNvPr>
              <p:cNvSpPr>
                <a:spLocks noRot="1" noChangeAspect="1" noMove="1" noResize="1" noEditPoints="1" noAdjustHandles="1" noChangeArrowheads="1" noChangeShapeType="1" noTextEdit="1"/>
              </p:cNvSpPr>
              <p:nvPr/>
            </p:nvSpPr>
            <p:spPr>
              <a:xfrm>
                <a:off x="893403" y="8382000"/>
                <a:ext cx="10455298" cy="842859"/>
              </a:xfrm>
              <a:prstGeom prst="rect">
                <a:avLst/>
              </a:prstGeom>
              <a:blipFill>
                <a:blip r:embed="rId4"/>
                <a:stretch>
                  <a:fillRect l="-2799" t="-18841" b="-39855"/>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FD7B6D61-A2CD-4D26-997C-05882D291973}"/>
              </a:ext>
            </a:extLst>
          </p:cNvPr>
          <p:cNvSpPr/>
          <p:nvPr/>
        </p:nvSpPr>
        <p:spPr>
          <a:xfrm>
            <a:off x="811660" y="9601200"/>
            <a:ext cx="7875140" cy="769441"/>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b="1" dirty="0">
                <a:solidFill>
                  <a:srgbClr val="0000FF"/>
                </a:solidFill>
                <a:cs typeface="Arial" panose="020B0604020202020204" pitchFamily="34" charset="0"/>
              </a:rPr>
              <a:t>5</a:t>
            </a:r>
            <a:r>
              <a:rPr lang="fr-FR" sz="4400" b="1">
                <a:solidFill>
                  <a:srgbClr val="0000FF"/>
                </a:solidFill>
                <a:cs typeface="Arial" panose="020B0604020202020204" pitchFamily="34" charset="0"/>
              </a:rPr>
              <a:t>. Thể tích khối trụ</a:t>
            </a:r>
            <a:endParaRPr lang="vi-VN" sz="4400" b="1" dirty="0">
              <a:solidFill>
                <a:srgbClr val="0000FF"/>
              </a:solidFill>
              <a:cs typeface="Arial" panose="020B0604020202020204" pitchFamily="34" charset="0"/>
            </a:endParaRPr>
          </a:p>
        </p:txBody>
      </p:sp>
      <p:sp>
        <p:nvSpPr>
          <p:cNvPr id="16" name="Rectangle 15">
            <a:extLst>
              <a:ext uri="{FF2B5EF4-FFF2-40B4-BE49-F238E27FC236}">
                <a16:creationId xmlns:a16="http://schemas.microsoft.com/office/drawing/2014/main" id="{3829B76D-431F-4D8E-8301-7EAF8E4BDFE3}"/>
              </a:ext>
            </a:extLst>
          </p:cNvPr>
          <p:cNvSpPr/>
          <p:nvPr/>
        </p:nvSpPr>
        <p:spPr>
          <a:xfrm>
            <a:off x="838200" y="10515600"/>
            <a:ext cx="22550295" cy="1604991"/>
          </a:xfrm>
          <a:prstGeom prst="rect">
            <a:avLst/>
          </a:prstGeom>
        </p:spPr>
        <p:txBody>
          <a:bodyPr wrap="square">
            <a:spAutoFit/>
          </a:bodyPr>
          <a:lstStyle/>
          <a:p>
            <a:pPr marL="342900" lvl="0" indent="-342900" algn="just">
              <a:lnSpc>
                <a:spcPct val="115000"/>
              </a:lnSpc>
              <a:spcAft>
                <a:spcPts val="0"/>
              </a:spcAft>
              <a:buFont typeface="Palatino Linotype" panose="02040502050505030304" pitchFamily="18" charset="0"/>
              <a:buChar char="-"/>
            </a:pPr>
            <a:r>
              <a:rPr lang="en-US" sz="4400">
                <a:latin typeface="Arial" panose="020B0604020202020204" pitchFamily="34" charset="0"/>
                <a:ea typeface="Calibri" panose="020F0502020204030204" pitchFamily="34" charset="0"/>
                <a:cs typeface="Arial" panose="020B0604020202020204" pitchFamily="34" charset="0"/>
              </a:rPr>
              <a:t>Thể tích khối trụ là giới hạn của thể tích khối lăng trụ đều nội tiếp khối trụ đó khi số cạnh đáy tăng lên vô hạn.</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09F2A1AB-6818-4C94-AACB-E20208CACC2B}"/>
                  </a:ext>
                </a:extLst>
              </p:cNvPr>
              <p:cNvSpPr/>
              <p:nvPr/>
            </p:nvSpPr>
            <p:spPr>
              <a:xfrm>
                <a:off x="8822872" y="12192000"/>
                <a:ext cx="4527073"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𝑉</m:t>
                      </m:r>
                      <m:r>
                        <a:rPr lang="en-US" i="0">
                          <a:latin typeface="Cambria Math" panose="02040503050406030204" pitchFamily="18" charset="0"/>
                        </a:rPr>
                        <m:t>=</m:t>
                      </m:r>
                      <m:r>
                        <a:rPr lang="en-US" i="1">
                          <a:latin typeface="Cambria Math" panose="02040503050406030204" pitchFamily="18" charset="0"/>
                        </a:rPr>
                        <m:t>𝜋</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0">
                              <a:latin typeface="Cambria Math" panose="02040503050406030204" pitchFamily="18" charset="0"/>
                            </a:rPr>
                            <m:t>2</m:t>
                          </m:r>
                        </m:sup>
                      </m:sSup>
                      <m:r>
                        <a:rPr lang="en-US" i="1">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h</m:t>
                      </m:r>
                      <m:r>
                        <a:rPr lang="en-US" i="0">
                          <a:latin typeface="Cambria Math" panose="02040503050406030204" pitchFamily="18" charset="0"/>
                        </a:rPr>
                        <m:t>.</m:t>
                      </m:r>
                    </m:oMath>
                  </m:oMathPara>
                </a14:m>
                <a:endParaRPr lang="en-US" dirty="0">
                  <a:latin typeface="Arial" panose="020B0604020202020204" pitchFamily="34" charset="0"/>
                  <a:cs typeface="Arial" panose="020B0604020202020204" pitchFamily="34" charset="0"/>
                </a:endParaRPr>
              </a:p>
            </p:txBody>
          </p:sp>
        </mc:Choice>
        <mc:Fallback xmlns="">
          <p:sp>
            <p:nvSpPr>
              <p:cNvPr id="18" name="Rectangle 17">
                <a:extLst>
                  <a:ext uri="{FF2B5EF4-FFF2-40B4-BE49-F238E27FC236}">
                    <a16:creationId xmlns:a16="http://schemas.microsoft.com/office/drawing/2014/main" id="{09F2A1AB-6818-4C94-AACB-E20208CACC2B}"/>
                  </a:ext>
                </a:extLst>
              </p:cNvPr>
              <p:cNvSpPr>
                <a:spLocks noRot="1" noChangeAspect="1" noMove="1" noResize="1" noEditPoints="1" noAdjustHandles="1" noChangeArrowheads="1" noChangeShapeType="1" noTextEdit="1"/>
              </p:cNvSpPr>
              <p:nvPr/>
            </p:nvSpPr>
            <p:spPr>
              <a:xfrm>
                <a:off x="8822872" y="12192000"/>
                <a:ext cx="4527073" cy="754053"/>
              </a:xfrm>
              <a:prstGeom prst="rect">
                <a:avLst/>
              </a:prstGeom>
              <a:blipFill>
                <a:blip r:embed="rId5"/>
                <a:stretch>
                  <a:fillRect/>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73A0853D-BCE8-4281-B4B6-5674E5CED6B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68257" y="3030691"/>
            <a:ext cx="3452819" cy="4215912"/>
          </a:xfrm>
          <a:prstGeom prst="rect">
            <a:avLst/>
          </a:prstGeom>
          <a:noFill/>
          <a:ln>
            <a:noFill/>
          </a:ln>
        </p:spPr>
      </p:pic>
      <p:pic>
        <p:nvPicPr>
          <p:cNvPr id="3" name="Picture 2">
            <a:extLst>
              <a:ext uri="{FF2B5EF4-FFF2-40B4-BE49-F238E27FC236}">
                <a16:creationId xmlns:a16="http://schemas.microsoft.com/office/drawing/2014/main" id="{6677E9C7-ED35-4A1B-AB6F-55D030D996D4}"/>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12967255" y="7238014"/>
            <a:ext cx="889000" cy="889000"/>
          </a:xfrm>
          <a:prstGeom prst="rect">
            <a:avLst/>
          </a:prstGeom>
        </p:spPr>
      </p:pic>
      <p:pic>
        <p:nvPicPr>
          <p:cNvPr id="21" name="Picture 20">
            <a:extLst>
              <a:ext uri="{FF2B5EF4-FFF2-40B4-BE49-F238E27FC236}">
                <a16:creationId xmlns:a16="http://schemas.microsoft.com/office/drawing/2014/main" id="{66F56A69-AF05-4F88-872E-0E13B034AEF3}"/>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13232633" y="12057053"/>
            <a:ext cx="889000" cy="889000"/>
          </a:xfrm>
          <a:prstGeom prst="rect">
            <a:avLst/>
          </a:prstGeom>
        </p:spPr>
      </p:pic>
      <p:pic>
        <p:nvPicPr>
          <p:cNvPr id="23" name="Picture 22">
            <a:extLst>
              <a:ext uri="{FF2B5EF4-FFF2-40B4-BE49-F238E27FC236}">
                <a16:creationId xmlns:a16="http://schemas.microsoft.com/office/drawing/2014/main" id="{7BD27591-DDC7-4478-95BB-5F815F8AAAC7}"/>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12992823" y="8174494"/>
            <a:ext cx="889000" cy="889000"/>
          </a:xfrm>
          <a:prstGeom prst="rect">
            <a:avLst/>
          </a:prstGeom>
        </p:spPr>
      </p:pic>
    </p:spTree>
    <p:extLst>
      <p:ext uri="{BB962C8B-B14F-4D97-AF65-F5344CB8AC3E}">
        <p14:creationId xmlns:p14="http://schemas.microsoft.com/office/powerpoint/2010/main" val="171102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heckerboard(across)">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circle(in)">
                                      <p:cBhvr>
                                        <p:cTn id="63" dur="20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3" presetClass="entr" presetSubtype="16"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4" grpId="0"/>
      <p:bldP spid="6" grpId="0" animBg="1"/>
      <p:bldP spid="8" grpId="0" animBg="1"/>
      <p:bldP spid="22" grpId="0"/>
      <p:bldP spid="16"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11108" y="1828804"/>
            <a:ext cx="12114292" cy="872732"/>
            <a:chOff x="7459670" y="7543799"/>
            <a:chExt cx="20011305" cy="872846"/>
          </a:xfrm>
        </p:grpSpPr>
        <p:sp>
          <p:nvSpPr>
            <p:cNvPr id="44" name="TextBox 43"/>
            <p:cNvSpPr txBox="1"/>
            <p:nvPr/>
          </p:nvSpPr>
          <p:spPr>
            <a:xfrm>
              <a:off x="8993186" y="7620004"/>
              <a:ext cx="18477789" cy="769542"/>
            </a:xfrm>
            <a:prstGeom prst="rect">
              <a:avLst/>
            </a:prstGeom>
            <a:noFill/>
          </p:spPr>
          <p:txBody>
            <a:bodyPr wrap="square" rtlCol="0">
              <a:spAutoFit/>
            </a:bodyPr>
            <a:lstStyle/>
            <a:p>
              <a:r>
                <a:rPr lang="en-US" sz="4400" b="1">
                  <a:solidFill>
                    <a:srgbClr val="135F82"/>
                  </a:solidFill>
                  <a:latin typeface="Arial" panose="020B0604020202020204" pitchFamily="34" charset="0"/>
                  <a:ea typeface="Tahoma" pitchFamily="34" charset="0"/>
                  <a:cs typeface="Arial" panose="020B0604020202020204" pitchFamily="34" charset="0"/>
                </a:rPr>
                <a:t>MỘT SỐ VÍ DỤ MINH HỌA</a:t>
              </a:r>
              <a:endParaRPr lang="en-US" sz="4400" b="1" dirty="0">
                <a:solidFill>
                  <a:srgbClr val="135F82"/>
                </a:solidFill>
                <a:latin typeface="Arial" panose="020B0604020202020204" pitchFamily="34" charset="0"/>
                <a:ea typeface="Tahoma" pitchFamily="34" charset="0"/>
                <a:cs typeface="Arial" panose="020B0604020202020204" pitchFamily="34" charset="0"/>
              </a:endParaRP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Arial" panose="020B0604020202020204" pitchFamily="34" charset="0"/>
                  <a:cs typeface="Arial" panose="020B0604020202020204" pitchFamily="34" charset="0"/>
                </a:endParaRPr>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Arial" panose="020B0604020202020204" pitchFamily="34" charset="0"/>
                    <a:cs typeface="Arial" panose="020B0604020202020204" pitchFamily="34" charset="0"/>
                  </a:endParaRPr>
                </a:p>
              </p:txBody>
            </p:sp>
            <p:sp>
              <p:nvSpPr>
                <p:cNvPr id="50" name="TextBox 49"/>
                <p:cNvSpPr txBox="1"/>
                <p:nvPr/>
              </p:nvSpPr>
              <p:spPr>
                <a:xfrm>
                  <a:off x="7751189" y="7640053"/>
                  <a:ext cx="824046" cy="769541"/>
                </a:xfrm>
                <a:prstGeom prst="rect">
                  <a:avLst/>
                </a:prstGeom>
                <a:noFill/>
              </p:spPr>
              <p:txBody>
                <a:bodyPr wrap="none" rtlCol="0">
                  <a:spAutoFit/>
                </a:bodyPr>
                <a:lstStyle/>
                <a:p>
                  <a:pPr algn="ctr"/>
                  <a:r>
                    <a:rPr lang="en-US" sz="4400" b="1">
                      <a:solidFill>
                        <a:schemeClr val="bg1"/>
                      </a:solidFill>
                      <a:latin typeface="Arial" panose="020B0604020202020204" pitchFamily="34" charset="0"/>
                      <a:ea typeface="Tahoma" pitchFamily="34" charset="0"/>
                      <a:cs typeface="Arial" panose="020B0604020202020204" pitchFamily="34" charset="0"/>
                    </a:rPr>
                    <a:t>II</a:t>
                  </a:r>
                </a:p>
              </p:txBody>
            </p:sp>
          </p:grpSp>
        </p:grpSp>
      </p:grpSp>
      <p:sp>
        <p:nvSpPr>
          <p:cNvPr id="7" name="Rectangle 6">
            <a:extLst>
              <a:ext uri="{FF2B5EF4-FFF2-40B4-BE49-F238E27FC236}">
                <a16:creationId xmlns:a16="http://schemas.microsoft.com/office/drawing/2014/main" id="{E94D3176-340D-4A42-9D04-5D24B22B6165}"/>
              </a:ext>
            </a:extLst>
          </p:cNvPr>
          <p:cNvSpPr/>
          <p:nvPr/>
        </p:nvSpPr>
        <p:spPr>
          <a:xfrm>
            <a:off x="895147" y="2958860"/>
            <a:ext cx="1848583" cy="769441"/>
          </a:xfrm>
          <a:prstGeom prst="rect">
            <a:avLst/>
          </a:prstGeom>
        </p:spPr>
        <p:txBody>
          <a:bodyPr wrap="none">
            <a:spAutoFit/>
          </a:bodyPr>
          <a:lstStyle/>
          <a:p>
            <a:pPr marL="457200" indent="-457200">
              <a:spcBef>
                <a:spcPts val="600"/>
              </a:spcBef>
              <a:spcAft>
                <a:spcPts val="0"/>
              </a:spcAft>
            </a:pPr>
            <a:r>
              <a:rPr lang="en-US" sz="4400" b="1">
                <a:latin typeface="Arial" panose="020B0604020202020204" pitchFamily="34" charset="0"/>
                <a:ea typeface="Calibri" panose="020F0502020204030204" pitchFamily="34" charset="0"/>
                <a:cs typeface="Arial" panose="020B0604020202020204" pitchFamily="34" charset="0"/>
              </a:rPr>
              <a:t>Bài 1. </a:t>
            </a:r>
            <a:endParaRPr lang="en-US" sz="440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535D86A-C577-4278-9286-E9D5C59C8F45}"/>
                  </a:ext>
                </a:extLst>
              </p:cNvPr>
              <p:cNvSpPr/>
              <p:nvPr/>
            </p:nvSpPr>
            <p:spPr>
              <a:xfrm>
                <a:off x="2667000" y="2971800"/>
                <a:ext cx="19202400" cy="1446550"/>
              </a:xfrm>
              <a:prstGeom prst="rect">
                <a:avLst/>
              </a:prstGeom>
            </p:spPr>
            <p:txBody>
              <a:bodyPr wrap="square">
                <a:spAutoFit/>
              </a:bodyPr>
              <a:lstStyle/>
              <a:p>
                <a:pPr marL="457200" indent="-457200" algn="just">
                  <a:spcBef>
                    <a:spcPts val="600"/>
                  </a:spcBef>
                  <a:spcAft>
                    <a:spcPts val="0"/>
                  </a:spcAft>
                </a:pPr>
                <a:r>
                  <a:rPr lang="vi-VN" sz="4400">
                    <a:latin typeface="Arial" panose="020B0604020202020204" pitchFamily="34" charset="0"/>
                    <a:ea typeface="Calibri" panose="020F0502020204030204" pitchFamily="34" charset="0"/>
                    <a:cs typeface="Arial" panose="020B0604020202020204" pitchFamily="34" charset="0"/>
                  </a:rPr>
                  <a:t>Một hình trụ có bán kính đáy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𝑟</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vi-VN" sz="4400">
                    <a:effectLst/>
                    <a:latin typeface="Arial" panose="020B0604020202020204" pitchFamily="34" charset="0"/>
                    <a:ea typeface="Calibri" panose="020F0502020204030204" pitchFamily="34" charset="0"/>
                    <a:cs typeface="Arial" panose="020B0604020202020204" pitchFamily="34" charset="0"/>
                  </a:rPr>
                  <a:t>, độ dài đường sinh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𝑙</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r>
                      <a:rPr lang="vi-VN" sz="4400">
                        <a:effectLst/>
                        <a:latin typeface="Cambria Math" panose="02040503050406030204" pitchFamily="18" charset="0"/>
                        <a:ea typeface="Calibri" panose="020F0502020204030204" pitchFamily="34" charset="0"/>
                        <a:cs typeface="Times New Roman" panose="02020603050405020304" pitchFamily="18" charset="0"/>
                      </a:rPr>
                      <m:t>2</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vi-VN" sz="4400">
                    <a:effectLst/>
                    <a:latin typeface="Arial" panose="020B0604020202020204" pitchFamily="34" charset="0"/>
                    <a:ea typeface="Calibri" panose="020F0502020204030204" pitchFamily="34" charset="0"/>
                    <a:cs typeface="Arial" panose="020B0604020202020204" pitchFamily="34" charset="0"/>
                  </a:rPr>
                  <a:t>. Tính diện tích</a:t>
                </a:r>
                <a:r>
                  <a:rPr lang="en-US" sz="4400">
                    <a:effectLst/>
                    <a:latin typeface="Arial" panose="020B0604020202020204" pitchFamily="34" charset="0"/>
                    <a:ea typeface="Calibri" panose="020F0502020204030204" pitchFamily="34" charset="0"/>
                    <a:cs typeface="Arial" panose="020B0604020202020204" pitchFamily="34" charset="0"/>
                  </a:rPr>
                  <a:t> </a:t>
                </a:r>
                <a:r>
                  <a:rPr lang="vi-VN" sz="4400">
                    <a:effectLst/>
                    <a:latin typeface="Arial" panose="020B0604020202020204" pitchFamily="34" charset="0"/>
                    <a:ea typeface="Calibri" panose="020F0502020204030204" pitchFamily="34" charset="0"/>
                    <a:cs typeface="Arial" panose="020B0604020202020204" pitchFamily="34" charset="0"/>
                  </a:rPr>
                  <a:t>toàn phần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𝑆</m:t>
                    </m:r>
                    <m:r>
                      <a:rPr lang="en-US" sz="4400" b="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4400">
                    <a:effectLst/>
                    <a:latin typeface="Arial" panose="020B0604020202020204" pitchFamily="34" charset="0"/>
                    <a:ea typeface="Calibri" panose="020F0502020204030204" pitchFamily="34" charset="0"/>
                    <a:cs typeface="Arial" panose="020B0604020202020204" pitchFamily="34" charset="0"/>
                  </a:rPr>
                  <a:t>của hình trụ này.</a:t>
                </a:r>
                <a:endParaRPr lang="en-US" sz="44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a:extLst>
                  <a:ext uri="{FF2B5EF4-FFF2-40B4-BE49-F238E27FC236}">
                    <a16:creationId xmlns:a16="http://schemas.microsoft.com/office/drawing/2014/main" id="{9535D86A-C577-4278-9286-E9D5C59C8F45}"/>
                  </a:ext>
                </a:extLst>
              </p:cNvPr>
              <p:cNvSpPr>
                <a:spLocks noRot="1" noChangeAspect="1" noMove="1" noResize="1" noEditPoints="1" noAdjustHandles="1" noChangeArrowheads="1" noChangeShapeType="1" noTextEdit="1"/>
              </p:cNvSpPr>
              <p:nvPr/>
            </p:nvSpPr>
            <p:spPr>
              <a:xfrm>
                <a:off x="2667000" y="2971800"/>
                <a:ext cx="19202400" cy="1446550"/>
              </a:xfrm>
              <a:prstGeom prst="rect">
                <a:avLst/>
              </a:prstGeom>
              <a:blipFill>
                <a:blip r:embed="rId3"/>
                <a:stretch>
                  <a:fillRect l="-1302" t="-9283" r="-1270" b="-18565"/>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FCCA1ED4-D3E3-4837-9027-12CE2B4F9005}"/>
              </a:ext>
            </a:extLst>
          </p:cNvPr>
          <p:cNvSpPr/>
          <p:nvPr/>
        </p:nvSpPr>
        <p:spPr>
          <a:xfrm>
            <a:off x="8584639" y="5397965"/>
            <a:ext cx="2217274" cy="804772"/>
          </a:xfrm>
          <a:prstGeom prst="rect">
            <a:avLst/>
          </a:prstGeom>
        </p:spPr>
        <p:txBody>
          <a:bodyPr wrap="none">
            <a:spAutoFit/>
          </a:bodyPr>
          <a:lstStyle/>
          <a:p>
            <a:pPr marL="457200" indent="-457200" algn="ctr">
              <a:lnSpc>
                <a:spcPct val="115000"/>
              </a:lnSpc>
              <a:spcBef>
                <a:spcPts val="600"/>
              </a:spcBef>
              <a:spcAft>
                <a:spcPts val="0"/>
              </a:spcAft>
            </a:pPr>
            <a:r>
              <a:rPr lang="en-US" sz="4400" b="1">
                <a:latin typeface="Arial" panose="020B0604020202020204" pitchFamily="34" charset="0"/>
                <a:ea typeface="Calibri" panose="020F0502020204030204" pitchFamily="34" charset="0"/>
                <a:cs typeface="Arial" panose="020B0604020202020204" pitchFamily="34" charset="0"/>
              </a:rPr>
              <a:t>Lời giải</a:t>
            </a:r>
            <a:endParaRPr lang="en-US" sz="440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1BC6BD10-5A4A-474D-9B49-56E42FA14857}"/>
                  </a:ext>
                </a:extLst>
              </p:cNvPr>
              <p:cNvSpPr/>
              <p:nvPr/>
            </p:nvSpPr>
            <p:spPr>
              <a:xfrm>
                <a:off x="1292972" y="6053228"/>
                <a:ext cx="4808689" cy="804772"/>
              </a:xfrm>
              <a:prstGeom prst="rect">
                <a:avLst/>
              </a:prstGeom>
            </p:spPr>
            <p:txBody>
              <a:bodyPr wrap="none">
                <a:spAutoFit/>
              </a:bodyPr>
              <a:lstStyle/>
              <a:p>
                <a:pPr marL="629920" indent="-457200">
                  <a:lnSpc>
                    <a:spcPct val="115000"/>
                  </a:lnSpc>
                  <a:spcBef>
                    <a:spcPts val="600"/>
                  </a:spcBef>
                  <a:spcAft>
                    <a:spcPts val="0"/>
                  </a:spcAft>
                </a:pPr>
                <a:r>
                  <a:rPr lang="en-US" sz="4400">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𝑙</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44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9" name="Rectangle 18">
                <a:extLst>
                  <a:ext uri="{FF2B5EF4-FFF2-40B4-BE49-F238E27FC236}">
                    <a16:creationId xmlns:a16="http://schemas.microsoft.com/office/drawing/2014/main" xmlns="" xmlns:a14="http://schemas.microsoft.com/office/drawing/2010/main" id="{1BC6BD10-5A4A-474D-9B49-56E42FA14857}"/>
                  </a:ext>
                </a:extLst>
              </p:cNvPr>
              <p:cNvSpPr>
                <a:spLocks noRot="1" noChangeAspect="1" noMove="1" noResize="1" noEditPoints="1" noAdjustHandles="1" noChangeArrowheads="1" noChangeShapeType="1" noTextEdit="1"/>
              </p:cNvSpPr>
              <p:nvPr/>
            </p:nvSpPr>
            <p:spPr>
              <a:xfrm>
                <a:off x="1292972" y="6053228"/>
                <a:ext cx="4808689" cy="804772"/>
              </a:xfrm>
              <a:prstGeom prst="rect">
                <a:avLst/>
              </a:prstGeom>
              <a:blipFill>
                <a:blip r:embed="rId4"/>
                <a:stretch>
                  <a:fillRect l="-1521" t="-12121" r="-4183" b="-34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F0560C85-2402-4AA7-AE70-DE641245A07F}"/>
                  </a:ext>
                </a:extLst>
              </p:cNvPr>
              <p:cNvSpPr/>
              <p:nvPr/>
            </p:nvSpPr>
            <p:spPr>
              <a:xfrm>
                <a:off x="1539456" y="7333439"/>
                <a:ext cx="19720344" cy="918906"/>
              </a:xfrm>
              <a:prstGeom prst="rect">
                <a:avLst/>
              </a:prstGeom>
            </p:spPr>
            <p:txBody>
              <a:bodyPr wrap="square">
                <a:spAutoFit/>
              </a:bodyPr>
              <a:lstStyle/>
              <a:p>
                <a:pPr marL="457200" indent="-457200">
                  <a:lnSpc>
                    <a:spcPct val="115000"/>
                  </a:lnSpc>
                  <a:spcBef>
                    <a:spcPts val="600"/>
                  </a:spcBef>
                  <a:spcAft>
                    <a:spcPts val="0"/>
                  </a:spcAft>
                  <a:tabLst>
                    <a:tab pos="630555" algn="l"/>
                  </a:tabLst>
                </a:pPr>
                <a:r>
                  <a:rPr lang="en-US" sz="4400">
                    <a:latin typeface="Arial" panose="020B0604020202020204" pitchFamily="34" charset="0"/>
                    <a:ea typeface="Calibri" panose="020F0502020204030204" pitchFamily="34" charset="0"/>
                    <a:cs typeface="Arial" panose="020B0604020202020204" pitchFamily="34" charset="0"/>
                  </a:rPr>
                  <a:t>Áp dụng công thức: </a:t>
                </a:r>
                <a14:m>
                  <m:oMath xmlns:m="http://schemas.openxmlformats.org/officeDocument/2006/math">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4400" i="1">
                            <a:effectLst/>
                            <a:latin typeface="Cambria Math" panose="02040503050406030204" pitchFamily="18" charset="0"/>
                            <a:ea typeface="Calibri" panose="020F0502020204030204" pitchFamily="34" charset="0"/>
                            <a:cs typeface="Times New Roman" panose="02020603050405020304" pitchFamily="18" charset="0"/>
                          </a:rPr>
                          <m:t>𝑡𝑝</m:t>
                        </m:r>
                      </m:sub>
                    </m:sSub>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i="1">
                            <a:effectLst/>
                            <a:latin typeface="Cambria Math" panose="02040503050406030204" pitchFamily="18" charset="0"/>
                            <a:ea typeface="Calibri" panose="020F0502020204030204" pitchFamily="34" charset="0"/>
                            <a:cs typeface="Times New Roman" panose="02020603050405020304" pitchFamily="18" charset="0"/>
                          </a:rPr>
                          <m:t> + </m:t>
                        </m:r>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e>
                    </m:d>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r>
                      <a:rPr lang="en-US" sz="4400">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r>
                      <a:rPr lang="en-US" sz="44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r>
                          <a:rPr lang="en-US" sz="4400" i="1">
                            <a:effectLst/>
                            <a:latin typeface="Cambria Math" panose="02040503050406030204" pitchFamily="18" charset="0"/>
                            <a:ea typeface="Calibri" panose="020F0502020204030204" pitchFamily="34" charset="0"/>
                            <a:cs typeface="Times New Roman" panose="02020603050405020304" pitchFamily="18" charset="0"/>
                          </a:rPr>
                          <m:t> + </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e>
                    </m:d>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6</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4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1" name="Rectangle 20">
                <a:extLst>
                  <a:ext uri="{FF2B5EF4-FFF2-40B4-BE49-F238E27FC236}">
                    <a16:creationId xmlns:a16="http://schemas.microsoft.com/office/drawing/2014/main" xmlns="" xmlns:a14="http://schemas.microsoft.com/office/drawing/2010/main" id="{F0560C85-2402-4AA7-AE70-DE641245A07F}"/>
                  </a:ext>
                </a:extLst>
              </p:cNvPr>
              <p:cNvSpPr>
                <a:spLocks noRot="1" noChangeAspect="1" noMove="1" noResize="1" noEditPoints="1" noAdjustHandles="1" noChangeArrowheads="1" noChangeShapeType="1" noTextEdit="1"/>
              </p:cNvSpPr>
              <p:nvPr/>
            </p:nvSpPr>
            <p:spPr>
              <a:xfrm>
                <a:off x="1539456" y="7333439"/>
                <a:ext cx="19720344" cy="918906"/>
              </a:xfrm>
              <a:prstGeom prst="rect">
                <a:avLst/>
              </a:prstGeom>
              <a:blipFill>
                <a:blip r:embed="rId5"/>
                <a:stretch>
                  <a:fillRect l="-1267" t="-5298" b="-23179"/>
                </a:stretch>
              </a:blipFill>
            </p:spPr>
            <p:txBody>
              <a:bodyPr/>
              <a:lstStyle/>
              <a:p>
                <a:r>
                  <a:rPr lang="en-US">
                    <a:noFill/>
                  </a:rPr>
                  <a:t> </a:t>
                </a:r>
              </a:p>
            </p:txBody>
          </p:sp>
        </mc:Fallback>
      </mc:AlternateContent>
      <p:grpSp>
        <p:nvGrpSpPr>
          <p:cNvPr id="6" name=" ">
            <a:extLst>
              <a:ext uri="{FF2B5EF4-FFF2-40B4-BE49-F238E27FC236}">
                <a16:creationId xmlns:a16="http://schemas.microsoft.com/office/drawing/2014/main" id="{AB06C0A3-893F-4303-916D-F2ECC0D9AA7F}"/>
              </a:ext>
            </a:extLst>
          </p:cNvPr>
          <p:cNvGrpSpPr/>
          <p:nvPr/>
        </p:nvGrpSpPr>
        <p:grpSpPr>
          <a:xfrm>
            <a:off x="19754552" y="4857750"/>
            <a:ext cx="3365500" cy="4000500"/>
            <a:chOff x="5334000" y="2222500"/>
            <a:chExt cx="3365500" cy="4000500"/>
          </a:xfrm>
        </p:grpSpPr>
        <p:pic>
          <p:nvPicPr>
            <p:cNvPr id="3" name=" ">
              <a:extLst>
                <a:ext uri="{FF2B5EF4-FFF2-40B4-BE49-F238E27FC236}">
                  <a16:creationId xmlns:a16="http://schemas.microsoft.com/office/drawing/2014/main" id="{5C51AA8C-41BE-49F8-A467-E6DB853C3007}"/>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334000" y="2222500"/>
              <a:ext cx="3365500" cy="4000500"/>
            </a:xfrm>
            <a:prstGeom prst="rect">
              <a:avLst/>
            </a:prstGeom>
          </p:spPr>
        </p:pic>
        <p:sp>
          <p:nvSpPr>
            <p:cNvPr id="4" name=" ">
              <a:extLst>
                <a:ext uri="{FF2B5EF4-FFF2-40B4-BE49-F238E27FC236}">
                  <a16:creationId xmlns:a16="http://schemas.microsoft.com/office/drawing/2014/main" id="{D895C891-9727-4A3B-8960-66C1CA3B7EFD}"/>
                </a:ext>
              </a:extLst>
            </p:cNvPr>
            <p:cNvSpPr txBox="1"/>
            <p:nvPr/>
          </p:nvSpPr>
          <p:spPr>
            <a:xfrm>
              <a:off x="6794500" y="2222500"/>
              <a:ext cx="508000" cy="1077218"/>
            </a:xfrm>
            <a:prstGeom prst="rect">
              <a:avLst/>
            </a:prstGeom>
            <a:noFill/>
          </p:spPr>
          <p:txBody>
            <a:bodyPr vert="horz" rtlCol="0">
              <a:spAutoFit/>
            </a:bodyPr>
            <a:lstStyle/>
            <a:p>
              <a:r>
                <a:rPr lang="en-US" sz="3200" b="1">
                  <a:solidFill>
                    <a:srgbClr val="0000CC"/>
                  </a:solidFill>
                  <a:latin typeface="UTM Swiss Condensed"/>
                </a:rPr>
                <a:t>O'</a:t>
              </a:r>
            </a:p>
          </p:txBody>
        </p:sp>
        <p:sp>
          <p:nvSpPr>
            <p:cNvPr id="5" name=" ">
              <a:extLst>
                <a:ext uri="{FF2B5EF4-FFF2-40B4-BE49-F238E27FC236}">
                  <a16:creationId xmlns:a16="http://schemas.microsoft.com/office/drawing/2014/main" id="{F0C68EDB-0BCA-4F7C-9833-A36D742E2675}"/>
                </a:ext>
              </a:extLst>
            </p:cNvPr>
            <p:cNvSpPr txBox="1"/>
            <p:nvPr/>
          </p:nvSpPr>
          <p:spPr>
            <a:xfrm>
              <a:off x="6794500" y="5461000"/>
              <a:ext cx="508000" cy="584775"/>
            </a:xfrm>
            <a:prstGeom prst="rect">
              <a:avLst/>
            </a:prstGeom>
            <a:noFill/>
          </p:spPr>
          <p:txBody>
            <a:bodyPr vert="horz" rtlCol="0">
              <a:spAutoFit/>
            </a:bodyPr>
            <a:lstStyle/>
            <a:p>
              <a:r>
                <a:rPr lang="en-US" sz="3200" b="1">
                  <a:solidFill>
                    <a:srgbClr val="0000CC"/>
                  </a:solidFill>
                  <a:latin typeface="UTM Swiss Condensed"/>
                </a:rPr>
                <a:t>O</a:t>
              </a:r>
            </a:p>
          </p:txBody>
        </p:sp>
      </p:grpSp>
    </p:spTree>
    <p:extLst>
      <p:ext uri="{BB962C8B-B14F-4D97-AF65-F5344CB8AC3E}">
        <p14:creationId xmlns:p14="http://schemas.microsoft.com/office/powerpoint/2010/main" val="205397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spd="2500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250" fill="hold"/>
                                        <p:tgtEl>
                                          <p:spTgt spid="6"/>
                                        </p:tgtEl>
                                        <p:attrNameLst>
                                          <p:attrName>ppt_w</p:attrName>
                                        </p:attrNameLst>
                                      </p:cBhvr>
                                      <p:tavLst>
                                        <p:tav tm="0">
                                          <p:val>
                                            <p:fltVal val="0"/>
                                          </p:val>
                                        </p:tav>
                                        <p:tav tm="100000">
                                          <p:val>
                                            <p:strVal val="#ppt_w"/>
                                          </p:val>
                                        </p:tav>
                                      </p:tavLst>
                                    </p:anim>
                                    <p:anim calcmode="lin" valueType="num">
                                      <p:cBhvr>
                                        <p:cTn id="31" dur="250" fill="hold"/>
                                        <p:tgtEl>
                                          <p:spTgt spid="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4" grpId="0"/>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11108" y="1828804"/>
            <a:ext cx="12114292" cy="872732"/>
            <a:chOff x="7459670" y="7543799"/>
            <a:chExt cx="20011305" cy="872846"/>
          </a:xfrm>
        </p:grpSpPr>
        <p:sp>
          <p:nvSpPr>
            <p:cNvPr id="44" name="TextBox 43"/>
            <p:cNvSpPr txBox="1"/>
            <p:nvPr/>
          </p:nvSpPr>
          <p:spPr>
            <a:xfrm>
              <a:off x="8993186" y="7620004"/>
              <a:ext cx="18477789" cy="769542"/>
            </a:xfrm>
            <a:prstGeom prst="rect">
              <a:avLst/>
            </a:prstGeom>
            <a:noFill/>
          </p:spPr>
          <p:txBody>
            <a:bodyPr wrap="square" rtlCol="0">
              <a:spAutoFit/>
            </a:bodyPr>
            <a:lstStyle/>
            <a:p>
              <a:r>
                <a:rPr lang="en-US" sz="4400" b="1">
                  <a:solidFill>
                    <a:srgbClr val="135F82"/>
                  </a:solidFill>
                  <a:latin typeface="Arial" panose="020B0604020202020204" pitchFamily="34" charset="0"/>
                  <a:ea typeface="Tahoma" pitchFamily="34" charset="0"/>
                  <a:cs typeface="Arial" panose="020B0604020202020204" pitchFamily="34" charset="0"/>
                </a:rPr>
                <a:t>MỘT SỐ VÍ DỤ MINH HỌA</a:t>
              </a:r>
              <a:endParaRPr lang="en-US" sz="4400" b="1" dirty="0">
                <a:solidFill>
                  <a:srgbClr val="135F82"/>
                </a:solidFill>
                <a:latin typeface="Arial" panose="020B0604020202020204" pitchFamily="34" charset="0"/>
                <a:ea typeface="Tahoma" pitchFamily="34" charset="0"/>
                <a:cs typeface="Arial" panose="020B0604020202020204" pitchFamily="34" charset="0"/>
              </a:endParaRP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Arial" panose="020B0604020202020204" pitchFamily="34" charset="0"/>
                  <a:cs typeface="Arial" panose="020B0604020202020204" pitchFamily="34" charset="0"/>
                </a:endParaRPr>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Arial" panose="020B0604020202020204" pitchFamily="34" charset="0"/>
                    <a:cs typeface="Arial" panose="020B0604020202020204" pitchFamily="34" charset="0"/>
                  </a:endParaRPr>
                </a:p>
              </p:txBody>
            </p:sp>
            <p:sp>
              <p:nvSpPr>
                <p:cNvPr id="50" name="TextBox 49"/>
                <p:cNvSpPr txBox="1"/>
                <p:nvPr/>
              </p:nvSpPr>
              <p:spPr>
                <a:xfrm>
                  <a:off x="7751189" y="7640053"/>
                  <a:ext cx="824046" cy="769541"/>
                </a:xfrm>
                <a:prstGeom prst="rect">
                  <a:avLst/>
                </a:prstGeom>
                <a:noFill/>
              </p:spPr>
              <p:txBody>
                <a:bodyPr wrap="none" rtlCol="0">
                  <a:spAutoFit/>
                </a:bodyPr>
                <a:lstStyle/>
                <a:p>
                  <a:pPr algn="ctr"/>
                  <a:r>
                    <a:rPr lang="en-US" sz="4400" b="1">
                      <a:solidFill>
                        <a:schemeClr val="bg1"/>
                      </a:solidFill>
                      <a:latin typeface="Arial" panose="020B0604020202020204" pitchFamily="34" charset="0"/>
                      <a:ea typeface="Tahoma" pitchFamily="34" charset="0"/>
                      <a:cs typeface="Arial" panose="020B0604020202020204" pitchFamily="34" charset="0"/>
                    </a:rPr>
                    <a:t>II</a:t>
                  </a:r>
                </a:p>
              </p:txBody>
            </p:sp>
          </p:grpSp>
        </p:grpSp>
      </p:grpSp>
      <p:sp>
        <p:nvSpPr>
          <p:cNvPr id="14" name="Rectangle 13">
            <a:extLst>
              <a:ext uri="{FF2B5EF4-FFF2-40B4-BE49-F238E27FC236}">
                <a16:creationId xmlns:a16="http://schemas.microsoft.com/office/drawing/2014/main" id="{FCCA1ED4-D3E3-4837-9027-12CE2B4F9005}"/>
              </a:ext>
            </a:extLst>
          </p:cNvPr>
          <p:cNvSpPr/>
          <p:nvPr/>
        </p:nvSpPr>
        <p:spPr>
          <a:xfrm>
            <a:off x="8984126" y="4876800"/>
            <a:ext cx="2217274" cy="804772"/>
          </a:xfrm>
          <a:prstGeom prst="rect">
            <a:avLst/>
          </a:prstGeom>
        </p:spPr>
        <p:txBody>
          <a:bodyPr wrap="none">
            <a:spAutoFit/>
          </a:bodyPr>
          <a:lstStyle/>
          <a:p>
            <a:pPr marL="457200" indent="-457200" algn="ctr">
              <a:lnSpc>
                <a:spcPct val="115000"/>
              </a:lnSpc>
              <a:spcBef>
                <a:spcPts val="600"/>
              </a:spcBef>
              <a:spcAft>
                <a:spcPts val="0"/>
              </a:spcAft>
            </a:pPr>
            <a:r>
              <a:rPr lang="en-US" sz="4400" b="1">
                <a:latin typeface="Arial" panose="020B0604020202020204" pitchFamily="34" charset="0"/>
                <a:ea typeface="Calibri" panose="020F0502020204030204" pitchFamily="34" charset="0"/>
                <a:cs typeface="Arial" panose="020B0604020202020204" pitchFamily="34" charset="0"/>
              </a:rPr>
              <a:t>Lời giải</a:t>
            </a:r>
            <a:endParaRPr lang="en-US" sz="4400">
              <a:effectLst/>
              <a:latin typeface="Arial" panose="020B0604020202020204" pitchFamily="34" charset="0"/>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36F3E6F-A27B-4790-9896-A270D43C10B2}"/>
              </a:ext>
            </a:extLst>
          </p:cNvPr>
          <p:cNvSpPr/>
          <p:nvPr/>
        </p:nvSpPr>
        <p:spPr>
          <a:xfrm>
            <a:off x="787586" y="3231430"/>
            <a:ext cx="1691489" cy="804772"/>
          </a:xfrm>
          <a:prstGeom prst="rect">
            <a:avLst/>
          </a:prstGeom>
        </p:spPr>
        <p:txBody>
          <a:bodyPr wrap="none">
            <a:spAutoFit/>
          </a:bodyPr>
          <a:lstStyle/>
          <a:p>
            <a:pPr marL="457200" indent="-457200" algn="just">
              <a:lnSpc>
                <a:spcPct val="115000"/>
              </a:lnSpc>
              <a:spcBef>
                <a:spcPts val="600"/>
              </a:spcBef>
              <a:spcAft>
                <a:spcPts val="0"/>
              </a:spcAft>
            </a:pPr>
            <a:r>
              <a:rPr lang="en-US" sz="4400" b="1">
                <a:latin typeface="Arial" panose="020B0604020202020204" pitchFamily="34" charset="0"/>
                <a:ea typeface="Calibri" panose="020F0502020204030204" pitchFamily="34" charset="0"/>
                <a:cs typeface="Arial" panose="020B0604020202020204" pitchFamily="34" charset="0"/>
              </a:rPr>
              <a:t>Bài 2.</a:t>
            </a:r>
            <a:endParaRPr lang="en-US" sz="440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D6A3F5A-8DBC-48C4-9A42-2AC3B6897D64}"/>
                  </a:ext>
                </a:extLst>
              </p:cNvPr>
              <p:cNvSpPr/>
              <p:nvPr/>
            </p:nvSpPr>
            <p:spPr>
              <a:xfrm>
                <a:off x="2362200" y="3276600"/>
                <a:ext cx="20116800" cy="1446550"/>
              </a:xfrm>
              <a:prstGeom prst="rect">
                <a:avLst/>
              </a:prstGeom>
            </p:spPr>
            <p:txBody>
              <a:bodyPr wrap="square">
                <a:spAutoFit/>
              </a:bodyPr>
              <a:lstStyle/>
              <a:p>
                <a:pPr marL="457200" indent="-457200" algn="just">
                  <a:spcBef>
                    <a:spcPts val="600"/>
                  </a:spcBef>
                  <a:spcAft>
                    <a:spcPts val="0"/>
                  </a:spcAft>
                  <a:tabLst>
                    <a:tab pos="629920" algn="l"/>
                  </a:tabLst>
                </a:pPr>
                <a:r>
                  <a:rPr lang="vi-VN" sz="4400">
                    <a:latin typeface="Arial" panose="020B0604020202020204" pitchFamily="34" charset="0"/>
                    <a:ea typeface="Calibri" panose="020F0502020204030204" pitchFamily="34" charset="0"/>
                    <a:cs typeface="Arial" panose="020B0604020202020204" pitchFamily="34" charset="0"/>
                  </a:rPr>
                  <a:t>Cho một </a:t>
                </a:r>
                <a:r>
                  <a:rPr lang="en-US" sz="4400">
                    <a:effectLst/>
                    <a:latin typeface="Arial" panose="020B0604020202020204" pitchFamily="34" charset="0"/>
                    <a:ea typeface="Calibri" panose="020F0502020204030204" pitchFamily="34" charset="0"/>
                    <a:cs typeface="Arial" panose="020B0604020202020204" pitchFamily="34" charset="0"/>
                  </a:rPr>
                  <a:t>hình</a:t>
                </a:r>
                <a:r>
                  <a:rPr lang="vi-VN" sz="4400">
                    <a:effectLst/>
                    <a:latin typeface="Arial" panose="020B0604020202020204" pitchFamily="34" charset="0"/>
                    <a:ea typeface="Calibri" panose="020F0502020204030204" pitchFamily="34" charset="0"/>
                    <a:cs typeface="Arial" panose="020B0604020202020204" pitchFamily="34" charset="0"/>
                  </a:rPr>
                  <a:t> trụ, thiết diện qua trục là m</a:t>
                </a:r>
                <a:r>
                  <a:rPr lang="en-US" sz="4400">
                    <a:effectLst/>
                    <a:latin typeface="Arial" panose="020B0604020202020204" pitchFamily="34" charset="0"/>
                    <a:ea typeface="Calibri" panose="020F0502020204030204" pitchFamily="34" charset="0"/>
                    <a:cs typeface="Arial" panose="020B0604020202020204" pitchFamily="34" charset="0"/>
                  </a:rPr>
                  <a:t>ộ</a:t>
                </a:r>
                <a:r>
                  <a:rPr lang="vi-VN" sz="4400">
                    <a:effectLst/>
                    <a:latin typeface="Arial" panose="020B0604020202020204" pitchFamily="34" charset="0"/>
                    <a:ea typeface="Calibri" panose="020F0502020204030204" pitchFamily="34" charset="0"/>
                    <a:cs typeface="Arial" panose="020B0604020202020204" pitchFamily="34" charset="0"/>
                  </a:rPr>
                  <a:t>t hình vuông có chu vi </a:t>
                </a:r>
                <a14:m>
                  <m:oMath xmlns:m="http://schemas.openxmlformats.org/officeDocument/2006/math">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vi-VN" sz="4400">
                    <a:effectLst/>
                    <a:latin typeface="Arial" panose="020B0604020202020204" pitchFamily="34" charset="0"/>
                    <a:ea typeface="Calibri" panose="020F0502020204030204" pitchFamily="34" charset="0"/>
                    <a:cs typeface="Arial" panose="020B0604020202020204" pitchFamily="34" charset="0"/>
                  </a:rPr>
                  <a:t>. T</a:t>
                </a:r>
                <a:r>
                  <a:rPr lang="en-US" sz="4400">
                    <a:effectLst/>
                    <a:latin typeface="Arial" panose="020B0604020202020204" pitchFamily="34" charset="0"/>
                    <a:ea typeface="Calibri" panose="020F0502020204030204" pitchFamily="34" charset="0"/>
                    <a:cs typeface="Arial" panose="020B0604020202020204" pitchFamily="34" charset="0"/>
                  </a:rPr>
                  <a:t>ính t</a:t>
                </a:r>
                <a:r>
                  <a:rPr lang="vi-VN" sz="4400">
                    <a:effectLst/>
                    <a:latin typeface="Arial" panose="020B0604020202020204" pitchFamily="34" charset="0"/>
                    <a:ea typeface="Calibri" panose="020F0502020204030204" pitchFamily="34" charset="0"/>
                    <a:cs typeface="Arial" panose="020B0604020202020204" pitchFamily="34" charset="0"/>
                  </a:rPr>
                  <a:t>hể tích khối trụ</a:t>
                </a:r>
                <a:r>
                  <a:rPr lang="en-US" sz="4400">
                    <a:effectLst/>
                    <a:latin typeface="Arial" panose="020B0604020202020204" pitchFamily="34" charset="0"/>
                    <a:ea typeface="Calibri" panose="020F0502020204030204" pitchFamily="34" charset="0"/>
                    <a:cs typeface="Arial" panose="020B0604020202020204" pitchFamily="34" charset="0"/>
                  </a:rPr>
                  <a:t> tương ứng.</a:t>
                </a:r>
              </a:p>
            </p:txBody>
          </p:sp>
        </mc:Choice>
        <mc:Fallback xmlns="">
          <p:sp>
            <p:nvSpPr>
              <p:cNvPr id="15" name="Rectangle 14">
                <a:extLst>
                  <a:ext uri="{FF2B5EF4-FFF2-40B4-BE49-F238E27FC236}">
                    <a16:creationId xmlns:a16="http://schemas.microsoft.com/office/drawing/2014/main" id="{BD6A3F5A-8DBC-48C4-9A42-2AC3B6897D64}"/>
                  </a:ext>
                </a:extLst>
              </p:cNvPr>
              <p:cNvSpPr>
                <a:spLocks noRot="1" noChangeAspect="1" noMove="1" noResize="1" noEditPoints="1" noAdjustHandles="1" noChangeArrowheads="1" noChangeShapeType="1" noTextEdit="1"/>
              </p:cNvSpPr>
              <p:nvPr/>
            </p:nvSpPr>
            <p:spPr>
              <a:xfrm>
                <a:off x="2362200" y="3276600"/>
                <a:ext cx="20116800" cy="1446550"/>
              </a:xfrm>
              <a:prstGeom prst="rect">
                <a:avLst/>
              </a:prstGeom>
              <a:blipFill>
                <a:blip r:embed="rId3"/>
                <a:stretch>
                  <a:fillRect l="-1242" t="-9283" r="-1212" b="-18565"/>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F886E16D-0E71-4CD6-8047-9E994EAE8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14653" y="6426232"/>
            <a:ext cx="5083547" cy="5156168"/>
          </a:xfrm>
          <a:prstGeom prst="rect">
            <a:avLst/>
          </a:prstGeom>
        </p:spPr>
      </p:pic>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843FD7B-63B6-4C5B-B33A-D7A68556A1AC}"/>
                  </a:ext>
                </a:extLst>
              </p:cNvPr>
              <p:cNvSpPr/>
              <p:nvPr/>
            </p:nvSpPr>
            <p:spPr>
              <a:xfrm>
                <a:off x="685800" y="6162934"/>
                <a:ext cx="18215066" cy="769441"/>
              </a:xfrm>
              <a:prstGeom prst="rect">
                <a:avLst/>
              </a:prstGeom>
            </p:spPr>
            <p:txBody>
              <a:bodyPr wrap="square">
                <a:spAutoFit/>
              </a:bodyPr>
              <a:lstStyle/>
              <a:p>
                <a:pPr marL="630555" marR="2160905" indent="-457200" algn="just">
                  <a:spcBef>
                    <a:spcPts val="600"/>
                  </a:spcBef>
                  <a:spcAft>
                    <a:spcPts val="0"/>
                  </a:spcAft>
                </a:pPr>
                <a:r>
                  <a:rPr lang="en-US" sz="4400">
                    <a:latin typeface="Arial" panose="020B0604020202020204" pitchFamily="34" charset="0"/>
                    <a:ea typeface="Calibri" panose="020F0502020204030204" pitchFamily="34" charset="0"/>
                    <a:cs typeface="Arial" panose="020B0604020202020204" pitchFamily="34" charset="0"/>
                  </a:rPr>
                  <a:t>Gọi chiều cao của khối trụ là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en-US" sz="4400">
                    <a:effectLst/>
                    <a:latin typeface="Arial" panose="020B0604020202020204" pitchFamily="34" charset="0"/>
                    <a:ea typeface="Calibri" panose="020F0502020204030204" pitchFamily="34" charset="0"/>
                    <a:cs typeface="Arial" panose="020B0604020202020204" pitchFamily="34" charset="0"/>
                  </a:rPr>
                  <a:t>, bán kính đáy của khối trụ là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oMath>
                </a14:m>
                <a:r>
                  <a:rPr lang="en-US" sz="440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7" name="Rectangle 16">
                <a:extLst>
                  <a:ext uri="{FF2B5EF4-FFF2-40B4-BE49-F238E27FC236}">
                    <a16:creationId xmlns:a16="http://schemas.microsoft.com/office/drawing/2014/main" xmlns="" xmlns:a14="http://schemas.microsoft.com/office/drawing/2010/main" id="{6843FD7B-63B6-4C5B-B33A-D7A68556A1AC}"/>
                  </a:ext>
                </a:extLst>
              </p:cNvPr>
              <p:cNvSpPr>
                <a:spLocks noRot="1" noChangeAspect="1" noMove="1" noResize="1" noEditPoints="1" noAdjustHandles="1" noChangeArrowheads="1" noChangeShapeType="1" noTextEdit="1"/>
              </p:cNvSpPr>
              <p:nvPr/>
            </p:nvSpPr>
            <p:spPr>
              <a:xfrm>
                <a:off x="685800" y="6162934"/>
                <a:ext cx="18215066" cy="769441"/>
              </a:xfrm>
              <a:prstGeom prst="rect">
                <a:avLst/>
              </a:prstGeom>
              <a:blipFill>
                <a:blip r:embed="rId5"/>
                <a:stretch>
                  <a:fillRect l="-435"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4D85CA41-A55C-4C41-99F0-C983F50A4467}"/>
                  </a:ext>
                </a:extLst>
              </p:cNvPr>
              <p:cNvSpPr/>
              <p:nvPr/>
            </p:nvSpPr>
            <p:spPr>
              <a:xfrm>
                <a:off x="763637" y="7399455"/>
                <a:ext cx="17224466" cy="1753429"/>
              </a:xfrm>
              <a:prstGeom prst="rect">
                <a:avLst/>
              </a:prstGeom>
            </p:spPr>
            <p:txBody>
              <a:bodyPr wrap="square">
                <a:spAutoFit/>
              </a:bodyPr>
              <a:lstStyle/>
              <a:p>
                <a:pPr marL="630555" marR="2160905" indent="-457200" algn="just">
                  <a:spcBef>
                    <a:spcPts val="600"/>
                  </a:spcBef>
                  <a:spcAft>
                    <a:spcPts val="0"/>
                  </a:spcAft>
                </a:pPr>
                <a:r>
                  <a:rPr lang="en-US" sz="4400">
                    <a:latin typeface="Arial" panose="020B0604020202020204" pitchFamily="34" charset="0"/>
                    <a:ea typeface="Calibri" panose="020F0502020204030204" pitchFamily="34" charset="0"/>
                    <a:cs typeface="Arial" panose="020B0604020202020204" pitchFamily="34" charset="0"/>
                  </a:rPr>
                  <a:t>Vì chu vi của thiết diện là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4400">
                    <a:effectLst/>
                    <a:latin typeface="Arial" panose="020B0604020202020204" pitchFamily="34" charset="0"/>
                    <a:ea typeface="Calibri" panose="020F0502020204030204" pitchFamily="34" charset="0"/>
                    <a:cs typeface="Arial" panose="020B0604020202020204" pitchFamily="34" charset="0"/>
                  </a:rPr>
                  <a:t> nên</a:t>
                </a:r>
              </a:p>
              <a:p>
                <a:pPr marL="630555" marR="2160905" indent="-457200" algn="just">
                  <a:spcBef>
                    <a:spcPts val="600"/>
                  </a:spcBef>
                  <a:spcAft>
                    <a:spcPts val="0"/>
                  </a:spcAft>
                </a:pPr>
                <a14:m>
                  <m:oMath xmlns:m="http://schemas.openxmlformats.org/officeDocument/2006/math">
                    <m:r>
                      <a:rPr lang="en-US" sz="4400">
                        <a:effectLst/>
                        <a:latin typeface="Cambria Math" panose="02040503050406030204" pitchFamily="18" charset="0"/>
                        <a:ea typeface="Calibri" panose="020F0502020204030204" pitchFamily="34" charset="0"/>
                        <a:cs typeface="Times New Roman" panose="02020603050405020304" pitchFamily="18" charset="0"/>
                      </a:rPr>
                      <m:t>2(2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8</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4400">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44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a:extLst>
                  <a:ext uri="{FF2B5EF4-FFF2-40B4-BE49-F238E27FC236}">
                    <a16:creationId xmlns:a16="http://schemas.microsoft.com/office/drawing/2014/main" xmlns="" xmlns:a14="http://schemas.microsoft.com/office/drawing/2010/main" id="{4D85CA41-A55C-4C41-99F0-C983F50A4467}"/>
                  </a:ext>
                </a:extLst>
              </p:cNvPr>
              <p:cNvSpPr>
                <a:spLocks noRot="1" noChangeAspect="1" noMove="1" noResize="1" noEditPoints="1" noAdjustHandles="1" noChangeArrowheads="1" noChangeShapeType="1" noTextEdit="1"/>
              </p:cNvSpPr>
              <p:nvPr/>
            </p:nvSpPr>
            <p:spPr>
              <a:xfrm>
                <a:off x="763637" y="7399455"/>
                <a:ext cx="17224466" cy="1753429"/>
              </a:xfrm>
              <a:prstGeom prst="rect">
                <a:avLst/>
              </a:prstGeom>
              <a:blipFill>
                <a:blip r:embed="rId6"/>
                <a:stretch>
                  <a:fillRect l="-425" t="-7666" b="-66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963A1635-5792-4290-A997-29CB01FB555E}"/>
                  </a:ext>
                </a:extLst>
              </p:cNvPr>
              <p:cNvSpPr/>
              <p:nvPr/>
            </p:nvSpPr>
            <p:spPr>
              <a:xfrm>
                <a:off x="815889" y="9756015"/>
                <a:ext cx="12192000" cy="2054986"/>
              </a:xfrm>
              <a:prstGeom prst="rect">
                <a:avLst/>
              </a:prstGeom>
            </p:spPr>
            <p:txBody>
              <a:bodyPr>
                <a:spAutoFit/>
              </a:bodyPr>
              <a:lstStyle/>
              <a:p>
                <a:pPr marL="630555" marR="2160905" indent="-457200" algn="just">
                  <a:spcBef>
                    <a:spcPts val="600"/>
                  </a:spcBef>
                  <a:spcAft>
                    <a:spcPts val="0"/>
                  </a:spcAft>
                </a:pPr>
                <a:r>
                  <a:rPr lang="en-US" sz="4400">
                    <a:latin typeface="Arial" panose="020B0604020202020204" pitchFamily="34" charset="0"/>
                    <a:ea typeface="Calibri" panose="020F0502020204030204" pitchFamily="34" charset="0"/>
                    <a:cs typeface="Arial" panose="020B0604020202020204" pitchFamily="34" charset="0"/>
                  </a:rPr>
                  <a:t>Như vậy thể tích khối trụ đó là</a:t>
                </a:r>
                <a:endParaRPr lang="en-US" sz="4400">
                  <a:effectLst/>
                  <a:latin typeface="Arial" panose="020B0604020202020204" pitchFamily="34" charset="0"/>
                  <a:ea typeface="Calibri" panose="020F0502020204030204" pitchFamily="34" charset="0"/>
                  <a:cs typeface="Arial" panose="020B0604020202020204" pitchFamily="34" charset="0"/>
                </a:endParaRPr>
              </a:p>
              <a:p>
                <a:pPr marL="630555" marR="2160905" indent="-457200" algn="just">
                  <a:spcBef>
                    <a:spcPts val="600"/>
                  </a:spcBef>
                  <a:spcAft>
                    <a:spcPts val="0"/>
                  </a:spcAft>
                </a:pP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4400">
                                    <a:effectLst/>
                                    <a:latin typeface="Cambria Math" panose="02040503050406030204" pitchFamily="18" charset="0"/>
                                    <a:ea typeface="Calibri" panose="020F0502020204030204" pitchFamily="34" charset="0"/>
                                    <a:cs typeface="Times New Roman" panose="02020603050405020304" pitchFamily="18" charset="0"/>
                                  </a:rPr>
                                  <m:t>8</m:t>
                                </m:r>
                              </m:den>
                            </m:f>
                          </m:e>
                        </m:d>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440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3</m:t>
                            </m:r>
                          </m:sup>
                        </m:sSup>
                      </m:num>
                      <m:den>
                        <m:r>
                          <a:rPr lang="en-US" sz="4400">
                            <a:effectLst/>
                            <a:latin typeface="Cambria Math" panose="02040503050406030204" pitchFamily="18" charset="0"/>
                            <a:ea typeface="Calibri" panose="020F0502020204030204" pitchFamily="34" charset="0"/>
                            <a:cs typeface="Times New Roman" panose="02020603050405020304" pitchFamily="18" charset="0"/>
                          </a:rPr>
                          <m:t>256</m:t>
                        </m:r>
                      </m:den>
                    </m:f>
                  </m:oMath>
                </a14:m>
                <a:r>
                  <a:rPr lang="en-US" sz="4400">
                    <a:effectLst/>
                    <a:latin typeface="Arial" panose="020B0604020202020204" pitchFamily="34" charset="0"/>
                    <a:ea typeface="Calibri" panose="020F0502020204030204" pitchFamily="34" charset="0"/>
                    <a:cs typeface="Arial" panose="020B0604020202020204" pitchFamily="34" charset="0"/>
                  </a:rPr>
                  <a:t> (đvtt).</a:t>
                </a:r>
              </a:p>
            </p:txBody>
          </p:sp>
        </mc:Choice>
        <mc:Fallback xmlns="">
          <p:sp>
            <p:nvSpPr>
              <p:cNvPr id="20" name="Rectangle 19">
                <a:extLst>
                  <a:ext uri="{FF2B5EF4-FFF2-40B4-BE49-F238E27FC236}">
                    <a16:creationId xmlns:a16="http://schemas.microsoft.com/office/drawing/2014/main" xmlns="" xmlns:a14="http://schemas.microsoft.com/office/drawing/2010/main" id="{963A1635-5792-4290-A997-29CB01FB555E}"/>
                  </a:ext>
                </a:extLst>
              </p:cNvPr>
              <p:cNvSpPr>
                <a:spLocks noRot="1" noChangeAspect="1" noMove="1" noResize="1" noEditPoints="1" noAdjustHandles="1" noChangeArrowheads="1" noChangeShapeType="1" noTextEdit="1"/>
              </p:cNvSpPr>
              <p:nvPr/>
            </p:nvSpPr>
            <p:spPr>
              <a:xfrm>
                <a:off x="815889" y="9756015"/>
                <a:ext cx="12192000" cy="2054986"/>
              </a:xfrm>
              <a:prstGeom prst="rect">
                <a:avLst/>
              </a:prstGeom>
              <a:blipFill>
                <a:blip r:embed="rId7"/>
                <a:stretch>
                  <a:fillRect l="-650" t="-6213" b="-1183"/>
                </a:stretch>
              </a:blipFill>
            </p:spPr>
            <p:txBody>
              <a:bodyPr/>
              <a:lstStyle/>
              <a:p>
                <a:r>
                  <a:rPr lang="en-US">
                    <a:noFill/>
                  </a:rPr>
                  <a:t> </a:t>
                </a:r>
              </a:p>
            </p:txBody>
          </p:sp>
        </mc:Fallback>
      </mc:AlternateContent>
    </p:spTree>
    <p:extLst>
      <p:ext uri="{BB962C8B-B14F-4D97-AF65-F5344CB8AC3E}">
        <p14:creationId xmlns:p14="http://schemas.microsoft.com/office/powerpoint/2010/main" val="139521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15" grpId="0" animBg="1"/>
      <p:bldP spid="17" grpId="0" animBg="1"/>
      <p:bldP spid="1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11108" y="1828804"/>
            <a:ext cx="12114292" cy="872732"/>
            <a:chOff x="7459670" y="7543799"/>
            <a:chExt cx="20011305" cy="872846"/>
          </a:xfrm>
        </p:grpSpPr>
        <p:sp>
          <p:nvSpPr>
            <p:cNvPr id="44" name="TextBox 43"/>
            <p:cNvSpPr txBox="1"/>
            <p:nvPr/>
          </p:nvSpPr>
          <p:spPr>
            <a:xfrm>
              <a:off x="8993186" y="7620004"/>
              <a:ext cx="18477789" cy="769542"/>
            </a:xfrm>
            <a:prstGeom prst="rect">
              <a:avLst/>
            </a:prstGeom>
            <a:noFill/>
          </p:spPr>
          <p:txBody>
            <a:bodyPr wrap="square" rtlCol="0">
              <a:spAutoFit/>
            </a:bodyPr>
            <a:lstStyle/>
            <a:p>
              <a:r>
                <a:rPr lang="en-US" sz="4400" b="1">
                  <a:solidFill>
                    <a:srgbClr val="135F82"/>
                  </a:solidFill>
                  <a:latin typeface="Arial" panose="020B0604020202020204" pitchFamily="34" charset="0"/>
                  <a:ea typeface="Tahoma" pitchFamily="34" charset="0"/>
                  <a:cs typeface="Arial" panose="020B0604020202020204" pitchFamily="34" charset="0"/>
                </a:rPr>
                <a:t>MỘT SỐ VÍ DỤ MINH HỌA</a:t>
              </a:r>
              <a:endParaRPr lang="en-US" sz="4400" b="1" dirty="0">
                <a:solidFill>
                  <a:srgbClr val="135F82"/>
                </a:solidFill>
                <a:latin typeface="Arial" panose="020B0604020202020204" pitchFamily="34" charset="0"/>
                <a:ea typeface="Tahoma" pitchFamily="34" charset="0"/>
                <a:cs typeface="Arial" panose="020B0604020202020204" pitchFamily="34" charset="0"/>
              </a:endParaRP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Arial" panose="020B0604020202020204" pitchFamily="34" charset="0"/>
                  <a:cs typeface="Arial" panose="020B0604020202020204" pitchFamily="34" charset="0"/>
                </a:endParaRPr>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Arial" panose="020B0604020202020204" pitchFamily="34" charset="0"/>
                    <a:cs typeface="Arial" panose="020B0604020202020204" pitchFamily="34" charset="0"/>
                  </a:endParaRPr>
                </a:p>
              </p:txBody>
            </p:sp>
            <p:sp>
              <p:nvSpPr>
                <p:cNvPr id="50" name="TextBox 49"/>
                <p:cNvSpPr txBox="1"/>
                <p:nvPr/>
              </p:nvSpPr>
              <p:spPr>
                <a:xfrm>
                  <a:off x="7751189" y="7640053"/>
                  <a:ext cx="824046" cy="769541"/>
                </a:xfrm>
                <a:prstGeom prst="rect">
                  <a:avLst/>
                </a:prstGeom>
                <a:noFill/>
              </p:spPr>
              <p:txBody>
                <a:bodyPr wrap="none" rtlCol="0">
                  <a:spAutoFit/>
                </a:bodyPr>
                <a:lstStyle/>
                <a:p>
                  <a:pPr algn="ctr"/>
                  <a:r>
                    <a:rPr lang="en-US" sz="4400" b="1">
                      <a:solidFill>
                        <a:schemeClr val="bg1"/>
                      </a:solidFill>
                      <a:latin typeface="Arial" panose="020B0604020202020204" pitchFamily="34" charset="0"/>
                      <a:ea typeface="Tahoma" pitchFamily="34" charset="0"/>
                      <a:cs typeface="Arial" panose="020B0604020202020204" pitchFamily="34" charset="0"/>
                    </a:rPr>
                    <a:t>II</a:t>
                  </a:r>
                </a:p>
              </p:txBody>
            </p:sp>
          </p:grpSp>
        </p:grpSp>
      </p:grpSp>
      <p:sp>
        <p:nvSpPr>
          <p:cNvPr id="14" name="Rectangle 13">
            <a:extLst>
              <a:ext uri="{FF2B5EF4-FFF2-40B4-BE49-F238E27FC236}">
                <a16:creationId xmlns:a16="http://schemas.microsoft.com/office/drawing/2014/main" id="{FCCA1ED4-D3E3-4837-9027-12CE2B4F9005}"/>
              </a:ext>
            </a:extLst>
          </p:cNvPr>
          <p:cNvSpPr/>
          <p:nvPr/>
        </p:nvSpPr>
        <p:spPr>
          <a:xfrm>
            <a:off x="8584639" y="5397965"/>
            <a:ext cx="2217274" cy="804772"/>
          </a:xfrm>
          <a:prstGeom prst="rect">
            <a:avLst/>
          </a:prstGeom>
        </p:spPr>
        <p:txBody>
          <a:bodyPr wrap="none">
            <a:spAutoFit/>
          </a:bodyPr>
          <a:lstStyle/>
          <a:p>
            <a:pPr marL="457200" indent="-457200" algn="ctr">
              <a:lnSpc>
                <a:spcPct val="115000"/>
              </a:lnSpc>
              <a:spcBef>
                <a:spcPts val="600"/>
              </a:spcBef>
              <a:spcAft>
                <a:spcPts val="0"/>
              </a:spcAft>
            </a:pPr>
            <a:r>
              <a:rPr lang="en-US" sz="4400" b="1" dirty="0" err="1">
                <a:latin typeface="Arial" panose="020B0604020202020204" pitchFamily="34" charset="0"/>
                <a:ea typeface="Calibri" panose="020F0502020204030204" pitchFamily="34" charset="0"/>
                <a:cs typeface="Arial" panose="020B0604020202020204" pitchFamily="34" charset="0"/>
              </a:rPr>
              <a:t>Lời</a:t>
            </a:r>
            <a:r>
              <a:rPr lang="en-US" sz="4400" b="1" dirty="0">
                <a:latin typeface="Arial" panose="020B0604020202020204" pitchFamily="34" charset="0"/>
                <a:ea typeface="Calibri" panose="020F0502020204030204" pitchFamily="34" charset="0"/>
                <a:cs typeface="Arial" panose="020B0604020202020204" pitchFamily="34" charset="0"/>
              </a:rPr>
              <a:t> </a:t>
            </a:r>
            <a:r>
              <a:rPr lang="en-US" sz="4400" b="1" dirty="0" err="1">
                <a:latin typeface="Arial" panose="020B0604020202020204" pitchFamily="34" charset="0"/>
                <a:ea typeface="Calibri" panose="020F0502020204030204" pitchFamily="34" charset="0"/>
                <a:cs typeface="Arial" panose="020B0604020202020204" pitchFamily="34" charset="0"/>
              </a:rPr>
              <a:t>giải</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36F3E6F-A27B-4790-9896-A270D43C10B2}"/>
              </a:ext>
            </a:extLst>
          </p:cNvPr>
          <p:cNvSpPr/>
          <p:nvPr/>
        </p:nvSpPr>
        <p:spPr>
          <a:xfrm>
            <a:off x="787586" y="3231430"/>
            <a:ext cx="1691489" cy="804772"/>
          </a:xfrm>
          <a:prstGeom prst="rect">
            <a:avLst/>
          </a:prstGeom>
        </p:spPr>
        <p:txBody>
          <a:bodyPr wrap="none">
            <a:spAutoFit/>
          </a:bodyPr>
          <a:lstStyle/>
          <a:p>
            <a:pPr marL="457200" indent="-457200" algn="just">
              <a:lnSpc>
                <a:spcPct val="115000"/>
              </a:lnSpc>
              <a:spcBef>
                <a:spcPts val="600"/>
              </a:spcBef>
              <a:spcAft>
                <a:spcPts val="0"/>
              </a:spcAft>
            </a:pPr>
            <a:r>
              <a:rPr lang="en-US" sz="4400" b="1">
                <a:latin typeface="Arial" panose="020B0604020202020204" pitchFamily="34" charset="0"/>
                <a:ea typeface="Calibri" panose="020F0502020204030204" pitchFamily="34" charset="0"/>
                <a:cs typeface="Arial" panose="020B0604020202020204" pitchFamily="34" charset="0"/>
              </a:rPr>
              <a:t>Bài 3.</a:t>
            </a:r>
            <a:endParaRPr lang="en-US" sz="440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6779FAE4-4E75-4C6D-8BC6-04A04CA981FB}"/>
                  </a:ext>
                </a:extLst>
              </p:cNvPr>
              <p:cNvSpPr/>
              <p:nvPr/>
            </p:nvSpPr>
            <p:spPr>
              <a:xfrm>
                <a:off x="2362200" y="3277850"/>
                <a:ext cx="20035166" cy="1446550"/>
              </a:xfrm>
              <a:prstGeom prst="rect">
                <a:avLst/>
              </a:prstGeom>
            </p:spPr>
            <p:txBody>
              <a:bodyPr wrap="square">
                <a:spAutoFit/>
              </a:bodyPr>
              <a:lstStyle/>
              <a:p>
                <a:pPr marL="457200" indent="-457200">
                  <a:spcBef>
                    <a:spcPts val="600"/>
                  </a:spcBef>
                  <a:spcAft>
                    <a:spcPts val="0"/>
                  </a:spcAft>
                </a:pPr>
                <a:r>
                  <a:rPr lang="vi-VN" sz="4400">
                    <a:latin typeface="Arial" panose="020B0604020202020204" pitchFamily="34" charset="0"/>
                    <a:ea typeface="Calibri" panose="020F0502020204030204" pitchFamily="34" charset="0"/>
                    <a:cs typeface="Arial" panose="020B0604020202020204" pitchFamily="34" charset="0"/>
                  </a:rPr>
                  <a:t>Cho khối trụ có bán kính đáy bằng </a:t>
                </a:r>
                <a14:m>
                  <m:oMath xmlns:m="http://schemas.openxmlformats.org/officeDocument/2006/math">
                    <m:r>
                      <a:rPr lang="vi-VN" sz="4400">
                        <a:effectLst/>
                        <a:latin typeface="Cambria Math" panose="02040503050406030204" pitchFamily="18" charset="0"/>
                        <a:ea typeface="Calibri" panose="020F0502020204030204" pitchFamily="34" charset="0"/>
                        <a:cs typeface="Times New Roman" panose="02020603050405020304" pitchFamily="18" charset="0"/>
                      </a:rPr>
                      <m:t>5</m:t>
                    </m:r>
                  </m:oMath>
                </a14:m>
                <a:r>
                  <a:rPr lang="vi-VN" sz="4400">
                    <a:effectLst/>
                    <a:latin typeface="Arial" panose="020B0604020202020204" pitchFamily="34" charset="0"/>
                    <a:ea typeface="Calibri" panose="020F0502020204030204" pitchFamily="34" charset="0"/>
                    <a:cs typeface="Arial" panose="020B0604020202020204" pitchFamily="34" charset="0"/>
                  </a:rPr>
                  <a:t> và diện tích toàn phần bằng </a:t>
                </a:r>
                <a14:m>
                  <m:oMath xmlns:m="http://schemas.openxmlformats.org/officeDocument/2006/math">
                    <m:r>
                      <a:rPr lang="vi-VN" sz="4400">
                        <a:effectLst/>
                        <a:latin typeface="Cambria Math" panose="02040503050406030204" pitchFamily="18" charset="0"/>
                        <a:ea typeface="Calibri" panose="020F0502020204030204" pitchFamily="34" charset="0"/>
                        <a:cs typeface="Times New Roman" panose="02020603050405020304" pitchFamily="18" charset="0"/>
                      </a:rPr>
                      <m:t>100</m:t>
                    </m:r>
                    <m:r>
                      <a:rPr lang="vi-VN" sz="4400" i="1">
                        <a:effectLst/>
                        <a:latin typeface="Cambria Math" panose="02040503050406030204" pitchFamily="18" charset="0"/>
                        <a:ea typeface="Calibri" panose="020F0502020204030204" pitchFamily="34" charset="0"/>
                        <a:cs typeface="Times New Roman" panose="02020603050405020304" pitchFamily="18" charset="0"/>
                      </a:rPr>
                      <m:t>𝜋</m:t>
                    </m:r>
                  </m:oMath>
                </a14:m>
                <a:r>
                  <a:rPr lang="vi-VN" sz="4400">
                    <a:effectLst/>
                    <a:latin typeface="Arial" panose="020B0604020202020204" pitchFamily="34" charset="0"/>
                    <a:ea typeface="Calibri" panose="020F0502020204030204" pitchFamily="34" charset="0"/>
                    <a:cs typeface="Arial" panose="020B0604020202020204" pitchFamily="34" charset="0"/>
                  </a:rPr>
                  <a:t>. Tính thể tích khối trụ</a:t>
                </a:r>
                <a:r>
                  <a:rPr lang="en-US" sz="44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9" name="Rectangle 18">
                <a:extLst>
                  <a:ext uri="{FF2B5EF4-FFF2-40B4-BE49-F238E27FC236}">
                    <a16:creationId xmlns:a16="http://schemas.microsoft.com/office/drawing/2014/main" id="{6779FAE4-4E75-4C6D-8BC6-04A04CA981FB}"/>
                  </a:ext>
                </a:extLst>
              </p:cNvPr>
              <p:cNvSpPr>
                <a:spLocks noRot="1" noChangeAspect="1" noMove="1" noResize="1" noEditPoints="1" noAdjustHandles="1" noChangeArrowheads="1" noChangeShapeType="1" noTextEdit="1"/>
              </p:cNvSpPr>
              <p:nvPr/>
            </p:nvSpPr>
            <p:spPr>
              <a:xfrm>
                <a:off x="2362200" y="3277850"/>
                <a:ext cx="20035166" cy="1446550"/>
              </a:xfrm>
              <a:prstGeom prst="rect">
                <a:avLst/>
              </a:prstGeom>
              <a:blipFill>
                <a:blip r:embed="rId3"/>
                <a:stretch>
                  <a:fillRect l="-1248" t="-9283" r="-1917"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F891DB6B-7723-4B26-B187-BF8B086F31E5}"/>
                  </a:ext>
                </a:extLst>
              </p:cNvPr>
              <p:cNvSpPr/>
              <p:nvPr/>
            </p:nvSpPr>
            <p:spPr>
              <a:xfrm>
                <a:off x="997200" y="7057239"/>
                <a:ext cx="22527933" cy="903774"/>
              </a:xfrm>
              <a:prstGeom prst="rect">
                <a:avLst/>
              </a:prstGeom>
            </p:spPr>
            <p:txBody>
              <a:bodyPr wrap="square">
                <a:spAutoFit/>
              </a:bodyPr>
              <a:lstStyle/>
              <a:p>
                <a:pPr marL="630555" indent="-457200">
                  <a:lnSpc>
                    <a:spcPct val="115000"/>
                  </a:lnSpc>
                  <a:spcBef>
                    <a:spcPts val="600"/>
                  </a:spcBef>
                  <a:spcAft>
                    <a:spcPts val="0"/>
                  </a:spcAft>
                </a:pPr>
                <a:r>
                  <a:rPr lang="en-US" sz="4400">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4400" i="1">
                            <a:effectLst/>
                            <a:latin typeface="Cambria Math" panose="02040503050406030204" pitchFamily="18" charset="0"/>
                            <a:ea typeface="Calibri" panose="020F0502020204030204" pitchFamily="34" charset="0"/>
                            <a:cs typeface="Times New Roman" panose="02020603050405020304" pitchFamily="18" charset="0"/>
                          </a:rPr>
                          <m:t>𝑡𝑝</m:t>
                        </m:r>
                      </m:sub>
                    </m:sSub>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r>
                          <a:rPr lang="en-US" sz="4400" i="1">
                            <a:effectLst/>
                            <a:latin typeface="Cambria Math" panose="02040503050406030204" pitchFamily="18" charset="0"/>
                            <a:ea typeface="Calibri" panose="020F0502020204030204" pitchFamily="34" charset="0"/>
                            <a:cs typeface="Times New Roman" panose="02020603050405020304" pitchFamily="18" charset="0"/>
                          </a:rPr>
                          <m:t> + </m:t>
                        </m:r>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e>
                    </m:d>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2</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r>
                      <a:rPr lang="en-US" sz="4400">
                        <a:effectLst/>
                        <a:latin typeface="Cambria Math" panose="02040503050406030204" pitchFamily="18" charset="0"/>
                        <a:ea typeface="Calibri" panose="020F0502020204030204" pitchFamily="34" charset="0"/>
                        <a:cs typeface="Times New Roman" panose="02020603050405020304" pitchFamily="18" charset="0"/>
                      </a:rPr>
                      <m:t>.5.</m:t>
                    </m:r>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a:effectLst/>
                            <a:latin typeface="Cambria Math" panose="02040503050406030204" pitchFamily="18" charset="0"/>
                            <a:ea typeface="Calibri" panose="020F0502020204030204" pitchFamily="34" charset="0"/>
                            <a:cs typeface="Times New Roman" panose="02020603050405020304" pitchFamily="18" charset="0"/>
                          </a:rPr>
                          <m:t>5</m:t>
                        </m:r>
                        <m:r>
                          <a:rPr lang="en-US" sz="4400" i="1">
                            <a:effectLst/>
                            <a:latin typeface="Cambria Math" panose="02040503050406030204" pitchFamily="18" charset="0"/>
                            <a:ea typeface="Calibri" panose="020F0502020204030204" pitchFamily="34" charset="0"/>
                            <a:cs typeface="Times New Roman" panose="02020603050405020304" pitchFamily="18" charset="0"/>
                          </a:rPr>
                          <m:t> + </m:t>
                        </m:r>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e>
                    </m:d>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100</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5</m:t>
                    </m:r>
                    <m:r>
                      <a:rPr lang="en-US" sz="4400" i="1">
                        <a:effectLst/>
                        <a:latin typeface="Cambria Math" panose="02040503050406030204" pitchFamily="18" charset="0"/>
                        <a:ea typeface="Calibri" panose="020F0502020204030204" pitchFamily="34" charset="0"/>
                        <a:cs typeface="Times New Roman" panose="02020603050405020304" pitchFamily="18" charset="0"/>
                      </a:rPr>
                      <m:t> +</m:t>
                    </m:r>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10</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44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1" name="Rectangle 20">
                <a:extLst>
                  <a:ext uri="{FF2B5EF4-FFF2-40B4-BE49-F238E27FC236}">
                    <a16:creationId xmlns:a16="http://schemas.microsoft.com/office/drawing/2014/main" xmlns="" xmlns:a14="http://schemas.microsoft.com/office/drawing/2010/main" id="{F891DB6B-7723-4B26-B187-BF8B086F31E5}"/>
                  </a:ext>
                </a:extLst>
              </p:cNvPr>
              <p:cNvSpPr>
                <a:spLocks noRot="1" noChangeAspect="1" noMove="1" noResize="1" noEditPoints="1" noAdjustHandles="1" noChangeArrowheads="1" noChangeShapeType="1" noTextEdit="1"/>
              </p:cNvSpPr>
              <p:nvPr/>
            </p:nvSpPr>
            <p:spPr>
              <a:xfrm>
                <a:off x="997200" y="7057239"/>
                <a:ext cx="22527933" cy="903774"/>
              </a:xfrm>
              <a:prstGeom prst="rect">
                <a:avLst/>
              </a:prstGeom>
              <a:blipFill>
                <a:blip r:embed="rId4"/>
                <a:stretch>
                  <a:fillRect l="-352" t="-6757" b="-243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E4EEC12-C77B-4A4A-8959-5AD6727B25EF}"/>
                  </a:ext>
                </a:extLst>
              </p:cNvPr>
              <p:cNvSpPr/>
              <p:nvPr/>
            </p:nvSpPr>
            <p:spPr>
              <a:xfrm>
                <a:off x="1266847" y="9679991"/>
                <a:ext cx="12347163" cy="804579"/>
              </a:xfrm>
              <a:prstGeom prst="rect">
                <a:avLst/>
              </a:prstGeom>
            </p:spPr>
            <p:txBody>
              <a:bodyPr wrap="none">
                <a:spAutoFit/>
              </a:bodyPr>
              <a:lstStyle/>
              <a:p>
                <a:pPr marL="630555" indent="-457200">
                  <a:lnSpc>
                    <a:spcPct val="115000"/>
                  </a:lnSpc>
                  <a:spcBef>
                    <a:spcPts val="600"/>
                  </a:spcBef>
                  <a:spcAft>
                    <a:spcPts val="0"/>
                  </a:spcAft>
                </a:pPr>
                <a:r>
                  <a:rPr lang="en-US" sz="4400">
                    <a:latin typeface="Arial" panose="020B0604020202020204" pitchFamily="34" charset="0"/>
                    <a:ea typeface="Calibri" panose="020F0502020204030204" pitchFamily="34" charset="0"/>
                    <a:cs typeface="Arial" panose="020B0604020202020204" pitchFamily="34" charset="0"/>
                  </a:rPr>
                  <a:t>Áp dụng công thức: </a:t>
                </a:r>
                <a14:m>
                  <m:oMath xmlns:m="http://schemas.openxmlformats.org/officeDocument/2006/math">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r>
                      <a:rPr lang="en-US" sz="44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a:effectLst/>
                            <a:latin typeface="Cambria Math" panose="02040503050406030204" pitchFamily="18" charset="0"/>
                            <a:ea typeface="Calibri" panose="020F0502020204030204" pitchFamily="34" charset="0"/>
                            <a:cs typeface="Times New Roman" panose="02020603050405020304" pitchFamily="18" charset="0"/>
                          </a:rPr>
                          <m:t>5</m:t>
                        </m:r>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a:effectLst/>
                        <a:latin typeface="Cambria Math" panose="02040503050406030204" pitchFamily="18" charset="0"/>
                        <a:ea typeface="Calibri" panose="020F0502020204030204" pitchFamily="34" charset="0"/>
                        <a:cs typeface="Times New Roman" panose="02020603050405020304" pitchFamily="18" charset="0"/>
                      </a:rPr>
                      <m:t>.5</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a:effectLst/>
                        <a:latin typeface="Cambria Math" panose="02040503050406030204" pitchFamily="18" charset="0"/>
                        <a:ea typeface="Calibri" panose="020F0502020204030204" pitchFamily="34" charset="0"/>
                        <a:cs typeface="Times New Roman" panose="02020603050405020304" pitchFamily="18" charset="0"/>
                      </a:rPr>
                      <m:t>125</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oMath>
                </a14:m>
                <a:r>
                  <a:rPr lang="en-US" sz="44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2" name="Rectangle 21">
                <a:extLst>
                  <a:ext uri="{FF2B5EF4-FFF2-40B4-BE49-F238E27FC236}">
                    <a16:creationId xmlns:a16="http://schemas.microsoft.com/office/drawing/2014/main" xmlns="" xmlns:a14="http://schemas.microsoft.com/office/drawing/2010/main" id="{EE4EEC12-C77B-4A4A-8959-5AD6727B25EF}"/>
                  </a:ext>
                </a:extLst>
              </p:cNvPr>
              <p:cNvSpPr>
                <a:spLocks noRot="1" noChangeAspect="1" noMove="1" noResize="1" noEditPoints="1" noAdjustHandles="1" noChangeArrowheads="1" noChangeShapeType="1" noTextEdit="1"/>
              </p:cNvSpPr>
              <p:nvPr/>
            </p:nvSpPr>
            <p:spPr>
              <a:xfrm>
                <a:off x="1266847" y="9679991"/>
                <a:ext cx="12347163" cy="804579"/>
              </a:xfrm>
              <a:prstGeom prst="rect">
                <a:avLst/>
              </a:prstGeom>
              <a:blipFill>
                <a:blip r:embed="rId5"/>
                <a:stretch>
                  <a:fillRect l="-642" t="-12121" r="-1037" b="-34848"/>
                </a:stretch>
              </a:blipFill>
            </p:spPr>
            <p:txBody>
              <a:bodyPr/>
              <a:lstStyle/>
              <a:p>
                <a:r>
                  <a:rPr lang="en-US">
                    <a:noFill/>
                  </a:rPr>
                  <a:t> </a:t>
                </a:r>
              </a:p>
            </p:txBody>
          </p:sp>
        </mc:Fallback>
      </mc:AlternateContent>
      <p:grpSp>
        <p:nvGrpSpPr>
          <p:cNvPr id="6" name=" ">
            <a:extLst>
              <a:ext uri="{FF2B5EF4-FFF2-40B4-BE49-F238E27FC236}">
                <a16:creationId xmlns:a16="http://schemas.microsoft.com/office/drawing/2014/main" id="{1687F316-166D-44FC-A479-B6919CC3A8EC}"/>
              </a:ext>
            </a:extLst>
          </p:cNvPr>
          <p:cNvGrpSpPr/>
          <p:nvPr/>
        </p:nvGrpSpPr>
        <p:grpSpPr>
          <a:xfrm>
            <a:off x="20714616" y="6691418"/>
            <a:ext cx="3365500" cy="4000500"/>
            <a:chOff x="5334000" y="2222500"/>
            <a:chExt cx="3365500" cy="4000500"/>
          </a:xfrm>
        </p:grpSpPr>
        <p:pic>
          <p:nvPicPr>
            <p:cNvPr id="3" name=" ">
              <a:extLst>
                <a:ext uri="{FF2B5EF4-FFF2-40B4-BE49-F238E27FC236}">
                  <a16:creationId xmlns:a16="http://schemas.microsoft.com/office/drawing/2014/main" id="{14BFDE38-9E27-4661-BC22-4E44A8AECEA6}"/>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334000" y="2222500"/>
              <a:ext cx="3365500" cy="4000500"/>
            </a:xfrm>
            <a:prstGeom prst="rect">
              <a:avLst/>
            </a:prstGeom>
          </p:spPr>
        </p:pic>
        <p:sp>
          <p:nvSpPr>
            <p:cNvPr id="4" name=" ">
              <a:extLst>
                <a:ext uri="{FF2B5EF4-FFF2-40B4-BE49-F238E27FC236}">
                  <a16:creationId xmlns:a16="http://schemas.microsoft.com/office/drawing/2014/main" id="{B0E07C48-3EF9-4355-ACEA-B7F29288C064}"/>
                </a:ext>
              </a:extLst>
            </p:cNvPr>
            <p:cNvSpPr txBox="1"/>
            <p:nvPr/>
          </p:nvSpPr>
          <p:spPr>
            <a:xfrm>
              <a:off x="6794500" y="2222500"/>
              <a:ext cx="508000" cy="1077218"/>
            </a:xfrm>
            <a:prstGeom prst="rect">
              <a:avLst/>
            </a:prstGeom>
            <a:noFill/>
          </p:spPr>
          <p:txBody>
            <a:bodyPr vert="horz" rtlCol="0">
              <a:spAutoFit/>
            </a:bodyPr>
            <a:lstStyle/>
            <a:p>
              <a:r>
                <a:rPr lang="en-US" sz="3200" b="1">
                  <a:solidFill>
                    <a:srgbClr val="0000CC"/>
                  </a:solidFill>
                  <a:latin typeface="UTM Swiss Condensed"/>
                </a:rPr>
                <a:t>O'</a:t>
              </a:r>
            </a:p>
          </p:txBody>
        </p:sp>
        <p:sp>
          <p:nvSpPr>
            <p:cNvPr id="5" name=" ">
              <a:extLst>
                <a:ext uri="{FF2B5EF4-FFF2-40B4-BE49-F238E27FC236}">
                  <a16:creationId xmlns:a16="http://schemas.microsoft.com/office/drawing/2014/main" id="{422139EA-962D-4122-A82A-80ADE14EE10A}"/>
                </a:ext>
              </a:extLst>
            </p:cNvPr>
            <p:cNvSpPr txBox="1"/>
            <p:nvPr/>
          </p:nvSpPr>
          <p:spPr>
            <a:xfrm>
              <a:off x="6794500" y="5461000"/>
              <a:ext cx="508000" cy="584775"/>
            </a:xfrm>
            <a:prstGeom prst="rect">
              <a:avLst/>
            </a:prstGeom>
            <a:noFill/>
          </p:spPr>
          <p:txBody>
            <a:bodyPr vert="horz" rtlCol="0">
              <a:spAutoFit/>
            </a:bodyPr>
            <a:lstStyle/>
            <a:p>
              <a:r>
                <a:rPr lang="en-US" sz="3200" b="1">
                  <a:solidFill>
                    <a:srgbClr val="0000CC"/>
                  </a:solidFill>
                  <a:latin typeface="UTM Swiss Condensed"/>
                </a:rPr>
                <a:t>O</a:t>
              </a:r>
            </a:p>
          </p:txBody>
        </p:sp>
      </p:grpSp>
    </p:spTree>
    <p:extLst>
      <p:ext uri="{BB962C8B-B14F-4D97-AF65-F5344CB8AC3E}">
        <p14:creationId xmlns:p14="http://schemas.microsoft.com/office/powerpoint/2010/main" val="33904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spd="2500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250" fill="hold"/>
                                        <p:tgtEl>
                                          <p:spTgt spid="6"/>
                                        </p:tgtEl>
                                        <p:attrNameLst>
                                          <p:attrName>ppt_w</p:attrName>
                                        </p:attrNameLst>
                                      </p:cBhvr>
                                      <p:tavLst>
                                        <p:tav tm="0">
                                          <p:val>
                                            <p:fltVal val="0"/>
                                          </p:val>
                                        </p:tav>
                                        <p:tav tm="100000">
                                          <p:val>
                                            <p:strVal val="#ppt_w"/>
                                          </p:val>
                                        </p:tav>
                                      </p:tavLst>
                                    </p:anim>
                                    <p:anim calcmode="lin" valueType="num">
                                      <p:cBhvr>
                                        <p:cTn id="30" dur="250" fill="hold"/>
                                        <p:tgtEl>
                                          <p:spTgt spid="6"/>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19"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823852" y="6815433"/>
            <a:ext cx="22645262" cy="6545132"/>
            <a:chOff x="1205494" y="6941416"/>
            <a:chExt cx="22139783" cy="6545984"/>
          </a:xfrm>
        </p:grpSpPr>
        <p:sp>
          <p:nvSpPr>
            <p:cNvPr id="125" name="Rounded Rectangle 124"/>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p:grpSp>
        <p:nvGrpSpPr>
          <p:cNvPr id="148" name="Group 147"/>
          <p:cNvGrpSpPr/>
          <p:nvPr/>
        </p:nvGrpSpPr>
        <p:grpSpPr>
          <a:xfrm>
            <a:off x="381000" y="2362200"/>
            <a:ext cx="23391942" cy="4087555"/>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err="1">
                    <a:solidFill>
                      <a:schemeClr val="bg1"/>
                    </a:solidFill>
                    <a:latin typeface="Tahoma" pitchFamily="34" charset="0"/>
                    <a:cs typeface="Tahoma" pitchFamily="34" charset="0"/>
                  </a:rPr>
                  <a:t>Câu</a:t>
                </a:r>
                <a:r>
                  <a:rPr lang="en-US" sz="4000" b="1">
                    <a:solidFill>
                      <a:schemeClr val="bg1"/>
                    </a:solidFill>
                    <a:latin typeface="Tahoma" pitchFamily="34" charset="0"/>
                    <a:cs typeface="Tahoma" pitchFamily="34" charset="0"/>
                  </a:rPr>
                  <a:t> 1.</a:t>
                </a:r>
                <a:endParaRPr lang="en-US" sz="4000" b="1"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62" name="Rectangle 61"/>
              <p:cNvSpPr/>
              <p:nvPr/>
            </p:nvSpPr>
            <p:spPr>
              <a:xfrm>
                <a:off x="17334293" y="12408410"/>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17334293" y="12408410"/>
                <a:ext cx="2500565"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886666" y="4808279"/>
                <a:ext cx="4388542" cy="14800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n>
                      </m:f>
                      <m: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800" i="1">
                              <a:latin typeface="Cambria Math" panose="02040503050406030204" pitchFamily="18" charset="0"/>
                              <a:ea typeface="Calibri" panose="020F0502020204030204" pitchFamily="34" charset="0"/>
                              <a:cs typeface="Times New Roman" panose="02020603050405020304" pitchFamily="18" charset="0"/>
                            </a:rPr>
                          </m:ctrlPr>
                        </m:sSupPr>
                        <m:e>
                          <m: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r>
                        <m:rPr>
                          <m:nor/>
                        </m:rPr>
                        <a:rPr lang="en-US" sz="4800">
                          <a:solidFill>
                            <a:srgbClr val="000000"/>
                          </a:solidFill>
                          <a:latin typeface="Palatino Linotype" panose="02040502050505030304" pitchFamily="18" charset="0"/>
                          <a:ea typeface="Calibri" panose="020F0502020204030204" pitchFamily="34" charset="0"/>
                          <a:cs typeface="Arial" panose="020B0604020202020204" pitchFamily="34" charset="0"/>
                        </a:rPr>
                        <m:t> .</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86666" y="4808279"/>
                <a:ext cx="4388542" cy="14800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239000" y="5223658"/>
                <a:ext cx="4388542"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800" i="1">
                              <a:latin typeface="Cambria Math" panose="02040503050406030204" pitchFamily="18" charset="0"/>
                              <a:ea typeface="Calibri" panose="020F0502020204030204" pitchFamily="34" charset="0"/>
                              <a:cs typeface="Times New Roman" panose="02020603050405020304" pitchFamily="18" charset="0"/>
                            </a:rPr>
                          </m:ctrlPr>
                        </m:sSupPr>
                        <m:e>
                          <m: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7239000" y="5223658"/>
                <a:ext cx="4388542"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774092" y="5223658"/>
                <a:ext cx="4447108"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800" i="1">
                              <a:latin typeface="Cambria Math" panose="02040503050406030204" pitchFamily="18" charset="0"/>
                              <a:ea typeface="Calibri" panose="020F0502020204030204" pitchFamily="34" charset="0"/>
                              <a:cs typeface="Times New Roman" panose="02020603050405020304" pitchFamily="18" charset="0"/>
                            </a:rPr>
                          </m:ctrlPr>
                        </m:sSupPr>
                        <m:e>
                          <m: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r>
                        <m:rPr>
                          <m:nor/>
                        </m:rPr>
                        <a:rPr lang="en-US" sz="4800">
                          <a:solidFill>
                            <a:srgbClr val="000000"/>
                          </a:solidFill>
                          <a:latin typeface="Palatino Linotype" panose="02040502050505030304" pitchFamily="18" charset="0"/>
                          <a:ea typeface="Calibri" panose="020F0502020204030204" pitchFamily="34" charset="0"/>
                          <a:cs typeface="Arial" panose="020B0604020202020204" pitchFamily="34"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774092" y="5223658"/>
                <a:ext cx="4447108"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8037434" y="5223658"/>
                <a:ext cx="4023461" cy="830997"/>
              </a:xfrm>
              <a:prstGeom prst="rect">
                <a:avLst/>
              </a:prstGeom>
            </p:spPr>
            <p:txBody>
              <a:bodyPr wrap="square">
                <a:spAutoFit/>
              </a:bodyPr>
              <a:lstStyle/>
              <a:p>
                <a14:m>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800" i="1">
                            <a:latin typeface="Cambria Math" panose="02040503050406030204" pitchFamily="18" charset="0"/>
                            <a:ea typeface="Calibri" panose="020F0502020204030204" pitchFamily="34" charset="0"/>
                            <a:cs typeface="Times New Roman" panose="02020603050405020304" pitchFamily="18" charset="0"/>
                          </a:rPr>
                        </m:ctrlPr>
                      </m:sSupPr>
                      <m:e>
                        <m: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en-US" sz="4800" dirty="0">
                    <a:solidFill>
                      <a:srgbClr val="000000"/>
                    </a:solidFill>
                    <a:latin typeface="Palatino Linotype" panose="02040502050505030304" pitchFamily="18" charset="0"/>
                    <a:ea typeface="Calibri" panose="020F0502020204030204" pitchFamily="34" charset="0"/>
                    <a:cs typeface="Arial" panose="020B0604020202020204" pitchFamily="34" charset="0"/>
                  </a:rPr>
                  <a:t>.</a:t>
                </a:r>
                <a:endParaRPr lang="vi-VN" sz="4800" dirty="0"/>
              </a:p>
            </p:txBody>
          </p:sp>
        </mc:Choice>
        <mc:Fallback xmlns="">
          <p:sp>
            <p:nvSpPr>
              <p:cNvPr id="55" name="Rectangle 54"/>
              <p:cNvSpPr>
                <a:spLocks noRot="1" noChangeAspect="1" noMove="1" noResize="1" noEditPoints="1" noAdjustHandles="1" noChangeArrowheads="1" noChangeShapeType="1" noTextEdit="1"/>
              </p:cNvSpPr>
              <p:nvPr/>
            </p:nvSpPr>
            <p:spPr>
              <a:xfrm>
                <a:off x="18037434" y="5223658"/>
                <a:ext cx="4023461" cy="830997"/>
              </a:xfrm>
              <a:prstGeom prst="rect">
                <a:avLst/>
              </a:prstGeom>
              <a:blipFill>
                <a:blip r:embed="rId7"/>
                <a:stretch>
                  <a:fillRect t="-16176" b="-38971"/>
                </a:stretch>
              </a:blipFill>
            </p:spPr>
            <p:txBody>
              <a:bodyPr/>
              <a:lstStyle/>
              <a:p>
                <a:r>
                  <a:rPr lang="en-US">
                    <a:noFill/>
                  </a:rPr>
                  <a:t> </a:t>
                </a:r>
              </a:p>
            </p:txBody>
          </p:sp>
        </mc:Fallback>
      </mc:AlternateContent>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57" name="Oval 56"/>
          <p:cNvSpPr/>
          <p:nvPr/>
        </p:nvSpPr>
        <p:spPr>
          <a:xfrm>
            <a:off x="8056130" y="5102879"/>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B</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EE5D784-EC93-439F-B45D-968FFF79487B}"/>
                  </a:ext>
                </a:extLst>
              </p:cNvPr>
              <p:cNvSpPr/>
              <p:nvPr/>
            </p:nvSpPr>
            <p:spPr>
              <a:xfrm>
                <a:off x="1237995" y="3400544"/>
                <a:ext cx="22104244" cy="1446550"/>
              </a:xfrm>
              <a:prstGeom prst="rect">
                <a:avLst/>
              </a:prstGeom>
            </p:spPr>
            <p:txBody>
              <a:bodyPr wrap="square">
                <a:spAutoFit/>
              </a:bodyPr>
              <a:lstStyle/>
              <a:p>
                <a:r>
                  <a:rPr lang="en-US" sz="4400">
                    <a:latin typeface="Palatino Linotype" panose="02040502050505030304" pitchFamily="18" charset="0"/>
                    <a:ea typeface="Calibri" panose="020F0502020204030204" pitchFamily="34" charset="0"/>
                    <a:cs typeface="Arial" panose="020B0604020202020204" pitchFamily="34" charset="0"/>
                  </a:rPr>
                  <a:t>Quay hình vuông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𝐴𝐵𝐶𝐷</m:t>
                    </m:r>
                  </m:oMath>
                </a14:m>
                <a:r>
                  <a:rPr lang="en-US" sz="4400">
                    <a:latin typeface="Palatino Linotype" panose="02040502050505030304" pitchFamily="18" charset="0"/>
                    <a:ea typeface="Calibri" panose="020F0502020204030204" pitchFamily="34" charset="0"/>
                    <a:cs typeface="Arial" panose="020B0604020202020204" pitchFamily="34" charset="0"/>
                  </a:rPr>
                  <a:t> cạnh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𝑎</m:t>
                    </m:r>
                  </m:oMath>
                </a14:m>
                <a:r>
                  <a:rPr lang="en-US" sz="4400">
                    <a:latin typeface="Palatino Linotype" panose="02040502050505030304" pitchFamily="18" charset="0"/>
                    <a:ea typeface="Calibri" panose="020F0502020204030204" pitchFamily="34" charset="0"/>
                    <a:cs typeface="Arial" panose="020B0604020202020204" pitchFamily="34" charset="0"/>
                  </a:rPr>
                  <a:t> xung quanh một cạnh. Thể tích của khối trụ được tạo thành là</a:t>
                </a:r>
                <a:endParaRPr lang="en-US" sz="4400"/>
              </a:p>
            </p:txBody>
          </p:sp>
        </mc:Choice>
        <mc:Fallback xmlns="">
          <p:sp>
            <p:nvSpPr>
              <p:cNvPr id="3" name="Rectangle 2">
                <a:extLst>
                  <a:ext uri="{FF2B5EF4-FFF2-40B4-BE49-F238E27FC236}">
                    <a16:creationId xmlns:a16="http://schemas.microsoft.com/office/drawing/2014/main" xmlns="" id="{9EE5D784-EC93-439F-B45D-968FFF79487B}"/>
                  </a:ext>
                </a:extLst>
              </p:cNvPr>
              <p:cNvSpPr>
                <a:spLocks noRot="1" noChangeAspect="1" noMove="1" noResize="1" noEditPoints="1" noAdjustHandles="1" noChangeArrowheads="1" noChangeShapeType="1" noTextEdit="1"/>
              </p:cNvSpPr>
              <p:nvPr/>
            </p:nvSpPr>
            <p:spPr>
              <a:xfrm>
                <a:off x="1237995" y="3400544"/>
                <a:ext cx="22104244" cy="1446550"/>
              </a:xfrm>
              <a:prstGeom prst="rect">
                <a:avLst/>
              </a:prstGeom>
              <a:blipFill>
                <a:blip r:embed="rId8"/>
                <a:stretch>
                  <a:fillRect l="-1103" t="-8439" b="-19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3EF5680D-8B27-46ED-A767-D0AFCD1F14F2}"/>
                  </a:ext>
                </a:extLst>
              </p:cNvPr>
              <p:cNvSpPr/>
              <p:nvPr/>
            </p:nvSpPr>
            <p:spPr>
              <a:xfrm>
                <a:off x="2359163" y="8156007"/>
                <a:ext cx="7165837" cy="830997"/>
              </a:xfrm>
              <a:prstGeom prst="rect">
                <a:avLst/>
              </a:prstGeom>
            </p:spPr>
            <p:txBody>
              <a:bodyPr wrap="square">
                <a:spAutoFit/>
              </a:bodyPr>
              <a:lstStyle/>
              <a:p>
                <a:r>
                  <a:rPr lang="en-US" sz="4800" dirty="0"/>
                  <a:t>Ta </a:t>
                </a:r>
                <a:r>
                  <a:rPr lang="en-US" sz="4800" dirty="0" err="1"/>
                  <a:t>có</a:t>
                </a:r>
                <a:r>
                  <a:rPr lang="en-US" sz="4800" dirty="0"/>
                  <a:t>: </a:t>
                </a:r>
                <a14:m>
                  <m:oMath xmlns:m="http://schemas.openxmlformats.org/officeDocument/2006/math">
                    <m:r>
                      <a:rPr lang="en-US" sz="4800" i="1" spc="-150">
                        <a:latin typeface="Cambria Math" panose="02040503050406030204" pitchFamily="18" charset="0"/>
                        <a:ea typeface="Tahoma" panose="020B0604030504040204" pitchFamily="34" charset="0"/>
                        <a:cs typeface="Tahoma" panose="020B0604030504040204" pitchFamily="34" charset="0"/>
                      </a:rPr>
                      <m:t>𝑟</m:t>
                    </m:r>
                    <m:r>
                      <a:rPr lang="en-US" sz="4800" b="0" i="1" spc="-150" smtClean="0">
                        <a:latin typeface="Cambria Math" panose="02040503050406030204" pitchFamily="18" charset="0"/>
                        <a:ea typeface="Tahoma" panose="020B0604030504040204" pitchFamily="34" charset="0"/>
                        <a:cs typeface="Tahoma" panose="020B0604030504040204" pitchFamily="34" charset="0"/>
                      </a:rPr>
                      <m:t>=</m:t>
                    </m:r>
                    <m:r>
                      <a:rPr lang="en-US" sz="4800" b="0" i="1" spc="-150" smtClean="0">
                        <a:latin typeface="Cambria Math" panose="02040503050406030204" pitchFamily="18" charset="0"/>
                        <a:ea typeface="Tahoma" panose="020B0604030504040204" pitchFamily="34" charset="0"/>
                        <a:cs typeface="Tahoma" panose="020B0604030504040204" pitchFamily="34" charset="0"/>
                      </a:rPr>
                      <m:t>h</m:t>
                    </m:r>
                    <m:r>
                      <a:rPr lang="en-US" sz="4800" b="0" i="1" spc="-150" smtClean="0">
                        <a:latin typeface="Cambria Math" panose="02040503050406030204" pitchFamily="18" charset="0"/>
                        <a:ea typeface="Tahoma" panose="020B0604030504040204" pitchFamily="34" charset="0"/>
                        <a:cs typeface="Tahoma" panose="020B0604030504040204" pitchFamily="34" charset="0"/>
                      </a:rPr>
                      <m:t>=</m:t>
                    </m:r>
                    <m:r>
                      <a:rPr lang="en-US" sz="4800" b="0" i="1" spc="-150" smtClean="0">
                        <a:latin typeface="Cambria Math" panose="02040503050406030204" pitchFamily="18" charset="0"/>
                        <a:ea typeface="Tahoma" panose="020B0604030504040204" pitchFamily="34" charset="0"/>
                        <a:cs typeface="Tahoma" panose="020B0604030504040204" pitchFamily="34" charset="0"/>
                      </a:rPr>
                      <m:t>𝑎</m:t>
                    </m:r>
                  </m:oMath>
                </a14:m>
                <a:r>
                  <a:rPr lang="en-US" sz="4800" i="1" dirty="0">
                    <a:latin typeface="Arial" panose="020B0604020202020204" pitchFamily="34" charset="0"/>
                    <a:cs typeface="Arial" panose="020B0604020202020204" pitchFamily="34" charset="0"/>
                  </a:rPr>
                  <a:t>.</a:t>
                </a:r>
              </a:p>
            </p:txBody>
          </p:sp>
        </mc:Choice>
        <mc:Fallback xmlns="">
          <p:sp>
            <p:nvSpPr>
              <p:cNvPr id="49" name="Rectangle 48">
                <a:extLst>
                  <a:ext uri="{FF2B5EF4-FFF2-40B4-BE49-F238E27FC236}">
                    <a16:creationId xmlns:a16="http://schemas.microsoft.com/office/drawing/2014/main" id="{3EF5680D-8B27-46ED-A767-D0AFCD1F14F2}"/>
                  </a:ext>
                </a:extLst>
              </p:cNvPr>
              <p:cNvSpPr>
                <a:spLocks noRot="1" noChangeAspect="1" noMove="1" noResize="1" noEditPoints="1" noAdjustHandles="1" noChangeArrowheads="1" noChangeShapeType="1" noTextEdit="1"/>
              </p:cNvSpPr>
              <p:nvPr/>
            </p:nvSpPr>
            <p:spPr>
              <a:xfrm>
                <a:off x="2359163" y="8156007"/>
                <a:ext cx="7165837" cy="830997"/>
              </a:xfrm>
              <a:prstGeom prst="rect">
                <a:avLst/>
              </a:prstGeom>
              <a:blipFill>
                <a:blip r:embed="rId9"/>
                <a:stretch>
                  <a:fillRect l="-3827" t="-19853" b="-38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04FDE35-95FC-4E19-BE36-E71F3143374D}"/>
                  </a:ext>
                </a:extLst>
              </p:cNvPr>
              <p:cNvSpPr/>
              <p:nvPr/>
            </p:nvSpPr>
            <p:spPr>
              <a:xfrm>
                <a:off x="1542264" y="9601200"/>
                <a:ext cx="12692514" cy="855747"/>
              </a:xfrm>
              <a:prstGeom prst="rect">
                <a:avLst/>
              </a:prstGeom>
            </p:spPr>
            <p:txBody>
              <a:bodyPr wrap="none">
                <a:spAutoFit/>
              </a:bodyPr>
              <a:lstStyle/>
              <a:p>
                <a:pPr marL="612140">
                  <a:lnSpc>
                    <a:spcPct val="107000"/>
                  </a:lnSpc>
                  <a:spcBef>
                    <a:spcPts val="200"/>
                  </a:spcBef>
                  <a:spcAft>
                    <a:spcPts val="200"/>
                  </a:spcAft>
                </a:pPr>
                <a:r>
                  <a:rPr lang="en-US" sz="4800" dirty="0">
                    <a:latin typeface="+mj-lt"/>
                    <a:ea typeface="Calibri" panose="020F0502020204030204" pitchFamily="34" charset="0"/>
                    <a:cs typeface="Arial" panose="020B0604020202020204" pitchFamily="34" charset="0"/>
                  </a:rPr>
                  <a:t>Thể </a:t>
                </a:r>
                <a:r>
                  <a:rPr lang="en-US" sz="4800" dirty="0" err="1">
                    <a:latin typeface="+mj-lt"/>
                    <a:ea typeface="Calibri" panose="020F0502020204030204" pitchFamily="34" charset="0"/>
                    <a:cs typeface="Arial" panose="020B0604020202020204" pitchFamily="34" charset="0"/>
                  </a:rPr>
                  <a:t>tích</a:t>
                </a:r>
                <a:r>
                  <a:rPr lang="en-US" sz="4800" dirty="0">
                    <a:latin typeface="+mj-lt"/>
                    <a:ea typeface="Calibri" panose="020F0502020204030204" pitchFamily="34" charset="0"/>
                    <a:cs typeface="Arial" panose="020B0604020202020204" pitchFamily="34" charset="0"/>
                  </a:rPr>
                  <a:t> </a:t>
                </a:r>
                <a:r>
                  <a:rPr lang="en-US" sz="4800" dirty="0" err="1">
                    <a:latin typeface="+mj-lt"/>
                    <a:ea typeface="Calibri" panose="020F0502020204030204" pitchFamily="34" charset="0"/>
                    <a:cs typeface="Arial" panose="020B0604020202020204" pitchFamily="34" charset="0"/>
                  </a:rPr>
                  <a:t>khối</a:t>
                </a:r>
                <a:r>
                  <a:rPr lang="en-US" sz="4800" dirty="0">
                    <a:latin typeface="+mj-lt"/>
                    <a:ea typeface="Calibri" panose="020F0502020204030204" pitchFamily="34" charset="0"/>
                    <a:cs typeface="Arial" panose="020B0604020202020204" pitchFamily="34" charset="0"/>
                  </a:rPr>
                  <a:t> </a:t>
                </a:r>
                <a:r>
                  <a:rPr lang="en-US" sz="4800" dirty="0" err="1">
                    <a:latin typeface="+mj-lt"/>
                    <a:ea typeface="Calibri" panose="020F0502020204030204" pitchFamily="34" charset="0"/>
                    <a:cs typeface="Arial" panose="020B0604020202020204" pitchFamily="34" charset="0"/>
                  </a:rPr>
                  <a:t>trụ</a:t>
                </a:r>
                <a:r>
                  <a:rPr lang="en-US" sz="4800" dirty="0">
                    <a:latin typeface="+mj-lt"/>
                    <a:ea typeface="Calibri" panose="020F0502020204030204" pitchFamily="34" charset="0"/>
                    <a:cs typeface="Arial" panose="020B0604020202020204" pitchFamily="34" charset="0"/>
                  </a:rPr>
                  <a:t> </a:t>
                </a:r>
                <a:r>
                  <a:rPr lang="en-US" sz="4800" dirty="0" err="1">
                    <a:latin typeface="+mj-lt"/>
                    <a:ea typeface="Calibri" panose="020F0502020204030204" pitchFamily="34" charset="0"/>
                    <a:cs typeface="Arial" panose="020B0604020202020204" pitchFamily="34" charset="0"/>
                  </a:rPr>
                  <a:t>là</a:t>
                </a:r>
                <a:r>
                  <a:rPr lang="en-US" sz="4800" dirty="0">
                    <a:latin typeface="+mj-lt"/>
                    <a:ea typeface="Calibri" panose="020F0502020204030204" pitchFamily="34" charset="0"/>
                    <a:cs typeface="Arial" panose="020B0604020202020204" pitchFamily="34" charset="0"/>
                  </a:rPr>
                  <a:t>: </a:t>
                </a:r>
                <a14:m>
                  <m:oMath xmlns:m="http://schemas.openxmlformats.org/officeDocument/2006/math">
                    <m:r>
                      <a:rPr lang="en-US" sz="4800" i="1">
                        <a:latin typeface="Cambria Math" panose="02040503050406030204" pitchFamily="18" charset="0"/>
                        <a:ea typeface="Calibri" panose="020F0502020204030204" pitchFamily="34" charset="0"/>
                        <a:cs typeface="Times New Roman" panose="02020603050405020304" pitchFamily="18" charset="0"/>
                      </a:rPr>
                      <m:t>𝑉</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800" i="1">
                            <a:latin typeface="Cambria Math" panose="02040503050406030204" pitchFamily="18" charset="0"/>
                            <a:ea typeface="Calibri" panose="020F0502020204030204" pitchFamily="34" charset="0"/>
                            <a:cs typeface="Times New Roman" panose="02020603050405020304" pitchFamily="18" charset="0"/>
                          </a:rPr>
                        </m:ctrlPr>
                      </m:sSupPr>
                      <m:e>
                        <m:r>
                          <a:rPr lang="en-US" sz="4800" b="0" i="1" smtClean="0">
                            <a:latin typeface="Cambria Math" panose="02040503050406030204" pitchFamily="18" charset="0"/>
                            <a:ea typeface="Calibri" panose="020F0502020204030204" pitchFamily="34" charset="0"/>
                            <a:cs typeface="Times New Roman" panose="02020603050405020304" pitchFamily="18" charset="0"/>
                          </a:rPr>
                          <m:t>𝑟</m:t>
                        </m:r>
                      </m:e>
                      <m:sup>
                        <m:r>
                          <a:rPr lang="en-US" sz="4800">
                            <a:latin typeface="Cambria Math" panose="02040503050406030204" pitchFamily="18" charset="0"/>
                            <a:ea typeface="Calibri" panose="020F0502020204030204" pitchFamily="34" charset="0"/>
                            <a:cs typeface="Times New Roman" panose="02020603050405020304" pitchFamily="18" charset="0"/>
                          </a:rPr>
                          <m:t>2</m:t>
                        </m:r>
                      </m:sup>
                    </m:sSup>
                    <m:r>
                      <a:rPr lang="en-US" sz="4800" b="0" i="1" smtClean="0">
                        <a:latin typeface="Cambria Math" panose="02040503050406030204" pitchFamily="18" charset="0"/>
                        <a:ea typeface="Calibri" panose="020F0502020204030204" pitchFamily="34" charset="0"/>
                        <a:cs typeface="Times New Roman" panose="02020603050405020304" pitchFamily="18" charset="0"/>
                      </a:rPr>
                      <m:t>h</m:t>
                    </m:r>
                    <m:r>
                      <a:rPr lang="en-US" sz="4800" b="0" i="1" smtClean="0">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800" i="1">
                            <a:latin typeface="Cambria Math" panose="02040503050406030204" pitchFamily="18" charset="0"/>
                            <a:ea typeface="Calibri" panose="020F0502020204030204" pitchFamily="34" charset="0"/>
                            <a:cs typeface="Times New Roman" panose="02020603050405020304" pitchFamily="18" charset="0"/>
                          </a:rPr>
                        </m:ctrlPr>
                      </m:sSupPr>
                      <m:e>
                        <m:r>
                          <a:rPr lang="en-US" sz="4800" i="1">
                            <a:latin typeface="Cambria Math" panose="02040503050406030204" pitchFamily="18" charset="0"/>
                            <a:ea typeface="Calibri" panose="020F0502020204030204" pitchFamily="34" charset="0"/>
                            <a:cs typeface="Times New Roman" panose="02020603050405020304" pitchFamily="18" charset="0"/>
                          </a:rPr>
                          <m:t>𝑎</m:t>
                        </m:r>
                      </m:e>
                      <m:sup>
                        <m:r>
                          <a:rPr lang="en-US" sz="4800">
                            <a:latin typeface="Cambria Math" panose="02040503050406030204" pitchFamily="18" charset="0"/>
                            <a:ea typeface="Calibri" panose="020F0502020204030204" pitchFamily="34" charset="0"/>
                            <a:cs typeface="Times New Roman" panose="02020603050405020304" pitchFamily="18" charset="0"/>
                          </a:rPr>
                          <m:t>2</m:t>
                        </m:r>
                      </m:sup>
                    </m:sSup>
                    <m:r>
                      <a:rPr lang="en-US" sz="4800">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𝑎</m:t>
                    </m:r>
                    <m:r>
                      <a:rPr lang="en-US" sz="4800" i="1">
                        <a:latin typeface="Cambria Math" panose="02040503050406030204" pitchFamily="18" charset="0"/>
                        <a:ea typeface="Calibri" panose="020F0502020204030204" pitchFamily="34" charset="0"/>
                        <a:cs typeface="Times New Roman" panose="02020603050405020304" pitchFamily="18" charset="0"/>
                      </a:rPr>
                      <m:t>=</m:t>
                    </m:r>
                    <m:r>
                      <a:rPr lang="en-US" sz="4800" i="1">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800" i="1">
                            <a:latin typeface="Cambria Math" panose="02040503050406030204" pitchFamily="18" charset="0"/>
                            <a:ea typeface="Calibri" panose="020F0502020204030204" pitchFamily="34" charset="0"/>
                            <a:cs typeface="Times New Roman" panose="02020603050405020304" pitchFamily="18" charset="0"/>
                          </a:rPr>
                        </m:ctrlPr>
                      </m:sSupPr>
                      <m:e>
                        <m:r>
                          <a:rPr lang="en-US" sz="4800" i="1">
                            <a:latin typeface="Cambria Math" panose="02040503050406030204" pitchFamily="18" charset="0"/>
                            <a:ea typeface="Calibri" panose="020F0502020204030204" pitchFamily="34" charset="0"/>
                            <a:cs typeface="Times New Roman" panose="02020603050405020304" pitchFamily="18" charset="0"/>
                          </a:rPr>
                          <m:t>𝑎</m:t>
                        </m:r>
                      </m:e>
                      <m:sup>
                        <m:r>
                          <a:rPr lang="en-US" sz="4800">
                            <a:latin typeface="Cambria Math" panose="02040503050406030204" pitchFamily="18" charset="0"/>
                            <a:ea typeface="Calibri" panose="020F0502020204030204" pitchFamily="34" charset="0"/>
                            <a:cs typeface="Times New Roman" panose="02020603050405020304" pitchFamily="18" charset="0"/>
                          </a:rPr>
                          <m:t>3</m:t>
                        </m:r>
                      </m:sup>
                    </m:sSup>
                  </m:oMath>
                </a14:m>
                <a:r>
                  <a:rPr lang="en-US" sz="4800" dirty="0">
                    <a:latin typeface="+mj-lt"/>
                    <a:ea typeface="Calibri" panose="020F0502020204030204" pitchFamily="34" charset="0"/>
                    <a:cs typeface="Arial" panose="020B0604020202020204" pitchFamily="34" charset="0"/>
                  </a:rPr>
                  <a:t>.</a:t>
                </a:r>
              </a:p>
            </p:txBody>
          </p:sp>
        </mc:Choice>
        <mc:Fallback xmlns="">
          <p:sp>
            <p:nvSpPr>
              <p:cNvPr id="4" name="Rectangle 3">
                <a:extLst>
                  <a:ext uri="{FF2B5EF4-FFF2-40B4-BE49-F238E27FC236}">
                    <a16:creationId xmlns:a16="http://schemas.microsoft.com/office/drawing/2014/main" id="{B04FDE35-95FC-4E19-BE36-E71F3143374D}"/>
                  </a:ext>
                </a:extLst>
              </p:cNvPr>
              <p:cNvSpPr>
                <a:spLocks noRot="1" noChangeAspect="1" noMove="1" noResize="1" noEditPoints="1" noAdjustHandles="1" noChangeArrowheads="1" noChangeShapeType="1" noTextEdit="1"/>
              </p:cNvSpPr>
              <p:nvPr/>
            </p:nvSpPr>
            <p:spPr>
              <a:xfrm>
                <a:off x="1542264" y="9601200"/>
                <a:ext cx="12692514" cy="855747"/>
              </a:xfrm>
              <a:prstGeom prst="rect">
                <a:avLst/>
              </a:prstGeom>
              <a:blipFill>
                <a:blip r:embed="rId10"/>
                <a:stretch>
                  <a:fillRect t="-12857" r="-1153" b="-37857"/>
                </a:stretch>
              </a:blipFill>
            </p:spPr>
            <p:txBody>
              <a:bodyPr/>
              <a:lstStyle/>
              <a:p>
                <a:r>
                  <a:rPr lang="en-US">
                    <a:noFill/>
                  </a:rPr>
                  <a:t> </a:t>
                </a:r>
              </a:p>
            </p:txBody>
          </p:sp>
        </mc:Fallback>
      </mc:AlternateContent>
      <p:grpSp>
        <p:nvGrpSpPr>
          <p:cNvPr id="50" name=" ">
            <a:extLst>
              <a:ext uri="{FF2B5EF4-FFF2-40B4-BE49-F238E27FC236}">
                <a16:creationId xmlns:a16="http://schemas.microsoft.com/office/drawing/2014/main" id="{AB5F5D43-4A72-4AB2-924C-8182A6424CCE}"/>
              </a:ext>
            </a:extLst>
          </p:cNvPr>
          <p:cNvGrpSpPr/>
          <p:nvPr/>
        </p:nvGrpSpPr>
        <p:grpSpPr>
          <a:xfrm>
            <a:off x="19476236" y="7646430"/>
            <a:ext cx="3365500" cy="4000500"/>
            <a:chOff x="5334000" y="2222500"/>
            <a:chExt cx="3365500" cy="4000500"/>
          </a:xfrm>
        </p:grpSpPr>
        <p:pic>
          <p:nvPicPr>
            <p:cNvPr id="51" name=" ">
              <a:extLst>
                <a:ext uri="{FF2B5EF4-FFF2-40B4-BE49-F238E27FC236}">
                  <a16:creationId xmlns:a16="http://schemas.microsoft.com/office/drawing/2014/main" id="{E7E5F94F-B752-434A-AA08-3CFCF03465CC}"/>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5334000" y="2222500"/>
              <a:ext cx="3365500" cy="4000500"/>
            </a:xfrm>
            <a:prstGeom prst="rect">
              <a:avLst/>
            </a:prstGeom>
          </p:spPr>
        </p:pic>
        <p:sp>
          <p:nvSpPr>
            <p:cNvPr id="52" name=" ">
              <a:extLst>
                <a:ext uri="{FF2B5EF4-FFF2-40B4-BE49-F238E27FC236}">
                  <a16:creationId xmlns:a16="http://schemas.microsoft.com/office/drawing/2014/main" id="{00D734E4-6BAA-4215-AF9F-7B95D009F503}"/>
                </a:ext>
              </a:extLst>
            </p:cNvPr>
            <p:cNvSpPr txBox="1"/>
            <p:nvPr/>
          </p:nvSpPr>
          <p:spPr>
            <a:xfrm>
              <a:off x="6794500" y="2222500"/>
              <a:ext cx="508000" cy="1077218"/>
            </a:xfrm>
            <a:prstGeom prst="rect">
              <a:avLst/>
            </a:prstGeom>
            <a:noFill/>
          </p:spPr>
          <p:txBody>
            <a:bodyPr vert="horz" rtlCol="0">
              <a:spAutoFit/>
            </a:bodyPr>
            <a:lstStyle/>
            <a:p>
              <a:r>
                <a:rPr lang="en-US" sz="3200" b="1">
                  <a:solidFill>
                    <a:srgbClr val="0000CC"/>
                  </a:solidFill>
                  <a:latin typeface="UTM Swiss Condensed"/>
                </a:rPr>
                <a:t>O'</a:t>
              </a:r>
            </a:p>
          </p:txBody>
        </p:sp>
        <p:sp>
          <p:nvSpPr>
            <p:cNvPr id="56" name=" ">
              <a:extLst>
                <a:ext uri="{FF2B5EF4-FFF2-40B4-BE49-F238E27FC236}">
                  <a16:creationId xmlns:a16="http://schemas.microsoft.com/office/drawing/2014/main" id="{B6CD7DB2-E020-4CDF-AEF3-51C4194B6F13}"/>
                </a:ext>
              </a:extLst>
            </p:cNvPr>
            <p:cNvSpPr txBox="1"/>
            <p:nvPr/>
          </p:nvSpPr>
          <p:spPr>
            <a:xfrm>
              <a:off x="6794500" y="5461000"/>
              <a:ext cx="508000" cy="584775"/>
            </a:xfrm>
            <a:prstGeom prst="rect">
              <a:avLst/>
            </a:prstGeom>
            <a:noFill/>
          </p:spPr>
          <p:txBody>
            <a:bodyPr vert="horz" rtlCol="0">
              <a:spAutoFit/>
            </a:bodyPr>
            <a:lstStyle/>
            <a:p>
              <a:r>
                <a:rPr lang="en-US" sz="3200" b="1">
                  <a:solidFill>
                    <a:srgbClr val="0000CC"/>
                  </a:solidFill>
                  <a:latin typeface="UTM Swiss Condensed"/>
                </a:rPr>
                <a:t>O</a:t>
              </a:r>
            </a:p>
          </p:txBody>
        </p:sp>
      </p:grpSp>
      <p:pic>
        <p:nvPicPr>
          <p:cNvPr id="6" name="Picture 5">
            <a:extLst>
              <a:ext uri="{FF2B5EF4-FFF2-40B4-BE49-F238E27FC236}">
                <a16:creationId xmlns:a16="http://schemas.microsoft.com/office/drawing/2014/main" id="{029193D8-52A7-4737-B058-8C58046B9B34}"/>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6205200" y="11969407"/>
            <a:ext cx="1016000" cy="1270000"/>
          </a:xfrm>
          <a:prstGeom prst="rect">
            <a:avLst/>
          </a:prstGeom>
        </p:spPr>
      </p:pic>
    </p:spTree>
    <p:extLst>
      <p:ext uri="{BB962C8B-B14F-4D97-AF65-F5344CB8AC3E}">
        <p14:creationId xmlns:p14="http://schemas.microsoft.com/office/powerpoint/2010/main" val="27457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animEffect transition="in" filter="wipe(left)">
                                      <p:cBhvr>
                                        <p:cTn id="11" dur="500"/>
                                        <p:tgtEl>
                                          <p:spTgt spid="14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500"/>
                                        <p:tgtEl>
                                          <p:spTgt spid="53"/>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left)">
                                      <p:cBhvr>
                                        <p:cTn id="29" dur="500"/>
                                        <p:tgtEl>
                                          <p:spTgt spid="54"/>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2"/>
                                        </p:tgtEl>
                                        <p:attrNameLst>
                                          <p:attrName>style.visibility</p:attrName>
                                        </p:attrNameLst>
                                      </p:cBhvr>
                                      <p:to>
                                        <p:strVal val="visible"/>
                                      </p:to>
                                    </p:set>
                                    <p:animEffect transition="in" filter="wipe(left)">
                                      <p:cBhvr>
                                        <p:cTn id="38" dur="500"/>
                                        <p:tgtEl>
                                          <p:spTgt spid="152"/>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spd="2500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250" fill="hold"/>
                                        <p:tgtEl>
                                          <p:spTgt spid="50"/>
                                        </p:tgtEl>
                                        <p:attrNameLst>
                                          <p:attrName>ppt_w</p:attrName>
                                        </p:attrNameLst>
                                      </p:cBhvr>
                                      <p:tavLst>
                                        <p:tav tm="0">
                                          <p:val>
                                            <p:fltVal val="0"/>
                                          </p:val>
                                        </p:tav>
                                        <p:tav tm="100000">
                                          <p:val>
                                            <p:strVal val="#ppt_w"/>
                                          </p:val>
                                        </p:tav>
                                      </p:tavLst>
                                    </p:anim>
                                    <p:anim calcmode="lin" valueType="num">
                                      <p:cBhvr>
                                        <p:cTn id="44" dur="250" fill="hold"/>
                                        <p:tgtEl>
                                          <p:spTgt spid="50"/>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ppt_x"/>
                                          </p:val>
                                        </p:tav>
                                        <p:tav tm="100000">
                                          <p:val>
                                            <p:strVal val="#ppt_x"/>
                                          </p:val>
                                        </p:tav>
                                      </p:tavLst>
                                    </p:anim>
                                    <p:anim calcmode="lin" valueType="num">
                                      <p:cBhvr additive="base">
                                        <p:cTn id="5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ppt_w</p:attrName>
                                        </p:attrNameLst>
                                      </p:cBhvr>
                                      <p:tavLst>
                                        <p:tav tm="0">
                                          <p:val>
                                            <p:fltVal val="0"/>
                                          </p:val>
                                        </p:tav>
                                        <p:tav tm="100000">
                                          <p:val>
                                            <p:strVal val="#ppt_w"/>
                                          </p:val>
                                        </p:tav>
                                      </p:tavLst>
                                    </p:anim>
                                    <p:anim calcmode="lin" valueType="num">
                                      <p:cBhvr>
                                        <p:cTn id="61" dur="500" fill="hold"/>
                                        <p:tgtEl>
                                          <p:spTgt spid="6"/>
                                        </p:tgtEl>
                                        <p:attrNameLst>
                                          <p:attrName>ppt_h</p:attrName>
                                        </p:attrNameLst>
                                      </p:cBhvr>
                                      <p:tavLst>
                                        <p:tav tm="0">
                                          <p:val>
                                            <p:fltVal val="0"/>
                                          </p:val>
                                        </p:tav>
                                        <p:tav tm="100000">
                                          <p:val>
                                            <p:strVal val="#ppt_h"/>
                                          </p:val>
                                        </p:tav>
                                      </p:tavLst>
                                    </p:anim>
                                  </p:childTnLst>
                                </p:cTn>
                              </p:par>
                            </p:childTnLst>
                          </p:cTn>
                        </p:par>
                        <p:par>
                          <p:cTn id="62" fill="hold">
                            <p:stCondLst>
                              <p:cond delay="500"/>
                            </p:stCondLst>
                            <p:childTnLst>
                              <p:par>
                                <p:cTn id="63" presetID="42" presetClass="entr" presetSubtype="0" fill="hold" grpId="0"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par>
                                <p:cTn id="73" presetID="3" presetClass="emph" presetSubtype="2" fill="hold" grpId="1" nodeType="withEffect">
                                  <p:stCondLst>
                                    <p:cond delay="0"/>
                                  </p:stCondLst>
                                  <p:childTnLst>
                                    <p:animClr clrSpc="rgb" dir="cw">
                                      <p:cBhvr override="childStyle">
                                        <p:cTn id="74" dur="1000" fill="hold"/>
                                        <p:tgtEl>
                                          <p:spTgt spid="53"/>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2" grpId="0" animBg="1"/>
      <p:bldP spid="53" grpId="0" animBg="1"/>
      <p:bldP spid="53" grpId="1" animBg="1"/>
      <p:bldP spid="54" grpId="0" animBg="1"/>
      <p:bldP spid="55" grpId="0" animBg="1"/>
      <p:bldP spid="57" grpId="0" animBg="1"/>
      <p:bldP spid="3" grpId="0" animBg="1"/>
      <p:bldP spid="49"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1205338" y="6941404"/>
            <a:ext cx="22136901" cy="6545132"/>
            <a:chOff x="1205494" y="6941416"/>
            <a:chExt cx="22139783" cy="6545984"/>
          </a:xfrm>
        </p:grpSpPr>
        <p:sp>
          <p:nvSpPr>
            <p:cNvPr id="125" name="Rounded Rectangle 124"/>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p:grpSp>
        <p:nvGrpSpPr>
          <p:cNvPr id="148" name="Group 147"/>
          <p:cNvGrpSpPr/>
          <p:nvPr/>
        </p:nvGrpSpPr>
        <p:grpSpPr>
          <a:xfrm>
            <a:off x="381000" y="2362200"/>
            <a:ext cx="23391942" cy="4087555"/>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err="1">
                    <a:solidFill>
                      <a:schemeClr val="bg1"/>
                    </a:solidFill>
                    <a:latin typeface="Tahoma" pitchFamily="34" charset="0"/>
                    <a:cs typeface="Tahoma" pitchFamily="34" charset="0"/>
                  </a:rPr>
                  <a:t>Câu</a:t>
                </a:r>
                <a:r>
                  <a:rPr lang="en-US" sz="4000" b="1">
                    <a:solidFill>
                      <a:schemeClr val="bg1"/>
                    </a:solidFill>
                    <a:latin typeface="Tahoma" pitchFamily="34" charset="0"/>
                    <a:cs typeface="Tahoma" pitchFamily="34" charset="0"/>
                  </a:rPr>
                  <a:t> 2.</a:t>
                </a:r>
                <a:endParaRPr lang="en-US" sz="4000" b="1"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 name="Rectangle 1"/>
              <p:cNvSpPr/>
              <p:nvPr/>
            </p:nvSpPr>
            <p:spPr>
              <a:xfrm>
                <a:off x="1625943" y="5252898"/>
                <a:ext cx="4388542"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vi-VN" sz="4800" i="1">
                          <a:latin typeface="Cambria Math" panose="02040503050406030204" pitchFamily="18" charset="0"/>
                          <a:ea typeface="Calibri" panose="020F0502020204030204" pitchFamily="34" charset="0"/>
                          <a:cs typeface="Times New Roman" panose="02020603050405020304" pitchFamily="18" charset="0"/>
                        </a:rPr>
                        <m:t>𝑟</m:t>
                      </m:r>
                      <m:r>
                        <a:rPr lang="vi-VN" sz="4800" i="1">
                          <a:latin typeface="Cambria Math" panose="02040503050406030204" pitchFamily="18" charset="0"/>
                          <a:ea typeface="Calibri" panose="020F0502020204030204" pitchFamily="34" charset="0"/>
                          <a:cs typeface="Times New Roman" panose="02020603050405020304" pitchFamily="18" charset="0"/>
                        </a:rPr>
                        <m:t>=</m:t>
                      </m:r>
                      <m:r>
                        <a:rPr lang="vi-VN" sz="4800">
                          <a:latin typeface="Cambria Math" panose="02040503050406030204" pitchFamily="18" charset="0"/>
                          <a:ea typeface="Calibri" panose="020F0502020204030204" pitchFamily="34" charset="0"/>
                          <a:cs typeface="Times New Roman" panose="02020603050405020304" pitchFamily="18" charset="0"/>
                        </a:rPr>
                        <m:t>5</m:t>
                      </m:r>
                      <m:r>
                        <m:rPr>
                          <m:nor/>
                        </m:rPr>
                        <a:rPr lang="vi-VN" sz="4800">
                          <a:solidFill>
                            <a:srgbClr val="000000"/>
                          </a:solidFill>
                          <a:latin typeface="Palatino Linotype" panose="02040502050505030304" pitchFamily="18" charset="0"/>
                          <a:ea typeface="Calibri" panose="020F0502020204030204" pitchFamily="34" charset="0"/>
                          <a:cs typeface="Times New Roman" panose="02020603050405020304" pitchFamily="18" charset="0"/>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25943" y="5252898"/>
                <a:ext cx="4388542"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7726346" y="4755004"/>
                <a:ext cx="4388542" cy="16437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vi-VN" sz="4800" i="1">
                          <a:latin typeface="Cambria Math" panose="02040503050406030204" pitchFamily="18" charset="0"/>
                          <a:ea typeface="Calibri" panose="020F0502020204030204" pitchFamily="34" charset="0"/>
                          <a:cs typeface="Times New Roman" panose="02020603050405020304" pitchFamily="18" charset="0"/>
                        </a:rPr>
                        <m:t>𝑟</m:t>
                      </m:r>
                      <m:r>
                        <a:rPr lang="vi-VN" sz="4800" i="1">
                          <a:latin typeface="Cambria Math" panose="02040503050406030204" pitchFamily="18" charset="0"/>
                          <a:ea typeface="Calibri" panose="020F0502020204030204" pitchFamily="34" charset="0"/>
                          <a:cs typeface="Times New Roman" panose="02020603050405020304" pitchFamily="18" charset="0"/>
                        </a:rPr>
                        <m:t>=</m:t>
                      </m:r>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vi-VN" sz="4800">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4800" i="1">
                                  <a:latin typeface="Cambria Math" panose="02040503050406030204" pitchFamily="18" charset="0"/>
                                  <a:ea typeface="Calibri" panose="020F0502020204030204" pitchFamily="34" charset="0"/>
                                  <a:cs typeface="Times New Roman" panose="02020603050405020304" pitchFamily="18" charset="0"/>
                                </a:rPr>
                              </m:ctrlPr>
                            </m:radPr>
                            <m:deg/>
                            <m:e>
                              <m:r>
                                <a:rPr lang="vi-VN" sz="4800">
                                  <a:latin typeface="Cambria Math" panose="02040503050406030204" pitchFamily="18" charset="0"/>
                                  <a:ea typeface="Calibri" panose="020F0502020204030204" pitchFamily="34" charset="0"/>
                                  <a:cs typeface="Times New Roman" panose="02020603050405020304" pitchFamily="18" charset="0"/>
                                </a:rPr>
                                <m:t>2</m:t>
                              </m:r>
                            </m:e>
                          </m:rad>
                        </m:num>
                        <m:den>
                          <m:r>
                            <a:rPr lang="vi-VN" sz="4800">
                              <a:latin typeface="Cambria Math" panose="02040503050406030204" pitchFamily="18" charset="0"/>
                              <a:ea typeface="Calibri" panose="020F0502020204030204" pitchFamily="34" charset="0"/>
                              <a:cs typeface="Times New Roman" panose="02020603050405020304" pitchFamily="18" charset="0"/>
                            </a:rPr>
                            <m:t>2</m:t>
                          </m:r>
                        </m:den>
                      </m:f>
                      <m:r>
                        <m:rPr>
                          <m:nor/>
                        </m:rPr>
                        <a:rPr lang="vi-VN" sz="4800">
                          <a:solidFill>
                            <a:srgbClr val="000000"/>
                          </a:solidFill>
                          <a:latin typeface="Palatino Linotype" panose="02040502050505030304" pitchFamily="18" charset="0"/>
                          <a:ea typeface="Calibri" panose="020F0502020204030204" pitchFamily="34" charset="0"/>
                          <a:cs typeface="Times New Roman" panose="02020603050405020304" pitchFamily="18" charset="0"/>
                        </a:rPr>
                        <m:t>.</m:t>
                      </m:r>
                    </m:oMath>
                  </m:oMathPara>
                </a14:m>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7726346" y="4755004"/>
                <a:ext cx="4388542" cy="16437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2774092" y="5223658"/>
                <a:ext cx="4447108" cy="8365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a:rPr lang="en-US" sz="4800" b="0" i="0"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r>
                        <a:rPr lang="vi-VN" sz="4800" i="1">
                          <a:latin typeface="Cambria Math" panose="02040503050406030204" pitchFamily="18" charset="0"/>
                          <a:ea typeface="Calibri" panose="020F0502020204030204" pitchFamily="34" charset="0"/>
                          <a:cs typeface="Times New Roman" panose="02020603050405020304" pitchFamily="18" charset="0"/>
                        </a:rPr>
                        <m:t>𝑟</m:t>
                      </m:r>
                      <m:r>
                        <a:rPr lang="vi-VN" sz="4800" i="1">
                          <a:latin typeface="Cambria Math" panose="02040503050406030204" pitchFamily="18" charset="0"/>
                          <a:ea typeface="Calibri" panose="020F0502020204030204" pitchFamily="34" charset="0"/>
                          <a:cs typeface="Times New Roman" panose="02020603050405020304" pitchFamily="18" charset="0"/>
                        </a:rPr>
                        <m:t>=</m:t>
                      </m:r>
                      <m:r>
                        <a:rPr lang="vi-VN" sz="4800">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4800" i="1">
                              <a:latin typeface="Cambria Math" panose="02040503050406030204" pitchFamily="18" charset="0"/>
                              <a:ea typeface="Calibri" panose="020F0502020204030204" pitchFamily="34" charset="0"/>
                              <a:cs typeface="Times New Roman" panose="02020603050405020304" pitchFamily="18" charset="0"/>
                            </a:rPr>
                          </m:ctrlPr>
                        </m:radPr>
                        <m:deg/>
                        <m:e>
                          <m:r>
                            <a:rPr lang="vi-VN" sz="4800" i="1">
                              <a:latin typeface="Cambria Math" panose="02040503050406030204" pitchFamily="18" charset="0"/>
                              <a:ea typeface="Calibri" panose="020F0502020204030204" pitchFamily="34" charset="0"/>
                              <a:cs typeface="Times New Roman" panose="02020603050405020304" pitchFamily="18" charset="0"/>
                            </a:rPr>
                            <m:t>𝜋</m:t>
                          </m:r>
                        </m:e>
                      </m:rad>
                      <m:r>
                        <m:rPr>
                          <m:nor/>
                        </m:rPr>
                        <a:rPr lang="vi-VN" sz="4800">
                          <a:solidFill>
                            <a:srgbClr val="000000"/>
                          </a:solidFill>
                          <a:latin typeface="Palatino Linotype" panose="02040502050505030304" pitchFamily="18" charset="0"/>
                          <a:ea typeface="Calibri" panose="020F0502020204030204" pitchFamily="34" charset="0"/>
                          <a:cs typeface="Times New Roman" panose="02020603050405020304" pitchFamily="18" charset="0"/>
                        </a:rPr>
                        <m:t>.</m:t>
                      </m:r>
                    </m:oMath>
                  </m:oMathPara>
                </a14:m>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2774092" y="5223658"/>
                <a:ext cx="4447108" cy="83657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8091302" y="4697910"/>
                <a:ext cx="4023461" cy="16413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vi-VN" sz="4800" i="1">
                          <a:latin typeface="Cambria Math" panose="02040503050406030204" pitchFamily="18" charset="0"/>
                          <a:ea typeface="Calibri" panose="020F0502020204030204" pitchFamily="34" charset="0"/>
                          <a:cs typeface="Times New Roman" panose="02020603050405020304" pitchFamily="18" charset="0"/>
                        </a:rPr>
                        <m:t>𝑟</m:t>
                      </m:r>
                      <m:r>
                        <a:rPr lang="vi-VN" sz="4800" i="1">
                          <a:latin typeface="Cambria Math" panose="02040503050406030204" pitchFamily="18" charset="0"/>
                          <a:ea typeface="Calibri" panose="020F0502020204030204" pitchFamily="34" charset="0"/>
                          <a:cs typeface="Times New Roman" panose="02020603050405020304" pitchFamily="18" charset="0"/>
                        </a:rPr>
                        <m:t>=</m:t>
                      </m:r>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vi-VN" sz="4800">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4800" i="1">
                                  <a:latin typeface="Cambria Math" panose="02040503050406030204" pitchFamily="18" charset="0"/>
                                  <a:ea typeface="Calibri" panose="020F0502020204030204" pitchFamily="34" charset="0"/>
                                  <a:cs typeface="Times New Roman" panose="02020603050405020304" pitchFamily="18" charset="0"/>
                                </a:rPr>
                              </m:ctrlPr>
                            </m:radPr>
                            <m:deg/>
                            <m:e>
                              <m:r>
                                <a:rPr lang="vi-VN" sz="4800">
                                  <a:latin typeface="Cambria Math" panose="02040503050406030204" pitchFamily="18" charset="0"/>
                                  <a:ea typeface="Calibri" panose="020F0502020204030204" pitchFamily="34" charset="0"/>
                                  <a:cs typeface="Times New Roman" panose="02020603050405020304" pitchFamily="18" charset="0"/>
                                </a:rPr>
                                <m:t>2</m:t>
                              </m:r>
                              <m:r>
                                <a:rPr lang="vi-VN" sz="4800" i="1">
                                  <a:latin typeface="Cambria Math" panose="02040503050406030204" pitchFamily="18" charset="0"/>
                                  <a:ea typeface="Calibri" panose="020F0502020204030204" pitchFamily="34" charset="0"/>
                                  <a:cs typeface="Times New Roman" panose="02020603050405020304" pitchFamily="18" charset="0"/>
                                </a:rPr>
                                <m:t>𝜋</m:t>
                              </m:r>
                            </m:e>
                          </m:rad>
                        </m:num>
                        <m:den>
                          <m:r>
                            <a:rPr lang="vi-VN" sz="4800">
                              <a:latin typeface="Cambria Math" panose="02040503050406030204" pitchFamily="18" charset="0"/>
                              <a:ea typeface="Calibri" panose="020F0502020204030204" pitchFamily="34" charset="0"/>
                              <a:cs typeface="Times New Roman" panose="02020603050405020304" pitchFamily="18" charset="0"/>
                            </a:rPr>
                            <m:t>2</m:t>
                          </m:r>
                        </m:den>
                      </m:f>
                      <m:r>
                        <m:rPr>
                          <m:nor/>
                        </m:rPr>
                        <a:rPr lang="vi-VN" sz="4800">
                          <a:solidFill>
                            <a:srgbClr val="000000"/>
                          </a:solidFill>
                          <a:latin typeface="Palatino Linotype" panose="02040502050505030304" pitchFamily="18" charset="0"/>
                          <a:ea typeface="Calibri" panose="020F0502020204030204" pitchFamily="34" charset="0"/>
                          <a:cs typeface="Times New Roman" panose="02020603050405020304" pitchFamily="18" charset="0"/>
                        </a:rPr>
                        <m:t>.</m:t>
                      </m:r>
                    </m:oMath>
                  </m:oMathPara>
                </a14:m>
                <a:endParaRPr lang="vi-VN" sz="4800" dirty="0"/>
              </a:p>
            </p:txBody>
          </p:sp>
        </mc:Choice>
        <mc:Fallback xmlns="">
          <p:sp>
            <p:nvSpPr>
              <p:cNvPr id="55" name="Rectangle 54"/>
              <p:cNvSpPr>
                <a:spLocks noRot="1" noChangeAspect="1" noMove="1" noResize="1" noEditPoints="1" noAdjustHandles="1" noChangeArrowheads="1" noChangeShapeType="1" noTextEdit="1"/>
              </p:cNvSpPr>
              <p:nvPr/>
            </p:nvSpPr>
            <p:spPr>
              <a:xfrm>
                <a:off x="18091302" y="4697910"/>
                <a:ext cx="4023461" cy="1641347"/>
              </a:xfrm>
              <a:prstGeom prst="rect">
                <a:avLst/>
              </a:prstGeom>
              <a:blipFill>
                <a:blip r:embed="rId6"/>
                <a:stretch>
                  <a:fillRect/>
                </a:stretch>
              </a:blipFill>
            </p:spPr>
            <p:txBody>
              <a:bodyPr/>
              <a:lstStyle/>
              <a:p>
                <a:r>
                  <a:rPr lang="en-US">
                    <a:noFill/>
                  </a:rPr>
                  <a:t> </a:t>
                </a:r>
              </a:p>
            </p:txBody>
          </p:sp>
        </mc:Fallback>
      </mc:AlternateContent>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57" name="Oval 56"/>
          <p:cNvSpPr/>
          <p:nvPr/>
        </p:nvSpPr>
        <p:spPr>
          <a:xfrm>
            <a:off x="7995892" y="5097095"/>
            <a:ext cx="1072553" cy="10725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B</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015815E-1A21-4DD7-9559-D938BD696099}"/>
                  </a:ext>
                </a:extLst>
              </p:cNvPr>
              <p:cNvSpPr/>
              <p:nvPr/>
            </p:nvSpPr>
            <p:spPr>
              <a:xfrm>
                <a:off x="1000277" y="3277106"/>
                <a:ext cx="22341961" cy="1379673"/>
              </a:xfrm>
              <a:prstGeom prst="rect">
                <a:avLst/>
              </a:prstGeom>
            </p:spPr>
            <p:txBody>
              <a:bodyPr wrap="square">
                <a:spAutoFit/>
              </a:bodyPr>
              <a:lstStyle/>
              <a:p>
                <a:pPr lvl="0" algn="just">
                  <a:lnSpc>
                    <a:spcPct val="107000"/>
                  </a:lnSpc>
                  <a:spcAft>
                    <a:spcPts val="800"/>
                  </a:spcAft>
                  <a:buClr>
                    <a:srgbClr val="0000FF"/>
                  </a:buClr>
                  <a:tabLst>
                    <a:tab pos="629920" algn="l"/>
                  </a:tabLst>
                </a:pPr>
                <a:r>
                  <a:rPr lang="vi-VN" sz="4000">
                    <a:latin typeface="Palatino Linotype" panose="02040502050505030304" pitchFamily="18" charset="0"/>
                    <a:ea typeface="Calibri" panose="020F0502020204030204" pitchFamily="34" charset="0"/>
                    <a:cs typeface="Times New Roman" panose="02020603050405020304" pitchFamily="18" charset="0"/>
                  </a:rPr>
                  <a:t>Cho hình trụ có diện tích xung quanh bằng </a:t>
                </a:r>
                <a14:m>
                  <m:oMath xmlns:m="http://schemas.openxmlformats.org/officeDocument/2006/math">
                    <m:r>
                      <a:rPr lang="vi-VN" sz="4000">
                        <a:latin typeface="Cambria Math" panose="02040503050406030204" pitchFamily="18" charset="0"/>
                        <a:ea typeface="Calibri" panose="020F0502020204030204" pitchFamily="34" charset="0"/>
                        <a:cs typeface="Times New Roman" panose="02020603050405020304" pitchFamily="18" charset="0"/>
                      </a:rPr>
                      <m:t>50</m:t>
                    </m:r>
                    <m:r>
                      <a:rPr lang="vi-VN" sz="4000" i="1">
                        <a:latin typeface="Cambria Math" panose="02040503050406030204" pitchFamily="18" charset="0"/>
                        <a:ea typeface="Calibri" panose="020F0502020204030204" pitchFamily="34" charset="0"/>
                        <a:cs typeface="Times New Roman" panose="02020603050405020304" pitchFamily="18" charset="0"/>
                      </a:rPr>
                      <m:t>𝜋</m:t>
                    </m:r>
                  </m:oMath>
                </a14:m>
                <a:r>
                  <a:rPr lang="vi-VN" sz="4000">
                    <a:latin typeface="Palatino Linotype" panose="02040502050505030304" pitchFamily="18" charset="0"/>
                    <a:ea typeface="Calibri" panose="020F0502020204030204" pitchFamily="34" charset="0"/>
                    <a:cs typeface="Times New Roman" panose="02020603050405020304" pitchFamily="18" charset="0"/>
                  </a:rPr>
                  <a:t> và độ dài đường sinh bằng đường kính của đường tròn đáy. Tính bán kính </a:t>
                </a:r>
                <a14:m>
                  <m:oMath xmlns:m="http://schemas.openxmlformats.org/officeDocument/2006/math">
                    <m:r>
                      <a:rPr lang="vi-VN" sz="4000" i="1">
                        <a:latin typeface="Cambria Math" panose="02040503050406030204" pitchFamily="18" charset="0"/>
                        <a:ea typeface="Calibri" panose="020F0502020204030204" pitchFamily="34" charset="0"/>
                        <a:cs typeface="Times New Roman" panose="02020603050405020304" pitchFamily="18" charset="0"/>
                      </a:rPr>
                      <m:t>𝑟</m:t>
                    </m:r>
                  </m:oMath>
                </a14:m>
                <a:r>
                  <a:rPr lang="vi-VN" sz="4000">
                    <a:latin typeface="Palatino Linotype" panose="02040502050505030304" pitchFamily="18" charset="0"/>
                    <a:ea typeface="Calibri" panose="020F0502020204030204" pitchFamily="34" charset="0"/>
                    <a:cs typeface="Times New Roman" panose="02020603050405020304" pitchFamily="18" charset="0"/>
                  </a:rPr>
                  <a:t> của đường tròn đáy.</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xmlns="" id="{1015815E-1A21-4DD7-9559-D938BD696099}"/>
                  </a:ext>
                </a:extLst>
              </p:cNvPr>
              <p:cNvSpPr>
                <a:spLocks noRot="1" noChangeAspect="1" noMove="1" noResize="1" noEditPoints="1" noAdjustHandles="1" noChangeArrowheads="1" noChangeShapeType="1" noTextEdit="1"/>
              </p:cNvSpPr>
              <p:nvPr/>
            </p:nvSpPr>
            <p:spPr>
              <a:xfrm>
                <a:off x="1000277" y="3277106"/>
                <a:ext cx="22341961" cy="1379673"/>
              </a:xfrm>
              <a:prstGeom prst="rect">
                <a:avLst/>
              </a:prstGeom>
              <a:blipFill>
                <a:blip r:embed="rId7"/>
                <a:stretch>
                  <a:fillRect l="-955" t="-7080" r="-982" b="-18142"/>
                </a:stretch>
              </a:blipFill>
            </p:spPr>
            <p:txBody>
              <a:bodyPr/>
              <a:lstStyle/>
              <a:p>
                <a:r>
                  <a:rPr lang="en-US">
                    <a:noFill/>
                  </a:rPr>
                  <a:t> </a:t>
                </a:r>
              </a:p>
            </p:txBody>
          </p:sp>
        </mc:Fallback>
      </mc:AlternateContent>
      <p:pic>
        <p:nvPicPr>
          <p:cNvPr id="50" name="Picture 49">
            <a:extLst>
              <a:ext uri="{FF2B5EF4-FFF2-40B4-BE49-F238E27FC236}">
                <a16:creationId xmlns:a16="http://schemas.microsoft.com/office/drawing/2014/main" id="{0B9160DA-475B-4E6E-9D12-9C970148011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161008" y="7508861"/>
            <a:ext cx="4000500" cy="4753828"/>
          </a:xfrm>
          <a:prstGeom prst="rect">
            <a:avLst/>
          </a:prstGeom>
          <a:noFill/>
          <a:ln>
            <a:noFill/>
          </a:ln>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0693EA8-FDD1-4115-A7CE-D404A1EBC547}"/>
                  </a:ext>
                </a:extLst>
              </p:cNvPr>
              <p:cNvSpPr/>
              <p:nvPr/>
            </p:nvSpPr>
            <p:spPr>
              <a:xfrm>
                <a:off x="4527370" y="7507929"/>
                <a:ext cx="13303429" cy="721031"/>
              </a:xfrm>
              <a:prstGeom prst="rect">
                <a:avLst/>
              </a:prstGeom>
            </p:spPr>
            <p:txBody>
              <a:bodyPr wrap="square">
                <a:spAutoFit/>
              </a:bodyPr>
              <a:lstStyle/>
              <a:p>
                <a:pPr marL="612140">
                  <a:lnSpc>
                    <a:spcPct val="107000"/>
                  </a:lnSpc>
                  <a:spcAft>
                    <a:spcPts val="800"/>
                  </a:spcAft>
                </a:pPr>
                <a:r>
                  <a:rPr lang="vi-VN" sz="4000">
                    <a:latin typeface="Palatino Linotype" panose="02040502050505030304" pitchFamily="18" charset="0"/>
                    <a:ea typeface="Calibri" panose="020F0502020204030204" pitchFamily="34" charset="0"/>
                    <a:cs typeface="Times New Roman" panose="02020603050405020304" pitchFamily="18" charset="0"/>
                  </a:rPr>
                  <a:t>Gọi </a:t>
                </a:r>
                <a14:m>
                  <m:oMath xmlns:m="http://schemas.openxmlformats.org/officeDocument/2006/math">
                    <m:r>
                      <a:rPr lang="vi-VN" sz="4000" i="1">
                        <a:latin typeface="Cambria Math" panose="02040503050406030204" pitchFamily="18" charset="0"/>
                        <a:ea typeface="Calibri" panose="020F0502020204030204" pitchFamily="34" charset="0"/>
                        <a:cs typeface="Times New Roman" panose="02020603050405020304" pitchFamily="18" charset="0"/>
                      </a:rPr>
                      <m:t>𝑙</m:t>
                    </m:r>
                  </m:oMath>
                </a14:m>
                <a:r>
                  <a:rPr lang="vi-VN" sz="4000">
                    <a:latin typeface="Palatino Linotype" panose="02040502050505030304" pitchFamily="18" charset="0"/>
                    <a:ea typeface="Calibri" panose="020F0502020204030204" pitchFamily="34" charset="0"/>
                    <a:cs typeface="Times New Roman" panose="02020603050405020304" pitchFamily="18" charset="0"/>
                  </a:rPr>
                  <a:t> là độ dài đường sinh của hình trụ, ta có: </a:t>
                </a:r>
                <a14:m>
                  <m:oMath xmlns:m="http://schemas.openxmlformats.org/officeDocument/2006/math">
                    <m:r>
                      <a:rPr lang="vi-VN" sz="4000" i="1">
                        <a:latin typeface="Cambria Math" panose="02040503050406030204" pitchFamily="18" charset="0"/>
                        <a:ea typeface="Calibri" panose="020F0502020204030204" pitchFamily="34" charset="0"/>
                        <a:cs typeface="Times New Roman" panose="02020603050405020304" pitchFamily="18" charset="0"/>
                      </a:rPr>
                      <m:t>𝑙</m:t>
                    </m:r>
                    <m:r>
                      <a:rPr lang="vi-VN" sz="4000" i="1">
                        <a:latin typeface="Cambria Math" panose="02040503050406030204" pitchFamily="18" charset="0"/>
                        <a:ea typeface="Calibri" panose="020F0502020204030204" pitchFamily="34" charset="0"/>
                        <a:cs typeface="Times New Roman" panose="02020603050405020304" pitchFamily="18" charset="0"/>
                      </a:rPr>
                      <m:t>=</m:t>
                    </m:r>
                    <m:r>
                      <a:rPr lang="vi-VN" sz="4000">
                        <a:latin typeface="Cambria Math" panose="02040503050406030204" pitchFamily="18" charset="0"/>
                        <a:ea typeface="Calibri" panose="020F0502020204030204" pitchFamily="34" charset="0"/>
                        <a:cs typeface="Times New Roman" panose="02020603050405020304" pitchFamily="18" charset="0"/>
                      </a:rPr>
                      <m:t>2</m:t>
                    </m:r>
                    <m:r>
                      <a:rPr lang="vi-VN" sz="4000" i="1">
                        <a:latin typeface="Cambria Math" panose="02040503050406030204" pitchFamily="18" charset="0"/>
                        <a:ea typeface="Calibri" panose="020F0502020204030204" pitchFamily="34" charset="0"/>
                        <a:cs typeface="Times New Roman" panose="02020603050405020304" pitchFamily="18" charset="0"/>
                      </a:rPr>
                      <m:t>𝑟</m:t>
                    </m:r>
                  </m:oMath>
                </a14:m>
                <a:r>
                  <a:rPr lang="vi-VN" sz="4000">
                    <a:latin typeface="Palatino Linotype" panose="02040502050505030304" pitchFamily="18" charset="0"/>
                    <a:ea typeface="Calibri" panose="020F0502020204030204" pitchFamily="34" charset="0"/>
                    <a:cs typeface="Times New Roman" panose="02020603050405020304" pitchFamily="18" charset="0"/>
                  </a:rPr>
                  <a:t>.</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xmlns="" id="{40693EA8-FDD1-4115-A7CE-D404A1EBC547}"/>
                  </a:ext>
                </a:extLst>
              </p:cNvPr>
              <p:cNvSpPr>
                <a:spLocks noRot="1" noChangeAspect="1" noMove="1" noResize="1" noEditPoints="1" noAdjustHandles="1" noChangeArrowheads="1" noChangeShapeType="1" noTextEdit="1"/>
              </p:cNvSpPr>
              <p:nvPr/>
            </p:nvSpPr>
            <p:spPr>
              <a:xfrm>
                <a:off x="4527370" y="7507929"/>
                <a:ext cx="13303429" cy="721031"/>
              </a:xfrm>
              <a:prstGeom prst="rect">
                <a:avLst/>
              </a:prstGeom>
              <a:blipFill>
                <a:blip r:embed="rId9"/>
                <a:stretch>
                  <a:fillRect t="-13559" b="-35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8D97366-C2E1-44A5-A33A-F2738298D430}"/>
                  </a:ext>
                </a:extLst>
              </p:cNvPr>
              <p:cNvSpPr/>
              <p:nvPr/>
            </p:nvSpPr>
            <p:spPr>
              <a:xfrm>
                <a:off x="878280" y="8754242"/>
                <a:ext cx="14511638" cy="803297"/>
              </a:xfrm>
              <a:prstGeom prst="rect">
                <a:avLst/>
              </a:prstGeom>
            </p:spPr>
            <p:txBody>
              <a:bodyPr wrap="square">
                <a:spAutoFit/>
              </a:bodyPr>
              <a:lstStyle/>
              <a:p>
                <a:pPr marL="612140">
                  <a:lnSpc>
                    <a:spcPct val="107000"/>
                  </a:lnSpc>
                  <a:spcAft>
                    <a:spcPts val="800"/>
                  </a:spcAft>
                </a:pPr>
                <a:r>
                  <a:rPr lang="vi-VN" sz="4000">
                    <a:latin typeface="Palatino Linotype" panose="02040502050505030304" pitchFamily="18" charset="0"/>
                    <a:ea typeface="Calibri" panose="020F0502020204030204" pitchFamily="34" charset="0"/>
                    <a:cs typeface="Times New Roman" panose="02020603050405020304" pitchFamily="18" charset="0"/>
                  </a:rPr>
                  <a:t>Diện tích xung quanh của hình trụ là </a:t>
                </a:r>
                <a14:m>
                  <m:oMath xmlns:m="http://schemas.openxmlformats.org/officeDocument/2006/math">
                    <m:sSub>
                      <m:sSubPr>
                        <m:ctrlPr>
                          <a:rPr lang="en-US" sz="4000" i="1">
                            <a:latin typeface="Cambria Math" panose="02040503050406030204" pitchFamily="18" charset="0"/>
                            <a:ea typeface="Calibri" panose="020F0502020204030204" pitchFamily="34" charset="0"/>
                            <a:cs typeface="Times New Roman" panose="02020603050405020304" pitchFamily="18" charset="0"/>
                          </a:rPr>
                        </m:ctrlPr>
                      </m:sSubPr>
                      <m:e>
                        <m:r>
                          <a:rPr lang="vi-VN" sz="4000" i="1">
                            <a:latin typeface="Cambria Math" panose="02040503050406030204" pitchFamily="18" charset="0"/>
                            <a:ea typeface="Calibri" panose="020F0502020204030204" pitchFamily="34" charset="0"/>
                            <a:cs typeface="Times New Roman" panose="02020603050405020304" pitchFamily="18" charset="0"/>
                          </a:rPr>
                          <m:t>𝑆</m:t>
                        </m:r>
                      </m:e>
                      <m:sub>
                        <m:r>
                          <a:rPr lang="vi-VN" sz="4000" i="1">
                            <a:latin typeface="Cambria Math" panose="02040503050406030204" pitchFamily="18" charset="0"/>
                            <a:ea typeface="Calibri" panose="020F0502020204030204" pitchFamily="34" charset="0"/>
                            <a:cs typeface="Times New Roman" panose="02020603050405020304" pitchFamily="18" charset="0"/>
                          </a:rPr>
                          <m:t>𝑥𝑞</m:t>
                        </m:r>
                      </m:sub>
                    </m:sSub>
                    <m:r>
                      <a:rPr lang="vi-VN" sz="4000" i="1">
                        <a:latin typeface="Cambria Math" panose="02040503050406030204" pitchFamily="18" charset="0"/>
                        <a:ea typeface="Calibri" panose="020F0502020204030204" pitchFamily="34" charset="0"/>
                        <a:cs typeface="Times New Roman" panose="02020603050405020304" pitchFamily="18" charset="0"/>
                      </a:rPr>
                      <m:t>=</m:t>
                    </m:r>
                    <m:r>
                      <a:rPr lang="vi-VN" sz="4000">
                        <a:latin typeface="Cambria Math" panose="02040503050406030204" pitchFamily="18" charset="0"/>
                        <a:ea typeface="Calibri" panose="020F0502020204030204" pitchFamily="34" charset="0"/>
                        <a:cs typeface="Times New Roman" panose="02020603050405020304" pitchFamily="18" charset="0"/>
                      </a:rPr>
                      <m:t>2</m:t>
                    </m:r>
                    <m:r>
                      <a:rPr lang="vi-VN" sz="4000" i="1">
                        <a:latin typeface="Cambria Math" panose="02040503050406030204" pitchFamily="18" charset="0"/>
                        <a:ea typeface="Calibri" panose="020F0502020204030204" pitchFamily="34" charset="0"/>
                        <a:cs typeface="Times New Roman" panose="02020603050405020304" pitchFamily="18" charset="0"/>
                      </a:rPr>
                      <m:t>𝜋</m:t>
                    </m:r>
                    <m:r>
                      <a:rPr lang="vi-VN" sz="4000" i="1">
                        <a:latin typeface="Cambria Math" panose="02040503050406030204" pitchFamily="18" charset="0"/>
                        <a:ea typeface="Calibri" panose="020F0502020204030204" pitchFamily="34" charset="0"/>
                        <a:cs typeface="Times New Roman" panose="02020603050405020304" pitchFamily="18" charset="0"/>
                      </a:rPr>
                      <m:t>𝑟𝑙</m:t>
                    </m:r>
                    <m:r>
                      <a:rPr lang="vi-VN" sz="4000" i="1">
                        <a:latin typeface="Cambria Math" panose="02040503050406030204" pitchFamily="18" charset="0"/>
                        <a:ea typeface="Calibri" panose="020F0502020204030204" pitchFamily="34" charset="0"/>
                        <a:cs typeface="Times New Roman" panose="02020603050405020304" pitchFamily="18" charset="0"/>
                      </a:rPr>
                      <m:t>=</m:t>
                    </m:r>
                    <m:r>
                      <a:rPr lang="vi-VN" sz="4000">
                        <a:latin typeface="Cambria Math" panose="02040503050406030204" pitchFamily="18" charset="0"/>
                        <a:ea typeface="Calibri" panose="020F0502020204030204" pitchFamily="34" charset="0"/>
                        <a:cs typeface="Times New Roman" panose="02020603050405020304" pitchFamily="18" charset="0"/>
                      </a:rPr>
                      <m:t>4</m:t>
                    </m:r>
                    <m:r>
                      <a:rPr lang="vi-VN" sz="4000" i="1">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vi-VN" sz="4000" i="1">
                            <a:latin typeface="Cambria Math" panose="02040503050406030204" pitchFamily="18" charset="0"/>
                            <a:ea typeface="Calibri" panose="020F0502020204030204" pitchFamily="34" charset="0"/>
                            <a:cs typeface="Times New Roman" panose="02020603050405020304" pitchFamily="18" charset="0"/>
                          </a:rPr>
                          <m:t>𝑟</m:t>
                        </m:r>
                      </m:e>
                      <m:sup>
                        <m:r>
                          <a:rPr lang="vi-VN" sz="4000">
                            <a:latin typeface="Cambria Math" panose="02040503050406030204" pitchFamily="18" charset="0"/>
                            <a:ea typeface="Calibri" panose="020F0502020204030204" pitchFamily="34" charset="0"/>
                            <a:cs typeface="Times New Roman" panose="02020603050405020304" pitchFamily="18" charset="0"/>
                          </a:rPr>
                          <m:t>2</m:t>
                        </m:r>
                      </m:sup>
                    </m:sSup>
                  </m:oMath>
                </a14:m>
                <a:r>
                  <a:rPr lang="vi-VN" sz="4000">
                    <a:latin typeface="Palatino Linotype" panose="02040502050505030304" pitchFamily="18" charset="0"/>
                    <a:ea typeface="Calibri" panose="020F0502020204030204" pitchFamily="34" charset="0"/>
                    <a:cs typeface="Times New Roman" panose="02020603050405020304" pitchFamily="18" charset="0"/>
                  </a:rPr>
                  <a:t>.</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xmlns="" id="{F8D97366-C2E1-44A5-A33A-F2738298D430}"/>
                  </a:ext>
                </a:extLst>
              </p:cNvPr>
              <p:cNvSpPr>
                <a:spLocks noRot="1" noChangeAspect="1" noMove="1" noResize="1" noEditPoints="1" noAdjustHandles="1" noChangeArrowheads="1" noChangeShapeType="1" noTextEdit="1"/>
              </p:cNvSpPr>
              <p:nvPr/>
            </p:nvSpPr>
            <p:spPr>
              <a:xfrm>
                <a:off x="878280" y="8754242"/>
                <a:ext cx="14511638" cy="803297"/>
              </a:xfrm>
              <a:prstGeom prst="rect">
                <a:avLst/>
              </a:prstGeom>
              <a:blipFill>
                <a:blip r:embed="rId10"/>
                <a:stretch>
                  <a:fillRect t="-6818" b="-26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B8D1BDC-B155-46F2-A51E-22E9709C5062}"/>
                  </a:ext>
                </a:extLst>
              </p:cNvPr>
              <p:cNvSpPr/>
              <p:nvPr/>
            </p:nvSpPr>
            <p:spPr>
              <a:xfrm>
                <a:off x="681440" y="10251410"/>
                <a:ext cx="17409862" cy="1124731"/>
              </a:xfrm>
              <a:prstGeom prst="rect">
                <a:avLst/>
              </a:prstGeom>
            </p:spPr>
            <p:txBody>
              <a:bodyPr wrap="square">
                <a:spAutoFit/>
              </a:bodyPr>
              <a:lstStyle/>
              <a:p>
                <a:pPr marL="612140">
                  <a:lnSpc>
                    <a:spcPct val="107000"/>
                  </a:lnSpc>
                  <a:spcAft>
                    <a:spcPts val="800"/>
                  </a:spcAft>
                </a:pPr>
                <a:r>
                  <a:rPr lang="vi-VN" sz="4000">
                    <a:latin typeface="Palatino Linotype" panose="02040502050505030304" pitchFamily="18" charset="0"/>
                    <a:ea typeface="Calibri" panose="020F0502020204030204" pitchFamily="34" charset="0"/>
                    <a:cs typeface="Times New Roman" panose="02020603050405020304" pitchFamily="18" charset="0"/>
                  </a:rPr>
                  <a:t>Mặt khác theo giả thiết </a:t>
                </a:r>
                <a14:m>
                  <m:oMath xmlns:m="http://schemas.openxmlformats.org/officeDocument/2006/math">
                    <m:sSub>
                      <m:sSubPr>
                        <m:ctrlPr>
                          <a:rPr lang="en-US" sz="4000" i="1">
                            <a:latin typeface="Cambria Math" panose="02040503050406030204" pitchFamily="18" charset="0"/>
                            <a:ea typeface="Calibri" panose="020F0502020204030204" pitchFamily="34" charset="0"/>
                            <a:cs typeface="Times New Roman" panose="02020603050405020304" pitchFamily="18" charset="0"/>
                          </a:rPr>
                        </m:ctrlPr>
                      </m:sSubPr>
                      <m:e>
                        <m:r>
                          <a:rPr lang="vi-VN" sz="4000" i="1">
                            <a:latin typeface="Cambria Math" panose="02040503050406030204" pitchFamily="18" charset="0"/>
                            <a:ea typeface="Calibri" panose="020F0502020204030204" pitchFamily="34" charset="0"/>
                            <a:cs typeface="Times New Roman" panose="02020603050405020304" pitchFamily="18" charset="0"/>
                          </a:rPr>
                          <m:t>𝑆</m:t>
                        </m:r>
                      </m:e>
                      <m:sub>
                        <m:r>
                          <a:rPr lang="vi-VN" sz="4000" i="1">
                            <a:latin typeface="Cambria Math" panose="02040503050406030204" pitchFamily="18" charset="0"/>
                            <a:ea typeface="Calibri" panose="020F0502020204030204" pitchFamily="34" charset="0"/>
                            <a:cs typeface="Times New Roman" panose="02020603050405020304" pitchFamily="18" charset="0"/>
                          </a:rPr>
                          <m:t>𝑥𝑞</m:t>
                        </m:r>
                      </m:sub>
                    </m:sSub>
                    <m:r>
                      <a:rPr lang="vi-VN" sz="4000" i="1">
                        <a:latin typeface="Cambria Math" panose="02040503050406030204" pitchFamily="18" charset="0"/>
                        <a:ea typeface="Calibri" panose="020F0502020204030204" pitchFamily="34" charset="0"/>
                        <a:cs typeface="Times New Roman" panose="02020603050405020304" pitchFamily="18" charset="0"/>
                      </a:rPr>
                      <m:t>=</m:t>
                    </m:r>
                    <m:r>
                      <a:rPr lang="vi-VN" sz="4000">
                        <a:latin typeface="Cambria Math" panose="02040503050406030204" pitchFamily="18" charset="0"/>
                        <a:ea typeface="Calibri" panose="020F0502020204030204" pitchFamily="34" charset="0"/>
                        <a:cs typeface="Times New Roman" panose="02020603050405020304" pitchFamily="18" charset="0"/>
                      </a:rPr>
                      <m:t>50</m:t>
                    </m:r>
                    <m:r>
                      <a:rPr lang="vi-VN" sz="4000" i="1">
                        <a:latin typeface="Cambria Math" panose="02040503050406030204" pitchFamily="18" charset="0"/>
                        <a:ea typeface="Calibri" panose="020F0502020204030204" pitchFamily="34" charset="0"/>
                        <a:cs typeface="Times New Roman" panose="02020603050405020304" pitchFamily="18" charset="0"/>
                      </a:rPr>
                      <m:t>𝜋</m:t>
                    </m:r>
                  </m:oMath>
                </a14:m>
                <a:r>
                  <a:rPr lang="vi-VN" sz="4000">
                    <a:latin typeface="Palatino Linotype" panose="02040502050505030304" pitchFamily="18" charset="0"/>
                    <a:ea typeface="Calibri" panose="020F0502020204030204" pitchFamily="34" charset="0"/>
                    <a:cs typeface="Times New Roman" panose="02020603050405020304" pitchFamily="18" charset="0"/>
                  </a:rPr>
                  <a:t>. Từ đó suy ra </a:t>
                </a:r>
                <a14:m>
                  <m:oMath xmlns:m="http://schemas.openxmlformats.org/officeDocument/2006/math">
                    <m:r>
                      <a:rPr lang="vi-VN" sz="4000">
                        <a:latin typeface="Cambria Math" panose="02040503050406030204" pitchFamily="18" charset="0"/>
                        <a:ea typeface="Calibri" panose="020F0502020204030204" pitchFamily="34" charset="0"/>
                        <a:cs typeface="Times New Roman" panose="02020603050405020304" pitchFamily="18" charset="0"/>
                      </a:rPr>
                      <m:t>4</m:t>
                    </m:r>
                    <m:r>
                      <a:rPr lang="vi-VN" sz="4000" i="1">
                        <a:latin typeface="Cambria Math" panose="02040503050406030204" pitchFamily="18" charset="0"/>
                        <a:ea typeface="Calibri" panose="020F0502020204030204" pitchFamily="34" charset="0"/>
                        <a:cs typeface="Times New Roman" panose="02020603050405020304" pitchFamily="18" charset="0"/>
                      </a:rPr>
                      <m:t>𝜋</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vi-VN" sz="4000" i="1">
                            <a:latin typeface="Cambria Math" panose="02040503050406030204" pitchFamily="18" charset="0"/>
                            <a:ea typeface="Calibri" panose="020F0502020204030204" pitchFamily="34" charset="0"/>
                            <a:cs typeface="Times New Roman" panose="02020603050405020304" pitchFamily="18" charset="0"/>
                          </a:rPr>
                          <m:t>𝑟</m:t>
                        </m:r>
                      </m:e>
                      <m:sup>
                        <m:r>
                          <a:rPr lang="vi-VN" sz="4000">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latin typeface="Cambria Math" panose="02040503050406030204" pitchFamily="18" charset="0"/>
                        <a:ea typeface="Calibri" panose="020F0502020204030204" pitchFamily="34" charset="0"/>
                        <a:cs typeface="Times New Roman" panose="02020603050405020304" pitchFamily="18" charset="0"/>
                      </a:rPr>
                      <m:t>=</m:t>
                    </m:r>
                    <m:r>
                      <a:rPr lang="vi-VN" sz="4000">
                        <a:latin typeface="Cambria Math" panose="02040503050406030204" pitchFamily="18" charset="0"/>
                        <a:ea typeface="Calibri" panose="020F0502020204030204" pitchFamily="34" charset="0"/>
                        <a:cs typeface="Times New Roman" panose="02020603050405020304" pitchFamily="18" charset="0"/>
                      </a:rPr>
                      <m:t>50</m:t>
                    </m:r>
                    <m:r>
                      <a:rPr lang="vi-VN" sz="4000" i="1">
                        <a:latin typeface="Cambria Math" panose="02040503050406030204" pitchFamily="18" charset="0"/>
                        <a:ea typeface="Calibri" panose="020F0502020204030204" pitchFamily="34" charset="0"/>
                        <a:cs typeface="Times New Roman" panose="02020603050405020304" pitchFamily="18" charset="0"/>
                      </a:rPr>
                      <m:t>𝜋</m:t>
                    </m:r>
                    <m:r>
                      <a:rPr lang="vi-VN" sz="4000" i="1">
                        <a:latin typeface="Cambria Math" panose="02040503050406030204" pitchFamily="18" charset="0"/>
                        <a:ea typeface="Calibri" panose="020F0502020204030204" pitchFamily="34" charset="0"/>
                        <a:cs typeface="Times New Roman" panose="02020603050405020304" pitchFamily="18" charset="0"/>
                      </a:rPr>
                      <m:t>⇔</m:t>
                    </m:r>
                    <m:r>
                      <a:rPr lang="vi-VN" sz="4000" i="1">
                        <a:latin typeface="Cambria Math" panose="02040503050406030204" pitchFamily="18" charset="0"/>
                        <a:ea typeface="Calibri" panose="020F0502020204030204" pitchFamily="34" charset="0"/>
                        <a:cs typeface="Times New Roman" panose="02020603050405020304" pitchFamily="18" charset="0"/>
                      </a:rPr>
                      <m:t>𝑟</m:t>
                    </m:r>
                    <m:r>
                      <a:rPr lang="vi-VN" sz="4000" i="1">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latin typeface="Cambria Math" panose="02040503050406030204" pitchFamily="18" charset="0"/>
                            <a:ea typeface="Calibri" panose="020F0502020204030204" pitchFamily="34" charset="0"/>
                            <a:cs typeface="Times New Roman" panose="02020603050405020304" pitchFamily="18" charset="0"/>
                          </a:rPr>
                        </m:ctrlPr>
                      </m:fPr>
                      <m:num>
                        <m:r>
                          <a:rPr lang="vi-VN" sz="4000">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4000" i="1">
                                <a:latin typeface="Cambria Math" panose="02040503050406030204" pitchFamily="18" charset="0"/>
                                <a:ea typeface="Calibri" panose="020F0502020204030204" pitchFamily="34" charset="0"/>
                                <a:cs typeface="Times New Roman" panose="02020603050405020304" pitchFamily="18" charset="0"/>
                              </a:rPr>
                            </m:ctrlPr>
                          </m:radPr>
                          <m:deg/>
                          <m:e>
                            <m:r>
                              <a:rPr lang="vi-VN" sz="4000">
                                <a:latin typeface="Cambria Math" panose="02040503050406030204" pitchFamily="18" charset="0"/>
                                <a:ea typeface="Calibri" panose="020F0502020204030204" pitchFamily="34" charset="0"/>
                                <a:cs typeface="Times New Roman" panose="02020603050405020304" pitchFamily="18" charset="0"/>
                              </a:rPr>
                              <m:t>2</m:t>
                            </m:r>
                          </m:e>
                        </m:rad>
                      </m:num>
                      <m:den>
                        <m:r>
                          <a:rPr lang="vi-VN" sz="4000">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4000">
                    <a:latin typeface="Palatino Linotype" panose="02040502050505030304" pitchFamily="18" charset="0"/>
                    <a:ea typeface="Calibri" panose="020F0502020204030204" pitchFamily="34" charset="0"/>
                    <a:cs typeface="Times New Roman" panose="02020603050405020304" pitchFamily="18" charset="0"/>
                  </a:rPr>
                  <a:t>.</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xmlns="" id="{2B8D1BDC-B155-46F2-A51E-22E9709C5062}"/>
                  </a:ext>
                </a:extLst>
              </p:cNvPr>
              <p:cNvSpPr>
                <a:spLocks noRot="1" noChangeAspect="1" noMove="1" noResize="1" noEditPoints="1" noAdjustHandles="1" noChangeArrowheads="1" noChangeShapeType="1" noTextEdit="1"/>
              </p:cNvSpPr>
              <p:nvPr/>
            </p:nvSpPr>
            <p:spPr>
              <a:xfrm>
                <a:off x="681440" y="10251410"/>
                <a:ext cx="17409862" cy="1124731"/>
              </a:xfrm>
              <a:prstGeom prst="rect">
                <a:avLst/>
              </a:prstGeom>
              <a:blipFill>
                <a:blip r:embed="rId11"/>
                <a:stretch>
                  <a:fillRect b="-11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C2CA8CC-2DE1-44AF-BC41-448A47055297}"/>
                  </a:ext>
                </a:extLst>
              </p:cNvPr>
              <p:cNvSpPr/>
              <p:nvPr/>
            </p:nvSpPr>
            <p:spPr>
              <a:xfrm>
                <a:off x="1028580" y="12226714"/>
                <a:ext cx="10326545" cy="1124731"/>
              </a:xfrm>
              <a:prstGeom prst="rect">
                <a:avLst/>
              </a:prstGeom>
            </p:spPr>
            <p:txBody>
              <a:bodyPr wrap="none">
                <a:spAutoFit/>
              </a:bodyPr>
              <a:lstStyle/>
              <a:p>
                <a:pPr marL="612140">
                  <a:lnSpc>
                    <a:spcPct val="107000"/>
                  </a:lnSpc>
                  <a:spcAft>
                    <a:spcPts val="800"/>
                  </a:spcAft>
                </a:pPr>
                <a:r>
                  <a:rPr lang="vi-VN" sz="4000">
                    <a:latin typeface="Palatino Linotype" panose="02040502050505030304" pitchFamily="18" charset="0"/>
                    <a:ea typeface="Calibri" panose="020F0502020204030204" pitchFamily="34" charset="0"/>
                    <a:cs typeface="Times New Roman" panose="02020603050405020304" pitchFamily="18" charset="0"/>
                  </a:rPr>
                  <a:t>Vậy bán kính của đường tròn đáy </a:t>
                </a:r>
                <a14:m>
                  <m:oMath xmlns:m="http://schemas.openxmlformats.org/officeDocument/2006/math">
                    <m:r>
                      <a:rPr lang="vi-VN" sz="4000" i="1">
                        <a:latin typeface="Cambria Math" panose="02040503050406030204" pitchFamily="18" charset="0"/>
                        <a:ea typeface="Calibri" panose="020F0502020204030204" pitchFamily="34" charset="0"/>
                        <a:cs typeface="Times New Roman" panose="02020603050405020304" pitchFamily="18" charset="0"/>
                      </a:rPr>
                      <m:t>𝑟</m:t>
                    </m:r>
                    <m:r>
                      <a:rPr lang="vi-VN" sz="4000" i="1">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latin typeface="Cambria Math" panose="02040503050406030204" pitchFamily="18" charset="0"/>
                            <a:ea typeface="Calibri" panose="020F0502020204030204" pitchFamily="34" charset="0"/>
                            <a:cs typeface="Times New Roman" panose="02020603050405020304" pitchFamily="18" charset="0"/>
                          </a:rPr>
                        </m:ctrlPr>
                      </m:fPr>
                      <m:num>
                        <m:r>
                          <a:rPr lang="vi-VN" sz="4000">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4000" i="1">
                                <a:latin typeface="Cambria Math" panose="02040503050406030204" pitchFamily="18" charset="0"/>
                                <a:ea typeface="Calibri" panose="020F0502020204030204" pitchFamily="34" charset="0"/>
                                <a:cs typeface="Times New Roman" panose="02020603050405020304" pitchFamily="18" charset="0"/>
                              </a:rPr>
                            </m:ctrlPr>
                          </m:radPr>
                          <m:deg/>
                          <m:e>
                            <m:r>
                              <a:rPr lang="vi-VN" sz="4000">
                                <a:latin typeface="Cambria Math" panose="02040503050406030204" pitchFamily="18" charset="0"/>
                                <a:ea typeface="Calibri" panose="020F0502020204030204" pitchFamily="34" charset="0"/>
                                <a:cs typeface="Times New Roman" panose="02020603050405020304" pitchFamily="18" charset="0"/>
                              </a:rPr>
                              <m:t>2</m:t>
                            </m:r>
                          </m:e>
                        </m:rad>
                      </m:num>
                      <m:den>
                        <m:r>
                          <a:rPr lang="vi-VN" sz="4000">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4000">
                    <a:latin typeface="Palatino Linotype" panose="02040502050505030304" pitchFamily="18" charset="0"/>
                    <a:ea typeface="Calibri" panose="020F0502020204030204" pitchFamily="34" charset="0"/>
                    <a:cs typeface="Times New Roman" panose="02020603050405020304" pitchFamily="18" charset="0"/>
                  </a:rPr>
                  <a:t>.</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xmlns="" id="{5C2CA8CC-2DE1-44AF-BC41-448A47055297}"/>
                  </a:ext>
                </a:extLst>
              </p:cNvPr>
              <p:cNvSpPr>
                <a:spLocks noRot="1" noChangeAspect="1" noMove="1" noResize="1" noEditPoints="1" noAdjustHandles="1" noChangeArrowheads="1" noChangeShapeType="1" noTextEdit="1"/>
              </p:cNvSpPr>
              <p:nvPr/>
            </p:nvSpPr>
            <p:spPr>
              <a:xfrm>
                <a:off x="1028580" y="12226714"/>
                <a:ext cx="10326545" cy="1124731"/>
              </a:xfrm>
              <a:prstGeom prst="rect">
                <a:avLst/>
              </a:prstGeom>
              <a:blipFill>
                <a:blip r:embed="rId12"/>
                <a:stretch>
                  <a:fillRect r="-1063" b="-11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3FEFE454-DE88-4719-9765-3C7DA9666500}"/>
                  </a:ext>
                </a:extLst>
              </p:cNvPr>
              <p:cNvSpPr/>
              <p:nvPr/>
            </p:nvSpPr>
            <p:spPr>
              <a:xfrm>
                <a:off x="17334293" y="12408410"/>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Rectangle 50">
                <a:extLst>
                  <a:ext uri="{FF2B5EF4-FFF2-40B4-BE49-F238E27FC236}">
                    <a16:creationId xmlns:a16="http://schemas.microsoft.com/office/drawing/2014/main" id="{3FEFE454-DE88-4719-9765-3C7DA9666500}"/>
                  </a:ext>
                </a:extLst>
              </p:cNvPr>
              <p:cNvSpPr>
                <a:spLocks noRot="1" noChangeAspect="1" noMove="1" noResize="1" noEditPoints="1" noAdjustHandles="1" noChangeArrowheads="1" noChangeShapeType="1" noTextEdit="1"/>
              </p:cNvSpPr>
              <p:nvPr/>
            </p:nvSpPr>
            <p:spPr>
              <a:xfrm>
                <a:off x="17334293" y="12408410"/>
                <a:ext cx="2500565" cy="830997"/>
              </a:xfrm>
              <a:prstGeom prst="rect">
                <a:avLst/>
              </a:prstGeom>
              <a:blipFill>
                <a:blip r:embed="rId13"/>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3A542D9-953B-44A1-9E53-2B8900943E92}"/>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16518326" y="12398945"/>
            <a:ext cx="571500" cy="952500"/>
          </a:xfrm>
          <a:prstGeom prst="rect">
            <a:avLst/>
          </a:prstGeom>
        </p:spPr>
      </p:pic>
    </p:spTree>
    <p:extLst>
      <p:ext uri="{BB962C8B-B14F-4D97-AF65-F5344CB8AC3E}">
        <p14:creationId xmlns:p14="http://schemas.microsoft.com/office/powerpoint/2010/main" val="322177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linds(horizontal)">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blinds(horizontal)">
                                      <p:cBhvr>
                                        <p:cTn id="20" dur="500"/>
                                        <p:tgtEl>
                                          <p:spTgt spid="5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blinds(horizontal)">
                                      <p:cBhvr>
                                        <p:cTn id="23" dur="500"/>
                                        <p:tgtEl>
                                          <p:spTgt spid="5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blinds(horizontal)">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checkerboard(across)">
                                      <p:cBhvr>
                                        <p:cTn id="31" dur="500"/>
                                        <p:tgtEl>
                                          <p:spTgt spid="15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checkerboard(across)">
                                      <p:cBhvr>
                                        <p:cTn id="36" dur="500"/>
                                        <p:tgtEl>
                                          <p:spTgt spid="50"/>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heckerboard(across)">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heckerboard(across)">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heckerboard(across)">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childTnLst>
                                </p:cTn>
                              </p:par>
                            </p:childTnLst>
                          </p:cTn>
                        </p:par>
                        <p:par>
                          <p:cTn id="61" fill="hold">
                            <p:stCondLst>
                              <p:cond delay="500"/>
                            </p:stCondLst>
                            <p:childTnLst>
                              <p:par>
                                <p:cTn id="62" presetID="42" presetClass="entr" presetSubtype="0" fill="hold" grpId="0" nodeType="after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1000"/>
                                        <p:tgtEl>
                                          <p:spTgt spid="51"/>
                                        </p:tgtEl>
                                      </p:cBhvr>
                                    </p:animEffect>
                                    <p:anim calcmode="lin" valueType="num">
                                      <p:cBhvr>
                                        <p:cTn id="65" dur="1000" fill="hold"/>
                                        <p:tgtEl>
                                          <p:spTgt spid="51"/>
                                        </p:tgtEl>
                                        <p:attrNameLst>
                                          <p:attrName>ppt_x</p:attrName>
                                        </p:attrNameLst>
                                      </p:cBhvr>
                                      <p:tavLst>
                                        <p:tav tm="0">
                                          <p:val>
                                            <p:strVal val="#ppt_x"/>
                                          </p:val>
                                        </p:tav>
                                        <p:tav tm="100000">
                                          <p:val>
                                            <p:strVal val="#ppt_x"/>
                                          </p:val>
                                        </p:tav>
                                      </p:tavLst>
                                    </p:anim>
                                    <p:anim calcmode="lin" valueType="num">
                                      <p:cBhvr>
                                        <p:cTn id="6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diamond(in)">
                                      <p:cBhvr>
                                        <p:cTn id="71"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 grpId="0" animBg="1"/>
      <p:bldP spid="54" grpId="0" animBg="1"/>
      <p:bldP spid="55" grpId="0" animBg="1"/>
      <p:bldP spid="57" grpId="0" animBg="1"/>
      <p:bldP spid="5" grpId="0" animBg="1"/>
      <p:bldP spid="6" grpId="0" animBg="1"/>
      <p:bldP spid="7" grpId="0" animBg="1"/>
      <p:bldP spid="9" grpId="0" animBg="1"/>
      <p:bldP spid="1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93741" y="7123559"/>
            <a:ext cx="23276042" cy="6545132"/>
            <a:chOff x="1205494" y="6941416"/>
            <a:chExt cx="22139783" cy="6545984"/>
          </a:xfrm>
        </p:grpSpPr>
        <p:sp>
          <p:nvSpPr>
            <p:cNvPr id="125" name="Rounded Rectangle 124"/>
            <p:cNvSpPr/>
            <p:nvPr/>
          </p:nvSpPr>
          <p:spPr>
            <a:xfrm>
              <a:off x="1209586" y="7179457"/>
              <a:ext cx="22135691" cy="6307943"/>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51" name="Group 150"/>
            <p:cNvGrpSpPr/>
            <p:nvPr/>
          </p:nvGrpSpPr>
          <p:grpSpPr>
            <a:xfrm>
              <a:off x="1205494" y="6941416"/>
              <a:ext cx="3493741" cy="831105"/>
              <a:chOff x="1205494" y="6941416"/>
              <a:chExt cx="3493741" cy="831105"/>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3200"/>
              </a:p>
            </p:txBody>
          </p:sp>
          <p:sp>
            <p:nvSpPr>
              <p:cNvPr id="128" name="TextBox 127"/>
              <p:cNvSpPr txBox="1"/>
              <p:nvPr/>
            </p:nvSpPr>
            <p:spPr>
              <a:xfrm>
                <a:off x="2057667" y="6941416"/>
                <a:ext cx="2641568" cy="831105"/>
              </a:xfrm>
              <a:prstGeom prst="rect">
                <a:avLst/>
              </a:prstGeom>
              <a:noFill/>
            </p:spPr>
            <p:txBody>
              <a:bodyPr wrap="square" rtlCol="0">
                <a:spAutoFit/>
              </a:bodyPr>
              <a:lstStyle/>
              <a:p>
                <a:r>
                  <a:rPr lang="en-US" sz="4800" b="1" dirty="0" err="1">
                    <a:solidFill>
                      <a:srgbClr val="FF0000"/>
                    </a:solidFill>
                    <a:latin typeface="Tahoma" pitchFamily="34" charset="0"/>
                    <a:ea typeface="Tahoma" pitchFamily="34" charset="0"/>
                    <a:cs typeface="Tahoma" pitchFamily="34" charset="0"/>
                  </a:rPr>
                  <a:t>Bài</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giải</a:t>
                </a:r>
                <a:endParaRPr lang="en-US" sz="4800" b="1" dirty="0">
                  <a:solidFill>
                    <a:srgbClr val="FF0000"/>
                  </a:solidFill>
                  <a:latin typeface="Tahoma" pitchFamily="34" charset="0"/>
                  <a:ea typeface="Tahoma" pitchFamily="34" charset="0"/>
                  <a:cs typeface="Tahoma"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a:p>
            </p:txBody>
          </p:sp>
        </p:grpSp>
      </p:grpSp>
      <p:grpSp>
        <p:nvGrpSpPr>
          <p:cNvPr id="148" name="Group 147"/>
          <p:cNvGrpSpPr/>
          <p:nvPr/>
        </p:nvGrpSpPr>
        <p:grpSpPr>
          <a:xfrm>
            <a:off x="358588" y="2416702"/>
            <a:ext cx="23391942" cy="4391425"/>
            <a:chOff x="992187" y="2564544"/>
            <a:chExt cx="22353091" cy="4573460"/>
          </a:xfrm>
        </p:grpSpPr>
        <p:sp>
          <p:nvSpPr>
            <p:cNvPr id="134" name="Rounded Rectangle 133"/>
            <p:cNvSpPr/>
            <p:nvPr/>
          </p:nvSpPr>
          <p:spPr bwMode="auto">
            <a:xfrm>
              <a:off x="1145221" y="2667000"/>
              <a:ext cx="22200057" cy="447100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dirty="0"/>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3200">
                  <a:solidFill>
                    <a:prstClr val="white"/>
                  </a:solidFill>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3200"/>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3200"/>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3200"/>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3200"/>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3200"/>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3200"/>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3200"/>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3200">
                  <a:solidFill>
                    <a:schemeClr val="tx1"/>
                  </a:solidFill>
                </a:endParaRPr>
              </a:p>
            </p:txBody>
          </p:sp>
          <p:sp>
            <p:nvSpPr>
              <p:cNvPr id="140" name="TextBox 13"/>
              <p:cNvSpPr txBox="1">
                <a:spLocks noChangeArrowheads="1"/>
              </p:cNvSpPr>
              <p:nvPr/>
            </p:nvSpPr>
            <p:spPr bwMode="auto">
              <a:xfrm>
                <a:off x="1456316" y="1718346"/>
                <a:ext cx="3173468" cy="8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000" b="1" dirty="0" err="1">
                    <a:solidFill>
                      <a:schemeClr val="bg1"/>
                    </a:solidFill>
                    <a:latin typeface="Tahoma" pitchFamily="34" charset="0"/>
                    <a:cs typeface="Tahoma" pitchFamily="34" charset="0"/>
                  </a:rPr>
                  <a:t>Câu</a:t>
                </a:r>
                <a:r>
                  <a:rPr lang="en-US" sz="4000" b="1" dirty="0">
                    <a:solidFill>
                      <a:schemeClr val="bg1"/>
                    </a:solidFill>
                    <a:latin typeface="Tahoma" pitchFamily="34" charset="0"/>
                    <a:cs typeface="Tahoma" pitchFamily="34" charset="0"/>
                  </a:rPr>
                  <a:t> 3.</a:t>
                </a:r>
              </a:p>
            </p:txBody>
          </p:sp>
        </p:grpSp>
      </p:grpSp>
      <mc:AlternateContent xmlns:mc="http://schemas.openxmlformats.org/markup-compatibility/2006" xmlns:a14="http://schemas.microsoft.com/office/drawing/2010/main">
        <mc:Choice Requires="a14">
          <p:sp>
            <p:nvSpPr>
              <p:cNvPr id="2" name="Rectangle 1"/>
              <p:cNvSpPr/>
              <p:nvPr/>
            </p:nvSpPr>
            <p:spPr>
              <a:xfrm>
                <a:off x="903786" y="5306487"/>
                <a:ext cx="4023461" cy="13599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A</m:t>
                      </m:r>
                      <m:r>
                        <m:rPr>
                          <m:nor/>
                        </m:rPr>
                        <a:rPr lang="en-US" sz="44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a:solidFill>
                                <a:srgbClr val="000000"/>
                              </a:solidFill>
                              <a:latin typeface="Cambria Math" panose="02040503050406030204" pitchFamily="18" charset="0"/>
                              <a:ea typeface="Calibri" panose="020F0502020204030204" pitchFamily="34" charset="0"/>
                              <a:cs typeface="Times New Roman" panose="02020603050405020304" pitchFamily="18" charset="0"/>
                            </a:rPr>
                            <m:t>9</m:t>
                          </m:r>
                        </m:num>
                        <m:den>
                          <m:r>
                            <a:rPr lang="en-US" sz="44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den>
                      </m:f>
                      <m:r>
                        <m:rPr>
                          <m:nor/>
                        </m:rPr>
                        <a:rPr lang="fr-FR" sz="4400">
                          <a:solidFill>
                            <a:srgbClr val="000000"/>
                          </a:solidFill>
                          <a:latin typeface="Palatino Linotype" panose="02040502050505030304" pitchFamily="18" charset="0"/>
                          <a:ea typeface="Calibri" panose="020F0502020204030204" pitchFamily="34" charset="0"/>
                          <a:cs typeface="Times New Roman" panose="02020603050405020304" pitchFamily="18" charset="0"/>
                        </a:rPr>
                        <m:t>.</m:t>
                      </m:r>
                    </m:oMath>
                  </m:oMathPara>
                </a14:m>
                <a:endParaRPr lang="en-GB" sz="4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03786" y="5306487"/>
                <a:ext cx="4023461" cy="13599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12680258" y="5491653"/>
                <a:ext cx="4388542" cy="1137747"/>
              </a:xfrm>
              <a:prstGeom prst="rect">
                <a:avLst/>
              </a:prstGeom>
            </p:spPr>
            <p:txBody>
              <a:bodyPr wrap="square">
                <a:spAutoFit/>
              </a:bodyPr>
              <a:lstStyle/>
              <a:p>
                <a14:m>
                  <m:oMath xmlns:m="http://schemas.openxmlformats.org/officeDocument/2006/math">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 </m:t>
                    </m:r>
                    <m:r>
                      <a:rPr lang="en-US" sz="4800" b="0" i="1" spc="-150" smtClean="0">
                        <a:solidFill>
                          <a:srgbClr val="000099"/>
                        </a:solidFill>
                        <a:latin typeface="Cambria Math" panose="02040503050406030204" pitchFamily="18" charset="0"/>
                        <a:ea typeface="Tahoma" panose="020B0604030504040204" pitchFamily="34" charset="0"/>
                        <a:cs typeface="Tahoma" panose="020B0604030504040204" pitchFamily="34" charset="0"/>
                      </a:rPr>
                      <m:t>     </m:t>
                    </m:r>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9</m:t>
                        </m:r>
                      </m:den>
                    </m:f>
                  </m:oMath>
                </a14:m>
                <a:r>
                  <a:rPr lang="fr-FR" sz="4800">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a:t>
                </a:r>
                <a:endParaRPr lang="en-GB" sz="4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12680258" y="5491653"/>
                <a:ext cx="4388542" cy="1137747"/>
              </a:xfrm>
              <a:prstGeom prst="rect">
                <a:avLst/>
              </a:prstGeom>
              <a:blipFill>
                <a:blip r:embed="rId4"/>
                <a:stretch>
                  <a:fillRect b="-14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7227505" y="5403709"/>
                <a:ext cx="4447108" cy="1371600"/>
              </a:xfrm>
              <a:prstGeom prst="rect">
                <a:avLst/>
              </a:prstGeom>
            </p:spPr>
            <p:txBody>
              <a:bodyPr wrap="square">
                <a:spAutoFit/>
              </a:bodyPr>
              <a:lstStyle/>
              <a:p>
                <a14:m>
                  <m:oMath xmlns:m="http://schemas.openxmlformats.org/officeDocument/2006/math">
                    <m:r>
                      <m:rPr>
                        <m:nor/>
                      </m:rPr>
                      <a:rPr lang="en-US" sz="4800" b="1" i="0" spc="-150" smtClean="0">
                        <a:solidFill>
                          <a:srgbClr val="000099"/>
                        </a:solidFill>
                        <a:latin typeface="Tahoma" panose="020B0604030504040204" pitchFamily="34" charset="0"/>
                        <a:ea typeface="Tahoma" panose="020B0604030504040204" pitchFamily="34" charset="0"/>
                        <a:cs typeface="Tahoma" panose="020B0604030504040204" pitchFamily="34" charset="0"/>
                      </a:rPr>
                      <m:t>B</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4800">
                    <a:solidFill>
                      <a:srgbClr val="000000"/>
                    </a:solidFill>
                    <a:latin typeface="Palatino Linotype" panose="02040502050505030304" pitchFamily="18" charset="0"/>
                    <a:ea typeface="Calibri" panose="020F0502020204030204" pitchFamily="34" charset="0"/>
                    <a:cs typeface="Times New Roman" panose="02020603050405020304" pitchFamily="18" charset="0"/>
                  </a:rPr>
                  <a:t>.</a:t>
                </a:r>
                <a:endParaRPr lang="en-GB"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7227505" y="5403709"/>
                <a:ext cx="4447108" cy="137160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8037434" y="5257800"/>
                <a:ext cx="4023461" cy="14752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D</m:t>
                      </m:r>
                      <m:r>
                        <m:rPr>
                          <m:nor/>
                        </m:rPr>
                        <a:rPr lang="en-US" sz="4800" b="1" spc="-150" smtClean="0">
                          <a:solidFill>
                            <a:srgbClr val="000099"/>
                          </a:solidFill>
                          <a:latin typeface="Tahoma" panose="020B0604030504040204" pitchFamily="34" charset="0"/>
                          <a:ea typeface="Tahoma" panose="020B0604030504040204" pitchFamily="34" charset="0"/>
                          <a:cs typeface="Tahoma" panose="020B0604030504040204" pitchFamily="34" charset="0"/>
                        </a:rPr>
                        <m:t>.</m:t>
                      </m:r>
                      <m:f>
                        <m:fPr>
                          <m:ctrlPr>
                            <a:rPr lang="en-US" sz="4800" i="1">
                              <a:latin typeface="Cambria Math" panose="02040503050406030204" pitchFamily="18" charset="0"/>
                              <a:ea typeface="Calibri" panose="020F0502020204030204" pitchFamily="34" charset="0"/>
                              <a:cs typeface="Times New Roman" panose="02020603050405020304" pitchFamily="18" charset="0"/>
                            </a:rPr>
                          </m:ctrlPr>
                        </m:fPr>
                        <m:num>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48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m:rPr>
                          <m:nor/>
                        </m:rPr>
                        <a:rPr lang="fr-FR" sz="4800">
                          <a:solidFill>
                            <a:srgbClr val="000000"/>
                          </a:solidFill>
                          <a:latin typeface="Palatino Linotype" panose="02040502050505030304" pitchFamily="18" charset="0"/>
                          <a:ea typeface="Calibri" panose="020F0502020204030204" pitchFamily="34" charset="0"/>
                          <a:cs typeface="Times New Roman" panose="02020603050405020304" pitchFamily="18" charset="0"/>
                        </a:rPr>
                        <m:t>.</m:t>
                      </m:r>
                    </m:oMath>
                  </m:oMathPara>
                </a14:m>
                <a:endParaRPr lang="vi-VN" sz="4800" dirty="0"/>
              </a:p>
            </p:txBody>
          </p:sp>
        </mc:Choice>
        <mc:Fallback xmlns="">
          <p:sp>
            <p:nvSpPr>
              <p:cNvPr id="55" name="Rectangle 54"/>
              <p:cNvSpPr>
                <a:spLocks noRot="1" noChangeAspect="1" noMove="1" noResize="1" noEditPoints="1" noAdjustHandles="1" noChangeArrowheads="1" noChangeShapeType="1" noTextEdit="1"/>
              </p:cNvSpPr>
              <p:nvPr/>
            </p:nvSpPr>
            <p:spPr>
              <a:xfrm>
                <a:off x="18037434" y="5257800"/>
                <a:ext cx="4023461" cy="1475212"/>
              </a:xfrm>
              <a:prstGeom prst="rect">
                <a:avLst/>
              </a:prstGeom>
              <a:blipFill>
                <a:blip r:embed="rId6"/>
                <a:stretch>
                  <a:fillRect/>
                </a:stretch>
              </a:blipFill>
            </p:spPr>
            <p:txBody>
              <a:bodyPr/>
              <a:lstStyle/>
              <a:p>
                <a:r>
                  <a:rPr lang="en-US">
                    <a:noFill/>
                  </a:rPr>
                  <a:t> </a:t>
                </a:r>
              </a:p>
            </p:txBody>
          </p:sp>
        </mc:Fallback>
      </mc:AlternateContent>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
        <p:nvSpPr>
          <p:cNvPr id="57" name="Oval 56"/>
          <p:cNvSpPr/>
          <p:nvPr/>
        </p:nvSpPr>
        <p:spPr>
          <a:xfrm>
            <a:off x="12420600" y="5464445"/>
            <a:ext cx="1072553" cy="1088755"/>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22225">
                  <a:solidFill>
                    <a:schemeClr val="accent2"/>
                  </a:solidFill>
                  <a:prstDash val="solid"/>
                </a:ln>
                <a:solidFill>
                  <a:srgbClr val="FF0000"/>
                </a:solidFill>
              </a:rPr>
              <a:t>C</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DF273FF-3237-4EAA-AA58-A00B920DEC4F}"/>
                  </a:ext>
                </a:extLst>
              </p:cNvPr>
              <p:cNvSpPr/>
              <p:nvPr/>
            </p:nvSpPr>
            <p:spPr>
              <a:xfrm>
                <a:off x="713032" y="3181831"/>
                <a:ext cx="22604167" cy="1825051"/>
              </a:xfrm>
              <a:prstGeom prst="rect">
                <a:avLst/>
              </a:prstGeom>
            </p:spPr>
            <p:txBody>
              <a:bodyPr wrap="square">
                <a:spAutoFit/>
              </a:bodyPr>
              <a:lstStyle/>
              <a:p>
                <a:r>
                  <a:rPr lang="fr-FR" sz="4400">
                    <a:latin typeface="Palatino Linotype" panose="02040502050505030304" pitchFamily="18" charset="0"/>
                    <a:ea typeface="Calibri" panose="020F0502020204030204" pitchFamily="34" charset="0"/>
                    <a:cs typeface="Times New Roman" panose="02020603050405020304" pitchFamily="18" charset="0"/>
                  </a:rPr>
                  <a:t>Cho hai khối trụ có cùng thể tích; bán kính đáy và chiều cao của hai khối trụ lần lượt là </a:t>
                </a:r>
                <a14:m>
                  <m:oMath xmlns:m="http://schemas.openxmlformats.org/officeDocument/2006/math">
                    <m:sSub>
                      <m:sSubPr>
                        <m:ctrlPr>
                          <a:rPr lang="en-US" sz="4400" i="1">
                            <a:latin typeface="Cambria Math" panose="02040503050406030204" pitchFamily="18" charset="0"/>
                            <a:ea typeface="Calibri" panose="020F0502020204030204" pitchFamily="34" charset="0"/>
                            <a:cs typeface="Times New Roman" panose="02020603050405020304" pitchFamily="18" charset="0"/>
                          </a:rPr>
                        </m:ctrlPr>
                      </m:sSubPr>
                      <m:e>
                        <m:r>
                          <a:rPr lang="en-US" sz="4400" i="1">
                            <a:latin typeface="Cambria Math" panose="02040503050406030204" pitchFamily="18" charset="0"/>
                            <a:ea typeface="Calibri" panose="020F0502020204030204" pitchFamily="34" charset="0"/>
                            <a:cs typeface="Times New Roman" panose="02020603050405020304" pitchFamily="18" charset="0"/>
                          </a:rPr>
                          <m:t>𝑅</m:t>
                        </m:r>
                      </m:e>
                      <m:sub>
                        <m:r>
                          <a:rPr lang="en-US" sz="4400">
                            <a:latin typeface="Cambria Math" panose="02040503050406030204" pitchFamily="18" charset="0"/>
                            <a:ea typeface="Calibri" panose="020F0502020204030204" pitchFamily="34" charset="0"/>
                            <a:cs typeface="Times New Roman" panose="02020603050405020304" pitchFamily="18" charset="0"/>
                          </a:rPr>
                          <m:t>1</m:t>
                        </m:r>
                      </m:sub>
                    </m:sSub>
                    <m:r>
                      <a:rPr lang="en-US" sz="44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latin typeface="Cambria Math" panose="02040503050406030204" pitchFamily="18" charset="0"/>
                            <a:ea typeface="Calibri" panose="020F0502020204030204" pitchFamily="34" charset="0"/>
                            <a:cs typeface="Times New Roman" panose="02020603050405020304" pitchFamily="18" charset="0"/>
                          </a:rPr>
                        </m:ctrlPr>
                      </m:sSubPr>
                      <m:e>
                        <m:r>
                          <a:rPr lang="en-US" sz="4400" i="1">
                            <a:latin typeface="Cambria Math" panose="02040503050406030204" pitchFamily="18" charset="0"/>
                            <a:ea typeface="Calibri" panose="020F0502020204030204" pitchFamily="34" charset="0"/>
                            <a:cs typeface="Times New Roman" panose="02020603050405020304" pitchFamily="18" charset="0"/>
                          </a:rPr>
                          <m:t>h</m:t>
                        </m:r>
                      </m:e>
                      <m:sub>
                        <m:r>
                          <a:rPr lang="en-US" sz="4400">
                            <a:latin typeface="Cambria Math" panose="02040503050406030204" pitchFamily="18" charset="0"/>
                            <a:ea typeface="Calibri" panose="020F0502020204030204" pitchFamily="34" charset="0"/>
                            <a:cs typeface="Times New Roman" panose="02020603050405020304" pitchFamily="18" charset="0"/>
                          </a:rPr>
                          <m:t>1</m:t>
                        </m:r>
                      </m:sub>
                    </m:sSub>
                  </m:oMath>
                </a14:m>
                <a:r>
                  <a:rPr lang="fr-FR" sz="4400">
                    <a:latin typeface="Palatino Linotype" panose="02040502050505030304" pitchFamily="18" charset="0"/>
                    <a:ea typeface="Calibri" panose="020F0502020204030204" pitchFamily="34" charset="0"/>
                    <a:cs typeface="Times New Roman" panose="02020603050405020304" pitchFamily="18" charset="0"/>
                  </a:rPr>
                  <a:t> và </a:t>
                </a:r>
                <a14:m>
                  <m:oMath xmlns:m="http://schemas.openxmlformats.org/officeDocument/2006/math">
                    <m:sSub>
                      <m:sSubPr>
                        <m:ctrlPr>
                          <a:rPr lang="en-US" sz="4400" i="1">
                            <a:latin typeface="Cambria Math" panose="02040503050406030204" pitchFamily="18" charset="0"/>
                            <a:ea typeface="Calibri" panose="020F0502020204030204" pitchFamily="34" charset="0"/>
                            <a:cs typeface="Times New Roman" panose="02020603050405020304" pitchFamily="18" charset="0"/>
                          </a:rPr>
                        </m:ctrlPr>
                      </m:sSubPr>
                      <m:e>
                        <m:r>
                          <a:rPr lang="en-US" sz="4400" i="1">
                            <a:latin typeface="Cambria Math" panose="02040503050406030204" pitchFamily="18" charset="0"/>
                            <a:ea typeface="Calibri" panose="020F0502020204030204" pitchFamily="34" charset="0"/>
                            <a:cs typeface="Times New Roman" panose="02020603050405020304" pitchFamily="18" charset="0"/>
                          </a:rPr>
                          <m:t>𝑅</m:t>
                        </m:r>
                      </m:e>
                      <m:sub>
                        <m:r>
                          <a:rPr lang="en-US" sz="4400">
                            <a:latin typeface="Cambria Math" panose="02040503050406030204" pitchFamily="18" charset="0"/>
                            <a:ea typeface="Calibri" panose="020F0502020204030204" pitchFamily="34" charset="0"/>
                            <a:cs typeface="Times New Roman" panose="02020603050405020304" pitchFamily="18" charset="0"/>
                          </a:rPr>
                          <m:t>2</m:t>
                        </m:r>
                      </m:sub>
                    </m:sSub>
                    <m:r>
                      <a:rPr lang="en-US" sz="44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latin typeface="Cambria Math" panose="02040503050406030204" pitchFamily="18" charset="0"/>
                            <a:ea typeface="Calibri" panose="020F0502020204030204" pitchFamily="34" charset="0"/>
                            <a:cs typeface="Times New Roman" panose="02020603050405020304" pitchFamily="18" charset="0"/>
                          </a:rPr>
                        </m:ctrlPr>
                      </m:sSubPr>
                      <m:e>
                        <m:r>
                          <a:rPr lang="en-US" sz="4400" i="1">
                            <a:latin typeface="Cambria Math" panose="02040503050406030204" pitchFamily="18" charset="0"/>
                            <a:ea typeface="Calibri" panose="020F0502020204030204" pitchFamily="34" charset="0"/>
                            <a:cs typeface="Times New Roman" panose="02020603050405020304" pitchFamily="18" charset="0"/>
                          </a:rPr>
                          <m:t>h</m:t>
                        </m:r>
                      </m:e>
                      <m:sub>
                        <m:r>
                          <a:rPr lang="en-US" sz="4400">
                            <a:latin typeface="Cambria Math" panose="02040503050406030204" pitchFamily="18" charset="0"/>
                            <a:ea typeface="Calibri" panose="020F0502020204030204" pitchFamily="34" charset="0"/>
                            <a:cs typeface="Times New Roman" panose="02020603050405020304" pitchFamily="18" charset="0"/>
                          </a:rPr>
                          <m:t>2</m:t>
                        </m:r>
                      </m:sub>
                    </m:sSub>
                  </m:oMath>
                </a14:m>
                <a:r>
                  <a:rPr lang="fr-FR" sz="4400">
                    <a:latin typeface="Palatino Linotype" panose="02040502050505030304" pitchFamily="18" charset="0"/>
                    <a:ea typeface="Calibri" panose="020F0502020204030204" pitchFamily="34" charset="0"/>
                    <a:cs typeface="Times New Roman" panose="02020603050405020304" pitchFamily="18" charset="0"/>
                  </a:rPr>
                  <a:t>. Biết rằng </a:t>
                </a:r>
                <a14:m>
                  <m:oMath xmlns:m="http://schemas.openxmlformats.org/officeDocument/2006/math">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400" i="1">
                                <a:latin typeface="Cambria Math" panose="02040503050406030204" pitchFamily="18" charset="0"/>
                                <a:ea typeface="Calibri" panose="020F0502020204030204" pitchFamily="34" charset="0"/>
                                <a:cs typeface="Times New Roman" panose="02020603050405020304" pitchFamily="18" charset="0"/>
                              </a:rPr>
                            </m:ctrlPr>
                          </m:sSubPr>
                          <m:e>
                            <m:r>
                              <a:rPr lang="en-US" sz="4400" i="1">
                                <a:latin typeface="Cambria Math" panose="02040503050406030204" pitchFamily="18" charset="0"/>
                                <a:ea typeface="Calibri" panose="020F0502020204030204" pitchFamily="34" charset="0"/>
                                <a:cs typeface="Times New Roman" panose="02020603050405020304" pitchFamily="18" charset="0"/>
                              </a:rPr>
                              <m:t>𝑅</m:t>
                            </m:r>
                          </m:e>
                          <m:sub>
                            <m:r>
                              <a:rPr lang="en-US" sz="4400">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400" i="1">
                                <a:latin typeface="Cambria Math" panose="02040503050406030204" pitchFamily="18" charset="0"/>
                                <a:ea typeface="Calibri" panose="020F0502020204030204" pitchFamily="34" charset="0"/>
                                <a:cs typeface="Times New Roman" panose="02020603050405020304" pitchFamily="18" charset="0"/>
                              </a:rPr>
                            </m:ctrlPr>
                          </m:sSubPr>
                          <m:e>
                            <m:r>
                              <a:rPr lang="en-US" sz="4400" i="1">
                                <a:latin typeface="Cambria Math" panose="02040503050406030204" pitchFamily="18" charset="0"/>
                                <a:ea typeface="Calibri" panose="020F0502020204030204" pitchFamily="34" charset="0"/>
                                <a:cs typeface="Times New Roman" panose="02020603050405020304" pitchFamily="18" charset="0"/>
                              </a:rPr>
                              <m:t>𝑅</m:t>
                            </m:r>
                          </m:e>
                          <m:sub>
                            <m:r>
                              <a:rPr lang="en-US" sz="4400">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a:latin typeface="Cambria Math" panose="02040503050406030204" pitchFamily="18" charset="0"/>
                            <a:ea typeface="Calibri" panose="020F0502020204030204" pitchFamily="34" charset="0"/>
                            <a:cs typeface="Times New Roman" panose="02020603050405020304" pitchFamily="18" charset="0"/>
                          </a:rPr>
                          <m:t>3</m:t>
                        </m:r>
                      </m:num>
                      <m:den>
                        <m:r>
                          <a:rPr lang="en-US" sz="4400">
                            <a:latin typeface="Cambria Math" panose="02040503050406030204" pitchFamily="18" charset="0"/>
                            <a:ea typeface="Calibri" panose="020F0502020204030204" pitchFamily="34" charset="0"/>
                            <a:cs typeface="Times New Roman" panose="02020603050405020304" pitchFamily="18" charset="0"/>
                          </a:rPr>
                          <m:t>2</m:t>
                        </m:r>
                      </m:den>
                    </m:f>
                  </m:oMath>
                </a14:m>
                <a:r>
                  <a:rPr lang="fr-FR" sz="4400">
                    <a:latin typeface="Palatino Linotype" panose="02040502050505030304" pitchFamily="18" charset="0"/>
                    <a:ea typeface="Calibri" panose="020F0502020204030204" pitchFamily="34" charset="0"/>
                    <a:cs typeface="Times New Roman" panose="02020603050405020304" pitchFamily="18" charset="0"/>
                  </a:rPr>
                  <a:t>. Tính tỉ số </a:t>
                </a:r>
                <a14:m>
                  <m:oMath xmlns:m="http://schemas.openxmlformats.org/officeDocument/2006/math">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400" i="1">
                                <a:latin typeface="Cambria Math" panose="02040503050406030204" pitchFamily="18" charset="0"/>
                                <a:ea typeface="Calibri" panose="020F0502020204030204" pitchFamily="34" charset="0"/>
                                <a:cs typeface="Times New Roman" panose="02020603050405020304" pitchFamily="18" charset="0"/>
                              </a:rPr>
                            </m:ctrlPr>
                          </m:sSubPr>
                          <m:e>
                            <m:r>
                              <a:rPr lang="en-US" sz="4400" i="1">
                                <a:latin typeface="Cambria Math" panose="02040503050406030204" pitchFamily="18" charset="0"/>
                                <a:ea typeface="Calibri" panose="020F0502020204030204" pitchFamily="34" charset="0"/>
                                <a:cs typeface="Times New Roman" panose="02020603050405020304" pitchFamily="18" charset="0"/>
                              </a:rPr>
                              <m:t>h</m:t>
                            </m:r>
                          </m:e>
                          <m:sub>
                            <m:r>
                              <a:rPr lang="en-US" sz="4400">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400" i="1">
                                <a:latin typeface="Cambria Math" panose="02040503050406030204" pitchFamily="18" charset="0"/>
                                <a:ea typeface="Calibri" panose="020F0502020204030204" pitchFamily="34" charset="0"/>
                                <a:cs typeface="Times New Roman" panose="02020603050405020304" pitchFamily="18" charset="0"/>
                              </a:rPr>
                            </m:ctrlPr>
                          </m:sSubPr>
                          <m:e>
                            <m:r>
                              <a:rPr lang="en-US" sz="4400" i="1">
                                <a:latin typeface="Cambria Math" panose="02040503050406030204" pitchFamily="18" charset="0"/>
                                <a:ea typeface="Calibri" panose="020F0502020204030204" pitchFamily="34" charset="0"/>
                                <a:cs typeface="Times New Roman" panose="02020603050405020304" pitchFamily="18" charset="0"/>
                              </a:rPr>
                              <m:t>h</m:t>
                            </m:r>
                          </m:e>
                          <m:sub>
                            <m:r>
                              <a:rPr lang="en-US" sz="4400">
                                <a:latin typeface="Cambria Math" panose="02040503050406030204" pitchFamily="18" charset="0"/>
                                <a:ea typeface="Calibri" panose="020F0502020204030204" pitchFamily="34" charset="0"/>
                                <a:cs typeface="Times New Roman" panose="02020603050405020304" pitchFamily="18" charset="0"/>
                              </a:rPr>
                              <m:t>2</m:t>
                            </m:r>
                          </m:sub>
                        </m:sSub>
                      </m:den>
                    </m:f>
                  </m:oMath>
                </a14:m>
                <a:r>
                  <a:rPr lang="en-US" sz="4400"/>
                  <a:t>.</a:t>
                </a:r>
              </a:p>
            </p:txBody>
          </p:sp>
        </mc:Choice>
        <mc:Fallback xmlns="">
          <p:sp>
            <p:nvSpPr>
              <p:cNvPr id="3" name="Rectangle 2">
                <a:extLst>
                  <a:ext uri="{FF2B5EF4-FFF2-40B4-BE49-F238E27FC236}">
                    <a16:creationId xmlns:a16="http://schemas.microsoft.com/office/drawing/2014/main" id="{4DF273FF-3237-4EAA-AA58-A00B920DEC4F}"/>
                  </a:ext>
                </a:extLst>
              </p:cNvPr>
              <p:cNvSpPr>
                <a:spLocks noRot="1" noChangeAspect="1" noMove="1" noResize="1" noEditPoints="1" noAdjustHandles="1" noChangeArrowheads="1" noChangeShapeType="1" noTextEdit="1"/>
              </p:cNvSpPr>
              <p:nvPr/>
            </p:nvSpPr>
            <p:spPr>
              <a:xfrm>
                <a:off x="713032" y="3181831"/>
                <a:ext cx="22604167" cy="1825051"/>
              </a:xfrm>
              <a:prstGeom prst="rect">
                <a:avLst/>
              </a:prstGeom>
              <a:blipFill>
                <a:blip r:embed="rId7"/>
                <a:stretch>
                  <a:fillRect l="-1106" t="-6689" b="-3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5953043A-B2AB-467D-B6B8-F5B4E54D9E0B}"/>
                  </a:ext>
                </a:extLst>
              </p:cNvPr>
              <p:cNvSpPr/>
              <p:nvPr/>
            </p:nvSpPr>
            <p:spPr>
              <a:xfrm>
                <a:off x="541147" y="8574466"/>
                <a:ext cx="19880453" cy="785728"/>
              </a:xfrm>
              <a:prstGeom prst="rect">
                <a:avLst/>
              </a:prstGeom>
            </p:spPr>
            <p:txBody>
              <a:bodyPr wrap="square">
                <a:spAutoFit/>
              </a:bodyPr>
              <a:lstStyle/>
              <a:p>
                <a:pPr marL="612140">
                  <a:lnSpc>
                    <a:spcPct val="107000"/>
                  </a:lnSpc>
                  <a:spcAft>
                    <a:spcPts val="800"/>
                  </a:spcAft>
                </a:pPr>
                <a:r>
                  <a:rPr lang="fr-FR" sz="4400">
                    <a:latin typeface="Palatino Linotype" panose="02040502050505030304" pitchFamily="18" charset="0"/>
                    <a:ea typeface="Calibri" panose="020F0502020204030204" pitchFamily="34" charset="0"/>
                    <a:cs typeface="Times New Roman" panose="02020603050405020304" pitchFamily="18" charset="0"/>
                  </a:rPr>
                  <a:t>Gọi </a:t>
                </a:r>
                <a14:m>
                  <m:oMath xmlns:m="http://schemas.openxmlformats.org/officeDocument/2006/math">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4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fr-FR" sz="4400">
                    <a:effectLst/>
                    <a:latin typeface="Palatino Linotype" panose="02040502050505030304" pitchFamily="18" charset="0"/>
                    <a:ea typeface="Calibri" panose="020F0502020204030204" pitchFamily="34" charset="0"/>
                    <a:cs typeface="Times New Roman" panose="02020603050405020304" pitchFamily="18" charset="0"/>
                  </a:rPr>
                  <a:t> lần lượt là thể tích của khối trụ thứ nhất và khối trụ thứ hai.</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2" name="Rectangle 51">
                <a:extLst>
                  <a:ext uri="{FF2B5EF4-FFF2-40B4-BE49-F238E27FC236}">
                    <a16:creationId xmlns:a16="http://schemas.microsoft.com/office/drawing/2014/main" id="{5953043A-B2AB-467D-B6B8-F5B4E54D9E0B}"/>
                  </a:ext>
                </a:extLst>
              </p:cNvPr>
              <p:cNvSpPr>
                <a:spLocks noRot="1" noChangeAspect="1" noMove="1" noResize="1" noEditPoints="1" noAdjustHandles="1" noChangeArrowheads="1" noChangeShapeType="1" noTextEdit="1"/>
              </p:cNvSpPr>
              <p:nvPr/>
            </p:nvSpPr>
            <p:spPr>
              <a:xfrm>
                <a:off x="541147" y="8574466"/>
                <a:ext cx="19880453" cy="785728"/>
              </a:xfrm>
              <a:prstGeom prst="rect">
                <a:avLst/>
              </a:prstGeom>
              <a:blipFill>
                <a:blip r:embed="rId8"/>
                <a:stretch>
                  <a:fillRect t="-14063"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29AE1919-D573-469F-AEFA-92571BAF5FB3}"/>
                  </a:ext>
                </a:extLst>
              </p:cNvPr>
              <p:cNvSpPr/>
              <p:nvPr/>
            </p:nvSpPr>
            <p:spPr>
              <a:xfrm>
                <a:off x="537494" y="9601200"/>
                <a:ext cx="22779706" cy="3118226"/>
              </a:xfrm>
              <a:prstGeom prst="rect">
                <a:avLst/>
              </a:prstGeom>
            </p:spPr>
            <p:txBody>
              <a:bodyPr wrap="square">
                <a:spAutoFit/>
              </a:bodyPr>
              <a:lstStyle/>
              <a:p>
                <a:pPr marL="612140">
                  <a:lnSpc>
                    <a:spcPct val="107000"/>
                  </a:lnSpc>
                  <a:spcAft>
                    <a:spcPts val="800"/>
                  </a:spcAft>
                </a:pPr>
                <a:r>
                  <a:rPr lang="fr-FR" sz="4400">
                    <a:latin typeface="Palatino Linotype" panose="02040502050505030304" pitchFamily="18" charset="0"/>
                    <a:ea typeface="Calibri" panose="020F0502020204030204" pitchFamily="34" charset="0"/>
                    <a:cs typeface="Times New Roman" panose="02020603050405020304" pitchFamily="18" charset="0"/>
                  </a:rPr>
                  <a:t>Ta có: </a:t>
                </a:r>
                <a14:m>
                  <m:oMath xmlns:m="http://schemas.openxmlformats.org/officeDocument/2006/math">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bSup>
                      <m:sSub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bSup>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a:effectLst/>
                        <a:latin typeface="Cambria Math" panose="02040503050406030204" pitchFamily="18" charset="0"/>
                        <a:ea typeface="Calibri" panose="020F0502020204030204" pitchFamily="34" charset="0"/>
                        <a:cs typeface="Times New Roman" panose="02020603050405020304" pitchFamily="18" charset="0"/>
                      </a:rPr>
                      <m:t>𝜋</m:t>
                    </m:r>
                    <m:sSubSup>
                      <m:sSub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bSup>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h</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Sub>
                              </m:den>
                            </m:f>
                          </m:e>
                        </m:d>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400">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fr-FR" sz="4400">
                    <a:effectLst/>
                    <a:latin typeface="Palatino Linotype" panose="02040502050505030304" pitchFamily="18" charset="0"/>
                    <a:ea typeface="Calibri" panose="020F0502020204030204" pitchFamily="34" charset="0"/>
                    <a:cs typeface="Times New Roman" panose="02020603050405020304" pitchFamily="18" charset="0"/>
                  </a:rPr>
                  <a:t>.</a:t>
                </a:r>
              </a:p>
              <a:p>
                <a:pPr marL="612140">
                  <a:lnSpc>
                    <a:spcPct val="107000"/>
                  </a:lnSpc>
                  <a:spcAft>
                    <a:spcPts val="800"/>
                  </a:spcAft>
                </a:pPr>
                <a:r>
                  <a:rPr lang="fr-FR" sz="4400">
                    <a:effectLst/>
                    <a:latin typeface="Palatino Linotype" panose="02040502050505030304" pitchFamily="18" charset="0"/>
                    <a:ea typeface="Calibri" panose="020F0502020204030204" pitchFamily="34" charset="0"/>
                    <a:cs typeface="Times New Roman" panose="02020603050405020304" pitchFamily="18" charset="0"/>
                  </a:rPr>
                  <a:t> </a:t>
                </a:r>
                <a14:m>
                  <m:oMath xmlns:m="http://schemas.openxmlformats.org/officeDocument/2006/math">
                    <m:d>
                      <m:dPr>
                        <m:end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400">
                            <a:effectLst/>
                            <a:latin typeface="Cambria Math" panose="02040503050406030204" pitchFamily="18" charset="0"/>
                            <a:ea typeface="Calibri" panose="020F0502020204030204" pitchFamily="34" charset="0"/>
                            <a:cs typeface="Times New Roman" panose="02020603050405020304" pitchFamily="18" charset="0"/>
                          </a:rPr>
                          <m:t>V</m:t>
                        </m:r>
                        <m:r>
                          <a:rPr lang="fr-FR" sz="4400">
                            <a:effectLst/>
                            <a:latin typeface="Cambria Math" panose="02040503050406030204" pitchFamily="18" charset="0"/>
                            <a:ea typeface="Calibri" panose="020F0502020204030204" pitchFamily="34" charset="0"/>
                            <a:cs typeface="Times New Roman" panose="02020603050405020304" pitchFamily="18" charset="0"/>
                          </a:rPr>
                          <m:t>ì</m:t>
                        </m:r>
                        <m:r>
                          <a:rPr lang="en-US" sz="44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4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fr-FR" sz="440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4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fr-FR" sz="440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fr-FR"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400">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4400">
                                <a:effectLst/>
                                <a:latin typeface="Cambria Math" panose="02040503050406030204" pitchFamily="18" charset="0"/>
                                <a:ea typeface="Calibri" panose="020F0502020204030204" pitchFamily="34" charset="0"/>
                                <a:cs typeface="Times New Roman" panose="02020603050405020304" pitchFamily="18" charset="0"/>
                              </a:rPr>
                              <m:t>2</m:t>
                            </m:r>
                          </m:den>
                        </m:f>
                      </m:e>
                    </m:d>
                  </m:oMath>
                </a14:m>
                <a:r>
                  <a:rPr lang="fr-FR" sz="4400">
                    <a:effectLst/>
                    <a:latin typeface="Palatino Linotype" panose="02040502050505030304" pitchFamily="18" charset="0"/>
                    <a:ea typeface="Calibri" panose="020F0502020204030204" pitchFamily="34" charset="0"/>
                    <a:cs typeface="Times New Roman" panose="02020603050405020304" pitchFamily="18" charset="0"/>
                  </a:rPr>
                  <a:t> nên </a:t>
                </a:r>
                <a14:m>
                  <m:oMath xmlns:m="http://schemas.openxmlformats.org/officeDocument/2006/math">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400">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4400">
                    <a:effectLst/>
                    <a:latin typeface="Palatino Linotype" panose="02040502050505030304" pitchFamily="18" charset="0"/>
                    <a:ea typeface="Calibri" panose="020F0502020204030204" pitchFamily="34" charset="0"/>
                    <a:cs typeface="Times New Roman" panose="02020603050405020304" pitchFamily="18" charset="0"/>
                  </a:rPr>
                  <a:t>, do đó </a:t>
                </a:r>
                <a14:m>
                  <m:oMath xmlns:m="http://schemas.openxmlformats.org/officeDocument/2006/math">
                    <m:d>
                      <m:dPr>
                        <m:beg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4400">
                                            <a:effectLst/>
                                            <a:latin typeface="Cambria Math" panose="02040503050406030204" pitchFamily="18" charset="0"/>
                                            <a:ea typeface="Calibri" panose="020F0502020204030204" pitchFamily="34" charset="0"/>
                                            <a:cs typeface="Times New Roman" panose="02020603050405020304" pitchFamily="18" charset="0"/>
                                          </a:rPr>
                                          <m:t>1</m:t>
                                        </m:r>
                                      </m:sub>
                                    </m:sSub>
                                  </m:den>
                                </m:f>
                              </m:e>
                            </m:d>
                          </m:e>
                          <m:sup>
                            <m:r>
                              <a:rPr lang="en-US"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400">
                                <a:effectLst/>
                                <a:latin typeface="Cambria Math" panose="02040503050406030204" pitchFamily="18" charset="0"/>
                                <a:ea typeface="Calibri" panose="020F0502020204030204" pitchFamily="34" charset="0"/>
                                <a:cs typeface="Times New Roman" panose="02020603050405020304" pitchFamily="18" charset="0"/>
                              </a:rPr>
                              <m:t>9</m:t>
                            </m:r>
                          </m:den>
                        </m:f>
                      </m:e>
                    </m:d>
                  </m:oMath>
                </a14:m>
                <a:r>
                  <a:rPr lang="fr-FR" sz="440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6" name="Rectangle 55">
                <a:extLst>
                  <a:ext uri="{FF2B5EF4-FFF2-40B4-BE49-F238E27FC236}">
                    <a16:creationId xmlns:a16="http://schemas.microsoft.com/office/drawing/2014/main" id="{29AE1919-D573-469F-AEFA-92571BAF5FB3}"/>
                  </a:ext>
                </a:extLst>
              </p:cNvPr>
              <p:cNvSpPr>
                <a:spLocks noRot="1" noChangeAspect="1" noMove="1" noResize="1" noEditPoints="1" noAdjustHandles="1" noChangeArrowheads="1" noChangeShapeType="1" noTextEdit="1"/>
              </p:cNvSpPr>
              <p:nvPr/>
            </p:nvSpPr>
            <p:spPr>
              <a:xfrm>
                <a:off x="537494" y="9601200"/>
                <a:ext cx="22779706" cy="311822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AEAA0F0F-3EA0-4A69-8A75-42EA0774D937}"/>
                  </a:ext>
                </a:extLst>
              </p:cNvPr>
              <p:cNvSpPr/>
              <p:nvPr/>
            </p:nvSpPr>
            <p:spPr>
              <a:xfrm>
                <a:off x="17334293" y="12408410"/>
                <a:ext cx="2500565" cy="830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Ch</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n</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sz="4800" b="1" i="0" spc="-150" smtClean="0">
                          <a:solidFill>
                            <a:srgbClr val="FF0000"/>
                          </a:solidFill>
                          <a:latin typeface="Tahoma" panose="020B0604030504040204" pitchFamily="34" charset="0"/>
                          <a:ea typeface="Tahoma" panose="020B0604030504040204" pitchFamily="34" charset="0"/>
                          <a:cs typeface="Tahoma" panose="020B0604030504040204" pitchFamily="34" charset="0"/>
                        </a:rPr>
                        <m:t>C</m:t>
                      </m:r>
                      <m:r>
                        <m:rPr>
                          <m:nor/>
                        </m:rPr>
                        <a:rPr lang="en-US" sz="4800" b="1" spc="-150">
                          <a:solidFill>
                            <a:srgbClr val="FF0000"/>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spc="-15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8" name="Rectangle 47">
                <a:extLst>
                  <a:ext uri="{FF2B5EF4-FFF2-40B4-BE49-F238E27FC236}">
                    <a16:creationId xmlns:a16="http://schemas.microsoft.com/office/drawing/2014/main" id="{AEAA0F0F-3EA0-4A69-8A75-42EA0774D937}"/>
                  </a:ext>
                </a:extLst>
              </p:cNvPr>
              <p:cNvSpPr>
                <a:spLocks noRot="1" noChangeAspect="1" noMove="1" noResize="1" noEditPoints="1" noAdjustHandles="1" noChangeArrowheads="1" noChangeShapeType="1" noTextEdit="1"/>
              </p:cNvSpPr>
              <p:nvPr/>
            </p:nvSpPr>
            <p:spPr>
              <a:xfrm>
                <a:off x="17334293" y="12408410"/>
                <a:ext cx="2500565" cy="830997"/>
              </a:xfrm>
              <a:prstGeom prst="rect">
                <a:avLst/>
              </a:prstGeom>
              <a:blipFill>
                <a:blip r:embed="rId10"/>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A50BE8D-2384-4B78-B9BB-6C1CB797721A}"/>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401549" y="8604698"/>
            <a:ext cx="743917" cy="719740"/>
          </a:xfrm>
          <a:prstGeom prst="rect">
            <a:avLst/>
          </a:prstGeom>
        </p:spPr>
      </p:pic>
      <p:pic>
        <p:nvPicPr>
          <p:cNvPr id="58" name="Picture 57">
            <a:extLst>
              <a:ext uri="{FF2B5EF4-FFF2-40B4-BE49-F238E27FC236}">
                <a16:creationId xmlns:a16="http://schemas.microsoft.com/office/drawing/2014/main" id="{2292E7E2-DC14-401B-8282-8607272F6650}"/>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304800" y="9982200"/>
            <a:ext cx="743917" cy="633328"/>
          </a:xfrm>
          <a:prstGeom prst="rect">
            <a:avLst/>
          </a:prstGeom>
        </p:spPr>
      </p:pic>
    </p:spTree>
    <p:extLst>
      <p:ext uri="{BB962C8B-B14F-4D97-AF65-F5344CB8AC3E}">
        <p14:creationId xmlns:p14="http://schemas.microsoft.com/office/powerpoint/2010/main" val="247864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ox(in)">
                                      <p:cBhvr>
                                        <p:cTn id="7" dur="500"/>
                                        <p:tgtEl>
                                          <p:spTgt spid="1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ox(in)">
                                      <p:cBhvr>
                                        <p:cTn id="16" dur="500"/>
                                        <p:tgtEl>
                                          <p:spTgt spid="5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ox(in)">
                                      <p:cBhvr>
                                        <p:cTn id="19" dur="500"/>
                                        <p:tgtEl>
                                          <p:spTgt spid="5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ox(in)">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blinds(horizontal)">
                                      <p:cBhvr>
                                        <p:cTn id="27" dur="500"/>
                                        <p:tgtEl>
                                          <p:spTgt spid="1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ox(in)">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linds(horizontal)">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blinds(horizontal)">
                                      <p:cBhvr>
                                        <p:cTn id="52" dur="500"/>
                                        <p:tgtEl>
                                          <p:spTgt spid="57"/>
                                        </p:tgtEl>
                                      </p:cBhvr>
                                    </p:animEffect>
                                  </p:childTnLst>
                                </p:cTn>
                              </p:par>
                            </p:childTnLst>
                          </p:cTn>
                        </p:par>
                        <p:par>
                          <p:cTn id="53" fill="hold">
                            <p:stCondLst>
                              <p:cond delay="500"/>
                            </p:stCondLst>
                            <p:childTnLst>
                              <p:par>
                                <p:cTn id="54" presetID="42" presetClass="entr" presetSubtype="0"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1000"/>
                                        <p:tgtEl>
                                          <p:spTgt spid="48"/>
                                        </p:tgtEl>
                                      </p:cBhvr>
                                    </p:animEffect>
                                    <p:anim calcmode="lin" valueType="num">
                                      <p:cBhvr>
                                        <p:cTn id="57" dur="1000" fill="hold"/>
                                        <p:tgtEl>
                                          <p:spTgt spid="48"/>
                                        </p:tgtEl>
                                        <p:attrNameLst>
                                          <p:attrName>ppt_x</p:attrName>
                                        </p:attrNameLst>
                                      </p:cBhvr>
                                      <p:tavLst>
                                        <p:tav tm="0">
                                          <p:val>
                                            <p:strVal val="#ppt_x"/>
                                          </p:val>
                                        </p:tav>
                                        <p:tav tm="100000">
                                          <p:val>
                                            <p:strVal val="#ppt_x"/>
                                          </p:val>
                                        </p:tav>
                                      </p:tavLst>
                                    </p:anim>
                                    <p:anim calcmode="lin" valueType="num">
                                      <p:cBhvr>
                                        <p:cTn id="5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 grpId="0" animBg="1"/>
      <p:bldP spid="54" grpId="0" animBg="1"/>
      <p:bldP spid="55" grpId="0" animBg="1"/>
      <p:bldP spid="57" grpId="0" animBg="1"/>
      <p:bldP spid="3" grpId="0" animBg="1"/>
      <p:bldP spid="52" grpId="0" animBg="1"/>
      <p:bldP spid="56" grpId="0" animBg="1"/>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784441023"/>
</p:tagLst>
</file>

<file path=ppt/theme/theme1.xml><?xml version="1.0" encoding="utf-8"?>
<a:theme xmlns:a="http://schemas.openxmlformats.org/drawingml/2006/main" name="Office Theme">
  <a:themeElements>
    <a:clrScheme name="Giấy">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5403</TotalTime>
  <Words>2378</Words>
  <Application>Microsoft Office PowerPoint</Application>
  <PresentationFormat>Custom</PresentationFormat>
  <Paragraphs>242</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AvantGarde-Demi</vt:lpstr>
      <vt:lpstr>Calibri</vt:lpstr>
      <vt:lpstr>Cambria Math</vt:lpstr>
      <vt:lpstr>Chu Van An</vt:lpstr>
      <vt:lpstr>Palatino Linotype</vt:lpstr>
      <vt:lpstr>Tahoma</vt:lpstr>
      <vt:lpstr>Times New Roman</vt:lpstr>
      <vt:lpstr>UTM Swiss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Nguyễn Cao Cường_TH-THCS - THPT Lê Quý Đôn – Quyết Thắng</cp:lastModifiedBy>
  <cp:revision>506</cp:revision>
  <dcterms:created xsi:type="dcterms:W3CDTF">2013-08-31T11:42:51Z</dcterms:created>
  <dcterms:modified xsi:type="dcterms:W3CDTF">2021-08-26T13:48:31Z</dcterms:modified>
</cp:coreProperties>
</file>