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7"/>
  </p:notesMasterIdLst>
  <p:sldIdLst>
    <p:sldId id="287" r:id="rId2"/>
    <p:sldId id="257" r:id="rId3"/>
    <p:sldId id="260" r:id="rId4"/>
    <p:sldId id="263" r:id="rId5"/>
    <p:sldId id="256" r:id="rId6"/>
    <p:sldId id="279" r:id="rId7"/>
    <p:sldId id="280" r:id="rId8"/>
    <p:sldId id="282" r:id="rId9"/>
    <p:sldId id="284" r:id="rId10"/>
    <p:sldId id="285" r:id="rId11"/>
    <p:sldId id="286" r:id="rId12"/>
    <p:sldId id="274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2291-7EB6-4D59-9769-0B66F8EE916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D0029-8ECC-47F8-8A2F-96833AAA5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FDB66-F344-40A6-B628-B466423E88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t>hào mừng các bạn học sinh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109728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" y="857250"/>
            <a:ext cx="705696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b="1" kern="0" dirty="0">
                <a:latin typeface="+mn-lt"/>
                <a:cs typeface="+mn-cs"/>
              </a:rPr>
              <a:t>   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giếng</a:t>
            </a: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nhái</a:t>
            </a: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-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7467" y="188914"/>
            <a:ext cx="4656667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0" y="3860800"/>
            <a:ext cx="6383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3500438"/>
            <a:ext cx="724746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 nghĩ và hành động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/>
              <a:t>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tể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ộp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0" y="5715001"/>
            <a:ext cx="1219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ính cách: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+ K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 căng, ngạo mạn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4062-AC74-423C-8657-A18DD4FBB9B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2291" name="Picture 2" descr="gieng k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9734" y="0"/>
            <a:ext cx="4334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 descr="Ech Oc r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724401"/>
            <a:ext cx="2641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Freeform 4"/>
          <p:cNvSpPr>
            <a:spLocks/>
          </p:cNvSpPr>
          <p:nvPr/>
        </p:nvSpPr>
        <p:spPr bwMode="auto">
          <a:xfrm>
            <a:off x="7321552" y="5181600"/>
            <a:ext cx="4667249" cy="6230938"/>
          </a:xfrm>
          <a:custGeom>
            <a:avLst/>
            <a:gdLst/>
            <a:ahLst/>
            <a:cxnLst>
              <a:cxn ang="0">
                <a:pos x="58" y="71"/>
              </a:cxn>
              <a:cxn ang="0">
                <a:pos x="0" y="3925"/>
              </a:cxn>
              <a:cxn ang="0">
                <a:pos x="2094" y="3919"/>
              </a:cxn>
              <a:cxn ang="0">
                <a:pos x="2094" y="79"/>
              </a:cxn>
              <a:cxn ang="0">
                <a:pos x="2052" y="79"/>
              </a:cxn>
              <a:cxn ang="0">
                <a:pos x="2070" y="85"/>
              </a:cxn>
              <a:cxn ang="0">
                <a:pos x="1938" y="67"/>
              </a:cxn>
              <a:cxn ang="0">
                <a:pos x="1818" y="79"/>
              </a:cxn>
              <a:cxn ang="0">
                <a:pos x="1680" y="103"/>
              </a:cxn>
              <a:cxn ang="0">
                <a:pos x="1512" y="121"/>
              </a:cxn>
              <a:cxn ang="0">
                <a:pos x="1332" y="109"/>
              </a:cxn>
              <a:cxn ang="0">
                <a:pos x="1158" y="91"/>
              </a:cxn>
              <a:cxn ang="0">
                <a:pos x="1068" y="109"/>
              </a:cxn>
              <a:cxn ang="0">
                <a:pos x="978" y="121"/>
              </a:cxn>
              <a:cxn ang="0">
                <a:pos x="910" y="103"/>
              </a:cxn>
              <a:cxn ang="0">
                <a:pos x="846" y="95"/>
              </a:cxn>
              <a:cxn ang="0">
                <a:pos x="750" y="91"/>
              </a:cxn>
              <a:cxn ang="0">
                <a:pos x="694" y="99"/>
              </a:cxn>
              <a:cxn ang="0">
                <a:pos x="618" y="67"/>
              </a:cxn>
              <a:cxn ang="0">
                <a:pos x="514" y="27"/>
              </a:cxn>
              <a:cxn ang="0">
                <a:pos x="462" y="31"/>
              </a:cxn>
              <a:cxn ang="0">
                <a:pos x="318" y="31"/>
              </a:cxn>
              <a:cxn ang="0">
                <a:pos x="258" y="63"/>
              </a:cxn>
              <a:cxn ang="0">
                <a:pos x="162" y="71"/>
              </a:cxn>
              <a:cxn ang="0">
                <a:pos x="58" y="71"/>
              </a:cxn>
            </a:cxnLst>
            <a:rect l="0" t="0" r="r" b="b"/>
            <a:pathLst>
              <a:path w="2205" h="3925">
                <a:moveTo>
                  <a:pt x="58" y="71"/>
                </a:moveTo>
                <a:lnTo>
                  <a:pt x="0" y="3925"/>
                </a:lnTo>
                <a:lnTo>
                  <a:pt x="2094" y="3919"/>
                </a:lnTo>
                <a:lnTo>
                  <a:pt x="2094" y="79"/>
                </a:lnTo>
                <a:cubicBezTo>
                  <a:pt x="2070" y="63"/>
                  <a:pt x="2079" y="89"/>
                  <a:pt x="2052" y="79"/>
                </a:cubicBezTo>
                <a:cubicBezTo>
                  <a:pt x="1836" y="0"/>
                  <a:pt x="2205" y="175"/>
                  <a:pt x="2070" y="85"/>
                </a:cubicBezTo>
                <a:cubicBezTo>
                  <a:pt x="2046" y="91"/>
                  <a:pt x="1962" y="60"/>
                  <a:pt x="1938" y="67"/>
                </a:cubicBezTo>
                <a:cubicBezTo>
                  <a:pt x="1911" y="63"/>
                  <a:pt x="1861" y="73"/>
                  <a:pt x="1818" y="79"/>
                </a:cubicBezTo>
                <a:cubicBezTo>
                  <a:pt x="1775" y="85"/>
                  <a:pt x="1731" y="96"/>
                  <a:pt x="1680" y="103"/>
                </a:cubicBezTo>
                <a:cubicBezTo>
                  <a:pt x="1668" y="139"/>
                  <a:pt x="1572" y="115"/>
                  <a:pt x="1512" y="121"/>
                </a:cubicBezTo>
                <a:cubicBezTo>
                  <a:pt x="1455" y="130"/>
                  <a:pt x="1443" y="112"/>
                  <a:pt x="1332" y="109"/>
                </a:cubicBezTo>
                <a:cubicBezTo>
                  <a:pt x="1273" y="104"/>
                  <a:pt x="1194" y="163"/>
                  <a:pt x="1158" y="91"/>
                </a:cubicBezTo>
                <a:cubicBezTo>
                  <a:pt x="1124" y="88"/>
                  <a:pt x="1098" y="104"/>
                  <a:pt x="1068" y="109"/>
                </a:cubicBezTo>
                <a:cubicBezTo>
                  <a:pt x="1038" y="114"/>
                  <a:pt x="1004" y="122"/>
                  <a:pt x="978" y="121"/>
                </a:cubicBezTo>
                <a:cubicBezTo>
                  <a:pt x="957" y="127"/>
                  <a:pt x="926" y="89"/>
                  <a:pt x="910" y="103"/>
                </a:cubicBezTo>
                <a:cubicBezTo>
                  <a:pt x="877" y="131"/>
                  <a:pt x="846" y="95"/>
                  <a:pt x="846" y="95"/>
                </a:cubicBezTo>
                <a:cubicBezTo>
                  <a:pt x="816" y="89"/>
                  <a:pt x="776" y="107"/>
                  <a:pt x="750" y="91"/>
                </a:cubicBezTo>
                <a:cubicBezTo>
                  <a:pt x="725" y="75"/>
                  <a:pt x="717" y="119"/>
                  <a:pt x="694" y="99"/>
                </a:cubicBezTo>
                <a:cubicBezTo>
                  <a:pt x="674" y="82"/>
                  <a:pt x="642" y="79"/>
                  <a:pt x="618" y="67"/>
                </a:cubicBezTo>
                <a:cubicBezTo>
                  <a:pt x="594" y="73"/>
                  <a:pt x="537" y="17"/>
                  <a:pt x="514" y="27"/>
                </a:cubicBezTo>
                <a:cubicBezTo>
                  <a:pt x="494" y="36"/>
                  <a:pt x="474" y="39"/>
                  <a:pt x="462" y="31"/>
                </a:cubicBezTo>
                <a:cubicBezTo>
                  <a:pt x="427" y="23"/>
                  <a:pt x="352" y="26"/>
                  <a:pt x="318" y="31"/>
                </a:cubicBezTo>
                <a:cubicBezTo>
                  <a:pt x="284" y="36"/>
                  <a:pt x="284" y="56"/>
                  <a:pt x="258" y="63"/>
                </a:cubicBezTo>
                <a:cubicBezTo>
                  <a:pt x="202" y="16"/>
                  <a:pt x="195" y="70"/>
                  <a:pt x="162" y="71"/>
                </a:cubicBezTo>
                <a:cubicBezTo>
                  <a:pt x="129" y="72"/>
                  <a:pt x="80" y="71"/>
                  <a:pt x="58" y="71"/>
                </a:cubicBez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7999">
                <a:srgbClr val="99CCFF">
                  <a:alpha val="85961"/>
                </a:srgbClr>
              </a:gs>
              <a:gs pos="36000">
                <a:srgbClr val="9966FF">
                  <a:alpha val="71920"/>
                </a:srgbClr>
              </a:gs>
              <a:gs pos="61000">
                <a:srgbClr val="CC99FF">
                  <a:alpha val="52420"/>
                </a:srgbClr>
              </a:gs>
              <a:gs pos="82001">
                <a:srgbClr val="99CCFF">
                  <a:alpha val="36039"/>
                </a:srgbClr>
              </a:gs>
              <a:gs pos="100000">
                <a:srgbClr val="CCCCFF">
                  <a:alpha val="22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1176000" y="6262688"/>
            <a:ext cx="81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sym typeface="Wingdings" pitchFamily="2" charset="2"/>
              </a:rPr>
              <a:t></a:t>
            </a:r>
          </a:p>
        </p:txBody>
      </p:sp>
      <p:sp>
        <p:nvSpPr>
          <p:cNvPr id="12297" name="Freeform 6" descr="CamHa NuocGieng"/>
          <p:cNvSpPr>
            <a:spLocks/>
          </p:cNvSpPr>
          <p:nvPr/>
        </p:nvSpPr>
        <p:spPr bwMode="auto">
          <a:xfrm>
            <a:off x="7035800" y="5886450"/>
            <a:ext cx="4470400" cy="9906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4">
              <a:alphaModFix amt="54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4455" name="Picture 7" descr="untitle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1" y="0"/>
            <a:ext cx="562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78" name="Picture 30" descr="duong nhang nhao"/>
          <p:cNvPicPr>
            <a:picLocks noChangeAspect="1" noChangeArrowheads="1"/>
          </p:cNvPicPr>
          <p:nvPr/>
        </p:nvPicPr>
        <p:blipFill>
          <a:blip r:embed="rId6">
            <a:lum bright="-10000" contrast="18000"/>
          </a:blip>
          <a:srcRect/>
          <a:stretch>
            <a:fillRect/>
          </a:stretch>
        </p:blipFill>
        <p:spPr bwMode="auto">
          <a:xfrm>
            <a:off x="6849534" y="19050"/>
            <a:ext cx="56091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80" name="Picture 32" descr="echnhangnhaorong2"/>
          <p:cNvPicPr>
            <a:picLocks noChangeAspect="1" noChangeArrowheads="1" noCrop="1"/>
          </p:cNvPicPr>
          <p:nvPr/>
        </p:nvPicPr>
        <p:blipFill>
          <a:blip r:embed="rId7">
            <a:lum bright="-10000" contrast="14000"/>
          </a:blip>
          <a:srcRect/>
          <a:stretch>
            <a:fillRect/>
          </a:stretch>
        </p:blipFill>
        <p:spPr bwMode="auto">
          <a:xfrm>
            <a:off x="9273118" y="3643313"/>
            <a:ext cx="88053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190500" y="142875"/>
            <a:ext cx="10972800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9851" y="765176"/>
            <a:ext cx="667173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-"/>
              <a:defRPr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" y="2060576"/>
            <a:ext cx="655743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vi-VN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 nghĩ và hành động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ộp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thèm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/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cách: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07534" y="4656138"/>
            <a:ext cx="21124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44 L -0.00833 -0.61991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7547 L -0.01632 -0.69861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25000" fill="hold"/>
                                        <p:tgtEl>
                                          <p:spTgt spid="1044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8000" fill="hold"/>
                                        <p:tgtEl>
                                          <p:spTgt spid="1044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7 0.02452 C -0.04861 0.06129 -0.0276 0.09852 -0.03594 0.13784 C -0.0434 0.17692 -0.0783 0.21832 -0.1125 0.26041 " pathEditMode="relative" rAng="0" ptsTypes="aaA">
                                      <p:cBhvr>
                                        <p:cTn id="42" dur="80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579398"/>
          </a:xfrm>
        </p:spPr>
        <p:txBody>
          <a:bodyPr>
            <a:normAutofit/>
          </a:bodyPr>
          <a:lstStyle/>
          <a:p>
            <a:pPr lvl="0" indent="-182880">
              <a:lnSpc>
                <a:spcPct val="100000"/>
              </a:lnSpc>
              <a:spcBef>
                <a:spcPts val="0"/>
              </a:spcBef>
            </a:pPr>
            <a:r>
              <a:rPr lang="it-IT" sz="32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Nghệ thuật:</a:t>
            </a:r>
            <a:endParaRPr lang="en-US" sz="8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5648"/>
            <a:ext cx="10058400" cy="4279392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it-IT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Xây dựng hình tượng gần gũi với đời sống</a:t>
            </a:r>
            <a:endParaRPr lang="en-US" sz="4000" dirty="0">
              <a:solidFill>
                <a:prstClr val="black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it-IT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Cách nói ngụ ngôn, cách giáo huấn tự nhiên, đặc sắc</a:t>
            </a:r>
            <a:endParaRPr lang="en-US" sz="4000" dirty="0">
              <a:solidFill>
                <a:prstClr val="black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it-IT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Cách kể bất ngờ, thú vị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58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160591"/>
            <a:ext cx="8359140" cy="8725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90" y="1100823"/>
            <a:ext cx="10058400" cy="422452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61332" y="1141685"/>
            <a:ext cx="2962656" cy="582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55292" y="2070373"/>
            <a:ext cx="2606040" cy="487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Ở TRONG GIẾNG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23988" y="2066028"/>
            <a:ext cx="2423160" cy="49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RA KHỎI GIẾNG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82496" y="2979400"/>
            <a:ext cx="1051560" cy="16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94760" y="2979399"/>
            <a:ext cx="1014984" cy="16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59752" y="2979399"/>
            <a:ext cx="1014984" cy="16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25940" y="3000717"/>
            <a:ext cx="1042416" cy="16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208276" y="2557518"/>
            <a:ext cx="352044" cy="421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13632" y="2557518"/>
            <a:ext cx="388620" cy="421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882128" y="2557518"/>
            <a:ext cx="292608" cy="421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425940" y="2568177"/>
            <a:ext cx="367284" cy="411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561332" y="1724387"/>
            <a:ext cx="458724" cy="341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59752" y="1764506"/>
            <a:ext cx="364236" cy="38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3867912" y="5104977"/>
            <a:ext cx="411480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302252" y="4937760"/>
            <a:ext cx="3296412" cy="569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CỤC BI THẢM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024890" y="5815584"/>
            <a:ext cx="529590" cy="356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764792" y="5626873"/>
            <a:ext cx="9482328" cy="91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7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48" y="258546"/>
            <a:ext cx="10058400" cy="13716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IV/ 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63040"/>
            <a:ext cx="100584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 B.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Con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 B.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49224"/>
            <a:ext cx="10058400" cy="538581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ý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nháo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thèm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giẫm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bẹp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ngạo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ếch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3" y="73152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8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2982" y="1550669"/>
            <a:ext cx="676656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466" y="1565147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122" y="1565147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4264" y="2017776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8628" y="2027618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711" y="2018633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3421" y="2492211"/>
            <a:ext cx="676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7576" y="248405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7909" y="2941717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6712" y="2951930"/>
            <a:ext cx="676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581" y="2941717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6203" y="2951641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5454" y="3426195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0920" y="1557776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6203" y="1559151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2764" y="3416790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4826" y="3892386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6063" y="3403382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0203" y="1564173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06" y="4340120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2322" y="3885052"/>
            <a:ext cx="676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5609" y="2016012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5389" y="4341930"/>
            <a:ext cx="676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0461" y="2024547"/>
            <a:ext cx="676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257" y="3417648"/>
            <a:ext cx="676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3421" y="1550757"/>
            <a:ext cx="676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0756" y="3885051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75522" y="2941717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4513" y="2027696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74664" y="2488094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98627" y="2495885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5417" y="2018171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3450" y="2022548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2547" y="2019981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0409" y="2941716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28195" y="295215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49598" y="2948575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53729" y="4341930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55532" y="3878455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2659" y="3885053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41310" y="342509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53649" y="342509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65988" y="3430721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95508" y="3416790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71041" y="340375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42089" y="435316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65988" y="4350707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2547" y="4350707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04903" y="4344175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67316" y="432956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30305" y="4355128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02686" y="4353169"/>
            <a:ext cx="6766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39" y="1463040"/>
            <a:ext cx="4779678" cy="77228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89" y="1975452"/>
            <a:ext cx="6145301" cy="69500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010" y="3356628"/>
            <a:ext cx="6157494" cy="7132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53" y="2900611"/>
            <a:ext cx="5468586" cy="7071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142" y="2434053"/>
            <a:ext cx="2737341" cy="69500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364" y="3826216"/>
            <a:ext cx="3395766" cy="68890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179" y="4290098"/>
            <a:ext cx="6815919" cy="725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5920" y="5015585"/>
            <a:ext cx="9189720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4435" y="4910619"/>
            <a:ext cx="9391205" cy="181504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45919" y="5015585"/>
            <a:ext cx="9391206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1024" y="5013304"/>
            <a:ext cx="9827604" cy="1767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024" y="4889809"/>
            <a:ext cx="9622298" cy="20489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2417" y="4887347"/>
            <a:ext cx="9644708" cy="20362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1024" y="4915057"/>
            <a:ext cx="9656099" cy="18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khóa: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</a:t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81100" y="866775"/>
            <a:ext cx="723900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2107405"/>
            <a:ext cx="4343400" cy="380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4" y="2107405"/>
            <a:ext cx="4400551" cy="3800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363" y="2797596"/>
            <a:ext cx="5139373" cy="200575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08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371" y="-1052"/>
            <a:ext cx="11403724" cy="68384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20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Đọc- hiểu chú thích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867890"/>
            <a:ext cx="5861304" cy="45205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86" y="444859"/>
            <a:ext cx="4070466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/>
          </p:cNvSpPr>
          <p:nvPr/>
        </p:nvSpPr>
        <p:spPr bwMode="auto">
          <a:xfrm>
            <a:off x="287482" y="1314450"/>
            <a:ext cx="2624542" cy="259638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/>
          </p:cNvSpPr>
          <p:nvPr/>
        </p:nvSpPr>
        <p:spPr bwMode="auto">
          <a:xfrm>
            <a:off x="5619747" y="306388"/>
            <a:ext cx="6414598" cy="886399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thức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kể bằng văn xuôi hoặc văn vần</a:t>
            </a:r>
          </a:p>
        </p:txBody>
      </p:sp>
      <p:sp>
        <p:nvSpPr>
          <p:cNvPr id="5124" name="Content Placeholder 2"/>
          <p:cNvSpPr>
            <a:spLocks/>
          </p:cNvSpPr>
          <p:nvPr/>
        </p:nvSpPr>
        <p:spPr bwMode="auto">
          <a:xfrm>
            <a:off x="5619747" y="4789489"/>
            <a:ext cx="6414598" cy="133029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khuyên nhủ, răn dạy bài học nào đó trong cuộc sống. 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5619747" y="1628775"/>
            <a:ext cx="6414598" cy="259638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V="1">
            <a:off x="2859209" y="928670"/>
            <a:ext cx="2624542" cy="17085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2977699" y="2754313"/>
            <a:ext cx="2525989" cy="45719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>
            <a:off x="2929015" y="2778125"/>
            <a:ext cx="2525988" cy="189982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-140596" y="4586288"/>
            <a:ext cx="5062692" cy="1554272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9" y="5732463"/>
            <a:ext cx="314946" cy="1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40596" y="6237288"/>
            <a:ext cx="5062692" cy="50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5286" y="388884"/>
            <a:ext cx="3061149" cy="443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438401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04800" y="1548464"/>
            <a:ext cx="11582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giếng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nọ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vài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nhái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cua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ốc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ồm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ộp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vang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giếng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khiến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sợ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oai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chúa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tể</a:t>
            </a:r>
            <a:r>
              <a:rPr lang="en-US" sz="2400" b="1" dirty="0">
                <a:latin typeface="Times New Roman" pitchFamily="18" charset="0"/>
              </a:rPr>
              <a:t>. </a:t>
            </a:r>
          </a:p>
          <a:p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nọ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mưa</a:t>
            </a:r>
            <a:r>
              <a:rPr lang="en-US" sz="2400" b="1" dirty="0">
                <a:latin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giếng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dềnh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tràn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bờ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Quen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cũ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nghênh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ngang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khắp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ồm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ộp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nhâng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thèm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trâu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</a:rPr>
              <a:t>giẫm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bẹp</a:t>
            </a:r>
            <a:r>
              <a:rPr lang="en-US" sz="2400" b="1" dirty="0">
                <a:latin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grpSp>
        <p:nvGrpSpPr>
          <p:cNvPr id="2" name="Nhóm 7"/>
          <p:cNvGrpSpPr>
            <a:grpSpLocks/>
          </p:cNvGrpSpPr>
          <p:nvPr/>
        </p:nvGrpSpPr>
        <p:grpSpPr bwMode="auto">
          <a:xfrm>
            <a:off x="2027583" y="420974"/>
            <a:ext cx="8613915" cy="1101271"/>
            <a:chOff x="1513926" y="537357"/>
            <a:chExt cx="6433190" cy="1934873"/>
          </a:xfrm>
        </p:grpSpPr>
        <p:sp>
          <p:nvSpPr>
            <p:cNvPr id="615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513926" y="537357"/>
              <a:ext cx="6433190" cy="8638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ẾCH NGỒI ĐÁY GIẾNG</a:t>
              </a:r>
            </a:p>
          </p:txBody>
        </p:sp>
        <p:sp>
          <p:nvSpPr>
            <p:cNvPr id="6155" name="Rectangle 14"/>
            <p:cNvSpPr>
              <a:spLocks noChangeArrowheads="1"/>
            </p:cNvSpPr>
            <p:nvPr/>
          </p:nvSpPr>
          <p:spPr bwMode="auto">
            <a:xfrm>
              <a:off x="3296566" y="1552961"/>
              <a:ext cx="2290964" cy="91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Truyện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ngụ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ngôn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101600" y="5176838"/>
            <a:ext cx="6032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Phần 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đầu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“oai như một vị chúa tể”: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>
            <a:spLocks noChangeArrowheads="1"/>
          </p:cNvSpPr>
          <p:nvPr/>
        </p:nvSpPr>
        <p:spPr bwMode="auto">
          <a:xfrm>
            <a:off x="6138041" y="5181600"/>
            <a:ext cx="6155559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Ếch khi 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 giếng.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203201" y="5786438"/>
            <a:ext cx="2557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>
            <a:spLocks noChangeArrowheads="1"/>
          </p:cNvSpPr>
          <p:nvPr/>
        </p:nvSpPr>
        <p:spPr bwMode="auto">
          <a:xfrm>
            <a:off x="6211614" y="5791200"/>
            <a:ext cx="34999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 txBox="1">
            <a:spLocks noGrp="1"/>
          </p:cNvSpPr>
          <p:nvPr/>
        </p:nvSpPr>
        <p:spPr bwMode="auto">
          <a:xfrm>
            <a:off x="8602133" y="4229100"/>
            <a:ext cx="2844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7A4EC2-BD39-4EEE-8353-4D192931AAC5}" type="slidenum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20134" y="5008564"/>
            <a:ext cx="2730500" cy="10156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23951" y="801688"/>
            <a:ext cx="770467" cy="590550"/>
            <a:chOff x="475" y="41"/>
            <a:chExt cx="364" cy="372"/>
          </a:xfrm>
        </p:grpSpPr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475" y="49"/>
              <a:ext cx="364" cy="3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Text Box 25"/>
            <p:cNvSpPr txBox="1">
              <a:spLocks noChangeArrowheads="1"/>
            </p:cNvSpPr>
            <p:nvPr/>
          </p:nvSpPr>
          <p:spPr bwMode="auto">
            <a:xfrm>
              <a:off x="476" y="4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06851" y="801688"/>
            <a:ext cx="770467" cy="590550"/>
            <a:chOff x="475" y="41"/>
            <a:chExt cx="364" cy="372"/>
          </a:xfrm>
        </p:grpSpPr>
        <p:sp>
          <p:nvSpPr>
            <p:cNvPr id="7203" name="Oval 27"/>
            <p:cNvSpPr>
              <a:spLocks noChangeArrowheads="1"/>
            </p:cNvSpPr>
            <p:nvPr/>
          </p:nvSpPr>
          <p:spPr bwMode="auto">
            <a:xfrm>
              <a:off x="475" y="49"/>
              <a:ext cx="364" cy="3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28"/>
            <p:cNvSpPr txBox="1">
              <a:spLocks noChangeArrowheads="1"/>
            </p:cNvSpPr>
            <p:nvPr/>
          </p:nvSpPr>
          <p:spPr bwMode="auto">
            <a:xfrm>
              <a:off x="476" y="4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7176" name="Text Box 35"/>
          <p:cNvSpPr txBox="1">
            <a:spLocks noChangeArrowheads="1"/>
          </p:cNvSpPr>
          <p:nvPr/>
        </p:nvSpPr>
        <p:spPr bwMode="auto">
          <a:xfrm>
            <a:off x="3238500" y="5008564"/>
            <a:ext cx="2592917" cy="10156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Trời mưa to nước trong giếng dềnh lên, đưa ếch ra ngoài.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87633" y="801688"/>
            <a:ext cx="770467" cy="590550"/>
            <a:chOff x="475" y="41"/>
            <a:chExt cx="364" cy="372"/>
          </a:xfrm>
        </p:grpSpPr>
        <p:sp>
          <p:nvSpPr>
            <p:cNvPr id="7201" name="Oval 30"/>
            <p:cNvSpPr>
              <a:spLocks noChangeArrowheads="1"/>
            </p:cNvSpPr>
            <p:nvPr/>
          </p:nvSpPr>
          <p:spPr bwMode="auto">
            <a:xfrm>
              <a:off x="475" y="49"/>
              <a:ext cx="364" cy="3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31"/>
            <p:cNvSpPr txBox="1">
              <a:spLocks noChangeArrowheads="1"/>
            </p:cNvSpPr>
            <p:nvPr/>
          </p:nvSpPr>
          <p:spPr bwMode="auto">
            <a:xfrm>
              <a:off x="476" y="4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6119285" y="5000626"/>
            <a:ext cx="2738967" cy="10156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Có con ếch sống ở trong giếng, xung quanh có vài con vật nhỏ bé </a:t>
            </a:r>
            <a:r>
              <a:rPr lang="en-US"/>
              <a:t>…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054167" y="801688"/>
            <a:ext cx="770467" cy="590550"/>
            <a:chOff x="475" y="41"/>
            <a:chExt cx="364" cy="372"/>
          </a:xfrm>
        </p:grpSpPr>
        <p:sp>
          <p:nvSpPr>
            <p:cNvPr id="7199" name="Oval 33"/>
            <p:cNvSpPr>
              <a:spLocks noChangeArrowheads="1"/>
            </p:cNvSpPr>
            <p:nvPr/>
          </p:nvSpPr>
          <p:spPr bwMode="auto">
            <a:xfrm>
              <a:off x="475" y="49"/>
              <a:ext cx="364" cy="3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34"/>
            <p:cNvSpPr txBox="1">
              <a:spLocks noChangeArrowheads="1"/>
            </p:cNvSpPr>
            <p:nvPr/>
          </p:nvSpPr>
          <p:spPr bwMode="auto">
            <a:xfrm>
              <a:off x="476" y="4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7194" name="Text Box 37"/>
          <p:cNvSpPr txBox="1">
            <a:spLocks noChangeArrowheads="1"/>
          </p:cNvSpPr>
          <p:nvPr/>
        </p:nvSpPr>
        <p:spPr bwMode="auto">
          <a:xfrm>
            <a:off x="9095318" y="5008563"/>
            <a:ext cx="2592916" cy="11874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Nó bị con trâu đi qua giẫm bẹp.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" name="Text Box 48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</a:rPr>
              <a:t> Sắp xếp các sự việc</a:t>
            </a:r>
            <a:r>
              <a:rPr lang="vi-VN" sz="3200">
                <a:solidFill>
                  <a:srgbClr val="C00000"/>
                </a:solidFill>
              </a:rPr>
              <a:t> của truyện</a:t>
            </a:r>
            <a:r>
              <a:rPr lang="en-US" sz="3200">
                <a:solidFill>
                  <a:srgbClr val="C00000"/>
                </a:solidFill>
              </a:rPr>
              <a:t> dựa vào tranh</a:t>
            </a:r>
          </a:p>
        </p:txBody>
      </p:sp>
      <p:pic>
        <p:nvPicPr>
          <p:cNvPr id="3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44" y="1734207"/>
            <a:ext cx="2730879" cy="2827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" y="1502980"/>
            <a:ext cx="2606566" cy="2984938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82" y="1566042"/>
            <a:ext cx="2880759" cy="3090041"/>
          </a:xfrm>
          <a:prstGeom prst="rect">
            <a:avLst/>
          </a:prstGeom>
        </p:spPr>
      </p:pic>
      <p:pic>
        <p:nvPicPr>
          <p:cNvPr id="42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13" y="1678599"/>
            <a:ext cx="2585546" cy="293885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394261993,C:\Documents and Settings\Admin\Desktop\Ếch ngồi đáy giếng\Media.ppc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573</TotalTime>
  <Words>776</Words>
  <Application>Microsoft Office PowerPoint</Application>
  <PresentationFormat>Màn hình rộng</PresentationFormat>
  <Paragraphs>93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Calibri</vt:lpstr>
      <vt:lpstr>Century Gothic</vt:lpstr>
      <vt:lpstr>Garamond</vt:lpstr>
      <vt:lpstr>Tahoma</vt:lpstr>
      <vt:lpstr>Times New Roman</vt:lpstr>
      <vt:lpstr>Verdana</vt:lpstr>
      <vt:lpstr>VNI-Times</vt:lpstr>
      <vt:lpstr>Savon</vt:lpstr>
      <vt:lpstr>Chào mừng các bạn học sinh</vt:lpstr>
      <vt:lpstr>GAME SHOW</vt:lpstr>
      <vt:lpstr>Bản trình bày PowerPoint</vt:lpstr>
      <vt:lpstr>       Từ khóa:NGỤ NGÔN </vt:lpstr>
      <vt:lpstr>Ếch ngồi đáy giếng </vt:lpstr>
      <vt:lpstr>I. Đọc- hiểu chú thích</vt:lpstr>
      <vt:lpstr>Bản trình bày PowerPoint</vt:lpstr>
      <vt:lpstr>Bản trình bày PowerPoint</vt:lpstr>
      <vt:lpstr>Bản trình bày PowerPoint</vt:lpstr>
      <vt:lpstr> Ếch ở đáy giếng:</vt:lpstr>
      <vt:lpstr>Bản trình bày PowerPoint</vt:lpstr>
      <vt:lpstr>2. Nghệ thuật:</vt:lpstr>
      <vt:lpstr>SƠ ĐỒ TƯ DUY </vt:lpstr>
      <vt:lpstr>IV/ LUYỆN TẬP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SHOW</dc:title>
  <dc:creator>Nguyễn Hiền</dc:creator>
  <cp:lastModifiedBy>Thanh Thảo</cp:lastModifiedBy>
  <cp:revision>55</cp:revision>
  <dcterms:created xsi:type="dcterms:W3CDTF">2019-07-08T01:10:35Z</dcterms:created>
  <dcterms:modified xsi:type="dcterms:W3CDTF">2019-10-20T14:40:23Z</dcterms:modified>
</cp:coreProperties>
</file>