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56" r:id="rId5"/>
    <p:sldId id="332" r:id="rId6"/>
    <p:sldId id="337" r:id="rId7"/>
    <p:sldId id="339" r:id="rId8"/>
    <p:sldId id="340" r:id="rId9"/>
    <p:sldId id="357" r:id="rId10"/>
    <p:sldId id="311" r:id="rId11"/>
    <p:sldId id="355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4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again. Match the headings (1–3) with the paragraphs (A–B). There is one extra heading.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F6D16-C556-0E41-8FF3-035C889524F9}"/>
              </a:ext>
            </a:extLst>
          </p:cNvPr>
          <p:cNvSpPr txBox="1"/>
          <p:nvPr/>
        </p:nvSpPr>
        <p:spPr>
          <a:xfrm>
            <a:off x="705933" y="2264292"/>
            <a:ext cx="7073796" cy="361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Getting vocational training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2. </a:t>
            </a:r>
            <a:r>
              <a:rPr lang="en-US" sz="4000" dirty="0">
                <a:effectLst/>
              </a:rPr>
              <a:t>Earning a salary while studying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3. </a:t>
            </a:r>
            <a:r>
              <a:rPr lang="en-US" sz="4000" dirty="0">
                <a:effectLst/>
              </a:rPr>
              <a:t>Going to college or </a:t>
            </a:r>
            <a:r>
              <a:rPr lang="en-US" sz="4000" dirty="0" smtClean="0">
                <a:effectLst/>
              </a:rPr>
              <a:t>university</a:t>
            </a:r>
            <a:endParaRPr lang="en-US" sz="4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037" y="2743200"/>
            <a:ext cx="254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KEY:</a:t>
            </a:r>
          </a:p>
          <a:p>
            <a:r>
              <a:rPr lang="en-US" sz="5400" dirty="0" smtClean="0"/>
              <a:t>A – 3 </a:t>
            </a:r>
          </a:p>
          <a:p>
            <a:r>
              <a:rPr lang="en-US" sz="5400" dirty="0" smtClean="0"/>
              <a:t>B – 1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4125" y="111856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517" y="102654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463" y="1118876"/>
            <a:ext cx="1078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 and complete each gap with ONE word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F006FC-F7CD-374D-931D-F031351E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5079"/>
              </p:ext>
            </p:extLst>
          </p:nvPr>
        </p:nvGraphicFramePr>
        <p:xfrm>
          <a:off x="372725" y="2009599"/>
          <a:ext cx="11446550" cy="4572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3275">
                  <a:extLst>
                    <a:ext uri="{9D8B030D-6E8A-4147-A177-3AD203B41FA5}">
                      <a16:colId xmlns:a16="http://schemas.microsoft.com/office/drawing/2014/main" val="3003752136"/>
                    </a:ext>
                  </a:extLst>
                </a:gridCol>
                <a:gridCol w="5723275">
                  <a:extLst>
                    <a:ext uri="{9D8B030D-6E8A-4147-A177-3AD203B41FA5}">
                      <a16:colId xmlns:a16="http://schemas.microsoft.com/office/drawing/2014/main" val="3921523825"/>
                    </a:ext>
                  </a:extLst>
                </a:gridCol>
              </a:tblGrid>
              <a:tr h="392822"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College or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Vocational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928"/>
                  </a:ext>
                </a:extLst>
              </a:tr>
              <a:tr h="258342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(1)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learning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Get a (2)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related to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an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academic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subject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Join different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clubs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to work in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specific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(3)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</a:t>
                      </a:r>
                      <a:r>
                        <a:rPr lang="en-US" sz="3600" u="none" kern="1200" dirty="0">
                          <a:solidFill>
                            <a:schemeClr val="dk1"/>
                          </a:solidFill>
                          <a:effectLst/>
                        </a:rPr>
                        <a:t>Can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 offer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a(n)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(4) 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_____________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• Finish their (5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 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quickly and start earning a salary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35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CEA81C-449D-D645-9EF7-516DED7DA715}"/>
              </a:ext>
            </a:extLst>
          </p:cNvPr>
          <p:cNvSpPr txBox="1"/>
          <p:nvPr/>
        </p:nvSpPr>
        <p:spPr>
          <a:xfrm>
            <a:off x="832901" y="3182888"/>
            <a:ext cx="166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B557-1A1A-1544-8DE0-F4552A1C4A39}"/>
              </a:ext>
            </a:extLst>
          </p:cNvPr>
          <p:cNvSpPr txBox="1"/>
          <p:nvPr/>
        </p:nvSpPr>
        <p:spPr>
          <a:xfrm>
            <a:off x="2692434" y="3741819"/>
            <a:ext cx="174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B623C-1240-344D-B424-331B2E83C342}"/>
              </a:ext>
            </a:extLst>
          </p:cNvPr>
          <p:cNvSpPr txBox="1"/>
          <p:nvPr/>
        </p:nvSpPr>
        <p:spPr>
          <a:xfrm>
            <a:off x="10196371" y="3196984"/>
            <a:ext cx="136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822E9-E5E7-3D40-9F8D-408A123DFA67}"/>
              </a:ext>
            </a:extLst>
          </p:cNvPr>
          <p:cNvSpPr txBox="1"/>
          <p:nvPr/>
        </p:nvSpPr>
        <p:spPr>
          <a:xfrm>
            <a:off x="6324219" y="4295162"/>
            <a:ext cx="350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apprenticeship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5209-581E-F649-A669-88639EC95D23}"/>
              </a:ext>
            </a:extLst>
          </p:cNvPr>
          <p:cNvSpPr txBox="1"/>
          <p:nvPr/>
        </p:nvSpPr>
        <p:spPr>
          <a:xfrm>
            <a:off x="9514817" y="4829363"/>
            <a:ext cx="1785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x-non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843" y="1853167"/>
            <a:ext cx="1005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</a:rPr>
              <a:t>Which of the two options will be appropriate for you after leaving school? Why?</a:t>
            </a:r>
            <a:endParaRPr lang="x-none" sz="32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6146" name="Picture 2" descr="Ngọc Bách Online - IELTS Online Test | EDUCATION | Ý tưởng &amp; Từ vựng">
            <a:extLst>
              <a:ext uri="{FF2B5EF4-FFF2-40B4-BE49-F238E27FC236}">
                <a16:creationId xmlns:a16="http://schemas.microsoft.com/office/drawing/2014/main" id="{09407A3D-6FD6-8346-A768-FD504AAE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94" y="2930385"/>
            <a:ext cx="6496425" cy="36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60959"/>
            <a:ext cx="10602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education options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about education journey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457775" y="3934715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Options for school-leavers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CBB64-5087-6540-B498-3D29652C8C4B}"/>
              </a:ext>
            </a:extLst>
          </p:cNvPr>
          <p:cNvSpPr txBox="1"/>
          <p:nvPr/>
        </p:nvSpPr>
        <p:spPr>
          <a:xfrm>
            <a:off x="2963454" y="112182"/>
            <a:ext cx="922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40216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44192" y="3339718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2" y="207348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2978473"/>
            <a:ext cx="5727107" cy="1432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headings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with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4</a:t>
            </a:r>
            <a:r>
              <a:rPr lang="en-US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 C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each gap with ONE word.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552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03851" y="2467918"/>
            <a:ext cx="762448" cy="8718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4032" y="45940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75662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086876" y="4927096"/>
            <a:ext cx="747156" cy="75797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5376" y="568506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63510" y="3694821"/>
            <a:ext cx="562022" cy="8992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16883"/>
            <a:ext cx="5727104" cy="643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1273" y="89320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</a:t>
            </a:r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THE </a:t>
            </a:r>
            <a:r>
              <a:rPr lang="en-US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QUESTIONS.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03AAB-A462-D84A-84EF-899E8263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17" y="1663467"/>
            <a:ext cx="3984498" cy="2655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BF10E-737B-254B-A7A7-18C30D70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40" y="1656775"/>
            <a:ext cx="4047173" cy="269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3DF88-C599-674C-BFBF-AE762C73D7A3}"/>
              </a:ext>
            </a:extLst>
          </p:cNvPr>
          <p:cNvSpPr txBox="1"/>
          <p:nvPr/>
        </p:nvSpPr>
        <p:spPr>
          <a:xfrm>
            <a:off x="897468" y="4417737"/>
            <a:ext cx="444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/>
                <a:latin typeface="Calibri  "/>
                <a:ea typeface="Times New Roman" panose="02020603050405020304" pitchFamily="18" charset="0"/>
              </a:rPr>
              <a:t>A vocational school student</a:t>
            </a:r>
            <a:r>
              <a:rPr lang="x-none" sz="2800" dirty="0">
                <a:effectLst/>
                <a:latin typeface="Calibri  "/>
              </a:rPr>
              <a:t> </a:t>
            </a:r>
            <a:endParaRPr lang="x-none" sz="2800" dirty="0">
              <a:latin typeface="Calibri 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0355A-E5E0-8447-8337-5875849B7FFF}"/>
              </a:ext>
            </a:extLst>
          </p:cNvPr>
          <p:cNvSpPr txBox="1"/>
          <p:nvPr/>
        </p:nvSpPr>
        <p:spPr>
          <a:xfrm>
            <a:off x="6836175" y="4322183"/>
            <a:ext cx="369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A university student</a:t>
            </a:r>
            <a:r>
              <a:rPr lang="x-none" sz="3200" b="1" dirty="0">
                <a:effectLst/>
              </a:rPr>
              <a:t> </a:t>
            </a:r>
            <a:endParaRPr lang="x-none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A0B9A-4769-5042-B60E-908B13288BE3}"/>
              </a:ext>
            </a:extLst>
          </p:cNvPr>
          <p:cNvSpPr txBox="1"/>
          <p:nvPr/>
        </p:nvSpPr>
        <p:spPr>
          <a:xfrm>
            <a:off x="701873" y="5249547"/>
            <a:ext cx="1078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1. Which of the two options for school-leavers is more common in your town?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2. Can you think of other options</a:t>
            </a:r>
            <a:r>
              <a:rPr lang="en-US" sz="2800" i="1" dirty="0" smtClean="0">
                <a:effectLst/>
                <a:latin typeface="Calibri  "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85974" y="129416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opportunity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054" y="2394339"/>
            <a:ext cx="3112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ˌɒ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p.ə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ː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.nə.ti/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494438" y="4560183"/>
            <a:ext cx="6592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time when a particular situation makes it possible to do or achieve something</a:t>
            </a:r>
            <a:endParaRPr lang="x-none" sz="3200" dirty="0"/>
          </a:p>
        </p:txBody>
      </p:sp>
      <p:pic>
        <p:nvPicPr>
          <p:cNvPr id="5" name="eus75244" descr="eus75244">
            <a:hlinkClick r:id="" action="ppaction://media"/>
            <a:extLst>
              <a:ext uri="{FF2B5EF4-FFF2-40B4-BE49-F238E27FC236}">
                <a16:creationId xmlns:a16="http://schemas.microsoft.com/office/drawing/2014/main" id="{B59C2FCC-35E0-DE4B-860D-4C2D2ACBF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775" y="3438469"/>
            <a:ext cx="812800" cy="812800"/>
          </a:xfrm>
          <a:prstGeom prst="rect">
            <a:avLst/>
          </a:prstGeom>
        </p:spPr>
      </p:pic>
      <p:pic>
        <p:nvPicPr>
          <p:cNvPr id="2050" name="Picture 2" descr="Opportunity is the Guide. Money is the Tool. - Erik Weir">
            <a:extLst>
              <a:ext uri="{FF2B5EF4-FFF2-40B4-BE49-F238E27FC236}">
                <a16:creationId xmlns:a16="http://schemas.microsoft.com/office/drawing/2014/main" id="{24D00A0A-DD0F-234D-B7DE-B66E577E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45" y="1393808"/>
            <a:ext cx="5044960" cy="33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5543" y="1475544"/>
            <a:ext cx="5883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i</a:t>
            </a:r>
            <a:r>
              <a:rPr lang="en-US" sz="6000" b="1" smtClean="0">
                <a:solidFill>
                  <a:srgbClr val="E36427"/>
                </a:solidFill>
              </a:rPr>
              <a:t>ndependently</a:t>
            </a:r>
            <a:r>
              <a:rPr lang="en-US" sz="6600" b="1" smtClean="0">
                <a:solidFill>
                  <a:srgbClr val="E36427"/>
                </a:solidFill>
              </a:rPr>
              <a:t> </a:t>
            </a:r>
            <a:r>
              <a:rPr lang="en-US" sz="4400" dirty="0" smtClean="0">
                <a:solidFill>
                  <a:srgbClr val="E36427"/>
                </a:solidFill>
              </a:rPr>
              <a:t>(</a:t>
            </a:r>
            <a:r>
              <a:rPr lang="en-US" sz="4400" dirty="0" err="1" smtClean="0">
                <a:solidFill>
                  <a:srgbClr val="E36427"/>
                </a:solidFill>
              </a:rPr>
              <a:t>adv</a:t>
            </a:r>
            <a:r>
              <a:rPr lang="en-US" sz="4400" dirty="0">
                <a:solidFill>
                  <a:srgbClr val="E36427"/>
                </a:solidFill>
              </a:rPr>
              <a:t>) </a:t>
            </a:r>
            <a:endParaRPr lang="en-US" sz="72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515" y="3114200"/>
            <a:ext cx="353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ˌɪ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ɪˈ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pen.dənt.li/</a:t>
            </a:r>
            <a:endParaRPr lang="x-none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E2437-5AC7-FC4F-AEE1-2CD50EB5CCDA}"/>
              </a:ext>
            </a:extLst>
          </p:cNvPr>
          <p:cNvSpPr txBox="1"/>
          <p:nvPr/>
        </p:nvSpPr>
        <p:spPr>
          <a:xfrm>
            <a:off x="353124" y="4924416"/>
            <a:ext cx="6559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without being connected with or influenced by something or by each other</a:t>
            </a:r>
            <a:endParaRPr lang="x-none" sz="3200" dirty="0"/>
          </a:p>
        </p:txBody>
      </p:sp>
      <p:pic>
        <p:nvPicPr>
          <p:cNvPr id="5" name="independently" descr="independently">
            <a:hlinkClick r:id="" action="ppaction://media"/>
            <a:extLst>
              <a:ext uri="{FF2B5EF4-FFF2-40B4-BE49-F238E27FC236}">
                <a16:creationId xmlns:a16="http://schemas.microsoft.com/office/drawing/2014/main" id="{842317DD-FBFC-0446-BF6E-7952729CC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934" y="3836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hands-on </a:t>
            </a:r>
            <a:r>
              <a:rPr lang="en-US" sz="4800" dirty="0">
                <a:solidFill>
                  <a:srgbClr val="E36427"/>
                </a:solidFill>
              </a:rPr>
              <a:t>(adj) 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451" y="2698006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ˌ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hænd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ɒ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n/</a:t>
            </a:r>
            <a:r>
              <a:rPr lang="x-none" sz="4400" b="1" dirty="0">
                <a:solidFill>
                  <a:srgbClr val="FF0000"/>
                </a:solidFill>
                <a:effectLst/>
                <a:latin typeface="Calibri  "/>
              </a:rPr>
              <a:t> </a:t>
            </a:r>
            <a:endParaRPr lang="x-none" sz="4400" b="1" dirty="0">
              <a:solidFill>
                <a:srgbClr val="FF0000"/>
              </a:solidFill>
              <a:effectLst/>
              <a:latin typeface="Calibri  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uscld00626" descr="uscld00626">
            <a:hlinkClick r:id="" action="ppaction://media"/>
            <a:extLst>
              <a:ext uri="{FF2B5EF4-FFF2-40B4-BE49-F238E27FC236}">
                <a16:creationId xmlns:a16="http://schemas.microsoft.com/office/drawing/2014/main" id="{B975A8B5-FF29-C14E-94A9-A5828988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137" y="3636685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FCF2EF-F702-8C46-92FA-9BB4C3C7AE7D}"/>
              </a:ext>
            </a:extLst>
          </p:cNvPr>
          <p:cNvSpPr txBox="1"/>
          <p:nvPr/>
        </p:nvSpPr>
        <p:spPr>
          <a:xfrm>
            <a:off x="666257" y="4772462"/>
            <a:ext cx="661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doing something rather than just talking about it</a:t>
            </a:r>
            <a:endParaRPr lang="x-none" sz="3600" dirty="0"/>
          </a:p>
        </p:txBody>
      </p:sp>
      <p:pic>
        <p:nvPicPr>
          <p:cNvPr id="3074" name="Picture 2" descr="Hands On | Quezon City">
            <a:extLst>
              <a:ext uri="{FF2B5EF4-FFF2-40B4-BE49-F238E27FC236}">
                <a16:creationId xmlns:a16="http://schemas.microsoft.com/office/drawing/2014/main" id="{139F25F2-C4D6-EC4F-9ECF-140C4601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84" y="1574211"/>
            <a:ext cx="3596216" cy="35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salary</a:t>
            </a:r>
            <a:r>
              <a:rPr lang="en-US" sz="4800" b="1" dirty="0">
                <a:solidFill>
                  <a:srgbClr val="E36427"/>
                </a:solidFill>
              </a:rPr>
              <a:t> </a:t>
            </a:r>
            <a:r>
              <a:rPr lang="en-US" sz="4800" dirty="0">
                <a:solidFill>
                  <a:srgbClr val="E36427"/>
                </a:solidFill>
              </a:rPr>
              <a:t>(n)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27" y="2765567"/>
            <a:ext cx="215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sæl.ər.i/</a:t>
            </a:r>
            <a:endParaRPr lang="x-none" sz="36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6C701-D141-E949-888C-B7EA75EC1F28}"/>
              </a:ext>
            </a:extLst>
          </p:cNvPr>
          <p:cNvSpPr txBox="1"/>
          <p:nvPr/>
        </p:nvSpPr>
        <p:spPr>
          <a:xfrm>
            <a:off x="261963" y="4519195"/>
            <a:ext cx="792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money that employees receive for doing their job, especially professional employees or people working in an office, usually paid every month</a:t>
            </a:r>
            <a:endParaRPr lang="x-none" sz="3200" dirty="0"/>
          </a:p>
        </p:txBody>
      </p:sp>
      <p:pic>
        <p:nvPicPr>
          <p:cNvPr id="4098" name="Picture 2" descr="Cách phân biệt Wage - Salary - Income">
            <a:extLst>
              <a:ext uri="{FF2B5EF4-FFF2-40B4-BE49-F238E27FC236}">
                <a16:creationId xmlns:a16="http://schemas.microsoft.com/office/drawing/2014/main" id="{BE940228-5C26-C24F-9A55-CE8FF19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8" y="1125083"/>
            <a:ext cx="4921450" cy="32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alary__gb_2">
            <a:hlinkClick r:id="" action="ppaction://media"/>
            <a:extLst>
              <a:ext uri="{FF2B5EF4-FFF2-40B4-BE49-F238E27FC236}">
                <a16:creationId xmlns:a16="http://schemas.microsoft.com/office/drawing/2014/main" id="{E7A7828F-5976-32F6-7D50-DB25548F1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8241" y="3525043"/>
            <a:ext cx="635591" cy="6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32632"/>
            <a:ext cx="10490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x-none" sz="4400" dirty="0">
                <a:effectLst/>
              </a:rPr>
              <a:t> </a:t>
            </a:r>
            <a:endParaRPr lang="en-US" sz="8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209160" y="1891226"/>
            <a:ext cx="2753496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1. 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>
                <a:effectLst/>
              </a:rPr>
              <a:t>formal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229942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2. </a:t>
            </a:r>
            <a:r>
              <a:rPr lang="en-US" sz="2700" dirty="0" smtClean="0">
                <a:effectLst/>
              </a:rPr>
              <a:t>manage</a:t>
            </a:r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209160" y="3985244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3. trade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198288" y="493574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4. apprenticeship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a. a job that requires special training and </a:t>
            </a:r>
            <a:r>
              <a:rPr lang="en-US" sz="2400" dirty="0" smtClean="0">
                <a:effectLst/>
              </a:rPr>
              <a:t>skills</a:t>
            </a:r>
            <a:endParaRPr lang="en-US" sz="2400" dirty="0">
              <a:effectLst/>
            </a:endParaRP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4581687" y="2751908"/>
            <a:ext cx="7401153" cy="8857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b</a:t>
            </a:r>
            <a:r>
              <a:rPr lang="en-US" sz="2400" dirty="0">
                <a:effectLst/>
              </a:rPr>
              <a:t>. a period of time working for and learning from a skilled </a:t>
            </a:r>
            <a:r>
              <a:rPr lang="en-US" sz="2400" dirty="0" smtClean="0">
                <a:effectLst/>
              </a:rPr>
              <a:t>person</a:t>
            </a:r>
            <a:endParaRPr lang="en-US" sz="2400" dirty="0">
              <a:effectLst/>
            </a:endParaRP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4649330" y="391796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c</a:t>
            </a:r>
            <a:r>
              <a:rPr lang="en-US" sz="2400" dirty="0">
                <a:effectLst/>
              </a:rPr>
              <a:t>. to succeed in doing something </a:t>
            </a:r>
            <a:r>
              <a:rPr lang="en-US" sz="2400" dirty="0" smtClean="0">
                <a:effectLst/>
              </a:rPr>
              <a:t>difficult</a:t>
            </a:r>
            <a:endParaRPr lang="en-US" sz="2400" dirty="0">
              <a:effectLst/>
            </a:endParaRP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4696326" y="4860660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d</a:t>
            </a:r>
            <a:r>
              <a:rPr lang="en-US" sz="2400" dirty="0">
                <a:effectLst/>
              </a:rPr>
              <a:t>. </a:t>
            </a:r>
            <a:r>
              <a:rPr lang="en-US" sz="2400" dirty="0" smtClean="0">
                <a:effectLst/>
              </a:rPr>
              <a:t>important </a:t>
            </a:r>
            <a:r>
              <a:rPr lang="en-US" sz="2400" dirty="0" err="1">
                <a:effectLst/>
              </a:rPr>
              <a:t>organisations</a:t>
            </a:r>
            <a:r>
              <a:rPr lang="en-US" sz="2400" dirty="0">
                <a:effectLst/>
              </a:rPr>
              <a:t> that have a particular </a:t>
            </a:r>
            <a:r>
              <a:rPr lang="en-US" sz="2400" dirty="0" smtClean="0">
                <a:effectLst/>
              </a:rPr>
              <a:t>purpose</a:t>
            </a:r>
            <a:endParaRPr lang="en-US" sz="2400" dirty="0"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26" idx="1"/>
          </p:cNvCxnSpPr>
          <p:nvPr/>
        </p:nvCxnSpPr>
        <p:spPr>
          <a:xfrm>
            <a:off x="2962656" y="2209633"/>
            <a:ext cx="1733670" cy="3982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950907" y="3123322"/>
            <a:ext cx="1698423" cy="1136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2945031" y="3194777"/>
            <a:ext cx="1636656" cy="2135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id="{22F2C2C3-B8C5-7042-91F2-A0E906C1AB8F}"/>
              </a:ext>
            </a:extLst>
          </p:cNvPr>
          <p:cNvSpPr/>
          <p:nvPr/>
        </p:nvSpPr>
        <p:spPr>
          <a:xfrm>
            <a:off x="222928" y="5969523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endParaRPr lang="en-US" sz="2700" dirty="0"/>
          </a:p>
          <a:p>
            <a:r>
              <a:rPr lang="en-US" sz="2700" dirty="0"/>
              <a:t>5</a:t>
            </a:r>
            <a:r>
              <a:rPr lang="en-US" sz="2700" dirty="0">
                <a:effectLst/>
              </a:rPr>
              <a:t>. institutions</a:t>
            </a:r>
          </a:p>
          <a:p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C7AB5A41-14CE-4640-975F-DA85143DFFC5}"/>
              </a:ext>
            </a:extLst>
          </p:cNvPr>
          <p:cNvSpPr/>
          <p:nvPr/>
        </p:nvSpPr>
        <p:spPr>
          <a:xfrm>
            <a:off x="4696326" y="5798372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>
                <a:effectLst/>
              </a:rPr>
              <a:t>. received in a school, college, or university, with lessons, exams, etc.</a:t>
            </a:r>
          </a:p>
          <a:p>
            <a:endParaRPr lang="en-US" sz="2400" dirty="0">
              <a:effectLst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890E0E-8C25-E643-B39F-CC8890611EDD}"/>
              </a:ext>
            </a:extLst>
          </p:cNvPr>
          <p:cNvCxnSpPr>
            <a:cxnSpLocks/>
            <a:stCxn id="23" idx="3"/>
            <a:endCxn id="40" idx="1"/>
          </p:cNvCxnSpPr>
          <p:nvPr/>
        </p:nvCxnSpPr>
        <p:spPr>
          <a:xfrm flipV="1">
            <a:off x="2969671" y="5202961"/>
            <a:ext cx="1726655" cy="1160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506</Words>
  <PresentationFormat>Widescreen</PresentationFormat>
  <Paragraphs>113</Paragraphs>
  <Slides>15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Calibri  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2023-08-10T08:17:13Z</dcterms:modified>
</cp:coreProperties>
</file>