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Lst>
  <p:notesMasterIdLst>
    <p:notesMasterId r:id="rId24"/>
  </p:notesMasterIdLst>
  <p:handoutMasterIdLst>
    <p:handoutMasterId r:id="rId25"/>
  </p:handoutMasterIdLst>
  <p:sldIdLst>
    <p:sldId id="256" r:id="rId5"/>
    <p:sldId id="262" r:id="rId6"/>
    <p:sldId id="275" r:id="rId7"/>
    <p:sldId id="257" r:id="rId8"/>
    <p:sldId id="263" r:id="rId9"/>
    <p:sldId id="276" r:id="rId10"/>
    <p:sldId id="277" r:id="rId11"/>
    <p:sldId id="278" r:id="rId12"/>
    <p:sldId id="279" r:id="rId13"/>
    <p:sldId id="280" r:id="rId14"/>
    <p:sldId id="281" r:id="rId15"/>
    <p:sldId id="282" r:id="rId16"/>
    <p:sldId id="283" r:id="rId17"/>
    <p:sldId id="284" r:id="rId18"/>
    <p:sldId id="285" r:id="rId19"/>
    <p:sldId id="271" r:id="rId20"/>
    <p:sldId id="272" r:id="rId21"/>
    <p:sldId id="260" r:id="rId22"/>
    <p:sldId id="273"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4" autoAdjust="0"/>
    <p:restoredTop sz="94660"/>
  </p:normalViewPr>
  <p:slideViewPr>
    <p:cSldViewPr snapToGrid="0">
      <p:cViewPr varScale="1">
        <p:scale>
          <a:sx n="41" d="100"/>
          <a:sy n="41" d="100"/>
        </p:scale>
        <p:origin x="66" y="606"/>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2A2767-FEC0-45D8-A250-3A0CECEC10E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3D87BEA-720A-4B01-983C-6493C00177B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438802-F28A-42D1-9BCA-40E34B52D6F0}" type="datetimeFigureOut">
              <a:rPr lang="en-US" smtClean="0"/>
              <a:t>3/29/2022</a:t>
            </a:fld>
            <a:endParaRPr lang="en-US" dirty="0"/>
          </a:p>
        </p:txBody>
      </p:sp>
      <p:sp>
        <p:nvSpPr>
          <p:cNvPr id="4" name="Footer Placeholder 3">
            <a:extLst>
              <a:ext uri="{FF2B5EF4-FFF2-40B4-BE49-F238E27FC236}">
                <a16:creationId xmlns:a16="http://schemas.microsoft.com/office/drawing/2014/main" id="{8D7F7142-7B6D-4E82-A762-17951F1395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7AA5D6A-4E5C-4EA7-A13B-15A02BB533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8A98BC-2DB8-47A3-A77F-B9E32C266238}" type="slidenum">
              <a:rPr lang="en-US" smtClean="0"/>
              <a:t>‹#›</a:t>
            </a:fld>
            <a:endParaRPr lang="en-US" dirty="0"/>
          </a:p>
        </p:txBody>
      </p:sp>
    </p:spTree>
    <p:extLst>
      <p:ext uri="{BB962C8B-B14F-4D97-AF65-F5344CB8AC3E}">
        <p14:creationId xmlns:p14="http://schemas.microsoft.com/office/powerpoint/2010/main" val="2845684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65794D-BDB5-4811-AA4A-B25E4EF28521}" type="datetimeFigureOut">
              <a:rPr lang="en-US" smtClean="0"/>
              <a:t>3/29/2022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BB1A04-13E8-48CD-97F9-AC2568E1A8D4}" type="slidenum">
              <a:rPr lang="en-US" smtClean="0"/>
              <a:t>‹#›</a:t>
            </a:fld>
            <a:endParaRPr lang="en-US" dirty="0"/>
          </a:p>
        </p:txBody>
      </p:sp>
    </p:spTree>
    <p:extLst>
      <p:ext uri="{BB962C8B-B14F-4D97-AF65-F5344CB8AC3E}">
        <p14:creationId xmlns:p14="http://schemas.microsoft.com/office/powerpoint/2010/main" val="2576999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B1A04-13E8-48CD-97F9-AC2568E1A8D4}" type="slidenum">
              <a:rPr lang="en-US" smtClean="0"/>
              <a:t>1</a:t>
            </a:fld>
            <a:endParaRPr lang="en-US" dirty="0"/>
          </a:p>
        </p:txBody>
      </p:sp>
    </p:spTree>
    <p:extLst>
      <p:ext uri="{BB962C8B-B14F-4D97-AF65-F5344CB8AC3E}">
        <p14:creationId xmlns:p14="http://schemas.microsoft.com/office/powerpoint/2010/main" val="3264305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B1A04-13E8-48CD-97F9-AC2568E1A8D4}" type="slidenum">
              <a:rPr lang="en-US" smtClean="0"/>
              <a:t>4</a:t>
            </a:fld>
            <a:endParaRPr lang="en-US" dirty="0"/>
          </a:p>
        </p:txBody>
      </p:sp>
    </p:spTree>
    <p:extLst>
      <p:ext uri="{BB962C8B-B14F-4D97-AF65-F5344CB8AC3E}">
        <p14:creationId xmlns:p14="http://schemas.microsoft.com/office/powerpoint/2010/main" val="134966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B1A04-13E8-48CD-97F9-AC2568E1A8D4}" type="slidenum">
              <a:rPr lang="en-US" smtClean="0"/>
              <a:t>5</a:t>
            </a:fld>
            <a:endParaRPr lang="en-US" dirty="0"/>
          </a:p>
        </p:txBody>
      </p:sp>
    </p:spTree>
    <p:extLst>
      <p:ext uri="{BB962C8B-B14F-4D97-AF65-F5344CB8AC3E}">
        <p14:creationId xmlns:p14="http://schemas.microsoft.com/office/powerpoint/2010/main" val="2230981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B1A04-13E8-48CD-97F9-AC2568E1A8D4}" type="slidenum">
              <a:rPr lang="en-US" smtClean="0"/>
              <a:t>16</a:t>
            </a:fld>
            <a:endParaRPr lang="en-US" dirty="0"/>
          </a:p>
        </p:txBody>
      </p:sp>
    </p:spTree>
    <p:extLst>
      <p:ext uri="{BB962C8B-B14F-4D97-AF65-F5344CB8AC3E}">
        <p14:creationId xmlns:p14="http://schemas.microsoft.com/office/powerpoint/2010/main" val="3558497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B1A04-13E8-48CD-97F9-AC2568E1A8D4}" type="slidenum">
              <a:rPr lang="en-US" smtClean="0"/>
              <a:t>17</a:t>
            </a:fld>
            <a:endParaRPr lang="en-US" dirty="0"/>
          </a:p>
        </p:txBody>
      </p:sp>
    </p:spTree>
    <p:extLst>
      <p:ext uri="{BB962C8B-B14F-4D97-AF65-F5344CB8AC3E}">
        <p14:creationId xmlns:p14="http://schemas.microsoft.com/office/powerpoint/2010/main" val="198100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B1A04-13E8-48CD-97F9-AC2568E1A8D4}" type="slidenum">
              <a:rPr lang="en-US" smtClean="0"/>
              <a:t>18</a:t>
            </a:fld>
            <a:endParaRPr lang="en-US" dirty="0"/>
          </a:p>
        </p:txBody>
      </p:sp>
    </p:spTree>
    <p:extLst>
      <p:ext uri="{BB962C8B-B14F-4D97-AF65-F5344CB8AC3E}">
        <p14:creationId xmlns:p14="http://schemas.microsoft.com/office/powerpoint/2010/main" val="1004962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B1A04-13E8-48CD-97F9-AC2568E1A8D4}" type="slidenum">
              <a:rPr lang="en-US" smtClean="0"/>
              <a:t>19</a:t>
            </a:fld>
            <a:endParaRPr lang="en-US" dirty="0"/>
          </a:p>
        </p:txBody>
      </p:sp>
    </p:spTree>
    <p:extLst>
      <p:ext uri="{BB962C8B-B14F-4D97-AF65-F5344CB8AC3E}">
        <p14:creationId xmlns:p14="http://schemas.microsoft.com/office/powerpoint/2010/main" val="16474857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cstate="email">
            <a:alphaModFix amt="30000"/>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smtClean="0"/>
              <a:t>3/29/2022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58416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29196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17256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02241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47389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3/29/2022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02244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3/29/2022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4544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90616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60474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97360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3/29/2022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2801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14335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46593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76122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3/29/2022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96950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1360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09866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cstate="email">
            <a:alphaModFix amt="30000"/>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3/29/2022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91852219"/>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hyperlink" Target="mailto:someone@example.com"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88D5DFD-FA42-4EB0-B24E-4180C0CC5A0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1" name="Rectangle 10">
              <a:extLst>
                <a:ext uri="{FF2B5EF4-FFF2-40B4-BE49-F238E27FC236}">
                  <a16:creationId xmlns:a16="http://schemas.microsoft.com/office/drawing/2014/main" id="{CC864817-5955-484B-9D1F-9BC8DB7398D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2">
              <a:extLst>
                <a:ext uri="{FF2B5EF4-FFF2-40B4-BE49-F238E27FC236}">
                  <a16:creationId xmlns:a16="http://schemas.microsoft.com/office/drawing/2014/main" id="{280C083F-71A6-4E55-AE35-586518FE29BC}"/>
                </a:ext>
                <a:ext uri="{C183D7F6-B498-43B3-948B-1728B52AA6E4}">
                  <adec:decorative xmlns:adec="http://schemas.microsoft.com/office/drawing/2017/decorative" xmlns="" val="1"/>
                </a:ext>
              </a:extLst>
            </p:cNvPr>
            <p:cNvPicPr>
              <a:picLocks noChangeAspect="1" noChangeArrowheads="1"/>
            </p:cNvPicPr>
            <p:nvPr>
              <p:extLst>
                <p:ext uri="{386F3935-93C4-4BCD-93E2-E3B085C9AB24}">
                  <p16:designElem xmlns:p16="http://schemas.microsoft.com/office/powerpoint/2015/main" val="1"/>
                </p:ext>
              </p:extLst>
            </p:nvPr>
          </p:nvPicPr>
          <p:blipFill>
            <a:blip r:embed="rId4" cstate="email">
              <a:alphaModFix amt="30000"/>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pic>
        <p:nvPicPr>
          <p:cNvPr id="5" name="Picture 4" descr="Lightbulb">
            <a:extLst>
              <a:ext uri="{FF2B5EF4-FFF2-40B4-BE49-F238E27FC236}">
                <a16:creationId xmlns:a16="http://schemas.microsoft.com/office/drawing/2014/main" id="{AC06F95D-BA5D-4DEE-93EF-3FE3173D13FF}"/>
              </a:ext>
            </a:extLst>
          </p:cNvPr>
          <p:cNvPicPr>
            <a:picLocks noChangeAspect="1"/>
          </p:cNvPicPr>
          <p:nvPr/>
        </p:nvPicPr>
        <p:blipFill rotWithShape="1">
          <a:blip r:embed="rId5" cstate="email">
            <a:alphaModFix/>
            <a:extLst>
              <a:ext uri="{28A0092B-C50C-407E-A947-70E740481C1C}">
                <a14:useLocalDpi xmlns:a14="http://schemas.microsoft.com/office/drawing/2010/main"/>
              </a:ext>
            </a:extLst>
          </a:blip>
          <a:srcRect/>
          <a:stretch/>
        </p:blipFill>
        <p:spPr>
          <a:xfrm>
            <a:off x="3611" y="10"/>
            <a:ext cx="12188389" cy="6857990"/>
          </a:xfrm>
          <a:prstGeom prst="rect">
            <a:avLst/>
          </a:prstGeom>
        </p:spPr>
      </p:pic>
      <p:grpSp>
        <p:nvGrpSpPr>
          <p:cNvPr id="14" name="Group 13">
            <a:extLst>
              <a:ext uri="{FF2B5EF4-FFF2-40B4-BE49-F238E27FC236}">
                <a16:creationId xmlns:a16="http://schemas.microsoft.com/office/drawing/2014/main" id="{D44056DF-7985-4692-968A-466E9E6AF76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5895" y="2235200"/>
            <a:ext cx="10982062" cy="2396067"/>
            <a:chOff x="605895" y="2235200"/>
            <a:chExt cx="10982062" cy="2396067"/>
          </a:xfrm>
        </p:grpSpPr>
        <p:sp>
          <p:nvSpPr>
            <p:cNvPr id="15" name="Round Diagonal Corner Rectangle 7">
              <a:extLst>
                <a:ext uri="{FF2B5EF4-FFF2-40B4-BE49-F238E27FC236}">
                  <a16:creationId xmlns:a16="http://schemas.microsoft.com/office/drawing/2014/main" id="{B414A174-532A-4602-934F-9858D1D868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582333" y="2235200"/>
              <a:ext cx="7027334" cy="2396067"/>
            </a:xfrm>
            <a:prstGeom prst="round2DiagRect">
              <a:avLst>
                <a:gd name="adj1" fmla="val 9246"/>
                <a:gd name="adj2" fmla="val 0"/>
              </a:avLst>
            </a:prstGeom>
            <a:solidFill>
              <a:schemeClr val="bg1">
                <a:alpha val="80000"/>
              </a:scheme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940B0C0C-7F94-4725-8108-62B3B7A5AE70}"/>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605895" y="2900097"/>
              <a:ext cx="10982062" cy="1211524"/>
              <a:chOff x="605895" y="2900097"/>
              <a:chExt cx="10982062" cy="1211524"/>
            </a:xfrm>
          </p:grpSpPr>
          <p:sp>
            <p:nvSpPr>
              <p:cNvPr id="17" name="Freeform 32">
                <a:extLst>
                  <a:ext uri="{FF2B5EF4-FFF2-40B4-BE49-F238E27FC236}">
                    <a16:creationId xmlns:a16="http://schemas.microsoft.com/office/drawing/2014/main" id="{367EAC5B-1891-480A-A3AD-B9F6A88FAC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8" name="Freeform 33">
                <a:extLst>
                  <a:ext uri="{FF2B5EF4-FFF2-40B4-BE49-F238E27FC236}">
                    <a16:creationId xmlns:a16="http://schemas.microsoft.com/office/drawing/2014/main" id="{E33FF633-15BA-464F-8F5B-26C56665F79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9" name="Freeform 34">
                <a:extLst>
                  <a:ext uri="{FF2B5EF4-FFF2-40B4-BE49-F238E27FC236}">
                    <a16:creationId xmlns:a16="http://schemas.microsoft.com/office/drawing/2014/main" id="{0C949DF6-E66B-4DB8-AB52-30CA781B483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0" name="Freeform 37">
                <a:extLst>
                  <a:ext uri="{FF2B5EF4-FFF2-40B4-BE49-F238E27FC236}">
                    <a16:creationId xmlns:a16="http://schemas.microsoft.com/office/drawing/2014/main" id="{309C2298-5EF9-4B09-8995-014F6D3BFF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1" name="Freeform 35">
                <a:extLst>
                  <a:ext uri="{FF2B5EF4-FFF2-40B4-BE49-F238E27FC236}">
                    <a16:creationId xmlns:a16="http://schemas.microsoft.com/office/drawing/2014/main" id="{319B2AFC-EBFF-477C-A364-6D575BE5AA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2" name="Freeform 36">
                <a:extLst>
                  <a:ext uri="{FF2B5EF4-FFF2-40B4-BE49-F238E27FC236}">
                    <a16:creationId xmlns:a16="http://schemas.microsoft.com/office/drawing/2014/main" id="{CC6B7D67-F2F8-4B07-B954-EAC9135B2BB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3" name="Freeform 38">
                <a:extLst>
                  <a:ext uri="{FF2B5EF4-FFF2-40B4-BE49-F238E27FC236}">
                    <a16:creationId xmlns:a16="http://schemas.microsoft.com/office/drawing/2014/main" id="{7FF1659D-33DA-4F62-8567-A54020D2E28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4" name="Freeform 39">
                <a:extLst>
                  <a:ext uri="{FF2B5EF4-FFF2-40B4-BE49-F238E27FC236}">
                    <a16:creationId xmlns:a16="http://schemas.microsoft.com/office/drawing/2014/main" id="{9110F572-DC3D-4AB3-B731-B73BD65057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5" name="Freeform 40">
                <a:extLst>
                  <a:ext uri="{FF2B5EF4-FFF2-40B4-BE49-F238E27FC236}">
                    <a16:creationId xmlns:a16="http://schemas.microsoft.com/office/drawing/2014/main" id="{A2F7D0E9-68CE-40F9-B0E9-F915103ECF7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6" name="Rectangle 41">
                <a:extLst>
                  <a:ext uri="{FF2B5EF4-FFF2-40B4-BE49-F238E27FC236}">
                    <a16:creationId xmlns:a16="http://schemas.microsoft.com/office/drawing/2014/main" id="{AB69A438-1FB7-454A-A3E9-0C329643CD48}"/>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sp>
          <p:sp>
            <p:nvSpPr>
              <p:cNvPr id="27" name="Freeform 32">
                <a:extLst>
                  <a:ext uri="{FF2B5EF4-FFF2-40B4-BE49-F238E27FC236}">
                    <a16:creationId xmlns:a16="http://schemas.microsoft.com/office/drawing/2014/main" id="{E64598D0-3A2C-4570-9E7C-C52C89549B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8" name="Freeform 33">
                <a:extLst>
                  <a:ext uri="{FF2B5EF4-FFF2-40B4-BE49-F238E27FC236}">
                    <a16:creationId xmlns:a16="http://schemas.microsoft.com/office/drawing/2014/main" id="{CC17CF42-8908-477B-9F36-DA1306CA010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9" name="Freeform 34">
                <a:extLst>
                  <a:ext uri="{FF2B5EF4-FFF2-40B4-BE49-F238E27FC236}">
                    <a16:creationId xmlns:a16="http://schemas.microsoft.com/office/drawing/2014/main" id="{A2457851-D4A0-404C-BF3F-99AE00B9E96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0" name="Freeform 37">
                <a:extLst>
                  <a:ext uri="{FF2B5EF4-FFF2-40B4-BE49-F238E27FC236}">
                    <a16:creationId xmlns:a16="http://schemas.microsoft.com/office/drawing/2014/main" id="{ECC300FA-EE4A-489E-9A47-79BEBF05DC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1" name="Freeform 35">
                <a:extLst>
                  <a:ext uri="{FF2B5EF4-FFF2-40B4-BE49-F238E27FC236}">
                    <a16:creationId xmlns:a16="http://schemas.microsoft.com/office/drawing/2014/main" id="{0D1F26E2-902B-416B-A1DB-80DAF78D8B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2" name="Freeform 36">
                <a:extLst>
                  <a:ext uri="{FF2B5EF4-FFF2-40B4-BE49-F238E27FC236}">
                    <a16:creationId xmlns:a16="http://schemas.microsoft.com/office/drawing/2014/main" id="{491346A0-BF6D-45A5-806A-2150768722C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3" name="Freeform 38">
                <a:extLst>
                  <a:ext uri="{FF2B5EF4-FFF2-40B4-BE49-F238E27FC236}">
                    <a16:creationId xmlns:a16="http://schemas.microsoft.com/office/drawing/2014/main" id="{A8A5AAC9-38FD-4A03-AB91-236F2AAC625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4" name="Freeform 39">
                <a:extLst>
                  <a:ext uri="{FF2B5EF4-FFF2-40B4-BE49-F238E27FC236}">
                    <a16:creationId xmlns:a16="http://schemas.microsoft.com/office/drawing/2014/main" id="{7AD4105C-55AA-47FF-AC5D-5BCB0B78CD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5" name="Freeform 40">
                <a:extLst>
                  <a:ext uri="{FF2B5EF4-FFF2-40B4-BE49-F238E27FC236}">
                    <a16:creationId xmlns:a16="http://schemas.microsoft.com/office/drawing/2014/main" id="{1C4B42B1-B112-4057-82C3-E5AF3BC7F6D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6" name="Rectangle 41">
                <a:extLst>
                  <a:ext uri="{FF2B5EF4-FFF2-40B4-BE49-F238E27FC236}">
                    <a16:creationId xmlns:a16="http://schemas.microsoft.com/office/drawing/2014/main" id="{C8B37395-3651-4E66-A62E-31529FABC8C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sp>
        </p:grpSp>
      </p:grpSp>
      <p:sp>
        <p:nvSpPr>
          <p:cNvPr id="2" name="Title 1">
            <a:extLst>
              <a:ext uri="{FF2B5EF4-FFF2-40B4-BE49-F238E27FC236}">
                <a16:creationId xmlns:a16="http://schemas.microsoft.com/office/drawing/2014/main" id="{4D687081-16D7-4BC5-A7DB-E70117439F85}"/>
              </a:ext>
            </a:extLst>
          </p:cNvPr>
          <p:cNvSpPr>
            <a:spLocks noGrp="1"/>
          </p:cNvSpPr>
          <p:nvPr>
            <p:ph type="ctrTitle"/>
          </p:nvPr>
        </p:nvSpPr>
        <p:spPr>
          <a:xfrm>
            <a:off x="2667000" y="2328333"/>
            <a:ext cx="6858000" cy="2302933"/>
          </a:xfrm>
        </p:spPr>
        <p:txBody>
          <a:bodyPr anchor="ctr">
            <a:normAutofit/>
          </a:bodyPr>
          <a:lstStyle/>
          <a:p>
            <a:pPr algn="ctr">
              <a:lnSpc>
                <a:spcPct val="100000"/>
              </a:lnSpc>
              <a:spcBef>
                <a:spcPts val="600"/>
              </a:spcBef>
              <a:spcAft>
                <a:spcPts val="600"/>
              </a:spcAft>
            </a:pPr>
            <a:r>
              <a:rPr lang="en-US" b="1">
                <a:latin typeface="Times New Roman" panose="02020603050405020304" pitchFamily="18" charset="0"/>
                <a:cs typeface="Times New Roman" panose="02020603050405020304" pitchFamily="18" charset="0"/>
              </a:rPr>
              <a:t>Bài </a:t>
            </a:r>
            <a:r>
              <a:rPr lang="en-US" b="1" smtClean="0">
                <a:latin typeface="Times New Roman" panose="02020603050405020304" pitchFamily="18" charset="0"/>
                <a:cs typeface="Times New Roman" panose="02020603050405020304" pitchFamily="18" charset="0"/>
              </a:rPr>
              <a:t>20</a:t>
            </a:r>
            <a:r>
              <a:rPr lang="en-US" b="1">
                <a:latin typeface="Times New Roman" panose="02020603050405020304" pitchFamily="18" charset="0"/>
                <a:cs typeface="Times New Roman" panose="02020603050405020304" pitchFamily="18" charset="0"/>
              </a:rPr>
              <a:t/>
            </a:r>
            <a:br>
              <a:rPr lang="en-US" b="1">
                <a:latin typeface="Times New Roman" panose="02020603050405020304" pitchFamily="18" charset="0"/>
                <a:cs typeface="Times New Roman" panose="02020603050405020304" pitchFamily="18" charset="0"/>
              </a:rPr>
            </a:br>
            <a:r>
              <a:rPr lang="en-US" b="1">
                <a:latin typeface="Times New Roman" panose="02020603050405020304" pitchFamily="18" charset="0"/>
                <a:cs typeface="Times New Roman" panose="02020603050405020304" pitchFamily="18" charset="0"/>
              </a:rPr>
              <a:t>câu lệnh </a:t>
            </a:r>
            <a:r>
              <a:rPr lang="en-US" b="1" smtClean="0">
                <a:latin typeface="Times New Roman" panose="02020603050405020304" pitchFamily="18" charset="0"/>
                <a:cs typeface="Times New Roman" panose="02020603050405020304" pitchFamily="18" charset="0"/>
              </a:rPr>
              <a:t>LẶP FOR</a:t>
            </a:r>
            <a:endParaRPr lang="en-US" b="1" dirty="0">
              <a:latin typeface="Times New Roman" panose="02020603050405020304" pitchFamily="18" charset="0"/>
              <a:cs typeface="Times New Roman" panose="02020603050405020304" pitchFamily="18" charset="0"/>
            </a:endParaRPr>
          </a:p>
        </p:txBody>
      </p:sp>
      <p:sp>
        <p:nvSpPr>
          <p:cNvPr id="38" name="Rectangle 37">
            <a:extLst>
              <a:ext uri="{FF2B5EF4-FFF2-40B4-BE49-F238E27FC236}">
                <a16:creationId xmlns:a16="http://schemas.microsoft.com/office/drawing/2014/main" id="{6B6D540F-1E2F-416F-819F-D8216BC8F3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2185875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1430216" y="583842"/>
            <a:ext cx="9800492" cy="1872853"/>
          </a:xfrm>
          <a:prstGeom prst="flowChartAlternateProcess">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tabLst>
                <a:tab pos="878205" algn="l"/>
                <a:tab pos="4155440" algn="l"/>
              </a:tabLst>
            </a:pPr>
            <a:r>
              <a:rPr lang="en-US" sz="2800" b="1">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b="1">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Lệnh tạo vùng giá trị có cú </a:t>
            </a:r>
            <a:r>
              <a:rPr lang="vi-VN"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pháp </a:t>
            </a:r>
            <a:r>
              <a:rPr lang="vi-VN" sz="280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range(start</a:t>
            </a:r>
            <a:r>
              <a:rPr lang="vi-VN"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stop) trả lại vùng giá trị gồm các </a:t>
            </a:r>
            <a:r>
              <a:rPr lang="vi-VN"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số </a:t>
            </a:r>
            <a:r>
              <a:rPr lang="vi-VN" sz="280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nguyên </a:t>
            </a:r>
            <a:r>
              <a:rPr lang="vi-VN"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liên tiếp từ start đến stop -1.</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
        <p:nvSpPr>
          <p:cNvPr id="5" name="Cloud Callout 4"/>
          <p:cNvSpPr/>
          <p:nvPr/>
        </p:nvSpPr>
        <p:spPr>
          <a:xfrm>
            <a:off x="1242646" y="2905011"/>
            <a:ext cx="9988062" cy="3232725"/>
          </a:xfrm>
          <a:prstGeom prst="cloudCallou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Hãy biểu diễn các dãy sau đây bằng lệnh range().</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a) 1,2,3,..., 50             b) 5, 6, 7, 8, 9, 10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c) 0,1             d) 10</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4434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25233" y="360457"/>
            <a:ext cx="3627916" cy="707886"/>
          </a:xfrm>
          <a:prstGeom prst="rect">
            <a:avLst/>
          </a:prstGeom>
        </p:spPr>
        <p:txBody>
          <a:bodyPr wrap="none">
            <a:spAutoFit/>
          </a:bodyPr>
          <a:lstStyle/>
          <a:p>
            <a:r>
              <a:rPr lang="vi-VN" sz="4000" b="1">
                <a:solidFill>
                  <a:srgbClr val="FFFF00"/>
                </a:solidFill>
                <a:latin typeface="Times New Roman" panose="02020603050405020304" pitchFamily="18" charset="0"/>
                <a:ea typeface="Times New Roman" panose="02020603050405020304" pitchFamily="18" charset="0"/>
              </a:rPr>
              <a:t>THỰC </a:t>
            </a:r>
            <a:r>
              <a:rPr lang="vi-VN" sz="4000" b="1" smtClean="0">
                <a:solidFill>
                  <a:srgbClr val="FFFF00"/>
                </a:solidFill>
                <a:latin typeface="Times New Roman" panose="02020603050405020304" pitchFamily="18" charset="0"/>
                <a:ea typeface="Times New Roman" panose="02020603050405020304" pitchFamily="18" charset="0"/>
              </a:rPr>
              <a:t>HÀNH </a:t>
            </a:r>
            <a:endParaRPr lang="en-US" sz="4000" b="1">
              <a:solidFill>
                <a:srgbClr val="FFFF00"/>
              </a:solidFill>
            </a:endParaRPr>
          </a:p>
        </p:txBody>
      </p:sp>
      <p:sp>
        <p:nvSpPr>
          <p:cNvPr id="5" name="Rectangle 4"/>
          <p:cNvSpPr/>
          <p:nvPr/>
        </p:nvSpPr>
        <p:spPr>
          <a:xfrm>
            <a:off x="3800280" y="1068343"/>
            <a:ext cx="4677819" cy="523220"/>
          </a:xfrm>
          <a:prstGeom prst="rect">
            <a:avLst/>
          </a:prstGeom>
        </p:spPr>
        <p:txBody>
          <a:bodyPr wrap="none">
            <a:spAutoFit/>
          </a:bodyPr>
          <a:lstStyle/>
          <a:p>
            <a:r>
              <a:rPr lang="vi-VN" sz="2800" b="1">
                <a:solidFill>
                  <a:srgbClr val="FFFF00"/>
                </a:solidFill>
                <a:latin typeface="Times New Roman" panose="02020603050405020304" pitchFamily="18" charset="0"/>
                <a:ea typeface="Times New Roman" panose="02020603050405020304" pitchFamily="18" charset="0"/>
              </a:rPr>
              <a:t>Lệnh lặp for và lệnh range () </a:t>
            </a:r>
            <a:endParaRPr lang="en-US" sz="2800" b="1">
              <a:solidFill>
                <a:srgbClr val="FFFF00"/>
              </a:solidFill>
            </a:endParaRPr>
          </a:p>
        </p:txBody>
      </p:sp>
      <p:sp>
        <p:nvSpPr>
          <p:cNvPr id="6" name="Rectangle 5"/>
          <p:cNvSpPr/>
          <p:nvPr/>
        </p:nvSpPr>
        <p:spPr>
          <a:xfrm>
            <a:off x="1192052" y="2299449"/>
            <a:ext cx="9894277" cy="306545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vi-VN"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1. </a:t>
            </a:r>
            <a:r>
              <a:rPr lang="vi-VN" sz="2800">
                <a:latin typeface="Times New Roman" panose="02020603050405020304" pitchFamily="18" charset="0"/>
                <a:ea typeface="Times New Roman" panose="02020603050405020304" pitchFamily="18" charset="0"/>
                <a:cs typeface="Times New Roman" panose="02020603050405020304" pitchFamily="18" charset="0"/>
              </a:rPr>
              <a:t>Nhập số tự nhiên n từ bàn phím và in ra màn hình dãy các ước số của n theo chiều ngang màn hình. Ví dụ </a:t>
            </a:r>
            <a:r>
              <a:rPr lang="vi-VN" sz="2800">
                <a:latin typeface="Times New Roman" panose="02020603050405020304" pitchFamily="18" charset="0"/>
                <a:ea typeface="Times New Roman" panose="02020603050405020304" pitchFamily="18" charset="0"/>
                <a:cs typeface="Times New Roman" panose="02020603050405020304" pitchFamily="18" charset="0"/>
              </a:rPr>
              <a:t>nếu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n</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0 </a:t>
            </a:r>
            <a:r>
              <a:rPr lang="vi-VN" sz="2800">
                <a:latin typeface="Times New Roman" panose="02020603050405020304" pitchFamily="18" charset="0"/>
                <a:ea typeface="Times New Roman" panose="02020603050405020304" pitchFamily="18" charset="0"/>
                <a:cs typeface="Times New Roman" panose="02020603050405020304" pitchFamily="18" charset="0"/>
              </a:rPr>
              <a:t>thì chương trình sẽ in ra dãy số </a:t>
            </a:r>
            <a:r>
              <a:rPr lang="vi-VN" sz="2800">
                <a:latin typeface="Times New Roman" panose="02020603050405020304" pitchFamily="18" charset="0"/>
                <a:ea typeface="Times New Roman" panose="02020603050405020304" pitchFamily="18" charset="0"/>
                <a:cs typeface="Times New Roman" panose="02020603050405020304" pitchFamily="18" charset="0"/>
              </a:rPr>
              <a:t>1</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2,</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5,</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10</a:t>
            </a:r>
            <a:r>
              <a:rPr lang="vi-VN"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Hướng dẫn. </a:t>
            </a:r>
            <a:r>
              <a:rPr lang="vi-VN" sz="2800">
                <a:latin typeface="Times New Roman" panose="02020603050405020304" pitchFamily="18" charset="0"/>
                <a:ea typeface="Times New Roman" panose="02020603050405020304" pitchFamily="18" charset="0"/>
                <a:cs typeface="Times New Roman" panose="02020603050405020304" pitchFamily="18" charset="0"/>
              </a:rPr>
              <a:t>Các ước số của n là các số tự nhiên k thỏa mãn</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n%k</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0</a:t>
            </a:r>
            <a:r>
              <a:rPr lang="vi-VN" sz="2800">
                <a:latin typeface="Times New Roman" panose="02020603050405020304" pitchFamily="18" charset="0"/>
                <a:ea typeface="Times New Roman" panose="02020603050405020304" pitchFamily="18" charset="0"/>
                <a:cs typeface="Times New Roman" panose="02020603050405020304" pitchFamily="18" charset="0"/>
              </a:rPr>
              <a:t>. Muốn in các số trên một hàng ngang cần dùng thêm tham số end =  “ “ trong lệnh print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75187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35015" y="1625169"/>
            <a:ext cx="8464062" cy="306545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Chương trình có thể như </a:t>
            </a:r>
            <a:r>
              <a:rPr lang="vi-VN" sz="2800">
                <a:latin typeface="Times New Roman" panose="02020603050405020304" pitchFamily="18" charset="0"/>
                <a:ea typeface="Times New Roman" panose="02020603050405020304" pitchFamily="18" charset="0"/>
                <a:cs typeface="Times New Roman" panose="02020603050405020304" pitchFamily="18" charset="0"/>
              </a:rPr>
              <a:t>sau</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n = </a:t>
            </a:r>
            <a:r>
              <a:rPr lang="vi-VN" sz="28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int </a:t>
            </a:r>
            <a:r>
              <a:rPr lang="vi-VN" sz="2800" smtClean="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(input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Nhập số tự nhiên  n:  “ </a:t>
            </a:r>
            <a:r>
              <a:rPr lang="vi-VN"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vi-VN" sz="280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rPr>
              <a:t>for k in </a:t>
            </a:r>
            <a:r>
              <a:rPr lang="vi-VN" sz="28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range</a:t>
            </a:r>
            <a:r>
              <a:rPr lang="vi-VN" sz="2800">
                <a:latin typeface="Times New Roman" panose="02020603050405020304" pitchFamily="18" charset="0"/>
                <a:ea typeface="Times New Roman" panose="02020603050405020304" pitchFamily="18" charset="0"/>
                <a:cs typeface="Times New Roman" panose="02020603050405020304" pitchFamily="18" charset="0"/>
              </a:rPr>
              <a:t> (1,  n+1):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vi-VN" sz="280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rPr>
              <a:t>      if  </a:t>
            </a:r>
            <a:r>
              <a:rPr lang="vi-VN" sz="2800">
                <a:latin typeface="Times New Roman" panose="02020603050405020304" pitchFamily="18" charset="0"/>
                <a:ea typeface="Times New Roman" panose="02020603050405020304" pitchFamily="18" charset="0"/>
                <a:cs typeface="Times New Roman" panose="02020603050405020304" pitchFamily="18" charset="0"/>
              </a:rPr>
              <a:t>n%k == 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print</a:t>
            </a:r>
            <a:r>
              <a:rPr lang="vi-VN" sz="2800">
                <a:latin typeface="Times New Roman" panose="02020603050405020304" pitchFamily="18" charset="0"/>
                <a:ea typeface="Times New Roman" panose="02020603050405020304" pitchFamily="18" charset="0"/>
                <a:cs typeface="Times New Roman" panose="02020603050405020304" pitchFamily="18" charset="0"/>
              </a:rPr>
              <a:t> (k,  end = “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42443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6493" y="481158"/>
            <a:ext cx="10761785" cy="529375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vi-VN" sz="2800">
                <a:solidFill>
                  <a:srgbClr val="BF8F00"/>
                </a:solidFill>
                <a:latin typeface="Times New Roman" panose="02020603050405020304" pitchFamily="18" charset="0"/>
                <a:ea typeface="Times New Roman" panose="02020603050405020304" pitchFamily="18" charset="0"/>
                <a:cs typeface="Times New Roman" panose="02020603050405020304" pitchFamily="18" charset="0"/>
              </a:rPr>
              <a:t>Nhiệm vụ 2. </a:t>
            </a:r>
            <a:r>
              <a:rPr lang="vi-VN" sz="2800">
                <a:latin typeface="Times New Roman" panose="02020603050405020304" pitchFamily="18" charset="0"/>
                <a:ea typeface="Times New Roman" panose="02020603050405020304" pitchFamily="18" charset="0"/>
                <a:cs typeface="Times New Roman" panose="02020603050405020304" pitchFamily="18" charset="0"/>
              </a:rPr>
              <a:t>Nhập số tự nhiên n từ bàn phím và đếm số các ước số thực sự của n. Ước số thực sự của n là số tự nhiên k &lt; n và là ước của 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Hướng dẫn. </a:t>
            </a:r>
            <a:r>
              <a:rPr lang="vi-VN" sz="2800">
                <a:latin typeface="Times New Roman" panose="02020603050405020304" pitchFamily="18" charset="0"/>
                <a:ea typeface="Times New Roman" panose="02020603050405020304" pitchFamily="18" charset="0"/>
                <a:cs typeface="Times New Roman" panose="02020603050405020304" pitchFamily="18" charset="0"/>
              </a:rPr>
              <a:t>Tương tự như chương trình ở nhiệm vụ 1, điểm khác là cần đếm số các ước số này và không tính n. Tạo một biển có tên count để đếm số các ước số thực sự của </a:t>
            </a:r>
            <a:r>
              <a:rPr lang="vi-VN" sz="2800">
                <a:latin typeface="Times New Roman" panose="02020603050405020304" pitchFamily="18" charset="0"/>
                <a:ea typeface="Times New Roman" panose="02020603050405020304" pitchFamily="18" charset="0"/>
                <a:cs typeface="Times New Roman" panose="02020603050405020304" pitchFamily="18" charset="0"/>
              </a:rPr>
              <a:t>n</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smtClean="0">
              <a:latin typeface="Times New Roman" panose="02020603050405020304" pitchFamily="18" charset="0"/>
              <a:ea typeface="Times New Roman" panose="02020603050405020304" pitchFamily="18" charset="0"/>
              <a:cs typeface="Times New Roman" panose="02020603050405020304" pitchFamily="18" charset="0"/>
            </a:endParaRPr>
          </a:p>
          <a:p>
            <a:r>
              <a:rPr lang="vi-VN" sz="2800">
                <a:latin typeface="+mj-lt"/>
              </a:rPr>
              <a:t>n = </a:t>
            </a:r>
            <a:r>
              <a:rPr lang="vi-VN" sz="2800">
                <a:solidFill>
                  <a:schemeClr val="accent4">
                    <a:lumMod val="75000"/>
                  </a:schemeClr>
                </a:solidFill>
                <a:latin typeface="+mj-lt"/>
              </a:rPr>
              <a:t>int </a:t>
            </a:r>
            <a:r>
              <a:rPr lang="vi-VN" sz="2800" smtClean="0">
                <a:solidFill>
                  <a:schemeClr val="accent4">
                    <a:lumMod val="75000"/>
                  </a:schemeClr>
                </a:solidFill>
                <a:latin typeface="+mj-lt"/>
              </a:rPr>
              <a:t>(input </a:t>
            </a:r>
            <a:r>
              <a:rPr lang="vi-VN" sz="2800">
                <a:latin typeface="+mj-lt"/>
              </a:rPr>
              <a:t>(“ Nhập số tự nhiên  n:  “ ))</a:t>
            </a:r>
            <a:endParaRPr lang="en-US" sz="2800">
              <a:latin typeface="+mj-lt"/>
            </a:endParaRPr>
          </a:p>
          <a:p>
            <a:r>
              <a:rPr lang="vi-VN" sz="2800">
                <a:latin typeface="+mj-lt"/>
              </a:rPr>
              <a:t>count = 0</a:t>
            </a:r>
            <a:endParaRPr lang="en-US" sz="2800">
              <a:latin typeface="+mj-lt"/>
            </a:endParaRPr>
          </a:p>
          <a:p>
            <a:r>
              <a:rPr lang="vi-VN" sz="2800">
                <a:solidFill>
                  <a:srgbClr val="0070C0"/>
                </a:solidFill>
                <a:latin typeface="+mj-lt"/>
              </a:rPr>
              <a:t>for</a:t>
            </a:r>
            <a:r>
              <a:rPr lang="vi-VN" sz="2800">
                <a:latin typeface="+mj-lt"/>
              </a:rPr>
              <a:t> k </a:t>
            </a:r>
            <a:r>
              <a:rPr lang="vi-VN" sz="2800">
                <a:solidFill>
                  <a:srgbClr val="0070C0"/>
                </a:solidFill>
                <a:latin typeface="+mj-lt"/>
              </a:rPr>
              <a:t>in</a:t>
            </a:r>
            <a:r>
              <a:rPr lang="vi-VN" sz="2800">
                <a:latin typeface="+mj-lt"/>
              </a:rPr>
              <a:t> </a:t>
            </a:r>
            <a:r>
              <a:rPr lang="vi-VN" sz="2800">
                <a:solidFill>
                  <a:schemeClr val="accent4">
                    <a:lumMod val="75000"/>
                  </a:schemeClr>
                </a:solidFill>
                <a:latin typeface="+mj-lt"/>
              </a:rPr>
              <a:t>range</a:t>
            </a:r>
            <a:r>
              <a:rPr lang="vi-VN" sz="2800">
                <a:latin typeface="+mj-lt"/>
              </a:rPr>
              <a:t> (1, n):</a:t>
            </a:r>
            <a:endParaRPr lang="en-US" sz="2800">
              <a:latin typeface="+mj-lt"/>
            </a:endParaRPr>
          </a:p>
          <a:p>
            <a:r>
              <a:rPr lang="vi-VN" sz="2800">
                <a:latin typeface="+mj-lt"/>
              </a:rPr>
              <a:t>      </a:t>
            </a:r>
            <a:r>
              <a:rPr lang="vi-VN" sz="2800">
                <a:solidFill>
                  <a:srgbClr val="0070C0"/>
                </a:solidFill>
                <a:latin typeface="+mj-lt"/>
              </a:rPr>
              <a:t>if</a:t>
            </a:r>
            <a:r>
              <a:rPr lang="vi-VN" sz="2800">
                <a:latin typeface="+mj-lt"/>
              </a:rPr>
              <a:t> </a:t>
            </a:r>
            <a:r>
              <a:rPr lang="en-US" sz="2800" smtClean="0">
                <a:latin typeface="+mj-lt"/>
              </a:rPr>
              <a:t> </a:t>
            </a:r>
            <a:r>
              <a:rPr lang="vi-VN" sz="2800" smtClean="0">
                <a:latin typeface="+mj-lt"/>
              </a:rPr>
              <a:t>n%k </a:t>
            </a:r>
            <a:r>
              <a:rPr lang="vi-VN" sz="2800">
                <a:latin typeface="+mj-lt"/>
              </a:rPr>
              <a:t>== 0:</a:t>
            </a:r>
            <a:endParaRPr lang="en-US" sz="2800">
              <a:latin typeface="+mj-lt"/>
            </a:endParaRPr>
          </a:p>
          <a:p>
            <a:r>
              <a:rPr lang="vi-VN" sz="2800">
                <a:latin typeface="+mj-lt"/>
              </a:rPr>
              <a:t>            count   =  count   +  1</a:t>
            </a:r>
            <a:endParaRPr lang="en-US" sz="2800">
              <a:latin typeface="+mj-lt"/>
            </a:endParaRPr>
          </a:p>
          <a:p>
            <a:r>
              <a:rPr lang="vi-VN" sz="2800">
                <a:solidFill>
                  <a:schemeClr val="accent4">
                    <a:lumMod val="75000"/>
                  </a:schemeClr>
                </a:solidFill>
                <a:latin typeface="+mj-lt"/>
              </a:rPr>
              <a:t>print </a:t>
            </a:r>
            <a:r>
              <a:rPr lang="vi-VN" sz="2800">
                <a:latin typeface="+mj-lt"/>
              </a:rPr>
              <a:t>(count)</a:t>
            </a:r>
            <a:endParaRPr lang="en-US" sz="2800">
              <a:effectLst/>
              <a:latin typeface="+mj-l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83527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04261" y="290118"/>
            <a:ext cx="3121688" cy="707886"/>
          </a:xfrm>
          <a:prstGeom prst="rect">
            <a:avLst/>
          </a:prstGeom>
        </p:spPr>
        <p:txBody>
          <a:bodyPr wrap="none">
            <a:spAutoFit/>
          </a:bodyPr>
          <a:lstStyle/>
          <a:p>
            <a:r>
              <a:rPr lang="vi-VN" sz="4000" b="1">
                <a:solidFill>
                  <a:srgbClr val="FFFF00"/>
                </a:solidFill>
                <a:latin typeface="Times New Roman" panose="02020603050405020304" pitchFamily="18" charset="0"/>
                <a:ea typeface="Times New Roman" panose="02020603050405020304" pitchFamily="18" charset="0"/>
              </a:rPr>
              <a:t>LUYỆN TẬP</a:t>
            </a:r>
            <a:endParaRPr lang="en-US" sz="4000">
              <a:solidFill>
                <a:srgbClr val="FFFF00"/>
              </a:solidFill>
            </a:endParaRPr>
          </a:p>
        </p:txBody>
      </p:sp>
      <mc:AlternateContent xmlns:mc="http://schemas.openxmlformats.org/markup-compatibility/2006">
        <mc:Choice xmlns:a14="http://schemas.microsoft.com/office/drawing/2010/main" Requires="a14">
          <p:sp>
            <p:nvSpPr>
              <p:cNvPr id="5" name="Flowchart: Alternate Process 4"/>
              <p:cNvSpPr/>
              <p:nvPr/>
            </p:nvSpPr>
            <p:spPr>
              <a:xfrm>
                <a:off x="865567" y="1288023"/>
                <a:ext cx="10668000" cy="4937522"/>
              </a:xfrm>
              <a:prstGeom prst="flowChartAlternateProcess">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Bef>
                    <a:spcPts val="600"/>
                  </a:spcBef>
                  <a:spcAft>
                    <a:spcPts val="600"/>
                  </a:spcAft>
                </a:pPr>
                <a:r>
                  <a:rPr lang="vi-VN"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Đoạn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ch</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ư</a:t>
                </a:r>
                <a:r>
                  <a:rPr lang="en-US" sz="2800">
                    <a:latin typeface="Times New Roman" panose="02020603050405020304" pitchFamily="18" charset="0"/>
                    <a:ea typeface="Times New Roman" panose="02020603050405020304" pitchFamily="18" charset="0"/>
                    <a:cs typeface="Times New Roman" panose="02020603050405020304" pitchFamily="18" charset="0"/>
                  </a:rPr>
                  <a:t>ơ</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ng </a:t>
                </a:r>
                <a:r>
                  <a:rPr lang="vi-VN" sz="2800">
                    <a:latin typeface="Times New Roman" panose="02020603050405020304" pitchFamily="18" charset="0"/>
                    <a:ea typeface="Times New Roman" panose="02020603050405020304" pitchFamily="18" charset="0"/>
                    <a:cs typeface="Times New Roman" panose="02020603050405020304" pitchFamily="18" charset="0"/>
                  </a:rPr>
                  <a:t>trình sau in ra kết quả gì?</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n = </a:t>
                </a:r>
                <a:r>
                  <a:rPr lang="vi-VN" sz="28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int ( input </a:t>
                </a:r>
                <a:r>
                  <a:rPr lang="vi-VN" sz="2800">
                    <a:latin typeface="Times New Roman" panose="02020603050405020304" pitchFamily="18" charset="0"/>
                    <a:ea typeface="Times New Roman" panose="02020603050405020304" pitchFamily="18" charset="0"/>
                    <a:cs typeface="Times New Roman" panose="02020603050405020304" pitchFamily="18" charset="0"/>
                  </a:rPr>
                  <a:t>(</a:t>
                </a:r>
                <a:r>
                  <a:rPr lang="vi-VN"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Nhập số tự nhiên  n:  “</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S = 0</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rPr>
                  <a:t>for k in </a:t>
                </a:r>
                <a:r>
                  <a:rPr lang="vi-VN" sz="28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range</a:t>
                </a:r>
                <a:r>
                  <a:rPr lang="vi-VN" sz="2800">
                    <a:latin typeface="Times New Roman" panose="02020603050405020304" pitchFamily="18" charset="0"/>
                    <a:ea typeface="Times New Roman" panose="02020603050405020304" pitchFamily="18" charset="0"/>
                    <a:cs typeface="Times New Roman" panose="02020603050405020304" pitchFamily="18" charset="0"/>
                  </a:rPr>
                  <a:t> (n+1):</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S = S + k</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p</a:t>
                </a:r>
                <a:r>
                  <a:rPr lang="vi-VN" sz="2800" smtClean="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rint </a:t>
                </a:r>
                <a:r>
                  <a:rPr lang="vi-VN" sz="2800">
                    <a:latin typeface="Times New Roman" panose="02020603050405020304" pitchFamily="18" charset="0"/>
                    <a:ea typeface="Times New Roman" panose="02020603050405020304" pitchFamily="18" charset="0"/>
                    <a:cs typeface="Times New Roman" panose="02020603050405020304" pitchFamily="18" charset="0"/>
                  </a:rPr>
                  <a:t>(S*S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vi-VN"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r>
                  <a:rPr lang="vi-VN" sz="2800">
                    <a:latin typeface="Times New Roman" panose="02020603050405020304" pitchFamily="18" charset="0"/>
                    <a:ea typeface="Times New Roman" panose="02020603050405020304" pitchFamily="18" charset="0"/>
                    <a:cs typeface="Times New Roman" panose="02020603050405020304" pitchFamily="18" charset="0"/>
                  </a:rPr>
                  <a:t> Viết đoạn chương trình tính tích 1</a:t>
                </a:r>
                <a14:m>
                  <m:oMath xmlns:m="http://schemas.openxmlformats.org/officeDocument/2006/math">
                    <m:r>
                      <a:rPr lang="vi-VN" sz="2800" i="1">
                        <a:latin typeface="Cambria Math" panose="02040503050406030204" pitchFamily="18" charset="0"/>
                        <a:ea typeface="Times New Roman" panose="02020603050405020304" pitchFamily="18" charset="0"/>
                        <a:cs typeface="Times New Roman" panose="02020603050405020304" pitchFamily="18" charset="0"/>
                      </a:rPr>
                      <m:t>×</m:t>
                    </m:r>
                  </m:oMath>
                </a14:m>
                <a:r>
                  <a:rPr lang="vi-VN" sz="2800">
                    <a:latin typeface="Times New Roman" panose="02020603050405020304" pitchFamily="18" charset="0"/>
                    <a:ea typeface="Calibri" panose="020F0502020204030204" pitchFamily="34" charset="0"/>
                    <a:cs typeface="Times New Roman" panose="02020603050405020304" pitchFamily="18" charset="0"/>
                  </a:rPr>
                  <a:t> 2 </a:t>
                </a:r>
                <a14:m>
                  <m:oMath xmlns:m="http://schemas.openxmlformats.org/officeDocument/2006/math">
                    <m:r>
                      <a:rPr lang="vi-VN" sz="2800" i="1">
                        <a:latin typeface="Cambria Math" panose="02040503050406030204" pitchFamily="18" charset="0"/>
                        <a:ea typeface="Times New Roman" panose="02020603050405020304" pitchFamily="18" charset="0"/>
                        <a:cs typeface="Times New Roman" panose="02020603050405020304" pitchFamily="18" charset="0"/>
                      </a:rPr>
                      <m:t>×</m:t>
                    </m:r>
                  </m:oMath>
                </a14:m>
                <a:r>
                  <a:rPr lang="vi-VN" sz="2800">
                    <a:latin typeface="Times New Roman" panose="02020603050405020304" pitchFamily="18" charset="0"/>
                    <a:ea typeface="Calibri" panose="020F0502020204030204" pitchFamily="34" charset="0"/>
                    <a:cs typeface="Times New Roman" panose="02020603050405020304" pitchFamily="18" charset="0"/>
                  </a:rPr>
                  <a:t> 3 </a:t>
                </a:r>
                <a14:m>
                  <m:oMath xmlns:m="http://schemas.openxmlformats.org/officeDocument/2006/math">
                    <m:r>
                      <a:rPr lang="vi-VN" sz="2800" i="1">
                        <a:latin typeface="Cambria Math" panose="02040503050406030204" pitchFamily="18" charset="0"/>
                        <a:ea typeface="Times New Roman" panose="02020603050405020304" pitchFamily="18" charset="0"/>
                        <a:cs typeface="Times New Roman" panose="02020603050405020304" pitchFamily="18" charset="0"/>
                      </a:rPr>
                      <m:t>×</m:t>
                    </m:r>
                  </m:oMath>
                </a14:m>
                <a:r>
                  <a:rPr lang="vi-VN" sz="2800">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r>
                      <a:rPr lang="vi-VN" sz="2800" i="1">
                        <a:latin typeface="Cambria Math" panose="02040503050406030204" pitchFamily="18" charset="0"/>
                        <a:ea typeface="Times New Roman" panose="02020603050405020304" pitchFamily="18" charset="0"/>
                        <a:cs typeface="Times New Roman" panose="02020603050405020304" pitchFamily="18" charset="0"/>
                      </a:rPr>
                      <m:t>×</m:t>
                    </m:r>
                  </m:oMath>
                </a14:m>
                <a:r>
                  <a:rPr lang="vi-VN" sz="2800">
                    <a:latin typeface="Times New Roman" panose="02020603050405020304" pitchFamily="18" charset="0"/>
                    <a:ea typeface="Calibri" panose="020F0502020204030204" pitchFamily="34" charset="0"/>
                    <a:cs typeface="Times New Roman" panose="02020603050405020304" pitchFamily="18" charset="0"/>
                  </a:rPr>
                  <a:t> n với n được nhập vào từ bàn phím.</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mc:Choice>
        <mc:Fallback>
          <p:sp>
            <p:nvSpPr>
              <p:cNvPr id="5" name="Flowchart: Alternate Process 4"/>
              <p:cNvSpPr>
                <a:spLocks noRot="1" noChangeAspect="1" noMove="1" noResize="1" noEditPoints="1" noAdjustHandles="1" noChangeArrowheads="1" noChangeShapeType="1" noTextEdit="1"/>
              </p:cNvSpPr>
              <p:nvPr/>
            </p:nvSpPr>
            <p:spPr>
              <a:xfrm>
                <a:off x="865567" y="1288023"/>
                <a:ext cx="10668000" cy="4937522"/>
              </a:xfrm>
              <a:prstGeom prst="flowChartAlternateProcess">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64485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p:cNvSpPr/>
              <p:nvPr/>
            </p:nvSpPr>
            <p:spPr>
              <a:xfrm>
                <a:off x="890954" y="1399435"/>
                <a:ext cx="10808677" cy="334989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Bef>
                    <a:spcPts val="1200"/>
                  </a:spcBef>
                  <a:spcAft>
                    <a:spcPts val="1200"/>
                  </a:spcAft>
                </a:pPr>
                <a:r>
                  <a:rPr lang="en-US" sz="280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3</a:t>
                </a:r>
                <a:r>
                  <a:rPr lang="vi-VN" sz="280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Viết chương trình nhập từ bàn phím số tự nhiên n và in ra kết quả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S = 1+</a:t>
                </a:r>
                <a14:m>
                  <m:oMath xmlns:m="http://schemas.openxmlformats.org/officeDocument/2006/math">
                    <m:r>
                      <a:rPr lang="vi-VN" sz="2800" i="1">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i="1">
                            <a:latin typeface="Cambria Math" panose="02040503050406030204" pitchFamily="18" charset="0"/>
                            <a:ea typeface="Times New Roman" panose="02020603050405020304" pitchFamily="18" charset="0"/>
                            <a:cs typeface="Times New Roman" panose="02020603050405020304" pitchFamily="18" charset="0"/>
                          </a:rPr>
                          <m:t>1</m:t>
                        </m:r>
                      </m:num>
                      <m:den>
                        <m:r>
                          <a:rPr lang="vi-VN" sz="2800" i="1">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vi-VN" sz="2800">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i="1">
                            <a:latin typeface="Cambria Math" panose="02040503050406030204" pitchFamily="18" charset="0"/>
                            <a:ea typeface="Times New Roman" panose="02020603050405020304" pitchFamily="18" charset="0"/>
                            <a:cs typeface="Times New Roman" panose="02020603050405020304" pitchFamily="18" charset="0"/>
                          </a:rPr>
                          <m:t>1</m:t>
                        </m:r>
                      </m:num>
                      <m:den>
                        <m:r>
                          <a:rPr lang="vi-VN" sz="2800" i="1">
                            <a:latin typeface="Cambria Math" panose="02040503050406030204" pitchFamily="18" charset="0"/>
                            <a:ea typeface="Times New Roman" panose="02020603050405020304" pitchFamily="18" charset="0"/>
                            <a:cs typeface="Times New Roman" panose="02020603050405020304" pitchFamily="18" charset="0"/>
                          </a:rPr>
                          <m:t>𝑛</m:t>
                        </m:r>
                      </m:den>
                    </m:f>
                  </m:oMath>
                </a14:m>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4</a:t>
                </a:r>
                <a:r>
                  <a:rPr lang="vi-VN" sz="280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r>
                  <a:rPr lang="vi-VN" sz="2800" smtClean="0">
                    <a:latin typeface="Times New Roman" panose="02020603050405020304" pitchFamily="18" charset="0"/>
                    <a:ea typeface="Calibri" panose="020F0502020204030204" pitchFamily="34" charset="0"/>
                    <a:cs typeface="Times New Roman" panose="02020603050405020304" pitchFamily="18" charset="0"/>
                  </a:rPr>
                  <a:t> </a:t>
                </a:r>
                <a:r>
                  <a:rPr lang="vi-VN" sz="2800">
                    <a:latin typeface="Times New Roman" panose="02020603050405020304" pitchFamily="18" charset="0"/>
                    <a:ea typeface="Calibri" panose="020F0502020204030204" pitchFamily="34" charset="0"/>
                    <a:cs typeface="Times New Roman" panose="02020603050405020304" pitchFamily="18" charset="0"/>
                  </a:rPr>
                  <a:t>Viết chương trình nhập từ bàn phím số tự nhiên n và in ra kết quả là tổng sau: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vi-VN" sz="2800">
                    <a:latin typeface="Times New Roman" panose="02020603050405020304" pitchFamily="18" charset="0"/>
                    <a:ea typeface="Calibri" panose="020F0502020204030204" pitchFamily="34" charset="0"/>
                    <a:cs typeface="Times New Roman" panose="02020603050405020304" pitchFamily="18" charset="0"/>
                  </a:rPr>
                  <a:t>                    S = </a:t>
                </a:r>
                <a14:m>
                  <m:oMath xmlns:m="http://schemas.openxmlformats.org/officeDocument/2006/math">
                    <m:sSup>
                      <m:sSupPr>
                        <m:ctrlPr>
                          <a:rPr lang="en-US" sz="2800" i="1">
                            <a:latin typeface="Cambria Math" panose="02040503050406030204" pitchFamily="18" charset="0"/>
                            <a:ea typeface="Calibri" panose="020F0502020204030204" pitchFamily="34" charset="0"/>
                            <a:cs typeface="Times New Roman" panose="02020603050405020304" pitchFamily="18" charset="0"/>
                          </a:rPr>
                        </m:ctrlPr>
                      </m:sSupPr>
                      <m:e>
                        <m:r>
                          <a:rPr lang="vi-VN" sz="2800" i="1">
                            <a:latin typeface="Cambria Math" panose="02040503050406030204" pitchFamily="18" charset="0"/>
                            <a:ea typeface="Calibri" panose="020F0502020204030204" pitchFamily="34" charset="0"/>
                            <a:cs typeface="Times New Roman" panose="02020603050405020304" pitchFamily="18" charset="0"/>
                          </a:rPr>
                          <m:t>1</m:t>
                        </m:r>
                      </m:e>
                      <m:sup>
                        <m:r>
                          <a:rPr lang="vi-VN" sz="2800" i="1">
                            <a:latin typeface="Cambria Math" panose="02040503050406030204" pitchFamily="18" charset="0"/>
                            <a:ea typeface="Calibri" panose="020F0502020204030204" pitchFamily="34" charset="0"/>
                            <a:cs typeface="Times New Roman" panose="02020603050405020304" pitchFamily="18" charset="0"/>
                          </a:rPr>
                          <m:t>3</m:t>
                        </m:r>
                      </m:sup>
                    </m:sSup>
                  </m:oMath>
                </a14:m>
                <a:r>
                  <a:rPr lang="vi-VN" sz="2800">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sSup>
                      <m:sSupPr>
                        <m:ctrlPr>
                          <a:rPr lang="en-US" sz="2800" i="1">
                            <a:latin typeface="Cambria Math" panose="02040503050406030204" pitchFamily="18" charset="0"/>
                            <a:ea typeface="Calibri" panose="020F0502020204030204" pitchFamily="34" charset="0"/>
                            <a:cs typeface="Times New Roman" panose="02020603050405020304" pitchFamily="18" charset="0"/>
                          </a:rPr>
                        </m:ctrlPr>
                      </m:sSupPr>
                      <m:e>
                        <m:r>
                          <a:rPr lang="vi-VN" sz="2800" i="1">
                            <a:latin typeface="Cambria Math" panose="02040503050406030204" pitchFamily="18" charset="0"/>
                            <a:ea typeface="Calibri" panose="020F0502020204030204" pitchFamily="34" charset="0"/>
                            <a:cs typeface="Times New Roman" panose="02020603050405020304" pitchFamily="18" charset="0"/>
                          </a:rPr>
                          <m:t>2</m:t>
                        </m:r>
                      </m:e>
                      <m:sup>
                        <m:r>
                          <a:rPr lang="vi-VN" sz="2800" i="1">
                            <a:latin typeface="Cambria Math" panose="02040503050406030204" pitchFamily="18" charset="0"/>
                            <a:ea typeface="Calibri" panose="020F0502020204030204" pitchFamily="34" charset="0"/>
                            <a:cs typeface="Times New Roman" panose="02020603050405020304" pitchFamily="18" charset="0"/>
                          </a:rPr>
                          <m:t>3</m:t>
                        </m:r>
                      </m:sup>
                    </m:sSup>
                  </m:oMath>
                </a14:m>
                <a:r>
                  <a:rPr lang="vi-VN" sz="2800">
                    <a:latin typeface="Times New Roman" panose="02020603050405020304" pitchFamily="18" charset="0"/>
                    <a:ea typeface="Calibri" panose="020F0502020204030204" pitchFamily="34" charset="0"/>
                    <a:cs typeface="Times New Roman" panose="02020603050405020304" pitchFamily="18" charset="0"/>
                  </a:rPr>
                  <a:t> +... + </a:t>
                </a:r>
                <a14:m>
                  <m:oMath xmlns:m="http://schemas.openxmlformats.org/officeDocument/2006/math">
                    <m:sSup>
                      <m:sSupPr>
                        <m:ctrlPr>
                          <a:rPr lang="en-US" sz="2800" i="1">
                            <a:latin typeface="Cambria Math" panose="02040503050406030204" pitchFamily="18" charset="0"/>
                            <a:ea typeface="Calibri" panose="020F0502020204030204" pitchFamily="34" charset="0"/>
                            <a:cs typeface="Times New Roman" panose="02020603050405020304" pitchFamily="18" charset="0"/>
                          </a:rPr>
                        </m:ctrlPr>
                      </m:sSupPr>
                      <m:e>
                        <m:r>
                          <a:rPr lang="vi-VN" sz="2800" i="1">
                            <a:latin typeface="Cambria Math" panose="02040503050406030204" pitchFamily="18" charset="0"/>
                            <a:ea typeface="Calibri" panose="020F0502020204030204" pitchFamily="34" charset="0"/>
                            <a:cs typeface="Times New Roman" panose="02020603050405020304" pitchFamily="18" charset="0"/>
                          </a:rPr>
                          <m:t>𝑛</m:t>
                        </m:r>
                      </m:e>
                      <m:sup>
                        <m:r>
                          <a:rPr lang="vi-VN" sz="2800" i="1">
                            <a:latin typeface="Cambria Math" panose="02040503050406030204" pitchFamily="18" charset="0"/>
                            <a:ea typeface="Calibri" panose="020F0502020204030204" pitchFamily="34" charset="0"/>
                            <a:cs typeface="Times New Roman" panose="02020603050405020304" pitchFamily="18" charset="0"/>
                          </a:rPr>
                          <m:t>3</m:t>
                        </m:r>
                      </m:sup>
                    </m:sSup>
                  </m:oMath>
                </a14:m>
                <a:r>
                  <a:rPr lang="vi-VN" sz="2800">
                    <a:latin typeface="Times New Roman" panose="02020603050405020304" pitchFamily="18" charset="0"/>
                    <a:ea typeface="Calibri" panose="020F0502020204030204" pitchFamily="34"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890954" y="1399435"/>
                <a:ext cx="10808677" cy="3349891"/>
              </a:xfrm>
              <a:prstGeom prst="rect">
                <a:avLst/>
              </a:prstGeom>
              <a:blipFill>
                <a:blip r:embed="rId2"/>
                <a:stretch>
                  <a:fillRect l="-1070" t="-1812" r="-20777" b="-3986"/>
                </a:stretch>
              </a:blipFill>
            </p:spPr>
            <p:txBody>
              <a:bodyPr/>
              <a:lstStyle/>
              <a:p>
                <a:r>
                  <a:rPr lang="en-US">
                    <a:noFill/>
                  </a:rPr>
                  <a:t> </a:t>
                </a:r>
              </a:p>
            </p:txBody>
          </p:sp>
        </mc:Fallback>
      </mc:AlternateContent>
    </p:spTree>
    <p:extLst>
      <p:ext uri="{BB962C8B-B14F-4D97-AF65-F5344CB8AC3E}">
        <p14:creationId xmlns:p14="http://schemas.microsoft.com/office/powerpoint/2010/main" val="3765194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34327-4864-46BB-A57A-7055C9E3AEC1}"/>
              </a:ext>
            </a:extLst>
          </p:cNvPr>
          <p:cNvSpPr>
            <a:spLocks noGrp="1"/>
          </p:cNvSpPr>
          <p:nvPr>
            <p:ph type="title"/>
          </p:nvPr>
        </p:nvSpPr>
        <p:spPr>
          <a:xfrm>
            <a:off x="1143001" y="305010"/>
            <a:ext cx="9905998" cy="761790"/>
          </a:xfrm>
        </p:spPr>
        <p:txBody>
          <a:bodyPr>
            <a:normAutofit/>
          </a:bodyPr>
          <a:lstStyle/>
          <a:p>
            <a:pPr algn="ctr"/>
            <a:r>
              <a:rPr lang="en-US" b="1">
                <a:solidFill>
                  <a:srgbClr val="FFFF00"/>
                </a:solidFill>
                <a:latin typeface="Times New Roman" panose="02020603050405020304" pitchFamily="18" charset="0"/>
                <a:cs typeface="Times New Roman" panose="02020603050405020304" pitchFamily="18" charset="0"/>
              </a:rPr>
              <a:t>Bài tập</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105D8EB6-8868-4F41-8F78-72C37C60EF73}"/>
              </a:ext>
            </a:extLst>
          </p:cNvPr>
          <p:cNvSpPr>
            <a:spLocks noGrp="1"/>
          </p:cNvSpPr>
          <p:nvPr>
            <p:ph idx="1"/>
          </p:nvPr>
        </p:nvSpPr>
        <p:spPr>
          <a:xfrm>
            <a:off x="845919" y="1404570"/>
            <a:ext cx="11183611" cy="761790"/>
          </a:xfrm>
        </p:spPr>
        <p:txBody>
          <a:bodyPr>
            <a:noAutofit/>
          </a:bodyPr>
          <a:lstStyle/>
          <a:p>
            <a:pPr marL="0" indent="0" algn="just">
              <a:buNone/>
            </a:pPr>
            <a:r>
              <a:rPr lang="en-US" sz="2800" b="1" u="sng">
                <a:solidFill>
                  <a:schemeClr val="accent3">
                    <a:lumMod val="60000"/>
                    <a:lumOff val="40000"/>
                  </a:schemeClr>
                </a:solidFill>
                <a:latin typeface="Times New Roman" panose="02020603050405020304" pitchFamily="18" charset="0"/>
                <a:cs typeface="Times New Roman" panose="02020603050405020304" pitchFamily="18" charset="0"/>
              </a:rPr>
              <a:t>Bài 1</a:t>
            </a:r>
            <a:r>
              <a:rPr lang="en-US" sz="2800">
                <a:latin typeface="Times New Roman" panose="02020603050405020304" pitchFamily="18" charset="0"/>
                <a:cs typeface="Times New Roman" panose="02020603050405020304" pitchFamily="18" charset="0"/>
              </a:rPr>
              <a:t>: Em hãy dự đoán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hình bên đưa ra màn hình những gì?</a:t>
            </a:r>
          </a:p>
        </p:txBody>
      </p:sp>
      <p:pic>
        <p:nvPicPr>
          <p:cNvPr id="4" name="Picture 3">
            <a:extLst>
              <a:ext uri="{FF2B5EF4-FFF2-40B4-BE49-F238E27FC236}">
                <a16:creationId xmlns:a16="http://schemas.microsoft.com/office/drawing/2014/main" id="{255FF80A-C680-4509-9F64-24F1AA9483F3}"/>
              </a:ext>
            </a:extLst>
          </p:cNvPr>
          <p:cNvPicPr>
            <a:picLocks noChangeAspect="1"/>
          </p:cNvPicPr>
          <p:nvPr/>
        </p:nvPicPr>
        <p:blipFill rotWithShape="1">
          <a:blip r:embed="rId3"/>
          <a:srcRect l="6215" t="-25" r="73857" b="55812"/>
          <a:stretch/>
        </p:blipFill>
        <p:spPr>
          <a:xfrm>
            <a:off x="8465127" y="2396731"/>
            <a:ext cx="2937781" cy="4156154"/>
          </a:xfrm>
          <a:prstGeom prst="rect">
            <a:avLst/>
          </a:prstGeom>
        </p:spPr>
      </p:pic>
      <p:pic>
        <p:nvPicPr>
          <p:cNvPr id="7" name="Picture 6">
            <a:extLst>
              <a:ext uri="{FF2B5EF4-FFF2-40B4-BE49-F238E27FC236}">
                <a16:creationId xmlns:a16="http://schemas.microsoft.com/office/drawing/2014/main" id="{9775938B-2874-4FF6-9C1C-48F04A7CEF42}"/>
              </a:ext>
            </a:extLst>
          </p:cNvPr>
          <p:cNvPicPr>
            <a:picLocks noChangeAspect="1"/>
          </p:cNvPicPr>
          <p:nvPr/>
        </p:nvPicPr>
        <p:blipFill rotWithShape="1">
          <a:blip r:embed="rId4"/>
          <a:srcRect l="11142" t="48161" r="60657" b="37518"/>
          <a:stretch/>
        </p:blipFill>
        <p:spPr>
          <a:xfrm>
            <a:off x="970611" y="3060275"/>
            <a:ext cx="5430190" cy="2109050"/>
          </a:xfrm>
          <a:prstGeom prst="rect">
            <a:avLst/>
          </a:prstGeom>
        </p:spPr>
      </p:pic>
      <p:sp>
        <p:nvSpPr>
          <p:cNvPr id="8" name="Arrow: Right 7">
            <a:extLst>
              <a:ext uri="{FF2B5EF4-FFF2-40B4-BE49-F238E27FC236}">
                <a16:creationId xmlns:a16="http://schemas.microsoft.com/office/drawing/2014/main" id="{FE441ECF-0573-493A-9D4C-7D824299BD6E}"/>
              </a:ext>
            </a:extLst>
          </p:cNvPr>
          <p:cNvSpPr/>
          <p:nvPr/>
        </p:nvSpPr>
        <p:spPr>
          <a:xfrm>
            <a:off x="6996546" y="3934481"/>
            <a:ext cx="872836" cy="5403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488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34327-4864-46BB-A57A-7055C9E3AEC1}"/>
              </a:ext>
            </a:extLst>
          </p:cNvPr>
          <p:cNvSpPr>
            <a:spLocks noGrp="1"/>
          </p:cNvSpPr>
          <p:nvPr>
            <p:ph type="title"/>
          </p:nvPr>
        </p:nvSpPr>
        <p:spPr>
          <a:xfrm>
            <a:off x="1143001" y="95816"/>
            <a:ext cx="9905998" cy="761790"/>
          </a:xfrm>
        </p:spPr>
        <p:txBody>
          <a:bodyPr>
            <a:normAutofit/>
          </a:bodyPr>
          <a:lstStyle/>
          <a:p>
            <a:pPr algn="ctr"/>
            <a:r>
              <a:rPr lang="en-US" b="1">
                <a:solidFill>
                  <a:srgbClr val="FFFF00"/>
                </a:solidFill>
                <a:latin typeface="Times New Roman" panose="02020603050405020304" pitchFamily="18" charset="0"/>
                <a:cs typeface="Times New Roman" panose="02020603050405020304" pitchFamily="18" charset="0"/>
              </a:rPr>
              <a:t>Bài tập</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105D8EB6-8868-4F41-8F78-72C37C60EF73}"/>
              </a:ext>
            </a:extLst>
          </p:cNvPr>
          <p:cNvSpPr>
            <a:spLocks noGrp="1"/>
          </p:cNvSpPr>
          <p:nvPr>
            <p:ph idx="1"/>
          </p:nvPr>
        </p:nvSpPr>
        <p:spPr>
          <a:xfrm>
            <a:off x="735083" y="966859"/>
            <a:ext cx="11183611" cy="2305281"/>
          </a:xfrm>
        </p:spPr>
        <p:txBody>
          <a:bodyPr>
            <a:noAutofit/>
          </a:bodyPr>
          <a:lstStyle/>
          <a:p>
            <a:pPr marL="0" indent="0" algn="just">
              <a:buNone/>
            </a:pPr>
            <a:r>
              <a:rPr lang="en-US" sz="2800" b="1" u="sng">
                <a:solidFill>
                  <a:schemeClr val="accent3">
                    <a:lumMod val="60000"/>
                    <a:lumOff val="40000"/>
                  </a:schemeClr>
                </a:solidFill>
                <a:latin typeface="Times New Roman" panose="02020603050405020304" pitchFamily="18" charset="0"/>
                <a:cs typeface="Times New Roman" panose="02020603050405020304" pitchFamily="18" charset="0"/>
              </a:rPr>
              <a:t>Bài 2</a:t>
            </a:r>
            <a:r>
              <a:rPr lang="en-US" sz="2800">
                <a:latin typeface="Times New Roman" panose="02020603050405020304" pitchFamily="18" charset="0"/>
                <a:cs typeface="Times New Roman" panose="02020603050405020304" pitchFamily="18" charset="0"/>
              </a:rPr>
              <a:t>: Trong các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trò chơi truyền hình, người dẫn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thường đếm ngược để bắt đầu trò chơi. Em hãy viết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nhập vào một số nguyên n, sau đó in ra các giá trị từ n về 1 để mô phỏng quá trình đếm ngược (</a:t>
            </a:r>
            <a:r>
              <a:rPr lang="en-US" sz="2800" i="1">
                <a:latin typeface="Times New Roman" panose="02020603050405020304" pitchFamily="18" charset="0"/>
                <a:cs typeface="Times New Roman" panose="02020603050405020304" pitchFamily="18" charset="0"/>
              </a:rPr>
              <a:t>Hình 7</a:t>
            </a:r>
            <a:r>
              <a:rPr lang="en-US" sz="2800">
                <a:latin typeface="Times New Roman" panose="02020603050405020304" pitchFamily="18" charset="0"/>
                <a:cs typeface="Times New Roman" panose="02020603050405020304" pitchFamily="18" charset="0"/>
              </a:rPr>
              <a:t>)</a:t>
            </a:r>
          </a:p>
        </p:txBody>
      </p:sp>
      <p:sp>
        <p:nvSpPr>
          <p:cNvPr id="9" name="Content Placeholder 4">
            <a:extLst>
              <a:ext uri="{FF2B5EF4-FFF2-40B4-BE49-F238E27FC236}">
                <a16:creationId xmlns:a16="http://schemas.microsoft.com/office/drawing/2014/main" id="{10DF9899-BF77-4739-B242-CD1DD4DD1AAE}"/>
              </a:ext>
            </a:extLst>
          </p:cNvPr>
          <p:cNvSpPr txBox="1">
            <a:spLocks/>
          </p:cNvSpPr>
          <p:nvPr/>
        </p:nvSpPr>
        <p:spPr>
          <a:xfrm>
            <a:off x="1429295" y="5915190"/>
            <a:ext cx="9333410" cy="637800"/>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800" i="1">
                <a:latin typeface="Times New Roman" panose="02020603050405020304" pitchFamily="18" charset="0"/>
                <a:cs typeface="Times New Roman" panose="02020603050405020304" pitchFamily="18" charset="0"/>
              </a:rPr>
              <a:t>Hình 7. Một kết quả chạy c</a:t>
            </a:r>
            <a:r>
              <a:rPr lang="vi-VN" sz="2800" i="1">
                <a:latin typeface="Times New Roman" panose="02020603050405020304" pitchFamily="18" charset="0"/>
                <a:cs typeface="Times New Roman" panose="02020603050405020304" pitchFamily="18" charset="0"/>
              </a:rPr>
              <a:t>hương trình</a:t>
            </a:r>
            <a:r>
              <a:rPr lang="en-US" sz="2800" i="1">
                <a:latin typeface="Times New Roman" panose="02020603050405020304" pitchFamily="18" charset="0"/>
                <a:cs typeface="Times New Roman" panose="02020603050405020304" pitchFamily="18" charset="0"/>
              </a:rPr>
              <a:t> đếm ngược</a:t>
            </a:r>
            <a:endParaRPr lang="en-US" sz="280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1AAD0C9-D5B3-498B-8E3F-1815B6A6E3E4}"/>
              </a:ext>
            </a:extLst>
          </p:cNvPr>
          <p:cNvPicPr>
            <a:picLocks noChangeAspect="1"/>
          </p:cNvPicPr>
          <p:nvPr/>
        </p:nvPicPr>
        <p:blipFill rotWithShape="1">
          <a:blip r:embed="rId3"/>
          <a:srcRect l="11723" t="18131" r="75373" b="64653"/>
          <a:stretch/>
        </p:blipFill>
        <p:spPr>
          <a:xfrm>
            <a:off x="4324894" y="3381393"/>
            <a:ext cx="3073433" cy="2305281"/>
          </a:xfrm>
          <a:prstGeom prst="rect">
            <a:avLst/>
          </a:prstGeom>
        </p:spPr>
      </p:pic>
    </p:spTree>
    <p:extLst>
      <p:ext uri="{BB962C8B-B14F-4D97-AF65-F5344CB8AC3E}">
        <p14:creationId xmlns:p14="http://schemas.microsoft.com/office/powerpoint/2010/main" val="4048956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C9467-D86A-4D44-9E01-5796E5BDA396}"/>
              </a:ext>
            </a:extLst>
          </p:cNvPr>
          <p:cNvSpPr>
            <a:spLocks noGrp="1"/>
          </p:cNvSpPr>
          <p:nvPr>
            <p:ph type="title"/>
          </p:nvPr>
        </p:nvSpPr>
        <p:spPr/>
        <p:txBody>
          <a:bodyPr anchor="ctr"/>
          <a:lstStyle/>
          <a:p>
            <a:pPr algn="ctr"/>
            <a:r>
              <a:rPr lang="en-US" dirty="0"/>
              <a:t>  Contact details	</a:t>
            </a:r>
          </a:p>
        </p:txBody>
      </p:sp>
      <p:pic>
        <p:nvPicPr>
          <p:cNvPr id="6" name="Picture Placeholder 5" descr="Circuit">
            <a:extLst>
              <a:ext uri="{FF2B5EF4-FFF2-40B4-BE49-F238E27FC236}">
                <a16:creationId xmlns:a16="http://schemas.microsoft.com/office/drawing/2014/main" id="{103D88BF-51AE-46F2-8081-A3C506432709}"/>
              </a:ext>
            </a:extLst>
          </p:cNvPr>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1141411" y="1348302"/>
            <a:ext cx="9912354" cy="2410067"/>
          </a:xfrm>
        </p:spPr>
      </p:pic>
      <p:sp>
        <p:nvSpPr>
          <p:cNvPr id="4" name="Text Placeholder 3">
            <a:extLst>
              <a:ext uri="{FF2B5EF4-FFF2-40B4-BE49-F238E27FC236}">
                <a16:creationId xmlns:a16="http://schemas.microsoft.com/office/drawing/2014/main" id="{41A79215-653F-4996-95E5-0FD4B247B21F}"/>
              </a:ext>
            </a:extLst>
          </p:cNvPr>
          <p:cNvSpPr>
            <a:spLocks noGrp="1"/>
          </p:cNvSpPr>
          <p:nvPr>
            <p:ph type="body" sz="half" idx="2"/>
          </p:nvPr>
        </p:nvSpPr>
        <p:spPr>
          <a:xfrm>
            <a:off x="1141364" y="5124019"/>
            <a:ext cx="9910859" cy="1325941"/>
          </a:xfrm>
        </p:spPr>
        <p:txBody>
          <a:bodyPr>
            <a:normAutofit/>
          </a:bodyPr>
          <a:lstStyle/>
          <a:p>
            <a:pPr algn="ctr"/>
            <a:r>
              <a:rPr lang="en-US" sz="2400" dirty="0">
                <a:hlinkClick r:id="rId4"/>
              </a:rPr>
              <a:t>someone@example.com</a:t>
            </a:r>
            <a:endParaRPr lang="en-US" sz="2400" dirty="0"/>
          </a:p>
        </p:txBody>
      </p:sp>
      <p:pic>
        <p:nvPicPr>
          <p:cNvPr id="5" name="Picture 4">
            <a:extLst>
              <a:ext uri="{FF2B5EF4-FFF2-40B4-BE49-F238E27FC236}">
                <a16:creationId xmlns:a16="http://schemas.microsoft.com/office/drawing/2014/main" id="{958E9E49-E08F-47EE-A667-67CB49A4C5C9}"/>
              </a:ext>
            </a:extLst>
          </p:cNvPr>
          <p:cNvPicPr>
            <a:picLocks noChangeAspect="1"/>
          </p:cNvPicPr>
          <p:nvPr/>
        </p:nvPicPr>
        <p:blipFill rotWithShape="1">
          <a:blip r:embed="rId5"/>
          <a:srcRect l="11477" t="48282" r="50909" b="35549"/>
          <a:stretch/>
        </p:blipFill>
        <p:spPr>
          <a:xfrm>
            <a:off x="1138235" y="1348302"/>
            <a:ext cx="9971650" cy="2410067"/>
          </a:xfrm>
          <a:prstGeom prst="rect">
            <a:avLst/>
          </a:prstGeom>
        </p:spPr>
      </p:pic>
      <p:sp>
        <p:nvSpPr>
          <p:cNvPr id="8" name="Arrow: Down 7">
            <a:extLst>
              <a:ext uri="{FF2B5EF4-FFF2-40B4-BE49-F238E27FC236}">
                <a16:creationId xmlns:a16="http://schemas.microsoft.com/office/drawing/2014/main" id="{2BAB1FE3-89E6-4071-AF01-6A39497BD2A4}"/>
              </a:ext>
            </a:extLst>
          </p:cNvPr>
          <p:cNvSpPr/>
          <p:nvPr/>
        </p:nvSpPr>
        <p:spPr>
          <a:xfrm>
            <a:off x="5320145" y="110836"/>
            <a:ext cx="775855" cy="12374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6540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34327-4864-46BB-A57A-7055C9E3AEC1}"/>
              </a:ext>
            </a:extLst>
          </p:cNvPr>
          <p:cNvSpPr>
            <a:spLocks noGrp="1"/>
          </p:cNvSpPr>
          <p:nvPr>
            <p:ph type="title"/>
          </p:nvPr>
        </p:nvSpPr>
        <p:spPr>
          <a:xfrm>
            <a:off x="1143001" y="95816"/>
            <a:ext cx="9905998" cy="761790"/>
          </a:xfrm>
        </p:spPr>
        <p:txBody>
          <a:bodyPr>
            <a:normAutofit/>
          </a:bodyPr>
          <a:lstStyle/>
          <a:p>
            <a:pPr algn="ctr"/>
            <a:r>
              <a:rPr lang="en-US" b="1">
                <a:solidFill>
                  <a:srgbClr val="FFFF00"/>
                </a:solidFill>
                <a:latin typeface="Times New Roman" panose="02020603050405020304" pitchFamily="18" charset="0"/>
                <a:cs typeface="Times New Roman" panose="02020603050405020304" pitchFamily="18" charset="0"/>
              </a:rPr>
              <a:t>Bài tập</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105D8EB6-8868-4F41-8F78-72C37C60EF73}"/>
              </a:ext>
            </a:extLst>
          </p:cNvPr>
          <p:cNvSpPr>
            <a:spLocks noGrp="1"/>
          </p:cNvSpPr>
          <p:nvPr>
            <p:ph idx="1"/>
          </p:nvPr>
        </p:nvSpPr>
        <p:spPr>
          <a:xfrm>
            <a:off x="790501" y="966859"/>
            <a:ext cx="10847317" cy="3715977"/>
          </a:xfrm>
        </p:spPr>
        <p:txBody>
          <a:bodyPr>
            <a:noAutofit/>
          </a:bodyPr>
          <a:lstStyle/>
          <a:p>
            <a:pPr marL="0" indent="0" algn="just">
              <a:buNone/>
            </a:pPr>
            <a:r>
              <a:rPr lang="en-US" sz="2800" b="1" u="sng">
                <a:solidFill>
                  <a:schemeClr val="accent3">
                    <a:lumMod val="60000"/>
                    <a:lumOff val="40000"/>
                  </a:schemeClr>
                </a:solidFill>
                <a:latin typeface="Times New Roman" panose="02020603050405020304" pitchFamily="18" charset="0"/>
                <a:cs typeface="Times New Roman" panose="02020603050405020304" pitchFamily="18" charset="0"/>
              </a:rPr>
              <a:t>Bài 3:</a:t>
            </a:r>
            <a:r>
              <a:rPr lang="en-US" sz="2800">
                <a:latin typeface="Times New Roman" panose="02020603050405020304" pitchFamily="18" charset="0"/>
                <a:cs typeface="Times New Roman" panose="02020603050405020304" pitchFamily="18" charset="0"/>
              </a:rPr>
              <a:t> Mẹ em dự định gửi tiết kiệm một khoản tiền tại một ngân hàng có lãi suất 5% một năm, nghĩa là sau mỗi năm tiền lãi nhận được là 5% số tiền gửi. Hết một năm, nếu mẹ không rút tiền thì cả vốn lẫn lãi sẽ tự động được gửi tính cho năm tiếp theo. Em hãy viết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nhập vào số tiền T (đơn vị triệu đồng) sau đó tính và đưa ra 10 dòng, mỗi dòng ghi số tiền sau mỗi năm trong 10 năm gửi liên tiếp cả gốc lẫn lãi để mẹ tham khảo</a:t>
            </a:r>
          </a:p>
        </p:txBody>
      </p:sp>
    </p:spTree>
    <p:extLst>
      <p:ext uri="{BB962C8B-B14F-4D97-AF65-F5344CB8AC3E}">
        <p14:creationId xmlns:p14="http://schemas.microsoft.com/office/powerpoint/2010/main" val="3554639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8D1CCE-C038-44E9-9F15-84A39B654B96}"/>
              </a:ext>
            </a:extLst>
          </p:cNvPr>
          <p:cNvSpPr>
            <a:spLocks noGrp="1"/>
          </p:cNvSpPr>
          <p:nvPr>
            <p:ph idx="1"/>
          </p:nvPr>
        </p:nvSpPr>
        <p:spPr>
          <a:xfrm>
            <a:off x="93786" y="723757"/>
            <a:ext cx="11980984" cy="5720862"/>
          </a:xfrm>
          <a:prstGeom prst="flowChartAlternateProcess">
            <a:avLst/>
          </a:prstGeom>
        </p:spPr>
        <p:style>
          <a:lnRef idx="2">
            <a:schemeClr val="accent2"/>
          </a:lnRef>
          <a:fillRef idx="1">
            <a:schemeClr val="lt1"/>
          </a:fillRef>
          <a:effectRef idx="0">
            <a:schemeClr val="accent2"/>
          </a:effectRef>
          <a:fontRef idx="minor">
            <a:schemeClr val="dk1"/>
          </a:fontRef>
        </p:style>
        <p:txBody>
          <a:bodyPr>
            <a:noAutofit/>
          </a:bodyPr>
          <a:lstStyle/>
          <a:p>
            <a:pPr marL="0" indent="0" algn="just">
              <a:buNone/>
            </a:pPr>
            <a:r>
              <a:rPr lang="en-US" sz="2800" smtClean="0">
                <a:latin typeface="+mj-lt"/>
              </a:rPr>
              <a:t>	</a:t>
            </a:r>
            <a:r>
              <a:rPr lang="vi-VN" sz="2800" smtClean="0">
                <a:latin typeface="+mj-lt"/>
              </a:rPr>
              <a:t>Em </a:t>
            </a:r>
            <a:r>
              <a:rPr lang="vi-VN" sz="2800">
                <a:latin typeface="+mj-lt"/>
              </a:rPr>
              <a:t>có thể đã </a:t>
            </a:r>
            <a:r>
              <a:rPr lang="vi-VN" sz="2800">
                <a:latin typeface="+mj-lt"/>
              </a:rPr>
              <a:t>gặp </a:t>
            </a:r>
            <a:r>
              <a:rPr lang="vi-VN" sz="2800" smtClean="0">
                <a:latin typeface="+mj-lt"/>
              </a:rPr>
              <a:t>nh</a:t>
            </a:r>
            <a:r>
              <a:rPr lang="en-US" sz="2800">
                <a:latin typeface="Times New Roman" panose="02020603050405020304" pitchFamily="18" charset="0"/>
                <a:cs typeface="Times New Roman" panose="02020603050405020304" pitchFamily="18" charset="0"/>
              </a:rPr>
              <a:t>ữ</a:t>
            </a:r>
            <a:r>
              <a:rPr lang="vi-VN" sz="2800" smtClean="0">
                <a:latin typeface="+mj-lt"/>
              </a:rPr>
              <a:t>ng </a:t>
            </a:r>
            <a:r>
              <a:rPr lang="vi-VN" sz="2800">
                <a:latin typeface="+mj-lt"/>
              </a:rPr>
              <a:t>trường hợp cần thực hiện một số công việc lặp đi lặp lại nhiều lần. Ví dụ, để kể tên tất cả các bạn trong lớp có 30 học sinh, em cần lần lượt đọc tên từng bạn; để đếm số lượng các số chia hết cho 3 trong khoảng từ 1 đến 50. Em có thể kiểm tra lần lượt các số từ 1 đến 50 và ghi ra các số chia hết cho 3 (chẳng hạn, 3, 6, 9,.......) rồi đếm các số đó. Ngôn ngữ lập trình bậc cao có các câu lệnh cho phép viết một cách ngắn gọn các bước cần thực hiện lặp đi lặp lại để tạo thành một cấu trúc lập trình được gọi là cấu trúc lặp.</a:t>
            </a:r>
            <a:endParaRPr lang="en-US" sz="2800">
              <a:latin typeface="+mj-lt"/>
            </a:endParaRPr>
          </a:p>
          <a:p>
            <a:pPr marL="0" indent="0" algn="just">
              <a:buNone/>
            </a:pPr>
            <a:r>
              <a:rPr lang="en-US" sz="2800" smtClean="0">
                <a:latin typeface="+mj-lt"/>
              </a:rPr>
              <a:t>	</a:t>
            </a:r>
            <a:r>
              <a:rPr lang="vi-VN" sz="2800" smtClean="0">
                <a:latin typeface="+mj-lt"/>
              </a:rPr>
              <a:t>Em </a:t>
            </a:r>
            <a:r>
              <a:rPr lang="vi-VN" sz="2800">
                <a:latin typeface="+mj-lt"/>
              </a:rPr>
              <a:t>có thể xác định được trong mỗi ví dụ trên công việc nào cần phải lặp và được lặp lại bao nhiêu lần không?</a:t>
            </a:r>
            <a:endParaRPr lang="en-US" sz="2800">
              <a:latin typeface="+mj-lt"/>
            </a:endParaRPr>
          </a:p>
        </p:txBody>
      </p:sp>
      <p:pic>
        <p:nvPicPr>
          <p:cNvPr id="1026" name="Picture 2">
            <a:extLst>
              <a:ext uri="{FF2B5EF4-FFF2-40B4-BE49-F238E27FC236}">
                <a16:creationId xmlns:a16="http://schemas.microsoft.com/office/drawing/2014/main" id="{45FC14CE-9A83-4C04-8CAA-E9BD9F8E25F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436" b="97595" l="9897" r="89897">
                        <a14:foregroundMark x1="17938" y1="17869" x2="17938" y2="17869"/>
                        <a14:foregroundMark x1="21649" y1="27491" x2="21649" y2="27491"/>
                        <a14:foregroundMark x1="40206" y1="5498" x2="40206" y2="5498"/>
                        <a14:foregroundMark x1="36289" y1="6529" x2="36289" y2="6529"/>
                        <a14:foregroundMark x1="39381" y1="18900" x2="39381" y2="18900"/>
                        <a14:foregroundMark x1="59381" y1="8591" x2="59381" y2="8591"/>
                        <a14:foregroundMark x1="64742" y1="7560" x2="64742" y2="7560"/>
                        <a14:foregroundMark x1="60000" y1="5498" x2="60000" y2="5498"/>
                        <a14:foregroundMark x1="63918" y1="3780" x2="63918" y2="3780"/>
                        <a14:foregroundMark x1="60000" y1="22680" x2="60000" y2="22680"/>
                        <a14:foregroundMark x1="61649" y1="19931" x2="61649" y2="19931"/>
                        <a14:foregroundMark x1="63093" y1="10309" x2="63093" y2="10309"/>
                        <a14:foregroundMark x1="61649" y1="8591" x2="61649" y2="8591"/>
                        <a14:foregroundMark x1="61649" y1="11340" x2="61649" y2="11340"/>
                        <a14:foregroundMark x1="60000" y1="10309" x2="60000" y2="10309"/>
                        <a14:foregroundMark x1="80000" y1="15120" x2="80000" y2="15120"/>
                        <a14:foregroundMark x1="82268" y1="21649" x2="82268" y2="21649"/>
                        <a14:foregroundMark x1="82268" y1="26460" x2="80000" y2="26460"/>
                        <a14:foregroundMark x1="77732" y1="26460" x2="77732" y2="26460"/>
                        <a14:foregroundMark x1="77732" y1="35052" x2="77732" y2="35052"/>
                        <a14:foregroundMark x1="64742" y1="42955" x2="64742" y2="42955"/>
                        <a14:foregroundMark x1="61649" y1="38144" x2="61649" y2="38144"/>
                        <a14:foregroundMark x1="69278" y1="41924" x2="69278" y2="44674"/>
                        <a14:foregroundMark x1="67835" y1="53265" x2="67835" y2="53265"/>
                        <a14:foregroundMark x1="63918" y1="62887" x2="63918" y2="66667"/>
                        <a14:foregroundMark x1="63093" y1="77320" x2="63093" y2="77320"/>
                        <a14:foregroundMark x1="61649" y1="84192" x2="61649" y2="84192"/>
                        <a14:foregroundMark x1="53196" y1="89691" x2="53196" y2="89691"/>
                        <a14:foregroundMark x1="57113" y1="97595" x2="59381" y2="97595"/>
                        <a14:backgroundMark x1="10103" y1="21649" x2="10103" y2="21649"/>
                        <a14:backgroundMark x1="6392" y1="17182" x2="6392" y2="17182"/>
                        <a14:backgroundMark x1="6392" y1="9278" x2="6392" y2="9278"/>
                        <a14:backgroundMark x1="9485" y1="7560" x2="9485" y2="7560"/>
                        <a14:backgroundMark x1="60825" y1="8591" x2="60825" y2="8591"/>
                        <a14:backgroundMark x1="59381" y1="8591" x2="59381" y2="8591"/>
                      </a14:backgroundRemoval>
                    </a14:imgEffect>
                  </a14:imgLayer>
                </a14:imgProps>
              </a:ext>
              <a:ext uri="{28A0092B-C50C-407E-A947-70E740481C1C}">
                <a14:useLocalDpi xmlns:a14="http://schemas.microsoft.com/office/drawing/2010/main" val="0"/>
              </a:ext>
            </a:extLst>
          </a:blip>
          <a:srcRect/>
          <a:stretch>
            <a:fillRect/>
          </a:stretch>
        </p:blipFill>
        <p:spPr bwMode="auto">
          <a:xfrm>
            <a:off x="-243810" y="0"/>
            <a:ext cx="1804714" cy="1447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282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0" y="0"/>
            <a:ext cx="11769968" cy="6929277"/>
          </a:xfrm>
          <a:prstGeom prst="cloudCallout">
            <a:avLst>
              <a:gd name="adj1" fmla="val -45933"/>
              <a:gd name="adj2" fmla="val 42198"/>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lnSpc>
                <a:spcPct val="115000"/>
              </a:lnSpc>
              <a:spcAft>
                <a:spcPts val="0"/>
              </a:spcAft>
            </a:pPr>
            <a:r>
              <a:rPr lang="en-US" sz="2800" b="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HOẠT ĐỘNG 1. </a:t>
            </a:r>
            <a:r>
              <a:rPr lang="en-US"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Làm quen với lệnh lặp for</a:t>
            </a:r>
          </a:p>
          <a:p>
            <a:pPr algn="just">
              <a:lnSpc>
                <a:spcPct val="115000"/>
              </a:lnSpc>
              <a:spcAft>
                <a:spcPts val="0"/>
              </a:spcAft>
            </a:pP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Thực </a:t>
            </a:r>
            <a:r>
              <a:rPr lang="vi-VN" sz="2800">
                <a:latin typeface="Times New Roman" panose="02020603050405020304" pitchFamily="18" charset="0"/>
                <a:ea typeface="Times New Roman" panose="02020603050405020304" pitchFamily="18" charset="0"/>
                <a:cs typeface="Times New Roman" panose="02020603050405020304" pitchFamily="18" charset="0"/>
              </a:rPr>
              <a:t>hiện đoạn chương trình sau trong chế độ gõ lệnh trực tiếp của Python để tính tổng 0+1</a:t>
            </a:r>
            <a:r>
              <a:rPr lang="vi-VN" sz="2800">
                <a:latin typeface="Times New Roman" panose="02020603050405020304" pitchFamily="18" charset="0"/>
                <a:ea typeface="Times New Roman" panose="02020603050405020304" pitchFamily="18" charset="0"/>
                <a:cs typeface="Times New Roman" panose="02020603050405020304" pitchFamily="18" charset="0"/>
              </a:rPr>
              <a:t>+....+</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9.</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Tổng </a:t>
            </a:r>
            <a:r>
              <a:rPr lang="vi-VN" sz="2800">
                <a:latin typeface="Times New Roman" panose="02020603050405020304" pitchFamily="18" charset="0"/>
                <a:ea typeface="Times New Roman" panose="02020603050405020304" pitchFamily="18" charset="0"/>
                <a:cs typeface="Times New Roman" panose="02020603050405020304" pitchFamily="18" charset="0"/>
              </a:rPr>
              <a:t>này có giá trị bao nhiêu? Giải thích kết quả.</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vi-VN" sz="2800">
                <a:solidFill>
                  <a:srgbClr val="EE92E3"/>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vi-VN" sz="2800">
                <a:latin typeface="Times New Roman" panose="02020603050405020304" pitchFamily="18" charset="0"/>
                <a:ea typeface="Times New Roman" panose="02020603050405020304" pitchFamily="18" charset="0"/>
                <a:cs typeface="Times New Roman" panose="02020603050405020304" pitchFamily="18" charset="0"/>
              </a:rPr>
              <a:t> S = 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vi-VN" sz="2800">
                <a:solidFill>
                  <a:srgbClr val="EE92E3"/>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for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k</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in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solidFill>
                  <a:srgbClr val="EE92E3"/>
                </a:solidFill>
                <a:latin typeface="Times New Roman" panose="02020603050405020304" pitchFamily="18" charset="0"/>
                <a:ea typeface="Times New Roman" panose="02020603050405020304" pitchFamily="18" charset="0"/>
                <a:cs typeface="Times New Roman" panose="02020603050405020304" pitchFamily="18" charset="0"/>
              </a:rPr>
              <a:t>range</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(10</a:t>
            </a:r>
            <a:r>
              <a:rPr lang="vi-VN"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228600">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S</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S </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k</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vi-VN" sz="2800">
                <a:solidFill>
                  <a:srgbClr val="EE92E3"/>
                </a:solidFill>
                <a:latin typeface="Times New Roman" panose="02020603050405020304" pitchFamily="18" charset="0"/>
                <a:ea typeface="Times New Roman" panose="02020603050405020304" pitchFamily="18" charset="0"/>
                <a:cs typeface="Times New Roman" panose="02020603050405020304" pitchFamily="18" charset="0"/>
              </a:rPr>
              <a:t>&gt;&gt;&gt; print</a:t>
            </a:r>
            <a:r>
              <a:rPr lang="vi-VN" sz="2800">
                <a:latin typeface="Times New Roman" panose="02020603050405020304" pitchFamily="18" charset="0"/>
                <a:ea typeface="Times New Roman" panose="02020603050405020304" pitchFamily="18" charset="0"/>
                <a:cs typeface="Times New Roman" panose="02020603050405020304" pitchFamily="18" charset="0"/>
              </a:rPr>
              <a:t>(S)</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45</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418133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34327-4864-46BB-A57A-7055C9E3AEC1}"/>
              </a:ext>
            </a:extLst>
          </p:cNvPr>
          <p:cNvSpPr>
            <a:spLocks noGrp="1"/>
          </p:cNvSpPr>
          <p:nvPr>
            <p:ph type="title"/>
          </p:nvPr>
        </p:nvSpPr>
        <p:spPr>
          <a:xfrm>
            <a:off x="1143001" y="305010"/>
            <a:ext cx="9905998" cy="761790"/>
          </a:xfrm>
        </p:spPr>
        <p:txBody>
          <a:bodyPr>
            <a:normAutofit/>
          </a:bodyPr>
          <a:lstStyle/>
          <a:p>
            <a:r>
              <a:rPr lang="en-US" sz="4000" b="1">
                <a:solidFill>
                  <a:srgbClr val="FFFF00"/>
                </a:solidFill>
                <a:latin typeface="Times New Roman" panose="02020603050405020304" pitchFamily="18" charset="0"/>
                <a:cs typeface="Times New Roman" panose="02020603050405020304" pitchFamily="18" charset="0"/>
              </a:rPr>
              <a:t>1. </a:t>
            </a:r>
            <a:r>
              <a:rPr lang="en-US" sz="4000" b="1" smtClean="0">
                <a:solidFill>
                  <a:srgbClr val="FFFF00"/>
                </a:solidFill>
                <a:latin typeface="Times New Roman" panose="02020603050405020304" pitchFamily="18" charset="0"/>
                <a:cs typeface="Times New Roman" panose="02020603050405020304" pitchFamily="18" charset="0"/>
              </a:rPr>
              <a:t>LỆNH FOR</a:t>
            </a:r>
            <a:endParaRPr lang="en-US" sz="4000" b="1" dirty="0">
              <a:solidFill>
                <a:srgbClr val="FFFF00"/>
              </a:solidFill>
              <a:latin typeface="Times New Roman" panose="02020603050405020304" pitchFamily="18" charset="0"/>
              <a:cs typeface="Times New Roman" panose="02020603050405020304" pitchFamily="18" charset="0"/>
            </a:endParaRPr>
          </a:p>
        </p:txBody>
      </p:sp>
      <p:sp>
        <p:nvSpPr>
          <p:cNvPr id="4" name="Flowchart: Alternate Process 3"/>
          <p:cNvSpPr/>
          <p:nvPr/>
        </p:nvSpPr>
        <p:spPr>
          <a:xfrm>
            <a:off x="855784" y="1381808"/>
            <a:ext cx="10480431" cy="4801314"/>
          </a:xfrm>
          <a:prstGeom prst="flowChartAlternateProcess">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Cú pháp </a:t>
            </a:r>
            <a:r>
              <a:rPr lang="vi-VN" sz="2800">
                <a:latin typeface="Times New Roman" panose="02020603050405020304" pitchFamily="18" charset="0"/>
                <a:ea typeface="Times New Roman" panose="02020603050405020304" pitchFamily="18" charset="0"/>
                <a:cs typeface="Times New Roman" panose="02020603050405020304" pitchFamily="18" charset="0"/>
              </a:rPr>
              <a:t>của lệnh lặp với số lần biết trước for trong Python 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f</a:t>
            </a:r>
            <a:r>
              <a:rPr lang="vi-VN"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or</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&lt; </a:t>
            </a:r>
            <a:r>
              <a:rPr lang="vi-VN" sz="2800">
                <a:latin typeface="Times New Roman" panose="02020603050405020304" pitchFamily="18" charset="0"/>
                <a:ea typeface="Times New Roman" panose="02020603050405020304" pitchFamily="18" charset="0"/>
                <a:cs typeface="Times New Roman" panose="02020603050405020304" pitchFamily="18" charset="0"/>
              </a:rPr>
              <a:t>i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&gt;</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in  </a:t>
            </a: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range</a:t>
            </a:r>
            <a:r>
              <a:rPr lang="vi-VN" sz="2800">
                <a:latin typeface="Times New Roman" panose="02020603050405020304" pitchFamily="18" charset="0"/>
                <a:ea typeface="Times New Roman" panose="02020603050405020304" pitchFamily="18" charset="0"/>
                <a:cs typeface="Times New Roman" panose="02020603050405020304" pitchFamily="18" charset="0"/>
              </a:rPr>
              <a:t>(n):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228600"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&lt;</a:t>
            </a:r>
            <a:r>
              <a:rPr lang="vi-VN" sz="2800">
                <a:latin typeface="Times New Roman" panose="02020603050405020304" pitchFamily="18" charset="0"/>
                <a:ea typeface="Times New Roman" panose="02020603050405020304" pitchFamily="18" charset="0"/>
                <a:cs typeface="Times New Roman" panose="02020603050405020304" pitchFamily="18" charset="0"/>
              </a:rPr>
              <a:t>khối lệnh lặp&gt;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Khi thực hiện, ở mỗi vòng lặp biến i sẽ được gán lần lượt các giá trị trong vùng giá trị của lệnh range() và  thực hiện &lt;khối lệnh lặp&gt;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Lệnh range(n) trả lại vùng giá trị gồm n số từ 0 đến n – 1.</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2665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Alternate Process 2"/>
          <p:cNvSpPr/>
          <p:nvPr/>
        </p:nvSpPr>
        <p:spPr>
          <a:xfrm>
            <a:off x="961292" y="1212836"/>
            <a:ext cx="10550769" cy="4937522"/>
          </a:xfrm>
          <a:prstGeom prst="flowChartAlternateProcess">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spcBef>
                <a:spcPts val="600"/>
              </a:spcBef>
              <a:spcAft>
                <a:spcPts val="600"/>
              </a:spcAft>
            </a:pPr>
            <a:r>
              <a:rPr lang="vi-VN"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Ví dụ 1. </a:t>
            </a:r>
            <a:r>
              <a:rPr lang="vi-VN" sz="2800">
                <a:latin typeface="Times New Roman" panose="02020603050405020304" pitchFamily="18" charset="0"/>
                <a:ea typeface="Times New Roman" panose="02020603050405020304" pitchFamily="18" charset="0"/>
                <a:cs typeface="Times New Roman" panose="02020603050405020304" pitchFamily="18" charset="0"/>
              </a:rPr>
              <a:t>Tính tổng các số tự nhiên chẵn nhỏ hơn n, với n cho trước </a:t>
            </a:r>
            <a:r>
              <a:rPr lang="vi-VN" sz="2800">
                <a:latin typeface="Times New Roman" panose="02020603050405020304" pitchFamily="18" charset="0"/>
                <a:ea typeface="Times New Roman" panose="02020603050405020304" pitchFamily="18" charset="0"/>
                <a:cs typeface="Times New Roman" panose="02020603050405020304" pitchFamily="18" charset="0"/>
              </a:rPr>
              <a:t>(</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n</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10</a:t>
            </a:r>
            <a:r>
              <a:rPr lang="vi-VN"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n = 10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S = 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vi-VN" sz="280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for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k</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in</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solidFill>
                  <a:srgbClr val="FF33CC"/>
                </a:solidFill>
                <a:latin typeface="Times New Roman" panose="02020603050405020304" pitchFamily="18" charset="0"/>
                <a:ea typeface="Times New Roman" panose="02020603050405020304" pitchFamily="18" charset="0"/>
                <a:cs typeface="Times New Roman" panose="02020603050405020304" pitchFamily="18" charset="0"/>
              </a:rPr>
              <a:t>range</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(n</a:t>
            </a:r>
            <a:r>
              <a:rPr lang="vi-VN"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tabLst>
                <a:tab pos="3693795" algn="l"/>
              </a:tabLst>
            </a:pPr>
            <a:r>
              <a:rPr lang="vi-VN" sz="280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if  </a:t>
            </a:r>
            <a:r>
              <a:rPr lang="vi-VN" sz="2800">
                <a:latin typeface="Times New Roman" panose="02020603050405020304" pitchFamily="18" charset="0"/>
                <a:ea typeface="Times New Roman" panose="02020603050405020304" pitchFamily="18" charset="0"/>
                <a:cs typeface="Times New Roman" panose="02020603050405020304" pitchFamily="18" charset="0"/>
              </a:rPr>
              <a:t>k%2 == 0:</a:t>
            </a:r>
            <a:r>
              <a:rPr lang="vi-VN" sz="2800">
                <a:solidFill>
                  <a:srgbClr val="66FF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Điều kiện k là số chẵn là k%2 </a:t>
            </a:r>
            <a:r>
              <a:rPr lang="vi-VN"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0</a:t>
            </a:r>
            <a:endParaRPr lang="en-US"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spcAft>
                <a:spcPts val="600"/>
              </a:spcAft>
              <a:tabLst>
                <a:tab pos="3693795" algn="l"/>
              </a:tabLs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S = S + k</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tabLst>
                <a:tab pos="3693795" algn="l"/>
              </a:tabLst>
            </a:pPr>
            <a:r>
              <a:rPr lang="vi-VN" sz="2800">
                <a:solidFill>
                  <a:srgbClr val="66FF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solidFill>
                  <a:srgbClr val="FF33CC"/>
                </a:solidFill>
                <a:latin typeface="Times New Roman" panose="02020603050405020304" pitchFamily="18" charset="0"/>
                <a:ea typeface="Times New Roman" panose="02020603050405020304" pitchFamily="18" charset="0"/>
                <a:cs typeface="Times New Roman" panose="02020603050405020304" pitchFamily="18" charset="0"/>
              </a:rPr>
              <a:t>print</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S</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97632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797169" y="1372111"/>
            <a:ext cx="10644554" cy="4460796"/>
          </a:xfrm>
          <a:prstGeom prst="flowChartAlternateProcess">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600"/>
              </a:spcBef>
              <a:spcAft>
                <a:spcPts val="600"/>
              </a:spcAft>
              <a:tabLst>
                <a:tab pos="3693795" algn="l"/>
              </a:tabLst>
            </a:pPr>
            <a:r>
              <a:rPr lang="vi-VN"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Ví dụ 2. </a:t>
            </a:r>
            <a:r>
              <a:rPr lang="vi-VN" sz="2800">
                <a:latin typeface="Times New Roman" panose="02020603050405020304" pitchFamily="18" charset="0"/>
                <a:ea typeface="Times New Roman" panose="02020603050405020304" pitchFamily="18" charset="0"/>
                <a:cs typeface="Times New Roman" panose="02020603050405020304" pitchFamily="18" charset="0"/>
              </a:rPr>
              <a:t>Đếm các số nguyên nhỏ hơn n </a:t>
            </a:r>
            <a:r>
              <a:rPr lang="vi-VN" sz="2800">
                <a:latin typeface="Times New Roman" panose="02020603050405020304" pitchFamily="18" charset="0"/>
                <a:ea typeface="Times New Roman" panose="02020603050405020304" pitchFamily="18" charset="0"/>
                <a:cs typeface="Times New Roman" panose="02020603050405020304" pitchFamily="18" charset="0"/>
              </a:rPr>
              <a:t>(</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n</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20</a:t>
            </a:r>
            <a:r>
              <a:rPr lang="vi-VN" sz="2800">
                <a:latin typeface="Times New Roman" panose="02020603050405020304" pitchFamily="18" charset="0"/>
                <a:ea typeface="Times New Roman" panose="02020603050405020304" pitchFamily="18" charset="0"/>
                <a:cs typeface="Times New Roman" panose="02020603050405020304" pitchFamily="18" charset="0"/>
              </a:rPr>
              <a:t>) và là bội của 3.</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tabLst>
                <a:tab pos="3693795" algn="l"/>
              </a:tabLst>
            </a:pPr>
            <a:r>
              <a:rPr lang="vi-VN" sz="2800">
                <a:latin typeface="Times New Roman" panose="02020603050405020304" pitchFamily="18" charset="0"/>
                <a:ea typeface="Times New Roman" panose="02020603050405020304" pitchFamily="18" charset="0"/>
                <a:cs typeface="Times New Roman" panose="02020603050405020304" pitchFamily="18" charset="0"/>
              </a:rPr>
              <a:t> n = 20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tabLst>
                <a:tab pos="3693795" algn="l"/>
              </a:tabLst>
            </a:pPr>
            <a:r>
              <a:rPr lang="vi-VN" sz="2800">
                <a:latin typeface="Times New Roman" panose="02020603050405020304" pitchFamily="18" charset="0"/>
                <a:ea typeface="Times New Roman" panose="02020603050405020304" pitchFamily="18" charset="0"/>
                <a:cs typeface="Times New Roman" panose="02020603050405020304" pitchFamily="18" charset="0"/>
              </a:rPr>
              <a:t> C = 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tabLst>
                <a:tab pos="3693795" algn="l"/>
              </a:tabLst>
            </a:pP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for</a:t>
            </a:r>
            <a:r>
              <a:rPr lang="en-US" sz="2800" smtClean="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 k</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in</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solidFill>
                  <a:srgbClr val="FF33CC"/>
                </a:solidFill>
                <a:latin typeface="Times New Roman" panose="02020603050405020304" pitchFamily="18" charset="0"/>
                <a:ea typeface="Times New Roman" panose="02020603050405020304" pitchFamily="18" charset="0"/>
                <a:cs typeface="Times New Roman" panose="02020603050405020304" pitchFamily="18" charset="0"/>
              </a:rPr>
              <a:t>range</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(n</a:t>
            </a:r>
            <a:r>
              <a:rPr lang="vi-VN"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tabLst>
                <a:tab pos="3693795" algn="l"/>
              </a:tabLst>
            </a:pP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if</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k%3 == 0</a:t>
            </a:r>
            <a:r>
              <a:rPr lang="vi-VN"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 Điều kiện k là bội của 3 là k%3 </a:t>
            </a:r>
            <a:r>
              <a:rPr lang="vi-VN"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0</a:t>
            </a:r>
            <a:endParaRPr lang="en-US"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spcAft>
                <a:spcPts val="600"/>
              </a:spcAft>
              <a:tabLst>
                <a:tab pos="3693795" algn="l"/>
              </a:tabLs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C = C + 1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tabLst>
                <a:tab pos="3693795" algn="l"/>
              </a:tabLst>
            </a:pPr>
            <a:r>
              <a:rPr lang="vi-VN" sz="2800">
                <a:solidFill>
                  <a:srgbClr val="66FF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FF33CC"/>
                </a:solidFill>
                <a:latin typeface="Times New Roman" panose="02020603050405020304" pitchFamily="18" charset="0"/>
                <a:ea typeface="Times New Roman" panose="02020603050405020304" pitchFamily="18" charset="0"/>
                <a:cs typeface="Times New Roman" panose="02020603050405020304" pitchFamily="18" charset="0"/>
              </a:rPr>
              <a:t>print</a:t>
            </a:r>
            <a:r>
              <a:rPr lang="vi-VN" sz="2800">
                <a:latin typeface="Times New Roman" panose="02020603050405020304" pitchFamily="18" charset="0"/>
                <a:ea typeface="Times New Roman" panose="02020603050405020304" pitchFamily="18" charset="0"/>
                <a:cs typeface="Times New Roman" panose="02020603050405020304" pitchFamily="18" charset="0"/>
              </a:rPr>
              <a:t>(C)</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738299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1758462" y="555547"/>
            <a:ext cx="8651630" cy="1198626"/>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Aft>
                <a:spcPts val="0"/>
              </a:spcAft>
              <a:tabLst>
                <a:tab pos="3693795" algn="l"/>
              </a:tabLst>
            </a:pPr>
            <a:r>
              <a:rPr lang="vi-VN"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Ghi nhớ: </a:t>
            </a:r>
            <a:r>
              <a:rPr lang="vi-VN"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for là lệnh lặp với số lần biết trước. Số lần lặp thường được xác định bởi vùng giá trị của lệnh range( ).</a:t>
            </a:r>
            <a:endParaRPr lang="en-US" sz="280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5" name="Cloud Callout 4"/>
          <p:cNvSpPr/>
          <p:nvPr/>
        </p:nvSpPr>
        <p:spPr>
          <a:xfrm>
            <a:off x="633046" y="1997637"/>
            <a:ext cx="10902462" cy="3813679"/>
          </a:xfrm>
          <a:prstGeom prst="cloudCallou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Aft>
                <a:spcPts val="0"/>
              </a:spcAft>
              <a:tabLst>
                <a:tab pos="878205" algn="l"/>
              </a:tabLst>
            </a:pPr>
            <a:r>
              <a:rPr lang="vi-VN" sz="2800">
                <a:latin typeface="Times New Roman" panose="02020603050405020304" pitchFamily="18" charset="0"/>
                <a:ea typeface="Times New Roman" panose="02020603050405020304" pitchFamily="18" charset="0"/>
                <a:cs typeface="Times New Roman" panose="02020603050405020304" pitchFamily="18" charset="0"/>
              </a:rPr>
              <a:t>? Với giá trị n cho trước, so sánh giá trị S trong đoạn chương trình sau với tổng 1+2+...+n.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tabLst>
                <a:tab pos="878205" algn="l"/>
              </a:tabLst>
            </a:pPr>
            <a:r>
              <a:rPr lang="vi-VN" sz="2800">
                <a:latin typeface="Times New Roman" panose="02020603050405020304" pitchFamily="18" charset="0"/>
                <a:ea typeface="Times New Roman" panose="02020603050405020304" pitchFamily="18" charset="0"/>
                <a:cs typeface="Times New Roman" panose="02020603050405020304" pitchFamily="18" charset="0"/>
              </a:rPr>
              <a:t> S = 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tabLst>
                <a:tab pos="878205" algn="l"/>
              </a:tabLst>
            </a:pPr>
            <a:r>
              <a:rPr lang="vi-VN" sz="280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for </a:t>
            </a:r>
            <a:r>
              <a:rPr lang="vi-VN" sz="2800">
                <a:latin typeface="Times New Roman" panose="02020603050405020304" pitchFamily="18" charset="0"/>
                <a:ea typeface="Times New Roman" panose="02020603050405020304" pitchFamily="18" charset="0"/>
                <a:cs typeface="Times New Roman" panose="02020603050405020304" pitchFamily="18" charset="0"/>
              </a:rPr>
              <a:t>k </a:t>
            </a:r>
            <a:r>
              <a:rPr lang="vi-VN" sz="2800" smtClean="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in</a:t>
            </a:r>
            <a:r>
              <a:rPr lang="en-US" sz="2800" smtClean="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FF33CC"/>
                </a:solidFill>
                <a:latin typeface="Times New Roman" panose="02020603050405020304" pitchFamily="18" charset="0"/>
                <a:ea typeface="Times New Roman" panose="02020603050405020304" pitchFamily="18" charset="0"/>
                <a:cs typeface="Times New Roman" panose="02020603050405020304" pitchFamily="18" charset="0"/>
              </a:rPr>
              <a:t>range</a:t>
            </a:r>
            <a:r>
              <a:rPr lang="vi-VN" sz="2800">
                <a:latin typeface="Times New Roman" panose="02020603050405020304" pitchFamily="18" charset="0"/>
                <a:ea typeface="Times New Roman" panose="02020603050405020304" pitchFamily="18" charset="0"/>
                <a:cs typeface="Times New Roman" panose="02020603050405020304" pitchFamily="18" charset="0"/>
              </a:rPr>
              <a:t>(1, n+1):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r>
              <a:rPr lang="vi-VN" sz="2800">
                <a:latin typeface="Times New Roman" panose="02020603050405020304" pitchFamily="18" charset="0"/>
                <a:ea typeface="Times New Roman" panose="02020603050405020304" pitchFamily="18" charset="0"/>
              </a:rPr>
              <a:t>       S = S + k</a:t>
            </a:r>
            <a:endParaRPr lang="en-US" sz="2800"/>
          </a:p>
        </p:txBody>
      </p:sp>
      <p:pic>
        <p:nvPicPr>
          <p:cNvPr id="6" name="Picture 2">
            <a:extLst>
              <a:ext uri="{FF2B5EF4-FFF2-40B4-BE49-F238E27FC236}">
                <a16:creationId xmlns:a16="http://schemas.microsoft.com/office/drawing/2014/main" id="{DCF29BD6-D353-4822-AA59-1A6ADA2E97C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198" b="98204" l="1198" r="97605">
                        <a14:foregroundMark x1="35928" y1="13772" x2="35928" y2="13772"/>
                        <a14:foregroundMark x1="47305" y1="6587" x2="47305" y2="6587"/>
                        <a14:foregroundMark x1="37126" y1="9581" x2="41916" y2="11377"/>
                        <a14:foregroundMark x1="72455" y1="21557" x2="72455" y2="24551"/>
                        <a14:foregroundMark x1="70659" y1="32934" x2="70659" y2="32934"/>
                        <a14:foregroundMark x1="68862" y1="38922" x2="66467" y2="43713"/>
                        <a14:foregroundMark x1="58683" y1="56287" x2="58683" y2="56287"/>
                        <a14:foregroundMark x1="54491" y1="71257" x2="54491" y2="71257"/>
                        <a14:foregroundMark x1="58683" y1="69461" x2="59281" y2="56287"/>
                        <a14:foregroundMark x1="72455" y1="40120" x2="58084" y2="65868"/>
                        <a14:foregroundMark x1="66467" y1="40719" x2="82036" y2="30539"/>
                        <a14:foregroundMark x1="83832" y1="32934" x2="83234" y2="68862"/>
                        <a14:foregroundMark x1="91617" y1="40719" x2="78443" y2="76647"/>
                        <a14:foregroundMark x1="94611" y1="50299" x2="87425" y2="79042"/>
                        <a14:foregroundMark x1="80240" y1="82036" x2="45509" y2="92814"/>
                        <a14:foregroundMark x1="64072" y1="94611" x2="37062" y2="97183"/>
                        <a14:foregroundMark x1="7186" y1="32335" x2="7186" y2="37126"/>
                        <a14:foregroundMark x1="42003" y1="2395" x2="37725" y2="1796"/>
                        <a14:foregroundMark x1="67665" y1="5988" x2="42003" y2="2395"/>
                        <a14:foregroundMark x1="37725" y1="1796" x2="37126" y2="2395"/>
                        <a14:foregroundMark x1="37126" y1="3593" x2="41317" y2="3593"/>
                        <a14:foregroundMark x1="1334" y1="63473" x2="1198" y2="64671"/>
                        <a14:foregroundMark x1="1537" y1="61677" x2="1334" y2="63473"/>
                        <a14:foregroundMark x1="1605" y1="61078" x2="1537" y2="61677"/>
                        <a14:foregroundMark x1="4790" y1="32934" x2="1605" y2="61078"/>
                        <a14:foregroundMark x1="2677" y1="61078" x2="5389" y2="54491"/>
                        <a14:foregroundMark x1="2430" y1="61677" x2="2677" y2="61078"/>
                        <a14:foregroundMark x1="1691" y1="63473" x2="2430" y2="61677"/>
                        <a14:foregroundMark x1="1198" y1="64671" x2="1691" y2="63473"/>
                        <a14:foregroundMark x1="97605" y1="43713" x2="97006" y2="61078"/>
                        <a14:foregroundMark x1="40120" y1="23952" x2="40120" y2="23952"/>
                        <a14:foregroundMark x1="38323" y1="23952" x2="41916" y2="22156"/>
                        <a14:foregroundMark x1="34132" y1="22156" x2="34132" y2="22156"/>
                        <a14:foregroundMark x1="32934" y1="31138" x2="53892" y2="23353"/>
                        <a14:foregroundMark x1="42515" y1="23353" x2="53293" y2="20359"/>
                        <a14:foregroundMark x1="38922" y1="21557" x2="51497" y2="21557"/>
                        <a14:foregroundMark x1="38922" y1="20359" x2="57485" y2="19760"/>
                        <a14:foregroundMark x1="52096" y1="17365" x2="61078" y2="33533"/>
                        <a14:foregroundMark x1="59880" y1="20359" x2="62874" y2="32934"/>
                        <a14:foregroundMark x1="64671" y1="22156" x2="66467" y2="31737"/>
                        <a14:foregroundMark x1="66467" y1="23353" x2="64671" y2="42515"/>
                        <a14:foregroundMark x1="65269" y1="29940" x2="53293" y2="54491"/>
                        <a14:foregroundMark x1="61078" y1="32934" x2="53293" y2="53892"/>
                        <a14:foregroundMark x1="47305" y1="80838" x2="53892" y2="79641"/>
                        <a14:backgroundMark x1="29940" y1="97605" x2="29940" y2="97605"/>
                        <a14:backgroundMark x1="26347" y1="98204" x2="26347" y2="98204"/>
                        <a14:backgroundMark x1="24551" y1="98204" x2="30539" y2="98204"/>
                        <a14:backgroundMark x1="23952" y1="96407" x2="26347" y2="96407"/>
                        <a14:backgroundMark x1="29341" y1="97605" x2="35329" y2="99401"/>
                        <a14:backgroundMark x1="37725" y1="0" x2="37725" y2="0"/>
                        <a14:backgroundMark x1="38922" y1="0" x2="38922" y2="0"/>
                        <a14:backgroundMark x1="1198" y1="63473" x2="1198" y2="63473"/>
                        <a14:backgroundMark x1="1198" y1="67066" x2="1198" y2="67066"/>
                        <a14:backgroundMark x1="2994" y1="65269" x2="2994" y2="65269"/>
                        <a14:backgroundMark x1="1796" y1="65868" x2="1796" y2="65868"/>
                        <a14:backgroundMark x1="1198" y1="61677" x2="1198" y2="61677"/>
                        <a14:backgroundMark x1="1796" y1="67066" x2="1796" y2="67066"/>
                        <a14:backgroundMark x1="1198" y1="63473" x2="1198" y2="63473"/>
                        <a14:backgroundMark x1="1198" y1="63473" x2="1198" y2="63473"/>
                        <a14:backgroundMark x1="1198" y1="61078" x2="1198" y2="61078"/>
                        <a14:backgroundMark x1="1198" y1="65269" x2="1198" y2="65269"/>
                        <a14:backgroundMark x1="1198" y1="67066" x2="1198" y2="67066"/>
                        <a14:backgroundMark x1="37725" y1="2395" x2="37725" y2="2395"/>
                        <a14:backgroundMark x1="41317" y1="1796" x2="41317" y2="1796"/>
                      </a14:backgroundRemoval>
                    </a14:imgEffect>
                  </a14:imgLayer>
                </a14:imgProps>
              </a:ext>
              <a:ext uri="{28A0092B-C50C-407E-A947-70E740481C1C}">
                <a14:useLocalDpi xmlns:a14="http://schemas.microsoft.com/office/drawing/2010/main" val="0"/>
              </a:ext>
            </a:extLst>
          </a:blip>
          <a:srcRect/>
          <a:stretch>
            <a:fillRect/>
          </a:stretch>
        </p:blipFill>
        <p:spPr bwMode="auto">
          <a:xfrm>
            <a:off x="2529081" y="5821362"/>
            <a:ext cx="1036638" cy="1036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746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0" y="294253"/>
            <a:ext cx="12192000" cy="6061234"/>
          </a:xfrm>
          <a:prstGeom prst="flowChartAlternateProcess">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600"/>
              </a:spcBef>
              <a:spcAft>
                <a:spcPts val="600"/>
              </a:spcAft>
            </a:pPr>
            <a:r>
              <a:rPr lang="en-US" sz="2800" b="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HOẠT ĐỘNG 2. Tìm hiểu vùng giá trị xác định bởi vùng range()</a:t>
            </a:r>
          </a:p>
          <a:p>
            <a:pPr algn="just">
              <a:spcBef>
                <a:spcPts val="600"/>
              </a:spcBef>
              <a:spcAft>
                <a:spcPts val="600"/>
              </a:spcAft>
            </a:pP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Quan </a:t>
            </a:r>
            <a:r>
              <a:rPr lang="vi-VN" sz="2800">
                <a:latin typeface="Times New Roman" panose="02020603050405020304" pitchFamily="18" charset="0"/>
                <a:ea typeface="Times New Roman" panose="02020603050405020304" pitchFamily="18" charset="0"/>
                <a:cs typeface="Times New Roman" panose="02020603050405020304" pitchFamily="18" charset="0"/>
              </a:rPr>
              <a:t>sát các lệnh for sau và so sánh kết quả in ra để biết vùng giá trị được xác định bởi lệnh range(). Lưu ý, lệnh print() có thêm tham số để in bộ dữ liệu theo hàng ngang.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tabLst>
                <a:tab pos="878205" algn="l"/>
              </a:tabLst>
            </a:pPr>
            <a:r>
              <a:rPr lang="vi-VN" sz="2800">
                <a:solidFill>
                  <a:srgbClr val="FF33CC"/>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vi-VN" sz="280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for</a:t>
            </a:r>
            <a:r>
              <a:rPr lang="vi-VN" sz="2800">
                <a:latin typeface="Times New Roman" panose="02020603050405020304" pitchFamily="18" charset="0"/>
                <a:ea typeface="Times New Roman" panose="02020603050405020304" pitchFamily="18" charset="0"/>
                <a:cs typeface="Times New Roman" panose="02020603050405020304" pitchFamily="18" charset="0"/>
              </a:rPr>
              <a:t> k </a:t>
            </a:r>
            <a:r>
              <a:rPr lang="vi-VN" sz="280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in</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FF33CC"/>
                </a:solidFill>
                <a:latin typeface="Times New Roman" panose="02020603050405020304" pitchFamily="18" charset="0"/>
                <a:ea typeface="Times New Roman" panose="02020603050405020304" pitchFamily="18" charset="0"/>
                <a:cs typeface="Times New Roman" panose="02020603050405020304" pitchFamily="18" charset="0"/>
              </a:rPr>
              <a:t>range</a:t>
            </a:r>
            <a:r>
              <a:rPr lang="vi-VN" sz="2800">
                <a:latin typeface="Times New Roman" panose="02020603050405020304" pitchFamily="18" charset="0"/>
                <a:ea typeface="Times New Roman" panose="02020603050405020304" pitchFamily="18" charset="0"/>
                <a:cs typeface="Times New Roman" panose="02020603050405020304" pitchFamily="18" charset="0"/>
              </a:rPr>
              <a:t>(3,10):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tabLst>
                <a:tab pos="878205" algn="l"/>
              </a:tabLst>
            </a:pP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FF33CC"/>
                </a:solidFill>
                <a:latin typeface="Times New Roman" panose="02020603050405020304" pitchFamily="18" charset="0"/>
                <a:ea typeface="Times New Roman" panose="02020603050405020304" pitchFamily="18" charset="0"/>
                <a:cs typeface="Times New Roman" panose="02020603050405020304" pitchFamily="18" charset="0"/>
              </a:rPr>
              <a:t>print</a:t>
            </a:r>
            <a:r>
              <a:rPr lang="vi-VN" sz="2800">
                <a:latin typeface="Times New Roman" panose="02020603050405020304" pitchFamily="18" charset="0"/>
                <a:ea typeface="Times New Roman" panose="02020603050405020304" pitchFamily="18" charset="0"/>
                <a:cs typeface="Times New Roman" panose="02020603050405020304" pitchFamily="18" charset="0"/>
              </a:rPr>
              <a:t>(k, end = “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tabLst>
                <a:tab pos="878205" algn="l"/>
                <a:tab pos="3721100" algn="l"/>
              </a:tabLst>
            </a:pPr>
            <a:r>
              <a:rPr lang="vi-VN" sz="2800">
                <a:latin typeface="Times New Roman" panose="02020603050405020304" pitchFamily="18" charset="0"/>
                <a:ea typeface="Times New Roman" panose="02020603050405020304" pitchFamily="18" charset="0"/>
                <a:cs typeface="Times New Roman" panose="02020603050405020304" pitchFamily="18" charset="0"/>
              </a:rPr>
              <a:t>3 4 5 6 7 8 </a:t>
            </a:r>
            <a:r>
              <a:rPr lang="vi-VN" sz="2800">
                <a:latin typeface="Times New Roman" panose="02020603050405020304" pitchFamily="18" charset="0"/>
                <a:ea typeface="Times New Roman" panose="02020603050405020304" pitchFamily="18" charset="0"/>
                <a:cs typeface="Times New Roman" panose="02020603050405020304" pitchFamily="18" charset="0"/>
              </a:rPr>
              <a:t>9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đây </a:t>
            </a:r>
            <a:r>
              <a:rPr lang="vi-VN"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là vùng range(3,10)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tabLst>
                <a:tab pos="878205" algn="l"/>
                <a:tab pos="3721100" algn="l"/>
              </a:tabLst>
            </a:pPr>
            <a:r>
              <a:rPr lang="vi-VN" sz="2800">
                <a:solidFill>
                  <a:srgbClr val="FF33CC"/>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vi-VN" sz="280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for</a:t>
            </a:r>
            <a:r>
              <a:rPr lang="vi-VN" sz="2800">
                <a:latin typeface="Times New Roman" panose="02020603050405020304" pitchFamily="18" charset="0"/>
                <a:ea typeface="Times New Roman" panose="02020603050405020304" pitchFamily="18" charset="0"/>
                <a:cs typeface="Times New Roman" panose="02020603050405020304" pitchFamily="18" charset="0"/>
              </a:rPr>
              <a:t> k </a:t>
            </a:r>
            <a:r>
              <a:rPr lang="vi-VN" sz="280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in</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FF33CC"/>
                </a:solidFill>
                <a:latin typeface="Times New Roman" panose="02020603050405020304" pitchFamily="18" charset="0"/>
                <a:ea typeface="Times New Roman" panose="02020603050405020304" pitchFamily="18" charset="0"/>
                <a:cs typeface="Times New Roman" panose="02020603050405020304" pitchFamily="18" charset="0"/>
              </a:rPr>
              <a:t>range</a:t>
            </a:r>
            <a:r>
              <a:rPr lang="vi-VN" sz="2800">
                <a:latin typeface="Times New Roman" panose="02020603050405020304" pitchFamily="18" charset="0"/>
                <a:ea typeface="Times New Roman" panose="02020603050405020304" pitchFamily="18" charset="0"/>
                <a:cs typeface="Times New Roman" panose="02020603050405020304" pitchFamily="18" charset="0"/>
              </a:rPr>
              <a:t>(0,15):</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tabLst>
                <a:tab pos="878205" algn="l"/>
              </a:tabLst>
            </a:pP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FF33CC"/>
                </a:solidFill>
                <a:latin typeface="Times New Roman" panose="02020603050405020304" pitchFamily="18" charset="0"/>
                <a:ea typeface="Times New Roman" panose="02020603050405020304" pitchFamily="18" charset="0"/>
                <a:cs typeface="Times New Roman" panose="02020603050405020304" pitchFamily="18" charset="0"/>
              </a:rPr>
              <a:t>print</a:t>
            </a:r>
            <a:r>
              <a:rPr lang="vi-VN" sz="2800">
                <a:latin typeface="Times New Roman" panose="02020603050405020304" pitchFamily="18" charset="0"/>
                <a:ea typeface="Times New Roman" panose="02020603050405020304" pitchFamily="18" charset="0"/>
                <a:cs typeface="Times New Roman" panose="02020603050405020304" pitchFamily="18" charset="0"/>
              </a:rPr>
              <a:t>(k, end = “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0 1 2 3 4 5 6 7 8 9 10 11 12 </a:t>
            </a:r>
            <a:r>
              <a:rPr lang="vi-VN" sz="2800">
                <a:latin typeface="Times New Roman" panose="02020603050405020304" pitchFamily="18" charset="0"/>
                <a:ea typeface="Times New Roman" panose="02020603050405020304" pitchFamily="18" charset="0"/>
                <a:cs typeface="Times New Roman" panose="02020603050405020304" pitchFamily="18" charset="0"/>
              </a:rPr>
              <a:t>13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14</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đây </a:t>
            </a:r>
            <a:r>
              <a:rPr lang="vi-VN"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là vùng range(0,15)</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35352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32588" y="269344"/>
            <a:ext cx="4129657" cy="743473"/>
          </a:xfrm>
          <a:prstGeom prst="rect">
            <a:avLst/>
          </a:prstGeom>
        </p:spPr>
        <p:txBody>
          <a:bodyPr wrap="none">
            <a:spAutoFit/>
          </a:bodyPr>
          <a:lstStyle/>
          <a:p>
            <a:pPr algn="just">
              <a:lnSpc>
                <a:spcPct val="115000"/>
              </a:lnSpc>
              <a:spcAft>
                <a:spcPts val="0"/>
              </a:spcAft>
              <a:tabLst>
                <a:tab pos="878205" algn="l"/>
              </a:tabLst>
            </a:pPr>
            <a:r>
              <a:rPr lang="vi-VN" sz="4000" b="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2. LỆNH RANGE</a:t>
            </a:r>
            <a:endParaRPr lang="en-US" sz="4000">
              <a:solidFill>
                <a:srgbClr val="FFFF0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5" name="Flowchart: Alternate Process 4"/>
          <p:cNvSpPr/>
          <p:nvPr/>
        </p:nvSpPr>
        <p:spPr>
          <a:xfrm>
            <a:off x="844061" y="1223833"/>
            <a:ext cx="10621108" cy="5107781"/>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spcBef>
                <a:spcPts val="600"/>
              </a:spcBef>
              <a:spcAft>
                <a:spcPts val="600"/>
              </a:spcAft>
              <a:tabLst>
                <a:tab pos="878205" algn="l"/>
                <a:tab pos="4155440" algn="l"/>
              </a:tabLst>
            </a:pPr>
            <a:r>
              <a:rPr lang="vi-VN" sz="2800">
                <a:latin typeface="Times New Roman" panose="02020603050405020304" pitchFamily="18" charset="0"/>
                <a:ea typeface="Times New Roman" panose="02020603050405020304" pitchFamily="18" charset="0"/>
                <a:cs typeface="Times New Roman" panose="02020603050405020304" pitchFamily="18" charset="0"/>
              </a:rPr>
              <a:t>- Lệnh tạo vùng giá trị range() có dạng như sau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tabLst>
                <a:tab pos="878205" algn="l"/>
                <a:tab pos="4155440" algn="l"/>
              </a:tabLs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range(stop) </a:t>
            </a:r>
            <a:r>
              <a:rPr lang="vi-VN" sz="2800">
                <a:latin typeface="Times New Roman" panose="02020603050405020304" pitchFamily="18" charset="0"/>
                <a:ea typeface="Times New Roman" panose="02020603050405020304" pitchFamily="18" charset="0"/>
                <a:cs typeface="Times New Roman" panose="02020603050405020304" pitchFamily="18" charset="0"/>
              </a:rPr>
              <a:t>trả lại vùng giá trị từ 0 đến stop – 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tabLst>
                <a:tab pos="878205" algn="l"/>
                <a:tab pos="4155440" algn="l"/>
              </a:tabLs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range(start, stop) </a:t>
            </a:r>
            <a:r>
              <a:rPr lang="vi-VN" sz="2800">
                <a:latin typeface="Times New Roman" panose="02020603050405020304" pitchFamily="18" charset="0"/>
                <a:ea typeface="Times New Roman" panose="02020603050405020304" pitchFamily="18" charset="0"/>
                <a:cs typeface="Times New Roman" panose="02020603050405020304" pitchFamily="18" charset="0"/>
              </a:rPr>
              <a:t>trả lại vùng giá trị từ start đến stop – 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tabLst>
                <a:tab pos="878205" algn="l"/>
                <a:tab pos="4155440" algn="l"/>
              </a:tabLst>
            </a:pPr>
            <a:r>
              <a:rPr lang="vi-VN"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Ví dụ:</a:t>
            </a:r>
            <a:endParaRPr lang="en-US" sz="2800" b="1">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tabLst>
                <a:tab pos="878205" algn="l"/>
                <a:tab pos="4155440" algn="l"/>
              </a:tabLst>
            </a:pPr>
            <a:r>
              <a:rPr lang="vi-VN" sz="2800">
                <a:latin typeface="Times New Roman" panose="02020603050405020304" pitchFamily="18" charset="0"/>
                <a:ea typeface="Times New Roman" panose="02020603050405020304" pitchFamily="18" charset="0"/>
                <a:cs typeface="Times New Roman" panose="02020603050405020304" pitchFamily="18" charset="0"/>
              </a:rPr>
              <a:t>+ range(n) cho vùng gồm các số 0, 1,..., n – 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tabLst>
                <a:tab pos="878205" algn="l"/>
                <a:tab pos="4155440" algn="l"/>
              </a:tabLs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range(1, n+1) cho vùng gồm các số 1, 2,..., 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tabLst>
                <a:tab pos="878205" algn="l"/>
                <a:tab pos="4155440" algn="l"/>
              </a:tabLst>
            </a:pPr>
            <a:r>
              <a:rPr lang="vi-VN" sz="2800">
                <a:latin typeface="Times New Roman" panose="02020603050405020304" pitchFamily="18" charset="0"/>
                <a:ea typeface="Times New Roman" panose="02020603050405020304" pitchFamily="18" charset="0"/>
                <a:cs typeface="Times New Roman" panose="02020603050405020304" pitchFamily="18" charset="0"/>
              </a:rPr>
              <a:t>+ range(0, 99) cho vùng giá trị gồm các số 0, 1, 2,..., 98.</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tabLst>
                <a:tab pos="878205" algn="l"/>
                <a:tab pos="4155440" algn="l"/>
              </a:tabLs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range(100,1) cho vùng rỗng.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811139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18BD99-41E9-467C-9777-74587F831718}">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C03EF818-EDF6-480C-9B86-0A3B979BCCF0}">
  <ds:schemaRefs>
    <ds:schemaRef ds:uri="http://schemas.microsoft.com/sharepoint/v3/contenttype/forms"/>
  </ds:schemaRefs>
</ds:datastoreItem>
</file>

<file path=customXml/itemProps3.xml><?xml version="1.0" encoding="utf-8"?>
<ds:datastoreItem xmlns:ds="http://schemas.openxmlformats.org/officeDocument/2006/customXml" ds:itemID="{4C8C32A8-E4D9-473C-833A-8950C6E7C0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Modern design</Template>
  <TotalTime>195</TotalTime>
  <Words>1253</Words>
  <PresentationFormat>Widescreen</PresentationFormat>
  <Paragraphs>103</Paragraphs>
  <Slides>19</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Cambria Math</vt:lpstr>
      <vt:lpstr>Times New Roman</vt:lpstr>
      <vt:lpstr>Trebuchet MS</vt:lpstr>
      <vt:lpstr>Tw Cen MT</vt:lpstr>
      <vt:lpstr>Circuit</vt:lpstr>
      <vt:lpstr>Bài 20 câu lệnh LẶP FOR</vt:lpstr>
      <vt:lpstr>PowerPoint Presentation</vt:lpstr>
      <vt:lpstr>PowerPoint Presentation</vt:lpstr>
      <vt:lpstr>1. LỆNH FOR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vt:lpstr>
      <vt:lpstr>Bài tập</vt:lpstr>
      <vt:lpstr>  Contact details </vt:lpstr>
      <vt:lpstr>Bài tập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2022-01-15T15:16:37Z</dcterms:created>
  <dcterms:modified xsi:type="dcterms:W3CDTF">2022-03-29T10:22:00Z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