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04" r:id="rId3"/>
    <p:sldId id="302" r:id="rId4"/>
    <p:sldId id="292" r:id="rId5"/>
    <p:sldId id="359" r:id="rId6"/>
    <p:sldId id="351" r:id="rId7"/>
    <p:sldId id="335" r:id="rId8"/>
    <p:sldId id="361" r:id="rId9"/>
    <p:sldId id="360" r:id="rId10"/>
    <p:sldId id="363" r:id="rId11"/>
    <p:sldId id="364" r:id="rId12"/>
    <p:sldId id="365" r:id="rId13"/>
    <p:sldId id="353" r:id="rId14"/>
    <p:sldId id="372" r:id="rId15"/>
    <p:sldId id="366" r:id="rId16"/>
    <p:sldId id="312" r:id="rId17"/>
    <p:sldId id="367" r:id="rId18"/>
    <p:sldId id="354" r:id="rId19"/>
    <p:sldId id="355" r:id="rId20"/>
    <p:sldId id="368" r:id="rId21"/>
    <p:sldId id="315" r:id="rId22"/>
    <p:sldId id="371" r:id="rId23"/>
    <p:sldId id="369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57"/>
  </p:normalViewPr>
  <p:slideViewPr>
    <p:cSldViewPr snapToGrid="0">
      <p:cViewPr varScale="1">
        <p:scale>
          <a:sx n="87" d="100"/>
          <a:sy n="87" d="100"/>
        </p:scale>
        <p:origin x="53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359" y="495121"/>
            <a:ext cx="1145799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B0F0"/>
                </a:solidFill>
              </a:rPr>
              <a:t>b. Underline the key words </a:t>
            </a:r>
            <a:r>
              <a:rPr lang="en-US" sz="3200" i="1" smtClean="0">
                <a:solidFill>
                  <a:srgbClr val="00B0F0"/>
                </a:solidFill>
              </a:rPr>
              <a:t>in each sentence </a:t>
            </a:r>
            <a:r>
              <a:rPr lang="en-US" sz="3200" i="1" dirty="0" smtClean="0">
                <a:solidFill>
                  <a:srgbClr val="00B0F0"/>
                </a:solidFill>
              </a:rPr>
              <a:t>and predict </a:t>
            </a:r>
            <a:r>
              <a:rPr lang="en-US" sz="3200" i="1" smtClean="0">
                <a:solidFill>
                  <a:srgbClr val="00B0F0"/>
                </a:solidFill>
              </a:rPr>
              <a:t>the answer.</a:t>
            </a:r>
            <a:endParaRPr lang="en-US" sz="3200" i="1" dirty="0" smtClean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399764" y="1238250"/>
            <a:ext cx="1128318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i="0" smtClean="0">
                <a:solidFill>
                  <a:srgbClr val="000000"/>
                </a:solidFill>
                <a:effectLst/>
              </a:rPr>
              <a:t>The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speaker used to play </a:t>
            </a:r>
            <a:r>
              <a:rPr lang="en-US" sz="3600" i="1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smtClean="0">
                <a:solidFill>
                  <a:srgbClr val="000000"/>
                </a:solidFill>
              </a:rPr>
              <a:t>2. 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She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>
                <a:solidFill>
                  <a:srgbClr val="000000"/>
                </a:solidFill>
                <a:effectLst/>
              </a:rPr>
              <a:t>first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>
                <a:solidFill>
                  <a:srgbClr val="000000"/>
                </a:solidFill>
              </a:rPr>
              <a:t>3. She learned </a:t>
            </a:r>
            <a:r>
              <a:rPr lang="en-US" sz="3600" i="1">
                <a:solidFill>
                  <a:srgbClr val="000000"/>
                </a:solidFill>
              </a:rPr>
              <a:t>at an indoor center/on a mountain</a:t>
            </a:r>
            <a:r>
              <a:rPr lang="en-US" sz="360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</a:rPr>
              <a:t/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4. She thought zorbing sounded </a:t>
            </a:r>
            <a:r>
              <a:rPr lang="en-US" sz="3600" i="1">
                <a:solidFill>
                  <a:srgbClr val="000000"/>
                </a:solidFill>
              </a:rPr>
              <a:t>dangerous/exciting</a:t>
            </a:r>
            <a:r>
              <a:rPr lang="en-US" sz="3600" i="1" smtClean="0">
                <a:solidFill>
                  <a:srgbClr val="000000"/>
                </a:solidFill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</a:rPr>
              <a:t/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5. The first time she went zorbing, she was </a:t>
            </a:r>
            <a:r>
              <a:rPr lang="en-US" sz="3600" i="1">
                <a:solidFill>
                  <a:srgbClr val="000000"/>
                </a:solidFill>
              </a:rPr>
              <a:t>scared/excited.</a:t>
            </a:r>
            <a:r>
              <a:rPr lang="en-US" sz="3600">
                <a:solidFill>
                  <a:srgbClr val="000000"/>
                </a:solidFill>
              </a:rPr>
              <a:t/>
            </a:r>
            <a:br>
              <a:rPr lang="en-US" sz="3600">
                <a:solidFill>
                  <a:srgbClr val="000000"/>
                </a:solidFill>
              </a:rPr>
            </a:br>
            <a:endParaRPr lang="vi-VN" sz="3600"/>
          </a:p>
          <a:p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657701" y="1804909"/>
            <a:ext cx="2151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36868" y="2898602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51772" y="2891118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36868" y="4053569"/>
            <a:ext cx="1298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4590" y="5129332"/>
            <a:ext cx="1293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15553" y="5129332"/>
            <a:ext cx="291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36868" y="6242391"/>
            <a:ext cx="1538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47810" y="6242391"/>
            <a:ext cx="2248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29" y="3869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01" y="355311"/>
            <a:ext cx="2543175" cy="638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8976" y="316377"/>
            <a:ext cx="103990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B0F0"/>
                </a:solidFill>
                <a:latin typeface="+mj-lt"/>
              </a:rPr>
              <a:t>a. Listen to a talk about extreme sports.</a:t>
            </a:r>
            <a:br>
              <a:rPr lang="en-US" sz="3200" i="1">
                <a:solidFill>
                  <a:srgbClr val="00B0F0"/>
                </a:solidFill>
                <a:latin typeface="+mj-lt"/>
              </a:rPr>
            </a:br>
            <a:r>
              <a:rPr lang="en-US" sz="3200" i="1">
                <a:solidFill>
                  <a:srgbClr val="00B0F0"/>
                </a:solidFill>
                <a:latin typeface="+mj-lt"/>
              </a:rPr>
              <a:t>How does the speaker feel about them</a:t>
            </a:r>
            <a:r>
              <a:rPr lang="en-US" sz="3200" b="1" i="1">
                <a:solidFill>
                  <a:srgbClr val="00B0F0"/>
                </a:solidFill>
                <a:latin typeface="+mj-lt"/>
              </a:rPr>
              <a:t>?</a:t>
            </a:r>
            <a:r>
              <a:rPr lang="en-US" sz="3200" i="1">
                <a:solidFill>
                  <a:srgbClr val="00B0F0"/>
                </a:solidFill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483332"/>
            <a:ext cx="728468" cy="646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129" y="1492571"/>
            <a:ext cx="1065058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the first time </a:t>
            </a:r>
            <a:r>
              <a:rPr lang="en-US" sz="3600" i="1" dirty="0">
                <a:solidFill>
                  <a:srgbClr val="FF0000"/>
                </a:solidFill>
              </a:rPr>
              <a:t>to </a:t>
            </a:r>
            <a:r>
              <a:rPr lang="en-US" sz="3600" i="1">
                <a:solidFill>
                  <a:srgbClr val="FF0000"/>
                </a:solidFill>
              </a:rPr>
              <a:t>recognize </a:t>
            </a:r>
            <a:r>
              <a:rPr lang="en-US" sz="3600" i="1" smtClean="0">
                <a:solidFill>
                  <a:srgbClr val="FF0000"/>
                </a:solidFill>
              </a:rPr>
              <a:t>the speaker’s feeling.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10" name="CD1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6041" y="1492571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smtClean="0"/>
              <a:t>“Of</a:t>
            </a:r>
            <a:r>
              <a:rPr lang="en-US" sz="3600" i="1"/>
              <a:t> </a:t>
            </a:r>
            <a:r>
              <a:rPr lang="en-US" sz="3600" i="1" smtClean="0"/>
              <a:t>course</a:t>
            </a:r>
            <a:r>
              <a:rPr lang="en-US" sz="3600" i="1"/>
              <a:t>, everything was OK and I loved it</a:t>
            </a:r>
            <a:r>
              <a:rPr lang="en-US" sz="3600" i="1" smtClean="0"/>
              <a:t>.”</a:t>
            </a:r>
            <a:r>
              <a:rPr lang="en-US" sz="3600" smtClean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>
                <a:solidFill>
                  <a:srgbClr val="FF0000"/>
                </a:solidFill>
              </a:rPr>
              <a:t>She loves </a:t>
            </a:r>
            <a:r>
              <a:rPr lang="en-US" sz="3600" smtClean="0">
                <a:solidFill>
                  <a:srgbClr val="FF0000"/>
                </a:solidFill>
              </a:rPr>
              <a:t>them </a:t>
            </a:r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1808" y="1716346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the first time </a:t>
            </a:r>
            <a:r>
              <a:rPr lang="en-US" sz="3600" i="1" dirty="0">
                <a:solidFill>
                  <a:srgbClr val="FF0000"/>
                </a:solidFill>
              </a:rPr>
              <a:t>to recognize what Harry’s job is. 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smtClean="0"/>
              <a:t>“I </a:t>
            </a:r>
            <a:r>
              <a:rPr lang="en-US" sz="3600" i="1" dirty="0"/>
              <a:t>spoke to the city mayor last week and told</a:t>
            </a:r>
            <a:br>
              <a:rPr lang="en-US" sz="3600" i="1" dirty="0"/>
            </a:br>
            <a:r>
              <a:rPr lang="en-US" sz="3600" i="1" dirty="0"/>
              <a:t>him that things need to change. I think the city</a:t>
            </a:r>
            <a:br>
              <a:rPr lang="en-US" sz="3600" i="1" dirty="0"/>
            </a:br>
            <a:r>
              <a:rPr lang="en-US" sz="3600" i="1" dirty="0"/>
              <a:t>needs to use more solar </a:t>
            </a:r>
            <a:r>
              <a:rPr lang="en-US" sz="3600" i="1" dirty="0" smtClean="0"/>
              <a:t>power”</a:t>
            </a:r>
            <a:r>
              <a:rPr lang="en-US" sz="3600" dirty="0" smtClean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Harry is an energy expert.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67" y="510347"/>
            <a:ext cx="9422475" cy="722708"/>
          </a:xfrm>
          <a:prstGeom prst="rect">
            <a:avLst/>
          </a:prstGeom>
        </p:spPr>
      </p:pic>
      <p:pic>
        <p:nvPicPr>
          <p:cNvPr id="3" name="CD2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6928" y="5327781"/>
            <a:ext cx="751406" cy="7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6561" y="404484"/>
            <a:ext cx="898809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Listen two times and circle the correct answer.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243465" y="1225689"/>
            <a:ext cx="113762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smtClean="0">
                <a:solidFill>
                  <a:srgbClr val="000000"/>
                </a:solidFill>
                <a:effectLst/>
              </a:rPr>
              <a:t>1. The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speaker used to play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2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first.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3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learned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at an indoor center/on a mountain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4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thought zorbing sounded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dangerous/exciting.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5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The first time she went zorbing, </a:t>
            </a:r>
            <a:r>
              <a:rPr lang="en-US" sz="3600" i="0">
                <a:solidFill>
                  <a:srgbClr val="000000"/>
                </a:solidFill>
                <a:effectLst/>
              </a:rPr>
              <a:t>she 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was </a:t>
            </a:r>
            <a:r>
              <a:rPr lang="en-US" sz="3600" i="1" smtClean="0">
                <a:solidFill>
                  <a:srgbClr val="000000"/>
                </a:solidFill>
                <a:effectLst/>
              </a:rPr>
              <a:t>scared/excited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AA5D2-6972-63AF-6109-EE59BB481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37" y="343993"/>
            <a:ext cx="3459971" cy="705758"/>
          </a:xfrm>
          <a:prstGeom prst="rect">
            <a:avLst/>
          </a:prstGeom>
        </p:spPr>
      </p:pic>
      <p:pic>
        <p:nvPicPr>
          <p:cNvPr id="9" name="CD1-TRACK 12">
            <a:hlinkClick r:id="" action="ppaction://media"/>
            <a:extLst>
              <a:ext uri="{FF2B5EF4-FFF2-40B4-BE49-F238E27FC236}">
                <a16:creationId xmlns:a16="http://schemas.microsoft.com/office/drawing/2014/main" id="{DF2464B3-79AF-A503-62FE-FD92A376E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7652" y="392072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4518213" y="1223780"/>
            <a:ext cx="2138082" cy="756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5342966" y="2339788"/>
            <a:ext cx="2550458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3036795" y="3343661"/>
            <a:ext cx="3619499" cy="938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440272" y="4468906"/>
            <a:ext cx="1564340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256494" y="5520859"/>
            <a:ext cx="1304365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6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387" y="548580"/>
            <a:ext cx="1176691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smtClean="0">
                <a:solidFill>
                  <a:srgbClr val="FF0000"/>
                </a:solidFill>
                <a:latin typeface="+mj-lt"/>
              </a:rPr>
              <a:t>Audio script:</a:t>
            </a:r>
          </a:p>
          <a:p>
            <a:pPr algn="just"/>
            <a:r>
              <a:rPr lang="en-US" sz="3400" i="1" smtClean="0">
                <a:solidFill>
                  <a:srgbClr val="000000"/>
                </a:solidFill>
              </a:rPr>
              <a:t>I </a:t>
            </a:r>
            <a:r>
              <a:rPr lang="en-US" sz="3400" i="1">
                <a:solidFill>
                  <a:srgbClr val="000000"/>
                </a:solidFill>
              </a:rPr>
              <a:t>used to spend a lot of time playing soccer. </a:t>
            </a:r>
            <a:r>
              <a:rPr lang="en-US" sz="3400" i="1" smtClean="0">
                <a:solidFill>
                  <a:srgbClr val="000000"/>
                </a:solidFill>
              </a:rPr>
              <a:t>Then, one </a:t>
            </a:r>
            <a:r>
              <a:rPr lang="en-US" sz="3400" i="1">
                <a:solidFill>
                  <a:srgbClr val="000000"/>
                </a:solidFill>
              </a:rPr>
              <a:t>day, a friend introduced me to extreme </a:t>
            </a:r>
            <a:r>
              <a:rPr lang="en-US" sz="3400" i="1" smtClean="0">
                <a:solidFill>
                  <a:srgbClr val="000000"/>
                </a:solidFill>
              </a:rPr>
              <a:t>sports.These </a:t>
            </a:r>
            <a:r>
              <a:rPr lang="en-US" sz="3400" i="1">
                <a:solidFill>
                  <a:srgbClr val="000000"/>
                </a:solidFill>
              </a:rPr>
              <a:t>are sports that are very dangerous </a:t>
            </a:r>
            <a:r>
              <a:rPr lang="en-US" sz="3400" i="1" smtClean="0">
                <a:solidFill>
                  <a:srgbClr val="000000"/>
                </a:solidFill>
              </a:rPr>
              <a:t>and exciting</a:t>
            </a:r>
            <a:r>
              <a:rPr lang="en-US" sz="3400" i="1">
                <a:solidFill>
                  <a:srgbClr val="000000"/>
                </a:solidFill>
              </a:rPr>
              <a:t>, for example, skateboarding and surfng.</a:t>
            </a:r>
            <a:br>
              <a:rPr lang="en-US" sz="3400" i="1">
                <a:solidFill>
                  <a:srgbClr val="000000"/>
                </a:solidFill>
              </a:rPr>
            </a:br>
            <a:r>
              <a:rPr lang="en-US" sz="3400" i="1">
                <a:solidFill>
                  <a:srgbClr val="000000"/>
                </a:solidFill>
              </a:rPr>
              <a:t>The frst extreme sport I tried was rock </a:t>
            </a:r>
            <a:r>
              <a:rPr lang="en-US" sz="3400" i="1" smtClean="0">
                <a:solidFill>
                  <a:srgbClr val="000000"/>
                </a:solidFill>
              </a:rPr>
              <a:t>climbing. I </a:t>
            </a:r>
            <a:r>
              <a:rPr lang="en-US" sz="3400" i="1">
                <a:solidFill>
                  <a:srgbClr val="000000"/>
                </a:solidFill>
              </a:rPr>
              <a:t>learned how to do it at an indoor rock </a:t>
            </a:r>
            <a:r>
              <a:rPr lang="en-US" sz="3400" i="1" smtClean="0">
                <a:solidFill>
                  <a:srgbClr val="000000"/>
                </a:solidFill>
              </a:rPr>
              <a:t>climbing center</a:t>
            </a:r>
            <a:r>
              <a:rPr lang="en-US" sz="3400" i="1">
                <a:solidFill>
                  <a:srgbClr val="000000"/>
                </a:solidFill>
              </a:rPr>
              <a:t>, but I was soon climbing mountains. </a:t>
            </a:r>
            <a:r>
              <a:rPr lang="en-US" sz="3400" i="1" smtClean="0">
                <a:solidFill>
                  <a:srgbClr val="000000"/>
                </a:solidFill>
              </a:rPr>
              <a:t>After that</a:t>
            </a:r>
            <a:r>
              <a:rPr lang="en-US" sz="3400" i="1">
                <a:solidFill>
                  <a:srgbClr val="000000"/>
                </a:solidFill>
              </a:rPr>
              <a:t>, I was ready for a new challenge. I </a:t>
            </a:r>
            <a:r>
              <a:rPr lang="en-US" sz="3400" i="1" smtClean="0">
                <a:solidFill>
                  <a:srgbClr val="000000"/>
                </a:solidFill>
              </a:rPr>
              <a:t>heard about zorbing </a:t>
            </a:r>
            <a:r>
              <a:rPr lang="en-US" sz="3400" i="1">
                <a:solidFill>
                  <a:srgbClr val="000000"/>
                </a:solidFill>
              </a:rPr>
              <a:t>and thought it sounded really </a:t>
            </a:r>
            <a:r>
              <a:rPr lang="en-US" sz="3400" i="1" smtClean="0">
                <a:solidFill>
                  <a:srgbClr val="000000"/>
                </a:solidFill>
              </a:rPr>
              <a:t>exciting. Zorbing </a:t>
            </a:r>
            <a:r>
              <a:rPr lang="en-US" sz="3400" i="1">
                <a:solidFill>
                  <a:srgbClr val="000000"/>
                </a:solidFill>
              </a:rPr>
              <a:t>is when you get inside a big, soft ball, </a:t>
            </a:r>
            <a:r>
              <a:rPr lang="en-US" sz="3400" i="1" smtClean="0">
                <a:solidFill>
                  <a:srgbClr val="000000"/>
                </a:solidFill>
              </a:rPr>
              <a:t>and roll </a:t>
            </a:r>
            <a:r>
              <a:rPr lang="en-US" sz="3400" i="1">
                <a:solidFill>
                  <a:srgbClr val="000000"/>
                </a:solidFill>
              </a:rPr>
              <a:t>down a hill. The frst time I went zorbing, I </a:t>
            </a:r>
            <a:r>
              <a:rPr lang="en-US" sz="3400" i="1" smtClean="0">
                <a:solidFill>
                  <a:srgbClr val="000000"/>
                </a:solidFill>
              </a:rPr>
              <a:t>waspretty </a:t>
            </a:r>
            <a:r>
              <a:rPr lang="en-US" sz="3400" i="1">
                <a:solidFill>
                  <a:srgbClr val="000000"/>
                </a:solidFill>
              </a:rPr>
              <a:t>scared. I thought the ball would break! </a:t>
            </a:r>
            <a:r>
              <a:rPr lang="en-US" sz="3400" i="1" smtClean="0">
                <a:solidFill>
                  <a:srgbClr val="000000"/>
                </a:solidFill>
              </a:rPr>
              <a:t>Of course</a:t>
            </a:r>
            <a:r>
              <a:rPr lang="en-US" sz="3400" i="1">
                <a:solidFill>
                  <a:srgbClr val="000000"/>
                </a:solidFill>
              </a:rPr>
              <a:t>, everything was OK and I loved it.</a:t>
            </a:r>
            <a:r>
              <a:rPr lang="en-US" sz="3400"/>
              <a:t> </a:t>
            </a:r>
            <a:r>
              <a:rPr lang="en-US" sz="3200"/>
              <a:t/>
            </a:r>
            <a:br>
              <a:rPr lang="en-US" sz="3200"/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050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88" y="469514"/>
            <a:ext cx="3331397" cy="21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7" y="2839057"/>
            <a:ext cx="11090516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Do you think </a:t>
            </a:r>
            <a:r>
              <a:rPr lang="en-US" sz="4000" i="1" smtClean="0">
                <a:solidFill>
                  <a:srgbClr val="0070C0"/>
                </a:solidFill>
              </a:rPr>
              <a:t>the speaker will take up zorbing for a long time ? </a:t>
            </a:r>
            <a:r>
              <a:rPr lang="en-US" sz="4000" i="1" dirty="0" smtClean="0">
                <a:solidFill>
                  <a:srgbClr val="0070C0"/>
                </a:solidFill>
              </a:rPr>
              <a:t>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46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1595" y="430092"/>
            <a:ext cx="9735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B0F0"/>
                </a:solidFill>
              </a:rPr>
              <a:t>Underline the key words and guess what is the email about.</a:t>
            </a:r>
            <a:endParaRPr lang="en-US" sz="30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526" y="22131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3600" smtClean="0">
                <a:solidFill>
                  <a:srgbClr val="000000"/>
                </a:solidFill>
                <a:latin typeface="+mj-lt"/>
              </a:rPr>
              <a:t>trying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a new activity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doing an activity again</a:t>
            </a:r>
            <a:r>
              <a:rPr lang="en-US" sz="3600"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940767" y="2787612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17833" y="2795753"/>
            <a:ext cx="7717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84156" y="3903718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77033" y="3903718"/>
            <a:ext cx="922061" cy="40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9" y="1173661"/>
            <a:ext cx="9399062" cy="5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812" y="534144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B0F0"/>
                </a:solidFill>
              </a:rPr>
              <a:t>Skim the email and underline the key words. </a:t>
            </a:r>
            <a:endParaRPr lang="en-US" sz="3000" i="1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1116105"/>
            <a:ext cx="11672046" cy="519056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582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398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420655" y="3200709"/>
            <a:ext cx="1090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1799" y="4119591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4785" y="413782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62220" y="4137829"/>
            <a:ext cx="1354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30264" y="4751603"/>
            <a:ext cx="17407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50879" y="4751603"/>
            <a:ext cx="2107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39988" y="4920610"/>
            <a:ext cx="4854388" cy="1112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smtClean="0">
              <a:solidFill>
                <a:srgbClr val="FF0000"/>
              </a:solidFill>
            </a:endParaRPr>
          </a:p>
          <a:p>
            <a:pPr algn="ctr"/>
            <a:r>
              <a:rPr lang="en-US" sz="3000" smtClean="0">
                <a:solidFill>
                  <a:srgbClr val="FF0000"/>
                </a:solidFill>
              </a:rPr>
              <a:t>The email is about</a:t>
            </a:r>
            <a:endParaRPr lang="en-US" sz="3000" dirty="0">
              <a:solidFill>
                <a:srgbClr val="FF0000"/>
              </a:solidFill>
            </a:endParaRPr>
          </a:p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1</a:t>
            </a:r>
            <a:r>
              <a:rPr lang="en-US" sz="3000" smtClean="0">
                <a:solidFill>
                  <a:srgbClr val="FF0000"/>
                </a:solidFill>
              </a:rPr>
              <a:t>. </a:t>
            </a:r>
            <a:r>
              <a:rPr lang="en-US" sz="3000">
                <a:solidFill>
                  <a:srgbClr val="FF0000"/>
                </a:solidFill>
              </a:rPr>
              <a:t>trying a new activity </a:t>
            </a: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81799" y="3527921"/>
            <a:ext cx="368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67182" y="4137829"/>
            <a:ext cx="164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258291" y="297884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B0F0"/>
                </a:solidFill>
              </a:rPr>
              <a:t>Scan the email again </a:t>
            </a:r>
            <a:r>
              <a:rPr lang="en-US" sz="3000" i="1" smtClean="0">
                <a:solidFill>
                  <a:srgbClr val="00B0F0"/>
                </a:solidFill>
              </a:rPr>
              <a:t>and answer the questions</a:t>
            </a:r>
            <a:endParaRPr lang="en-US" sz="3000" i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95645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670" y="998975"/>
            <a:ext cx="112686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1. What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extreme sport does Mark invite Jacob to do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?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Where is the school?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What does Sarah say?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4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What does the school give everyone to wear?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When will Mark book the surfboards? </a:t>
            </a:r>
            <a:endParaRPr lang="en-US" sz="36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8E4D51-1B29-4E3F-D83C-DF82B449B9A2}"/>
              </a:ext>
            </a:extLst>
          </p:cNvPr>
          <p:cNvSpPr txBox="1"/>
          <p:nvPr/>
        </p:nvSpPr>
        <p:spPr>
          <a:xfrm>
            <a:off x="909270" y="159300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urfing.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4EEA8F-11E6-420F-6846-2570CB9EFB98}"/>
              </a:ext>
            </a:extLst>
          </p:cNvPr>
          <p:cNvSpPr txBox="1"/>
          <p:nvPr/>
        </p:nvSpPr>
        <p:spPr>
          <a:xfrm>
            <a:off x="909270" y="2709884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 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beach.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D8FD1-C638-4BC0-8128-FAFE1E3D578E}"/>
              </a:ext>
            </a:extLst>
          </p:cNvPr>
          <p:cNvSpPr txBox="1"/>
          <p:nvPr/>
        </p:nvSpPr>
        <p:spPr>
          <a:xfrm>
            <a:off x="835328" y="3819360"/>
            <a:ext cx="786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It’s really exciting and worth the money.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316FFF-B6AC-D82C-BFCD-F1555A3C1C85}"/>
              </a:ext>
            </a:extLst>
          </p:cNvPr>
          <p:cNvSpPr txBox="1"/>
          <p:nvPr/>
        </p:nvSpPr>
        <p:spPr>
          <a:xfrm>
            <a:off x="739316" y="4848276"/>
            <a:ext cx="360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afety equipment.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7655E0-4363-6003-D59F-CB26BDD7B0C7}"/>
              </a:ext>
            </a:extLst>
          </p:cNvPr>
          <p:cNvSpPr txBox="1"/>
          <p:nvPr/>
        </p:nvSpPr>
        <p:spPr>
          <a:xfrm>
            <a:off x="731525" y="5858010"/>
            <a:ext cx="245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Wednesday.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43489" y="1602697"/>
            <a:ext cx="36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829253" y="1593004"/>
            <a:ext cx="3117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106899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340580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3757455"/>
            <a:ext cx="970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2996767" y="3757455"/>
            <a:ext cx="16424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4892744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026481" y="4892744"/>
            <a:ext cx="2476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8296836" y="4848276"/>
            <a:ext cx="744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56936" y="5952139"/>
            <a:ext cx="9972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4000453" y="5952139"/>
            <a:ext cx="3637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630" y="3168451"/>
            <a:ext cx="3973849" cy="826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829" y="4193905"/>
            <a:ext cx="4053756" cy="826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53C31-D980-84BC-D065-D1C9E98C1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335759"/>
            <a:ext cx="4266161" cy="870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39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21251" y="2716072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	1.Which 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extreme sport would you like to try? 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	2.Why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? </a:t>
            </a:r>
            <a:endParaRPr lang="en-US" sz="3600" i="1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6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</a:t>
            </a:r>
            <a:r>
              <a:rPr lang="en-US" i="1" dirty="0" smtClean="0"/>
              <a:t>here to play the game</a:t>
            </a:r>
            <a:endParaRPr lang="en-US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16" y="1685803"/>
            <a:ext cx="9480146" cy="41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3023" y="1392088"/>
            <a:ext cx="1053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Name 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some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extreme sports</a:t>
            </a:r>
            <a:r>
              <a:rPr lang="en-US" sz="3600" dirty="0" smtClean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322" y="2532185"/>
            <a:ext cx="10928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skateboarding, surfing, rock climbing, zorbing, waterskiing, scuba diving, bungee jumping, parasailing, ice climbing, slacklining, etc.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7664" y="1867806"/>
            <a:ext cx="1020041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70C0"/>
                </a:solidFill>
              </a:rPr>
              <a:t>Extreme sports</a:t>
            </a:r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Listen for gist and recognize the correct/ incorrect information</a:t>
            </a:r>
          </a:p>
          <a:p>
            <a:r>
              <a:rPr lang="en-US" sz="3600" i="1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Skim and scan for general and specific information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500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268690"/>
            <a:ext cx="1181100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new vocabularies.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the extreme sport you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Workbook: Lesson 3 – Listening and Reading 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</a:t>
            </a:r>
            <a:r>
              <a:rPr lang="en-US" sz="3600" i="1" dirty="0" smtClean="0">
                <a:solidFill>
                  <a:srgbClr val="0070C0"/>
                </a:solidFill>
              </a:rPr>
              <a:t>the vocabulary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</a:t>
            </a:r>
            <a:r>
              <a:rPr lang="en-US" sz="3600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en-US" sz="3600" i="1" dirty="0" smtClean="0">
                <a:solidFill>
                  <a:srgbClr val="0070C0"/>
                </a:solidFill>
              </a:rPr>
              <a:t>8).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3 – Writing and Speaking (page 11 –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91561"/>
            <a:ext cx="59809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talk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 and understanding general and specific information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read an invitation email for gist and detail. 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459" y="2586862"/>
            <a:ext cx="2813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Rock Climbing</a:t>
            </a:r>
            <a:endParaRPr lang="en-US" sz="3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074" y="2615719"/>
            <a:ext cx="294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Skiing Jumping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7414" y="2615719"/>
            <a:ext cx="2577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Kiteboarding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810" y="5600111"/>
            <a:ext cx="1931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Skydiving</a:t>
            </a:r>
            <a:endParaRPr lang="en-US" sz="36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4922" y="5586289"/>
            <a:ext cx="2465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Ice Climbing</a:t>
            </a:r>
            <a:endParaRPr lang="en-US" sz="36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70603" y="5582912"/>
            <a:ext cx="150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Surfing</a:t>
            </a:r>
            <a:endParaRPr lang="en-US" sz="36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42641" y="236242"/>
            <a:ext cx="5781006" cy="534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00B0F0"/>
                </a:solidFill>
                <a:latin typeface="+mj-lt"/>
              </a:rPr>
              <a:t>What do we call these sports?</a:t>
            </a:r>
            <a:endParaRPr lang="en-US" sz="3600" i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4" y="3751481"/>
            <a:ext cx="2695866" cy="1799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5" y="3765449"/>
            <a:ext cx="2751993" cy="18346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11" y="3732691"/>
            <a:ext cx="3265878" cy="1837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76" y="861655"/>
            <a:ext cx="3393831" cy="1818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7" y="826487"/>
            <a:ext cx="2756445" cy="1837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57" y="861655"/>
            <a:ext cx="3281288" cy="1822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23927A-79D5-0AE9-79C9-5401473236C2}"/>
              </a:ext>
            </a:extLst>
          </p:cNvPr>
          <p:cNvSpPr txBox="1"/>
          <p:nvPr/>
        </p:nvSpPr>
        <p:spPr>
          <a:xfrm>
            <a:off x="2779181" y="2747554"/>
            <a:ext cx="718600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They are extreme </a:t>
            </a:r>
            <a:r>
              <a:rPr lang="en-US" sz="54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sports.</a:t>
            </a:r>
            <a:endParaRPr lang="vi-VN" sz="5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5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In pairs: Match the extreme sports to the pictures. Would you like to try any of them? Can you name three other extreme sports?</a:t>
            </a:r>
            <a:endParaRPr lang="en-US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93A2D-4471-C40C-F5DB-EC0A755E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16" y="2466156"/>
            <a:ext cx="3933825" cy="88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D0E89-5199-B5D0-15BF-D9249922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41" y="1816802"/>
            <a:ext cx="3668750" cy="4585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27817-269A-161E-BA28-ADE79D001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41" y="699602"/>
            <a:ext cx="3459970" cy="7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425B1-306D-A171-B50D-801506ACAC4D}"/>
              </a:ext>
            </a:extLst>
          </p:cNvPr>
          <p:cNvSpPr txBox="1"/>
          <p:nvPr/>
        </p:nvSpPr>
        <p:spPr>
          <a:xfrm>
            <a:off x="768832" y="3955962"/>
            <a:ext cx="5270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Other extreme sports: </a:t>
            </a:r>
            <a:r>
              <a:rPr lang="en-US" sz="28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waterskiing, scuba diving, bungee jumping, parasailing, ice climbing, slacklining,…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BF502-B7CC-E5FA-5462-2E58B6218C48}"/>
              </a:ext>
            </a:extLst>
          </p:cNvPr>
          <p:cNvSpPr txBox="1"/>
          <p:nvPr/>
        </p:nvSpPr>
        <p:spPr>
          <a:xfrm>
            <a:off x="7636260" y="38448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68662-C384-CFC4-297B-78393A178C45}"/>
              </a:ext>
            </a:extLst>
          </p:cNvPr>
          <p:cNvSpPr txBox="1"/>
          <p:nvPr/>
        </p:nvSpPr>
        <p:spPr>
          <a:xfrm>
            <a:off x="8277728" y="3955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6E966-15A2-A5D7-650E-33E99B496365}"/>
              </a:ext>
            </a:extLst>
          </p:cNvPr>
          <p:cNvSpPr txBox="1"/>
          <p:nvPr/>
        </p:nvSpPr>
        <p:spPr>
          <a:xfrm>
            <a:off x="7940843" y="59355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7AB6C-319F-B427-8FB7-49FE3A0934A6}"/>
              </a:ext>
            </a:extLst>
          </p:cNvPr>
          <p:cNvSpPr txBox="1"/>
          <p:nvPr/>
        </p:nvSpPr>
        <p:spPr>
          <a:xfrm>
            <a:off x="8566485" y="5984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52" y="399636"/>
            <a:ext cx="8471647" cy="59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Before listening.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a. Underline the key words and guess the speaker’s feeling.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87420" y="3035802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63345" y="3021132"/>
            <a:ext cx="3297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97158" y="3803732"/>
            <a:ext cx="448906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active feeling and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527447" y="3085560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>
            <a:off x="9666317" y="3035802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11063" y="3779919"/>
            <a:ext cx="512618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scary and not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341DA-7739-6CF1-FC31-F1690603BD56}"/>
              </a:ext>
            </a:extLst>
          </p:cNvPr>
          <p:cNvSpPr txBox="1"/>
          <p:nvPr/>
        </p:nvSpPr>
        <p:spPr>
          <a:xfrm>
            <a:off x="732626" y="2455676"/>
            <a:ext cx="11187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1. She loves them</a:t>
            </a:r>
            <a:r>
              <a:rPr lang="en-US" sz="3600" i="0">
                <a:solidFill>
                  <a:srgbClr val="000000"/>
                </a:solidFill>
                <a:effectLst/>
                <a:latin typeface="+mj-lt"/>
              </a:rPr>
              <a:t>.           </a:t>
            </a:r>
            <a:r>
              <a:rPr lang="en-US" sz="3600" i="0" smtClean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. She thinks they're very difficult.</a:t>
            </a:r>
            <a:b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0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665</Words>
  <Application>Microsoft Office PowerPoint</Application>
  <PresentationFormat>Widescreen</PresentationFormat>
  <Paragraphs>114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APPLE CHANCERY</vt:lpstr>
      <vt:lpstr>Arial</vt:lpstr>
      <vt:lpstr>Calibri</vt:lpstr>
      <vt:lpstr>FuturaStd-Heavy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229</cp:revision>
  <dcterms:created xsi:type="dcterms:W3CDTF">2020-12-08T03:17:05Z</dcterms:created>
  <dcterms:modified xsi:type="dcterms:W3CDTF">2022-06-23T12:30:55Z</dcterms:modified>
</cp:coreProperties>
</file>