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7" r:id="rId3"/>
    <p:sldId id="341" r:id="rId4"/>
    <p:sldId id="342" r:id="rId5"/>
    <p:sldId id="343" r:id="rId6"/>
    <p:sldId id="344" r:id="rId7"/>
    <p:sldId id="345" r:id="rId8"/>
    <p:sldId id="347" r:id="rId9"/>
    <p:sldId id="348" r:id="rId10"/>
    <p:sldId id="349" r:id="rId11"/>
    <p:sldId id="350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</p:sldIdLst>
  <p:sldSz cx="24387175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613" autoAdjust="0"/>
  </p:normalViewPr>
  <p:slideViewPr>
    <p:cSldViewPr>
      <p:cViewPr varScale="1">
        <p:scale>
          <a:sx n="34" d="100"/>
          <a:sy n="34" d="100"/>
        </p:scale>
        <p:origin x="798" y="84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6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6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72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9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9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42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1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61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1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4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3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9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5.wmf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image" Target="../media/image14.wmf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387175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4400" b="1" dirty="0">
                <a:latin typeface="AvantGarde-Demi"/>
              </a:rPr>
              <a:t>KIỂM TRA KIẾN THỨC CŨ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19658" y="4917452"/>
            <a:ext cx="23209537" cy="8188948"/>
            <a:chOff x="1222851" y="5816866"/>
            <a:chExt cx="22122427" cy="7899134"/>
          </a:xfrm>
        </p:grpSpPr>
        <p:sp>
          <p:nvSpPr>
            <p:cNvPr id="76" name="Rounded Rectangle 75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69041" y="6093361"/>
                <a:ext cx="9515944" cy="1420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−2)(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41" y="6093361"/>
                <a:ext cx="9515944" cy="14201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392893" y="6423752"/>
                <a:ext cx="5032403" cy="1122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→2</m:t>
                              </m:r>
                            </m:lim>
                          </m:limLow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893" y="6423752"/>
                <a:ext cx="5032403" cy="11228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323752" y="6626342"/>
                <a:ext cx="513268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0">
                          <a:latin typeface="Cambria Math" panose="02040503050406030204" pitchFamily="18" charset="0"/>
                        </a:rPr>
                        <m:t>+2.2+4=12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752" y="6626342"/>
                <a:ext cx="5132687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241070" y="8016873"/>
                <a:ext cx="4147482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70" y="8016873"/>
                <a:ext cx="4147482" cy="147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0139" y="8150109"/>
                <a:ext cx="6938117" cy="158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+3−9</m:t>
                          </m:r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39" y="8150109"/>
                <a:ext cx="6938117" cy="15833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193587" y="8129558"/>
                <a:ext cx="6938117" cy="1624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−3)(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8129558"/>
                <a:ext cx="6938117" cy="16244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30581" y="10099225"/>
                <a:ext cx="5208029" cy="158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81" y="10099225"/>
                <a:ext cx="5208029" cy="15833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481068" y="10132143"/>
                <a:ext cx="4516557" cy="1459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6+3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68" y="10132143"/>
                <a:ext cx="4516557" cy="1459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1187" y="1544950"/>
            <a:ext cx="23318008" cy="3134222"/>
            <a:chOff x="611187" y="1544950"/>
            <a:chExt cx="23318008" cy="3134222"/>
          </a:xfrm>
        </p:grpSpPr>
        <p:grpSp>
          <p:nvGrpSpPr>
            <p:cNvPr id="45" name="Group 44"/>
            <p:cNvGrpSpPr/>
            <p:nvPr/>
          </p:nvGrpSpPr>
          <p:grpSpPr>
            <a:xfrm>
              <a:off x="611187" y="1544950"/>
              <a:ext cx="23318008" cy="3134222"/>
              <a:chOff x="1177638" y="2491133"/>
              <a:chExt cx="23318008" cy="313422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286109" y="3035058"/>
                <a:ext cx="23209537" cy="2590297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2"/>
              <p:cNvGrpSpPr/>
              <p:nvPr/>
            </p:nvGrpSpPr>
            <p:grpSpPr>
              <a:xfrm>
                <a:off x="1177638" y="2491133"/>
                <a:ext cx="10735144" cy="894167"/>
                <a:chOff x="1175570" y="1834705"/>
                <a:chExt cx="11711415" cy="975485"/>
              </a:xfrm>
            </p:grpSpPr>
            <p:sp>
              <p:nvSpPr>
                <p:cNvPr id="51" name="Freeform 20"/>
                <p:cNvSpPr>
                  <a:spLocks/>
                </p:cNvSpPr>
                <p:nvPr/>
              </p:nvSpPr>
              <p:spPr bwMode="auto">
                <a:xfrm rot="16200000" flipV="1">
                  <a:off x="6913773" y="-3163022"/>
                  <a:ext cx="836967" cy="1110945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235181" y="1955561"/>
                  <a:ext cx="9611659" cy="839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hỏi: Tính các giới hạn sau</a:t>
                  </a:r>
                  <a:endParaRPr lang="en-US" sz="4400" b="1" dirty="0">
                    <a:solidFill>
                      <a:schemeClr val="bg1"/>
                    </a:solidFill>
                    <a:latin typeface="AvantGarde-Demi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ound Diagonal Corner Rectangle 52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5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670174" y="2735035"/>
                  <a:ext cx="2863083" cy="14201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→2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−8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−2</m:t>
                            </m:r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174" y="2735035"/>
                  <a:ext cx="2863083" cy="14201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975974" y="2755817"/>
                  <a:ext cx="4147482" cy="147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→3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rad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5974" y="2755817"/>
                  <a:ext cx="4147482" cy="14788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2168018" y="3118191"/>
              <a:ext cx="1143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+mj-lt"/>
                </a:rPr>
                <a:t>a)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04474" y="3222681"/>
              <a:ext cx="1143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+mj-lt"/>
                </a:rPr>
                <a:t>b)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99945" y="8483504"/>
            <a:ext cx="114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7894" y="6508600"/>
            <a:ext cx="114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95" grpId="0"/>
      <p:bldP spid="27" grpId="0"/>
      <p:bldP spid="31" grpId="0"/>
      <p:bldP spid="34" grpId="0"/>
      <p:bldP spid="36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161074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929681" y="9553143"/>
                <a:ext cx="17590401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4+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81" y="9553143"/>
                <a:ext cx="17590401" cy="1072281"/>
              </a:xfrm>
              <a:prstGeom prst="rect">
                <a:avLst/>
              </a:prstGeom>
              <a:blipFill rotWithShape="0">
                <a:blip r:embed="rId3"/>
                <a:stretch>
                  <a:fillRect l="-1386" b="-8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4+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959260" y="12327305"/>
                <a:ext cx="3900508" cy="1026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0" y="12327305"/>
                <a:ext cx="3900508" cy="1026691"/>
              </a:xfrm>
              <a:prstGeom prst="rect">
                <a:avLst/>
              </a:prstGeom>
              <a:blipFill rotWithShape="0">
                <a:blip r:embed="rId5"/>
                <a:stretch>
                  <a:fillRect l="-6094" b="-12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=−1.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=1.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455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06386" y="8505579"/>
                <a:ext cx="1278067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/>
                  <a:t>c)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386" y="8505579"/>
                <a:ext cx="12780678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908" t="-1774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2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6652" y="7302867"/>
            <a:ext cx="23164324" cy="5731129"/>
            <a:chOff x="1222851" y="5816866"/>
            <a:chExt cx="23164324" cy="6519977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62642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78138" y="4217182"/>
            <a:ext cx="23209537" cy="2820484"/>
            <a:chOff x="1177638" y="2491133"/>
            <a:chExt cx="23209537" cy="2820484"/>
          </a:xfrm>
        </p:grpSpPr>
        <p:sp>
          <p:nvSpPr>
            <p:cNvPr id="21" name="Rounded Rectangle 20"/>
            <p:cNvSpPr/>
            <p:nvPr/>
          </p:nvSpPr>
          <p:spPr>
            <a:xfrm>
              <a:off x="1177638" y="2895122"/>
              <a:ext cx="23209537" cy="24164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1" y="1958752"/>
                <a:ext cx="2560568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5992" y="8995200"/>
                <a:ext cx="21461810" cy="1430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solidFill>
                      <a:srgbClr val="C00000"/>
                    </a:solidFill>
                    <a:latin typeface="+mj-lt"/>
                  </a:rPr>
                  <a:t>Tính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b="1" dirty="0">
                    <a:solidFill>
                      <a:srgbClr val="C00000"/>
                    </a:solidFill>
                    <a:latin typeface="+mj-lt"/>
                  </a:rPr>
                  <a:t>. </a:t>
                </a:r>
              </a:p>
              <a:p>
                <a:r>
                  <a:rPr lang="vi-VN" dirty="0">
                    <a:solidFill>
                      <a:schemeClr val="tx1"/>
                    </a:solidFill>
                    <a:latin typeface="+mj-lt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vi-VN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92" y="8995200"/>
                <a:ext cx="21461810" cy="1430713"/>
              </a:xfrm>
              <a:prstGeom prst="rect">
                <a:avLst/>
              </a:prstGeom>
              <a:blipFill rotWithShape="0">
                <a:blip r:embed="rId3"/>
                <a:stretch>
                  <a:fillRect l="-1136" t="-8547" b="-183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273495" y="10505233"/>
                <a:ext cx="6881051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nor/>
                            </m:rPr>
                            <a:rPr lang="vi-VN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95" y="10505233"/>
                <a:ext cx="6881051" cy="13354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73387" y="12084383"/>
                <a:ext cx="3595708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87" y="12084383"/>
                <a:ext cx="3595708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6610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726" y="4677758"/>
                <a:ext cx="222508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26" y="4677758"/>
                <a:ext cx="22250861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1096" t="-7563" r="-1068" b="-17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13227338" y="6052974"/>
            <a:ext cx="815831" cy="8818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06356" y="6115983"/>
                <a:ext cx="2042160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type m:val="lin"/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spc="-15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356" y="6115983"/>
                <a:ext cx="20421600" cy="14157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1899" y="8058248"/>
                <a:ext cx="1621539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9" y="8058248"/>
                <a:ext cx="16215396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466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1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5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7533804"/>
            <a:ext cx="22139783" cy="6029796"/>
            <a:chOff x="1205494" y="6947472"/>
            <a:chExt cx="22139783" cy="6539928"/>
          </a:xfrm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611699"/>
            <a:chOff x="992187" y="2564544"/>
            <a:chExt cx="22353091" cy="4611699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4509243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8377694" y="41089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1187" y="2667000"/>
                <a:ext cx="16734704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2667000"/>
                <a:ext cx="16734704" cy="977191"/>
              </a:xfrm>
              <a:prstGeom prst="rect">
                <a:avLst/>
              </a:prstGeom>
              <a:blipFill rotWithShape="0">
                <a:blip r:embed="rId3"/>
                <a:stretch>
                  <a:fillRect l="-1749" t="-11250" b="-2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48687" y="5467565"/>
                <a:ext cx="14631669" cy="1557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8900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7" y="5467565"/>
                <a:ext cx="14631669" cy="15578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35373" y="4171017"/>
                <a:ext cx="224080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5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5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73" y="4171017"/>
                <a:ext cx="2240806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12772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48687" y="3776947"/>
                <a:ext cx="13300051" cy="15578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88900">
                  <a:tabLst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7" y="3776947"/>
                <a:ext cx="13300051" cy="15578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7857" y="5583781"/>
                <a:ext cx="6175730" cy="155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57" y="5583781"/>
                <a:ext cx="6175730" cy="15578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2335373" y="8739426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endParaRPr lang="en-US" sz="5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/>
      <p:bldP spid="5" grpId="0"/>
      <p:bldP spid="7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175357" y="7058957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2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2565896" y="8305800"/>
                <a:ext cx="21600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sz="4400" b="1" spc="-15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96" y="8305800"/>
                <a:ext cx="2160091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1759082" y="55057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21147" y="2795826"/>
                <a:ext cx="13301640" cy="2354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 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5000" b="1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đú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vi-VN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7" y="2795826"/>
                <a:ext cx="13301640" cy="2354940"/>
              </a:xfrm>
              <a:prstGeom prst="rect">
                <a:avLst/>
              </a:prstGeom>
              <a:blipFill rotWithShape="0">
                <a:blip r:embed="rId4"/>
                <a:stretch>
                  <a:fillRect b="-1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489437" y="5566683"/>
                <a:ext cx="5410199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437" y="5566683"/>
                <a:ext cx="5410199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1802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8420" y="5562600"/>
                <a:ext cx="427719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20" y="5562600"/>
                <a:ext cx="4277197" cy="861774"/>
              </a:xfrm>
              <a:prstGeom prst="rect">
                <a:avLst/>
              </a:prstGeom>
              <a:blipFill rotWithShape="0">
                <a:blip r:embed="rId6"/>
                <a:stretch>
                  <a:fillRect t="-17730" r="-6705" b="-38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12016" y="5557092"/>
                <a:ext cx="426918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16" y="5557092"/>
                <a:ext cx="4269182" cy="861774"/>
              </a:xfrm>
              <a:prstGeom prst="rect">
                <a:avLst/>
              </a:prstGeom>
              <a:blipFill rotWithShape="0">
                <a:blip r:embed="rId7"/>
                <a:stretch>
                  <a:fillRect t="-17730" r="-6419" b="-38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519838" y="5565887"/>
                <a:ext cx="471802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838" y="5565887"/>
                <a:ext cx="4718023" cy="861774"/>
              </a:xfrm>
              <a:prstGeom prst="rect">
                <a:avLst/>
              </a:prstGeom>
              <a:blipFill rotWithShape="0">
                <a:blip r:embed="rId8"/>
                <a:stretch>
                  <a:fillRect t="-17021" r="-5814" b="-39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7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8" grpId="0" animBg="1"/>
      <p:bldP spid="3" grpId="0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248400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270917"/>
            <a:chOff x="992187" y="2564544"/>
            <a:chExt cx="22353091" cy="327091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168460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3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354387" y="4185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0079" y="2693142"/>
                <a:ext cx="877676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 gia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79" y="2693142"/>
                <a:ext cx="8776762" cy="901785"/>
              </a:xfrm>
              <a:prstGeom prst="rect">
                <a:avLst/>
              </a:prstGeom>
              <a:blipFill rotWithShape="0">
                <a:blip r:embed="rId3"/>
                <a:stretch>
                  <a:fillRect l="-3333" t="-11486" r="-2569" b="-364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25787" y="4231399"/>
                <a:ext cx="1656138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/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>
                    <a:solidFill>
                      <a:prstClr val="black"/>
                    </a:solidFill>
                  </a:rPr>
                  <a:t>.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4231399"/>
                <a:ext cx="16561380" cy="861774"/>
              </a:xfrm>
              <a:prstGeom prst="rect">
                <a:avLst/>
              </a:prstGeom>
              <a:blipFill rotWithShape="0">
                <a:blip r:embed="rId4"/>
                <a:stretch>
                  <a:fillRect t="-17021" b="-39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20987" y="6844728"/>
                <a:ext cx="10744200" cy="586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50000"/>
                  </a:lnSpc>
                </a:pPr>
                <a:r>
                  <a:rPr lang="pt-BR" sz="5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 A.</a:t>
                </a:r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6844728"/>
                <a:ext cx="10744200" cy="5863144"/>
              </a:xfrm>
              <a:prstGeom prst="rect">
                <a:avLst/>
              </a:prstGeom>
              <a:blipFill rotWithShape="0">
                <a:blip r:embed="rId5"/>
                <a:stretch>
                  <a:fillRect b="-2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7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172200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180095"/>
            <a:chOff x="992187" y="2564544"/>
            <a:chExt cx="22353091" cy="318009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077638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4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7070387" y="424430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03053" y="2819400"/>
                <a:ext cx="16120134" cy="916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3" y="2819400"/>
                <a:ext cx="16120134" cy="916213"/>
              </a:xfrm>
              <a:prstGeom prst="rect">
                <a:avLst/>
              </a:prstGeom>
              <a:blipFill rotWithShape="0">
                <a:blip r:embed="rId3"/>
                <a:stretch>
                  <a:fillRect l="-1815" t="-10667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60715" y="4319826"/>
            <a:ext cx="14867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0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-7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pt-BR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lang="pt-BR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19</a:t>
            </a:r>
            <a:endParaRPr lang="en-US" sz="50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3387" y="6768528"/>
                <a:ext cx="8382000" cy="5889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có</a:t>
                </a: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</m:t>
                    </m:r>
                  </m:oMath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6768528"/>
                <a:ext cx="8382000" cy="58893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15697" y="11527932"/>
            <a:ext cx="2155783" cy="106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Chọn D.</a:t>
            </a:r>
            <a:endParaRPr lang="en-US" sz="4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4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5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2066041" y="12402324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041" y="12402324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13488987" y="554314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590800"/>
                <a:ext cx="17754600" cy="188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590800"/>
                <a:ext cx="17754600" cy="1882118"/>
              </a:xfrm>
              <a:prstGeom prst="rect">
                <a:avLst/>
              </a:prstGeom>
              <a:blipFill rotWithShape="0">
                <a:blip r:embed="rId4"/>
                <a:stretch>
                  <a:fillRect l="-1648" t="-4854" r="-1613" b="-129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20987" y="4191000"/>
                <a:ext cx="19866508" cy="245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		</a:t>
                </a: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</a:t>
                </a:r>
              </a:p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			</a:t>
                </a: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4191000"/>
                <a:ext cx="19866508" cy="2452979"/>
              </a:xfrm>
              <a:prstGeom prst="rect">
                <a:avLst/>
              </a:prstGeom>
              <a:blipFill rotWithShape="0">
                <a:blip r:embed="rId5"/>
                <a:stretch>
                  <a:fillRect b="-6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89019" y="7239000"/>
                <a:ext cx="8746976" cy="6162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ó: </m:t>
                      </m:r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19" y="7239000"/>
                <a:ext cx="8746976" cy="61620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9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8" grpId="0" animBg="1"/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4192587" y="465981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78387" y="2667000"/>
                <a:ext cx="16449137" cy="1535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theo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5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2667000"/>
                <a:ext cx="16449137" cy="1535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27960" y="4700826"/>
                <a:ext cx="1627622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50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60" y="4700826"/>
                <a:ext cx="16276226" cy="861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5987" y="7239000"/>
                <a:ext cx="9753600" cy="597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50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7239000"/>
                <a:ext cx="9753600" cy="5972532"/>
              </a:xfrm>
              <a:prstGeom prst="rect">
                <a:avLst/>
              </a:prstGeom>
              <a:blipFill rotWithShape="0">
                <a:blip r:embed="rId5"/>
                <a:stretch>
                  <a:fillRect l="-3000" t="-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0364787" y="11887200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11887200"/>
                <a:ext cx="216009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9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172200"/>
            <a:ext cx="22139783" cy="7315200"/>
            <a:chOff x="1205494" y="6947472"/>
            <a:chExt cx="22139783" cy="68372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605232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441401"/>
            <a:chOff x="992187" y="2564544"/>
            <a:chExt cx="22353091" cy="3441401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338945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7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3330694" y="455121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60072"/>
                <a:ext cx="12206482" cy="155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60072"/>
                <a:ext cx="12206482" cy="15506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7587" y="4260272"/>
                <a:ext cx="20231101" cy="164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5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5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4260272"/>
                <a:ext cx="20231101" cy="16466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02087" y="6477000"/>
                <a:ext cx="13220700" cy="670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0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87" y="6477000"/>
                <a:ext cx="13220700" cy="67023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7375187" y="11863626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187" y="11863626"/>
                <a:ext cx="216009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6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450325"/>
            <a:chOff x="992187" y="2564544"/>
            <a:chExt cx="22353091" cy="24503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2347869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962367" y="37738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5271072"/>
            <a:ext cx="22139783" cy="8140128"/>
            <a:chOff x="1205494" y="6947472"/>
            <a:chExt cx="22139783" cy="65399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5927387" y="12310834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387" y="12310834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9816" b="-25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50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873" t="-16901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24835" y="6324600"/>
                <a:ext cx="12011952" cy="367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/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một số gia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 Khi đó</a:t>
                </a:r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:r>
                  <a:rPr lang="en-US" sz="4500" b="1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35" y="6324600"/>
                <a:ext cx="12011952" cy="3675237"/>
              </a:xfrm>
              <a:prstGeom prst="rect">
                <a:avLst/>
              </a:prstGeom>
              <a:blipFill rotWithShape="0">
                <a:blip r:embed="rId6"/>
                <a:stretch>
                  <a:fillRect t="-3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23807" y="560831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1: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83527" y="9753600"/>
                <a:ext cx="14567860" cy="3434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5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0000"/>
                  </a:lnSpc>
                </a:pPr>
                <a:r>
                  <a:rPr lang="en-US" sz="45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5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0000"/>
                  </a:lnSpc>
                </a:pPr>
                <a:r>
                  <a:rPr lang="en-US" sz="45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45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27" y="9753600"/>
                <a:ext cx="14567860" cy="3434145"/>
              </a:xfrm>
              <a:prstGeom prst="rect">
                <a:avLst/>
              </a:prstGeom>
              <a:blipFill rotWithShape="0">
                <a:blip r:embed="rId7"/>
                <a:stretch>
                  <a:fillRect b="-74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9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7" grpId="0"/>
      <p:bldP spid="2" grpId="0"/>
      <p:bldP spid="3" grpId="0"/>
      <p:bldP spid="4" grpId="0" build="p"/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4987" y="4369856"/>
            <a:ext cx="15756198" cy="83003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76955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61389" y="2724613"/>
            <a:ext cx="6935787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16" name="TextBox 15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19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6"/>
          <p:cNvGrpSpPr/>
          <p:nvPr/>
        </p:nvGrpSpPr>
        <p:grpSpPr>
          <a:xfrm>
            <a:off x="4952608" y="6468597"/>
            <a:ext cx="14646001" cy="933669"/>
            <a:chOff x="7483861" y="7543801"/>
            <a:chExt cx="14646001" cy="933670"/>
          </a:xfrm>
        </p:grpSpPr>
        <p:sp>
          <p:nvSpPr>
            <p:cNvPr id="22" name="TextBox 21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 TẮC TÍNH ĐẠO HÀM</a:t>
              </a:r>
            </a:p>
          </p:txBody>
        </p:sp>
        <p:grpSp>
          <p:nvGrpSpPr>
            <p:cNvPr id="2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24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26" name="Round Same Side Corner Rectangle 25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8" name="Group 26"/>
          <p:cNvGrpSpPr/>
          <p:nvPr/>
        </p:nvGrpSpPr>
        <p:grpSpPr>
          <a:xfrm>
            <a:off x="4977732" y="5004882"/>
            <a:ext cx="14851072" cy="1645866"/>
            <a:chOff x="7459670" y="7543799"/>
            <a:chExt cx="14851072" cy="1645868"/>
          </a:xfrm>
        </p:grpSpPr>
        <p:sp>
          <p:nvSpPr>
            <p:cNvPr id="29" name="TextBox 28"/>
            <p:cNvSpPr txBox="1"/>
            <p:nvPr/>
          </p:nvSpPr>
          <p:spPr>
            <a:xfrm>
              <a:off x="8993187" y="7620005"/>
              <a:ext cx="1331755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NGHĨA VÀ Ý NGHĨA CỦA ĐẠO HÀM</a:t>
              </a:r>
            </a:p>
            <a:p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4" name="Round Same Side Corner Rectangle 3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7" name="Picture 3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8" name="Group 26"/>
          <p:cNvGrpSpPr/>
          <p:nvPr/>
        </p:nvGrpSpPr>
        <p:grpSpPr>
          <a:xfrm>
            <a:off x="4912131" y="7938729"/>
            <a:ext cx="16164073" cy="933669"/>
            <a:chOff x="7483861" y="7543801"/>
            <a:chExt cx="16164073" cy="933670"/>
          </a:xfrm>
        </p:grpSpPr>
        <p:sp>
          <p:nvSpPr>
            <p:cNvPr id="39" name="TextBox 38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CỦA HÀM SỐ LƯỢNG GIÁC</a:t>
              </a:r>
            </a:p>
          </p:txBody>
        </p:sp>
        <p:grpSp>
          <p:nvGrpSpPr>
            <p:cNvPr id="40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3" name="Round Same Side Corner Rectangle 42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5" name="Group 26"/>
          <p:cNvGrpSpPr/>
          <p:nvPr/>
        </p:nvGrpSpPr>
        <p:grpSpPr>
          <a:xfrm>
            <a:off x="4952608" y="9408861"/>
            <a:ext cx="14646001" cy="933669"/>
            <a:chOff x="7483861" y="7543801"/>
            <a:chExt cx="14646001" cy="93367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 PHÂN</a:t>
              </a:r>
            </a:p>
          </p:txBody>
        </p:sp>
        <p:grpSp>
          <p:nvGrpSpPr>
            <p:cNvPr id="4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0" name="Round Same Side Corner Rectangle 4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52" name="Group 26"/>
          <p:cNvGrpSpPr/>
          <p:nvPr/>
        </p:nvGrpSpPr>
        <p:grpSpPr>
          <a:xfrm>
            <a:off x="4987250" y="10878994"/>
            <a:ext cx="14646001" cy="933669"/>
            <a:chOff x="7483861" y="7543801"/>
            <a:chExt cx="14646001" cy="933670"/>
          </a:xfrm>
        </p:grpSpPr>
        <p:sp>
          <p:nvSpPr>
            <p:cNvPr id="53" name="TextBox 5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CẤP HAI</a:t>
              </a:r>
            </a:p>
          </p:txBody>
        </p:sp>
        <p:grpSp>
          <p:nvGrpSpPr>
            <p:cNvPr id="54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5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7" name="Round Same Side Corner Rectangle 5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0EC9E1-8B05-4495-A1CB-B650AEFDE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275" y="149818"/>
            <a:ext cx="3248126" cy="32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205494" y="5271072"/>
            <a:ext cx="22139783" cy="81401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4" name="Rounded Rectangle 53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450325"/>
            <a:chOff x="992187" y="2564544"/>
            <a:chExt cx="22353091" cy="24503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2347869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8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962367" y="37738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3412787" y="12115800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787" y="12115800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9816" b="-25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50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873" t="-16901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23807" y="5608310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2: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9519" y="6445551"/>
                <a:ext cx="10032268" cy="668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519" y="6445551"/>
                <a:ext cx="10032268" cy="66813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8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688393"/>
            <a:chOff x="992187" y="2564544"/>
            <a:chExt cx="22353091" cy="2688393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2585936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9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8308878" y="386674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5447490"/>
            <a:ext cx="22139783" cy="7987728"/>
            <a:chOff x="1205494" y="6947472"/>
            <a:chExt cx="22139783" cy="79877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77557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1339324" y="12150388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50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324" y="12150388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7269" y="2590800"/>
                <a:ext cx="13521318" cy="105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69" y="2590800"/>
                <a:ext cx="13521318" cy="1053045"/>
              </a:xfrm>
              <a:prstGeom prst="rect">
                <a:avLst/>
              </a:prstGeom>
              <a:blipFill rotWithShape="0">
                <a:blip r:embed="rId4"/>
                <a:stretch>
                  <a:fillRect l="-2164" t="-4624" b="-21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53732" y="6324600"/>
                <a:ext cx="12192000" cy="7094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𝚫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=</m:t>
                      </m:r>
                      <m:limLow>
                        <m:limLow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32" y="6324600"/>
                <a:ext cx="12192000" cy="7094956"/>
              </a:xfrm>
              <a:prstGeom prst="rect">
                <a:avLst/>
              </a:prstGeom>
              <a:blipFill rotWithShape="0">
                <a:blip r:embed="rId5"/>
                <a:stretch>
                  <a:fillRect l="-1950" t="-1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4387" y="3657600"/>
                <a:ext cx="15849600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3657600"/>
                <a:ext cx="15849600" cy="14909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4573587" y="560831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1: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5470187" y="6365745"/>
                <a:ext cx="7543800" cy="704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87" y="6365745"/>
                <a:ext cx="7543800" cy="70454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14022387" y="5608310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2: </a:t>
            </a:r>
            <a:endParaRPr lang="en-US" b="1" u="sng">
              <a:solidFill>
                <a:srgbClr val="008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3641387" y="5679475"/>
            <a:ext cx="0" cy="7658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7" grpId="0"/>
      <p:bldP spid="2" grpId="0"/>
      <p:bldP spid="3" grpId="0" build="p"/>
      <p:bldP spid="4" grpId="0"/>
      <p:bldP spid="80" grpId="0"/>
      <p:bldP spid="81" grpId="0" build="p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205494" y="6096000"/>
            <a:ext cx="22139783" cy="7315200"/>
            <a:chOff x="1205494" y="6947472"/>
            <a:chExt cx="22139783" cy="7315200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7083215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3488987" y="12168426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12168426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3373237"/>
            <a:chOff x="992187" y="2564544"/>
            <a:chExt cx="22353091" cy="337323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27078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10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1660187" y="47017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8999" y="2351087"/>
                <a:ext cx="21696928" cy="2426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chuyển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động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50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giây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5000" b="1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mét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Vận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tốc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thời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99" y="2351087"/>
                <a:ext cx="21696928" cy="2426818"/>
              </a:xfrm>
              <a:prstGeom prst="rect">
                <a:avLst/>
              </a:prstGeom>
              <a:blipFill rotWithShape="0">
                <a:blip r:embed="rId4"/>
                <a:stretch>
                  <a:fillRect l="-1349" r="-506" b="-7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14687" y="4765286"/>
            <a:ext cx="16370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 m/s	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5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5 m/s	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en-US" sz="5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6 m/s	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lang="en-US" sz="5000" b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 m/s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49864" y="6172200"/>
                <a:ext cx="13568523" cy="1002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Vận tốc của chất điểm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5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864" y="6172200"/>
                <a:ext cx="13568523" cy="1002647"/>
              </a:xfrm>
              <a:prstGeom prst="rect">
                <a:avLst/>
              </a:prstGeom>
              <a:blipFill rotWithShape="0">
                <a:blip r:embed="rId5"/>
                <a:stretch>
                  <a:fillRect l="-1887" b="-29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638" y="7242240"/>
                <a:ext cx="11141749" cy="2813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500" b="1" u="sng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một số gia </a:t>
                </a:r>
                <a14:m>
                  <m:oMath xmlns:m="http://schemas.openxmlformats.org/officeDocument/2006/math">
                    <m:r>
                      <a:rPr lang="en-US" sz="45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Khi đó:</a:t>
                </a:r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5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638" y="7242240"/>
                <a:ext cx="11141749" cy="2813399"/>
              </a:xfrm>
              <a:prstGeom prst="rect">
                <a:avLst/>
              </a:prstGeom>
              <a:blipFill rotWithShape="0">
                <a:blip r:embed="rId6"/>
                <a:stretch>
                  <a:fillRect l="-2299" t="-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73187" y="9806055"/>
                <a:ext cx="11963400" cy="3532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9806055"/>
                <a:ext cx="11963400" cy="35321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Rectangle 171"/>
          <p:cNvSpPr/>
          <p:nvPr/>
        </p:nvSpPr>
        <p:spPr>
          <a:xfrm>
            <a:off x="15114431" y="7211603"/>
            <a:ext cx="3175156" cy="89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635" algn="just">
              <a:lnSpc>
                <a:spcPct val="130000"/>
              </a:lnSpc>
            </a:pPr>
            <a:r>
              <a:rPr lang="en-US" sz="4500" b="1" u="sng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2:</a:t>
            </a:r>
            <a:r>
              <a:rPr lang="en-US" sz="45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16384588" y="7821203"/>
                <a:ext cx="6857999" cy="5077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 i="1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588" y="7821203"/>
                <a:ext cx="6857999" cy="50776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3488987" y="7174847"/>
            <a:ext cx="0" cy="6163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7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38" grpId="0" animBg="1"/>
      <p:bldP spid="2" grpId="0"/>
      <p:bldP spid="8" grpId="0"/>
      <p:bldP spid="9" grpId="0"/>
      <p:bldP spid="10" grpId="0" build="p"/>
      <p:bldP spid="12" grpId="0" build="p"/>
      <p:bldP spid="172" grpId="0"/>
      <p:bldP spid="17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287587" y="2667000"/>
            <a:ext cx="20878800" cy="9783763"/>
          </a:xfrm>
          <a:prstGeom prst="rect">
            <a:avLst/>
          </a:prstGeom>
        </p:spPr>
        <p:txBody>
          <a:bodyPr/>
          <a:lstStyle>
            <a:lvl1pPr marL="816479" indent="-81647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Ứng dụng hàm trong </a:t>
            </a:r>
            <a:r>
              <a:rPr lang="en-US" altLang="vi-VN" sz="4000" b="1" u="sng" dirty="0" err="1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vi-VN" sz="4000" b="1" u="sng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b="1" u="sng" dirty="0" err="1">
                <a:solidFill>
                  <a:srgbClr val="C00000"/>
                </a:solidFill>
                <a:latin typeface="+mj-lt"/>
              </a:rPr>
              <a:t>lý</a:t>
            </a: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.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ứng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đạo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hàm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vi-VN" altLang="vi-VN" sz="4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Trong tụ điện thì dòng điện là đạo hàm của điện áp. </a:t>
            </a:r>
            <a:endParaRPr lang="en-US" altLang="vi-VN" sz="40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Trong cuộn cảm thì điện áp là đạo hàm của dòng điện.</a:t>
            </a:r>
          </a:p>
          <a:p>
            <a:pPr>
              <a:lnSpc>
                <a:spcPct val="80000"/>
              </a:lnSpc>
            </a:pP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Trong dao động điện từ thì cường độ dòng điện là đạo hàm của điện tích biến thiên theo thời gian.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Ứng dụng trong hoá học.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 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Vận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tốc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phản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ứng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tức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thời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tại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một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thời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điểm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bất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ki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Ứng dụng trong sinh học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Sự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tăng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trưởng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dân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theo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thời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gian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>
                <a:solidFill>
                  <a:srgbClr val="C00000"/>
                </a:solidFill>
                <a:latin typeface="+mj-lt"/>
              </a:rPr>
              <a:t>Ứng dụng của đạo hàm vào thực tế thì hầu như ngành nào cũng có.</a:t>
            </a:r>
            <a:endParaRPr lang="en-US" altLang="vi-VN" sz="4000" b="1" u="sng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   </a:t>
            </a: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Từ khoa học tự nhiên, kĩ thuật, công nghệ, đến các bài toán trong các quá trình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khoa học xã hội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   </a:t>
            </a:r>
            <a:r>
              <a:rPr lang="en-US" altLang="vi-VN" sz="4000" u="sng" dirty="0">
                <a:solidFill>
                  <a:srgbClr val="C00000"/>
                </a:solidFill>
                <a:latin typeface="+mj-lt"/>
              </a:rPr>
              <a:t>VD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vi-VN" altLang="vi-VN" sz="4000" dirty="0">
                <a:solidFill>
                  <a:srgbClr val="C00000"/>
                </a:solidFill>
                <a:latin typeface="+mj-lt"/>
              </a:rPr>
              <a:t>Trong ngành cơ học lưu chất thì lưu lượng là đạo hàm của khối lượng lưu chất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được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ứng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dụng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cực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trị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kinh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tế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hay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về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tối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ưu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hóa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kinh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tế</a:t>
            </a:r>
            <a:endParaRPr lang="en-US" altLang="vi-VN" sz="4000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một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phép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tính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cơ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bản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tiền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đề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cho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việc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xây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dựng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  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học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cao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cấp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tiền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đề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cho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môn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học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như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giải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tích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hàm,giải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tích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phức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,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phương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trình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vi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phân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+mj-lt"/>
              </a:rPr>
              <a:t>riêng</a:t>
            </a:r>
            <a:r>
              <a:rPr lang="en-US" altLang="vi-VN" sz="4000" dirty="0">
                <a:solidFill>
                  <a:srgbClr val="C00000"/>
                </a:solidFill>
                <a:latin typeface="+mj-lt"/>
              </a:rPr>
              <a:t>….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xplosion 2 3"/>
          <p:cNvSpPr/>
          <p:nvPr/>
        </p:nvSpPr>
        <p:spPr>
          <a:xfrm>
            <a:off x="6059487" y="2667000"/>
            <a:ext cx="12877800" cy="944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prstClr val="white"/>
                </a:solidFill>
              </a:rPr>
              <a:t>Cuộc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sống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cần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có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Đạo</a:t>
            </a:r>
            <a:r>
              <a:rPr lang="en-US" sz="6000" dirty="0">
                <a:solidFill>
                  <a:prstClr val="white"/>
                </a:solidFill>
              </a:rPr>
              <a:t> </a:t>
            </a:r>
            <a:r>
              <a:rPr lang="en-US" sz="6000" dirty="0" err="1">
                <a:solidFill>
                  <a:prstClr val="white"/>
                </a:solidFill>
              </a:rPr>
              <a:t>hàm</a:t>
            </a:r>
            <a:r>
              <a:rPr lang="en-US" sz="6000" dirty="0">
                <a:solidFill>
                  <a:prstClr val="white"/>
                </a:solidFill>
              </a:rPr>
              <a:t> ?</a:t>
            </a:r>
            <a:endParaRPr lang="vi-VN" sz="6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4587" y="1981200"/>
            <a:ext cx="22707600" cy="1135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8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20787" y="1828800"/>
            <a:ext cx="22250400" cy="10665659"/>
            <a:chOff x="1373187" y="1828800"/>
            <a:chExt cx="22250400" cy="10665659"/>
          </a:xfrm>
        </p:grpSpPr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373187" y="1828800"/>
              <a:ext cx="22250400" cy="10665659"/>
              <a:chOff x="240" y="2928"/>
              <a:chExt cx="5136" cy="2221"/>
            </a:xfrm>
          </p:grpSpPr>
          <p:sp>
            <p:nvSpPr>
              <p:cNvPr id="13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2221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7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Ghi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nhớ</a:t>
                    </a:r>
                    <a:endParaRPr lang="en-US" altLang="vi-VN" sz="4400" b="1" u="sng" dirty="0">
                      <a:solidFill>
                        <a:srgbClr val="C00000"/>
                      </a:solidFill>
                    </a:endParaRP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1.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Định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nghĩa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đạo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hàm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tại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1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điểm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:</a:t>
                    </a: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2.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Cách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tính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đạo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hàm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bằng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định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nghĩa</a:t>
                    </a:r>
                    <a:endParaRPr lang="en-US" altLang="vi-VN" sz="4400" dirty="0">
                      <a:solidFill>
                        <a:prstClr val="black"/>
                      </a:solidFill>
                    </a:endParaRPr>
                  </a:p>
                  <a:p>
                    <a:r>
                      <a:rPr lang="vi-VN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Bước 1</a:t>
                    </a:r>
                    <a:r>
                      <a:rPr lang="vi-VN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: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 Giả sử </a:t>
                    </a:r>
                    <a14:m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là số gia của đối số 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i="1" smtClean="0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, tính</a:t>
                    </a:r>
                  </a:p>
                  <a:p>
                    <a:endParaRPr lang="en-US" b="1" i="1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b="1" i="1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  <a:p>
                    <a:r>
                      <a:rPr lang="vi-VN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Bước 2</a:t>
                    </a:r>
                    <a:r>
                      <a:rPr lang="vi-VN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: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 Tìm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endParaRPr lang="vi-VN" dirty="0">
                      <a:solidFill>
                        <a:srgbClr val="C00000"/>
                      </a:solidFill>
                    </a:endParaRPr>
                  </a:p>
                  <a:p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Bài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tập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về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nhà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</a:p>
                  <a:p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78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218" t="-156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128876" y="7505700"/>
                  <a:ext cx="8531073" cy="15824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76" y="7505700"/>
                  <a:ext cx="8531073" cy="15824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1964987" y="3973740"/>
                  <a:ext cx="6697025" cy="148893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limLow>
                          <m:limLow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vi-V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vi-VN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987" y="3973740"/>
                  <a:ext cx="6697025" cy="14889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914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">
            <a:extLst>
              <a:ext uri="{FF2B5EF4-FFF2-40B4-BE49-F238E27FC236}">
                <a16:creationId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712971" y="6125589"/>
            <a:ext cx="23037432" cy="7101630"/>
            <a:chOff x="1270511" y="5867400"/>
            <a:chExt cx="23037432" cy="7856755"/>
          </a:xfrm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272210" y="6139009"/>
              <a:ext cx="23035733" cy="7585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ound Diagonal Corner Rectangle 58">
                <a:extLst>
                  <a:ext uri="{FF2B5EF4-FFF2-40B4-BE49-F238E27FC236}">
                    <a16:creationId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Rounded Rectangle 61">
            <a:extLst>
              <a:ext uri="{FF2B5EF4-FFF2-40B4-BE49-F238E27FC236}">
                <a16:creationId xmlns:a16="http://schemas.microsoft.com/office/drawing/2014/main" id="{0267C092-B8E2-4807-92B4-258AFC5D0A78}"/>
              </a:ext>
            </a:extLst>
          </p:cNvPr>
          <p:cNvSpPr/>
          <p:nvPr/>
        </p:nvSpPr>
        <p:spPr>
          <a:xfrm>
            <a:off x="687387" y="3851531"/>
            <a:ext cx="23088600" cy="216826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15" name="Group 67">
            <a:extLst>
              <a:ext uri="{FF2B5EF4-FFF2-40B4-BE49-F238E27FC236}">
                <a16:creationId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677832" y="3441988"/>
            <a:ext cx="4296105" cy="944929"/>
            <a:chOff x="1311958" y="3405486"/>
            <a:chExt cx="4215763" cy="940513"/>
          </a:xfrm>
        </p:grpSpPr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3501" y="2188968"/>
              <a:ext cx="793396" cy="3455044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82557" y="3468435"/>
              <a:ext cx="3151694" cy="7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7779" y="4521235"/>
                <a:ext cx="22525982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b="1" dirty="0"/>
                  <a:t>Xét chuyển động của chất điểm trên trục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𝑶𝒔</m:t>
                    </m:r>
                  </m:oMath>
                </a14:m>
                <a:r>
                  <a:rPr lang="vi-VN" b="1" dirty="0"/>
                  <a:t>. Quãng đường của chuyển động là hàm số của thời gian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b="1" dirty="0"/>
                  <a:t>. Tính vận tốc tức thời của chuyển động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b="1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79" y="4521235"/>
                <a:ext cx="22525982" cy="1415772"/>
              </a:xfrm>
              <a:prstGeom prst="rect">
                <a:avLst/>
              </a:prstGeom>
              <a:blipFill rotWithShape="0">
                <a:blip r:embed="rId4"/>
                <a:stretch>
                  <a:fillRect l="-1055" t="-8621" r="-1055" b="-19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1068206" y="7128524"/>
                <a:ext cx="15481279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vi-VN" dirty="0">
                    <a:latin typeface="Times New Roman" panose="02020603050405020304" pitchFamily="18" charset="0"/>
                  </a:rPr>
                  <a:t>+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khoảng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thời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gian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chất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đi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quãng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:</a:t>
                </a:r>
                <a:endParaRPr lang="en-US" altLang="vi-VN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206" y="7128524"/>
                <a:ext cx="15481279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535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13"/>
              <p:cNvSpPr txBox="1">
                <a:spLocks noChangeArrowheads="1"/>
              </p:cNvSpPr>
              <p:nvPr/>
            </p:nvSpPr>
            <p:spPr bwMode="auto">
              <a:xfrm>
                <a:off x="16549485" y="9728949"/>
                <a:ext cx="132728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2000" dirty="0">
                    <a:latin typeface=".VnTime" panose="020B7200000000000000" pitchFamily="34" charset="0"/>
                  </a:rPr>
                  <a:t>{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vÞ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trÝ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ban</a:t>
                </a:r>
              </a:p>
              <a:p>
                <a:r>
                  <a:rPr lang="en-US" altLang="vi-VN" sz="2000" dirty="0">
                    <a:latin typeface=".VnTime" panose="020B7200000000000000" pitchFamily="34" charset="0"/>
                  </a:rPr>
                  <a:t>®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Çu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vi-VN" sz="2000" dirty="0">
                    <a:latin typeface=".VnTime" panose="020B7200000000000000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9485" y="9728949"/>
                <a:ext cx="1327286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5046" t="-5172" r="-367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17874919" y="9691466"/>
                <a:ext cx="96738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2000" dirty="0">
                    <a:latin typeface=".VnTime" panose="020B7200000000000000" pitchFamily="34" charset="0"/>
                  </a:rPr>
                  <a:t>{t¹i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sz="2000" dirty="0">
                    <a:latin typeface=".VnTime" panose="020B7200000000000000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74919" y="9691466"/>
                <a:ext cx="967381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6289" t="-9231" r="-5660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359360" y="9573839"/>
            <a:ext cx="81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>
                <a:latin typeface=".VnTime" panose="020B7200000000000000" pitchFamily="34" charset="0"/>
              </a:rPr>
              <a:t>{t¹i t}</a:t>
            </a:r>
          </a:p>
        </p:txBody>
      </p:sp>
      <p:graphicFrame>
        <p:nvGraphicFramePr>
          <p:cNvPr id="8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95001"/>
              </p:ext>
            </p:extLst>
          </p:nvPr>
        </p:nvGraphicFramePr>
        <p:xfrm>
          <a:off x="18130635" y="9017193"/>
          <a:ext cx="44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8" imgW="444240" imgH="304560" progId="Equation.DSMT4">
                  <p:embed/>
                </p:oleObj>
              </mc:Choice>
              <mc:Fallback>
                <p:oleObj name="Equation" r:id="rId8" imgW="444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0635" y="9017193"/>
                        <a:ext cx="44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45137"/>
              </p:ext>
            </p:extLst>
          </p:nvPr>
        </p:nvGraphicFramePr>
        <p:xfrm>
          <a:off x="19391907" y="8938579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10" imgW="355320" imgH="266400" progId="Equation.DSMT4">
                  <p:embed/>
                </p:oleObj>
              </mc:Choice>
              <mc:Fallback>
                <p:oleObj name="Equation" r:id="rId10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1907" y="8938579"/>
                        <a:ext cx="355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19"/>
          <p:cNvSpPr>
            <a:spLocks noChangeShapeType="1"/>
          </p:cNvSpPr>
          <p:nvPr/>
        </p:nvSpPr>
        <p:spPr bwMode="auto">
          <a:xfrm>
            <a:off x="16329617" y="9405148"/>
            <a:ext cx="4445616" cy="3469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cxnSp>
        <p:nvCxnSpPr>
          <p:cNvPr id="90" name="AutoShape 20"/>
          <p:cNvCxnSpPr>
            <a:cxnSpLocks noChangeShapeType="1"/>
          </p:cNvCxnSpPr>
          <p:nvPr/>
        </p:nvCxnSpPr>
        <p:spPr bwMode="auto">
          <a:xfrm rot="5400000" flipH="1" flipV="1">
            <a:off x="17763129" y="9062276"/>
            <a:ext cx="20638" cy="942975"/>
          </a:xfrm>
          <a:prstGeom prst="curvedConnector3">
            <a:avLst>
              <a:gd name="adj1" fmla="val -1107694"/>
            </a:avLst>
          </a:prstGeom>
          <a:noFill/>
          <a:ln w="28575" cap="rnd">
            <a:solidFill>
              <a:schemeClr val="accent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17073360" y="900806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92" name="Text Box 22"/>
          <p:cNvSpPr txBox="1">
            <a:spLocks noChangeArrowheads="1"/>
          </p:cNvSpPr>
          <p:nvPr/>
        </p:nvSpPr>
        <p:spPr bwMode="auto">
          <a:xfrm>
            <a:off x="16292606" y="8900496"/>
            <a:ext cx="6860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S</a:t>
            </a:r>
            <a:r>
              <a:rPr lang="vi-VN" altLang="vi-VN" sz="2000" b="1" dirty="0">
                <a:latin typeface=".VnTime" panose="020B7200000000000000" pitchFamily="34" charset="0"/>
              </a:rPr>
              <a:t>'</a:t>
            </a:r>
            <a:endParaRPr lang="en-US" altLang="vi-VN" sz="2000" b="1" dirty="0">
              <a:latin typeface=".VnTime" panose="020B7200000000000000" pitchFamily="34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20622436" y="9084889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S</a:t>
            </a:r>
          </a:p>
        </p:txBody>
      </p:sp>
      <p:cxnSp>
        <p:nvCxnSpPr>
          <p:cNvPr id="94" name="AutoShape 24"/>
          <p:cNvCxnSpPr>
            <a:cxnSpLocks noChangeShapeType="1"/>
          </p:cNvCxnSpPr>
          <p:nvPr/>
        </p:nvCxnSpPr>
        <p:spPr bwMode="auto">
          <a:xfrm rot="5400000" flipV="1">
            <a:off x="18424832" y="8270902"/>
            <a:ext cx="1588" cy="2190750"/>
          </a:xfrm>
          <a:prstGeom prst="curvedConnector3">
            <a:avLst>
              <a:gd name="adj1" fmla="val -20005164"/>
            </a:avLst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1158689" y="8041902"/>
            <a:ext cx="1790837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</a:rPr>
              <a:t>+ </a:t>
            </a:r>
            <a:r>
              <a:rPr lang="en-US" altLang="vi-VN" dirty="0" err="1">
                <a:latin typeface="Times New Roman" panose="02020603050405020304" pitchFamily="18" charset="0"/>
              </a:rPr>
              <a:t>Chất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điểm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chuyển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động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đều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vận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tốc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trung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bình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là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200629" y="10518081"/>
                <a:ext cx="16101331" cy="1239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dirty="0">
                    <a:latin typeface="Times New Roman" panose="02020603050405020304" pitchFamily="18" charset="0"/>
                  </a:rPr>
                  <a:t>+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Nếu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gần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thì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i="1" dirty="0" err="1">
                    <a:latin typeface="Times New Roman" panose="02020603050405020304" pitchFamily="18" charset="0"/>
                  </a:rPr>
                  <a:t>v</a:t>
                </a:r>
                <a:r>
                  <a:rPr lang="en-US" altLang="vi-VN" i="1" baseline="-25000" dirty="0" err="1">
                    <a:latin typeface="Times New Roman" panose="02020603050405020304" pitchFamily="18" charset="0"/>
                  </a:rPr>
                  <a:t>tb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gần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</a:rPr>
                      <m:t>).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ứ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ờ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i="1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i="1" baseline="-25000" dirty="0">
                        <a:latin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à:</m:t>
                    </m:r>
                  </m:oMath>
                </a14:m>
                <a:endParaRPr lang="en-US" altLang="vi-VN" sz="4400" dirty="0">
                  <a:latin typeface="Times New Roman" panose="02020603050405020304" pitchFamily="18" charset="0"/>
                </a:endParaRPr>
              </a:p>
              <a:p>
                <a:endParaRPr lang="en-US" altLang="vi-VN" i="1" baseline="-25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629" y="10518081"/>
                <a:ext cx="16101331" cy="1239635"/>
              </a:xfrm>
              <a:prstGeom prst="rect">
                <a:avLst/>
              </a:prstGeom>
              <a:blipFill rotWithShape="0">
                <a:blip r:embed="rId12"/>
                <a:stretch>
                  <a:fillRect l="-1515" t="-6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2199" y="11482273"/>
                <a:ext cx="6108146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99" y="11482273"/>
                <a:ext cx="6108146" cy="14889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603302" y="8955280"/>
                <a:ext cx="4605940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𝑡𝑏</m:t>
                          </m:r>
                        </m:sub>
                      </m:sSub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302" y="8955280"/>
                <a:ext cx="4605940" cy="148893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64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AutoShape 12"/>
          <p:cNvSpPr>
            <a:spLocks noChangeArrowheads="1"/>
          </p:cNvSpPr>
          <p:nvPr/>
        </p:nvSpPr>
        <p:spPr bwMode="auto">
          <a:xfrm>
            <a:off x="19424447" y="9354556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1" name="AutoShape 11"/>
          <p:cNvSpPr>
            <a:spLocks noChangeArrowheads="1"/>
          </p:cNvSpPr>
          <p:nvPr/>
        </p:nvSpPr>
        <p:spPr bwMode="auto">
          <a:xfrm>
            <a:off x="18210186" y="9354232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8" name="AutoShape 18"/>
          <p:cNvSpPr>
            <a:spLocks noChangeArrowheads="1"/>
          </p:cNvSpPr>
          <p:nvPr/>
        </p:nvSpPr>
        <p:spPr bwMode="auto">
          <a:xfrm>
            <a:off x="17225760" y="9345239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319594" y="7095837"/>
                <a:ext cx="3173115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594" y="7095837"/>
                <a:ext cx="3173115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18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83" grpId="0"/>
      <p:bldP spid="84" grpId="0"/>
      <p:bldP spid="85" grpId="0"/>
      <p:bldP spid="89" grpId="0" animBg="1"/>
      <p:bldP spid="91" grpId="0"/>
      <p:bldP spid="92" grpId="0"/>
      <p:bldP spid="95" grpId="0"/>
      <p:bldP spid="96" grpId="0"/>
      <p:bldP spid="4" grpId="0" animBg="1"/>
      <p:bldP spid="46" grpId="0" animBg="1"/>
      <p:bldP spid="66" grpId="0"/>
      <p:bldP spid="82" grpId="0" animBg="1"/>
      <p:bldP spid="81" grpId="0" animBg="1"/>
      <p:bldP spid="8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72166"/>
              </p:ext>
            </p:extLst>
          </p:nvPr>
        </p:nvGraphicFramePr>
        <p:xfrm>
          <a:off x="717541" y="5939523"/>
          <a:ext cx="23116197" cy="2781777"/>
        </p:xfrm>
        <a:graphic>
          <a:graphicData uri="http://schemas.openxmlformats.org/drawingml/2006/table">
            <a:tbl>
              <a:tblPr/>
              <a:tblGrid>
                <a:gridCol w="7037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8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Cường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dòng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phản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hóa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11650095" y="8738299"/>
            <a:ext cx="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0" name="Rounded Rectangle 61">
            <a:extLst>
              <a:ext uri="{FF2B5EF4-FFF2-40B4-BE49-F238E27FC236}">
                <a16:creationId xmlns:a16="http://schemas.microsoft.com/office/drawing/2014/main" id="{01D45CC7-E8F1-428E-A261-471C3A64EB39}"/>
              </a:ext>
            </a:extLst>
          </p:cNvPr>
          <p:cNvSpPr/>
          <p:nvPr/>
        </p:nvSpPr>
        <p:spPr>
          <a:xfrm>
            <a:off x="687387" y="3810000"/>
            <a:ext cx="23146352" cy="1740877"/>
          </a:xfrm>
          <a:prstGeom prst="roundRect">
            <a:avLst>
              <a:gd name="adj" fmla="val 534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Đạo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hàm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là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một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khái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niệm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Toán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có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xuất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xứ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từ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những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bài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toán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thực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tiễn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kĩ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thuật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khác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nhau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như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Cơ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Vật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lí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Hình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Hóa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Sinh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...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sự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xuất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hiện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đạo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hàm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như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sau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: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9939" y="6950122"/>
                <a:ext cx="6108146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39" y="6950122"/>
                <a:ext cx="6108146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17539" y="6950122"/>
                <a:ext cx="6265112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539" y="6950122"/>
                <a:ext cx="6265112" cy="1488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430193" y="6938684"/>
                <a:ext cx="6281527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193" y="6938684"/>
                <a:ext cx="6281527" cy="14889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02004"/>
              </p:ext>
            </p:extLst>
          </p:nvPr>
        </p:nvGraphicFramePr>
        <p:xfrm>
          <a:off x="7840095" y="10181769"/>
          <a:ext cx="7620000" cy="2781777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4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Đạo hàm</a:t>
                      </a:r>
                      <a:endParaRPr kumimoji="0" lang="en-US" altLang="vi-VN" sz="4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97939" y="8738299"/>
            <a:ext cx="518160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3775339" y="8738299"/>
            <a:ext cx="563880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6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3" grpId="0"/>
      <p:bldP spid="4" grpId="0"/>
      <p:bldP spid="22" grpId="0"/>
      <p:bldP spid="24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899808" y="4038600"/>
            <a:ext cx="22775774" cy="4953000"/>
            <a:chOff x="1076414" y="4351319"/>
            <a:chExt cx="21666971" cy="3615355"/>
          </a:xfrm>
        </p:grpSpPr>
        <p:sp>
          <p:nvSpPr>
            <p:cNvPr id="16" name="Rounded Rectangle 38">
              <a:extLst>
                <a:ext uri="{FF2B5EF4-FFF2-40B4-BE49-F238E27FC236}">
                  <a16:creationId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3589137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65">
              <a:extLst>
                <a:ext uri="{FF2B5EF4-FFF2-40B4-BE49-F238E27FC236}">
                  <a16:creationId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1" name="Freeform 45">
                  <a:extLst>
                    <a:ext uri="{FF2B5EF4-FFF2-40B4-BE49-F238E27FC236}">
                      <a16:creationId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6">
                  <a:extLst>
                    <a:ext uri="{FF2B5EF4-FFF2-40B4-BE49-F238E27FC236}">
                      <a16:creationId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7">
                  <a:extLst>
                    <a:ext uri="{FF2B5EF4-FFF2-40B4-BE49-F238E27FC236}">
                      <a16:creationId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8">
                  <a:extLst>
                    <a:ext uri="{FF2B5EF4-FFF2-40B4-BE49-F238E27FC236}">
                      <a16:creationId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9">
                  <a:extLst>
                    <a:ext uri="{FF2B5EF4-FFF2-40B4-BE49-F238E27FC236}">
                      <a16:creationId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0">
                  <a:extLst>
                    <a:ext uri="{FF2B5EF4-FFF2-40B4-BE49-F238E27FC236}">
                      <a16:creationId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1">
                  <a:extLst>
                    <a:ext uri="{FF2B5EF4-FFF2-40B4-BE49-F238E27FC236}">
                      <a16:creationId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52">
                  <a:extLst>
                    <a:ext uri="{FF2B5EF4-FFF2-40B4-BE49-F238E27FC236}">
                      <a16:creationId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3">
                  <a:extLst>
                    <a:ext uri="{FF2B5EF4-FFF2-40B4-BE49-F238E27FC236}">
                      <a16:creationId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54">
                  <a:extLst>
                    <a:ext uri="{FF2B5EF4-FFF2-40B4-BE49-F238E27FC236}">
                      <a16:creationId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5">
                  <a:extLst>
                    <a:ext uri="{FF2B5EF4-FFF2-40B4-BE49-F238E27FC236}">
                      <a16:creationId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6">
                  <a:extLst>
                    <a:ext uri="{FF2B5EF4-FFF2-40B4-BE49-F238E27FC236}">
                      <a16:creationId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6732" y="4147270"/>
                <a:ext cx="21545876" cy="2762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US" altLang="vi-VN" sz="4800" dirty="0"/>
                  <a:t>                            Cho </a:t>
                </a:r>
                <a:r>
                  <a:rPr lang="en-US" altLang="vi-VN" sz="4800" dirty="0" err="1"/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48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800"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xác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định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trên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vi-VN" sz="4800" dirty="0" err="1"/>
                  <a:t>và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vi-VN" sz="4800" dirty="0"/>
                  <a:t>Giới </a:t>
                </a:r>
                <a:r>
                  <a:rPr lang="en-US" altLang="vi-VN" sz="4800" dirty="0" err="1"/>
                  <a:t>hạn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hữu</a:t>
                </a:r>
                <a:r>
                  <a:rPr lang="en-US" altLang="vi-VN" sz="4800" dirty="0">
                    <a:solidFill>
                      <a:srgbClr val="990000"/>
                    </a:solidFill>
                  </a:rPr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hạn</a:t>
                </a:r>
                <a:r>
                  <a:rPr lang="en-US" altLang="vi-VN" sz="4800" dirty="0"/>
                  <a:t> (</a:t>
                </a:r>
                <a:r>
                  <a:rPr lang="en-US" altLang="vi-VN" sz="4800" dirty="0" err="1"/>
                  <a:t>nếu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có</a:t>
                </a:r>
                <a:r>
                  <a:rPr lang="en-US" altLang="vi-VN" sz="4800" dirty="0"/>
                  <a:t>) </a:t>
                </a:r>
                <a:r>
                  <a:rPr lang="en-US" altLang="vi-VN" sz="4800" dirty="0" err="1"/>
                  <a:t>của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tỉ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vi-VN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khi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dần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đến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gọi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là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đạo</a:t>
                </a:r>
                <a:r>
                  <a:rPr lang="en-US" altLang="vi-VN" sz="4800" dirty="0">
                    <a:solidFill>
                      <a:srgbClr val="990000"/>
                    </a:solidFill>
                  </a:rPr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của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đã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cho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tại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điểm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sz="4800" dirty="0"/>
                  <a:t>, </a:t>
                </a:r>
                <a:r>
                  <a:rPr lang="en-US" altLang="vi-VN" sz="4800" dirty="0" err="1"/>
                  <a:t>kí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hiệu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là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′(</m:t>
                        </m:r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800" dirty="0"/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32" y="4147270"/>
                <a:ext cx="21545876" cy="2762166"/>
              </a:xfrm>
              <a:prstGeom prst="rect">
                <a:avLst/>
              </a:prstGeom>
              <a:blipFill rotWithShape="0">
                <a:blip r:embed="rId3"/>
                <a:stretch>
                  <a:fillRect l="-1273" t="-4857" b="-110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9129408" y="6100200"/>
            <a:ext cx="156230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7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186333" y="9152380"/>
            <a:ext cx="11582400" cy="3287712"/>
          </a:xfrm>
          <a:prstGeom prst="cloudCallout">
            <a:avLst>
              <a:gd name="adj1" fmla="val -12016"/>
              <a:gd name="adj2" fmla="val -1173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0127" y="5912270"/>
                <a:ext cx="14932293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  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 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27" y="5912270"/>
                <a:ext cx="14932293" cy="147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30151" y="7391073"/>
            <a:ext cx="10308488" cy="5405133"/>
            <a:chOff x="1123099" y="8310867"/>
            <a:chExt cx="10308488" cy="5405133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1123099" y="8310867"/>
              <a:ext cx="10308488" cy="5405133"/>
            </a:xfrm>
            <a:prstGeom prst="irregularSeal1">
              <a:avLst/>
            </a:prstGeom>
            <a:solidFill>
              <a:srgbClr val="A5F9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973387" y="10042525"/>
                  <a:ext cx="6248400" cy="14157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ố</m:t>
                        </m:r>
                      </m:oMath>
                    </m:oMathPara>
                  </a14:m>
                  <a:endParaRPr lang="vi-VN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i="1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vi-VN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387" y="10042525"/>
                  <a:ext cx="6248400" cy="141577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746273" y="6771864"/>
            <a:ext cx="11785584" cy="6017664"/>
            <a:chOff x="13641388" y="8231736"/>
            <a:chExt cx="11785584" cy="6017664"/>
          </a:xfrm>
        </p:grpSpPr>
        <p:sp>
          <p:nvSpPr>
            <p:cNvPr id="41" name="AutoShape 21"/>
            <p:cNvSpPr>
              <a:spLocks noChangeArrowheads="1"/>
            </p:cNvSpPr>
            <p:nvPr/>
          </p:nvSpPr>
          <p:spPr bwMode="auto">
            <a:xfrm>
              <a:off x="13641388" y="8231736"/>
              <a:ext cx="11785584" cy="6017664"/>
            </a:xfrm>
            <a:prstGeom prst="irregularSeal1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ố </m:t>
                        </m:r>
                      </m:oMath>
                    </m:oMathPara>
                  </a14:m>
                  <a:endParaRPr lang="vi-VN" b="0" i="0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vi-VN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ó  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vi-VN" i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484168" y="2483447"/>
                <a:ext cx="6697025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168" y="2483447"/>
                <a:ext cx="6697025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78187" y="6515100"/>
            <a:ext cx="16767032" cy="5410200"/>
            <a:chOff x="1169590" y="6400800"/>
            <a:chExt cx="16767032" cy="5410200"/>
          </a:xfrm>
        </p:grpSpPr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1169590" y="6400800"/>
              <a:ext cx="16767032" cy="5410200"/>
              <a:chOff x="240" y="2928"/>
              <a:chExt cx="5136" cy="1920"/>
            </a:xfrm>
          </p:grpSpPr>
          <p:sp>
            <p:nvSpPr>
              <p:cNvPr id="20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1920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vi-VN" b="1" i="1" dirty="0">
                        <a:latin typeface="+mj-lt"/>
                      </a:rPr>
                      <a:t>Bước 1</a:t>
                    </a:r>
                    <a:r>
                      <a:rPr lang="vi-VN" b="1" dirty="0">
                        <a:latin typeface="+mj-lt"/>
                      </a:rPr>
                      <a:t>:</a:t>
                    </a:r>
                    <a:r>
                      <a:rPr lang="vi-VN" dirty="0">
                        <a:latin typeface="+mj-lt"/>
                      </a:rPr>
                      <a:t> Giả sử </a:t>
                    </a:r>
                    <a14:m>
                      <m:oMath xmlns:m="http://schemas.openxmlformats.org/officeDocument/2006/math">
                        <m:r>
                          <a:rPr lang="vi-V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dirty="0">
                        <a:latin typeface="+mj-lt"/>
                      </a:rPr>
                      <a:t>là số gia của đối số 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vi-VN" dirty="0">
                        <a:latin typeface="+mj-lt"/>
                      </a:rPr>
                      <a:t>, tính</a:t>
                    </a:r>
                  </a:p>
                  <a:p>
                    <a:endParaRPr lang="en-US" b="1" i="1" dirty="0">
                      <a:latin typeface="+mj-lt"/>
                    </a:endParaRPr>
                  </a:p>
                  <a:p>
                    <a:endParaRPr lang="vi-VN" b="1" i="1" dirty="0">
                      <a:latin typeface="+mj-lt"/>
                    </a:endParaRPr>
                  </a:p>
                  <a:p>
                    <a:r>
                      <a:rPr lang="vi-VN" b="1" i="1" dirty="0">
                        <a:latin typeface="+mj-lt"/>
                      </a:rPr>
                      <a:t>Bước 2</a:t>
                    </a:r>
                    <a:r>
                      <a:rPr lang="vi-VN" b="1" dirty="0">
                        <a:latin typeface="+mj-lt"/>
                      </a:rPr>
                      <a:t>:</a:t>
                    </a:r>
                    <a:r>
                      <a:rPr lang="vi-VN" dirty="0">
                        <a:latin typeface="+mj-lt"/>
                      </a:rPr>
                      <a:t> Tìm</a:t>
                    </a:r>
                  </a:p>
                  <a:p>
                    <a:endParaRPr lang="vi-VN" dirty="0">
                      <a:latin typeface="+mj-lt"/>
                    </a:endParaRPr>
                  </a:p>
                  <a:p>
                    <a:endParaRPr lang="vi-VN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44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537" t="-299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292848" y="8302039"/>
                  <a:ext cx="6428683" cy="754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848" y="8302039"/>
                  <a:ext cx="6428683" cy="7540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632879" y="9056092"/>
                  <a:ext cx="2157834" cy="1335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879" y="9056092"/>
                  <a:ext cx="2157834" cy="13354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169590" y="4495800"/>
                <a:ext cx="22453997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>
                    <a:solidFill>
                      <a:schemeClr val="bg1"/>
                    </a:solidFill>
                  </a:rPr>
                  <a:t>Để tính đạo hàm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>
                    <a:solidFill>
                      <a:schemeClr val="bg1"/>
                    </a:solidFill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dirty="0">
                    <a:solidFill>
                      <a:schemeClr val="bg1"/>
                    </a:solidFill>
                  </a:rPr>
                  <a:t> ta có thể thực hiện các bước sau:  </a:t>
                </a: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90" y="4495800"/>
                <a:ext cx="22453997" cy="1600200"/>
              </a:xfrm>
              <a:prstGeom prst="roundRect">
                <a:avLst/>
              </a:prstGeom>
              <a:blipFill rotWithShape="0">
                <a:blip r:embed="rId8"/>
                <a:stretch>
                  <a:fillRect r="-2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0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161074"/>
            <a:ext cx="23164324" cy="5173926"/>
            <a:chOff x="1222851" y="5816866"/>
            <a:chExt cx="23164324" cy="5173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4918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77323" y="9509706"/>
                <a:ext cx="17403932" cy="815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0" i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+3−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9509706"/>
                <a:ext cx="17403932" cy="815416"/>
              </a:xfrm>
              <a:prstGeom prst="rect">
                <a:avLst/>
              </a:prstGeom>
              <a:blipFill rotWithShape="0">
                <a:blip r:embed="rId3"/>
                <a:stretch>
                  <a:fillRect l="-1401" t="-14925" b="-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072690" y="10325122"/>
                <a:ext cx="7731284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690" y="10325122"/>
                <a:ext cx="7731284" cy="13311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6969" y="12167351"/>
                <a:ext cx="4650128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Vậy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=−2.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69" y="12167351"/>
                <a:ext cx="4650128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5111" t="-16129" b="-3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3" name="Group 2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23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Round Diagonal Corner Rectangle 24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27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=−1.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=1.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5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oMath>
                    </a14:m>
                    <a:r>
                      <a:rPr lang="vi-VN" sz="4500" dirty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226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Rectangle 34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/>
                  <a:t>a)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844" t="-17886" b="-36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4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0200" y="8112501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054028" y="9543078"/>
                <a:ext cx="17590401" cy="1103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3+2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028" y="9543078"/>
                <a:ext cx="17590401" cy="1103828"/>
              </a:xfrm>
              <a:prstGeom prst="rect">
                <a:avLst/>
              </a:prstGeom>
              <a:blipFill rotWithShape="0">
                <a:blip r:embed="rId3"/>
                <a:stretch>
                  <a:fillRect l="-1351" b="-4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num>
                            <m:den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3+2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105347" y="12263103"/>
                <a:ext cx="4650128" cy="102810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47" y="12263103"/>
                <a:ext cx="4650128" cy="1028102"/>
              </a:xfrm>
              <a:prstGeom prst="rect">
                <a:avLst/>
              </a:prstGeom>
              <a:blipFill rotWithShape="0">
                <a:blip r:embed="rId5"/>
                <a:stretch>
                  <a:fillRect l="-5111" b="-13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+3</m:t>
                        </m:r>
                      </m:oMath>
                    </a14:m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=−1.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=1.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oMath>
                    </a14:m>
                    <a:r>
                      <a:rPr lang="vi-VN" sz="4800" dirty="0"/>
                      <a:t> 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455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/>
                  <a:t>b)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844" t="-17886" b="-36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01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2376</Words>
  <Application>Microsoft Office PowerPoint</Application>
  <PresentationFormat>Custom</PresentationFormat>
  <Paragraphs>354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.VnTime</vt:lpstr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372</cp:revision>
  <dcterms:created xsi:type="dcterms:W3CDTF">2013-08-31T11:42:51Z</dcterms:created>
  <dcterms:modified xsi:type="dcterms:W3CDTF">2020-04-13T10:01:05Z</dcterms:modified>
</cp:coreProperties>
</file>