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27" r:id="rId5"/>
    <p:sldId id="275" r:id="rId6"/>
    <p:sldId id="295" r:id="rId7"/>
    <p:sldId id="276" r:id="rId8"/>
    <p:sldId id="277" r:id="rId9"/>
    <p:sldId id="293" r:id="rId10"/>
    <p:sldId id="300" r:id="rId11"/>
    <p:sldId id="296" r:id="rId12"/>
    <p:sldId id="299" r:id="rId13"/>
    <p:sldId id="297" r:id="rId14"/>
    <p:sldId id="281" r:id="rId15"/>
    <p:sldId id="310" r:id="rId16"/>
    <p:sldId id="301" r:id="rId17"/>
    <p:sldId id="311" r:id="rId18"/>
    <p:sldId id="312" r:id="rId19"/>
    <p:sldId id="313" r:id="rId20"/>
    <p:sldId id="302" r:id="rId21"/>
    <p:sldId id="283" r:id="rId22"/>
    <p:sldId id="284" r:id="rId23"/>
    <p:sldId id="303" r:id="rId24"/>
    <p:sldId id="285" r:id="rId25"/>
    <p:sldId id="286" r:id="rId26"/>
    <p:sldId id="305" r:id="rId27"/>
    <p:sldId id="287" r:id="rId28"/>
    <p:sldId id="288" r:id="rId29"/>
    <p:sldId id="289" r:id="rId30"/>
    <p:sldId id="306" r:id="rId31"/>
    <p:sldId id="314" r:id="rId32"/>
    <p:sldId id="317" r:id="rId33"/>
    <p:sldId id="307" r:id="rId34"/>
    <p:sldId id="316" r:id="rId35"/>
    <p:sldId id="318" r:id="rId36"/>
    <p:sldId id="319" r:id="rId37"/>
    <p:sldId id="321" r:id="rId38"/>
    <p:sldId id="322" r:id="rId39"/>
    <p:sldId id="320" r:id="rId40"/>
    <p:sldId id="323" r:id="rId41"/>
    <p:sldId id="324" r:id="rId42"/>
    <p:sldId id="325" r:id="rId43"/>
    <p:sldId id="328" r:id="rId44"/>
    <p:sldId id="326" r:id="rId45"/>
    <p:sldId id="329" r:id="rId46"/>
    <p:sldId id="331" r:id="rId47"/>
    <p:sldId id="330" r:id="rId48"/>
    <p:sldId id="31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4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9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7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7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0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3412-ADC9-4B11-A2A2-A1FCBE2FE60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495A-B7AA-4733-925B-1927B5ABE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272;&#7872;%20LUY&#202;&#803;N%20T&#194;&#803;P%20-%2012A9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929" y="35902"/>
            <a:ext cx="9915071" cy="23876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WELCOME TO HAN </a:t>
            </a:r>
            <a:r>
              <a:rPr lang="en-GB" sz="4000" b="1" dirty="0" err="1" smtClean="0"/>
              <a:t>THUYEN</a:t>
            </a:r>
            <a:r>
              <a:rPr lang="en-GB" sz="4000" b="1" dirty="0" smtClean="0"/>
              <a:t> HIGH SCHOOL</a:t>
            </a:r>
            <a:br>
              <a:rPr lang="en-GB" sz="4000" b="1" dirty="0" smtClean="0"/>
            </a:b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695" y="2280334"/>
            <a:ext cx="10499273" cy="1655762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GIẢI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PHÁP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NÂNG</a:t>
            </a:r>
            <a:r>
              <a:rPr lang="en-GB" sz="3600" b="1" dirty="0" smtClean="0">
                <a:solidFill>
                  <a:srgbClr val="FF0000"/>
                </a:solidFill>
              </a:rPr>
              <a:t> CAO </a:t>
            </a:r>
            <a:r>
              <a:rPr lang="en-GB" sz="3600" b="1" dirty="0" err="1" smtClean="0">
                <a:solidFill>
                  <a:srgbClr val="FF0000"/>
                </a:solidFill>
              </a:rPr>
              <a:t>CHẤT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LƯỢNG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ÔN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THI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TỐT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NGHIỆP THPT </a:t>
            </a:r>
            <a:r>
              <a:rPr lang="en-GB" sz="3600" b="1" dirty="0" err="1" smtClean="0">
                <a:solidFill>
                  <a:srgbClr val="FF0000"/>
                </a:solidFill>
              </a:rPr>
              <a:t>NĂM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2023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 MÔN </a:t>
            </a:r>
            <a:r>
              <a:rPr lang="en-GB" sz="3600" b="1" dirty="0" err="1" smtClean="0">
                <a:solidFill>
                  <a:srgbClr val="FF0000"/>
                </a:solidFill>
              </a:rPr>
              <a:t>TIẾNG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ANH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0" y="284096"/>
            <a:ext cx="2575925" cy="25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427899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 smtClean="0"/>
              <a:t>6. When </a:t>
            </a:r>
            <a:r>
              <a:rPr lang="en-GB" dirty="0"/>
              <a:t>I arrived at her house, she_______ photos in the garden.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GB" b="1" dirty="0" smtClean="0"/>
              <a:t>A</a:t>
            </a:r>
            <a:r>
              <a:rPr lang="en-GB" b="1" dirty="0"/>
              <a:t>. </a:t>
            </a:r>
            <a:r>
              <a:rPr lang="en-GB" dirty="0"/>
              <a:t>was taking	</a:t>
            </a:r>
            <a:r>
              <a:rPr lang="en-GB" b="1" dirty="0" smtClean="0"/>
              <a:t>B</a:t>
            </a:r>
            <a:r>
              <a:rPr lang="en-GB" b="1" dirty="0"/>
              <a:t>. </a:t>
            </a:r>
            <a:r>
              <a:rPr lang="en-GB" dirty="0"/>
              <a:t>takes		</a:t>
            </a:r>
            <a:r>
              <a:rPr lang="en-GB" b="1" dirty="0" smtClean="0"/>
              <a:t>C</a:t>
            </a:r>
            <a:r>
              <a:rPr lang="en-GB" b="1" dirty="0"/>
              <a:t>. </a:t>
            </a:r>
            <a:r>
              <a:rPr lang="en-GB" dirty="0"/>
              <a:t>is taking	</a:t>
            </a:r>
            <a:r>
              <a:rPr lang="en-GB" dirty="0" smtClean="0"/>
              <a:t>   </a:t>
            </a:r>
            <a:r>
              <a:rPr lang="en-GB" b="1" dirty="0" smtClean="0"/>
              <a:t>D</a:t>
            </a:r>
            <a:r>
              <a:rPr lang="en-GB" b="1" dirty="0"/>
              <a:t>. </a:t>
            </a:r>
            <a:r>
              <a:rPr lang="en-GB" dirty="0"/>
              <a:t>has taken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 smtClean="0"/>
              <a:t>7. The </a:t>
            </a:r>
            <a:r>
              <a:rPr lang="en-GB" dirty="0"/>
              <a:t>students _______ the topic when the </a:t>
            </a:r>
            <a:r>
              <a:rPr lang="en-GB" dirty="0" smtClean="0"/>
              <a:t>light went out.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GB" b="1" dirty="0" smtClean="0"/>
              <a:t>A</a:t>
            </a:r>
            <a:r>
              <a:rPr lang="en-GB" b="1" dirty="0"/>
              <a:t>. </a:t>
            </a:r>
            <a:r>
              <a:rPr lang="en-GB" dirty="0"/>
              <a:t>discuss	</a:t>
            </a:r>
            <a:r>
              <a:rPr lang="en-GB" b="1" dirty="0"/>
              <a:t>B. </a:t>
            </a:r>
            <a:r>
              <a:rPr lang="en-GB" dirty="0"/>
              <a:t>were discussing 	</a:t>
            </a:r>
            <a:r>
              <a:rPr lang="en-GB" b="1" dirty="0"/>
              <a:t>C. </a:t>
            </a:r>
            <a:r>
              <a:rPr lang="en-GB" dirty="0"/>
              <a:t>have discussed	</a:t>
            </a:r>
            <a:r>
              <a:rPr lang="en-GB" b="1" dirty="0"/>
              <a:t>D. </a:t>
            </a:r>
            <a:r>
              <a:rPr lang="en-GB" dirty="0"/>
              <a:t>are discussing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 smtClean="0"/>
              <a:t>8. We were planting flowers </a:t>
            </a:r>
            <a:r>
              <a:rPr lang="en-GB" dirty="0"/>
              <a:t>in the school garden when it </a:t>
            </a:r>
            <a:r>
              <a:rPr lang="en-GB" dirty="0" smtClean="0"/>
              <a:t>_____ </a:t>
            </a:r>
            <a:r>
              <a:rPr lang="en-GB" dirty="0"/>
              <a:t>to rain.</a:t>
            </a:r>
            <a:br>
              <a:rPr lang="en-GB" dirty="0"/>
            </a:br>
            <a:r>
              <a:rPr lang="en-GB" b="1" dirty="0"/>
              <a:t>A. </a:t>
            </a:r>
            <a:r>
              <a:rPr lang="en-GB" dirty="0" smtClean="0"/>
              <a:t>starts</a:t>
            </a:r>
            <a:r>
              <a:rPr lang="en-GB" dirty="0"/>
              <a:t>	</a:t>
            </a:r>
            <a:r>
              <a:rPr lang="en-GB" b="1" dirty="0"/>
              <a:t>B. </a:t>
            </a:r>
            <a:r>
              <a:rPr lang="en-GB" dirty="0" smtClean="0"/>
              <a:t>was starting</a:t>
            </a:r>
            <a:r>
              <a:rPr lang="en-GB" dirty="0"/>
              <a:t>	</a:t>
            </a:r>
            <a:r>
              <a:rPr lang="en-GB" b="1" dirty="0" smtClean="0"/>
              <a:t>C</a:t>
            </a:r>
            <a:r>
              <a:rPr lang="en-GB" b="1" dirty="0"/>
              <a:t>. </a:t>
            </a:r>
            <a:r>
              <a:rPr lang="en-GB" dirty="0" smtClean="0"/>
              <a:t>has started</a:t>
            </a:r>
            <a:r>
              <a:rPr lang="en-GB" dirty="0"/>
              <a:t>	</a:t>
            </a:r>
            <a:r>
              <a:rPr lang="en-GB" b="1" dirty="0" smtClean="0"/>
              <a:t>D</a:t>
            </a:r>
            <a:r>
              <a:rPr lang="en-GB" b="1" dirty="0"/>
              <a:t>. </a:t>
            </a:r>
            <a:r>
              <a:rPr lang="en-US" dirty="0" smtClean="0"/>
              <a:t>started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2886" y="1817280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88622" y="3737520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5021" y="5579383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2257" y="178118"/>
            <a:ext cx="10515600" cy="49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0070C0"/>
                </a:solidFill>
              </a:rPr>
              <a:t>Choose the correct answer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Xác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lỗi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sai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vê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̀) – </a:t>
            </a:r>
            <a:r>
              <a:rPr lang="en-US" b="1" dirty="0" err="1" smtClean="0">
                <a:solidFill>
                  <a:srgbClr val="FF0000"/>
                </a:solidFill>
              </a:rPr>
              <a:t>NHẬN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BIẾT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230"/>
            <a:ext cx="1076764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Đê</a:t>
            </a:r>
            <a:r>
              <a:rPr lang="en-US" b="1" dirty="0" smtClean="0"/>
              <a:t>̀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khảo</a:t>
            </a:r>
            <a:r>
              <a:rPr lang="en-US" b="1" dirty="0" smtClean="0"/>
              <a:t> 2023</a:t>
            </a:r>
          </a:p>
          <a:p>
            <a:pPr marL="0" indent="0">
              <a:buNone/>
            </a:pPr>
            <a:r>
              <a:rPr lang="en-US" dirty="0" smtClean="0"/>
              <a:t>30. He </a:t>
            </a:r>
            <a:r>
              <a:rPr lang="en-US" u="sng" dirty="0" smtClean="0"/>
              <a:t>breaks</a:t>
            </a:r>
            <a:r>
              <a:rPr lang="en-US" dirty="0" smtClean="0"/>
              <a:t> his father’s </a:t>
            </a:r>
            <a:r>
              <a:rPr lang="en-US" u="sng" dirty="0" smtClean="0"/>
              <a:t>antique</a:t>
            </a:r>
            <a:r>
              <a:rPr lang="en-US" dirty="0" smtClean="0"/>
              <a:t> vase in </a:t>
            </a:r>
            <a:r>
              <a:rPr lang="en-US" u="sng" dirty="0" smtClean="0"/>
              <a:t>the</a:t>
            </a:r>
            <a:r>
              <a:rPr lang="en-US" dirty="0" smtClean="0"/>
              <a:t> living room </a:t>
            </a:r>
            <a:r>
              <a:rPr lang="en-US" dirty="0"/>
              <a:t>last </a:t>
            </a:r>
            <a:r>
              <a:rPr lang="en-US" u="sng" dirty="0"/>
              <a:t>night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breaks</a:t>
            </a:r>
          </a:p>
          <a:p>
            <a:pPr marL="514350" indent="-514350">
              <a:buAutoNum type="alphaUcPeriod"/>
            </a:pPr>
            <a:r>
              <a:rPr lang="en-US" dirty="0" smtClean="0"/>
              <a:t>antique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</a:t>
            </a:r>
          </a:p>
          <a:p>
            <a:pPr marL="514350" indent="-514350">
              <a:buAutoNum type="alphaUcPeriod"/>
            </a:pPr>
            <a:r>
              <a:rPr lang="en-US" dirty="0" smtClean="0"/>
              <a:t>night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284618"/>
            <a:ext cx="4747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A. breaks  broke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2560" y="1567543"/>
            <a:ext cx="1698171" cy="666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Past simple + Time expressions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936" y="1056698"/>
            <a:ext cx="10370127" cy="46701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+mj-lt"/>
              </a:rPr>
              <a:t>Yesterday</a:t>
            </a: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past/ in the 19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century/ in ancient times/ in the 1990s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+mj-lt"/>
              </a:rPr>
              <a:t>Last night</a:t>
            </a:r>
            <a:r>
              <a:rPr lang="en-US" sz="2400" dirty="0" smtClean="0">
                <a:latin typeface="+mj-lt"/>
              </a:rPr>
              <a:t> (week, year, ….)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+mj-lt"/>
              </a:rPr>
              <a:t>Ag</a:t>
            </a:r>
            <a:r>
              <a:rPr lang="en-US" sz="2400" dirty="0" smtClean="0">
                <a:latin typeface="+mj-lt"/>
              </a:rPr>
              <a:t>o</a:t>
            </a:r>
            <a:r>
              <a:rPr lang="vi-VN" sz="2400" dirty="0" smtClean="0">
                <a:latin typeface="+mj-lt"/>
              </a:rPr>
              <a:t> (</a:t>
            </a:r>
            <a:r>
              <a:rPr lang="vi-VN" sz="2400" dirty="0">
                <a:latin typeface="+mj-lt"/>
              </a:rPr>
              <a:t>two hours </a:t>
            </a:r>
            <a:r>
              <a:rPr lang="vi-VN" sz="2400" dirty="0" smtClean="0">
                <a:latin typeface="+mj-lt"/>
              </a:rPr>
              <a:t>ago</a:t>
            </a:r>
            <a:r>
              <a:rPr lang="en-US" sz="2400" dirty="0" smtClean="0">
                <a:latin typeface="+mj-lt"/>
              </a:rPr>
              <a:t>, </a:t>
            </a:r>
            <a:r>
              <a:rPr lang="vi-VN" sz="2400" dirty="0" smtClean="0">
                <a:latin typeface="+mj-lt"/>
              </a:rPr>
              <a:t>two </a:t>
            </a:r>
            <a:r>
              <a:rPr lang="vi-VN" sz="2400" dirty="0">
                <a:latin typeface="+mj-lt"/>
              </a:rPr>
              <a:t>weeks </a:t>
            </a:r>
            <a:r>
              <a:rPr lang="vi-VN" sz="2400" dirty="0" smtClean="0">
                <a:latin typeface="+mj-lt"/>
              </a:rPr>
              <a:t>ago</a:t>
            </a:r>
            <a:r>
              <a:rPr lang="en-US" sz="2400" dirty="0" smtClean="0">
                <a:latin typeface="+mj-lt"/>
              </a:rPr>
              <a:t>, …)</a:t>
            </a:r>
            <a:endParaRPr lang="vi-VN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>
                <a:latin typeface="+mj-lt"/>
              </a:rPr>
              <a:t>at, on, in…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in the past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           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Lionel Messi was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born in June, 1987.</a:t>
            </a:r>
            <a:endParaRPr lang="vi-VN" b="1" dirty="0">
              <a:solidFill>
                <a:srgbClr val="FF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+mj-lt"/>
              </a:rPr>
              <a:t>Whe</a:t>
            </a:r>
            <a:r>
              <a:rPr lang="en-US" sz="2400" dirty="0" smtClean="0">
                <a:latin typeface="+mj-lt"/>
              </a:rPr>
              <a:t>n </a:t>
            </a:r>
            <a:r>
              <a:rPr lang="vi-VN" sz="2400" dirty="0" smtClean="0">
                <a:latin typeface="+mj-lt"/>
              </a:rPr>
              <a:t>+ </a:t>
            </a:r>
            <a:r>
              <a:rPr lang="vi-VN" sz="2400" dirty="0">
                <a:latin typeface="+mj-lt"/>
              </a:rPr>
              <a:t>mệnh đề chia thì quá khứ </a:t>
            </a:r>
            <a:r>
              <a:rPr lang="vi-VN" sz="2400" dirty="0" smtClean="0">
                <a:latin typeface="+mj-lt"/>
              </a:rPr>
              <a:t>đơn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                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When she was a child,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she dreamt of being a pop star.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+ S + past simple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           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I haven’t met him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since he left school.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49" y="107134"/>
            <a:ext cx="10515600" cy="79746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18" y="824274"/>
            <a:ext cx="10515600" cy="49625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u="sng" dirty="0" smtClean="0"/>
              <a:t>After</a:t>
            </a:r>
            <a:r>
              <a:rPr lang="en-US" dirty="0" smtClean="0"/>
              <a:t> </a:t>
            </a:r>
            <a:r>
              <a:rPr lang="en-US" dirty="0"/>
              <a:t>the earthquake, </a:t>
            </a:r>
            <a:r>
              <a:rPr lang="en-US" dirty="0" smtClean="0"/>
              <a:t>she</a:t>
            </a:r>
            <a:r>
              <a:rPr lang="en-US" dirty="0"/>
              <a:t> </a:t>
            </a:r>
            <a:r>
              <a:rPr lang="en-US" u="sng" dirty="0"/>
              <a:t>has </a:t>
            </a:r>
            <a:r>
              <a:rPr lang="en-US" u="sng" dirty="0" smtClean="0"/>
              <a:t>stayed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Turkey </a:t>
            </a:r>
            <a:r>
              <a:rPr lang="en-US" u="sng" dirty="0"/>
              <a:t>to help</a:t>
            </a:r>
            <a:r>
              <a:rPr lang="en-US" dirty="0"/>
              <a:t> the homeless </a:t>
            </a:r>
            <a:r>
              <a:rPr lang="en-US" u="sng" dirty="0"/>
              <a:t>for </a:t>
            </a:r>
            <a:r>
              <a:rPr lang="en-US" dirty="0"/>
              <a:t>over 20 days last month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A. After	B. has stayed		C. to help	D. for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Two months ago</a:t>
            </a:r>
            <a:r>
              <a:rPr lang="en-US" dirty="0" smtClean="0"/>
              <a:t>, </a:t>
            </a:r>
            <a:r>
              <a:rPr lang="en-US" dirty="0"/>
              <a:t>I </a:t>
            </a:r>
            <a:r>
              <a:rPr lang="en-US" u="sng" dirty="0"/>
              <a:t>go</a:t>
            </a:r>
            <a:r>
              <a:rPr lang="en-US" dirty="0"/>
              <a:t> back to my </a:t>
            </a:r>
            <a:r>
              <a:rPr lang="en-US" u="sng" dirty="0"/>
              <a:t>hometown</a:t>
            </a:r>
            <a:r>
              <a:rPr lang="en-US" dirty="0"/>
              <a:t> to visit my </a:t>
            </a:r>
            <a:r>
              <a:rPr lang="en-US" u="sng" dirty="0"/>
              <a:t>grandparents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Last	</a:t>
            </a:r>
            <a:r>
              <a:rPr lang="en-US" dirty="0" smtClean="0"/>
              <a:t>             B</a:t>
            </a:r>
            <a:r>
              <a:rPr lang="en-US" dirty="0"/>
              <a:t>. go	</a:t>
            </a:r>
            <a:r>
              <a:rPr lang="en-US" dirty="0" smtClean="0"/>
              <a:t>           C</a:t>
            </a:r>
            <a:r>
              <a:rPr lang="en-US" dirty="0"/>
              <a:t>. hometown	D. grandparents.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Tien </a:t>
            </a:r>
            <a:r>
              <a:rPr lang="en-US" dirty="0" err="1" smtClean="0"/>
              <a:t>Anh</a:t>
            </a:r>
            <a:r>
              <a:rPr lang="en-US" dirty="0"/>
              <a:t> </a:t>
            </a:r>
            <a:r>
              <a:rPr lang="en-US" u="sng" dirty="0"/>
              <a:t>borrows</a:t>
            </a:r>
            <a:r>
              <a:rPr lang="en-US" dirty="0"/>
              <a:t> a lot </a:t>
            </a:r>
            <a:r>
              <a:rPr lang="en-US" u="sng" dirty="0"/>
              <a:t>of</a:t>
            </a:r>
            <a:r>
              <a:rPr lang="en-US" dirty="0"/>
              <a:t> English books </a:t>
            </a:r>
            <a:r>
              <a:rPr lang="en-US" u="sng" dirty="0"/>
              <a:t>from</a:t>
            </a:r>
            <a:r>
              <a:rPr lang="en-US" dirty="0"/>
              <a:t> the school </a:t>
            </a:r>
            <a:r>
              <a:rPr lang="en-US" u="sng" dirty="0"/>
              <a:t>library</a:t>
            </a:r>
            <a:r>
              <a:rPr lang="en-US" dirty="0"/>
              <a:t> </a:t>
            </a:r>
            <a:r>
              <a:rPr lang="en-US" dirty="0" smtClean="0"/>
              <a:t>yesterday.</a:t>
            </a:r>
          </a:p>
          <a:p>
            <a:pPr marL="514350" indent="-514350">
              <a:buAutoNum type="alphaUcPeriod"/>
            </a:pPr>
            <a:r>
              <a:rPr lang="en-US" dirty="0" smtClean="0"/>
              <a:t>borrows	B. of		C. from		D. library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i="1" dirty="0"/>
              <a:t>The Tale of Tam and Cam</a:t>
            </a:r>
            <a:r>
              <a:rPr lang="en-US" dirty="0"/>
              <a:t> </a:t>
            </a:r>
            <a:r>
              <a:rPr lang="en-US" b="1" i="1" u="sng" dirty="0"/>
              <a:t>use</a:t>
            </a:r>
            <a:r>
              <a:rPr lang="en-US" dirty="0"/>
              <a:t> to be one of </a:t>
            </a:r>
            <a:r>
              <a:rPr lang="en-US" b="1" i="1" u="sng" dirty="0"/>
              <a:t>her</a:t>
            </a:r>
            <a:r>
              <a:rPr lang="en-US" dirty="0"/>
              <a:t> </a:t>
            </a:r>
            <a:r>
              <a:rPr lang="en-US" dirty="0" err="1"/>
              <a:t>favourite</a:t>
            </a:r>
            <a:r>
              <a:rPr lang="en-US" dirty="0"/>
              <a:t> </a:t>
            </a:r>
            <a:r>
              <a:rPr lang="en-US" b="1" i="1" u="sng" dirty="0"/>
              <a:t>stories</a:t>
            </a:r>
            <a:r>
              <a:rPr lang="en-US" dirty="0"/>
              <a:t> when she was </a:t>
            </a:r>
            <a:r>
              <a:rPr lang="en-US" b="1" i="1" u="sng" dirty="0"/>
              <a:t>at</a:t>
            </a:r>
            <a:r>
              <a:rPr lang="en-US" dirty="0"/>
              <a:t> school.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At		B. her		C. stories		D. use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12238" y="1406922"/>
            <a:ext cx="468087" cy="468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03939" y="2566146"/>
            <a:ext cx="468087" cy="4271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218" y="3723233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3218" y="1338662"/>
            <a:ext cx="2060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7261" y="2497886"/>
            <a:ext cx="2159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949144" y="3723233"/>
            <a:ext cx="1148445" cy="10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4458" y="1691287"/>
            <a:ext cx="1292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stayed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3847" y="2782453"/>
            <a:ext cx="1052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1862" y="3979033"/>
            <a:ext cx="165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borrowed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21286" y="5142730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949144" y="4820194"/>
            <a:ext cx="1553393" cy="3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3911" y="5428319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used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  <p:bldP spid="15" grpId="0"/>
      <p:bldP spid="16" grpId="0"/>
      <p:bldP spid="19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</a:rPr>
              <a:t>Chuyển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đồng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nghĩa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243" y="1084218"/>
            <a:ext cx="10515600" cy="311948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Đê</a:t>
            </a:r>
            <a:r>
              <a:rPr lang="en-US" b="1" i="1" dirty="0" smtClean="0"/>
              <a:t>̀ </a:t>
            </a:r>
            <a:r>
              <a:rPr lang="en-US" b="1" i="1" dirty="0" err="1" smtClean="0"/>
              <a:t>tham</a:t>
            </a:r>
            <a:r>
              <a:rPr lang="en-US" b="1" i="1" dirty="0" smtClean="0"/>
              <a:t> </a:t>
            </a:r>
            <a:r>
              <a:rPr lang="en-US" b="1" i="1" dirty="0" err="1" smtClean="0"/>
              <a:t>khảo</a:t>
            </a:r>
            <a:r>
              <a:rPr lang="en-US" b="1" i="1" dirty="0" smtClean="0"/>
              <a:t> 2023: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last heard </a:t>
            </a:r>
            <a:r>
              <a:rPr lang="en-US" dirty="0" smtClean="0"/>
              <a:t>from him </a:t>
            </a:r>
            <a:r>
              <a:rPr lang="en-US" dirty="0" smtClean="0">
                <a:solidFill>
                  <a:srgbClr val="FF0000"/>
                </a:solidFill>
              </a:rPr>
              <a:t>five years ago.</a:t>
            </a:r>
          </a:p>
          <a:p>
            <a:pPr marL="514350" indent="-514350">
              <a:buAutoNum type="alphaUcPeriod"/>
            </a:pPr>
            <a:r>
              <a:rPr lang="en-US" dirty="0" smtClean="0"/>
              <a:t>I heard from him for five years.</a:t>
            </a:r>
          </a:p>
          <a:p>
            <a:pPr marL="514350" indent="-514350">
              <a:buAutoNum type="alphaUcPeriod"/>
            </a:pPr>
            <a:r>
              <a:rPr lang="en-US" dirty="0" smtClean="0"/>
              <a:t>I didn’t hear from him for five years.</a:t>
            </a:r>
          </a:p>
          <a:p>
            <a:pPr marL="514350" indent="-514350">
              <a:buAutoNum type="alphaUcPeriod"/>
            </a:pP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haven’t heard </a:t>
            </a:r>
            <a:r>
              <a:rPr lang="en-US" dirty="0" smtClean="0"/>
              <a:t>from him </a:t>
            </a:r>
            <a:r>
              <a:rPr lang="en-US" dirty="0" smtClean="0">
                <a:solidFill>
                  <a:srgbClr val="FF0000"/>
                </a:solidFill>
              </a:rPr>
              <a:t>for five years.</a:t>
            </a:r>
          </a:p>
          <a:p>
            <a:pPr marL="514350" indent="-514350">
              <a:buAutoNum type="alphaUcPeriod"/>
            </a:pPr>
            <a:r>
              <a:rPr lang="en-US" dirty="0" smtClean="0"/>
              <a:t>I have heard from him for five years.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72243" y="3135086"/>
            <a:ext cx="468087" cy="4705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8652" y="4328713"/>
            <a:ext cx="9625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Tư</a:t>
            </a:r>
            <a:r>
              <a:rPr lang="en-US" sz="3600" b="1" dirty="0" smtClean="0"/>
              <a:t>̀ </a:t>
            </a:r>
            <a:r>
              <a:rPr lang="en-US" sz="3600" b="1" dirty="0" smtClean="0">
                <a:solidFill>
                  <a:srgbClr val="FF0000"/>
                </a:solidFill>
              </a:rPr>
              <a:t>quá </a:t>
            </a:r>
            <a:r>
              <a:rPr lang="en-US" sz="3600" b="1" dirty="0" err="1">
                <a:solidFill>
                  <a:srgbClr val="FF0000"/>
                </a:solidFill>
              </a:rPr>
              <a:t>khư</a:t>
            </a:r>
            <a:r>
              <a:rPr lang="en-US" sz="3600" b="1" dirty="0">
                <a:solidFill>
                  <a:srgbClr val="FF0000"/>
                </a:solidFill>
              </a:rPr>
              <a:t>́ </a:t>
            </a:r>
            <a:r>
              <a:rPr lang="en-US" sz="3600" b="1" dirty="0" err="1">
                <a:solidFill>
                  <a:srgbClr val="FF0000"/>
                </a:solidFill>
              </a:rPr>
              <a:t>đơn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sang </a:t>
            </a:r>
            <a:br>
              <a:rPr lang="en-US" sz="3600" b="1" dirty="0"/>
            </a:br>
            <a:r>
              <a:rPr lang="en-US" sz="3600" b="1" dirty="0" err="1">
                <a:solidFill>
                  <a:srgbClr val="FF0000"/>
                </a:solidFill>
              </a:rPr>
              <a:t>hiện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tại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hoàn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thành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/>
              <a:t>va</a:t>
            </a:r>
            <a:r>
              <a:rPr lang="en-US" sz="3600" b="1" dirty="0"/>
              <a:t>̀ </a:t>
            </a:r>
            <a:r>
              <a:rPr lang="en-US" sz="3600" b="1" dirty="0" err="1"/>
              <a:t>ngược</a:t>
            </a:r>
            <a:r>
              <a:rPr lang="en-US" sz="3600" b="1" dirty="0"/>
              <a:t> </a:t>
            </a:r>
            <a:r>
              <a:rPr lang="en-US" sz="3600" b="1" dirty="0" err="1"/>
              <a:t>lại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522514" y="4402183"/>
            <a:ext cx="1017816" cy="52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Present perfect simple/ </a:t>
            </a:r>
            <a:r>
              <a:rPr lang="en-US" sz="3600" b="1" dirty="0" err="1" smtClean="0">
                <a:solidFill>
                  <a:srgbClr val="FF0000"/>
                </a:solidFill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</a:rPr>
              <a:t>̀ </a:t>
            </a:r>
            <a:r>
              <a:rPr lang="en-US" sz="3600" b="1" dirty="0" err="1" smtClean="0">
                <a:solidFill>
                  <a:srgbClr val="FF0000"/>
                </a:solidFill>
              </a:rPr>
              <a:t>hiện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tại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hoàn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thành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92905" y="1505650"/>
            <a:ext cx="599738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Time expressions/ </a:t>
            </a:r>
            <a:r>
              <a:rPr lang="en-US" sz="3500" b="1" dirty="0" err="1" smtClean="0"/>
              <a:t>Dấu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hiệu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nhận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biết</a:t>
            </a:r>
            <a:endParaRPr lang="en-US" sz="3500" b="1" dirty="0" smtClean="0"/>
          </a:p>
          <a:p>
            <a:r>
              <a:rPr lang="vi-VN" dirty="0"/>
              <a:t>Before</a:t>
            </a:r>
            <a:r>
              <a:rPr lang="en-US" dirty="0"/>
              <a:t>, </a:t>
            </a:r>
            <a:r>
              <a:rPr lang="vi-VN" dirty="0"/>
              <a:t>Eve</a:t>
            </a:r>
            <a:r>
              <a:rPr lang="en-US" dirty="0"/>
              <a:t>r, </a:t>
            </a:r>
            <a:r>
              <a:rPr lang="vi-VN" dirty="0"/>
              <a:t>Never</a:t>
            </a:r>
            <a:r>
              <a:rPr lang="en-US" dirty="0"/>
              <a:t>, </a:t>
            </a:r>
            <a:r>
              <a:rPr lang="vi-VN" dirty="0"/>
              <a:t>Yet</a:t>
            </a:r>
            <a:r>
              <a:rPr lang="en-US" dirty="0"/>
              <a:t>, </a:t>
            </a:r>
            <a:r>
              <a:rPr lang="vi-VN" dirty="0"/>
              <a:t>…the first/ second…time</a:t>
            </a:r>
            <a:r>
              <a:rPr lang="en-US" dirty="0"/>
              <a:t>, </a:t>
            </a:r>
            <a:r>
              <a:rPr lang="vi-VN" dirty="0"/>
              <a:t>Just / Recently / Lately</a:t>
            </a:r>
            <a:r>
              <a:rPr lang="en-US" dirty="0"/>
              <a:t>, </a:t>
            </a:r>
            <a:r>
              <a:rPr lang="vi-VN" dirty="0"/>
              <a:t>Already</a:t>
            </a:r>
            <a:r>
              <a:rPr lang="en-US" dirty="0"/>
              <a:t>, </a:t>
            </a:r>
            <a:r>
              <a:rPr lang="vi-VN" dirty="0"/>
              <a:t>So far/ Until now/ Up to now/ Up to the present</a:t>
            </a:r>
            <a:endParaRPr lang="en-US" dirty="0"/>
          </a:p>
          <a:p>
            <a:r>
              <a:rPr lang="vi-VN" dirty="0" smtClean="0">
                <a:solidFill>
                  <a:srgbClr val="FF0000"/>
                </a:solidFill>
              </a:rPr>
              <a:t>For </a:t>
            </a:r>
            <a:r>
              <a:rPr lang="vi-VN" dirty="0">
                <a:solidFill>
                  <a:srgbClr val="FF0000"/>
                </a:solidFill>
              </a:rPr>
              <a:t>+ quãng thời gian: </a:t>
            </a:r>
            <a:r>
              <a:rPr lang="vi-VN" dirty="0"/>
              <a:t>trong khoảng thời gian nào đó(for years, for a long time,..)</a:t>
            </a:r>
          </a:p>
          <a:p>
            <a:r>
              <a:rPr lang="vi-VN" dirty="0">
                <a:solidFill>
                  <a:srgbClr val="FF0000"/>
                </a:solidFill>
              </a:rPr>
              <a:t>Since + mốc thời gian: </a:t>
            </a:r>
            <a:r>
              <a:rPr lang="vi-VN" dirty="0"/>
              <a:t>kể từ khi (since </a:t>
            </a:r>
            <a:r>
              <a:rPr lang="en-US" dirty="0" smtClean="0"/>
              <a:t>1985, since she was five, since last year, ….)</a:t>
            </a:r>
            <a:r>
              <a:rPr lang="vi-VN" dirty="0"/>
              <a:t> 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58" t="34559" r="42903" b="41911"/>
          <a:stretch/>
        </p:blipFill>
        <p:spPr>
          <a:xfrm>
            <a:off x="731520" y="1503834"/>
            <a:ext cx="5131397" cy="20461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026" y="3816186"/>
            <a:ext cx="44191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/>
              <a:t>haven’t heard from him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for </a:t>
            </a:r>
            <a:r>
              <a:rPr lang="en-US" sz="3200" dirty="0">
                <a:solidFill>
                  <a:srgbClr val="FF0000"/>
                </a:solidFill>
              </a:rPr>
              <a:t>five years.</a:t>
            </a:r>
          </a:p>
        </p:txBody>
      </p:sp>
    </p:spTree>
    <p:extLst>
      <p:ext uri="{BB962C8B-B14F-4D97-AF65-F5344CB8AC3E}">
        <p14:creationId xmlns:p14="http://schemas.microsoft.com/office/powerpoint/2010/main" val="6575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2" y="391252"/>
            <a:ext cx="10515600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chuyển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</a:rPr>
              <a:t>̀ quá </a:t>
            </a:r>
            <a:r>
              <a:rPr lang="en-US" sz="3200" b="1" dirty="0" err="1" smtClean="0">
                <a:solidFill>
                  <a:srgbClr val="FF0000"/>
                </a:solidFill>
              </a:rPr>
              <a:t>khư</a:t>
            </a:r>
            <a:r>
              <a:rPr lang="en-US" sz="3200" b="1" dirty="0" smtClean="0">
                <a:solidFill>
                  <a:srgbClr val="FF0000"/>
                </a:solidFill>
              </a:rPr>
              <a:t>́ </a:t>
            </a:r>
            <a:r>
              <a:rPr lang="en-US" sz="3200" b="1" dirty="0" err="1" smtClean="0">
                <a:solidFill>
                  <a:srgbClr val="FF0000"/>
                </a:solidFill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</a:rPr>
              <a:t> sang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hiện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tại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hoàn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thành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</a:rPr>
              <a:t>ngược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lại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17392"/>
              </p:ext>
            </p:extLst>
          </p:nvPr>
        </p:nvGraphicFramePr>
        <p:xfrm>
          <a:off x="759820" y="1267099"/>
          <a:ext cx="10931436" cy="42584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3643">
                  <a:extLst>
                    <a:ext uri="{9D8B030D-6E8A-4147-A177-3AD203B41FA5}">
                      <a16:colId xmlns:a16="http://schemas.microsoft.com/office/drawing/2014/main" val="1386592510"/>
                    </a:ext>
                  </a:extLst>
                </a:gridCol>
                <a:gridCol w="3012075">
                  <a:extLst>
                    <a:ext uri="{9D8B030D-6E8A-4147-A177-3AD203B41FA5}">
                      <a16:colId xmlns:a16="http://schemas.microsoft.com/office/drawing/2014/main" val="1966561286"/>
                    </a:ext>
                  </a:extLst>
                </a:gridCol>
                <a:gridCol w="2732859">
                  <a:extLst>
                    <a:ext uri="{9D8B030D-6E8A-4147-A177-3AD203B41FA5}">
                      <a16:colId xmlns:a16="http://schemas.microsoft.com/office/drawing/2014/main" val="1532143670"/>
                    </a:ext>
                  </a:extLst>
                </a:gridCol>
                <a:gridCol w="2732859">
                  <a:extLst>
                    <a:ext uri="{9D8B030D-6E8A-4147-A177-3AD203B41FA5}">
                      <a16:colId xmlns:a16="http://schemas.microsoft.com/office/drawing/2014/main" val="2450365209"/>
                    </a:ext>
                  </a:extLst>
                </a:gridCol>
              </a:tblGrid>
              <a:tr h="80232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Câu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tình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huống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Cách</a:t>
                      </a:r>
                      <a:r>
                        <a:rPr lang="en-US" sz="2800" baseline="0" dirty="0" smtClean="0"/>
                        <a:t>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Cách</a:t>
                      </a:r>
                      <a:r>
                        <a:rPr lang="en-US" sz="2800" baseline="0" dirty="0" smtClean="0"/>
                        <a:t>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Cách</a:t>
                      </a:r>
                      <a:r>
                        <a:rPr lang="en-US" sz="2800" baseline="0" dirty="0" smtClean="0"/>
                        <a:t> 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80445"/>
                  </a:ext>
                </a:extLst>
              </a:tr>
              <a:tr h="2036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1. He last saw her two months ago.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It is two months since he last saw 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The last time he saw her was two months ago.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He hasn’t seen her for two months.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92732"/>
                  </a:ext>
                </a:extLst>
              </a:tr>
              <a:tr h="14194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 + last</a:t>
                      </a:r>
                      <a:r>
                        <a:rPr lang="en-US" sz="2800" baseline="0" dirty="0" smtClean="0"/>
                        <a:t> + </a:t>
                      </a:r>
                      <a:r>
                        <a:rPr lang="en-US" sz="2800" baseline="0" dirty="0" err="1" smtClean="0"/>
                        <a:t>QKĐ</a:t>
                      </a:r>
                      <a:r>
                        <a:rPr lang="en-US" sz="2800" baseline="0" dirty="0" smtClean="0"/>
                        <a:t> + time + ago.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 +be+ time + since + S + </a:t>
                      </a:r>
                      <a:r>
                        <a:rPr lang="en-US" sz="2800" dirty="0" err="1" smtClean="0"/>
                        <a:t>QKĐ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last</a:t>
                      </a:r>
                      <a:r>
                        <a:rPr lang="en-US" sz="2800" baseline="0" dirty="0" smtClean="0"/>
                        <a:t> time +S + </a:t>
                      </a:r>
                      <a:r>
                        <a:rPr lang="en-US" sz="2800" baseline="0" dirty="0" err="1" smtClean="0"/>
                        <a:t>QKĐ</a:t>
                      </a:r>
                      <a:r>
                        <a:rPr lang="en-US" sz="2800" baseline="0" dirty="0" smtClean="0"/>
                        <a:t> was time ago.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 + hasn’t/ haven’t +P2 + for time.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1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2" y="391252"/>
            <a:ext cx="10515600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chuyển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</a:rPr>
              <a:t>̀ quá </a:t>
            </a:r>
            <a:r>
              <a:rPr lang="en-US" sz="3200" b="1" dirty="0" err="1" smtClean="0">
                <a:solidFill>
                  <a:srgbClr val="FF0000"/>
                </a:solidFill>
              </a:rPr>
              <a:t>khư</a:t>
            </a:r>
            <a:r>
              <a:rPr lang="en-US" sz="3200" b="1" dirty="0" smtClean="0">
                <a:solidFill>
                  <a:srgbClr val="FF0000"/>
                </a:solidFill>
              </a:rPr>
              <a:t>́ </a:t>
            </a:r>
            <a:r>
              <a:rPr lang="en-US" sz="3200" b="1" dirty="0" err="1" smtClean="0">
                <a:solidFill>
                  <a:srgbClr val="FF0000"/>
                </a:solidFill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</a:rPr>
              <a:t> sang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hiện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tại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hoàn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thành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</a:rPr>
              <a:t>ngược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lại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98016"/>
              </p:ext>
            </p:extLst>
          </p:nvPr>
        </p:nvGraphicFramePr>
        <p:xfrm>
          <a:off x="759822" y="1750424"/>
          <a:ext cx="10944498" cy="31481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5433">
                  <a:extLst>
                    <a:ext uri="{9D8B030D-6E8A-4147-A177-3AD203B41FA5}">
                      <a16:colId xmlns:a16="http://schemas.microsoft.com/office/drawing/2014/main" val="1386592510"/>
                    </a:ext>
                  </a:extLst>
                </a:gridCol>
                <a:gridCol w="4020899">
                  <a:extLst>
                    <a:ext uri="{9D8B030D-6E8A-4147-A177-3AD203B41FA5}">
                      <a16:colId xmlns:a16="http://schemas.microsoft.com/office/drawing/2014/main" val="1966561286"/>
                    </a:ext>
                  </a:extLst>
                </a:gridCol>
                <a:gridCol w="3648166">
                  <a:extLst>
                    <a:ext uri="{9D8B030D-6E8A-4147-A177-3AD203B41FA5}">
                      <a16:colId xmlns:a16="http://schemas.microsoft.com/office/drawing/2014/main" val="1532143670"/>
                    </a:ext>
                  </a:extLst>
                </a:gridCol>
              </a:tblGrid>
              <a:tr h="8896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Câu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tình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huống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Cách</a:t>
                      </a:r>
                      <a:r>
                        <a:rPr lang="en-US" sz="3200" baseline="0" dirty="0" smtClean="0"/>
                        <a:t>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Cách</a:t>
                      </a:r>
                      <a:r>
                        <a:rPr lang="en-US" sz="3200" baseline="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80445"/>
                  </a:ext>
                </a:extLst>
              </a:tr>
              <a:tr h="2258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2. He last saw her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when she was five</a:t>
                      </a: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. </a:t>
                      </a:r>
                      <a:endParaRPr lang="en-US" sz="28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He hasn’t seen her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since she was five.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à"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The last time he saw her was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when she was five.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4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2" y="391252"/>
            <a:ext cx="10515600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chuyển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</a:rPr>
              <a:t>̀ quá </a:t>
            </a:r>
            <a:r>
              <a:rPr lang="en-US" sz="3200" b="1" dirty="0" err="1" smtClean="0">
                <a:solidFill>
                  <a:srgbClr val="FF0000"/>
                </a:solidFill>
              </a:rPr>
              <a:t>khư</a:t>
            </a:r>
            <a:r>
              <a:rPr lang="en-US" sz="3200" b="1" dirty="0" smtClean="0">
                <a:solidFill>
                  <a:srgbClr val="FF0000"/>
                </a:solidFill>
              </a:rPr>
              <a:t>́ </a:t>
            </a:r>
            <a:r>
              <a:rPr lang="en-US" sz="3200" b="1" dirty="0" err="1" smtClean="0">
                <a:solidFill>
                  <a:srgbClr val="FF0000"/>
                </a:solidFill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</a:rPr>
              <a:t> sang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hiện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tại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hoàn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thành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</a:rPr>
              <a:t>ngược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lại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27132"/>
              </p:ext>
            </p:extLst>
          </p:nvPr>
        </p:nvGraphicFramePr>
        <p:xfrm>
          <a:off x="759819" y="1267099"/>
          <a:ext cx="10800809" cy="36184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09673">
                  <a:extLst>
                    <a:ext uri="{9D8B030D-6E8A-4147-A177-3AD203B41FA5}">
                      <a16:colId xmlns:a16="http://schemas.microsoft.com/office/drawing/2014/main" val="1386592510"/>
                    </a:ext>
                  </a:extLst>
                </a:gridCol>
                <a:gridCol w="5691136">
                  <a:extLst>
                    <a:ext uri="{9D8B030D-6E8A-4147-A177-3AD203B41FA5}">
                      <a16:colId xmlns:a16="http://schemas.microsoft.com/office/drawing/2014/main" val="2450365209"/>
                    </a:ext>
                  </a:extLst>
                </a:gridCol>
              </a:tblGrid>
              <a:tr h="5953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Câu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tình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huống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Câu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đồng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nghĩa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80445"/>
                  </a:ext>
                </a:extLst>
              </a:tr>
              <a:tr h="15115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I started</a:t>
                      </a:r>
                      <a:r>
                        <a:rPr lang="en-US" sz="2800" baseline="0" dirty="0" smtClean="0"/>
                        <a:t> learning English when I was 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have learnt</a:t>
                      </a:r>
                      <a:r>
                        <a:rPr lang="en-US" sz="2800" baseline="0" dirty="0" smtClean="0"/>
                        <a:t> English since I was 6.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13597"/>
                  </a:ext>
                </a:extLst>
              </a:tr>
              <a:tr h="1511554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4. I started learning English 5 years ago.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I have learnt English for 5 years.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67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7991" y="4885508"/>
            <a:ext cx="8344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 have started learning English since I was 6.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87991" y="5251269"/>
            <a:ext cx="4177678" cy="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4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2" y="391252"/>
            <a:ext cx="10515600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chuyển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</a:rPr>
              <a:t>̀ quá </a:t>
            </a:r>
            <a:r>
              <a:rPr lang="en-US" sz="3200" b="1" dirty="0" err="1" smtClean="0">
                <a:solidFill>
                  <a:srgbClr val="FF0000"/>
                </a:solidFill>
              </a:rPr>
              <a:t>khư</a:t>
            </a:r>
            <a:r>
              <a:rPr lang="en-US" sz="3200" b="1" dirty="0" smtClean="0">
                <a:solidFill>
                  <a:srgbClr val="FF0000"/>
                </a:solidFill>
              </a:rPr>
              <a:t>́ </a:t>
            </a:r>
            <a:r>
              <a:rPr lang="en-US" sz="3200" b="1" dirty="0" err="1" smtClean="0">
                <a:solidFill>
                  <a:srgbClr val="FF0000"/>
                </a:solidFill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</a:rPr>
              <a:t> sang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hiện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tại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hoàn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thành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</a:rPr>
              <a:t>ngược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lại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5787"/>
              </p:ext>
            </p:extLst>
          </p:nvPr>
        </p:nvGraphicFramePr>
        <p:xfrm>
          <a:off x="759820" y="1267100"/>
          <a:ext cx="10931436" cy="512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3">
                  <a:extLst>
                    <a:ext uri="{9D8B030D-6E8A-4147-A177-3AD203B41FA5}">
                      <a16:colId xmlns:a16="http://schemas.microsoft.com/office/drawing/2014/main" val="1386592510"/>
                    </a:ext>
                  </a:extLst>
                </a:gridCol>
                <a:gridCol w="3012075">
                  <a:extLst>
                    <a:ext uri="{9D8B030D-6E8A-4147-A177-3AD203B41FA5}">
                      <a16:colId xmlns:a16="http://schemas.microsoft.com/office/drawing/2014/main" val="1966561286"/>
                    </a:ext>
                  </a:extLst>
                </a:gridCol>
                <a:gridCol w="2732859">
                  <a:extLst>
                    <a:ext uri="{9D8B030D-6E8A-4147-A177-3AD203B41FA5}">
                      <a16:colId xmlns:a16="http://schemas.microsoft.com/office/drawing/2014/main" val="1532143670"/>
                    </a:ext>
                  </a:extLst>
                </a:gridCol>
                <a:gridCol w="2732859">
                  <a:extLst>
                    <a:ext uri="{9D8B030D-6E8A-4147-A177-3AD203B41FA5}">
                      <a16:colId xmlns:a16="http://schemas.microsoft.com/office/drawing/2014/main" val="2450365209"/>
                    </a:ext>
                  </a:extLst>
                </a:gridCol>
              </a:tblGrid>
              <a:tr h="35815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tình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huống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Dạng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Dạng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Dạng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80445"/>
                  </a:ext>
                </a:extLst>
              </a:tr>
              <a:tr h="909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 He last saw her two months ago.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It is two months since he last saw 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The last time he saw her was two months ago.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 hasn’t seen her for two months.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92732"/>
                  </a:ext>
                </a:extLst>
              </a:tr>
              <a:tr h="6575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 + last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QKĐ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+ time + ago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It +be+ time +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since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+ S +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QKĐ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The last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time +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S+QKĐ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was time ago.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 + hasn’t/ haven’t +P2 +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for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time.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14593"/>
                  </a:ext>
                </a:extLst>
              </a:tr>
              <a:tr h="909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2. He last saw her when she was five.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He hasn’t seen her since she was five.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à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The last time he saw her was when she was five.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42396"/>
                  </a:ext>
                </a:extLst>
              </a:tr>
              <a:tr h="10061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3. I started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learning English when I was 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 have learnt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English since I was 6.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13597"/>
                  </a:ext>
                </a:extLst>
              </a:tr>
              <a:tr h="1006109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4. I started learning English 5 years ago.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 have learnt English for 5 years.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6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NỘI DUNG CHÍNH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7625"/>
            <a:ext cx="10853057" cy="435133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GB" b="1" dirty="0" err="1" smtClean="0"/>
              <a:t>ÔN</a:t>
            </a:r>
            <a:r>
              <a:rPr lang="en-GB" b="1" dirty="0" smtClean="0"/>
              <a:t> TẬP CHUYÊN ĐỀ: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GB" b="1" dirty="0" err="1" smtClean="0"/>
              <a:t>THI</a:t>
            </a:r>
            <a:r>
              <a:rPr lang="en-GB" b="1" dirty="0" smtClean="0"/>
              <a:t>̀ ĐỘNG TỪ VÀ MỆNH ĐỀ TRẠNG NGỮ CHỈ </a:t>
            </a:r>
            <a:r>
              <a:rPr lang="en-GB" b="1" dirty="0" err="1" smtClean="0"/>
              <a:t>THỜI</a:t>
            </a:r>
            <a:r>
              <a:rPr lang="en-GB" b="1" dirty="0" smtClean="0"/>
              <a:t> </a:t>
            </a:r>
            <a:r>
              <a:rPr lang="en-GB" b="1" dirty="0" err="1" smtClean="0"/>
              <a:t>GIAN</a:t>
            </a:r>
            <a:endParaRPr lang="en-GB" b="1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en-GB" b="1" dirty="0" smtClean="0"/>
              <a:t>2. </a:t>
            </a:r>
            <a:r>
              <a:rPr lang="en-GB" b="1" dirty="0" err="1" smtClean="0"/>
              <a:t>GIẢI</a:t>
            </a:r>
            <a:r>
              <a:rPr lang="en-GB" b="1" dirty="0" smtClean="0"/>
              <a:t> </a:t>
            </a:r>
            <a:r>
              <a:rPr lang="en-GB" b="1" dirty="0" err="1" smtClean="0"/>
              <a:t>PHÁP</a:t>
            </a:r>
            <a:r>
              <a:rPr lang="en-GB" b="1" dirty="0" smtClean="0"/>
              <a:t> </a:t>
            </a:r>
            <a:r>
              <a:rPr lang="en-GB" b="1" dirty="0" err="1" smtClean="0"/>
              <a:t>NÂNG</a:t>
            </a:r>
            <a:r>
              <a:rPr lang="en-GB" b="1" dirty="0" smtClean="0"/>
              <a:t> </a:t>
            </a:r>
            <a:r>
              <a:rPr lang="en-GB" b="1" dirty="0" err="1" smtClean="0"/>
              <a:t>ĐIỂM</a:t>
            </a:r>
            <a:r>
              <a:rPr lang="en-GB" b="1" dirty="0" smtClean="0"/>
              <a:t> </a:t>
            </a:r>
            <a:r>
              <a:rPr lang="en-GB" b="1" dirty="0" err="1" smtClean="0"/>
              <a:t>THI</a:t>
            </a:r>
            <a:r>
              <a:rPr lang="en-GB" b="1" dirty="0" smtClean="0"/>
              <a:t> MÔN </a:t>
            </a:r>
            <a:r>
              <a:rPr lang="en-GB" b="1" dirty="0" err="1" smtClean="0"/>
              <a:t>ANH</a:t>
            </a:r>
            <a:r>
              <a:rPr lang="en-GB" b="1" dirty="0" smtClean="0"/>
              <a:t> </a:t>
            </a:r>
            <a:r>
              <a:rPr lang="en-GB" b="1" dirty="0" err="1" smtClean="0"/>
              <a:t>BẰNG</a:t>
            </a:r>
            <a:r>
              <a:rPr lang="en-GB" b="1" dirty="0" smtClean="0"/>
              <a:t> </a:t>
            </a:r>
            <a:r>
              <a:rPr lang="en-GB" b="1" dirty="0" err="1" smtClean="0"/>
              <a:t>VIỆC</a:t>
            </a:r>
            <a:r>
              <a:rPr lang="en-GB" b="1" dirty="0" smtClean="0"/>
              <a:t> CHIA </a:t>
            </a:r>
            <a:r>
              <a:rPr lang="en-GB" b="1" dirty="0" err="1" smtClean="0"/>
              <a:t>NHÓM</a:t>
            </a:r>
            <a:r>
              <a:rPr lang="en-GB" b="1" dirty="0" smtClean="0"/>
              <a:t> </a:t>
            </a:r>
            <a:r>
              <a:rPr lang="en-GB" b="1" dirty="0" err="1" smtClean="0"/>
              <a:t>CÂU</a:t>
            </a:r>
            <a:r>
              <a:rPr lang="en-GB" b="1" dirty="0" smtClean="0"/>
              <a:t> </a:t>
            </a:r>
            <a:r>
              <a:rPr lang="en-GB" b="1" dirty="0" err="1" smtClean="0"/>
              <a:t>HỎI</a:t>
            </a:r>
            <a:r>
              <a:rPr lang="en-GB" b="1" dirty="0" smtClean="0"/>
              <a:t> </a:t>
            </a:r>
            <a:r>
              <a:rPr lang="en-GB" b="1" dirty="0" err="1" smtClean="0"/>
              <a:t>PHU</a:t>
            </a:r>
            <a:r>
              <a:rPr lang="en-GB" b="1" dirty="0" smtClean="0"/>
              <a:t>̀ </a:t>
            </a:r>
            <a:r>
              <a:rPr lang="en-GB" b="1" dirty="0" err="1" smtClean="0"/>
              <a:t>HỢP</a:t>
            </a:r>
            <a:r>
              <a:rPr lang="en-GB" b="1" dirty="0" smtClean="0"/>
              <a:t> </a:t>
            </a:r>
            <a:r>
              <a:rPr lang="en-GB" b="1" dirty="0" err="1" smtClean="0"/>
              <a:t>VỚI</a:t>
            </a:r>
            <a:r>
              <a:rPr lang="en-GB" b="1" dirty="0" smtClean="0"/>
              <a:t> </a:t>
            </a:r>
            <a:r>
              <a:rPr lang="en-GB" b="1" dirty="0" err="1" smtClean="0"/>
              <a:t>ĐỐI</a:t>
            </a:r>
            <a:r>
              <a:rPr lang="en-GB" b="1" dirty="0" smtClean="0"/>
              <a:t> </a:t>
            </a:r>
            <a:r>
              <a:rPr lang="en-GB" b="1" dirty="0" err="1" smtClean="0"/>
              <a:t>TƯỢNG</a:t>
            </a:r>
            <a:r>
              <a:rPr lang="en-GB" b="1" dirty="0" smtClean="0"/>
              <a:t> </a:t>
            </a:r>
            <a:r>
              <a:rPr lang="en-GB" b="1" dirty="0" err="1" smtClean="0"/>
              <a:t>HỌC</a:t>
            </a:r>
            <a:r>
              <a:rPr lang="en-GB" b="1" dirty="0" smtClean="0"/>
              <a:t> </a:t>
            </a:r>
            <a:r>
              <a:rPr lang="en-GB" b="1" dirty="0" err="1" smtClean="0"/>
              <a:t>SINH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2105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Change the sentences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571" y="1028791"/>
            <a:ext cx="10515600" cy="529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0. </a:t>
            </a:r>
            <a:r>
              <a:rPr lang="en-US" dirty="0">
                <a:sym typeface="Wingdings" panose="05000000000000000000" pitchFamily="2" charset="2"/>
              </a:rPr>
              <a:t>I haven’t taken the children to the park for two weeks.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I last </a:t>
            </a:r>
            <a:r>
              <a:rPr lang="en-US" dirty="0" smtClean="0">
                <a:sym typeface="Wingdings" panose="05000000000000000000" pitchFamily="2" charset="2"/>
              </a:rPr>
              <a:t>……………………………………………………………………………………………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/>
              <a:t>1. I last saw a movie 3 months ago.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I haven’t ……………………………………………………………………………………….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2. It is a long time since she last talked to her parents.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She hasn’t 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3. </a:t>
            </a:r>
            <a:r>
              <a:rPr lang="en-US" dirty="0">
                <a:sym typeface="Wingdings" panose="05000000000000000000" pitchFamily="2" charset="2"/>
              </a:rPr>
              <a:t>I have </a:t>
            </a:r>
            <a:r>
              <a:rPr lang="en-US" dirty="0" smtClean="0">
                <a:sym typeface="Wingdings" panose="05000000000000000000" pitchFamily="2" charset="2"/>
              </a:rPr>
              <a:t>been waiting for the concert for 3 weeks.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I started 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4. The last time I read a book was last week.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I ………………………………………………………………………………………………..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6553" y="1410789"/>
            <a:ext cx="7633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ook the children to the park two weeks ago.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8557" y="2440804"/>
            <a:ext cx="471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een a movie for 3 months.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5159" y="3420640"/>
            <a:ext cx="632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alked to her parents for a long time.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865" y="4469703"/>
            <a:ext cx="6153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o wait for the concert 3 weeks ago.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559" y="5518633"/>
            <a:ext cx="6384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aven’t read a book since last week.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8850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5</a:t>
            </a:r>
            <a:r>
              <a:rPr lang="en-US" sz="3600" dirty="0" smtClean="0"/>
              <a:t>. He </a:t>
            </a:r>
            <a:r>
              <a:rPr lang="en-US" sz="3600" dirty="0">
                <a:solidFill>
                  <a:srgbClr val="FF0000"/>
                </a:solidFill>
              </a:rPr>
              <a:t>last </a:t>
            </a:r>
            <a:r>
              <a:rPr lang="en-US" sz="3600" dirty="0"/>
              <a:t>went to the cinema </a:t>
            </a:r>
            <a:r>
              <a:rPr lang="en-US" sz="3600" dirty="0">
                <a:solidFill>
                  <a:srgbClr val="FF0000"/>
                </a:solidFill>
              </a:rPr>
              <a:t>two months ago.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/>
              <a:t>He </a:t>
            </a:r>
            <a:r>
              <a:rPr lang="en-US" sz="3600" dirty="0">
                <a:solidFill>
                  <a:srgbClr val="FF0000"/>
                </a:solidFill>
              </a:rPr>
              <a:t>hasn’t gone </a:t>
            </a:r>
            <a:r>
              <a:rPr lang="en-US" sz="3600" dirty="0"/>
              <a:t>to the cinema </a:t>
            </a:r>
            <a:r>
              <a:rPr lang="en-US" sz="3600" dirty="0">
                <a:solidFill>
                  <a:srgbClr val="FF0000"/>
                </a:solidFill>
              </a:rPr>
              <a:t>for two months.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n-US" sz="3600" dirty="0" smtClean="0"/>
              <a:t>B</a:t>
            </a:r>
            <a:r>
              <a:rPr lang="en-US" sz="3600" dirty="0"/>
              <a:t>. He has two months to go the cinema. </a:t>
            </a:r>
            <a:endParaRPr lang="en-US" sz="3600" dirty="0" smtClean="0"/>
          </a:p>
          <a:p>
            <a:pPr marL="514350" indent="-514350">
              <a:buAutoNum type="alphaUcPeriod"/>
            </a:pPr>
            <a:r>
              <a:rPr lang="en-US" sz="3600" dirty="0" smtClean="0"/>
              <a:t>C</a:t>
            </a:r>
            <a:r>
              <a:rPr lang="en-US" sz="3600" dirty="0"/>
              <a:t>. He has gone to the cinema for two months. </a:t>
            </a:r>
            <a:endParaRPr lang="en-US" sz="3600" dirty="0" smtClean="0"/>
          </a:p>
          <a:p>
            <a:pPr marL="514350" indent="-514350">
              <a:buAutoNum type="alphaUcPeriod"/>
            </a:pPr>
            <a:r>
              <a:rPr lang="en-US" sz="3600" dirty="0" smtClean="0"/>
              <a:t>D</a:t>
            </a:r>
            <a:r>
              <a:rPr lang="en-US" sz="3600" dirty="0"/>
              <a:t>. He didn’t go to the cinema two months ago.</a:t>
            </a:r>
          </a:p>
        </p:txBody>
      </p:sp>
      <p:sp>
        <p:nvSpPr>
          <p:cNvPr id="4" name="Oval 3"/>
          <p:cNvSpPr/>
          <p:nvPr/>
        </p:nvSpPr>
        <p:spPr>
          <a:xfrm>
            <a:off x="864326" y="1580606"/>
            <a:ext cx="468087" cy="463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54" y="14076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She last wrote to her pen pal 6 months ago. </a:t>
            </a:r>
          </a:p>
          <a:p>
            <a:pPr marL="514350" indent="-514350">
              <a:buAutoNum type="alphaUcPeriod"/>
            </a:pPr>
            <a:r>
              <a:rPr lang="en-US" sz="4000" dirty="0" smtClean="0"/>
              <a:t>She </a:t>
            </a:r>
            <a:r>
              <a:rPr lang="en-US" sz="4000" dirty="0"/>
              <a:t>has written to her pen pal for 6 months. 	</a:t>
            </a:r>
          </a:p>
          <a:p>
            <a:pPr marL="514350" indent="-514350">
              <a:buAutoNum type="alphaUcPeriod"/>
            </a:pPr>
            <a:r>
              <a:rPr lang="en-US" sz="4000" dirty="0" smtClean="0"/>
              <a:t>She </a:t>
            </a:r>
            <a:r>
              <a:rPr lang="en-US" sz="4000" dirty="0"/>
              <a:t>hasn't written to her pen pal for 6 months. </a:t>
            </a:r>
          </a:p>
          <a:p>
            <a:pPr marL="0" indent="0">
              <a:buNone/>
            </a:pPr>
            <a:r>
              <a:rPr lang="en-US" sz="4000" dirty="0"/>
              <a:t>C. She didn't write to her pen pal for 6 months. 	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</a:t>
            </a:r>
            <a:r>
              <a:rPr lang="en-US" sz="4000" dirty="0"/>
              <a:t>. She won't write to her pen pal for 6 months.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1033054" y="2733176"/>
            <a:ext cx="586740" cy="5747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6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 haven't visited my hometown for a few years. </a:t>
            </a:r>
            <a:endParaRPr lang="en-US" sz="4000" dirty="0" smtClean="0"/>
          </a:p>
          <a:p>
            <a:pPr marL="514350" indent="-514350">
              <a:buAutoNum type="alphaUcPeriod"/>
            </a:pPr>
            <a:r>
              <a:rPr lang="en-US" sz="4000" dirty="0" smtClean="0"/>
              <a:t>I </a:t>
            </a:r>
            <a:r>
              <a:rPr lang="en-US" sz="4000" dirty="0"/>
              <a:t>have been in my hometown for a few years. </a:t>
            </a:r>
            <a:endParaRPr lang="en-US" sz="4000" dirty="0" smtClean="0"/>
          </a:p>
          <a:p>
            <a:pPr marL="514350" indent="-514350">
              <a:buAutoNum type="alphaUcPeriod"/>
            </a:pPr>
            <a:r>
              <a:rPr lang="en-US" sz="4000" dirty="0" smtClean="0"/>
              <a:t>I </a:t>
            </a:r>
            <a:r>
              <a:rPr lang="en-US" sz="4000" dirty="0"/>
              <a:t>last visited my hometown a few years ago. </a:t>
            </a:r>
            <a:endParaRPr lang="en-US" sz="4000" dirty="0" smtClean="0"/>
          </a:p>
          <a:p>
            <a:pPr marL="514350" indent="-514350">
              <a:buAutoNum type="alphaUcPeriod"/>
            </a:pPr>
            <a:r>
              <a:rPr lang="en-US" sz="4000" dirty="0" smtClean="0"/>
              <a:t>I </a:t>
            </a:r>
            <a:r>
              <a:rPr lang="en-US" sz="4000" dirty="0"/>
              <a:t>didn't visit my hometown a few years ago. </a:t>
            </a:r>
            <a:endParaRPr lang="en-US" sz="4000" dirty="0" smtClean="0"/>
          </a:p>
          <a:p>
            <a:pPr marL="514350" indent="-514350">
              <a:buAutoNum type="alphaUcPeriod"/>
            </a:pPr>
            <a:r>
              <a:rPr lang="en-US" sz="4000" dirty="0" smtClean="0"/>
              <a:t>I </a:t>
            </a:r>
            <a:r>
              <a:rPr lang="en-US" sz="4000" dirty="0"/>
              <a:t>was in my hometown for a few years. </a:t>
            </a:r>
          </a:p>
        </p:txBody>
      </p:sp>
      <p:sp>
        <p:nvSpPr>
          <p:cNvPr id="4" name="Oval 3"/>
          <p:cNvSpPr/>
          <p:nvPr/>
        </p:nvSpPr>
        <p:spPr>
          <a:xfrm>
            <a:off x="838200" y="2746239"/>
            <a:ext cx="650966" cy="6370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502"/>
            <a:ext cx="10515600" cy="77134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</a:rPr>
              <a:t>Mệnh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đê</a:t>
            </a:r>
            <a:r>
              <a:rPr lang="en-US" sz="3200" b="1" dirty="0" smtClean="0">
                <a:solidFill>
                  <a:srgbClr val="FF0000"/>
                </a:solidFill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</a:rPr>
              <a:t>trạng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ngư</a:t>
            </a:r>
            <a:r>
              <a:rPr lang="en-US" sz="3200" b="1" dirty="0" smtClean="0">
                <a:solidFill>
                  <a:srgbClr val="FF0000"/>
                </a:solidFill>
              </a:rPr>
              <a:t>̃ chỉ </a:t>
            </a:r>
            <a:r>
              <a:rPr lang="en-US" sz="3200" b="1" dirty="0" err="1" smtClean="0">
                <a:solidFill>
                  <a:srgbClr val="FF0000"/>
                </a:solidFill>
              </a:rPr>
              <a:t>thời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lai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</a:rPr>
              <a:t>VẬN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DỤNG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255819"/>
            <a:ext cx="954677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4663" algn="l"/>
              </a:tabLst>
            </a:pPr>
            <a:r>
              <a:rPr lang="en-US" alt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khảo</a:t>
            </a: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4663" algn="l"/>
              </a:tabLst>
            </a:pPr>
            <a:endParaRPr lang="en-US" alt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4663" algn="l"/>
              </a:tabLst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buy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laptop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4663" algn="l"/>
              </a:tabLst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4284663" algn="l"/>
              </a:tabLst>
            </a:pPr>
            <a:r>
              <a:rPr lang="en-US" altLang="en-US" sz="3200" dirty="0" smtClean="0"/>
              <a:t>after she had got her salary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4284663" algn="l"/>
              </a:tabLst>
            </a:pPr>
            <a:r>
              <a:rPr lang="en-US" altLang="en-US" sz="3200" dirty="0"/>
              <a:t>w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hen she got her salary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4284663" algn="l"/>
              </a:tabLst>
            </a:pPr>
            <a:r>
              <a:rPr lang="en-US" altLang="en-US" sz="3200" dirty="0" smtClean="0"/>
              <a:t>as soon as she gets her salary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4284663" algn="l"/>
              </a:tabLst>
            </a:pP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by the time she got her salary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4349932"/>
            <a:ext cx="468087" cy="509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51315" y="2323247"/>
            <a:ext cx="1489165" cy="616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9640" y="4253058"/>
            <a:ext cx="871945" cy="616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Mệnh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đê</a:t>
            </a:r>
            <a:r>
              <a:rPr lang="en-US" sz="3600" b="1" dirty="0">
                <a:solidFill>
                  <a:srgbClr val="FF0000"/>
                </a:solidFill>
              </a:rPr>
              <a:t>̀ </a:t>
            </a:r>
            <a:r>
              <a:rPr lang="en-US" sz="3600" b="1" dirty="0" err="1">
                <a:solidFill>
                  <a:srgbClr val="FF0000"/>
                </a:solidFill>
              </a:rPr>
              <a:t>trạng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ngư</a:t>
            </a:r>
            <a:r>
              <a:rPr lang="en-US" sz="3600" b="1" dirty="0">
                <a:solidFill>
                  <a:srgbClr val="FF0000"/>
                </a:solidFill>
              </a:rPr>
              <a:t>̃ chỉ </a:t>
            </a:r>
            <a:r>
              <a:rPr lang="en-US" sz="3600" b="1" dirty="0" err="1">
                <a:solidFill>
                  <a:srgbClr val="FF0000"/>
                </a:solidFill>
              </a:rPr>
              <a:t>thời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tương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lai</a:t>
            </a: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VẬN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DỤNG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20193"/>
              </p:ext>
            </p:extLst>
          </p:nvPr>
        </p:nvGraphicFramePr>
        <p:xfrm>
          <a:off x="694508" y="1158242"/>
          <a:ext cx="10515600" cy="360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560">
                  <a:extLst>
                    <a:ext uri="{9D8B030D-6E8A-4147-A177-3AD203B41FA5}">
                      <a16:colId xmlns:a16="http://schemas.microsoft.com/office/drawing/2014/main" val="1720082331"/>
                    </a:ext>
                  </a:extLst>
                </a:gridCol>
                <a:gridCol w="2910840">
                  <a:extLst>
                    <a:ext uri="{9D8B030D-6E8A-4147-A177-3AD203B41FA5}">
                      <a16:colId xmlns:a16="http://schemas.microsoft.com/office/drawing/2014/main" val="30902150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8152199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Mệnh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đê</a:t>
                      </a:r>
                      <a:r>
                        <a:rPr lang="en-US" sz="2000" baseline="0" dirty="0" smtClean="0"/>
                        <a:t>̀ </a:t>
                      </a:r>
                      <a:r>
                        <a:rPr lang="en-US" sz="2000" baseline="0" dirty="0" err="1" smtClean="0"/>
                        <a:t>chính</a:t>
                      </a:r>
                      <a:r>
                        <a:rPr lang="en-US" sz="2000" baseline="0" dirty="0" smtClean="0"/>
                        <a:t>/ Main clause 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Mệnh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đê</a:t>
                      </a:r>
                      <a:r>
                        <a:rPr lang="en-US" sz="2000" baseline="0" dirty="0" smtClean="0"/>
                        <a:t>̀ </a:t>
                      </a:r>
                      <a:r>
                        <a:rPr lang="en-US" sz="2000" baseline="0" dirty="0" err="1" smtClean="0"/>
                        <a:t>trạng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ngư</a:t>
                      </a:r>
                      <a:r>
                        <a:rPr lang="en-US" sz="2000" baseline="0" dirty="0" smtClean="0"/>
                        <a:t>̃ chỉ </a:t>
                      </a:r>
                      <a:r>
                        <a:rPr lang="en-US" sz="2000" baseline="0" dirty="0" err="1" smtClean="0"/>
                        <a:t>thời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gian</a:t>
                      </a:r>
                      <a:r>
                        <a:rPr lang="en-US" sz="2000" baseline="0" dirty="0" smtClean="0"/>
                        <a:t>/ Time clause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2989"/>
                  </a:ext>
                </a:extLst>
              </a:tr>
              <a:tr h="16540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 + </a:t>
                      </a:r>
                      <a:r>
                        <a:rPr lang="en-US" sz="2400" dirty="0" err="1" smtClean="0"/>
                        <a:t>Tương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đơn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err="1" smtClean="0"/>
                        <a:t>Tương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hoàn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thành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err="1" smtClean="0"/>
                        <a:t>Tương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gần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      can/may/might +V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</a:t>
                      </a:r>
                    </a:p>
                    <a:p>
                      <a:r>
                        <a:rPr lang="en-US" sz="2400" dirty="0" smtClean="0"/>
                        <a:t>as</a:t>
                      </a:r>
                      <a:r>
                        <a:rPr lang="en-US" sz="2400" baseline="0" dirty="0" smtClean="0"/>
                        <a:t> soon as/ the moment</a:t>
                      </a:r>
                    </a:p>
                    <a:p>
                      <a:r>
                        <a:rPr lang="en-US" sz="2400" baseline="0" dirty="0" smtClean="0"/>
                        <a:t>after</a:t>
                      </a:r>
                    </a:p>
                    <a:p>
                      <a:r>
                        <a:rPr lang="en-US" sz="2400" baseline="0" dirty="0" smtClean="0"/>
                        <a:t>before</a:t>
                      </a:r>
                    </a:p>
                    <a:p>
                      <a:r>
                        <a:rPr lang="en-US" sz="2400" baseline="0" dirty="0" smtClean="0"/>
                        <a:t>until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by the time</a:t>
                      </a:r>
                    </a:p>
                    <a:p>
                      <a:r>
                        <a:rPr lang="en-US" sz="2400" baseline="0" dirty="0" smtClean="0"/>
                        <a:t>once (</a:t>
                      </a:r>
                      <a:r>
                        <a:rPr lang="en-US" sz="2400" baseline="0" dirty="0" err="1" smtClean="0"/>
                        <a:t>khi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 + </a:t>
                      </a:r>
                      <a:r>
                        <a:rPr lang="en-US" sz="2400" dirty="0" err="1" smtClean="0"/>
                        <a:t>Hiện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tại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đơn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err="1" smtClean="0"/>
                        <a:t>Hiện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tại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hoàn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thành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i="1" baseline="0" dirty="0" err="1" smtClean="0"/>
                        <a:t>đê</a:t>
                      </a:r>
                      <a:r>
                        <a:rPr lang="en-US" sz="2400" i="1" baseline="0" dirty="0" smtClean="0"/>
                        <a:t>̉ </a:t>
                      </a:r>
                      <a:r>
                        <a:rPr lang="en-US" sz="2400" i="1" baseline="0" dirty="0" err="1" smtClean="0"/>
                        <a:t>nhấn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mạnh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sư</a:t>
                      </a:r>
                      <a:r>
                        <a:rPr lang="en-US" sz="2400" i="1" baseline="0" dirty="0" smtClean="0"/>
                        <a:t>̣ </a:t>
                      </a:r>
                      <a:r>
                        <a:rPr lang="en-US" sz="2400" i="1" baseline="0" dirty="0" err="1" smtClean="0"/>
                        <a:t>hoàn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thành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5083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00526" y="4667795"/>
            <a:ext cx="108257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buy </a:t>
            </a:r>
            <a:r>
              <a:rPr lang="en-US" alt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laptop </a:t>
            </a:r>
            <a:r>
              <a:rPr lang="en-US" alt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soon as she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gets</a:t>
            </a:r>
            <a:r>
              <a:rPr lang="en-US" alt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 salary.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 soon as Laura gets her salary, she will buy a new laptop.)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55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954548"/>
              </p:ext>
            </p:extLst>
          </p:nvPr>
        </p:nvGraphicFramePr>
        <p:xfrm>
          <a:off x="838200" y="561703"/>
          <a:ext cx="10515600" cy="47069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9560">
                  <a:extLst>
                    <a:ext uri="{9D8B030D-6E8A-4147-A177-3AD203B41FA5}">
                      <a16:colId xmlns:a16="http://schemas.microsoft.com/office/drawing/2014/main" val="1720082331"/>
                    </a:ext>
                  </a:extLst>
                </a:gridCol>
                <a:gridCol w="2910840">
                  <a:extLst>
                    <a:ext uri="{9D8B030D-6E8A-4147-A177-3AD203B41FA5}">
                      <a16:colId xmlns:a16="http://schemas.microsoft.com/office/drawing/2014/main" val="30902150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8152199"/>
                    </a:ext>
                  </a:extLst>
                </a:gridCol>
              </a:tblGrid>
              <a:tr h="6760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Mệnh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đê</a:t>
                      </a:r>
                      <a:r>
                        <a:rPr lang="en-US" sz="2400" b="1" baseline="0" dirty="0" smtClean="0"/>
                        <a:t>̀ </a:t>
                      </a:r>
                      <a:r>
                        <a:rPr lang="en-US" sz="2400" b="1" baseline="0" dirty="0" err="1" smtClean="0"/>
                        <a:t>chính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Mệnh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đê</a:t>
                      </a:r>
                      <a:r>
                        <a:rPr lang="en-US" sz="2400" b="1" baseline="0" dirty="0" smtClean="0"/>
                        <a:t>̀ </a:t>
                      </a:r>
                      <a:r>
                        <a:rPr lang="en-US" sz="2400" b="1" baseline="0" dirty="0" err="1" smtClean="0"/>
                        <a:t>trạng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ngư</a:t>
                      </a:r>
                      <a:r>
                        <a:rPr lang="en-US" sz="2400" b="1" baseline="0" dirty="0" smtClean="0"/>
                        <a:t>̃ chỉ </a:t>
                      </a:r>
                      <a:r>
                        <a:rPr lang="en-US" sz="2400" b="1" baseline="0" dirty="0" err="1" smtClean="0"/>
                        <a:t>thời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gian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2989"/>
                  </a:ext>
                </a:extLst>
              </a:tr>
              <a:tr h="403098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 + </a:t>
                      </a:r>
                      <a:r>
                        <a:rPr lang="en-US" sz="2800" b="1" dirty="0" err="1" smtClean="0"/>
                        <a:t>Tương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lai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đơn</a:t>
                      </a:r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      </a:t>
                      </a:r>
                      <a:r>
                        <a:rPr lang="en-US" sz="2800" b="1" baseline="0" dirty="0" err="1" smtClean="0"/>
                        <a:t>Tương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lai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hoàn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thành</a:t>
                      </a:r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      </a:t>
                      </a:r>
                      <a:r>
                        <a:rPr lang="en-US" sz="2800" b="1" baseline="0" dirty="0" err="1" smtClean="0"/>
                        <a:t>Tương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lai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gần</a:t>
                      </a:r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      can/may/might +V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When</a:t>
                      </a:r>
                    </a:p>
                    <a:p>
                      <a:r>
                        <a:rPr lang="en-US" sz="2800" b="0" dirty="0" smtClean="0"/>
                        <a:t>As</a:t>
                      </a:r>
                      <a:r>
                        <a:rPr lang="en-US" sz="2800" b="0" baseline="0" dirty="0" smtClean="0"/>
                        <a:t> soon as/ the moment</a:t>
                      </a:r>
                    </a:p>
                    <a:p>
                      <a:r>
                        <a:rPr lang="en-US" sz="2800" b="0" baseline="0" dirty="0" smtClean="0"/>
                        <a:t>After</a:t>
                      </a:r>
                    </a:p>
                    <a:p>
                      <a:r>
                        <a:rPr lang="en-US" sz="2800" b="0" baseline="0" dirty="0" smtClean="0"/>
                        <a:t>Before</a:t>
                      </a:r>
                    </a:p>
                    <a:p>
                      <a:r>
                        <a:rPr lang="en-US" sz="2800" b="0" baseline="0" dirty="0" smtClean="0"/>
                        <a:t>Until</a:t>
                      </a:r>
                    </a:p>
                    <a:p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</a:rPr>
                        <a:t>By the time</a:t>
                      </a:r>
                    </a:p>
                    <a:p>
                      <a:r>
                        <a:rPr lang="en-US" sz="2800" b="0" baseline="0" dirty="0" smtClean="0"/>
                        <a:t>Once (</a:t>
                      </a:r>
                      <a:r>
                        <a:rPr lang="en-US" sz="2800" b="0" baseline="0" dirty="0" err="1" smtClean="0"/>
                        <a:t>khi</a:t>
                      </a:r>
                      <a:r>
                        <a:rPr lang="en-US" sz="2800" b="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 + </a:t>
                      </a:r>
                      <a:r>
                        <a:rPr lang="en-US" sz="2800" b="1" dirty="0" err="1" smtClean="0"/>
                        <a:t>Hiện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tại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đơn</a:t>
                      </a:r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      </a:t>
                      </a:r>
                      <a:r>
                        <a:rPr lang="en-US" sz="2800" b="1" baseline="0" dirty="0" err="1" smtClean="0"/>
                        <a:t>Hiện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tại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hoàn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thành</a:t>
                      </a:r>
                      <a:r>
                        <a:rPr lang="en-US" sz="2800" b="1" baseline="0" dirty="0" smtClean="0"/>
                        <a:t> (</a:t>
                      </a:r>
                      <a:r>
                        <a:rPr lang="en-US" sz="2800" b="1" baseline="0" dirty="0" err="1" smtClean="0"/>
                        <a:t>đê</a:t>
                      </a:r>
                      <a:r>
                        <a:rPr lang="en-US" sz="2800" b="1" baseline="0" dirty="0" smtClean="0"/>
                        <a:t>̉ </a:t>
                      </a:r>
                      <a:r>
                        <a:rPr lang="en-US" sz="2800" b="1" baseline="0" dirty="0" err="1" smtClean="0"/>
                        <a:t>nhấn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mạnh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sư</a:t>
                      </a:r>
                      <a:r>
                        <a:rPr lang="en-US" sz="2800" b="1" baseline="0" dirty="0" smtClean="0"/>
                        <a:t>̣ </a:t>
                      </a:r>
                      <a:r>
                        <a:rPr lang="en-US" sz="2800" b="1" baseline="0" dirty="0" err="1" smtClean="0"/>
                        <a:t>hoàn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thành</a:t>
                      </a:r>
                      <a:r>
                        <a:rPr lang="en-US" sz="2800" b="1" baseline="0" dirty="0" smtClean="0"/>
                        <a:t>)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5083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74223" y="5268686"/>
            <a:ext cx="8612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have already left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54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Examples/ Ví dụ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1" y="11925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Bill’s mother </a:t>
            </a:r>
            <a:r>
              <a:rPr lang="en-US" sz="3200" dirty="0" smtClean="0">
                <a:solidFill>
                  <a:srgbClr val="FF0000"/>
                </a:solidFill>
              </a:rPr>
              <a:t>won’t let </a:t>
            </a:r>
            <a:r>
              <a:rPr lang="en-US" sz="3200" dirty="0" smtClean="0"/>
              <a:t>him go out with his friends ______.</a:t>
            </a:r>
          </a:p>
          <a:p>
            <a:pPr marL="514350" indent="-514350">
              <a:buAutoNum type="alphaUcPeriod"/>
            </a:pPr>
            <a:r>
              <a:rPr lang="en-US" sz="3200" dirty="0"/>
              <a:t>w</a:t>
            </a:r>
            <a:r>
              <a:rPr lang="en-US" sz="3200" dirty="0" smtClean="0"/>
              <a:t>hen he </a:t>
            </a:r>
            <a:r>
              <a:rPr lang="en-US" sz="3200" dirty="0" smtClean="0">
                <a:solidFill>
                  <a:srgbClr val="FF0000"/>
                </a:solidFill>
              </a:rPr>
              <a:t>finished</a:t>
            </a:r>
            <a:r>
              <a:rPr lang="en-US" sz="3200" dirty="0" smtClean="0"/>
              <a:t> his homework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after he </a:t>
            </a:r>
            <a:r>
              <a:rPr lang="en-US" sz="3200" dirty="0" smtClean="0">
                <a:solidFill>
                  <a:srgbClr val="FF0000"/>
                </a:solidFill>
              </a:rPr>
              <a:t>had finished </a:t>
            </a:r>
            <a:r>
              <a:rPr lang="en-US" sz="3200" dirty="0" smtClean="0"/>
              <a:t>his homework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once he </a:t>
            </a:r>
            <a:r>
              <a:rPr lang="en-US" sz="3200" dirty="0" smtClean="0">
                <a:solidFill>
                  <a:srgbClr val="FF0000"/>
                </a:solidFill>
              </a:rPr>
              <a:t>finished</a:t>
            </a:r>
            <a:r>
              <a:rPr lang="en-US" sz="3200" dirty="0" smtClean="0"/>
              <a:t> his homework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until he </a:t>
            </a:r>
            <a:r>
              <a:rPr lang="en-US" sz="3200" dirty="0" smtClean="0">
                <a:solidFill>
                  <a:srgbClr val="FF0000"/>
                </a:solidFill>
              </a:rPr>
              <a:t>has finished </a:t>
            </a:r>
            <a:r>
              <a:rPr lang="en-US" sz="3200" dirty="0" smtClean="0"/>
              <a:t>his homework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650631" y="3487783"/>
            <a:ext cx="468087" cy="509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_____________, he </a:t>
            </a:r>
            <a:r>
              <a:rPr lang="en-US" dirty="0" smtClean="0">
                <a:solidFill>
                  <a:srgbClr val="FF0000"/>
                </a:solidFill>
              </a:rPr>
              <a:t>will be </a:t>
            </a:r>
            <a:r>
              <a:rPr lang="en-US" dirty="0" smtClean="0"/>
              <a:t>very happy.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When my father </a:t>
            </a:r>
            <a:r>
              <a:rPr lang="en-US" dirty="0" smtClean="0">
                <a:solidFill>
                  <a:srgbClr val="0070C0"/>
                </a:solidFill>
              </a:rPr>
              <a:t>was seeing </a:t>
            </a:r>
            <a:r>
              <a:rPr lang="en-US" dirty="0" smtClean="0"/>
              <a:t>my test scores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When my father </a:t>
            </a:r>
            <a:r>
              <a:rPr lang="en-US" dirty="0" smtClean="0">
                <a:solidFill>
                  <a:srgbClr val="0070C0"/>
                </a:solidFill>
              </a:rPr>
              <a:t>had seen </a:t>
            </a:r>
            <a:r>
              <a:rPr lang="en-US" dirty="0" smtClean="0"/>
              <a:t>my test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When my father </a:t>
            </a:r>
            <a:r>
              <a:rPr lang="en-US" dirty="0" smtClean="0">
                <a:solidFill>
                  <a:srgbClr val="0070C0"/>
                </a:solidFill>
              </a:rPr>
              <a:t>sees</a:t>
            </a:r>
            <a:r>
              <a:rPr lang="en-US" dirty="0" smtClean="0"/>
              <a:t> my test scores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When my father </a:t>
            </a:r>
            <a:r>
              <a:rPr lang="en-US" dirty="0" smtClean="0">
                <a:solidFill>
                  <a:srgbClr val="0070C0"/>
                </a:solidFill>
              </a:rPr>
              <a:t>saw</a:t>
            </a:r>
            <a:r>
              <a:rPr lang="en-US" dirty="0" smtClean="0"/>
              <a:t> my test scores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800161"/>
            <a:ext cx="10515600" cy="45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Examples/ Ví dụ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40377" y="3135086"/>
            <a:ext cx="468087" cy="509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2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3. The </a:t>
            </a:r>
            <a:r>
              <a:rPr lang="en-US" sz="4000" b="1" dirty="0"/>
              <a:t>party will begin </a:t>
            </a:r>
            <a:r>
              <a:rPr lang="en-US" sz="4000" b="1" dirty="0" smtClean="0"/>
              <a:t>_____________.</a:t>
            </a:r>
            <a:endParaRPr lang="en-US" sz="4000" b="1" dirty="0"/>
          </a:p>
          <a:p>
            <a:pPr marL="514350" indent="-514350">
              <a:buAutoNum type="alphaUcPeriod"/>
            </a:pPr>
            <a:r>
              <a:rPr lang="en-US" sz="3600" dirty="0" smtClean="0"/>
              <a:t>after </a:t>
            </a:r>
            <a:r>
              <a:rPr lang="en-US" sz="3600" dirty="0"/>
              <a:t>all the guests had arrived 		</a:t>
            </a:r>
          </a:p>
          <a:p>
            <a:pPr marL="514350" indent="-514350">
              <a:buAutoNum type="alphaUcPeriod"/>
            </a:pPr>
            <a:r>
              <a:rPr lang="en-US" sz="3600" dirty="0" smtClean="0"/>
              <a:t>by </a:t>
            </a:r>
            <a:r>
              <a:rPr lang="en-US" sz="3600" dirty="0"/>
              <a:t>the time all the guests arrived </a:t>
            </a:r>
          </a:p>
          <a:p>
            <a:pPr marL="0" indent="0">
              <a:buNone/>
            </a:pPr>
            <a:r>
              <a:rPr lang="en-US" sz="3600" dirty="0"/>
              <a:t>C. when all the guests were arriving 		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</a:t>
            </a:r>
            <a:r>
              <a:rPr lang="en-US" sz="3600" dirty="0"/>
              <a:t>. as soon as all the guests arrive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838200" y="4101737"/>
            <a:ext cx="468087" cy="509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605349" y="2129245"/>
            <a:ext cx="197249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13120" y="4611188"/>
            <a:ext cx="1127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Các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đa</a:t>
            </a:r>
            <a:r>
              <a:rPr lang="en-US" b="1" dirty="0" smtClean="0">
                <a:solidFill>
                  <a:srgbClr val="FF0000"/>
                </a:solidFill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</a:rPr>
              <a:t>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tập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4827"/>
            <a:ext cx="11192691" cy="4351338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000" b="1" dirty="0" err="1"/>
              <a:t>Mệnh</a:t>
            </a:r>
            <a:r>
              <a:rPr lang="en-US" sz="4000" b="1" dirty="0"/>
              <a:t> </a:t>
            </a:r>
            <a:r>
              <a:rPr lang="en-US" sz="4000" b="1" dirty="0" err="1"/>
              <a:t>đê</a:t>
            </a:r>
            <a:r>
              <a:rPr lang="en-US" sz="4000" b="1" dirty="0"/>
              <a:t>̀ </a:t>
            </a:r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hê</a:t>
            </a:r>
            <a:r>
              <a:rPr lang="en-US" sz="4000" b="1" dirty="0"/>
              <a:t>̣ </a:t>
            </a:r>
          </a:p>
          <a:p>
            <a:pPr marL="514350" indent="-514350">
              <a:buAutoNum type="arabicPeriod"/>
            </a:pPr>
            <a:r>
              <a:rPr lang="en-US" sz="4000" b="1" dirty="0" err="1" smtClean="0"/>
              <a:t>Mệnh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đê</a:t>
            </a:r>
            <a:r>
              <a:rPr lang="en-US" sz="4000" b="1" dirty="0" smtClean="0"/>
              <a:t>̀ </a:t>
            </a:r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hê</a:t>
            </a:r>
            <a:r>
              <a:rPr lang="en-US" sz="4000" b="1" dirty="0" smtClean="0"/>
              <a:t>̣ </a:t>
            </a:r>
            <a:r>
              <a:rPr lang="en-US" sz="4000" b="1" dirty="0" err="1" smtClean="0"/>
              <a:t>rút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gọn</a:t>
            </a:r>
            <a:r>
              <a:rPr lang="en-US" sz="4000" b="1" dirty="0" smtClean="0"/>
              <a:t> (to V, </a:t>
            </a:r>
            <a:r>
              <a:rPr lang="en-US" sz="4000" b="1" dirty="0" err="1" smtClean="0"/>
              <a:t>Ving</a:t>
            </a:r>
            <a:r>
              <a:rPr lang="en-US" sz="4000" b="1" dirty="0" smtClean="0"/>
              <a:t>, P2)</a:t>
            </a:r>
          </a:p>
          <a:p>
            <a:pPr marL="514350" indent="-514350">
              <a:buAutoNum type="arabicPeriod"/>
            </a:pPr>
            <a:r>
              <a:rPr lang="en-US" sz="4000" b="1" dirty="0" smtClean="0"/>
              <a:t>So </a:t>
            </a:r>
            <a:r>
              <a:rPr lang="en-US" sz="4000" b="1" dirty="0" err="1" smtClean="0"/>
              <a:t>sánh</a:t>
            </a:r>
            <a:r>
              <a:rPr lang="en-US" sz="4000" b="1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điều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kiện</a:t>
            </a:r>
            <a:endParaRPr lang="en-US" sz="4000" b="1" dirty="0" smtClean="0"/>
          </a:p>
          <a:p>
            <a:pPr marL="514350" indent="-514350">
              <a:buAutoNum type="arabicPeriod"/>
            </a:pPr>
            <a:r>
              <a:rPr lang="en-US" sz="4000" b="1" dirty="0" err="1" smtClean="0">
                <a:solidFill>
                  <a:srgbClr val="FF0000"/>
                </a:solidFill>
              </a:rPr>
              <a:t>Thi</a:t>
            </a:r>
            <a:r>
              <a:rPr lang="en-US" sz="4000" b="1" dirty="0" smtClean="0">
                <a:solidFill>
                  <a:srgbClr val="FF0000"/>
                </a:solidFill>
              </a:rPr>
              <a:t>̀ </a:t>
            </a:r>
            <a:r>
              <a:rPr lang="en-US" sz="4000" b="1" dirty="0" err="1" smtClean="0">
                <a:solidFill>
                  <a:srgbClr val="FF0000"/>
                </a:solidFill>
              </a:rPr>
              <a:t>động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</a:rPr>
              <a:t>̀ </a:t>
            </a:r>
            <a:r>
              <a:rPr lang="en-US" sz="4000" b="1" dirty="0" err="1" smtClean="0">
                <a:solidFill>
                  <a:srgbClr val="FF0000"/>
                </a:solidFill>
              </a:rPr>
              <a:t>va</a:t>
            </a:r>
            <a:r>
              <a:rPr lang="en-US" sz="4000" b="1" dirty="0" smtClean="0">
                <a:solidFill>
                  <a:srgbClr val="FF0000"/>
                </a:solidFill>
              </a:rPr>
              <a:t>̀ </a:t>
            </a:r>
            <a:r>
              <a:rPr lang="en-US" sz="4000" b="1" dirty="0" err="1" smtClean="0">
                <a:solidFill>
                  <a:srgbClr val="FF0000"/>
                </a:solidFill>
              </a:rPr>
              <a:t>mệnh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đê</a:t>
            </a:r>
            <a:r>
              <a:rPr lang="en-US" sz="4000" b="1" dirty="0" smtClean="0">
                <a:solidFill>
                  <a:srgbClr val="FF0000"/>
                </a:solidFill>
              </a:rPr>
              <a:t>̀ </a:t>
            </a:r>
            <a:r>
              <a:rPr lang="en-US" sz="4000" b="1" dirty="0" err="1" smtClean="0">
                <a:solidFill>
                  <a:srgbClr val="FF0000"/>
                </a:solidFill>
              </a:rPr>
              <a:t>trạng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ngư</a:t>
            </a:r>
            <a:r>
              <a:rPr lang="en-US" sz="4000" b="1" dirty="0" smtClean="0">
                <a:solidFill>
                  <a:srgbClr val="FF0000"/>
                </a:solidFill>
              </a:rPr>
              <a:t>̃ chỉ </a:t>
            </a:r>
            <a:r>
              <a:rPr lang="en-US" sz="4000" b="1" dirty="0" err="1" smtClean="0">
                <a:solidFill>
                  <a:srgbClr val="FF0000"/>
                </a:solidFill>
              </a:rPr>
              <a:t>thời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gian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05" y="557643"/>
            <a:ext cx="6427025" cy="5321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091" y="940526"/>
            <a:ext cx="3384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PRACTICE IN GROUPS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50" y="195309"/>
            <a:ext cx="10515600" cy="28801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 GROUPS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465680"/>
              </p:ext>
            </p:extLst>
          </p:nvPr>
        </p:nvGraphicFramePr>
        <p:xfrm>
          <a:off x="623750" y="653144"/>
          <a:ext cx="10623371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5843">
                  <a:extLst>
                    <a:ext uri="{9D8B030D-6E8A-4147-A177-3AD203B41FA5}">
                      <a16:colId xmlns:a16="http://schemas.microsoft.com/office/drawing/2014/main" val="1906786988"/>
                    </a:ext>
                  </a:extLst>
                </a:gridCol>
                <a:gridCol w="2655843">
                  <a:extLst>
                    <a:ext uri="{9D8B030D-6E8A-4147-A177-3AD203B41FA5}">
                      <a16:colId xmlns:a16="http://schemas.microsoft.com/office/drawing/2014/main" val="3502746656"/>
                    </a:ext>
                  </a:extLst>
                </a:gridCol>
                <a:gridCol w="2215787">
                  <a:extLst>
                    <a:ext uri="{9D8B030D-6E8A-4147-A177-3AD203B41FA5}">
                      <a16:colId xmlns:a16="http://schemas.microsoft.com/office/drawing/2014/main" val="4190351004"/>
                    </a:ext>
                  </a:extLst>
                </a:gridCol>
                <a:gridCol w="3095898">
                  <a:extLst>
                    <a:ext uri="{9D8B030D-6E8A-4147-A177-3AD203B41FA5}">
                      <a16:colId xmlns:a16="http://schemas.microsoft.com/office/drawing/2014/main" val="3203303549"/>
                    </a:ext>
                  </a:extLst>
                </a:gridCol>
              </a:tblGrid>
              <a:tr h="1926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77450"/>
                  </a:ext>
                </a:extLst>
              </a:tr>
              <a:tr h="201167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Bạch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Hải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Thực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Biên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Ngọc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Dung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Phan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Hưng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Bảo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Lâm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Đức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Long</a:t>
                      </a:r>
                    </a:p>
                    <a:p>
                      <a:r>
                        <a:rPr lang="en-US" sz="2400" dirty="0" err="1" smtClean="0"/>
                        <a:t>Phương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Linh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Thuy</a:t>
                      </a:r>
                      <a:r>
                        <a:rPr lang="en-US" sz="2400" baseline="0" dirty="0" smtClean="0"/>
                        <a:t>̀ </a:t>
                      </a:r>
                      <a:r>
                        <a:rPr lang="en-US" sz="2400" baseline="0" dirty="0" err="1" smtClean="0"/>
                        <a:t>Linh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Hải</a:t>
                      </a:r>
                      <a:r>
                        <a:rPr lang="en-US" sz="2400" baseline="0" dirty="0" smtClean="0"/>
                        <a:t> Long</a:t>
                      </a:r>
                    </a:p>
                    <a:p>
                      <a:r>
                        <a:rPr lang="en-US" sz="2400" baseline="0" dirty="0" err="1" smtClean="0"/>
                        <a:t>Phương</a:t>
                      </a:r>
                      <a:r>
                        <a:rPr lang="en-US" sz="2400" baseline="0" dirty="0" smtClean="0"/>
                        <a:t> Mai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Thuy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́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Ngân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err="1" smtClean="0"/>
                        <a:t>Nguyệt</a:t>
                      </a:r>
                      <a:r>
                        <a:rPr lang="en-US" sz="2400" baseline="0" dirty="0" smtClean="0"/>
                        <a:t> Minh</a:t>
                      </a:r>
                    </a:p>
                    <a:p>
                      <a:r>
                        <a:rPr lang="en-US" sz="2400" baseline="0" dirty="0" err="1" smtClean="0"/>
                        <a:t>Tra</a:t>
                      </a:r>
                      <a:r>
                        <a:rPr lang="en-US" sz="2400" baseline="0" dirty="0" smtClean="0"/>
                        <a:t>̀ My</a:t>
                      </a:r>
                    </a:p>
                    <a:p>
                      <a:r>
                        <a:rPr lang="en-US" sz="2400" baseline="0" dirty="0" smtClean="0"/>
                        <a:t>Chí </a:t>
                      </a:r>
                      <a:r>
                        <a:rPr lang="en-US" sz="2400" baseline="0" dirty="0" err="1" smtClean="0"/>
                        <a:t>Tân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Đức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Thắng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Thê</a:t>
                      </a:r>
                      <a:r>
                        <a:rPr lang="en-US" sz="2400" dirty="0" smtClean="0"/>
                        <a:t>́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Toàn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Phương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Tuấn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Tâm</a:t>
                      </a:r>
                      <a:r>
                        <a:rPr lang="en-US" sz="2400" baseline="0" dirty="0" smtClean="0"/>
                        <a:t> Lan</a:t>
                      </a:r>
                    </a:p>
                    <a:p>
                      <a:r>
                        <a:rPr lang="en-US" sz="2400" baseline="0" dirty="0" err="1" smtClean="0"/>
                        <a:t>Hoàng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Tuấn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Tiến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Đạt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019"/>
                  </a:ext>
                </a:extLst>
              </a:tr>
              <a:tr h="4310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7*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8*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10874"/>
                  </a:ext>
                </a:extLst>
              </a:tr>
              <a:tr h="162745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Quang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Tân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aseline="0" dirty="0" smtClean="0"/>
                        <a:t>Ng </a:t>
                      </a:r>
                      <a:r>
                        <a:rPr lang="en-US" sz="2400" baseline="0" dirty="0" err="1" smtClean="0"/>
                        <a:t>Tuấn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Đăng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Việt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Vũ </a:t>
                      </a:r>
                      <a:r>
                        <a:rPr lang="en-US" sz="2400" baseline="0" dirty="0" err="1" smtClean="0"/>
                        <a:t>Việt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dirty="0" err="1" smtClean="0"/>
                        <a:t>Quang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Minh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Ánh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aseline="0" dirty="0" err="1" smtClean="0"/>
                        <a:t>Tùng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Dương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Đức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Hiếu</a:t>
                      </a:r>
                    </a:p>
                    <a:p>
                      <a:r>
                        <a:rPr lang="en-US" sz="2400" baseline="0" dirty="0" smtClean="0"/>
                        <a:t>Minh </a:t>
                      </a:r>
                      <a:r>
                        <a:rPr lang="en-US" sz="2400" baseline="0" dirty="0" err="1" smtClean="0"/>
                        <a:t>Phương</a:t>
                      </a:r>
                      <a:endParaRPr lang="en-US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Ngọc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Thảo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2400" dirty="0" smtClean="0"/>
                        <a:t>Hà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Trang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baseline="0" dirty="0" err="1" smtClean="0"/>
                        <a:t>Trần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Hương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Thu </a:t>
                      </a:r>
                      <a:r>
                        <a:rPr lang="en-US" sz="2400" baseline="0" dirty="0" err="1" smtClean="0"/>
                        <a:t>Hồng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Tiến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Kiên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smtClean="0"/>
                        <a:t>Minh </a:t>
                      </a:r>
                      <a:r>
                        <a:rPr lang="en-US" sz="2400" dirty="0" err="1" smtClean="0"/>
                        <a:t>Hiếu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Khánh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Linh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Tài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err="1" smtClean="0"/>
                        <a:t>Dũng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6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06" y="557643"/>
            <a:ext cx="5321138" cy="5321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091" y="940526"/>
            <a:ext cx="3384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PRACTICE IN GROUPS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CHECKING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383" y="1880780"/>
            <a:ext cx="4121332" cy="28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68" y="577804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rgbClr val="FF0000"/>
                </a:solidFill>
              </a:rPr>
              <a:t>Sư</a:t>
            </a:r>
            <a:r>
              <a:rPr lang="en-GB" sz="3600" b="1" dirty="0">
                <a:solidFill>
                  <a:srgbClr val="FF0000"/>
                </a:solidFill>
              </a:rPr>
              <a:t>̣ </a:t>
            </a:r>
            <a:r>
              <a:rPr lang="en-GB" sz="3600" b="1" dirty="0" err="1">
                <a:solidFill>
                  <a:srgbClr val="FF0000"/>
                </a:solidFill>
              </a:rPr>
              <a:t>hòa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hợp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giữa</a:t>
            </a:r>
            <a:r>
              <a:rPr lang="en-GB" sz="3600" b="1" dirty="0">
                <a:solidFill>
                  <a:srgbClr val="FF0000"/>
                </a:solidFill>
              </a:rPr>
              <a:t> quá </a:t>
            </a:r>
            <a:r>
              <a:rPr lang="en-GB" sz="3600" b="1" dirty="0" err="1">
                <a:solidFill>
                  <a:srgbClr val="FF0000"/>
                </a:solidFill>
              </a:rPr>
              <a:t>khư</a:t>
            </a:r>
            <a:r>
              <a:rPr lang="en-GB" sz="3600" b="1" dirty="0">
                <a:solidFill>
                  <a:srgbClr val="FF0000"/>
                </a:solidFill>
              </a:rPr>
              <a:t>́ </a:t>
            </a:r>
            <a:r>
              <a:rPr lang="en-GB" sz="3600" b="1" dirty="0" err="1">
                <a:solidFill>
                  <a:srgbClr val="FF0000"/>
                </a:solidFill>
              </a:rPr>
              <a:t>tiếp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diễn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va</a:t>
            </a:r>
            <a:r>
              <a:rPr lang="en-GB" sz="3600" b="1" dirty="0">
                <a:solidFill>
                  <a:srgbClr val="FF0000"/>
                </a:solidFill>
              </a:rPr>
              <a:t>̀ quá </a:t>
            </a:r>
            <a:r>
              <a:rPr lang="en-GB" sz="3600" b="1" dirty="0" err="1">
                <a:solidFill>
                  <a:srgbClr val="FF0000"/>
                </a:solidFill>
              </a:rPr>
              <a:t>khư</a:t>
            </a:r>
            <a:r>
              <a:rPr lang="en-GB" sz="3600" b="1" dirty="0">
                <a:solidFill>
                  <a:srgbClr val="FF0000"/>
                </a:solidFill>
              </a:rPr>
              <a:t>́ </a:t>
            </a:r>
            <a:r>
              <a:rPr lang="en-GB" sz="3600" b="1" dirty="0" err="1">
                <a:solidFill>
                  <a:srgbClr val="FF0000"/>
                </a:solidFill>
              </a:rPr>
              <a:t>đơn</a:t>
            </a:r>
            <a:r>
              <a:rPr lang="en-GB" sz="3600" b="1" dirty="0">
                <a:solidFill>
                  <a:srgbClr val="FF0000"/>
                </a:solidFill>
              </a:rPr>
              <a:t> (</a:t>
            </a:r>
            <a:r>
              <a:rPr lang="en-GB" sz="3600" b="1" dirty="0" err="1">
                <a:solidFill>
                  <a:srgbClr val="FF0000"/>
                </a:solidFill>
              </a:rPr>
              <a:t>Nhận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biết</a:t>
            </a:r>
            <a:r>
              <a:rPr lang="en-GB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218519"/>
            <a:ext cx="111926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Laura______ her bedroom when she found her missing diary. 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b="1" dirty="0"/>
              <a:t>A.</a:t>
            </a:r>
            <a:r>
              <a:rPr lang="en-GB" dirty="0"/>
              <a:t> cleans 		</a:t>
            </a:r>
            <a:r>
              <a:rPr lang="en-GB" b="1" dirty="0" smtClean="0"/>
              <a:t>B</a:t>
            </a:r>
            <a:r>
              <a:rPr lang="en-GB" b="1" dirty="0"/>
              <a:t>.</a:t>
            </a:r>
            <a:r>
              <a:rPr lang="en-GB" dirty="0"/>
              <a:t> was cleaning	</a:t>
            </a:r>
            <a:r>
              <a:rPr lang="en-GB" b="1" dirty="0"/>
              <a:t> C.</a:t>
            </a:r>
            <a:r>
              <a:rPr lang="en-GB" dirty="0"/>
              <a:t> has cleaned	</a:t>
            </a:r>
            <a:r>
              <a:rPr lang="en-GB" b="1" dirty="0"/>
              <a:t>D.</a:t>
            </a:r>
            <a:r>
              <a:rPr lang="en-GB" dirty="0"/>
              <a:t> is cleaning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dirty="0"/>
              <a:t>. He broke his leg when </a:t>
            </a:r>
            <a:r>
              <a:rPr lang="en-GB" dirty="0" err="1"/>
              <a:t>he______football</a:t>
            </a:r>
            <a:r>
              <a:rPr lang="en-GB" dirty="0"/>
              <a:t>.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A. </a:t>
            </a:r>
            <a:r>
              <a:rPr lang="en-US" dirty="0" smtClean="0"/>
              <a:t>is </a:t>
            </a:r>
            <a:r>
              <a:rPr lang="en-US" dirty="0"/>
              <a:t>playing		</a:t>
            </a:r>
            <a:r>
              <a:rPr lang="en-US" b="1" dirty="0" smtClean="0"/>
              <a:t>B</a:t>
            </a:r>
            <a:r>
              <a:rPr lang="en-US" b="1" dirty="0"/>
              <a:t>.</a:t>
            </a:r>
            <a:r>
              <a:rPr lang="en-US" dirty="0"/>
              <a:t> plays		</a:t>
            </a:r>
            <a:r>
              <a:rPr lang="en-US" b="1" dirty="0"/>
              <a:t>C.</a:t>
            </a:r>
            <a:r>
              <a:rPr lang="en-US" dirty="0"/>
              <a:t> was playing		</a:t>
            </a:r>
            <a:r>
              <a:rPr lang="en-US" b="1" dirty="0"/>
              <a:t>D.</a:t>
            </a:r>
            <a:r>
              <a:rPr lang="en-US" dirty="0"/>
              <a:t> played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</a:t>
            </a:r>
            <a:r>
              <a:rPr lang="en-GB" dirty="0"/>
              <a:t>. Helen and Tom ______ at the supermarket when they met their former teacher.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A</a:t>
            </a:r>
            <a:r>
              <a:rPr lang="en-GB" dirty="0"/>
              <a:t>. shopped	</a:t>
            </a:r>
            <a:r>
              <a:rPr lang="en-GB" b="1" dirty="0"/>
              <a:t>B</a:t>
            </a:r>
            <a:r>
              <a:rPr lang="en-GB" dirty="0"/>
              <a:t>. have shopped	</a:t>
            </a:r>
            <a:r>
              <a:rPr lang="en-GB" b="1" dirty="0"/>
              <a:t>C</a:t>
            </a:r>
            <a:r>
              <a:rPr lang="en-GB" dirty="0"/>
              <a:t>. are shopping	</a:t>
            </a:r>
            <a:r>
              <a:rPr lang="en-GB" b="1" dirty="0"/>
              <a:t>D</a:t>
            </a:r>
            <a:r>
              <a:rPr lang="en-GB" dirty="0"/>
              <a:t>. were shopping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56215" y="1604508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68935" y="3090067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67255" y="4799104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822"/>
            <a:ext cx="10515600" cy="27495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Xác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định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lỗi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sai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Nhận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biết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8" y="115941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After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2003, 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Oxford.</a:t>
            </a: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graduating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scholar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decided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beach because it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dark and we wanted to get home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was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light.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leave	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gets	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	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Facebook account last week and they used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ask others on her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money.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take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social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14255" y="1522753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28604" y="3230585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068" y="4812166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600258"/>
            <a:ext cx="10515600" cy="562338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FF0000"/>
                </a:solidFill>
              </a:rPr>
              <a:t>Chọn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câu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đồng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nghĩa</a:t>
            </a:r>
            <a:r>
              <a:rPr lang="en-GB" sz="3600" b="1" dirty="0">
                <a:solidFill>
                  <a:srgbClr val="FF0000"/>
                </a:solidFill>
              </a:rPr>
              <a:t>  (</a:t>
            </a:r>
            <a:r>
              <a:rPr lang="en-GB" sz="3600" b="1" dirty="0" err="1">
                <a:solidFill>
                  <a:srgbClr val="FF0000"/>
                </a:solidFill>
              </a:rPr>
              <a:t>Thông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hiểu</a:t>
            </a:r>
            <a:r>
              <a:rPr lang="en-GB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6" y="11625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hasn't snowed here for a fortnight.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fortnight since it has snowed here.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time it snowed here is a fortnight ago.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fortnight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last snowed here.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last snowed here a fortnight ago.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1446" y="4394154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600258"/>
            <a:ext cx="10515600" cy="562338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FF0000"/>
                </a:solidFill>
              </a:rPr>
              <a:t>Chọn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câu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đồng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nghĩa</a:t>
            </a:r>
            <a:r>
              <a:rPr lang="en-GB" sz="3600" b="1" dirty="0">
                <a:solidFill>
                  <a:srgbClr val="FF0000"/>
                </a:solidFill>
              </a:rPr>
              <a:t>  (</a:t>
            </a:r>
            <a:r>
              <a:rPr lang="en-GB" sz="3600" b="1" dirty="0" err="1">
                <a:solidFill>
                  <a:srgbClr val="FF0000"/>
                </a:solidFill>
              </a:rPr>
              <a:t>Thông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hiểu</a:t>
            </a:r>
            <a:r>
              <a:rPr lang="en-GB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6" y="11625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8</a:t>
            </a:r>
            <a:r>
              <a:rPr lang="en-GB" dirty="0"/>
              <a:t>. </a:t>
            </a:r>
            <a:r>
              <a:rPr lang="vi-VN" dirty="0"/>
              <a:t>It is ten months </a:t>
            </a:r>
            <a:r>
              <a:rPr lang="vi-VN" dirty="0" smtClean="0"/>
              <a:t>since</a:t>
            </a:r>
            <a:r>
              <a:rPr lang="en-US" dirty="0" smtClean="0"/>
              <a:t> </a:t>
            </a:r>
            <a:r>
              <a:rPr lang="en-US" sz="3200" dirty="0" smtClean="0"/>
              <a:t>Kim</a:t>
            </a:r>
            <a:r>
              <a:rPr lang="en-US" dirty="0" smtClean="0"/>
              <a:t> </a:t>
            </a:r>
            <a:r>
              <a:rPr lang="vi-VN" dirty="0" smtClean="0"/>
              <a:t>last </a:t>
            </a:r>
            <a:r>
              <a:rPr lang="vi-VN" dirty="0"/>
              <a:t>went to the cinema.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vi-VN" b="1" dirty="0"/>
              <a:t>A. </a:t>
            </a:r>
            <a:r>
              <a:rPr lang="en-US" dirty="0" smtClean="0"/>
              <a:t>Kim</a:t>
            </a:r>
            <a:r>
              <a:rPr lang="vi-VN" dirty="0" smtClean="0"/>
              <a:t> </a:t>
            </a:r>
            <a:r>
              <a:rPr lang="vi-VN" dirty="0"/>
              <a:t>goes to the cinema every ten months.           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vi-VN" b="1" dirty="0" smtClean="0"/>
              <a:t>B</a:t>
            </a:r>
            <a:r>
              <a:rPr lang="vi-VN" b="1" dirty="0"/>
              <a:t>. </a:t>
            </a:r>
            <a:r>
              <a:rPr lang="en-US" dirty="0" smtClean="0"/>
              <a:t>Kim</a:t>
            </a:r>
            <a:r>
              <a:rPr lang="vi-VN" dirty="0" smtClean="0"/>
              <a:t> </a:t>
            </a:r>
            <a:r>
              <a:rPr lang="vi-VN" dirty="0"/>
              <a:t>didn't go the cinema ten months ago.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C</a:t>
            </a:r>
            <a:r>
              <a:rPr lang="vi-VN" b="1" dirty="0"/>
              <a:t>. </a:t>
            </a:r>
            <a:r>
              <a:rPr lang="en-US" dirty="0" smtClean="0"/>
              <a:t>Kim</a:t>
            </a:r>
            <a:r>
              <a:rPr lang="vi-VN" dirty="0" smtClean="0"/>
              <a:t> </a:t>
            </a:r>
            <a:r>
              <a:rPr lang="vi-VN" dirty="0"/>
              <a:t>hasn't gone to the cinema for ten months.</a:t>
            </a:r>
            <a:r>
              <a:rPr lang="en-GB" dirty="0"/>
              <a:t>     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D</a:t>
            </a:r>
            <a:r>
              <a:rPr lang="vi-VN" b="1" dirty="0"/>
              <a:t>. </a:t>
            </a:r>
            <a:r>
              <a:rPr lang="vi-VN" dirty="0"/>
              <a:t>The first time </a:t>
            </a:r>
            <a:r>
              <a:rPr lang="en-US" dirty="0" smtClean="0"/>
              <a:t>Kim</a:t>
            </a:r>
            <a:r>
              <a:rPr lang="vi-VN" dirty="0" smtClean="0"/>
              <a:t> </a:t>
            </a:r>
            <a:r>
              <a:rPr lang="vi-VN" dirty="0"/>
              <a:t>went to the cinema was ten months ago</a:t>
            </a:r>
            <a:r>
              <a:rPr lang="vi-VN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1446" y="3623446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600258"/>
            <a:ext cx="10515600" cy="562338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FF0000"/>
                </a:solidFill>
              </a:rPr>
              <a:t>Chọn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câu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đồng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nghĩa</a:t>
            </a:r>
            <a:r>
              <a:rPr lang="en-GB" sz="3600" b="1" dirty="0">
                <a:solidFill>
                  <a:srgbClr val="FF0000"/>
                </a:solidFill>
              </a:rPr>
              <a:t>  (</a:t>
            </a:r>
            <a:r>
              <a:rPr lang="en-GB" sz="3600" b="1" dirty="0" err="1">
                <a:solidFill>
                  <a:srgbClr val="FF0000"/>
                </a:solidFill>
              </a:rPr>
              <a:t>Thông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hiểu</a:t>
            </a:r>
            <a:r>
              <a:rPr lang="en-GB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6" y="11625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9</a:t>
            </a:r>
            <a:r>
              <a:rPr lang="en-GB" dirty="0"/>
              <a:t>. The last time Katherine released a new album was two years ago.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A.</a:t>
            </a:r>
            <a:r>
              <a:rPr lang="en-GB" dirty="0"/>
              <a:t> Katherine released a new album for two years.       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B</a:t>
            </a:r>
            <a:r>
              <a:rPr lang="en-GB" b="1" dirty="0"/>
              <a:t>.</a:t>
            </a:r>
            <a:r>
              <a:rPr lang="en-GB" dirty="0"/>
              <a:t> Katherine hasn’t released a new album for two years.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C.</a:t>
            </a:r>
            <a:r>
              <a:rPr lang="en-GB" dirty="0"/>
              <a:t> Katherine has released a new album for two years.  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D</a:t>
            </a:r>
            <a:r>
              <a:rPr lang="en-GB" b="1" dirty="0"/>
              <a:t>.</a:t>
            </a:r>
            <a:r>
              <a:rPr lang="en-GB" dirty="0"/>
              <a:t> Katherine last released a new album for two years ago.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1446" y="2828814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Chọn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câu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đồng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nghĩa</a:t>
            </a:r>
            <a:r>
              <a:rPr lang="en-GB" b="1" dirty="0">
                <a:solidFill>
                  <a:srgbClr val="FF0000"/>
                </a:solidFill>
              </a:rPr>
              <a:t>  (</a:t>
            </a:r>
            <a:r>
              <a:rPr lang="en-GB" b="1" dirty="0" err="1">
                <a:solidFill>
                  <a:srgbClr val="FF0000"/>
                </a:solidFill>
              </a:rPr>
              <a:t>Thông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hiểu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time I updated my Facebook status was 6 months ago.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haven’t updated my Facebook status for 6 months.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6 months to update my Facebook status.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started updating my Facebook status 6 months ago.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updated my Facebook status for 6 months.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332425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CHUYÊN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5: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617129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THI</a:t>
            </a:r>
            <a:r>
              <a:rPr lang="en-GB" b="1" dirty="0"/>
              <a:t>̀ </a:t>
            </a:r>
            <a:r>
              <a:rPr lang="en-GB" b="1" dirty="0" err="1"/>
              <a:t>ĐỘNG</a:t>
            </a:r>
            <a:r>
              <a:rPr lang="en-GB" b="1" dirty="0"/>
              <a:t> </a:t>
            </a:r>
            <a:r>
              <a:rPr lang="en-GB" b="1" dirty="0" err="1"/>
              <a:t>TƯ</a:t>
            </a:r>
            <a:r>
              <a:rPr lang="en-GB" b="1" dirty="0"/>
              <a:t>̀ VÀ </a:t>
            </a:r>
            <a:r>
              <a:rPr lang="en-GB" b="1" dirty="0" err="1"/>
              <a:t>MỆNH</a:t>
            </a:r>
            <a:r>
              <a:rPr lang="en-GB" b="1" dirty="0"/>
              <a:t> </a:t>
            </a:r>
            <a:r>
              <a:rPr lang="en-GB" b="1" dirty="0" err="1"/>
              <a:t>ĐÊ</a:t>
            </a:r>
            <a:r>
              <a:rPr lang="en-GB" b="1" dirty="0"/>
              <a:t>̀ </a:t>
            </a:r>
            <a:r>
              <a:rPr lang="en-GB" b="1" dirty="0" err="1"/>
              <a:t>TRẠNG</a:t>
            </a:r>
            <a:r>
              <a:rPr lang="en-GB" b="1" dirty="0"/>
              <a:t> </a:t>
            </a:r>
            <a:r>
              <a:rPr lang="en-GB" b="1" dirty="0" err="1"/>
              <a:t>NGƯ</a:t>
            </a:r>
            <a:r>
              <a:rPr lang="en-GB" b="1" dirty="0"/>
              <a:t>̃ CHỈ </a:t>
            </a:r>
            <a:r>
              <a:rPr lang="en-GB" b="1" dirty="0" err="1"/>
              <a:t>THỜI</a:t>
            </a:r>
            <a:r>
              <a:rPr lang="en-GB" b="1" dirty="0"/>
              <a:t> </a:t>
            </a:r>
            <a:r>
              <a:rPr lang="en-GB" b="1" dirty="0" err="1"/>
              <a:t>GIAN</a:t>
            </a:r>
            <a:endParaRPr lang="en-GB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994" y="2466022"/>
            <a:ext cx="5085806" cy="3221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61" y="2466022"/>
            <a:ext cx="4841013" cy="32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Chọn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câu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đồng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nghĩa</a:t>
            </a:r>
            <a:r>
              <a:rPr lang="en-GB" b="1" dirty="0">
                <a:solidFill>
                  <a:srgbClr val="FF0000"/>
                </a:solidFill>
              </a:rPr>
              <a:t>  (</a:t>
            </a:r>
            <a:r>
              <a:rPr lang="en-GB" b="1" dirty="0" err="1">
                <a:solidFill>
                  <a:srgbClr val="FF0000"/>
                </a:solidFill>
              </a:rPr>
              <a:t>Thông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hiểu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1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11.  My mother last had her eyes tested ten months ago. 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A.</a:t>
            </a:r>
            <a:r>
              <a:rPr lang="en-GB" dirty="0"/>
              <a:t> My mother didn’t have any test on her eyes in ten months,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B.</a:t>
            </a:r>
            <a:r>
              <a:rPr lang="en-GB" dirty="0"/>
              <a:t> My mother hasn’t had her eyes tested for ten months.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C.</a:t>
            </a:r>
            <a:r>
              <a:rPr lang="en-GB" dirty="0"/>
              <a:t> My mother had tested her eyes ten months before.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D.</a:t>
            </a:r>
            <a:r>
              <a:rPr lang="en-GB" dirty="0"/>
              <a:t> My mother had not tested her eyes for ten months then.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2332425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377"/>
            <a:ext cx="10515600" cy="758281"/>
          </a:xfrm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Mệnh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đê</a:t>
            </a:r>
            <a:r>
              <a:rPr lang="en-GB" sz="3200" b="1" dirty="0">
                <a:solidFill>
                  <a:srgbClr val="FF0000"/>
                </a:solidFill>
              </a:rPr>
              <a:t>̀ </a:t>
            </a:r>
            <a:r>
              <a:rPr lang="en-GB" sz="3200" b="1" dirty="0" err="1">
                <a:solidFill>
                  <a:srgbClr val="FF0000"/>
                </a:solidFill>
              </a:rPr>
              <a:t>trạng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ngư</a:t>
            </a:r>
            <a:r>
              <a:rPr lang="en-GB" sz="3200" b="1" dirty="0">
                <a:solidFill>
                  <a:srgbClr val="FF0000"/>
                </a:solidFill>
              </a:rPr>
              <a:t>̃ chỉ </a:t>
            </a:r>
            <a:r>
              <a:rPr lang="en-GB" sz="3200" b="1" dirty="0" err="1">
                <a:solidFill>
                  <a:srgbClr val="FF0000"/>
                </a:solidFill>
              </a:rPr>
              <a:t>thời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gian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trong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tương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lai</a:t>
            </a:r>
            <a:r>
              <a:rPr lang="en-GB" sz="3200" b="1" dirty="0">
                <a:solidFill>
                  <a:srgbClr val="FF0000"/>
                </a:solidFill>
              </a:rPr>
              <a:t> (</a:t>
            </a:r>
            <a:r>
              <a:rPr lang="en-GB" sz="3200" b="1" dirty="0" err="1">
                <a:solidFill>
                  <a:srgbClr val="FF0000"/>
                </a:solidFill>
              </a:rPr>
              <a:t>Vận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dụng</a:t>
            </a:r>
            <a:r>
              <a:rPr lang="en-GB" sz="3200" b="1" dirty="0">
                <a:solidFill>
                  <a:srgbClr val="FF0000"/>
                </a:solidFill>
              </a:rPr>
              <a:t>)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12. What benefits will you get _______ for the job?</a:t>
            </a:r>
          </a:p>
          <a:p>
            <a:pPr marL="0" indent="0">
              <a:buNone/>
            </a:pPr>
            <a:r>
              <a:rPr lang="en-US" b="1" dirty="0" smtClean="0"/>
              <a:t>A. </a:t>
            </a:r>
            <a:r>
              <a:rPr lang="en-US" dirty="0" smtClean="0"/>
              <a:t>when </a:t>
            </a:r>
            <a:r>
              <a:rPr lang="en-US" dirty="0"/>
              <a:t>you apply	</a:t>
            </a:r>
            <a:r>
              <a:rPr lang="en-US" dirty="0" smtClean="0"/>
              <a:t>	</a:t>
            </a:r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dirty="0"/>
              <a:t>by the time you applied    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</a:t>
            </a:r>
            <a:r>
              <a:rPr lang="en-US" dirty="0"/>
              <a:t>after you had applied	</a:t>
            </a:r>
            <a:r>
              <a:rPr lang="en-US" dirty="0" smtClean="0"/>
              <a:t>	</a:t>
            </a:r>
            <a:r>
              <a:rPr lang="en-US" b="1" dirty="0" smtClean="0"/>
              <a:t>D</a:t>
            </a:r>
            <a:r>
              <a:rPr lang="en-US" b="1" dirty="0"/>
              <a:t>. </a:t>
            </a:r>
            <a:r>
              <a:rPr lang="en-US" dirty="0"/>
              <a:t>when you </a:t>
            </a:r>
            <a:r>
              <a:rPr lang="en-US" dirty="0" smtClean="0"/>
              <a:t>applied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1</a:t>
            </a:r>
            <a:r>
              <a:rPr lang="en-GB" dirty="0" smtClean="0"/>
              <a:t>3</a:t>
            </a:r>
            <a:r>
              <a:rPr lang="en-GB" dirty="0"/>
              <a:t>. We will have a trip to Sam Son beach _______.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A. </a:t>
            </a:r>
            <a:r>
              <a:rPr lang="en-GB" dirty="0" smtClean="0"/>
              <a:t>as </a:t>
            </a:r>
            <a:r>
              <a:rPr lang="en-GB" dirty="0"/>
              <a:t>soon as we had prepared for our project	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B</a:t>
            </a:r>
            <a:r>
              <a:rPr lang="en-GB" b="1" dirty="0"/>
              <a:t>.</a:t>
            </a:r>
            <a:r>
              <a:rPr lang="en-GB" dirty="0"/>
              <a:t> when we have prepared for our project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C</a:t>
            </a:r>
            <a:r>
              <a:rPr lang="en-GB" b="1" dirty="0"/>
              <a:t>.</a:t>
            </a:r>
            <a:r>
              <a:rPr lang="en-GB" dirty="0"/>
              <a:t> after we prepared for our project	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</a:t>
            </a:r>
            <a:r>
              <a:rPr lang="en-GB" b="1" dirty="0"/>
              <a:t>.</a:t>
            </a:r>
            <a:r>
              <a:rPr lang="en-GB" dirty="0"/>
              <a:t> by the time we prepared for our project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1561716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3899968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8" y="108176"/>
            <a:ext cx="11127377" cy="1325563"/>
          </a:xfrm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Mệnh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đê</a:t>
            </a:r>
            <a:r>
              <a:rPr lang="en-GB" sz="3200" b="1" dirty="0">
                <a:solidFill>
                  <a:srgbClr val="FF0000"/>
                </a:solidFill>
              </a:rPr>
              <a:t>̀ </a:t>
            </a:r>
            <a:r>
              <a:rPr lang="en-GB" sz="2800" b="1" dirty="0" err="1">
                <a:solidFill>
                  <a:srgbClr val="FF0000"/>
                </a:solidFill>
              </a:rPr>
              <a:t>trạng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ngư</a:t>
            </a:r>
            <a:r>
              <a:rPr lang="en-GB" sz="3200" b="1" dirty="0">
                <a:solidFill>
                  <a:srgbClr val="FF0000"/>
                </a:solidFill>
              </a:rPr>
              <a:t>̃ chỉ </a:t>
            </a:r>
            <a:r>
              <a:rPr lang="en-GB" sz="3200" b="1" dirty="0" err="1">
                <a:solidFill>
                  <a:srgbClr val="FF0000"/>
                </a:solidFill>
              </a:rPr>
              <a:t>thời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gian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trong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tương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lai</a:t>
            </a:r>
            <a:r>
              <a:rPr lang="en-GB" sz="3200" b="1" dirty="0">
                <a:solidFill>
                  <a:srgbClr val="FF0000"/>
                </a:solidFill>
              </a:rPr>
              <a:t> (</a:t>
            </a:r>
            <a:r>
              <a:rPr lang="en-GB" sz="3200" b="1" dirty="0" err="1">
                <a:solidFill>
                  <a:srgbClr val="FF0000"/>
                </a:solidFill>
              </a:rPr>
              <a:t>Vận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dụng</a:t>
            </a:r>
            <a:r>
              <a:rPr lang="en-GB" sz="3200" b="1" dirty="0" smtClean="0">
                <a:solidFill>
                  <a:srgbClr val="FF0000"/>
                </a:solidFill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4" y="130311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14. </a:t>
            </a:r>
            <a:r>
              <a:rPr lang="vi-VN" dirty="0"/>
              <a:t>______, they will buy a new house in the countryside.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A. </a:t>
            </a:r>
            <a:r>
              <a:rPr lang="vi-VN" dirty="0" smtClean="0"/>
              <a:t>When </a:t>
            </a:r>
            <a:r>
              <a:rPr lang="vi-VN" dirty="0"/>
              <a:t>my parents retired		</a:t>
            </a:r>
            <a:endParaRPr lang="en-US" dirty="0" smtClean="0"/>
          </a:p>
          <a:p>
            <a:pPr marL="0" indent="0">
              <a:buNone/>
            </a:pPr>
            <a:r>
              <a:rPr lang="vi-VN" b="1" dirty="0" smtClean="0"/>
              <a:t>B</a:t>
            </a:r>
            <a:r>
              <a:rPr lang="vi-VN" b="1" dirty="0"/>
              <a:t>. </a:t>
            </a:r>
            <a:r>
              <a:rPr lang="vi-VN" dirty="0"/>
              <a:t>As soon as my parents </a:t>
            </a:r>
            <a:r>
              <a:rPr lang="vi-VN" dirty="0" smtClean="0"/>
              <a:t>retire</a:t>
            </a:r>
            <a:endParaRPr lang="en-US" dirty="0"/>
          </a:p>
          <a:p>
            <a:pPr marL="0" indent="0">
              <a:buNone/>
            </a:pPr>
            <a:r>
              <a:rPr lang="vi-VN" b="1" dirty="0"/>
              <a:t>C. </a:t>
            </a:r>
            <a:r>
              <a:rPr lang="vi-VN" dirty="0"/>
              <a:t>After my parents had retired				     </a:t>
            </a:r>
            <a:endParaRPr lang="en-US" dirty="0" smtClean="0"/>
          </a:p>
          <a:p>
            <a:pPr marL="0" indent="0">
              <a:buNone/>
            </a:pPr>
            <a:r>
              <a:rPr lang="vi-VN" b="1" dirty="0" smtClean="0"/>
              <a:t>D</a:t>
            </a:r>
            <a:r>
              <a:rPr lang="vi-VN" b="1" dirty="0"/>
              <a:t>. </a:t>
            </a:r>
            <a:r>
              <a:rPr lang="vi-VN" dirty="0"/>
              <a:t>Since my parents retired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15. I will work for my family’s company _______.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A. </a:t>
            </a:r>
            <a:r>
              <a:rPr lang="en-GB" dirty="0" smtClean="0"/>
              <a:t>as </a:t>
            </a:r>
            <a:r>
              <a:rPr lang="en-GB" dirty="0"/>
              <a:t>soon as I </a:t>
            </a:r>
            <a:r>
              <a:rPr lang="en-GB" dirty="0" smtClean="0"/>
              <a:t>finished </a:t>
            </a:r>
            <a:r>
              <a:rPr lang="en-GB" dirty="0"/>
              <a:t>my tertiary education	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B. </a:t>
            </a:r>
            <a:r>
              <a:rPr lang="en-GB" dirty="0" smtClean="0"/>
              <a:t>when </a:t>
            </a:r>
            <a:r>
              <a:rPr lang="en-GB" dirty="0"/>
              <a:t>I </a:t>
            </a:r>
            <a:r>
              <a:rPr lang="en-GB" dirty="0" smtClean="0"/>
              <a:t>have finished </a:t>
            </a:r>
            <a:r>
              <a:rPr lang="en-GB" dirty="0"/>
              <a:t>my tertiary education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C. </a:t>
            </a:r>
            <a:r>
              <a:rPr lang="en-GB" dirty="0" smtClean="0"/>
              <a:t> </a:t>
            </a:r>
            <a:r>
              <a:rPr lang="en-GB" dirty="0"/>
              <a:t>by the time I finished tertiary education	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</a:t>
            </a:r>
            <a:r>
              <a:rPr lang="en-GB" b="1" dirty="0"/>
              <a:t>.</a:t>
            </a:r>
            <a:r>
              <a:rPr lang="en-GB" dirty="0"/>
              <a:t> after I finished my tertiary education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3344" y="1962468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3343" y="4226540"/>
            <a:ext cx="46808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CHUYÊN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LUYỆN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TẬP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1825625"/>
            <a:ext cx="5669825" cy="26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300446"/>
            <a:ext cx="10515600" cy="50945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</a:rPr>
              <a:t>̀ </a:t>
            </a:r>
            <a:r>
              <a:rPr lang="en-US" sz="2800" b="1" dirty="0" err="1" smtClean="0">
                <a:solidFill>
                  <a:srgbClr val="FF0000"/>
                </a:solidFill>
              </a:rPr>
              <a:t>LUYỆN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TẬP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809897"/>
            <a:ext cx="113538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Đê</a:t>
            </a:r>
            <a:r>
              <a:rPr lang="en-US" b="1" dirty="0" smtClean="0"/>
              <a:t>̀̀ </a:t>
            </a:r>
            <a:r>
              <a:rPr lang="en-US" b="1" dirty="0" err="1" smtClean="0"/>
              <a:t>được</a:t>
            </a:r>
            <a:r>
              <a:rPr lang="en-US" b="1" dirty="0" smtClean="0"/>
              <a:t> </a:t>
            </a:r>
            <a:r>
              <a:rPr lang="en-US" b="1" dirty="0" err="1" smtClean="0"/>
              <a:t>thiết</a:t>
            </a:r>
            <a:r>
              <a:rPr lang="en-US" b="1" dirty="0" smtClean="0"/>
              <a:t> </a:t>
            </a:r>
            <a:r>
              <a:rPr lang="en-US" b="1" dirty="0" err="1" smtClean="0"/>
              <a:t>kê</a:t>
            </a:r>
            <a:r>
              <a:rPr lang="en-US" b="1" dirty="0" smtClean="0"/>
              <a:t>́ </a:t>
            </a:r>
            <a:r>
              <a:rPr lang="en-US" b="1" dirty="0" err="1" smtClean="0"/>
              <a:t>theo</a:t>
            </a:r>
            <a:r>
              <a:rPr lang="en-US" b="1" dirty="0" smtClean="0"/>
              <a:t> ma </a:t>
            </a:r>
            <a:r>
              <a:rPr lang="en-US" b="1" dirty="0" err="1" smtClean="0"/>
              <a:t>trận</a:t>
            </a:r>
            <a:r>
              <a:rPr lang="en-US" b="1" dirty="0" smtClean="0"/>
              <a:t> </a:t>
            </a:r>
            <a:r>
              <a:rPr lang="en-US" b="1" dirty="0" err="1" smtClean="0"/>
              <a:t>của</a:t>
            </a:r>
            <a:r>
              <a:rPr lang="en-US" b="1" dirty="0" smtClean="0"/>
              <a:t> </a:t>
            </a:r>
            <a:r>
              <a:rPr lang="en-US" b="1" dirty="0" err="1" smtClean="0"/>
              <a:t>đê</a:t>
            </a:r>
            <a:r>
              <a:rPr lang="en-US" b="1" dirty="0" smtClean="0"/>
              <a:t>̀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khảo</a:t>
            </a:r>
            <a:r>
              <a:rPr lang="en-US" b="1" dirty="0" smtClean="0"/>
              <a:t> </a:t>
            </a:r>
            <a:r>
              <a:rPr lang="en-US" b="1" dirty="0" err="1" smtClean="0"/>
              <a:t>của</a:t>
            </a:r>
            <a:r>
              <a:rPr lang="en-US" b="1" dirty="0" smtClean="0"/>
              <a:t> </a:t>
            </a:r>
            <a:r>
              <a:rPr lang="en-US" b="1" dirty="0" err="1" smtClean="0"/>
              <a:t>Bô</a:t>
            </a:r>
            <a:r>
              <a:rPr lang="en-US" b="1" dirty="0" smtClean="0"/>
              <a:t>̣ </a:t>
            </a:r>
            <a:r>
              <a:rPr lang="en-US" b="1" dirty="0" err="1" smtClean="0"/>
              <a:t>năm</a:t>
            </a:r>
            <a:r>
              <a:rPr lang="en-US" b="1" dirty="0" smtClean="0"/>
              <a:t> 2023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Đê</a:t>
            </a:r>
            <a:r>
              <a:rPr lang="en-US" b="1" dirty="0" smtClean="0"/>
              <a:t>̀ </a:t>
            </a:r>
            <a:r>
              <a:rPr lang="en-US" b="1" dirty="0" err="1" smtClean="0"/>
              <a:t>được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nhóm</a:t>
            </a:r>
            <a:r>
              <a:rPr lang="en-US" b="1" dirty="0" smtClean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40566"/>
              </p:ext>
            </p:extLst>
          </p:nvPr>
        </p:nvGraphicFramePr>
        <p:xfrm>
          <a:off x="419098" y="1758837"/>
          <a:ext cx="5537563" cy="472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7563">
                  <a:extLst>
                    <a:ext uri="{9D8B030D-6E8A-4147-A177-3AD203B41FA5}">
                      <a16:colId xmlns:a16="http://schemas.microsoft.com/office/drawing/2014/main" val="2428872231"/>
                    </a:ext>
                  </a:extLst>
                </a:gridCol>
              </a:tblGrid>
              <a:tr h="44805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 err="1" smtClean="0"/>
                        <a:t>CÁCH</a:t>
                      </a:r>
                      <a:r>
                        <a:rPr lang="en-US" sz="2400" b="1" baseline="0" dirty="0" smtClean="0"/>
                        <a:t> 1</a:t>
                      </a:r>
                      <a:endParaRPr lang="en-US" sz="24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2800" b="0" dirty="0" err="1" smtClean="0"/>
                        <a:t>Nhóm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câu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hỏi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vê</a:t>
                      </a:r>
                      <a:r>
                        <a:rPr lang="en-US" sz="2800" b="0" dirty="0" smtClean="0"/>
                        <a:t>̀ </a:t>
                      </a:r>
                      <a:r>
                        <a:rPr lang="en-US" sz="2800" b="0" dirty="0" err="1" smtClean="0"/>
                        <a:t>tư</a:t>
                      </a:r>
                      <a:r>
                        <a:rPr lang="en-US" sz="2800" b="0" dirty="0" smtClean="0"/>
                        <a:t>̀ </a:t>
                      </a:r>
                      <a:r>
                        <a:rPr lang="en-US" sz="2800" b="0" dirty="0" err="1" smtClean="0"/>
                        <a:t>vựng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va</a:t>
                      </a:r>
                      <a:r>
                        <a:rPr lang="en-US" sz="2800" b="0" dirty="0" smtClean="0"/>
                        <a:t>̀ </a:t>
                      </a:r>
                      <a:r>
                        <a:rPr lang="en-US" sz="2800" b="0" dirty="0" err="1" smtClean="0"/>
                        <a:t>ngư</a:t>
                      </a:r>
                      <a:r>
                        <a:rPr lang="en-US" sz="2800" b="0" dirty="0" smtClean="0"/>
                        <a:t>̃ </a:t>
                      </a:r>
                      <a:r>
                        <a:rPr lang="en-US" sz="2800" b="0" dirty="0" err="1" smtClean="0"/>
                        <a:t>pháp</a:t>
                      </a:r>
                      <a:r>
                        <a:rPr lang="en-US" sz="2800" b="0" dirty="0" smtClean="0"/>
                        <a:t>: </a:t>
                      </a:r>
                      <a:r>
                        <a:rPr lang="en-US" sz="2800" b="0" dirty="0" err="1" smtClean="0"/>
                        <a:t>Ưu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tiên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các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câu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hỏi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dirty="0" err="1" smtClean="0"/>
                        <a:t>Nhận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biết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va</a:t>
                      </a:r>
                      <a:r>
                        <a:rPr lang="en-US" sz="2800" b="0" dirty="0" smtClean="0"/>
                        <a:t>̀ </a:t>
                      </a:r>
                      <a:r>
                        <a:rPr lang="en-US" sz="2800" b="0" dirty="0" err="1" smtClean="0"/>
                        <a:t>thông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hiểu</a:t>
                      </a:r>
                      <a:r>
                        <a:rPr lang="en-US" sz="2800" b="0" dirty="0" smtClean="0"/>
                        <a:t> (</a:t>
                      </a:r>
                      <a:r>
                        <a:rPr lang="en-US" sz="2800" b="0" dirty="0" err="1" smtClean="0"/>
                        <a:t>Đạt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mục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tiêu</a:t>
                      </a:r>
                      <a:r>
                        <a:rPr lang="en-US" sz="2800" b="0" dirty="0" smtClean="0"/>
                        <a:t> 6-7đ) </a:t>
                      </a:r>
                      <a:r>
                        <a:rPr lang="en-US" sz="2800" b="0" dirty="0" err="1" smtClean="0"/>
                        <a:t>đặt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lên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trước</a:t>
                      </a:r>
                      <a:r>
                        <a:rPr lang="en-US" sz="2800" b="0" dirty="0" smtClean="0"/>
                        <a:t>: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Tư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̀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 1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đến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 24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="0" dirty="0" err="1" smtClean="0"/>
                        <a:t>Vận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dụng</a:t>
                      </a:r>
                      <a:r>
                        <a:rPr lang="en-US" sz="2800" b="0" dirty="0" smtClean="0"/>
                        <a:t>: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Tư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̀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 25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đến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 28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="0" dirty="0" err="1" smtClean="0"/>
                        <a:t>Vận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dụng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cao</a:t>
                      </a:r>
                      <a:r>
                        <a:rPr lang="en-US" sz="2800" b="0" dirty="0" smtClean="0"/>
                        <a:t>: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Tư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̀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 29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</a:rPr>
                        <a:t>đến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 33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="0" dirty="0" err="1" smtClean="0"/>
                        <a:t>Nhóm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câu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hỏi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đọc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hiểu</a:t>
                      </a:r>
                      <a:r>
                        <a:rPr lang="en-US" sz="2800" b="0" dirty="0" smtClean="0"/>
                        <a:t>: </a:t>
                      </a:r>
                      <a:r>
                        <a:rPr lang="en-US" sz="2800" b="0" dirty="0" err="1" smtClean="0"/>
                        <a:t>Toàn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bô</a:t>
                      </a:r>
                      <a:r>
                        <a:rPr lang="en-US" sz="2800" b="0" dirty="0" smtClean="0"/>
                        <a:t>̣ 3 </a:t>
                      </a:r>
                      <a:r>
                        <a:rPr lang="en-US" sz="2800" b="0" dirty="0" err="1" smtClean="0"/>
                        <a:t>bài</a:t>
                      </a:r>
                      <a:r>
                        <a:rPr lang="en-US" sz="2800" b="0" dirty="0" smtClean="0"/>
                        <a:t> </a:t>
                      </a:r>
                      <a:r>
                        <a:rPr lang="en-US" sz="2800" b="0" dirty="0" err="1" smtClean="0"/>
                        <a:t>đọc</a:t>
                      </a:r>
                      <a:r>
                        <a:rPr lang="en-US" sz="2800" b="0" dirty="0" smtClean="0"/>
                        <a:t> (</a:t>
                      </a:r>
                      <a:r>
                        <a:rPr lang="en-US" sz="2800" b="0" dirty="0" err="1" smtClean="0"/>
                        <a:t>Dành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cho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hs</a:t>
                      </a:r>
                      <a:r>
                        <a:rPr lang="en-US" sz="2800" b="0" baseline="0" dirty="0" smtClean="0"/>
                        <a:t> có </a:t>
                      </a:r>
                      <a:r>
                        <a:rPr lang="en-US" sz="2800" b="0" baseline="0" dirty="0" err="1" smtClean="0"/>
                        <a:t>mục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tiêu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đạt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điểm</a:t>
                      </a:r>
                      <a:r>
                        <a:rPr lang="en-US" sz="2800" b="0" baseline="0" dirty="0" smtClean="0"/>
                        <a:t> 8-10)</a:t>
                      </a:r>
                      <a:endParaRPr lang="en-US" sz="2800" b="0" dirty="0" smtClean="0"/>
                    </a:p>
                    <a:p>
                      <a:endParaRPr lang="en-US" sz="28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8895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9947" y="1758837"/>
            <a:ext cx="5489666" cy="472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CÁCH</a:t>
            </a:r>
            <a:r>
              <a:rPr lang="en-US" sz="3600" b="1" dirty="0" smtClean="0">
                <a:solidFill>
                  <a:schemeClr val="tx1"/>
                </a:solidFill>
              </a:rPr>
              <a:t> 2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</a:rPr>
              <a:t>Giư</a:t>
            </a:r>
            <a:r>
              <a:rPr lang="en-US" sz="3600" dirty="0" smtClean="0">
                <a:solidFill>
                  <a:schemeClr val="tx1"/>
                </a:solidFill>
              </a:rPr>
              <a:t>̃ </a:t>
            </a:r>
            <a:r>
              <a:rPr lang="en-US" sz="3600" dirty="0" err="1" smtClean="0">
                <a:solidFill>
                  <a:schemeClr val="tx1"/>
                </a:solidFill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các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nhóm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câu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hỏi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</a:rPr>
              <a:t>Trong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từng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nhóm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câu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hỏi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sắp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xếp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các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câu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hỏi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theo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trật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tư</a:t>
            </a:r>
            <a:r>
              <a:rPr lang="en-US" sz="3600" dirty="0" smtClean="0">
                <a:solidFill>
                  <a:schemeClr val="tx1"/>
                </a:solidFill>
              </a:rPr>
              <a:t>̣ </a:t>
            </a:r>
            <a:r>
              <a:rPr lang="en-US" sz="3600" dirty="0" err="1" smtClean="0">
                <a:solidFill>
                  <a:schemeClr val="tx1"/>
                </a:solidFill>
              </a:rPr>
              <a:t>tư</a:t>
            </a:r>
            <a:r>
              <a:rPr lang="en-US" sz="3600" dirty="0" smtClean="0">
                <a:solidFill>
                  <a:schemeClr val="tx1"/>
                </a:solidFill>
              </a:rPr>
              <a:t>̀ </a:t>
            </a:r>
            <a:r>
              <a:rPr lang="en-US" sz="3600" dirty="0" err="1" smtClean="0">
                <a:solidFill>
                  <a:schemeClr val="tx1"/>
                </a:solidFill>
              </a:rPr>
              <a:t>Nhận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Biết</a:t>
            </a:r>
            <a:r>
              <a:rPr lang="en-US" sz="3600" dirty="0" smtClean="0">
                <a:solidFill>
                  <a:schemeClr val="tx1"/>
                </a:solidFill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</a:rPr>
              <a:t>Thông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Hiểu</a:t>
            </a:r>
            <a:r>
              <a:rPr lang="en-US" sz="3600" dirty="0" smtClean="0">
                <a:solidFill>
                  <a:schemeClr val="tx1"/>
                </a:solidFill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</a:rPr>
              <a:t>Vận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Dụng</a:t>
            </a:r>
            <a:r>
              <a:rPr lang="en-US" sz="3600" dirty="0" smtClean="0">
                <a:solidFill>
                  <a:schemeClr val="tx1"/>
                </a:solidFill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</a:rPr>
              <a:t>Vận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Dụng</a:t>
            </a:r>
            <a:r>
              <a:rPr lang="en-US" sz="3600" dirty="0" smtClean="0">
                <a:solidFill>
                  <a:schemeClr val="tx1"/>
                </a:solidFill>
              </a:rPr>
              <a:t> Cao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50" y="195309"/>
            <a:ext cx="10515600" cy="28801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CÁCH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NHÓM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</a:rPr>
              <a:t>̀ 1: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110969"/>
              </p:ext>
            </p:extLst>
          </p:nvPr>
        </p:nvGraphicFramePr>
        <p:xfrm>
          <a:off x="623750" y="653144"/>
          <a:ext cx="10623371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5843">
                  <a:extLst>
                    <a:ext uri="{9D8B030D-6E8A-4147-A177-3AD203B41FA5}">
                      <a16:colId xmlns:a16="http://schemas.microsoft.com/office/drawing/2014/main" val="1906786988"/>
                    </a:ext>
                  </a:extLst>
                </a:gridCol>
                <a:gridCol w="2655843">
                  <a:extLst>
                    <a:ext uri="{9D8B030D-6E8A-4147-A177-3AD203B41FA5}">
                      <a16:colId xmlns:a16="http://schemas.microsoft.com/office/drawing/2014/main" val="3502746656"/>
                    </a:ext>
                  </a:extLst>
                </a:gridCol>
                <a:gridCol w="2215787">
                  <a:extLst>
                    <a:ext uri="{9D8B030D-6E8A-4147-A177-3AD203B41FA5}">
                      <a16:colId xmlns:a16="http://schemas.microsoft.com/office/drawing/2014/main" val="4190351004"/>
                    </a:ext>
                  </a:extLst>
                </a:gridCol>
                <a:gridCol w="3095898">
                  <a:extLst>
                    <a:ext uri="{9D8B030D-6E8A-4147-A177-3AD203B41FA5}">
                      <a16:colId xmlns:a16="http://schemas.microsoft.com/office/drawing/2014/main" val="3203303549"/>
                    </a:ext>
                  </a:extLst>
                </a:gridCol>
              </a:tblGrid>
              <a:tr h="1926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</a:t>
                      </a:r>
                      <a:r>
                        <a:rPr lang="en-US" sz="2400" dirty="0" smtClean="0"/>
                        <a:t>1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 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77450"/>
                  </a:ext>
                </a:extLst>
              </a:tr>
              <a:tr h="201167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Bạch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Hải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Thực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Biên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Ngọc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Dung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Phan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Hưng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Bảo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Lâm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Đức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Long</a:t>
                      </a:r>
                    </a:p>
                    <a:p>
                      <a:r>
                        <a:rPr lang="en-US" sz="2400" dirty="0" err="1" smtClean="0"/>
                        <a:t>Phương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Linh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Thuy</a:t>
                      </a:r>
                      <a:r>
                        <a:rPr lang="en-US" sz="2400" baseline="0" dirty="0" smtClean="0"/>
                        <a:t>̀ </a:t>
                      </a:r>
                      <a:r>
                        <a:rPr lang="en-US" sz="2400" baseline="0" dirty="0" err="1" smtClean="0"/>
                        <a:t>Linh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Hải</a:t>
                      </a:r>
                      <a:r>
                        <a:rPr lang="en-US" sz="2400" baseline="0" dirty="0" smtClean="0"/>
                        <a:t> Long</a:t>
                      </a:r>
                    </a:p>
                    <a:p>
                      <a:r>
                        <a:rPr lang="en-US" sz="2400" baseline="0" dirty="0" err="1" smtClean="0"/>
                        <a:t>Phương</a:t>
                      </a:r>
                      <a:r>
                        <a:rPr lang="en-US" sz="2400" baseline="0" dirty="0" smtClean="0"/>
                        <a:t> Mai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Thuy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́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Ngân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err="1" smtClean="0"/>
                        <a:t>Nguyệt</a:t>
                      </a:r>
                      <a:r>
                        <a:rPr lang="en-US" sz="2400" baseline="0" dirty="0" smtClean="0"/>
                        <a:t> Minh</a:t>
                      </a:r>
                    </a:p>
                    <a:p>
                      <a:r>
                        <a:rPr lang="en-US" sz="2400" baseline="0" dirty="0" err="1" smtClean="0"/>
                        <a:t>Tra</a:t>
                      </a:r>
                      <a:r>
                        <a:rPr lang="en-US" sz="2400" baseline="0" dirty="0" smtClean="0"/>
                        <a:t>̀ My</a:t>
                      </a:r>
                    </a:p>
                    <a:p>
                      <a:r>
                        <a:rPr lang="en-US" sz="2400" baseline="0" dirty="0" smtClean="0"/>
                        <a:t>Chí </a:t>
                      </a:r>
                      <a:r>
                        <a:rPr lang="en-US" sz="2400" baseline="0" dirty="0" err="1" smtClean="0"/>
                        <a:t>Tân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Đức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Thắng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Tiến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Đạt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err="1" smtClean="0"/>
                        <a:t>Thê</a:t>
                      </a:r>
                      <a:r>
                        <a:rPr lang="en-US" sz="2400" dirty="0" smtClean="0"/>
                        <a:t>́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Toàn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Phương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Tuấn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Tâm</a:t>
                      </a:r>
                      <a:r>
                        <a:rPr lang="en-US" sz="2400" baseline="0" dirty="0" smtClean="0"/>
                        <a:t> Lan</a:t>
                      </a:r>
                    </a:p>
                    <a:p>
                      <a:r>
                        <a:rPr lang="en-US" sz="2400" baseline="0" dirty="0" err="1" smtClean="0"/>
                        <a:t>Hoàng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Tuấn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019"/>
                  </a:ext>
                </a:extLst>
              </a:tr>
              <a:tr h="4310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7*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8*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10874"/>
                  </a:ext>
                </a:extLst>
              </a:tr>
              <a:tr h="162745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Quang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Tân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aseline="0" dirty="0" smtClean="0"/>
                        <a:t>Ng </a:t>
                      </a:r>
                      <a:r>
                        <a:rPr lang="en-US" sz="2400" baseline="0" dirty="0" err="1" smtClean="0"/>
                        <a:t>Tuấn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Đăng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Việt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Vũ </a:t>
                      </a:r>
                      <a:r>
                        <a:rPr lang="en-US" sz="2400" baseline="0" dirty="0" err="1" smtClean="0"/>
                        <a:t>Việt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r>
                        <a:rPr lang="en-US" sz="2400" dirty="0" err="1" smtClean="0"/>
                        <a:t>Quang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Minh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Ánh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aseline="0" dirty="0" err="1" smtClean="0"/>
                        <a:t>Tùng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Dương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Đức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Hiếu</a:t>
                      </a:r>
                    </a:p>
                    <a:p>
                      <a:r>
                        <a:rPr lang="en-US" sz="2400" baseline="0" dirty="0" smtClean="0"/>
                        <a:t>Minh </a:t>
                      </a:r>
                      <a:r>
                        <a:rPr lang="en-US" sz="2400" baseline="0" dirty="0" err="1" smtClean="0"/>
                        <a:t>Phương</a:t>
                      </a:r>
                      <a:endParaRPr lang="en-US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Hà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Trang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Ngọc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Thảo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aseline="0" dirty="0" err="1" smtClean="0"/>
                        <a:t>Trần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Hương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Thu </a:t>
                      </a:r>
                      <a:r>
                        <a:rPr lang="en-US" sz="2400" baseline="0" dirty="0" err="1" smtClean="0"/>
                        <a:t>Hồng</a:t>
                      </a:r>
                      <a:endParaRPr lang="en-US" sz="2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Tiến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Anh</a:t>
                      </a:r>
                      <a:endParaRPr lang="en-US" sz="2400" baseline="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Kiên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smtClean="0"/>
                        <a:t>Minh </a:t>
                      </a:r>
                      <a:r>
                        <a:rPr lang="en-US" sz="2400" dirty="0" err="1" smtClean="0"/>
                        <a:t>Hiếu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Khánh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Linh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Tài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err="1" smtClean="0"/>
                        <a:t>Dũng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6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CHUYÊN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LUYỆN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TẬP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3">
            <a:hlinkClick r:id="rId2" action="ppaction://hlinkfile"/>
          </p:cNvPr>
          <p:cNvSpPr/>
          <p:nvPr/>
        </p:nvSpPr>
        <p:spPr>
          <a:xfrm>
            <a:off x="7576457" y="783771"/>
            <a:ext cx="1175657" cy="6008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49" y="1825625"/>
            <a:ext cx="5669825" cy="26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WRAPPING -UP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3" y="1485991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Các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trọng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tâm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mệnh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đê</a:t>
            </a:r>
            <a:r>
              <a:rPr lang="en-US" b="1" dirty="0" smtClean="0">
                <a:solidFill>
                  <a:srgbClr val="FF0000"/>
                </a:solidFill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</a:rPr>
              <a:t>trạng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</a:t>
            </a:r>
            <a:r>
              <a:rPr lang="en-US" b="1" dirty="0" smtClean="0">
                <a:solidFill>
                  <a:srgbClr val="FF0000"/>
                </a:solidFill>
              </a:rPr>
              <a:t>̃ chỉ </a:t>
            </a:r>
            <a:r>
              <a:rPr lang="en-US" b="1" dirty="0" err="1" smtClean="0">
                <a:solidFill>
                  <a:srgbClr val="FF0000"/>
                </a:solidFill>
              </a:rPr>
              <a:t>thời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gian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Quá </a:t>
            </a:r>
            <a:r>
              <a:rPr lang="en-US" dirty="0" err="1" smtClean="0"/>
              <a:t>khư</a:t>
            </a:r>
            <a:r>
              <a:rPr lang="en-US" dirty="0" smtClean="0"/>
              <a:t>́ – Quá </a:t>
            </a:r>
            <a:r>
              <a:rPr lang="en-US" dirty="0" err="1" smtClean="0"/>
              <a:t>khư</a:t>
            </a:r>
            <a:r>
              <a:rPr lang="en-US" dirty="0" smtClean="0"/>
              <a:t>́ </a:t>
            </a:r>
            <a:r>
              <a:rPr lang="en-US" dirty="0" err="1" smtClean="0"/>
              <a:t>tiếp</a:t>
            </a:r>
            <a:r>
              <a:rPr lang="en-US" dirty="0" smtClean="0"/>
              <a:t> </a:t>
            </a:r>
            <a:r>
              <a:rPr lang="en-US" dirty="0" err="1" smtClean="0"/>
              <a:t>diễn</a:t>
            </a:r>
            <a:r>
              <a:rPr lang="en-US" dirty="0" smtClean="0"/>
              <a:t> (while/ when/ as)</a:t>
            </a:r>
          </a:p>
          <a:p>
            <a:pPr>
              <a:buFontTx/>
              <a:buChar char="-"/>
            </a:pPr>
            <a:r>
              <a:rPr lang="en-US" dirty="0" err="1" smtClean="0"/>
              <a:t>Hiện</a:t>
            </a:r>
            <a:r>
              <a:rPr lang="en-US" dirty="0" smtClean="0"/>
              <a:t> </a:t>
            </a:r>
            <a:r>
              <a:rPr lang="en-US" dirty="0" err="1" smtClean="0"/>
              <a:t>tại</a:t>
            </a:r>
            <a:r>
              <a:rPr lang="en-US" dirty="0" smtClean="0"/>
              <a:t> </a:t>
            </a:r>
            <a:r>
              <a:rPr lang="en-US" dirty="0" err="1" smtClean="0"/>
              <a:t>hoàn</a:t>
            </a:r>
            <a:r>
              <a:rPr lang="en-US" dirty="0" smtClean="0"/>
              <a:t> </a:t>
            </a:r>
            <a:r>
              <a:rPr lang="en-US" dirty="0" err="1" smtClean="0"/>
              <a:t>thành</a:t>
            </a:r>
            <a:r>
              <a:rPr lang="en-US" dirty="0" smtClean="0"/>
              <a:t> – quá </a:t>
            </a:r>
            <a:r>
              <a:rPr lang="en-US" dirty="0" err="1" smtClean="0"/>
              <a:t>khư</a:t>
            </a:r>
            <a:r>
              <a:rPr lang="en-US" dirty="0" smtClean="0"/>
              <a:t>́ </a:t>
            </a:r>
            <a:r>
              <a:rPr lang="en-US" dirty="0" err="1" smtClean="0"/>
              <a:t>đơn</a:t>
            </a:r>
            <a:r>
              <a:rPr lang="en-US" dirty="0" smtClean="0"/>
              <a:t> (since)</a:t>
            </a:r>
          </a:p>
          <a:p>
            <a:pPr>
              <a:buFontTx/>
              <a:buChar char="-"/>
            </a:pPr>
            <a:r>
              <a:rPr lang="en-US" dirty="0" err="1" smtClean="0"/>
              <a:t>Hiện</a:t>
            </a:r>
            <a:r>
              <a:rPr lang="en-US" dirty="0" smtClean="0"/>
              <a:t> </a:t>
            </a:r>
            <a:r>
              <a:rPr lang="en-US" dirty="0" err="1" smtClean="0"/>
              <a:t>tại</a:t>
            </a:r>
            <a:r>
              <a:rPr lang="en-US" dirty="0" smtClean="0"/>
              <a:t> </a:t>
            </a:r>
            <a:r>
              <a:rPr lang="en-US" dirty="0" err="1" smtClean="0"/>
              <a:t>hoàn</a:t>
            </a:r>
            <a:r>
              <a:rPr lang="en-US" dirty="0" smtClean="0"/>
              <a:t> </a:t>
            </a:r>
            <a:r>
              <a:rPr lang="en-US" dirty="0" err="1" smtClean="0"/>
              <a:t>thành</a:t>
            </a:r>
            <a:r>
              <a:rPr lang="en-US" dirty="0" smtClean="0"/>
              <a:t> </a:t>
            </a:r>
            <a:r>
              <a:rPr lang="en-US" dirty="0" err="1" smtClean="0"/>
              <a:t>với</a:t>
            </a:r>
            <a:r>
              <a:rPr lang="en-US" dirty="0" smtClean="0"/>
              <a:t> for/ since</a:t>
            </a:r>
          </a:p>
          <a:p>
            <a:pPr>
              <a:buFontTx/>
              <a:buChar char="-"/>
            </a:pP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 – </a:t>
            </a:r>
            <a:r>
              <a:rPr lang="en-US" dirty="0" err="1" smtClean="0"/>
              <a:t>Hiện</a:t>
            </a:r>
            <a:r>
              <a:rPr lang="en-US" dirty="0" smtClean="0"/>
              <a:t> </a:t>
            </a:r>
            <a:r>
              <a:rPr lang="en-US" dirty="0" err="1" smtClean="0"/>
              <a:t>tại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Làm</a:t>
            </a:r>
            <a:r>
              <a:rPr lang="en-US" b="1" dirty="0" smtClean="0"/>
              <a:t> </a:t>
            </a:r>
            <a:r>
              <a:rPr lang="en-US" b="1" dirty="0" err="1" smtClean="0"/>
              <a:t>đê</a:t>
            </a:r>
            <a:r>
              <a:rPr lang="en-US" b="1" dirty="0" smtClean="0"/>
              <a:t>̀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loại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mức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đô</a:t>
            </a:r>
            <a:r>
              <a:rPr lang="en-US" b="1" dirty="0" smtClean="0">
                <a:solidFill>
                  <a:srgbClr val="FF0000"/>
                </a:solidFill>
              </a:rPr>
              <a:t>̣ </a:t>
            </a:r>
            <a:r>
              <a:rPr lang="en-US" b="1" dirty="0" err="1" smtClean="0">
                <a:solidFill>
                  <a:srgbClr val="FF0000"/>
                </a:solidFill>
              </a:rPr>
              <a:t>kho</a:t>
            </a:r>
            <a:r>
              <a:rPr lang="en-US" b="1" dirty="0" smtClean="0">
                <a:solidFill>
                  <a:srgbClr val="FF0000"/>
                </a:solidFill>
              </a:rPr>
              <a:t>́ </a:t>
            </a:r>
            <a:r>
              <a:rPr lang="en-US" b="1" dirty="0" err="1" smtClean="0">
                <a:solidFill>
                  <a:srgbClr val="FF0000"/>
                </a:solidFill>
              </a:rPr>
              <a:t>của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hỏi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với</a:t>
            </a:r>
            <a:r>
              <a:rPr lang="en-US" b="1" dirty="0" smtClean="0"/>
              <a:t> </a:t>
            </a:r>
            <a:r>
              <a:rPr lang="en-US" b="1" dirty="0" err="1" smtClean="0"/>
              <a:t>mục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6-7đ (</a:t>
            </a:r>
            <a:r>
              <a:rPr lang="en-US" b="1" dirty="0" err="1" smtClean="0"/>
              <a:t>Nhận</a:t>
            </a:r>
            <a:r>
              <a:rPr lang="en-US" b="1" dirty="0" smtClean="0"/>
              <a:t> </a:t>
            </a:r>
            <a:r>
              <a:rPr lang="en-US" b="1" dirty="0" err="1" smtClean="0"/>
              <a:t>biết</a:t>
            </a:r>
            <a:r>
              <a:rPr lang="en-US" b="1" dirty="0" smtClean="0"/>
              <a:t> – </a:t>
            </a:r>
            <a:r>
              <a:rPr lang="en-US" b="1" dirty="0" err="1" smtClean="0"/>
              <a:t>Thông</a:t>
            </a:r>
            <a:r>
              <a:rPr lang="en-US" b="1" dirty="0" smtClean="0"/>
              <a:t> </a:t>
            </a:r>
            <a:r>
              <a:rPr lang="en-US" b="1" dirty="0" err="1" smtClean="0"/>
              <a:t>hiểu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02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37" y="1768567"/>
            <a:ext cx="4259441" cy="2381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65" y="477044"/>
            <a:ext cx="5791200" cy="3551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142" y="385604"/>
            <a:ext cx="5392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CHÚC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EM </a:t>
            </a:r>
            <a:r>
              <a:rPr lang="en-US" sz="3200" b="1" dirty="0" err="1" smtClean="0">
                <a:solidFill>
                  <a:srgbClr val="FF0000"/>
                </a:solidFill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TẬP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TỐT</a:t>
            </a:r>
            <a:r>
              <a:rPr lang="en-US" sz="3200" b="1" dirty="0" smtClean="0">
                <a:solidFill>
                  <a:srgbClr val="FF0000"/>
                </a:solidFill>
              </a:rPr>
              <a:t> VÀ 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ĐẠT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ĐƯỢC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MỤC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ĐÊ</a:t>
            </a:r>
            <a:r>
              <a:rPr lang="en-US" sz="3200" b="1" dirty="0" smtClean="0">
                <a:solidFill>
                  <a:srgbClr val="FF0000"/>
                </a:solidFill>
              </a:rPr>
              <a:t>̀ RA!!!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075"/>
            <a:ext cx="10515600" cy="5362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</a:rPr>
              <a:t>GIỚI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THIỆU</a:t>
            </a:r>
            <a:r>
              <a:rPr lang="en-US" sz="2800" b="1" dirty="0" smtClean="0">
                <a:solidFill>
                  <a:srgbClr val="FF0000"/>
                </a:solidFill>
              </a:rPr>
              <a:t> CHUNG VÀ </a:t>
            </a:r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TẬP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</a:rPr>
              <a:t>̀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50159"/>
              </p:ext>
            </p:extLst>
          </p:nvPr>
        </p:nvGraphicFramePr>
        <p:xfrm>
          <a:off x="940526" y="1306287"/>
          <a:ext cx="10413274" cy="45346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12775">
                  <a:extLst>
                    <a:ext uri="{9D8B030D-6E8A-4147-A177-3AD203B41FA5}">
                      <a16:colId xmlns:a16="http://schemas.microsoft.com/office/drawing/2014/main" val="3877034411"/>
                    </a:ext>
                  </a:extLst>
                </a:gridCol>
                <a:gridCol w="2734238">
                  <a:extLst>
                    <a:ext uri="{9D8B030D-6E8A-4147-A177-3AD203B41FA5}">
                      <a16:colId xmlns:a16="http://schemas.microsoft.com/office/drawing/2014/main" val="3126132111"/>
                    </a:ext>
                  </a:extLst>
                </a:gridCol>
                <a:gridCol w="1550858">
                  <a:extLst>
                    <a:ext uri="{9D8B030D-6E8A-4147-A177-3AD203B41FA5}">
                      <a16:colId xmlns:a16="http://schemas.microsoft.com/office/drawing/2014/main" val="3080850324"/>
                    </a:ext>
                  </a:extLst>
                </a:gridCol>
                <a:gridCol w="5315403">
                  <a:extLst>
                    <a:ext uri="{9D8B030D-6E8A-4147-A177-3AD203B41FA5}">
                      <a16:colId xmlns:a16="http://schemas.microsoft.com/office/drawing/2014/main" val="703209947"/>
                    </a:ext>
                  </a:extLst>
                </a:gridCol>
              </a:tblGrid>
              <a:tr h="6605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Câu</a:t>
                      </a:r>
                      <a:r>
                        <a:rPr lang="en-US" sz="2000" baseline="0" dirty="0" smtClean="0"/>
                        <a:t>  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Nội</a:t>
                      </a:r>
                      <a:r>
                        <a:rPr lang="en-US" sz="2000" baseline="0" dirty="0" smtClean="0"/>
                        <a:t> dung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Đô</a:t>
                      </a:r>
                      <a:r>
                        <a:rPr lang="en-US" sz="2000" dirty="0" smtClean="0"/>
                        <a:t>̣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kho</a:t>
                      </a:r>
                      <a:r>
                        <a:rPr lang="en-US" sz="2000" baseline="0" dirty="0" smtClean="0"/>
                        <a:t>́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Đặc</a:t>
                      </a:r>
                      <a:r>
                        <a:rPr lang="en-US" sz="2000" baseline="0" dirty="0" smtClean="0"/>
                        <a:t> tả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16121"/>
                  </a:ext>
                </a:extLst>
              </a:tr>
              <a:tr h="8310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Xác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định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lỗi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sai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Nhận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biết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Thi</a:t>
                      </a:r>
                      <a:r>
                        <a:rPr lang="en-US" sz="2000" dirty="0" smtClean="0"/>
                        <a:t>̀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động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tư</a:t>
                      </a:r>
                      <a:r>
                        <a:rPr lang="en-US" sz="2000" baseline="0" dirty="0" smtClean="0"/>
                        <a:t>̀ (</a:t>
                      </a:r>
                      <a:r>
                        <a:rPr lang="en-US" sz="2000" baseline="0" dirty="0" err="1" smtClean="0"/>
                        <a:t>Hiện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tại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đơn</a:t>
                      </a:r>
                      <a:r>
                        <a:rPr lang="en-US" sz="2000" baseline="0" dirty="0" smtClean="0"/>
                        <a:t>, quá </a:t>
                      </a:r>
                      <a:r>
                        <a:rPr lang="en-US" sz="2000" baseline="0" dirty="0" err="1" smtClean="0"/>
                        <a:t>khư</a:t>
                      </a:r>
                      <a:r>
                        <a:rPr lang="en-US" sz="2000" baseline="0" dirty="0" smtClean="0"/>
                        <a:t>́ </a:t>
                      </a:r>
                      <a:r>
                        <a:rPr lang="en-US" sz="2000" baseline="0" dirty="0" err="1" smtClean="0"/>
                        <a:t>đơn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922161"/>
                  </a:ext>
                </a:extLst>
              </a:tr>
              <a:tr h="10082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Thi</a:t>
                      </a:r>
                      <a:r>
                        <a:rPr lang="en-US" sz="2000" dirty="0" smtClean="0"/>
                        <a:t>̀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động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tư</a:t>
                      </a:r>
                      <a:r>
                        <a:rPr lang="en-US" sz="2000" baseline="0" dirty="0" smtClean="0"/>
                        <a:t>̀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Nhận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biết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Kết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hợp</a:t>
                      </a:r>
                      <a:r>
                        <a:rPr lang="en-US" sz="2000" baseline="0" dirty="0" smtClean="0"/>
                        <a:t> 2 </a:t>
                      </a:r>
                      <a:r>
                        <a:rPr lang="en-US" sz="2000" baseline="0" dirty="0" err="1" smtClean="0"/>
                        <a:t>thi</a:t>
                      </a:r>
                      <a:r>
                        <a:rPr lang="en-US" sz="2000" baseline="0" dirty="0" smtClean="0"/>
                        <a:t>̀:</a:t>
                      </a:r>
                    </a:p>
                    <a:p>
                      <a:r>
                        <a:rPr lang="en-US" sz="2000" baseline="0" dirty="0" smtClean="0"/>
                        <a:t>+ Quá </a:t>
                      </a:r>
                      <a:r>
                        <a:rPr lang="en-US" sz="2000" baseline="0" dirty="0" err="1" smtClean="0"/>
                        <a:t>khư</a:t>
                      </a:r>
                      <a:r>
                        <a:rPr lang="en-US" sz="2000" baseline="0" dirty="0" smtClean="0"/>
                        <a:t>́ </a:t>
                      </a:r>
                      <a:r>
                        <a:rPr lang="en-US" sz="2000" baseline="0" dirty="0" err="1" smtClean="0"/>
                        <a:t>tiếp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diễn</a:t>
                      </a:r>
                      <a:r>
                        <a:rPr lang="en-US" sz="2000" baseline="0" dirty="0" smtClean="0"/>
                        <a:t> – Quá </a:t>
                      </a:r>
                      <a:r>
                        <a:rPr lang="en-US" sz="2000" baseline="0" dirty="0" err="1" smtClean="0"/>
                        <a:t>khư</a:t>
                      </a:r>
                      <a:r>
                        <a:rPr lang="en-US" sz="2000" baseline="0" dirty="0" smtClean="0"/>
                        <a:t>́ </a:t>
                      </a:r>
                      <a:r>
                        <a:rPr lang="en-US" sz="2000" baseline="0" dirty="0" err="1" smtClean="0"/>
                        <a:t>đơn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+ </a:t>
                      </a:r>
                      <a:r>
                        <a:rPr lang="en-US" sz="2000" baseline="0" dirty="0" err="1" smtClean="0"/>
                        <a:t>Hiện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tại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hoàn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thành</a:t>
                      </a:r>
                      <a:r>
                        <a:rPr lang="en-US" sz="2000" baseline="0" dirty="0" smtClean="0"/>
                        <a:t> – Quá </a:t>
                      </a:r>
                      <a:r>
                        <a:rPr lang="en-US" sz="2000" baseline="0" dirty="0" err="1" smtClean="0"/>
                        <a:t>khư</a:t>
                      </a:r>
                      <a:r>
                        <a:rPr lang="en-US" sz="2000" baseline="0" dirty="0" smtClean="0"/>
                        <a:t>́ </a:t>
                      </a:r>
                      <a:r>
                        <a:rPr lang="en-US" sz="2000" baseline="0" dirty="0" err="1" smtClean="0"/>
                        <a:t>đơn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43155"/>
                  </a:ext>
                </a:extLst>
              </a:tr>
              <a:tr h="10289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Chuyển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câu</a:t>
                      </a:r>
                      <a:r>
                        <a:rPr lang="en-US" sz="2000" baseline="0" dirty="0" smtClean="0"/>
                        <a:t>/ </a:t>
                      </a:r>
                      <a:r>
                        <a:rPr lang="en-US" sz="2000" baseline="0" dirty="0" err="1" smtClean="0"/>
                        <a:t>Câu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đồng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nghĩa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hiểu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Các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câu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chuyển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viết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lại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bằng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đổi</a:t>
                      </a:r>
                      <a:r>
                        <a:rPr lang="en-US" sz="2000" baseline="0" dirty="0" smtClean="0"/>
                        <a:t> Verb tenses (Quá </a:t>
                      </a:r>
                      <a:r>
                        <a:rPr lang="en-US" sz="2000" baseline="0" dirty="0" err="1" smtClean="0"/>
                        <a:t>khư</a:t>
                      </a:r>
                      <a:r>
                        <a:rPr lang="en-US" sz="2000" baseline="0" dirty="0" smtClean="0"/>
                        <a:t>́ </a:t>
                      </a:r>
                      <a:r>
                        <a:rPr lang="en-US" sz="2000" baseline="0" dirty="0" err="1" smtClean="0"/>
                        <a:t>đơn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va</a:t>
                      </a:r>
                      <a:r>
                        <a:rPr lang="en-US" sz="2000" baseline="0" dirty="0" smtClean="0"/>
                        <a:t>̀ </a:t>
                      </a:r>
                      <a:r>
                        <a:rPr lang="en-US" sz="2000" baseline="0" dirty="0" err="1" smtClean="0"/>
                        <a:t>Hiện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tại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hoàn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thành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224333"/>
                  </a:ext>
                </a:extLst>
              </a:tr>
              <a:tr h="1941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Mệnh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đê</a:t>
                      </a:r>
                      <a:r>
                        <a:rPr lang="en-US" sz="2000" baseline="0" dirty="0" smtClean="0"/>
                        <a:t>̀ </a:t>
                      </a:r>
                      <a:r>
                        <a:rPr lang="en-US" sz="2000" baseline="0" dirty="0" err="1" smtClean="0"/>
                        <a:t>trạng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ngư</a:t>
                      </a:r>
                      <a:r>
                        <a:rPr lang="en-US" sz="2000" baseline="0" dirty="0" smtClean="0"/>
                        <a:t>̃ – </a:t>
                      </a:r>
                      <a:r>
                        <a:rPr lang="en-US" sz="2000" baseline="0" dirty="0" err="1" smtClean="0"/>
                        <a:t>thời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gian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Vận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dụng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02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8183"/>
              </p:ext>
            </p:extLst>
          </p:nvPr>
        </p:nvGraphicFramePr>
        <p:xfrm>
          <a:off x="746760" y="619532"/>
          <a:ext cx="10789920" cy="46273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09903">
                  <a:extLst>
                    <a:ext uri="{9D8B030D-6E8A-4147-A177-3AD203B41FA5}">
                      <a16:colId xmlns:a16="http://schemas.microsoft.com/office/drawing/2014/main" val="2456365961"/>
                    </a:ext>
                  </a:extLst>
                </a:gridCol>
                <a:gridCol w="1983377">
                  <a:extLst>
                    <a:ext uri="{9D8B030D-6E8A-4147-A177-3AD203B41FA5}">
                      <a16:colId xmlns:a16="http://schemas.microsoft.com/office/drawing/2014/main" val="4279840503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3247482209"/>
                    </a:ext>
                  </a:extLst>
                </a:gridCol>
              </a:tblGrid>
              <a:tr h="6307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Nội</a:t>
                      </a:r>
                      <a:r>
                        <a:rPr lang="en-US" sz="2400" baseline="0" dirty="0" smtClean="0"/>
                        <a:t> dung </a:t>
                      </a:r>
                      <a:r>
                        <a:rPr lang="en-US" sz="2400" baseline="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hỏi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Mức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đô</a:t>
                      </a:r>
                      <a:r>
                        <a:rPr lang="en-US" sz="2400" baseline="0" dirty="0" smtClean="0"/>
                        <a:t>̣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Trọng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tâm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các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thi</a:t>
                      </a:r>
                      <a:r>
                        <a:rPr lang="en-US" sz="2400" baseline="0" dirty="0" smtClean="0"/>
                        <a:t>̀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76177"/>
                  </a:ext>
                </a:extLst>
              </a:tr>
              <a:tr h="1088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Thi</a:t>
                      </a:r>
                      <a:r>
                        <a:rPr lang="en-US" sz="2400" dirty="0" smtClean="0"/>
                        <a:t>̀ quá </a:t>
                      </a:r>
                      <a:r>
                        <a:rPr lang="en-US" sz="2400" dirty="0" err="1" smtClean="0"/>
                        <a:t>khư</a:t>
                      </a:r>
                      <a:r>
                        <a:rPr lang="en-US" sz="2400" dirty="0" smtClean="0"/>
                        <a:t>́ </a:t>
                      </a:r>
                      <a:r>
                        <a:rPr lang="en-US" sz="2400" dirty="0" err="1" smtClean="0"/>
                        <a:t>đơn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va</a:t>
                      </a:r>
                      <a:r>
                        <a:rPr lang="en-US" sz="2400" dirty="0" smtClean="0"/>
                        <a:t>̀ </a:t>
                      </a:r>
                      <a:r>
                        <a:rPr lang="en-US" sz="2400" dirty="0" err="1" smtClean="0"/>
                        <a:t>dấu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hiệu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nhận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biết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Nhận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biết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err="1" smtClean="0"/>
                        <a:t>Hiện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tại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đơn</a:t>
                      </a:r>
                      <a:endParaRPr lang="en-US" sz="24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err="1" smtClean="0"/>
                        <a:t>Hiện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tại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hoàn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thành</a:t>
                      </a:r>
                      <a:endParaRPr lang="en-US" sz="24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/>
                        <a:t>Quá </a:t>
                      </a:r>
                      <a:r>
                        <a:rPr lang="en-US" sz="2400" dirty="0" err="1" smtClean="0"/>
                        <a:t>khư</a:t>
                      </a:r>
                      <a:r>
                        <a:rPr lang="en-US" sz="2400" dirty="0" smtClean="0"/>
                        <a:t>́ </a:t>
                      </a:r>
                      <a:r>
                        <a:rPr lang="en-US" sz="2400" dirty="0" err="1" smtClean="0"/>
                        <a:t>đơn</a:t>
                      </a:r>
                      <a:endParaRPr lang="en-US" sz="24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/>
                        <a:t>Quá </a:t>
                      </a:r>
                      <a:r>
                        <a:rPr lang="en-US" sz="2400" dirty="0" err="1" smtClean="0"/>
                        <a:t>khư</a:t>
                      </a:r>
                      <a:r>
                        <a:rPr lang="en-US" sz="2400" dirty="0" smtClean="0"/>
                        <a:t>́ </a:t>
                      </a:r>
                      <a:r>
                        <a:rPr lang="en-US" sz="2400" dirty="0" err="1" smtClean="0"/>
                        <a:t>tiếp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diễn</a:t>
                      </a:r>
                      <a:endParaRPr lang="en-US" sz="24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err="1" smtClean="0"/>
                        <a:t>Tương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đơn</a:t>
                      </a:r>
                      <a:endParaRPr lang="en-US" sz="24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err="1" smtClean="0"/>
                        <a:t>Tương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hoàn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thành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358336"/>
                  </a:ext>
                </a:extLst>
              </a:tr>
              <a:tr h="108860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Mệnh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đê</a:t>
                      </a:r>
                      <a:r>
                        <a:rPr lang="en-US" sz="2400" dirty="0" smtClean="0"/>
                        <a:t>̀ </a:t>
                      </a:r>
                      <a:r>
                        <a:rPr lang="en-US" sz="2400" dirty="0" err="1" smtClean="0"/>
                        <a:t>trạng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ngư</a:t>
                      </a:r>
                      <a:r>
                        <a:rPr lang="en-US" sz="2400" dirty="0" smtClean="0"/>
                        <a:t>̃ chỉ </a:t>
                      </a:r>
                      <a:r>
                        <a:rPr lang="en-US" sz="2400" dirty="0" err="1" smtClean="0"/>
                        <a:t>thời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trong</a:t>
                      </a:r>
                      <a:r>
                        <a:rPr lang="en-US" sz="2400" dirty="0" smtClean="0"/>
                        <a:t> quá </a:t>
                      </a:r>
                      <a:r>
                        <a:rPr lang="en-US" sz="2400" dirty="0" err="1" smtClean="0"/>
                        <a:t>khư</a:t>
                      </a:r>
                      <a:r>
                        <a:rPr lang="en-US" sz="2400" dirty="0" smtClean="0"/>
                        <a:t>́ (when/while)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Nhận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biết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42854"/>
                  </a:ext>
                </a:extLst>
              </a:tr>
              <a:tr h="63070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Hiện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tại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hoàn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thành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hiểu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86188"/>
                  </a:ext>
                </a:extLst>
              </a:tr>
              <a:tr h="1088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Mệnh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đê</a:t>
                      </a:r>
                      <a:r>
                        <a:rPr lang="en-US" sz="2400" dirty="0" smtClean="0"/>
                        <a:t>̀ </a:t>
                      </a:r>
                      <a:r>
                        <a:rPr lang="en-US" sz="2400" dirty="0" err="1" smtClean="0"/>
                        <a:t>trạng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ngư</a:t>
                      </a:r>
                      <a:r>
                        <a:rPr lang="en-US" sz="2400" dirty="0" smtClean="0"/>
                        <a:t>̃ chỉ </a:t>
                      </a:r>
                      <a:r>
                        <a:rPr lang="en-US" sz="2400" dirty="0" err="1" smtClean="0"/>
                        <a:t>thời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trong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tương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lai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Vận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dụng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5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03" y="349795"/>
            <a:ext cx="10515600" cy="128850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MỆNH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ĐỀ TRẠNG NGỮ CHỈ </a:t>
            </a:r>
            <a:r>
              <a:rPr lang="en-US" sz="2400" b="1" dirty="0" err="1" smtClean="0">
                <a:solidFill>
                  <a:srgbClr val="FF0000"/>
                </a:solidFill>
              </a:rPr>
              <a:t>THỜI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GIAN</a:t>
            </a:r>
            <a:r>
              <a:rPr lang="en-US" sz="2400" b="1" dirty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QUÁ </a:t>
            </a:r>
            <a:r>
              <a:rPr lang="en-US" sz="2400" b="1" dirty="0" err="1" smtClean="0">
                <a:solidFill>
                  <a:srgbClr val="FF0000"/>
                </a:solidFill>
              </a:rPr>
              <a:t>KHƯ</a:t>
            </a:r>
            <a:r>
              <a:rPr lang="en-US" sz="2400" b="1" dirty="0" smtClean="0">
                <a:solidFill>
                  <a:srgbClr val="FF0000"/>
                </a:solidFill>
              </a:rPr>
              <a:t>́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Quá </a:t>
            </a:r>
            <a:r>
              <a:rPr lang="en-US" sz="2400" b="1" dirty="0" err="1"/>
              <a:t>khư</a:t>
            </a:r>
            <a:r>
              <a:rPr lang="en-US" sz="2400" b="1" dirty="0"/>
              <a:t>́ </a:t>
            </a:r>
            <a:r>
              <a:rPr lang="en-US" sz="2400" b="1" dirty="0" err="1"/>
              <a:t>tiếp</a:t>
            </a:r>
            <a:r>
              <a:rPr lang="en-US" sz="2400" b="1" dirty="0"/>
              <a:t> </a:t>
            </a:r>
            <a:r>
              <a:rPr lang="en-US" sz="2400" b="1" dirty="0" err="1"/>
              <a:t>diễn</a:t>
            </a:r>
            <a:r>
              <a:rPr lang="en-US" sz="2400" b="1" dirty="0"/>
              <a:t> – Quá </a:t>
            </a:r>
            <a:r>
              <a:rPr lang="en-US" sz="2400" b="1" dirty="0" err="1"/>
              <a:t>khư</a:t>
            </a:r>
            <a:r>
              <a:rPr lang="en-US" sz="2400" b="1" dirty="0"/>
              <a:t>́ </a:t>
            </a:r>
            <a:r>
              <a:rPr lang="en-US" sz="2400" b="1" dirty="0" err="1" smtClean="0"/>
              <a:t>đơn</a:t>
            </a:r>
            <a:r>
              <a:rPr lang="en-US" sz="2400" b="1" dirty="0" smtClean="0"/>
              <a:t> -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MỨC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ĐÔ</a:t>
            </a:r>
            <a:r>
              <a:rPr lang="en-US" sz="2400" b="1" dirty="0" smtClean="0">
                <a:solidFill>
                  <a:srgbClr val="FF0000"/>
                </a:solidFill>
              </a:rPr>
              <a:t>̣ </a:t>
            </a:r>
            <a:r>
              <a:rPr lang="en-US" sz="2400" b="1" dirty="0" err="1" smtClean="0">
                <a:solidFill>
                  <a:srgbClr val="FF0000"/>
                </a:solidFill>
              </a:rPr>
              <a:t>NHẬN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BIẾT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448436"/>
            <a:ext cx="11218817" cy="106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students ______ noisily </a:t>
            </a:r>
            <a:r>
              <a:rPr lang="en-US" sz="2400" dirty="0">
                <a:solidFill>
                  <a:srgbClr val="FF0000"/>
                </a:solidFill>
              </a:rPr>
              <a:t>when</a:t>
            </a:r>
            <a:r>
              <a:rPr lang="en-US" sz="2400" dirty="0"/>
              <a:t> the teacher </a:t>
            </a:r>
            <a:r>
              <a:rPr lang="en-US" sz="2400" dirty="0">
                <a:solidFill>
                  <a:srgbClr val="FF0000"/>
                </a:solidFill>
              </a:rPr>
              <a:t>came into </a:t>
            </a:r>
            <a:r>
              <a:rPr lang="en-US" sz="2400" dirty="0" smtClean="0"/>
              <a:t>the classroom.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were talking      B. talk</a:t>
            </a:r>
            <a:r>
              <a:rPr lang="en-US" sz="2400" dirty="0"/>
              <a:t> </a:t>
            </a:r>
            <a:r>
              <a:rPr lang="en-US" sz="2400" dirty="0" smtClean="0"/>
              <a:t>           C. talked</a:t>
            </a:r>
            <a:r>
              <a:rPr lang="en-US" sz="2400" dirty="0"/>
              <a:t> </a:t>
            </a:r>
            <a:r>
              <a:rPr lang="en-US" sz="2400" dirty="0" smtClean="0"/>
              <a:t>           D. are talking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655319" y="1947909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51455"/>
              </p:ext>
            </p:extLst>
          </p:nvPr>
        </p:nvGraphicFramePr>
        <p:xfrm>
          <a:off x="485505" y="4322093"/>
          <a:ext cx="1091836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410">
                  <a:extLst>
                    <a:ext uri="{9D8B030D-6E8A-4147-A177-3AD203B41FA5}">
                      <a16:colId xmlns:a16="http://schemas.microsoft.com/office/drawing/2014/main" val="2044867877"/>
                    </a:ext>
                  </a:extLst>
                </a:gridCol>
                <a:gridCol w="2312840">
                  <a:extLst>
                    <a:ext uri="{9D8B030D-6E8A-4147-A177-3AD203B41FA5}">
                      <a16:colId xmlns:a16="http://schemas.microsoft.com/office/drawing/2014/main" val="2021010538"/>
                    </a:ext>
                  </a:extLst>
                </a:gridCol>
                <a:gridCol w="5520118">
                  <a:extLst>
                    <a:ext uri="{9D8B030D-6E8A-4147-A177-3AD203B41FA5}">
                      <a16:colId xmlns:a16="http://schemas.microsoft.com/office/drawing/2014/main" val="3087571905"/>
                    </a:ext>
                  </a:extLst>
                </a:gridCol>
              </a:tblGrid>
              <a:tr h="51637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Mệnh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đê</a:t>
                      </a:r>
                      <a:r>
                        <a:rPr lang="en-GB" sz="2800" b="1" baseline="0" dirty="0" smtClean="0"/>
                        <a:t>̀ </a:t>
                      </a:r>
                      <a:r>
                        <a:rPr lang="en-GB" sz="2800" b="1" baseline="0" dirty="0" err="1" smtClean="0"/>
                        <a:t>chính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Liên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tư</a:t>
                      </a:r>
                      <a:r>
                        <a:rPr lang="en-GB" sz="2800" b="1" baseline="0" dirty="0" smtClean="0"/>
                        <a:t>̀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/>
                        <a:t>Mệnh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đê</a:t>
                      </a:r>
                      <a:r>
                        <a:rPr lang="en-GB" sz="2800" b="1" baseline="0" dirty="0" smtClean="0"/>
                        <a:t>̀ </a:t>
                      </a:r>
                      <a:r>
                        <a:rPr lang="en-GB" sz="2800" b="1" baseline="0" dirty="0" err="1" smtClean="0"/>
                        <a:t>trạng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ngư</a:t>
                      </a:r>
                      <a:r>
                        <a:rPr lang="en-GB" sz="2800" b="1" baseline="0" dirty="0" smtClean="0"/>
                        <a:t>̃ chỉ </a:t>
                      </a:r>
                      <a:r>
                        <a:rPr lang="en-GB" sz="2800" b="1" baseline="0" dirty="0" err="1" smtClean="0"/>
                        <a:t>thời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gian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43098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 + QKĐ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While/ as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 + QKTD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53503"/>
                  </a:ext>
                </a:extLst>
              </a:tr>
              <a:tr h="5103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 + QKTD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when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S + QKĐ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782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503" y="2394478"/>
            <a:ext cx="11051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Remember: </a:t>
            </a:r>
          </a:p>
          <a:p>
            <a:r>
              <a:rPr lang="en-US" sz="2400" dirty="0" smtClean="0"/>
              <a:t>The past continuous is used to talk about a past action in progress, and the past simple </a:t>
            </a:r>
          </a:p>
          <a:p>
            <a:r>
              <a:rPr lang="en-US" sz="2400" dirty="0" smtClean="0"/>
              <a:t>to talk about a shorter action that interrupted it.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Example</a:t>
            </a:r>
            <a:r>
              <a:rPr lang="en-US" sz="2400" dirty="0" smtClean="0"/>
              <a:t>: A storm </a:t>
            </a:r>
            <a:r>
              <a:rPr lang="en-US" sz="2400" b="1" dirty="0" smtClean="0"/>
              <a:t>hit</a:t>
            </a:r>
            <a:r>
              <a:rPr lang="en-US" sz="2400" dirty="0" smtClean="0"/>
              <a:t> the island </a:t>
            </a:r>
            <a:r>
              <a:rPr lang="en-US" sz="2400" dirty="0" smtClean="0">
                <a:solidFill>
                  <a:srgbClr val="FF0000"/>
                </a:solidFill>
              </a:rPr>
              <a:t>while</a:t>
            </a:r>
            <a:r>
              <a:rPr lang="en-US" sz="2400" dirty="0" smtClean="0"/>
              <a:t> I </a:t>
            </a:r>
            <a:r>
              <a:rPr lang="en-US" sz="2400" b="1" dirty="0" smtClean="0"/>
              <a:t>was enjoying </a:t>
            </a:r>
            <a:r>
              <a:rPr lang="en-US" sz="2400" dirty="0" smtClean="0"/>
              <a:t>my holiday there last year.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8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Examples/ Ví dụ: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32" y="1436191"/>
            <a:ext cx="11114315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1. I </a:t>
            </a:r>
            <a:r>
              <a:rPr lang="en-US" dirty="0"/>
              <a:t>______ to the radio </a:t>
            </a:r>
            <a:r>
              <a:rPr lang="en-US" dirty="0">
                <a:solidFill>
                  <a:srgbClr val="FF0000"/>
                </a:solidFill>
              </a:rPr>
              <a:t>when</a:t>
            </a:r>
            <a:r>
              <a:rPr lang="en-US" dirty="0"/>
              <a:t> Helen </a:t>
            </a:r>
            <a:r>
              <a:rPr lang="en-US" dirty="0">
                <a:solidFill>
                  <a:srgbClr val="FF0000"/>
                </a:solidFill>
              </a:rPr>
              <a:t>phoned.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was </a:t>
            </a:r>
            <a:r>
              <a:rPr lang="en-US" dirty="0"/>
              <a:t>listening	 B. listened	   C. will listen	 D. </a:t>
            </a:r>
            <a:r>
              <a:rPr lang="en-US" dirty="0" smtClean="0"/>
              <a:t>listen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While</a:t>
            </a:r>
            <a:r>
              <a:rPr lang="en-US" dirty="0" smtClean="0"/>
              <a:t> </a:t>
            </a:r>
            <a:r>
              <a:rPr lang="en-US" dirty="0"/>
              <a:t>they ______ in the forest, a storm suddenly</a:t>
            </a:r>
            <a:r>
              <a:rPr lang="en-US" dirty="0">
                <a:solidFill>
                  <a:srgbClr val="FF0000"/>
                </a:solidFill>
              </a:rPr>
              <a:t> struck.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</a:t>
            </a:r>
            <a:r>
              <a:rPr lang="en-US" b="1" dirty="0"/>
              <a:t>.</a:t>
            </a:r>
            <a:r>
              <a:rPr lang="en-US" dirty="0"/>
              <a:t> are camping</a:t>
            </a:r>
            <a:r>
              <a:rPr lang="en-US" b="1" dirty="0"/>
              <a:t>	B.</a:t>
            </a:r>
            <a:r>
              <a:rPr lang="en-US" dirty="0"/>
              <a:t> camped	</a:t>
            </a:r>
            <a:r>
              <a:rPr lang="en-US" b="1" dirty="0"/>
              <a:t>C.</a:t>
            </a:r>
            <a:r>
              <a:rPr lang="en-US" dirty="0"/>
              <a:t> camp</a:t>
            </a:r>
            <a:r>
              <a:rPr lang="en-US" b="1" dirty="0"/>
              <a:t>	D.</a:t>
            </a:r>
            <a:r>
              <a:rPr lang="en-US" dirty="0"/>
              <a:t> were camping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smtClean="0"/>
              <a:t>________into </a:t>
            </a:r>
            <a:r>
              <a:rPr lang="en-US" dirty="0"/>
              <a:t>the office, my </a:t>
            </a:r>
            <a:r>
              <a:rPr lang="en-US" dirty="0" smtClean="0"/>
              <a:t>boss </a:t>
            </a:r>
            <a:r>
              <a:rPr lang="en-US" dirty="0" smtClean="0">
                <a:solidFill>
                  <a:srgbClr val="FF0000"/>
                </a:solidFill>
              </a:rPr>
              <a:t>was waiting </a:t>
            </a:r>
            <a:r>
              <a:rPr lang="en-US" dirty="0" smtClean="0"/>
              <a:t>for me.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</a:t>
            </a:r>
            <a:r>
              <a:rPr lang="en-US" b="1" dirty="0"/>
              <a:t>.</a:t>
            </a:r>
            <a:r>
              <a:rPr lang="en-US" dirty="0"/>
              <a:t> was </a:t>
            </a:r>
            <a:r>
              <a:rPr lang="en-US" dirty="0" smtClean="0"/>
              <a:t>coming</a:t>
            </a:r>
            <a:r>
              <a:rPr lang="en-US" dirty="0"/>
              <a:t>	</a:t>
            </a:r>
            <a:r>
              <a:rPr lang="en-US" b="1" dirty="0"/>
              <a:t>B.</a:t>
            </a:r>
            <a:r>
              <a:rPr lang="en-US" dirty="0"/>
              <a:t> </a:t>
            </a:r>
            <a:r>
              <a:rPr lang="en-US" dirty="0" smtClean="0"/>
              <a:t>came      </a:t>
            </a:r>
            <a:r>
              <a:rPr lang="en-US" b="1" dirty="0" smtClean="0"/>
              <a:t>C</a:t>
            </a:r>
            <a:r>
              <a:rPr lang="en-US" b="1" dirty="0"/>
              <a:t>.</a:t>
            </a:r>
            <a:r>
              <a:rPr lang="en-US" dirty="0"/>
              <a:t> has been </a:t>
            </a:r>
            <a:r>
              <a:rPr lang="en-US" dirty="0" smtClean="0"/>
              <a:t>coming       </a:t>
            </a:r>
            <a:r>
              <a:rPr lang="en-US" b="1" dirty="0" smtClean="0"/>
              <a:t>D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smtClean="0"/>
              <a:t>had come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0631" y="2348048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95307" y="3824151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50767" y="5248004"/>
            <a:ext cx="468087" cy="36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PRACTICE (</a:t>
            </a:r>
            <a:r>
              <a:rPr lang="en-GB" dirty="0">
                <a:solidFill>
                  <a:srgbClr val="FF0000"/>
                </a:solidFill>
              </a:rPr>
              <a:t>8</a:t>
            </a:r>
            <a:r>
              <a:rPr lang="en-GB" dirty="0" smtClean="0">
                <a:solidFill>
                  <a:srgbClr val="FF0000"/>
                </a:solidFill>
              </a:rPr>
              <a:t> questions)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924289"/>
            <a:ext cx="10515600" cy="49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Give correct form of the verbs: Past simple or past continuous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572" y="1485990"/>
            <a:ext cx="1038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The telephone (ring) __________________ while we were having dinner.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7572" y="2160904"/>
            <a:ext cx="1038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The children (watch) ________________ a cartoon when their mother entered the room.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7572" y="3049685"/>
            <a:ext cx="1038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Someone (knock) ________________ the door while I was washing the dishes.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7572" y="3689258"/>
            <a:ext cx="1038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When I (arrive) ______________, they (have) _________________ lunch.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7572" y="4420779"/>
            <a:ext cx="1038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 While she (walk) ___________ __in the park, she (run into) __________ an old friend.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97678" y="1379301"/>
            <a:ext cx="93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rang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9" y="2099004"/>
            <a:ext cx="237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ere watching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798" y="2979748"/>
            <a:ext cx="143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knocked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186" y="3613004"/>
            <a:ext cx="124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arrived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4129" y="3658480"/>
            <a:ext cx="2003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ere having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481" y="4418389"/>
            <a:ext cx="20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as walking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3467" y="4390002"/>
            <a:ext cx="134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an into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2686</Words>
  <Application>Microsoft Office PowerPoint</Application>
  <PresentationFormat>Widescreen</PresentationFormat>
  <Paragraphs>481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WELCOME TO HAN THUYEN HIGH SCHOOL </vt:lpstr>
      <vt:lpstr>NỘI DUNG CHÍNH</vt:lpstr>
      <vt:lpstr>Các chuyên đề đã ôn tập</vt:lpstr>
      <vt:lpstr>CHUYÊN ĐỀ 5: </vt:lpstr>
      <vt:lpstr>I. GIỚI THIỆU CHUNG VÀ ÔN TẬP CHUYÊN ĐỀ</vt:lpstr>
      <vt:lpstr>PowerPoint Presentation</vt:lpstr>
      <vt:lpstr>1. MỆNH ĐỀ TRẠNG NGỮ CHỈ THỜI GIAN TRONG QUÁ KHỨ Quá khứ tiếp diễn – Quá khứ đơn - (MỨC ĐỘ NHẬN BIẾT) </vt:lpstr>
      <vt:lpstr>Examples/ Ví dụ: </vt:lpstr>
      <vt:lpstr>PRACTICE (8 questions)</vt:lpstr>
      <vt:lpstr>PowerPoint Presentation</vt:lpstr>
      <vt:lpstr>2. Xác định lỗi sai (về thì) – NHẬN BIẾT</vt:lpstr>
      <vt:lpstr>Past simple + Time expressions</vt:lpstr>
      <vt:lpstr>Examples </vt:lpstr>
      <vt:lpstr>3. Chuyển câu/ Câu đồng nghĩa</vt:lpstr>
      <vt:lpstr>Present perfect simple/ Thì hiện tại hoàn thành</vt:lpstr>
      <vt:lpstr>Các cách chuyển câu từ quá khứ đơn sang  hiện tại hoàn thành và ngược lại</vt:lpstr>
      <vt:lpstr>Các cách chuyển câu từ quá khứ đơn sang  hiện tại hoàn thành và ngược lại</vt:lpstr>
      <vt:lpstr>Các cách chuyển câu từ quá khứ đơn sang  hiện tại hoàn thành và ngược lại</vt:lpstr>
      <vt:lpstr>Các cách chuyển câu từ quá khứ đơn sang  hiện tại hoàn thành và ngược lại</vt:lpstr>
      <vt:lpstr>Change the sentences</vt:lpstr>
      <vt:lpstr>PowerPoint Presentation</vt:lpstr>
      <vt:lpstr>6</vt:lpstr>
      <vt:lpstr>7</vt:lpstr>
      <vt:lpstr>4. Mệnh đề trạng ngữ chỉ thời gian trong tương lai (VẬN DỤNG)</vt:lpstr>
      <vt:lpstr>Mệnh đề trạng ngữ chỉ thời gian trong tương lai (VẬN DỤNG)</vt:lpstr>
      <vt:lpstr>PowerPoint Presentation</vt:lpstr>
      <vt:lpstr>Examples/ Ví dụ</vt:lpstr>
      <vt:lpstr>PowerPoint Presentation</vt:lpstr>
      <vt:lpstr>PowerPoint Presentation</vt:lpstr>
      <vt:lpstr>PowerPoint Presentation</vt:lpstr>
      <vt:lpstr>8 GROUPS</vt:lpstr>
      <vt:lpstr>PowerPoint Presentation</vt:lpstr>
      <vt:lpstr>CHECKING </vt:lpstr>
      <vt:lpstr>Sự hòa hợp giữa quá khứ tiếp diễn và quá khứ đơn (Nhận biết) </vt:lpstr>
      <vt:lpstr>Xác định lỗi sai (Nhận biết) </vt:lpstr>
      <vt:lpstr>Chọn câu đồng nghĩa  (Thông hiểu) </vt:lpstr>
      <vt:lpstr>Chọn câu đồng nghĩa  (Thông hiểu) </vt:lpstr>
      <vt:lpstr>Chọn câu đồng nghĩa  (Thông hiểu) </vt:lpstr>
      <vt:lpstr>Chọn câu đồng nghĩa  (Thông hiểu)</vt:lpstr>
      <vt:lpstr>Chọn câu đồng nghĩa  (Thông hiểu)</vt:lpstr>
      <vt:lpstr>Mệnh đề trạng ngữ chỉ thời gian trong tương lai (Vận dụng) </vt:lpstr>
      <vt:lpstr>Mệnh đề trạng ngữ chỉ thời gian trong tương lai (Vận dụng)</vt:lpstr>
      <vt:lpstr>CHUYÊN ĐỀ  ĐỀ LUYỆN TẬP</vt:lpstr>
      <vt:lpstr>II. ĐỀ LUYỆN TẬP </vt:lpstr>
      <vt:lpstr>CÁCH PHÂN NHÓM ĐỀ 1:</vt:lpstr>
      <vt:lpstr>CHUYÊN ĐỀ  ĐỀ LUYỆN TẬP</vt:lpstr>
      <vt:lpstr>WRAPPING 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HAN THUYEN HIGH SCHOOL SCHOOL YEAR: 2022-2023</dc:title>
  <dc:creator>PC</dc:creator>
  <cp:lastModifiedBy>Admin</cp:lastModifiedBy>
  <cp:revision>347</cp:revision>
  <dcterms:created xsi:type="dcterms:W3CDTF">2023-05-07T19:34:22Z</dcterms:created>
  <dcterms:modified xsi:type="dcterms:W3CDTF">2023-05-09T15:16:06Z</dcterms:modified>
</cp:coreProperties>
</file>