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66" r:id="rId12"/>
    <p:sldId id="272" r:id="rId13"/>
    <p:sldId id="273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3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95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6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0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99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4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63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6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9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7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89E25-2DCD-43D2-A6BB-F989895750A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9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3991" y="2329016"/>
            <a:ext cx="7884017" cy="256495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8000" b="1" dirty="0">
                <a:ln/>
                <a:solidFill>
                  <a:srgbClr val="FFFF00"/>
                </a:solidFill>
                <a:latin typeface="UTM Avo" panose="02040603050506020204" pitchFamily="18" charset="0"/>
              </a:rPr>
              <a:t>CHÀO MỪNG CÁC CON</a:t>
            </a:r>
          </a:p>
          <a:p>
            <a:pPr algn="ctr"/>
            <a:r>
              <a:rPr lang="vi-VN" sz="8000" b="1" dirty="0">
                <a:ln/>
                <a:solidFill>
                  <a:srgbClr val="FFFF00"/>
                </a:solidFill>
                <a:latin typeface="UTM Avo" panose="02040603050506020204" pitchFamily="18" charset="0"/>
              </a:rPr>
              <a:t>ĐẾN VỚI TIẾT HỌC</a:t>
            </a:r>
            <a:endParaRPr lang="en-US" sz="8000" b="1" dirty="0">
              <a:ln/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395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95562" y="56865"/>
            <a:ext cx="9849586" cy="1041163"/>
            <a:chOff x="-3373997" y="2664666"/>
            <a:chExt cx="9421227" cy="976897"/>
          </a:xfrm>
        </p:grpSpPr>
        <p:sp>
          <p:nvSpPr>
            <p:cNvPr id="14" name="TextBox 13"/>
            <p:cNvSpPr txBox="1"/>
            <p:nvPr/>
          </p:nvSpPr>
          <p:spPr>
            <a:xfrm>
              <a:off x="-2816355" y="2878774"/>
              <a:ext cx="8863585" cy="548680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Tiếng</a:t>
              </a:r>
              <a:r>
                <a:rPr lang="en-US" sz="3200" dirty="0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nào</a:t>
              </a:r>
              <a:r>
                <a:rPr lang="en-US" sz="3200" dirty="0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có</a:t>
              </a:r>
              <a:r>
                <a:rPr lang="en-US" sz="3200" dirty="0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vần</a:t>
              </a:r>
              <a:r>
                <a:rPr lang="en-US" sz="3200" dirty="0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ăng</a:t>
              </a:r>
              <a:r>
                <a:rPr lang="en-US" sz="3200" dirty="0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? </a:t>
              </a:r>
              <a:r>
                <a:rPr lang="en-US" sz="3200" dirty="0" err="1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Tiếng</a:t>
              </a:r>
              <a:r>
                <a:rPr lang="en-US" sz="3200" dirty="0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nào</a:t>
              </a:r>
              <a:r>
                <a:rPr lang="en-US" sz="3200" dirty="0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có</a:t>
              </a:r>
              <a:r>
                <a:rPr lang="en-US" sz="3200" dirty="0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vần</a:t>
              </a:r>
              <a:r>
                <a:rPr lang="en-US" sz="3200" dirty="0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ăc</a:t>
              </a:r>
              <a:r>
                <a:rPr lang="en-US" sz="3200" dirty="0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pic>
          <p:nvPicPr>
            <p:cNvPr id="16" name="Picture 2" descr="cậu bé hoạt hình đang cầm bút chì Hình ảnh | Định dạng hình ảnh ...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907" b="92442" l="26512" r="766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7388" r="21809" b="5884"/>
            <a:stretch/>
          </p:blipFill>
          <p:spPr bwMode="auto">
            <a:xfrm>
              <a:off x="-3373997" y="2664666"/>
              <a:ext cx="599679" cy="976897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FBD53CE-3FF7-422D-98AD-48486DE611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83" t="20855" r="15761" b="47052"/>
          <a:stretch/>
        </p:blipFill>
        <p:spPr>
          <a:xfrm>
            <a:off x="1585160" y="869833"/>
            <a:ext cx="8239606" cy="21404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B4DED0-C6B1-47B5-BF5B-CF49BDA991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456" t="50000" r="16087" b="18439"/>
          <a:stretch/>
        </p:blipFill>
        <p:spPr>
          <a:xfrm>
            <a:off x="1419367" y="4570627"/>
            <a:ext cx="8953328" cy="228737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2BA7787-5710-42C4-9BDA-772679E05401}"/>
              </a:ext>
            </a:extLst>
          </p:cNvPr>
          <p:cNvSpPr/>
          <p:nvPr/>
        </p:nvSpPr>
        <p:spPr>
          <a:xfrm>
            <a:off x="1963458" y="3046276"/>
            <a:ext cx="3932573" cy="10976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UTM Avo" panose="02040603050506020204" pitchFamily="18" charset="0"/>
              </a:rPr>
              <a:t>Chỉ</a:t>
            </a:r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UTM Avo" panose="02040603050506020204" pitchFamily="18" charset="0"/>
              </a:rPr>
              <a:t>có</a:t>
            </a:r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UTM Avo" panose="02040603050506020204" pitchFamily="18" charset="0"/>
              </a:rPr>
              <a:t>ăng</a:t>
            </a:r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UTM Avo" panose="02040603050506020204" pitchFamily="18" charset="0"/>
              </a:rPr>
              <a:t>hoặc</a:t>
            </a:r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UTM Avo" panose="02040603050506020204" pitchFamily="18" charset="0"/>
              </a:rPr>
              <a:t>ăc</a:t>
            </a:r>
            <a:endParaRPr lang="en-US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E12414-49A7-4A6E-BBF7-E4E814040948}"/>
              </a:ext>
            </a:extLst>
          </p:cNvPr>
          <p:cNvSpPr/>
          <p:nvPr/>
        </p:nvSpPr>
        <p:spPr>
          <a:xfrm>
            <a:off x="6660562" y="3046276"/>
            <a:ext cx="3932573" cy="10976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UTM Avo" panose="02040603050506020204" pitchFamily="18" charset="0"/>
              </a:rPr>
              <a:t>Cả</a:t>
            </a:r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UTM Avo" panose="02040603050506020204" pitchFamily="18" charset="0"/>
              </a:rPr>
              <a:t>ăng</a:t>
            </a:r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UTM Avo" panose="02040603050506020204" pitchFamily="18" charset="0"/>
              </a:rPr>
              <a:t>và</a:t>
            </a:r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UTM Avo" panose="02040603050506020204" pitchFamily="18" charset="0"/>
              </a:rPr>
              <a:t>ăc</a:t>
            </a:r>
            <a:endParaRPr lang="en-US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387BAE-D2E6-4F92-91F2-EBA103AF51EF}"/>
              </a:ext>
            </a:extLst>
          </p:cNvPr>
          <p:cNvCxnSpPr/>
          <p:nvPr/>
        </p:nvCxnSpPr>
        <p:spPr>
          <a:xfrm>
            <a:off x="3316406" y="2347415"/>
            <a:ext cx="327546" cy="6629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526CCB-BA1F-4DE3-9824-34E2CFBE561D}"/>
              </a:ext>
            </a:extLst>
          </p:cNvPr>
          <p:cNvCxnSpPr/>
          <p:nvPr/>
        </p:nvCxnSpPr>
        <p:spPr>
          <a:xfrm flipH="1">
            <a:off x="4653887" y="2388774"/>
            <a:ext cx="900752" cy="6215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A22CE6-1D36-4ABB-8A8D-58CD99DD27C5}"/>
              </a:ext>
            </a:extLst>
          </p:cNvPr>
          <p:cNvCxnSpPr/>
          <p:nvPr/>
        </p:nvCxnSpPr>
        <p:spPr>
          <a:xfrm flipV="1">
            <a:off x="2825087" y="4179876"/>
            <a:ext cx="491319" cy="6377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3A47D0F-0D8F-40A6-A346-FBC5DBB3793C}"/>
              </a:ext>
            </a:extLst>
          </p:cNvPr>
          <p:cNvCxnSpPr/>
          <p:nvPr/>
        </p:nvCxnSpPr>
        <p:spPr>
          <a:xfrm flipH="1" flipV="1">
            <a:off x="4831307" y="4179876"/>
            <a:ext cx="504968" cy="5013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BDE82CE-3B72-48E5-8E90-5EC266AA42B9}"/>
              </a:ext>
            </a:extLst>
          </p:cNvPr>
          <p:cNvCxnSpPr/>
          <p:nvPr/>
        </p:nvCxnSpPr>
        <p:spPr>
          <a:xfrm flipH="1">
            <a:off x="5554639" y="2430134"/>
            <a:ext cx="2811439" cy="7770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F6E4B58-E13D-4BE7-B9BC-225DF5F69EC1}"/>
              </a:ext>
            </a:extLst>
          </p:cNvPr>
          <p:cNvCxnSpPr/>
          <p:nvPr/>
        </p:nvCxnSpPr>
        <p:spPr>
          <a:xfrm flipH="1" flipV="1">
            <a:off x="9062113" y="4179876"/>
            <a:ext cx="122830" cy="50130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52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2256" cy="8462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C39C12-98C1-41BF-9C92-65B0AF2E51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35" t="23755" r="24467" b="16250"/>
          <a:stretch/>
        </p:blipFill>
        <p:spPr>
          <a:xfrm>
            <a:off x="1610157" y="575810"/>
            <a:ext cx="9703838" cy="6222965"/>
          </a:xfrm>
          <a:prstGeom prst="rect">
            <a:avLst/>
          </a:prstGeom>
        </p:spPr>
      </p:pic>
      <p:sp>
        <p:nvSpPr>
          <p:cNvPr id="57" name="Rounded Rectangle 2">
            <a:extLst>
              <a:ext uri="{FF2B5EF4-FFF2-40B4-BE49-F238E27FC236}">
                <a16:creationId xmlns:a16="http://schemas.microsoft.com/office/drawing/2014/main" id="{FD15E65F-6767-4864-8FB5-4DED0BB6B397}"/>
              </a:ext>
            </a:extLst>
          </p:cNvPr>
          <p:cNvSpPr/>
          <p:nvPr/>
        </p:nvSpPr>
        <p:spPr>
          <a:xfrm>
            <a:off x="1467348" y="152676"/>
            <a:ext cx="2266681" cy="540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002060"/>
                </a:solidFill>
                <a:latin typeface="UTM Avo" panose="02040603050506020204" pitchFamily="18" charset="0"/>
              </a:rPr>
              <a:t>Tập đọc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0BF298F-E1DD-4D5B-96DC-ECE833134A7D}"/>
              </a:ext>
            </a:extLst>
          </p:cNvPr>
          <p:cNvCxnSpPr/>
          <p:nvPr/>
        </p:nvCxnSpPr>
        <p:spPr>
          <a:xfrm>
            <a:off x="6823881" y="4258101"/>
            <a:ext cx="12419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92A8FB3-410D-4910-9623-ABB12F263494}"/>
              </a:ext>
            </a:extLst>
          </p:cNvPr>
          <p:cNvCxnSpPr>
            <a:cxnSpLocks/>
          </p:cNvCxnSpPr>
          <p:nvPr/>
        </p:nvCxnSpPr>
        <p:spPr>
          <a:xfrm>
            <a:off x="8065827" y="5215719"/>
            <a:ext cx="10508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979B81D-BB97-4AFB-9445-4BEC2E74A36C}"/>
              </a:ext>
            </a:extLst>
          </p:cNvPr>
          <p:cNvCxnSpPr>
            <a:cxnSpLocks/>
          </p:cNvCxnSpPr>
          <p:nvPr/>
        </p:nvCxnSpPr>
        <p:spPr>
          <a:xfrm>
            <a:off x="4847230" y="4740322"/>
            <a:ext cx="10508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9E61108-ECA6-494D-9A16-A96327379BA1}"/>
              </a:ext>
            </a:extLst>
          </p:cNvPr>
          <p:cNvCxnSpPr>
            <a:cxnSpLocks/>
          </p:cNvCxnSpPr>
          <p:nvPr/>
        </p:nvCxnSpPr>
        <p:spPr>
          <a:xfrm>
            <a:off x="5570561" y="5215719"/>
            <a:ext cx="10508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CE801A1-8E5F-4603-BF33-4BF2A977B42C}"/>
              </a:ext>
            </a:extLst>
          </p:cNvPr>
          <p:cNvCxnSpPr>
            <a:cxnSpLocks/>
          </p:cNvCxnSpPr>
          <p:nvPr/>
        </p:nvCxnSpPr>
        <p:spPr>
          <a:xfrm>
            <a:off x="2587617" y="5682017"/>
            <a:ext cx="10508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308FCC8-8F6F-4D56-8257-8CBEF83C85B5}"/>
              </a:ext>
            </a:extLst>
          </p:cNvPr>
          <p:cNvCxnSpPr>
            <a:cxnSpLocks/>
          </p:cNvCxnSpPr>
          <p:nvPr/>
        </p:nvCxnSpPr>
        <p:spPr>
          <a:xfrm>
            <a:off x="4205785" y="6610065"/>
            <a:ext cx="13647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9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323B7B-4A9B-45CF-89EF-AF0B3300F7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310" y="0"/>
            <a:ext cx="1042308" cy="1252440"/>
          </a:xfrm>
          <a:prstGeom prst="rect">
            <a:avLst/>
          </a:prstGeom>
        </p:spPr>
      </p:pic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75B56FF8-D88D-433A-8D08-78E83CFF1FCD}"/>
              </a:ext>
            </a:extLst>
          </p:cNvPr>
          <p:cNvSpPr/>
          <p:nvPr/>
        </p:nvSpPr>
        <p:spPr>
          <a:xfrm>
            <a:off x="3931920" y="522514"/>
            <a:ext cx="4519749" cy="613955"/>
          </a:xfrm>
          <a:prstGeom prst="roundRect">
            <a:avLst/>
          </a:prstGeom>
          <a:noFill/>
          <a:ln w="28575">
            <a:solidFill>
              <a:srgbClr val="24ADC3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Giải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nghĩa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1947E1-BDFA-4B5A-B989-D7C886B82278}"/>
              </a:ext>
            </a:extLst>
          </p:cNvPr>
          <p:cNvSpPr txBox="1"/>
          <p:nvPr/>
        </p:nvSpPr>
        <p:spPr>
          <a:xfrm>
            <a:off x="172363" y="2575249"/>
            <a:ext cx="12019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Lởm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chởm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là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răng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nhọn</a:t>
            </a:r>
            <a:r>
              <a:rPr lang="en-US" sz="3200" b="1" dirty="0"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latin typeface="UTM Avo" panose="02040603050506020204" pitchFamily="18" charset="0"/>
              </a:rPr>
              <a:t>cứng</a:t>
            </a:r>
            <a:r>
              <a:rPr lang="en-US" sz="3200" b="1" dirty="0"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latin typeface="UTM Avo" panose="02040603050506020204" pitchFamily="18" charset="0"/>
              </a:rPr>
              <a:t>đâm</a:t>
            </a:r>
            <a:r>
              <a:rPr lang="en-US" sz="3200" b="1" dirty="0">
                <a:latin typeface="UTM Avo" panose="02040603050506020204" pitchFamily="18" charset="0"/>
              </a:rPr>
              <a:t> ra </a:t>
            </a:r>
            <a:r>
              <a:rPr lang="en-US" sz="3200" b="1" dirty="0" err="1">
                <a:latin typeface="UTM Avo" panose="02040603050506020204" pitchFamily="18" charset="0"/>
              </a:rPr>
              <a:t>không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đều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nhau</a:t>
            </a:r>
            <a:r>
              <a:rPr lang="en-US" sz="3200" b="1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300A2C-EBF1-404B-890E-41281AD01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05" b="96832" l="10000" r="90000">
                        <a14:foregroundMark x1="12333" y1="24652" x2="71500" y2="19474"/>
                        <a14:foregroundMark x1="71500" y1="19474" x2="75583" y2="19861"/>
                        <a14:foregroundMark x1="25500" y1="8037" x2="64833" y2="18702"/>
                        <a14:foregroundMark x1="52167" y1="11360" x2="39833" y2="20325"/>
                        <a14:foregroundMark x1="39833" y1="20325" x2="32250" y2="46832"/>
                        <a14:foregroundMark x1="32250" y1="46832" x2="33917" y2="76662"/>
                        <a14:foregroundMark x1="33917" y1="76662" x2="43750" y2="87481"/>
                        <a14:foregroundMark x1="43750" y1="87481" x2="58667" y2="89876"/>
                        <a14:foregroundMark x1="58667" y1="89876" x2="58917" y2="89567"/>
                        <a14:foregroundMark x1="62917" y1="79598" x2="22250" y2="85162"/>
                        <a14:foregroundMark x1="31417" y1="62287" x2="25083" y2="74807"/>
                        <a14:foregroundMark x1="25083" y1="74807" x2="25083" y2="76275"/>
                        <a14:foregroundMark x1="37417" y1="62674" x2="48000" y2="53091"/>
                        <a14:foregroundMark x1="48000" y1="53091" x2="36250" y2="45286"/>
                        <a14:foregroundMark x1="36250" y1="45286" x2="36250" y2="43122"/>
                        <a14:foregroundMark x1="56083" y1="2859" x2="60500" y2="16770"/>
                        <a14:foregroundMark x1="60500" y1="16770" x2="60500" y2="17233"/>
                        <a14:foregroundMark x1="14750" y1="84776" x2="29750" y2="92658"/>
                        <a14:foregroundMark x1="29750" y1="92658" x2="45667" y2="92427"/>
                        <a14:foregroundMark x1="45667" y1="92427" x2="49750" y2="89567"/>
                        <a14:foregroundMark x1="25500" y1="94745" x2="40917" y2="96832"/>
                        <a14:foregroundMark x1="40917" y1="96832" x2="47333" y2="95827"/>
                        <a14:foregroundMark x1="35000" y1="65611" x2="47750" y2="58269"/>
                        <a14:foregroundMark x1="47750" y1="58269" x2="47750" y2="574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697976"/>
            <a:ext cx="2930471" cy="31600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1C765C-E5CA-43F5-9C1A-7B3B6C99F9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3875" y1="22346" x2="45875" y2="43994"/>
                        <a14:foregroundMark x1="61125" y1="19274" x2="79375" y2="37151"/>
                        <a14:foregroundMark x1="79375" y1="37151" x2="79625" y2="37430"/>
                        <a14:foregroundMark x1="61375" y1="34078" x2="62250" y2="43715"/>
                        <a14:foregroundMark x1="67250" y1="60056" x2="72375" y2="67737"/>
                        <a14:foregroundMark x1="27250" y1="40363" x2="44125" y2="56425"/>
                        <a14:foregroundMark x1="44125" y1="56425" x2="52500" y2="60894"/>
                        <a14:foregroundMark x1="52500" y1="60894" x2="52500" y2="60894"/>
                        <a14:foregroundMark x1="61375" y1="37989" x2="69125" y2="45810"/>
                        <a14:foregroundMark x1="69125" y1="45810" x2="69375" y2="463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54279" y="0"/>
            <a:ext cx="2930471" cy="262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2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2256" cy="8462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C39C12-98C1-41BF-9C92-65B0AF2E51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35" t="23755" r="24467" b="16250"/>
          <a:stretch/>
        </p:blipFill>
        <p:spPr>
          <a:xfrm>
            <a:off x="1610157" y="575810"/>
            <a:ext cx="9703838" cy="6222965"/>
          </a:xfrm>
          <a:prstGeom prst="rect">
            <a:avLst/>
          </a:prstGeom>
        </p:spPr>
      </p:pic>
      <p:sp>
        <p:nvSpPr>
          <p:cNvPr id="57" name="Rounded Rectangle 2">
            <a:extLst>
              <a:ext uri="{FF2B5EF4-FFF2-40B4-BE49-F238E27FC236}">
                <a16:creationId xmlns:a16="http://schemas.microsoft.com/office/drawing/2014/main" id="{FD15E65F-6767-4864-8FB5-4DED0BB6B397}"/>
              </a:ext>
            </a:extLst>
          </p:cNvPr>
          <p:cNvSpPr/>
          <p:nvPr/>
        </p:nvSpPr>
        <p:spPr>
          <a:xfrm>
            <a:off x="1467348" y="152676"/>
            <a:ext cx="2266681" cy="540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 đọc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5CBC7FC-2C5E-4817-B36C-EFA19F7F1BC5}"/>
              </a:ext>
            </a:extLst>
          </p:cNvPr>
          <p:cNvCxnSpPr/>
          <p:nvPr/>
        </p:nvCxnSpPr>
        <p:spPr>
          <a:xfrm flipH="1">
            <a:off x="4744278" y="3896139"/>
            <a:ext cx="106018" cy="3313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07DF9B-C725-44FF-B17D-B7141F76DB74}"/>
              </a:ext>
            </a:extLst>
          </p:cNvPr>
          <p:cNvCxnSpPr/>
          <p:nvPr/>
        </p:nvCxnSpPr>
        <p:spPr>
          <a:xfrm flipH="1">
            <a:off x="10740887" y="3896139"/>
            <a:ext cx="106018" cy="3313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47D02D-A3AE-4B14-9DA6-3B70D19C4409}"/>
              </a:ext>
            </a:extLst>
          </p:cNvPr>
          <p:cNvCxnSpPr/>
          <p:nvPr/>
        </p:nvCxnSpPr>
        <p:spPr>
          <a:xfrm flipH="1">
            <a:off x="6592956" y="4883426"/>
            <a:ext cx="106018" cy="3313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884523-4669-4AEF-A28C-1BCCFB15B804}"/>
              </a:ext>
            </a:extLst>
          </p:cNvPr>
          <p:cNvCxnSpPr/>
          <p:nvPr/>
        </p:nvCxnSpPr>
        <p:spPr>
          <a:xfrm flipH="1">
            <a:off x="9919252" y="5320748"/>
            <a:ext cx="106018" cy="3313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7F88E57-7B55-429A-AE60-7CC9423F569C}"/>
              </a:ext>
            </a:extLst>
          </p:cNvPr>
          <p:cNvCxnSpPr/>
          <p:nvPr/>
        </p:nvCxnSpPr>
        <p:spPr>
          <a:xfrm flipH="1">
            <a:off x="9863278" y="5757134"/>
            <a:ext cx="106018" cy="3313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4A1755-7B92-41B9-BBB0-4BD3624A9834}"/>
              </a:ext>
            </a:extLst>
          </p:cNvPr>
          <p:cNvCxnSpPr/>
          <p:nvPr/>
        </p:nvCxnSpPr>
        <p:spPr>
          <a:xfrm flipH="1">
            <a:off x="4048540" y="6255686"/>
            <a:ext cx="106018" cy="3313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C86139-1AA7-40A1-BE4D-B18F86AE9EE1}"/>
              </a:ext>
            </a:extLst>
          </p:cNvPr>
          <p:cNvCxnSpPr/>
          <p:nvPr/>
        </p:nvCxnSpPr>
        <p:spPr>
          <a:xfrm flipH="1">
            <a:off x="6042991" y="4353339"/>
            <a:ext cx="106018" cy="3313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E13A6C-0A7B-48B5-A3E6-FCA3A703B684}"/>
              </a:ext>
            </a:extLst>
          </p:cNvPr>
          <p:cNvCxnSpPr/>
          <p:nvPr/>
        </p:nvCxnSpPr>
        <p:spPr>
          <a:xfrm flipH="1">
            <a:off x="6122505" y="4353339"/>
            <a:ext cx="106018" cy="3313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87B148-6BF7-4C35-B790-1FF5B7134453}"/>
              </a:ext>
            </a:extLst>
          </p:cNvPr>
          <p:cNvCxnSpPr/>
          <p:nvPr/>
        </p:nvCxnSpPr>
        <p:spPr>
          <a:xfrm flipH="1">
            <a:off x="4393095" y="5287617"/>
            <a:ext cx="106018" cy="3313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CE49F11-5166-4318-8429-20ED26DA52F5}"/>
              </a:ext>
            </a:extLst>
          </p:cNvPr>
          <p:cNvCxnSpPr/>
          <p:nvPr/>
        </p:nvCxnSpPr>
        <p:spPr>
          <a:xfrm flipH="1">
            <a:off x="4446105" y="5287617"/>
            <a:ext cx="106018" cy="3313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1E65CCB-675F-4605-BE93-0B3159ED01AC}"/>
              </a:ext>
            </a:extLst>
          </p:cNvPr>
          <p:cNvCxnSpPr/>
          <p:nvPr/>
        </p:nvCxnSpPr>
        <p:spPr>
          <a:xfrm flipH="1">
            <a:off x="9177130" y="4883426"/>
            <a:ext cx="106018" cy="3313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B7BAC28-A861-4F8C-8D38-BFD81B876143}"/>
              </a:ext>
            </a:extLst>
          </p:cNvPr>
          <p:cNvCxnSpPr/>
          <p:nvPr/>
        </p:nvCxnSpPr>
        <p:spPr>
          <a:xfrm flipH="1">
            <a:off x="9216888" y="4883426"/>
            <a:ext cx="106018" cy="3313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4DCCAE0-370F-4D07-9361-04862387857E}"/>
              </a:ext>
            </a:extLst>
          </p:cNvPr>
          <p:cNvCxnSpPr/>
          <p:nvPr/>
        </p:nvCxnSpPr>
        <p:spPr>
          <a:xfrm flipH="1">
            <a:off x="6563487" y="5724938"/>
            <a:ext cx="106018" cy="3313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AA05BC-C0B7-4CAE-8B71-B39560E9DB1C}"/>
              </a:ext>
            </a:extLst>
          </p:cNvPr>
          <p:cNvCxnSpPr/>
          <p:nvPr/>
        </p:nvCxnSpPr>
        <p:spPr>
          <a:xfrm flipH="1">
            <a:off x="6643001" y="5724938"/>
            <a:ext cx="106018" cy="3313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00054A4-CEBD-4FD9-85CB-131E655E59EB}"/>
              </a:ext>
            </a:extLst>
          </p:cNvPr>
          <p:cNvCxnSpPr/>
          <p:nvPr/>
        </p:nvCxnSpPr>
        <p:spPr>
          <a:xfrm flipH="1">
            <a:off x="5658697" y="6255686"/>
            <a:ext cx="106018" cy="3313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A61F490-1676-4A9C-AAA0-C5DB833583BF}"/>
              </a:ext>
            </a:extLst>
          </p:cNvPr>
          <p:cNvCxnSpPr/>
          <p:nvPr/>
        </p:nvCxnSpPr>
        <p:spPr>
          <a:xfrm flipH="1">
            <a:off x="5738211" y="6255686"/>
            <a:ext cx="106018" cy="3313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87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310" y="0"/>
            <a:ext cx="1042308" cy="125244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931920" y="522514"/>
            <a:ext cx="4519749" cy="613955"/>
          </a:xfrm>
          <a:prstGeom prst="roundRect">
            <a:avLst/>
          </a:prstGeom>
          <a:noFill/>
          <a:ln w="28575">
            <a:solidFill>
              <a:srgbClr val="24ADC3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Những ý nào đúng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CD0B76-AB49-46EE-ABA1-F9B1419ED7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87" t="44829" r="22609" b="18052"/>
          <a:stretch/>
        </p:blipFill>
        <p:spPr>
          <a:xfrm>
            <a:off x="1907587" y="2414246"/>
            <a:ext cx="8376825" cy="324919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41E087A1-D4D6-4CD1-926B-A9013EAA004B}"/>
              </a:ext>
            </a:extLst>
          </p:cNvPr>
          <p:cNvSpPr/>
          <p:nvPr/>
        </p:nvSpPr>
        <p:spPr>
          <a:xfrm>
            <a:off x="3043030" y="2760554"/>
            <a:ext cx="548640" cy="548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191C688-DA44-4E48-BA84-3C4853E9E383}"/>
              </a:ext>
            </a:extLst>
          </p:cNvPr>
          <p:cNvSpPr/>
          <p:nvPr/>
        </p:nvSpPr>
        <p:spPr>
          <a:xfrm>
            <a:off x="3043030" y="4872052"/>
            <a:ext cx="548640" cy="548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7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36340" y="0"/>
            <a:ext cx="3853626" cy="1554564"/>
            <a:chOff x="4036340" y="35415"/>
            <a:chExt cx="3853626" cy="1554564"/>
          </a:xfrm>
        </p:grpSpPr>
        <p:sp>
          <p:nvSpPr>
            <p:cNvPr id="6" name="Rounded Rectangle 5"/>
            <p:cNvSpPr/>
            <p:nvPr/>
          </p:nvSpPr>
          <p:spPr>
            <a:xfrm>
              <a:off x="5172893" y="732439"/>
              <a:ext cx="2717073" cy="6923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dirty="0">
                  <a:solidFill>
                    <a:srgbClr val="002060"/>
                  </a:solidFill>
                  <a:latin typeface="UTM Avo" panose="02040603050506020204" pitchFamily="18" charset="0"/>
                </a:rPr>
                <a:t>Tập viết</a:t>
              </a:r>
              <a:endParaRPr lang="en-US" sz="4000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7" name="Picture 6" descr="Phim Hoạt Hình Học Sinh Học Sinh Cậu Bé, Phim Hoạt Hình, Nhà, Suốt ..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187" b="96250" l="9844" r="91719">
                          <a14:foregroundMark x1="42031" y1="53125" x2="71406" y2="82500"/>
                          <a14:foregroundMark x1="64219" y1="50469" x2="36094" y2="79219"/>
                          <a14:foregroundMark x1="46563" y1="49063" x2="57031" y2="49844"/>
                          <a14:foregroundMark x1="39375" y1="53125" x2="40000" y2="57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6340" y="35415"/>
              <a:ext cx="1554564" cy="1554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953D7A2-04A7-4DEF-B42D-ED90647040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00" t="27321" r="16739" b="50000"/>
          <a:stretch/>
        </p:blipFill>
        <p:spPr>
          <a:xfrm>
            <a:off x="238539" y="1861184"/>
            <a:ext cx="11588708" cy="22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18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7395" y="669481"/>
            <a:ext cx="60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Bài </a:t>
            </a:r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78</a:t>
            </a:r>
            <a:r>
              <a:rPr lang="vi-VN" sz="54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:</a:t>
            </a:r>
            <a:r>
              <a:rPr lang="vi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ăng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-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ăc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220906" y="1881114"/>
            <a:ext cx="4546429" cy="41283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</a:rPr>
              <a:t>ăc</a:t>
            </a:r>
            <a:endParaRPr lang="en-US" sz="11500" dirty="0">
              <a:solidFill>
                <a:schemeClr val="bg2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64180" y="1881114"/>
            <a:ext cx="4546429" cy="41283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</a:rPr>
              <a:t>ăng</a:t>
            </a:r>
            <a:endParaRPr lang="en-US" sz="11500" dirty="0">
              <a:solidFill>
                <a:schemeClr val="bg2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34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710333" y="1382479"/>
            <a:ext cx="169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ăc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95474" y="2525416"/>
            <a:ext cx="3193038" cy="2250830"/>
            <a:chOff x="3810000" y="1447800"/>
            <a:chExt cx="2209800" cy="1524000"/>
          </a:xfrm>
        </p:grpSpPr>
        <p:sp>
          <p:nvSpPr>
            <p:cNvPr id="10" name="Rectangle 9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000" dirty="0" err="1">
                  <a:solidFill>
                    <a:prstClr val="black"/>
                  </a:solidFill>
                  <a:latin typeface="UTM Avo" panose="02040603050506020204" pitchFamily="18" charset="0"/>
                </a:rPr>
                <a:t>ăc</a:t>
              </a:r>
              <a:endParaRPr lang="en-US" sz="60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0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ă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t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789545" y="4998540"/>
            <a:ext cx="4804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latin typeface="UTM Avo" panose="02040603050506020204" pitchFamily="18" charset="0"/>
              </a:rPr>
              <a:t>(</a:t>
            </a:r>
            <a:r>
              <a:rPr lang="en-US" sz="6000" dirty="0">
                <a:latin typeface="UTM Avo" panose="02040603050506020204" pitchFamily="18" charset="0"/>
              </a:rPr>
              <a:t>ă</a:t>
            </a:r>
            <a:r>
              <a:rPr lang="vi-VN" sz="6000" dirty="0">
                <a:latin typeface="UTM Avo" panose="02040603050506020204" pitchFamily="18" charset="0"/>
              </a:rPr>
              <a:t> – </a:t>
            </a:r>
            <a:r>
              <a:rPr lang="en-US" sz="6000" dirty="0" err="1">
                <a:latin typeface="UTM Avo" panose="02040603050506020204" pitchFamily="18" charset="0"/>
              </a:rPr>
              <a:t>cờ</a:t>
            </a:r>
            <a:r>
              <a:rPr lang="vi-VN" sz="6000" dirty="0">
                <a:latin typeface="UTM Avo" panose="02040603050506020204" pitchFamily="18" charset="0"/>
              </a:rPr>
              <a:t> - </a:t>
            </a:r>
            <a:r>
              <a:rPr lang="en-US" sz="6000" dirty="0" err="1">
                <a:latin typeface="UTM Avo" panose="02040603050506020204" pitchFamily="18" charset="0"/>
              </a:rPr>
              <a:t>ăc</a:t>
            </a:r>
            <a:r>
              <a:rPr lang="vi-VN" sz="6000" dirty="0">
                <a:latin typeface="UTM Avo" panose="02040603050506020204" pitchFamily="18" charset="0"/>
              </a:rPr>
              <a:t>)</a:t>
            </a:r>
            <a:endParaRPr lang="en-US" sz="6000" dirty="0"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35250" y="1382478"/>
            <a:ext cx="2506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ăng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65787" y="2525417"/>
            <a:ext cx="3193038" cy="2250830"/>
            <a:chOff x="3810000" y="1447800"/>
            <a:chExt cx="2209800" cy="1524000"/>
          </a:xfrm>
        </p:grpSpPr>
        <p:sp>
          <p:nvSpPr>
            <p:cNvPr id="17" name="Rectangle 16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000" dirty="0" err="1">
                  <a:solidFill>
                    <a:prstClr val="black"/>
                  </a:solidFill>
                  <a:latin typeface="UTM Avo" panose="02040603050506020204" pitchFamily="18" charset="0"/>
                </a:rPr>
                <a:t>ăng</a:t>
              </a:r>
              <a:endParaRPr lang="en-US" sz="60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0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ă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n</a:t>
              </a:r>
              <a:r>
                <a:rPr lang="en-US" sz="60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g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23141" y="5027515"/>
            <a:ext cx="60285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latin typeface="UTM Avo" panose="02040603050506020204" pitchFamily="18" charset="0"/>
              </a:rPr>
              <a:t>(</a:t>
            </a:r>
            <a:r>
              <a:rPr lang="en-US" sz="6000" dirty="0">
                <a:latin typeface="UTM Avo" panose="02040603050506020204" pitchFamily="18" charset="0"/>
              </a:rPr>
              <a:t>ă – </a:t>
            </a:r>
            <a:r>
              <a:rPr lang="en-US" sz="6000" dirty="0" err="1">
                <a:latin typeface="UTM Avo" panose="02040603050506020204" pitchFamily="18" charset="0"/>
              </a:rPr>
              <a:t>ngờ</a:t>
            </a:r>
            <a:r>
              <a:rPr lang="en-US" sz="6000" dirty="0">
                <a:latin typeface="UTM Avo" panose="02040603050506020204" pitchFamily="18" charset="0"/>
              </a:rPr>
              <a:t> - </a:t>
            </a:r>
            <a:r>
              <a:rPr lang="en-US" sz="6000" dirty="0" err="1">
                <a:latin typeface="UTM Avo" panose="02040603050506020204" pitchFamily="18" charset="0"/>
              </a:rPr>
              <a:t>ăng</a:t>
            </a:r>
            <a:r>
              <a:rPr lang="vi-VN" sz="6000" dirty="0">
                <a:latin typeface="UTM Avo" panose="02040603050506020204" pitchFamily="18" charset="0"/>
              </a:rPr>
              <a:t>)</a:t>
            </a:r>
            <a:endParaRPr lang="en-US" sz="6000" dirty="0">
              <a:latin typeface="UTM Avo" panose="0204060305050602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7E0447-C610-4B88-8FF3-F5BF2D3CE28D}"/>
              </a:ext>
            </a:extLst>
          </p:cNvPr>
          <p:cNvSpPr txBox="1"/>
          <p:nvPr/>
        </p:nvSpPr>
        <p:spPr>
          <a:xfrm>
            <a:off x="3237395" y="669481"/>
            <a:ext cx="60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Bài </a:t>
            </a:r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78</a:t>
            </a:r>
            <a:r>
              <a:rPr lang="vi-VN" sz="54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:</a:t>
            </a:r>
            <a:r>
              <a:rPr lang="vi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ăng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-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ăc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86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  <p:bldP spid="20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5117" y="4573699"/>
            <a:ext cx="24737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dirty="0"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atin typeface="UTM Avo" panose="02040603050506020204" pitchFamily="18" charset="0"/>
              </a:rPr>
              <a:t>măng</a:t>
            </a:r>
            <a:endParaRPr lang="en-US" sz="5400" b="1" dirty="0">
              <a:latin typeface="UTM Avo" panose="02040603050506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69974" y="4573699"/>
            <a:ext cx="15888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ăng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2525" y="1299763"/>
            <a:ext cx="3091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UTM Avo" panose="02040603050506020204" pitchFamily="18" charset="0"/>
              </a:rPr>
              <a:t>măng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193777" y="2377898"/>
            <a:ext cx="3193038" cy="2250830"/>
            <a:chOff x="3810000" y="1447800"/>
            <a:chExt cx="2209800" cy="1524000"/>
          </a:xfrm>
        </p:grpSpPr>
        <p:sp>
          <p:nvSpPr>
            <p:cNvPr id="10" name="Rectangle 9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5400" dirty="0" err="1">
                  <a:solidFill>
                    <a:prstClr val="black"/>
                  </a:solidFill>
                  <a:latin typeface="UTM Avo" panose="02040603050506020204" pitchFamily="18" charset="0"/>
                </a:rPr>
                <a:t>măng</a:t>
              </a:r>
              <a:endParaRPr lang="en-US" sz="54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54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m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54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ăng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617224" y="4622679"/>
            <a:ext cx="6823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latin typeface="UTM Avo" panose="02040603050506020204" pitchFamily="18" charset="0"/>
              </a:rPr>
              <a:t>(</a:t>
            </a:r>
            <a:r>
              <a:rPr lang="en-US" sz="5400" dirty="0" err="1">
                <a:latin typeface="UTM Avo" panose="02040603050506020204" pitchFamily="18" charset="0"/>
              </a:rPr>
              <a:t>mờ</a:t>
            </a:r>
            <a:r>
              <a:rPr lang="vi-VN" sz="5400" dirty="0">
                <a:latin typeface="UTM Avo" panose="02040603050506020204" pitchFamily="18" charset="0"/>
              </a:rPr>
              <a:t> - </a:t>
            </a:r>
            <a:r>
              <a:rPr lang="en-US" sz="5400" dirty="0" err="1">
                <a:latin typeface="UTM Avo" panose="02040603050506020204" pitchFamily="18" charset="0"/>
              </a:rPr>
              <a:t>ăng</a:t>
            </a:r>
            <a:r>
              <a:rPr lang="vi-VN" sz="5400" dirty="0">
                <a:latin typeface="UTM Avo" panose="02040603050506020204" pitchFamily="18" charset="0"/>
              </a:rPr>
              <a:t> - </a:t>
            </a:r>
            <a:r>
              <a:rPr lang="en-US" sz="5400" dirty="0" err="1">
                <a:latin typeface="UTM Avo" panose="02040603050506020204" pitchFamily="18" charset="0"/>
              </a:rPr>
              <a:t>măng</a:t>
            </a:r>
            <a:r>
              <a:rPr lang="vi-VN" sz="5400" dirty="0">
                <a:latin typeface="UTM Avo" panose="02040603050506020204" pitchFamily="18" charset="0"/>
              </a:rPr>
              <a:t>)</a:t>
            </a:r>
            <a:endParaRPr lang="en-US" sz="5400" dirty="0"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0D6C99-58F5-4B2A-BD91-842B4D71F6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57" t="28989" r="50000" b="29928"/>
          <a:stretch/>
        </p:blipFill>
        <p:spPr>
          <a:xfrm>
            <a:off x="975156" y="1065419"/>
            <a:ext cx="4753159" cy="332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9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595347" y="4861721"/>
            <a:ext cx="7694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latin typeface="UTM Avo" panose="02040603050506020204" pitchFamily="18" charset="0"/>
              </a:rPr>
              <a:t>(</a:t>
            </a:r>
            <a:r>
              <a:rPr lang="en-US" sz="4400" dirty="0" err="1">
                <a:latin typeface="UTM Avo" panose="02040603050506020204" pitchFamily="18" charset="0"/>
              </a:rPr>
              <a:t>tờ</a:t>
            </a:r>
            <a:r>
              <a:rPr lang="en-US" sz="4400" dirty="0">
                <a:latin typeface="UTM Avo" panose="02040603050506020204" pitchFamily="18" charset="0"/>
              </a:rPr>
              <a:t> - </a:t>
            </a:r>
            <a:r>
              <a:rPr lang="en-US" sz="4400" dirty="0" err="1">
                <a:latin typeface="UTM Avo" panose="02040603050506020204" pitchFamily="18" charset="0"/>
              </a:rPr>
              <a:t>ăc</a:t>
            </a:r>
            <a:r>
              <a:rPr lang="en-US" sz="4400" dirty="0">
                <a:latin typeface="UTM Avo" panose="02040603050506020204" pitchFamily="18" charset="0"/>
              </a:rPr>
              <a:t> – </a:t>
            </a:r>
            <a:r>
              <a:rPr lang="en-US" sz="4400" dirty="0" err="1">
                <a:latin typeface="UTM Avo" panose="02040603050506020204" pitchFamily="18" charset="0"/>
              </a:rPr>
              <a:t>tăc</a:t>
            </a:r>
            <a:r>
              <a:rPr lang="en-US" sz="4400" dirty="0">
                <a:latin typeface="UTM Avo" panose="02040603050506020204" pitchFamily="18" charset="0"/>
              </a:rPr>
              <a:t> – </a:t>
            </a:r>
            <a:r>
              <a:rPr lang="en-US" sz="4400" dirty="0" err="1">
                <a:latin typeface="UTM Avo" panose="02040603050506020204" pitchFamily="18" charset="0"/>
              </a:rPr>
              <a:t>sắc</a:t>
            </a:r>
            <a:r>
              <a:rPr lang="en-US" sz="4400" dirty="0">
                <a:latin typeface="UTM Avo" panose="02040603050506020204" pitchFamily="18" charset="0"/>
              </a:rPr>
              <a:t> – </a:t>
            </a:r>
            <a:r>
              <a:rPr lang="en-US" sz="4400" dirty="0" err="1">
                <a:latin typeface="UTM Avo" panose="02040603050506020204" pitchFamily="18" charset="0"/>
              </a:rPr>
              <a:t>tắc</a:t>
            </a:r>
            <a:r>
              <a:rPr lang="vi-VN" sz="4400" dirty="0">
                <a:latin typeface="UTM Avo" panose="02040603050506020204" pitchFamily="18" charset="0"/>
              </a:rPr>
              <a:t>)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15517" y="4861721"/>
            <a:ext cx="20185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UTM Avo" panose="02040603050506020204" pitchFamily="18" charset="0"/>
              </a:rPr>
              <a:t>tắc</a:t>
            </a:r>
            <a:r>
              <a:rPr lang="en-US" sz="4400" b="1" dirty="0"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atin typeface="UTM Avo" panose="02040603050506020204" pitchFamily="18" charset="0"/>
              </a:rPr>
              <a:t>kè</a:t>
            </a:r>
            <a:endParaRPr lang="en-US" sz="4400" b="1" dirty="0">
              <a:latin typeface="UTM Avo" panose="0204060305050602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0400" y="4861721"/>
            <a:ext cx="9492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ăc</a:t>
            </a:r>
            <a:endParaRPr lang="en-US" sz="4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24758" y="1037618"/>
            <a:ext cx="1635639" cy="830997"/>
            <a:chOff x="7814875" y="1234960"/>
            <a:chExt cx="2321902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7814875" y="1234960"/>
              <a:ext cx="23219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UTM Avo" panose="02040603050506020204" pitchFamily="18" charset="0"/>
                </a:rPr>
                <a:t>tắc</a:t>
              </a:r>
              <a:endParaRPr lang="en-US" sz="4800" b="1" dirty="0">
                <a:latin typeface="UTM Avo" panose="020406030505060202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14258" y="1234960"/>
              <a:ext cx="144544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8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ăc</a:t>
              </a:r>
              <a:endParaRPr lang="en-US" sz="4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13514" y="2328229"/>
            <a:ext cx="3662511" cy="2057806"/>
            <a:chOff x="3809999" y="1447800"/>
            <a:chExt cx="2209801" cy="1524000"/>
          </a:xfrm>
        </p:grpSpPr>
        <p:sp>
          <p:nvSpPr>
            <p:cNvPr id="10" name="Rectangle 9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4800" dirty="0" err="1">
                  <a:solidFill>
                    <a:prstClr val="black"/>
                  </a:solidFill>
                  <a:latin typeface="UTM Avo" panose="02040603050506020204" pitchFamily="18" charset="0"/>
                </a:rPr>
                <a:t>tắc</a:t>
              </a:r>
              <a:endParaRPr lang="en-US" sz="48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09999" y="2276469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48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t</a:t>
              </a:r>
              <a:endParaRPr lang="en-US" sz="4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4800" b="1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ắc</a:t>
              </a:r>
              <a:endParaRPr lang="en-US" sz="48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6E18E2B-5B0E-462D-B75F-739F48CD60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48" t="35548" r="18112" b="29099"/>
          <a:stretch/>
        </p:blipFill>
        <p:spPr>
          <a:xfrm>
            <a:off x="699537" y="1432315"/>
            <a:ext cx="4464132" cy="295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5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28492" y="5562761"/>
            <a:ext cx="24737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dirty="0"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atin typeface="UTM Avo" panose="02040603050506020204" pitchFamily="18" charset="0"/>
              </a:rPr>
              <a:t>măng</a:t>
            </a:r>
            <a:endParaRPr lang="en-US" sz="5400" b="1" dirty="0"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84431" y="5544781"/>
            <a:ext cx="24352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UTM Avo" panose="02040603050506020204" pitchFamily="18" charset="0"/>
              </a:rPr>
              <a:t>tắc</a:t>
            </a:r>
            <a:r>
              <a:rPr lang="en-US" sz="5400" b="1" dirty="0"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atin typeface="UTM Avo" panose="02040603050506020204" pitchFamily="18" charset="0"/>
              </a:rPr>
              <a:t>kè</a:t>
            </a:r>
            <a:endParaRPr lang="en-US" sz="5400" b="1" dirty="0"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32517" y="5544781"/>
            <a:ext cx="11240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ăc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E9F7F9-61A7-44F8-BD13-78E2F879EA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57" t="28989" r="50000" b="29928"/>
          <a:stretch/>
        </p:blipFill>
        <p:spPr>
          <a:xfrm>
            <a:off x="588790" y="1570937"/>
            <a:ext cx="4753159" cy="33225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1113DF-1ADF-43E7-927C-7DD64EB9C2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48" t="35548" r="18112" b="29099"/>
          <a:stretch/>
        </p:blipFill>
        <p:spPr>
          <a:xfrm>
            <a:off x="6517241" y="1939761"/>
            <a:ext cx="4464132" cy="29537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CDEB44A-30AA-4F8A-B070-7676659EA66D}"/>
              </a:ext>
            </a:extLst>
          </p:cNvPr>
          <p:cNvSpPr txBox="1"/>
          <p:nvPr/>
        </p:nvSpPr>
        <p:spPr>
          <a:xfrm>
            <a:off x="3237395" y="669481"/>
            <a:ext cx="60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Bài </a:t>
            </a:r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78</a:t>
            </a:r>
            <a:r>
              <a:rPr lang="vi-VN" sz="54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:</a:t>
            </a:r>
            <a:r>
              <a:rPr lang="vi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ăng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-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ăc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48117D-E018-4F26-9BBC-489F37BFE423}"/>
              </a:ext>
            </a:extLst>
          </p:cNvPr>
          <p:cNvSpPr/>
          <p:nvPr/>
        </p:nvSpPr>
        <p:spPr>
          <a:xfrm>
            <a:off x="2613349" y="5544781"/>
            <a:ext cx="15888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ăng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28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433" y="0"/>
            <a:ext cx="6228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91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853" y="1397726"/>
            <a:ext cx="8449514" cy="54602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4975" y="1397726"/>
            <a:ext cx="3866605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7200" dirty="0">
                <a:solidFill>
                  <a:srgbClr val="92D050"/>
                </a:solidFill>
                <a:latin typeface="UTM Avo" panose="02040603050506020204" pitchFamily="18" charset="0"/>
              </a:rPr>
              <a:t>THƯ GIÃN</a:t>
            </a:r>
            <a:endParaRPr lang="en-US" sz="7200" dirty="0">
              <a:solidFill>
                <a:srgbClr val="92D05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172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95562" y="56865"/>
            <a:ext cx="9849586" cy="1041163"/>
            <a:chOff x="-3373997" y="2664666"/>
            <a:chExt cx="9421227" cy="976897"/>
          </a:xfrm>
        </p:grpSpPr>
        <p:sp>
          <p:nvSpPr>
            <p:cNvPr id="14" name="TextBox 13"/>
            <p:cNvSpPr txBox="1"/>
            <p:nvPr/>
          </p:nvSpPr>
          <p:spPr>
            <a:xfrm>
              <a:off x="-2816355" y="2878774"/>
              <a:ext cx="8863585" cy="548680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Tiếng</a:t>
              </a:r>
              <a:r>
                <a:rPr lang="en-US" sz="3200" dirty="0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nào</a:t>
              </a:r>
              <a:r>
                <a:rPr lang="en-US" sz="3200" dirty="0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có</a:t>
              </a:r>
              <a:r>
                <a:rPr lang="en-US" sz="3200" dirty="0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vần</a:t>
              </a:r>
              <a:r>
                <a:rPr lang="en-US" sz="3200" dirty="0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ăng</a:t>
              </a:r>
              <a:r>
                <a:rPr lang="en-US" sz="3200" dirty="0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? </a:t>
              </a:r>
              <a:r>
                <a:rPr lang="en-US" sz="3200" dirty="0" err="1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Tiếng</a:t>
              </a:r>
              <a:r>
                <a:rPr lang="en-US" sz="3200" dirty="0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nào</a:t>
              </a:r>
              <a:r>
                <a:rPr lang="en-US" sz="3200" dirty="0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có</a:t>
              </a:r>
              <a:r>
                <a:rPr lang="en-US" sz="3200" dirty="0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vần</a:t>
              </a:r>
              <a:r>
                <a:rPr lang="en-US" sz="3200" dirty="0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ăc</a:t>
              </a:r>
              <a:r>
                <a:rPr lang="en-US" sz="3200" dirty="0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pic>
          <p:nvPicPr>
            <p:cNvPr id="16" name="Picture 2" descr="cậu bé hoạt hình đang cầm bút chì Hình ảnh | Định dạng hình ảnh ...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907" b="92442" l="26512" r="766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7388" r="21809" b="5884"/>
            <a:stretch/>
          </p:blipFill>
          <p:spPr bwMode="auto">
            <a:xfrm>
              <a:off x="-3373997" y="2664666"/>
              <a:ext cx="599679" cy="976897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FBD53CE-3FF7-422D-98AD-48486DE611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83" t="20855" r="15761" b="47052"/>
          <a:stretch/>
        </p:blipFill>
        <p:spPr>
          <a:xfrm>
            <a:off x="822507" y="1098026"/>
            <a:ext cx="10822060" cy="28113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B4DED0-C6B1-47B5-BF5B-CF49BDA991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456" t="50000" r="16087" b="18439"/>
          <a:stretch/>
        </p:blipFill>
        <p:spPr>
          <a:xfrm>
            <a:off x="731359" y="3761578"/>
            <a:ext cx="11004356" cy="281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81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151</Words>
  <Application>Microsoft Office PowerPoint</Application>
  <PresentationFormat>Widescreen</PresentationFormat>
  <Paragraphs>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HP001 4 hàng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Kim Anh</cp:lastModifiedBy>
  <cp:revision>31</cp:revision>
  <dcterms:created xsi:type="dcterms:W3CDTF">2020-08-09T12:12:19Z</dcterms:created>
  <dcterms:modified xsi:type="dcterms:W3CDTF">2020-08-14T07:54:13Z</dcterms:modified>
</cp:coreProperties>
</file>