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313" r:id="rId2"/>
    <p:sldId id="257" r:id="rId3"/>
    <p:sldId id="332" r:id="rId4"/>
    <p:sldId id="318" r:id="rId5"/>
    <p:sldId id="331" r:id="rId6"/>
    <p:sldId id="322" r:id="rId7"/>
    <p:sldId id="323" r:id="rId8"/>
    <p:sldId id="324" r:id="rId9"/>
    <p:sldId id="325" r:id="rId10"/>
    <p:sldId id="326" r:id="rId11"/>
    <p:sldId id="30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9457" autoAdjust="0"/>
  </p:normalViewPr>
  <p:slideViewPr>
    <p:cSldViewPr>
      <p:cViewPr>
        <p:scale>
          <a:sx n="73" d="100"/>
          <a:sy n="73" d="100"/>
        </p:scale>
        <p:origin x="-1902" y="-4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BD532-B2E0-437B-9004-125957C3FA17}" type="datetimeFigureOut">
              <a:rPr lang="en-US" smtClean="0"/>
              <a:pPr/>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5848C-981C-415A-ACA9-F109B1632099}" type="slidenum">
              <a:rPr lang="en-US" smtClean="0"/>
              <a:pPr/>
              <a:t>‹#›</a:t>
            </a:fld>
            <a:endParaRPr lang="en-US"/>
          </a:p>
        </p:txBody>
      </p:sp>
    </p:spTree>
    <p:extLst>
      <p:ext uri="{BB962C8B-B14F-4D97-AF65-F5344CB8AC3E}">
        <p14:creationId xmlns="" xmlns:p14="http://schemas.microsoft.com/office/powerpoint/2010/main" val="148279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259996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35514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173823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90425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281538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BCB0C2-5B51-45F5-A960-563D50C573B4}"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64099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BCB0C2-5B51-45F5-A960-563D50C573B4}" type="datetimeFigureOut">
              <a:rPr lang="en-US" smtClean="0"/>
              <a:pPr/>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228380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CB0C2-5B51-45F5-A960-563D50C573B4}" type="datetimeFigureOut">
              <a:rPr lang="en-US" smtClean="0"/>
              <a:pPr/>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37309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CB0C2-5B51-45F5-A960-563D50C573B4}" type="datetimeFigureOut">
              <a:rPr lang="en-US" smtClean="0"/>
              <a:pPr/>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1529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398126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219720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CB0C2-5B51-45F5-A960-563D50C573B4}" type="datetimeFigureOut">
              <a:rPr lang="en-US" smtClean="0"/>
              <a:pPr/>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34886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Class7</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 xmlns:a14="http://schemas.microsoft.com/office/drawing/2010/main"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 xmlns:a14="http://schemas.microsoft.com/office/drawing/2010/main"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144780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676400" y="3581400"/>
            <a:ext cx="6324600" cy="954107"/>
          </a:xfrm>
          <a:prstGeom prst="rect">
            <a:avLst/>
          </a:prstGeom>
          <a:noFill/>
        </p:spPr>
        <p:txBody>
          <a:bodyPr wrap="square" rtlCol="0">
            <a:spAutoFit/>
          </a:bodyPr>
          <a:lstStyle/>
          <a:p>
            <a:pPr algn="ctr"/>
            <a:r>
              <a:rPr lang="en-US" sz="2800" b="1" dirty="0" smtClean="0">
                <a:solidFill>
                  <a:srgbClr val="FF0000"/>
                </a:solidFill>
              </a:rPr>
              <a:t>Unit 4: OUR CUSTOMS AND TRADITIONS</a:t>
            </a:r>
          </a:p>
          <a:p>
            <a:pPr algn="ctr"/>
            <a:r>
              <a:rPr lang="en-US" sz="2800" b="1" dirty="0" smtClean="0">
                <a:solidFill>
                  <a:srgbClr val="0070C0"/>
                </a:solidFill>
              </a:rPr>
              <a:t>(A CLOSER LOOK1)</a:t>
            </a:r>
            <a:endParaRPr lang="en-US" sz="2800" b="1" dirty="0">
              <a:solidFill>
                <a:srgbClr val="0070C0"/>
              </a:solidFill>
            </a:endParaRPr>
          </a:p>
        </p:txBody>
      </p:sp>
      <p:pic>
        <p:nvPicPr>
          <p:cNvPr id="32" name="Picture 14" descr="Picture Sao bay"/>
          <p:cNvPicPr>
            <a:picLocks noChangeAspect="1" noChangeArrowheads="1" noCrop="1"/>
          </p:cNvPicPr>
          <p:nvPr/>
        </p:nvPicPr>
        <p:blipFill>
          <a:blip r:embed="rId6"/>
          <a:srcRect/>
          <a:stretch>
            <a:fillRect/>
          </a:stretch>
        </p:blipFill>
        <p:spPr bwMode="auto">
          <a:xfrm rot="3847082">
            <a:off x="7424482" y="3619540"/>
            <a:ext cx="389859" cy="487100"/>
          </a:xfrm>
          <a:prstGeom prst="rect">
            <a:avLst/>
          </a:prstGeom>
          <a:noFill/>
          <a:ln w="9525">
            <a:noFill/>
            <a:miter lim="800000"/>
            <a:headEnd/>
            <a:tailEnd/>
          </a:ln>
        </p:spPr>
      </p:pic>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pic>
        <p:nvPicPr>
          <p:cNvPr id="36" name="Picture 14" descr="Picture Sao bay"/>
          <p:cNvPicPr>
            <a:picLocks noChangeAspect="1" noChangeArrowheads="1" noCrop="1"/>
          </p:cNvPicPr>
          <p:nvPr/>
        </p:nvPicPr>
        <p:blipFill>
          <a:blip r:embed="rId6"/>
          <a:srcRect/>
          <a:stretch>
            <a:fillRect/>
          </a:stretch>
        </p:blipFill>
        <p:spPr bwMode="auto">
          <a:xfrm rot="3847082">
            <a:off x="1281485" y="4798690"/>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81000"/>
            <a:ext cx="8839200" cy="954107"/>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6. Listen and circle the words with /</a:t>
            </a:r>
            <a:r>
              <a:rPr lang="en-US" sz="2800" dirty="0" err="1" smtClean="0">
                <a:solidFill>
                  <a:srgbClr val="C00000"/>
                </a:solidFill>
                <a:latin typeface="Times New Roman" pitchFamily="18" charset="0"/>
                <a:ea typeface="Courier New" pitchFamily="49" charset="0"/>
                <a:cs typeface="Times New Roman" pitchFamily="18" charset="0"/>
              </a:rPr>
              <a:t>spr</a:t>
            </a:r>
            <a:r>
              <a:rPr lang="en-US" sz="2800" dirty="0" smtClean="0">
                <a:solidFill>
                  <a:srgbClr val="C00000"/>
                </a:solidFill>
                <a:latin typeface="Times New Roman" pitchFamily="18" charset="0"/>
                <a:ea typeface="Courier New" pitchFamily="49" charset="0"/>
                <a:cs typeface="Times New Roman" pitchFamily="18" charset="0"/>
              </a:rPr>
              <a:t>/ and underline the words with /</a:t>
            </a:r>
            <a:r>
              <a:rPr lang="en-US" sz="2800" dirty="0" err="1" smtClean="0">
                <a:solidFill>
                  <a:srgbClr val="C00000"/>
                </a:solidFill>
                <a:latin typeface="Times New Roman" pitchFamily="18" charset="0"/>
                <a:ea typeface="Courier New" pitchFamily="49" charset="0"/>
                <a:cs typeface="Times New Roman" pitchFamily="18" charset="0"/>
              </a:rPr>
              <a:t>str</a:t>
            </a:r>
            <a:r>
              <a:rPr lang="en-US" sz="2800" dirty="0" smtClean="0">
                <a:solidFill>
                  <a:srgbClr val="C00000"/>
                </a:solidFill>
                <a:latin typeface="Times New Roman" pitchFamily="18" charset="0"/>
                <a:ea typeface="Courier New" pitchFamily="49" charset="0"/>
                <a:cs typeface="Times New Roman" pitchFamily="18" charset="0"/>
              </a:rPr>
              <a:t>/. Then say the sentences.</a:t>
            </a:r>
            <a:endParaRPr lang="en-US" sz="1400" dirty="0" smtClean="0">
              <a:solidFill>
                <a:srgbClr val="C00000"/>
              </a:solidFill>
              <a:latin typeface="Arial" pitchFamily="34" charset="0"/>
              <a:cs typeface="Arial" pitchFamily="34" charset="0"/>
            </a:endParaRPr>
          </a:p>
        </p:txBody>
      </p:sp>
      <p:sp>
        <p:nvSpPr>
          <p:cNvPr id="1025" name="Rectangle 1"/>
          <p:cNvSpPr>
            <a:spLocks noChangeArrowheads="1"/>
          </p:cNvSpPr>
          <p:nvPr/>
        </p:nvSpPr>
        <p:spPr bwMode="auto">
          <a:xfrm>
            <a:off x="228600" y="1447800"/>
            <a:ext cx="8763000" cy="501675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1.In my family, all the traditions of our ancestors are strictly followed.</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2.The custom of saying hello to strangers has spread through our community.</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3.In our district, it's the custom for residents to sweep the streets on Saturday mornings.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4.That filmstrip really highlighted our customs and traditions.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5.Parents usually want their offspring to follow the family traditions.</a:t>
            </a:r>
            <a:endParaRPr kumimoji="0" lang="en-US" sz="4400" b="0" i="0" u="none" strike="noStrike" cap="none" normalizeH="0" baseline="0" dirty="0" smtClean="0">
              <a:ln>
                <a:noFill/>
              </a:ln>
              <a:solidFill>
                <a:srgbClr val="002060"/>
              </a:solidFill>
              <a:effectLst/>
              <a:latin typeface="Arial" pitchFamily="34" charset="0"/>
              <a:cs typeface="Arial" pitchFamily="34" charset="0"/>
            </a:endParaRPr>
          </a:p>
        </p:txBody>
      </p:sp>
      <p:sp>
        <p:nvSpPr>
          <p:cNvPr id="5" name="Minus 4"/>
          <p:cNvSpPr/>
          <p:nvPr/>
        </p:nvSpPr>
        <p:spPr>
          <a:xfrm>
            <a:off x="228600" y="2362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6" name="Minus 5"/>
          <p:cNvSpPr/>
          <p:nvPr/>
        </p:nvSpPr>
        <p:spPr>
          <a:xfrm>
            <a:off x="5486400" y="28194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7" name="Minus 6"/>
          <p:cNvSpPr/>
          <p:nvPr/>
        </p:nvSpPr>
        <p:spPr>
          <a:xfrm>
            <a:off x="1905000" y="4267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8" name="Minus 7"/>
          <p:cNvSpPr/>
          <p:nvPr/>
        </p:nvSpPr>
        <p:spPr>
          <a:xfrm>
            <a:off x="2057400" y="48768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3" name="Minus 12"/>
          <p:cNvSpPr/>
          <p:nvPr/>
        </p:nvSpPr>
        <p:spPr>
          <a:xfrm>
            <a:off x="7620000" y="2895600"/>
            <a:ext cx="12192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4" name="Minus 13"/>
          <p:cNvSpPr/>
          <p:nvPr/>
        </p:nvSpPr>
        <p:spPr>
          <a:xfrm>
            <a:off x="5029200" y="5791200"/>
            <a:ext cx="1371600" cy="1524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16" name="CD Audio 15">
            <a:hlinkClick r:id="" action="ppaction://media"/>
          </p:cNvPr>
          <p:cNvPicPr>
            <a:picLocks noRot="1" noChangeAspect="1"/>
          </p:cNvPicPr>
          <p:nvPr>
            <a:audioCd>
              <a:st track="28"/>
              <a:end track="28" time="96"/>
            </a:audioCd>
          </p:nvPr>
        </p:nvPicPr>
        <p:blipFill>
          <a:blip r:embed="rId3"/>
          <a:stretch>
            <a:fillRect/>
          </a:stretch>
        </p:blipFill>
        <p:spPr>
          <a:xfrm>
            <a:off x="8610600" y="6858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 calcmode="lin" valueType="num">
                                      <p:cBhvr additive="base">
                                        <p:cTn id="12" dur="500" fill="hold"/>
                                        <p:tgtEl>
                                          <p:spTgt spid="1025"/>
                                        </p:tgtEl>
                                        <p:attrNameLst>
                                          <p:attrName>ppt_x</p:attrName>
                                        </p:attrNameLst>
                                      </p:cBhvr>
                                      <p:tavLst>
                                        <p:tav tm="0">
                                          <p:val>
                                            <p:strVal val="#ppt_x"/>
                                          </p:val>
                                        </p:tav>
                                        <p:tav tm="100000">
                                          <p:val>
                                            <p:strVal val="#ppt_x"/>
                                          </p:val>
                                        </p:tav>
                                      </p:tavLst>
                                    </p:anim>
                                    <p:anim calcmode="lin" valueType="num">
                                      <p:cBhvr additive="base">
                                        <p:cTn id="13" dur="500" fill="hold"/>
                                        <p:tgtEl>
                                          <p:spTgt spid="10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1" fill="hold"/>
                                        <p:tgtEl>
                                          <p:spTgt spid="16"/>
                                        </p:tgtEl>
                                      </p:cBhvr>
                                    </p:cmd>
                                  </p:childTnLst>
                                </p:cTn>
                              </p:par>
                            </p:childTnLst>
                          </p:cTn>
                        </p:par>
                      </p:childTnLst>
                    </p:cTn>
                  </p:par>
                </p:childTnLst>
              </p:cTn>
              <p:nextCondLst>
                <p:cond evt="onClick" delay="0">
                  <p:tgtEl>
                    <p:spTgt spid="16"/>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bldLst>
      <p:bldP spid="10" grpId="0"/>
      <p:bldP spid="1025" grpId="0" animBg="1"/>
      <p:bldP spid="5" grpId="0" animBg="1"/>
      <p:bldP spid="6" grpId="0" animBg="1"/>
      <p:bldP spid="7" grpId="0" animBg="1"/>
      <p:bldP spid="8"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143000"/>
            <a:ext cx="5715000" cy="2677656"/>
          </a:xfrm>
          <a:prstGeom prst="rect">
            <a:avLst/>
          </a:prstGeom>
          <a:noFill/>
        </p:spPr>
        <p:txBody>
          <a:bodyPr wrap="square" rtlCol="0">
            <a:spAutoFit/>
          </a:bodyPr>
          <a:lstStyle/>
          <a:p>
            <a:r>
              <a:rPr lang="en-US" sz="2800" dirty="0" smtClean="0">
                <a:solidFill>
                  <a:srgbClr val="0070C0"/>
                </a:solidFill>
              </a:rPr>
              <a:t>* </a:t>
            </a:r>
            <a:r>
              <a:rPr lang="en-US" sz="2800" b="1" u="sng" dirty="0" smtClean="0">
                <a:solidFill>
                  <a:srgbClr val="0070C0"/>
                </a:solidFill>
              </a:rPr>
              <a:t>Homework:</a:t>
            </a:r>
            <a:endParaRPr lang="en-US" sz="2800" dirty="0" smtClean="0">
              <a:solidFill>
                <a:srgbClr val="0070C0"/>
              </a:solidFill>
            </a:endParaRPr>
          </a:p>
          <a:p>
            <a:r>
              <a:rPr lang="en-US" sz="2800" dirty="0" smtClean="0">
                <a:solidFill>
                  <a:srgbClr val="0070C0"/>
                </a:solidFill>
              </a:rPr>
              <a:t>- Learn vocabulary by heart and rewrite them in sentences.</a:t>
            </a:r>
          </a:p>
          <a:p>
            <a:r>
              <a:rPr lang="en-US" sz="2800" dirty="0" smtClean="0">
                <a:solidFill>
                  <a:srgbClr val="0070C0"/>
                </a:solidFill>
              </a:rPr>
              <a:t>- Redo the exercise in your notebook.</a:t>
            </a:r>
          </a:p>
          <a:p>
            <a:r>
              <a:rPr lang="en-US" sz="2800" dirty="0" smtClean="0">
                <a:solidFill>
                  <a:srgbClr val="0070C0"/>
                </a:solidFill>
              </a:rPr>
              <a:t>- Prepare for a closer look 2</a:t>
            </a:r>
          </a:p>
          <a:p>
            <a:endParaRPr lang="en-US" sz="2800" dirty="0">
              <a:solidFill>
                <a:srgbClr val="0070C0"/>
              </a:solidFill>
            </a:endParaRPr>
          </a:p>
        </p:txBody>
      </p:sp>
      <p:sp>
        <p:nvSpPr>
          <p:cNvPr id="4"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28600"/>
            <a:ext cx="9561917" cy="67056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4114800" y="1219200"/>
            <a:ext cx="1905000" cy="830997"/>
          </a:xfrm>
          <a:prstGeom prst="rect">
            <a:avLst/>
          </a:prstGeom>
          <a:noFill/>
        </p:spPr>
        <p:txBody>
          <a:bodyPr wrap="square" rtlCol="0">
            <a:spAutoFit/>
          </a:bodyPr>
          <a:lstStyle/>
          <a:p>
            <a:r>
              <a:rPr lang="en-US" sz="4800" b="1" u="sng" dirty="0" smtClean="0">
                <a:solidFill>
                  <a:srgbClr val="FFFF00"/>
                </a:solidFill>
              </a:rPr>
              <a:t>Unit 4:</a:t>
            </a:r>
            <a:endParaRPr lang="en-US" sz="4800" b="1" u="sng" dirty="0">
              <a:solidFill>
                <a:srgbClr val="FFFF00"/>
              </a:solidFill>
            </a:endParaRPr>
          </a:p>
        </p:txBody>
      </p:sp>
      <p:sp>
        <p:nvSpPr>
          <p:cNvPr id="8" name="Rectangle 7"/>
          <p:cNvSpPr/>
          <p:nvPr/>
        </p:nvSpPr>
        <p:spPr>
          <a:xfrm>
            <a:off x="1828800" y="2057400"/>
            <a:ext cx="682367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OUR CUSTOMS AND TRADITIONS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TextBox 8"/>
          <p:cNvSpPr txBox="1"/>
          <p:nvPr/>
        </p:nvSpPr>
        <p:spPr>
          <a:xfrm>
            <a:off x="2819400" y="3962400"/>
            <a:ext cx="5029200" cy="830997"/>
          </a:xfrm>
          <a:prstGeom prst="rect">
            <a:avLst/>
          </a:prstGeom>
          <a:noFill/>
        </p:spPr>
        <p:txBody>
          <a:bodyPr wrap="square" rtlCol="0">
            <a:spAutoFit/>
          </a:bodyPr>
          <a:lstStyle/>
          <a:p>
            <a:r>
              <a:rPr lang="en-US" sz="4800" dirty="0" smtClean="0">
                <a:solidFill>
                  <a:schemeClr val="bg1"/>
                </a:solidFill>
              </a:rPr>
              <a:t>A Closer look 1</a:t>
            </a:r>
            <a:endParaRPr lang="en-US" dirty="0">
              <a:solidFill>
                <a:schemeClr val="bg1"/>
              </a:solidFill>
            </a:endParaRPr>
          </a:p>
        </p:txBody>
      </p:sp>
    </p:spTree>
    <p:extLst>
      <p:ext uri="{BB962C8B-B14F-4D97-AF65-F5344CB8AC3E}">
        <p14:creationId xmlns="" xmlns:p14="http://schemas.microsoft.com/office/powerpoint/2010/main" val="159320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10" presetID="21" presetClass="entr" presetSubtype="1" fill="hold" grpId="0" nodeType="withEffect">
                                  <p:stCondLst>
                                    <p:cond delay="200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par>
                                <p:cTn id="13" presetID="21" presetClass="entr" presetSubtype="1" fill="hold" grpId="0" nodeType="withEffect">
                                  <p:stCondLst>
                                    <p:cond delay="200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33400" y="838200"/>
            <a:ext cx="8229600" cy="2062103"/>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dirty="0" smtClean="0">
                <a:solidFill>
                  <a:srgbClr val="FF0000"/>
                </a:solidFill>
              </a:rPr>
              <a:t>Watch out!</a:t>
            </a:r>
          </a:p>
          <a:p>
            <a:endParaRPr lang="en-US" sz="3200" dirty="0" smtClean="0"/>
          </a:p>
          <a:p>
            <a:r>
              <a:rPr lang="en-US" sz="3200" dirty="0" smtClean="0">
                <a:solidFill>
                  <a:srgbClr val="0070C0"/>
                </a:solidFill>
              </a:rPr>
              <a:t>The words ‘custom’ and ‘tradition” can be countable or uncountable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1 . </a:t>
            </a:r>
            <a:r>
              <a:rPr lang="en-US" sz="2800" u="sng" dirty="0" smtClean="0">
                <a:solidFill>
                  <a:srgbClr val="000000"/>
                </a:solidFill>
                <a:latin typeface="Times New Roman" pitchFamily="18" charset="0"/>
                <a:ea typeface="Courier New" pitchFamily="49" charset="0"/>
                <a:cs typeface="Times New Roman" pitchFamily="18" charset="0"/>
              </a:rPr>
              <a:t>Match the first halves of the sentences (A) with the second halves (B).</a:t>
            </a:r>
            <a:endParaRPr lang="en-US" sz="1400" u="sng" dirty="0" smtClean="0">
              <a:latin typeface="Arial" pitchFamily="34" charset="0"/>
              <a:cs typeface="Arial" pitchFamily="34" charset="0"/>
            </a:endParaRPr>
          </a:p>
        </p:txBody>
      </p:sp>
      <p:graphicFrame>
        <p:nvGraphicFramePr>
          <p:cNvPr id="13" name="Table 12"/>
          <p:cNvGraphicFramePr>
            <a:graphicFrameLocks noGrp="1"/>
          </p:cNvGraphicFramePr>
          <p:nvPr/>
        </p:nvGraphicFramePr>
        <p:xfrm>
          <a:off x="152400" y="1645920"/>
          <a:ext cx="8915400" cy="5120640"/>
        </p:xfrm>
        <a:graphic>
          <a:graphicData uri="http://schemas.openxmlformats.org/drawingml/2006/table">
            <a:tbl>
              <a:tblPr/>
              <a:tblGrid>
                <a:gridCol w="3657600"/>
                <a:gridCol w="5257800"/>
              </a:tblGrid>
              <a:tr h="484505">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1. Although they are not Christian,</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a. the first person to step into your house in the new year should be a man.</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2. It's the custom</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b. making sponge cakes for the Mid-Autumn Festival instead of </a:t>
                      </a:r>
                      <a:r>
                        <a:rPr lang="en-US" sz="2400" dirty="0" err="1">
                          <a:solidFill>
                            <a:srgbClr val="0070C0"/>
                          </a:solidFill>
                          <a:latin typeface="Times New Roman"/>
                          <a:ea typeface="Courier New"/>
                          <a:cs typeface="Times New Roman"/>
                        </a:rPr>
                        <a:t>mooncakes</a:t>
                      </a:r>
                      <a:r>
                        <a:rPr lang="en-US" sz="2400" dirty="0">
                          <a:solidFill>
                            <a:srgbClr val="0070C0"/>
                          </a:solidFill>
                          <a:latin typeface="Times New Roman"/>
                          <a:ea typeface="Courier New"/>
                          <a:cs typeface="Times New Roman"/>
                        </a:rPr>
                        <a:t>.</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3. According to tradition,</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c. the tradition of living with their parents</a:t>
                      </a:r>
                      <a:r>
                        <a:rPr lang="en-US" sz="2400" dirty="0" smtClean="0">
                          <a:solidFill>
                            <a:srgbClr val="0070C0"/>
                          </a:solidFill>
                          <a:latin typeface="Times New Roman"/>
                          <a:ea typeface="Courier New"/>
                          <a:cs typeface="Times New Roman"/>
                        </a:rPr>
                        <a:t>.</a:t>
                      </a:r>
                    </a:p>
                    <a:p>
                      <a:pPr marL="0" marR="0" algn="just">
                        <a:spcBef>
                          <a:spcPts val="0"/>
                        </a:spcBef>
                        <a:spcAft>
                          <a:spcPts val="0"/>
                        </a:spcAft>
                      </a:pP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785">
                <a:tc>
                  <a:txBody>
                    <a:bodyPr/>
                    <a:lstStyle/>
                    <a:p>
                      <a:pPr marL="0" marR="0" algn="just">
                        <a:spcBef>
                          <a:spcPts val="0"/>
                        </a:spcBef>
                        <a:spcAft>
                          <a:spcPts val="0"/>
                        </a:spcAft>
                      </a:pPr>
                      <a:r>
                        <a:rPr lang="en-US" sz="2400">
                          <a:solidFill>
                            <a:srgbClr val="FF0000"/>
                          </a:solidFill>
                          <a:latin typeface="Times New Roman"/>
                          <a:ea typeface="Courier New"/>
                          <a:cs typeface="Times New Roman"/>
                        </a:rPr>
                        <a:t>4. There is a tradition in our school that</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d. in that country for women to get married in white.</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a:solidFill>
                            <a:srgbClr val="FF0000"/>
                          </a:solidFill>
                          <a:latin typeface="Times New Roman"/>
                          <a:ea typeface="Courier New"/>
                          <a:cs typeface="Times New Roman"/>
                        </a:rPr>
                        <a:t>5. They broke with tradition by</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e. the family has the custom of giving presents at Christmas.</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6. Many young</a:t>
                      </a:r>
                      <a:endParaRPr lang="en-US" sz="2400">
                        <a:solidFill>
                          <a:srgbClr val="FF0000"/>
                        </a:solidFill>
                        <a:latin typeface="Courier New"/>
                        <a:ea typeface="Courier New"/>
                        <a:cs typeface="Times New Roman"/>
                      </a:endParaRPr>
                    </a:p>
                    <a:p>
                      <a:pPr marL="0" marR="0" algn="just">
                        <a:spcBef>
                          <a:spcPts val="0"/>
                        </a:spcBef>
                        <a:spcAft>
                          <a:spcPts val="0"/>
                        </a:spcAft>
                      </a:pPr>
                      <a:r>
                        <a:rPr lang="en-US" sz="2400">
                          <a:solidFill>
                            <a:srgbClr val="FF0000"/>
                          </a:solidFill>
                          <a:latin typeface="Times New Roman"/>
                          <a:ea typeface="Courier New"/>
                          <a:cs typeface="Times New Roman"/>
                        </a:rPr>
                        <a:t>people do not follow</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f. morning exercise at 5 a.m.</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115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7. In my family there is a custom of doing</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g. girls should wear </a:t>
                      </a:r>
                      <a:r>
                        <a:rPr lang="en-US" sz="2400" dirty="0" err="1">
                          <a:solidFill>
                            <a:srgbClr val="0070C0"/>
                          </a:solidFill>
                          <a:latin typeface="Times New Roman"/>
                          <a:ea typeface="Courier New"/>
                          <a:cs typeface="Times New Roman"/>
                        </a:rPr>
                        <a:t>ao</a:t>
                      </a:r>
                      <a:r>
                        <a:rPr lang="en-US" sz="2400" dirty="0">
                          <a:solidFill>
                            <a:srgbClr val="0070C0"/>
                          </a:solidFill>
                          <a:latin typeface="Times New Roman"/>
                          <a:ea typeface="Courier New"/>
                          <a:cs typeface="Times New Roman"/>
                        </a:rPr>
                        <a:t> </a:t>
                      </a:r>
                      <a:r>
                        <a:rPr lang="en-US" sz="2400" dirty="0" err="1">
                          <a:solidFill>
                            <a:srgbClr val="0070C0"/>
                          </a:solidFill>
                          <a:latin typeface="Times New Roman"/>
                          <a:ea typeface="Courier New"/>
                          <a:cs typeface="Times New Roman"/>
                        </a:rPr>
                        <a:t>dai</a:t>
                      </a:r>
                      <a:r>
                        <a:rPr lang="en-US" sz="2400" dirty="0">
                          <a:solidFill>
                            <a:srgbClr val="0070C0"/>
                          </a:solidFill>
                          <a:latin typeface="Times New Roman"/>
                          <a:ea typeface="Courier New"/>
                          <a:cs typeface="Times New Roman"/>
                        </a:rPr>
                        <a:t> on the first day of school.</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Flowchart: Connector 6"/>
          <p:cNvSpPr/>
          <p:nvPr/>
        </p:nvSpPr>
        <p:spPr>
          <a:xfrm>
            <a:off x="3352800" y="198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e</a:t>
            </a:r>
            <a:endParaRPr lang="en-US" sz="2800" b="1" dirty="0">
              <a:solidFill>
                <a:srgbClr val="0070C0"/>
              </a:solidFill>
            </a:endParaRPr>
          </a:p>
        </p:txBody>
      </p:sp>
      <p:sp>
        <p:nvSpPr>
          <p:cNvPr id="8" name="Flowchart: Connector 7"/>
          <p:cNvSpPr/>
          <p:nvPr/>
        </p:nvSpPr>
        <p:spPr>
          <a:xfrm>
            <a:off x="3352800" y="2514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d</a:t>
            </a:r>
            <a:endParaRPr lang="en-US" sz="2800" b="1" dirty="0">
              <a:solidFill>
                <a:srgbClr val="0070C0"/>
              </a:solidFill>
            </a:endParaRPr>
          </a:p>
        </p:txBody>
      </p:sp>
      <p:sp>
        <p:nvSpPr>
          <p:cNvPr id="9" name="Flowchart: Connector 8"/>
          <p:cNvSpPr/>
          <p:nvPr/>
        </p:nvSpPr>
        <p:spPr>
          <a:xfrm>
            <a:off x="3352800" y="3276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a</a:t>
            </a:r>
            <a:endParaRPr lang="en-US" sz="2800" b="1" dirty="0">
              <a:solidFill>
                <a:srgbClr val="0070C0"/>
              </a:solidFill>
            </a:endParaRPr>
          </a:p>
        </p:txBody>
      </p:sp>
      <p:sp>
        <p:nvSpPr>
          <p:cNvPr id="12" name="Flowchart: Connector 11"/>
          <p:cNvSpPr/>
          <p:nvPr/>
        </p:nvSpPr>
        <p:spPr>
          <a:xfrm>
            <a:off x="3352800" y="4038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g</a:t>
            </a:r>
            <a:endParaRPr lang="en-US" sz="2800" b="1" dirty="0">
              <a:solidFill>
                <a:srgbClr val="0070C0"/>
              </a:solidFill>
            </a:endParaRPr>
          </a:p>
        </p:txBody>
      </p:sp>
      <p:sp>
        <p:nvSpPr>
          <p:cNvPr id="14" name="Flowchart: Connector 13"/>
          <p:cNvSpPr/>
          <p:nvPr/>
        </p:nvSpPr>
        <p:spPr>
          <a:xfrm>
            <a:off x="3352800" y="4800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b</a:t>
            </a:r>
            <a:endParaRPr lang="en-US" sz="2800" b="1" dirty="0">
              <a:solidFill>
                <a:srgbClr val="0070C0"/>
              </a:solidFill>
            </a:endParaRPr>
          </a:p>
        </p:txBody>
      </p:sp>
      <p:sp>
        <p:nvSpPr>
          <p:cNvPr id="15" name="Flowchart: Connector 14"/>
          <p:cNvSpPr/>
          <p:nvPr/>
        </p:nvSpPr>
        <p:spPr>
          <a:xfrm>
            <a:off x="3352800" y="5486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6" name="Flowchart: Connector 15"/>
          <p:cNvSpPr/>
          <p:nvPr/>
        </p:nvSpPr>
        <p:spPr>
          <a:xfrm>
            <a:off x="3352800" y="6248400"/>
            <a:ext cx="381000" cy="3810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f</a:t>
            </a:r>
            <a:endParaRPr lang="en-US" sz="2800" b="1" dirty="0">
              <a:solidFill>
                <a:srgbClr val="0070C0"/>
              </a:solidFill>
            </a:endParaRPr>
          </a:p>
        </p:txBody>
      </p:sp>
      <p:sp>
        <p:nvSpPr>
          <p:cNvPr id="17" name="Rectangle 16"/>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8" grpId="0" animBg="1"/>
      <p:bldP spid="9" grpId="0" animBg="1"/>
      <p:bldP spid="12"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 </a:t>
            </a:r>
            <a:r>
              <a:rPr lang="en-US" sz="2800" u="sng" dirty="0" smtClean="0">
                <a:solidFill>
                  <a:srgbClr val="000000"/>
                </a:solidFill>
                <a:latin typeface="Times New Roman" pitchFamily="18" charset="0"/>
                <a:ea typeface="Courier New" pitchFamily="49" charset="0"/>
                <a:cs typeface="Times New Roman" pitchFamily="18" charset="0"/>
              </a:rPr>
              <a:t>The “</a:t>
            </a:r>
            <a:r>
              <a:rPr lang="en-US" sz="2800" u="sng" dirty="0" err="1" smtClean="0">
                <a:solidFill>
                  <a:srgbClr val="000000"/>
                </a:solidFill>
                <a:latin typeface="Times New Roman" pitchFamily="18" charset="0"/>
                <a:ea typeface="Courier New" pitchFamily="49" charset="0"/>
                <a:cs typeface="Times New Roman" pitchFamily="18" charset="0"/>
              </a:rPr>
              <a:t>custome</a:t>
            </a:r>
            <a:r>
              <a:rPr lang="en-US" sz="2800" u="sng" dirty="0" smtClean="0">
                <a:solidFill>
                  <a:srgbClr val="000000"/>
                </a:solidFill>
                <a:latin typeface="Times New Roman" pitchFamily="18" charset="0"/>
                <a:ea typeface="Courier New" pitchFamily="49" charset="0"/>
                <a:cs typeface="Times New Roman" pitchFamily="18" charset="0"/>
              </a:rPr>
              <a:t>” or “</a:t>
            </a:r>
            <a:r>
              <a:rPr lang="en-US" sz="2800" u="sng" dirty="0" err="1" smtClean="0">
                <a:solidFill>
                  <a:srgbClr val="000000"/>
                </a:solidFill>
                <a:latin typeface="Times New Roman" pitchFamily="18" charset="0"/>
                <a:ea typeface="Courier New" pitchFamily="49" charset="0"/>
                <a:cs typeface="Times New Roman" pitchFamily="18" charset="0"/>
              </a:rPr>
              <a:t>tradition”could</a:t>
            </a:r>
            <a:r>
              <a:rPr lang="en-US" sz="2800" u="sng" dirty="0" smtClean="0">
                <a:solidFill>
                  <a:srgbClr val="000000"/>
                </a:solidFill>
                <a:latin typeface="Times New Roman" pitchFamily="18" charset="0"/>
                <a:ea typeface="Courier New" pitchFamily="49" charset="0"/>
                <a:cs typeface="Times New Roman" pitchFamily="18" charset="0"/>
              </a:rPr>
              <a:t> be  </a:t>
            </a:r>
            <a:r>
              <a:rPr lang="en-US" sz="2800" u="sng" dirty="0" smtClean="0">
                <a:solidFill>
                  <a:srgbClr val="FF0000"/>
                </a:solidFill>
                <a:latin typeface="Times New Roman" pitchFamily="18" charset="0"/>
                <a:ea typeface="Courier New" pitchFamily="49" charset="0"/>
                <a:cs typeface="Times New Roman" pitchFamily="18" charset="0"/>
              </a:rPr>
              <a:t>countable </a:t>
            </a:r>
            <a:r>
              <a:rPr lang="en-US" sz="2800" u="sng" dirty="0" smtClean="0">
                <a:solidFill>
                  <a:srgbClr val="000000"/>
                </a:solidFill>
                <a:latin typeface="Times New Roman" pitchFamily="18" charset="0"/>
                <a:ea typeface="Courier New" pitchFamily="49" charset="0"/>
                <a:cs typeface="Times New Roman" pitchFamily="18" charset="0"/>
              </a:rPr>
              <a:t>or </a:t>
            </a:r>
            <a:r>
              <a:rPr lang="en-US" sz="2800" u="sng" dirty="0" smtClean="0">
                <a:solidFill>
                  <a:srgbClr val="FF0000"/>
                </a:solidFill>
                <a:latin typeface="Times New Roman" pitchFamily="18" charset="0"/>
                <a:ea typeface="Courier New" pitchFamily="49" charset="0"/>
                <a:cs typeface="Times New Roman" pitchFamily="18" charset="0"/>
              </a:rPr>
              <a:t>uncountable</a:t>
            </a:r>
            <a:r>
              <a:rPr lang="en-US" sz="2800" u="sng" dirty="0" smtClean="0">
                <a:solidFill>
                  <a:srgbClr val="000000"/>
                </a:solidFill>
                <a:latin typeface="Times New Roman" pitchFamily="18" charset="0"/>
                <a:ea typeface="Courier New" pitchFamily="49" charset="0"/>
                <a:cs typeface="Times New Roman" pitchFamily="18" charset="0"/>
              </a:rPr>
              <a:t>.</a:t>
            </a:r>
            <a:endParaRPr lang="en-US" sz="1400" u="sng" dirty="0" smtClean="0">
              <a:latin typeface="Arial" pitchFamily="34" charset="0"/>
              <a:cs typeface="Arial" pitchFamily="34" charset="0"/>
            </a:endParaRPr>
          </a:p>
        </p:txBody>
      </p:sp>
      <p:sp>
        <p:nvSpPr>
          <p:cNvPr id="17" name="TextBox 16"/>
          <p:cNvSpPr txBox="1"/>
          <p:nvPr/>
        </p:nvSpPr>
        <p:spPr>
          <a:xfrm>
            <a:off x="152400" y="1371600"/>
            <a:ext cx="8458200" cy="5262979"/>
          </a:xfrm>
          <a:prstGeom prst="rect">
            <a:avLst/>
          </a:prstGeom>
          <a:noFill/>
        </p:spPr>
        <p:txBody>
          <a:bodyPr wrap="square" rtlCol="0">
            <a:spAutoFit/>
          </a:bodyPr>
          <a:lstStyle/>
          <a:p>
            <a:pPr algn="just"/>
            <a:r>
              <a:rPr lang="en-US" sz="2400" dirty="0" smtClean="0">
                <a:solidFill>
                  <a:srgbClr val="FF0000"/>
                </a:solidFill>
                <a:latin typeface="Times New Roman"/>
                <a:ea typeface="Courier New"/>
                <a:cs typeface="Times New Roman"/>
              </a:rPr>
              <a:t>1. Although they are not Christian,</a:t>
            </a:r>
            <a:r>
              <a:rPr lang="en-US" sz="2400" dirty="0" smtClean="0">
                <a:solidFill>
                  <a:srgbClr val="0070C0"/>
                </a:solidFill>
                <a:latin typeface="Times New Roman"/>
                <a:ea typeface="Courier New"/>
                <a:cs typeface="Times New Roman"/>
              </a:rPr>
              <a:t> the family has the custom of giving presents at Christmas.</a:t>
            </a:r>
          </a:p>
          <a:p>
            <a:pPr algn="just"/>
            <a:r>
              <a:rPr lang="en-US" sz="2400" dirty="0" smtClean="0">
                <a:solidFill>
                  <a:srgbClr val="FF0000"/>
                </a:solidFill>
                <a:latin typeface="Times New Roman"/>
                <a:ea typeface="Courier New"/>
                <a:cs typeface="Times New Roman"/>
              </a:rPr>
              <a:t>2. It's the custom, </a:t>
            </a:r>
            <a:r>
              <a:rPr lang="en-US" sz="2400" dirty="0" smtClean="0">
                <a:solidFill>
                  <a:srgbClr val="0070C0"/>
                </a:solidFill>
                <a:latin typeface="Times New Roman"/>
                <a:ea typeface="Courier New"/>
                <a:cs typeface="Times New Roman"/>
              </a:rPr>
              <a:t>in that country for women to get married in white.</a:t>
            </a:r>
          </a:p>
          <a:p>
            <a:pPr algn="just"/>
            <a:r>
              <a:rPr lang="en-US" sz="2400" dirty="0" smtClean="0">
                <a:solidFill>
                  <a:srgbClr val="FF0000"/>
                </a:solidFill>
                <a:latin typeface="Times New Roman"/>
                <a:ea typeface="Courier New"/>
                <a:cs typeface="Times New Roman"/>
              </a:rPr>
              <a:t>3. According to tradition, </a:t>
            </a:r>
            <a:r>
              <a:rPr lang="en-US" sz="2400" dirty="0" smtClean="0">
                <a:solidFill>
                  <a:srgbClr val="0070C0"/>
                </a:solidFill>
                <a:latin typeface="Times New Roman"/>
                <a:ea typeface="Courier New"/>
                <a:cs typeface="Times New Roman"/>
              </a:rPr>
              <a:t>the first person to step into your house in the new year should be a man.</a:t>
            </a:r>
          </a:p>
          <a:p>
            <a:pPr algn="just"/>
            <a:r>
              <a:rPr lang="en-US" sz="2400" dirty="0" smtClean="0">
                <a:solidFill>
                  <a:srgbClr val="FF0000"/>
                </a:solidFill>
                <a:latin typeface="Times New Roman"/>
                <a:ea typeface="Courier New"/>
                <a:cs typeface="Times New Roman"/>
              </a:rPr>
              <a:t>4. There is a tradition in our school that, </a:t>
            </a:r>
            <a:r>
              <a:rPr lang="en-US" sz="2400" dirty="0" smtClean="0">
                <a:solidFill>
                  <a:srgbClr val="0070C0"/>
                </a:solidFill>
                <a:latin typeface="Times New Roman"/>
                <a:ea typeface="Courier New"/>
                <a:cs typeface="Times New Roman"/>
              </a:rPr>
              <a:t>girls should wear </a:t>
            </a:r>
            <a:r>
              <a:rPr lang="en-US" sz="2400" dirty="0" err="1" smtClean="0">
                <a:solidFill>
                  <a:srgbClr val="0070C0"/>
                </a:solidFill>
                <a:latin typeface="Times New Roman"/>
                <a:ea typeface="Courier New"/>
                <a:cs typeface="Times New Roman"/>
              </a:rPr>
              <a:t>ao</a:t>
            </a:r>
            <a:r>
              <a:rPr lang="en-US" sz="2400" dirty="0" smtClean="0">
                <a:solidFill>
                  <a:srgbClr val="0070C0"/>
                </a:solidFill>
                <a:latin typeface="Times New Roman"/>
                <a:ea typeface="Courier New"/>
                <a:cs typeface="Times New Roman"/>
              </a:rPr>
              <a:t> </a:t>
            </a:r>
            <a:r>
              <a:rPr lang="en-US" sz="2400" dirty="0" err="1" smtClean="0">
                <a:solidFill>
                  <a:srgbClr val="0070C0"/>
                </a:solidFill>
                <a:latin typeface="Times New Roman"/>
                <a:ea typeface="Courier New"/>
                <a:cs typeface="Times New Roman"/>
              </a:rPr>
              <a:t>dai</a:t>
            </a:r>
            <a:r>
              <a:rPr lang="en-US" sz="2400" dirty="0" smtClean="0">
                <a:solidFill>
                  <a:srgbClr val="0070C0"/>
                </a:solidFill>
                <a:latin typeface="Times New Roman"/>
                <a:ea typeface="Courier New"/>
                <a:cs typeface="Times New Roman"/>
              </a:rPr>
              <a:t> on the first day of school.</a:t>
            </a:r>
          </a:p>
          <a:p>
            <a:pPr algn="just"/>
            <a:r>
              <a:rPr lang="en-US" sz="2400" dirty="0" smtClean="0">
                <a:solidFill>
                  <a:srgbClr val="FF0000"/>
                </a:solidFill>
                <a:latin typeface="Times New Roman"/>
                <a:ea typeface="Courier New"/>
                <a:cs typeface="Times New Roman"/>
              </a:rPr>
              <a:t>5. They broke with tradition by</a:t>
            </a:r>
            <a:r>
              <a:rPr lang="en-US" sz="2400" dirty="0" smtClean="0">
                <a:solidFill>
                  <a:srgbClr val="0070C0"/>
                </a:solidFill>
                <a:latin typeface="Times New Roman"/>
                <a:ea typeface="Courier New"/>
                <a:cs typeface="Times New Roman"/>
              </a:rPr>
              <a:t> making sponge cakes for the Mid-Autumn Festival instead of </a:t>
            </a:r>
            <a:r>
              <a:rPr lang="en-US" sz="2400" dirty="0" err="1" smtClean="0">
                <a:solidFill>
                  <a:srgbClr val="0070C0"/>
                </a:solidFill>
                <a:latin typeface="Times New Roman"/>
                <a:ea typeface="Courier New"/>
                <a:cs typeface="Times New Roman"/>
              </a:rPr>
              <a:t>mooncakes</a:t>
            </a:r>
            <a:endParaRPr lang="en-US" sz="2400" dirty="0" smtClean="0">
              <a:solidFill>
                <a:srgbClr val="0070C0"/>
              </a:solidFill>
              <a:latin typeface="Times New Roman"/>
              <a:ea typeface="Courier New"/>
              <a:cs typeface="Times New Roman"/>
            </a:endParaRPr>
          </a:p>
          <a:p>
            <a:pPr algn="just"/>
            <a:r>
              <a:rPr lang="en-US" sz="2400" dirty="0" smtClean="0">
                <a:solidFill>
                  <a:srgbClr val="FF0000"/>
                </a:solidFill>
                <a:latin typeface="Times New Roman"/>
                <a:ea typeface="Courier New"/>
                <a:cs typeface="Times New Roman"/>
              </a:rPr>
              <a:t>6. Many young</a:t>
            </a:r>
            <a:r>
              <a:rPr lang="en-US" sz="2400" dirty="0" smtClean="0">
                <a:solidFill>
                  <a:srgbClr val="FF0000"/>
                </a:solidFill>
                <a:latin typeface="Courier New"/>
                <a:ea typeface="Courier New"/>
                <a:cs typeface="Times New Roman"/>
              </a:rPr>
              <a:t> </a:t>
            </a:r>
            <a:r>
              <a:rPr lang="en-US" sz="2400" dirty="0" smtClean="0">
                <a:solidFill>
                  <a:srgbClr val="FF0000"/>
                </a:solidFill>
                <a:latin typeface="Times New Roman"/>
                <a:ea typeface="Courier New"/>
                <a:cs typeface="Times New Roman"/>
              </a:rPr>
              <a:t>people do not follow</a:t>
            </a:r>
            <a:r>
              <a:rPr lang="en-US" sz="2400" dirty="0" smtClean="0">
                <a:solidFill>
                  <a:srgbClr val="0070C0"/>
                </a:solidFill>
                <a:latin typeface="Times New Roman"/>
                <a:ea typeface="Courier New"/>
                <a:cs typeface="Times New Roman"/>
              </a:rPr>
              <a:t> the tradition of living with their parents</a:t>
            </a:r>
          </a:p>
          <a:p>
            <a:pPr algn="just"/>
            <a:r>
              <a:rPr lang="en-US" sz="2400" dirty="0" smtClean="0">
                <a:solidFill>
                  <a:srgbClr val="FF0000"/>
                </a:solidFill>
                <a:latin typeface="Times New Roman"/>
                <a:ea typeface="Courier New"/>
                <a:cs typeface="Times New Roman"/>
              </a:rPr>
              <a:t>7. In my family there is a custom of doing</a:t>
            </a:r>
            <a:r>
              <a:rPr lang="en-US" sz="2400" dirty="0" smtClean="0">
                <a:solidFill>
                  <a:srgbClr val="0070C0"/>
                </a:solidFill>
                <a:latin typeface="Times New Roman"/>
                <a:ea typeface="Courier New"/>
                <a:cs typeface="Times New Roman"/>
              </a:rPr>
              <a:t> morning exercise at 5 a.m.</a:t>
            </a:r>
            <a:endParaRPr lang="en-US" sz="2400" dirty="0"/>
          </a:p>
        </p:txBody>
      </p:sp>
      <p:sp>
        <p:nvSpPr>
          <p:cNvPr id="18" name="Flowchart: Connector 17"/>
          <p:cNvSpPr/>
          <p:nvPr/>
        </p:nvSpPr>
        <p:spPr>
          <a:xfrm>
            <a:off x="8686800" y="1447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9" name="Flowchart: Connector 18"/>
          <p:cNvSpPr/>
          <p:nvPr/>
        </p:nvSpPr>
        <p:spPr>
          <a:xfrm>
            <a:off x="8686800" y="2209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0" name="Flowchart: Connector 19"/>
          <p:cNvSpPr/>
          <p:nvPr/>
        </p:nvSpPr>
        <p:spPr>
          <a:xfrm>
            <a:off x="8686800" y="2971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1" name="Flowchart: Connector 20"/>
          <p:cNvSpPr/>
          <p:nvPr/>
        </p:nvSpPr>
        <p:spPr>
          <a:xfrm>
            <a:off x="8686800" y="3733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2" name="Flowchart: Connector 21"/>
          <p:cNvSpPr/>
          <p:nvPr/>
        </p:nvSpPr>
        <p:spPr>
          <a:xfrm>
            <a:off x="8686800" y="4419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3" name="Flowchart: Connector 22"/>
          <p:cNvSpPr/>
          <p:nvPr/>
        </p:nvSpPr>
        <p:spPr>
          <a:xfrm>
            <a:off x="8686800" y="5105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4" name="Flowchart: Connector 23"/>
          <p:cNvSpPr/>
          <p:nvPr/>
        </p:nvSpPr>
        <p:spPr>
          <a:xfrm>
            <a:off x="8686800" y="579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5" name="Rectangle 2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heel(4)">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animBg="1"/>
      <p:bldP spid="19" grpId="0" animBg="1"/>
      <p:bldP spid="20" grpId="0" animBg="1"/>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2. </a:t>
            </a:r>
            <a:r>
              <a:rPr lang="en-US" sz="3200" u="sng" dirty="0" smtClean="0">
                <a:solidFill>
                  <a:srgbClr val="C00000"/>
                </a:solidFill>
                <a:latin typeface="Times New Roman" pitchFamily="18" charset="0"/>
                <a:ea typeface="Courier New" pitchFamily="49" charset="0"/>
                <a:cs typeface="Times New Roman" pitchFamily="18" charset="0"/>
              </a:rPr>
              <a:t>Read the full sentences in 1 again and complete the expressions below</a:t>
            </a:r>
            <a:r>
              <a:rPr lang="en-US" sz="3200" dirty="0" smtClean="0">
                <a:solidFill>
                  <a:srgbClr val="C00000"/>
                </a:solidFill>
                <a:latin typeface="Times New Roman" pitchFamily="18" charset="0"/>
                <a:ea typeface="Courier New" pitchFamily="49" charset="0"/>
                <a:cs typeface="Times New Roman" pitchFamily="18" charset="0"/>
              </a:rPr>
              <a:t>.</a:t>
            </a:r>
            <a:endParaRPr lang="en-US" sz="3200" dirty="0">
              <a:solidFill>
                <a:srgbClr val="C00000"/>
              </a:solidFill>
            </a:endParaRPr>
          </a:p>
        </p:txBody>
      </p:sp>
      <p:sp>
        <p:nvSpPr>
          <p:cNvPr id="10241" name="Rectangle 1"/>
          <p:cNvSpPr>
            <a:spLocks noChangeArrowheads="1"/>
          </p:cNvSpPr>
          <p:nvPr/>
        </p:nvSpPr>
        <p:spPr bwMode="auto">
          <a:xfrm>
            <a:off x="0" y="1647885"/>
            <a:ext cx="9144000" cy="452431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1.</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i</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t's the ..........	For</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somebody</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lvl="0" eaLnBrk="0" fontAlgn="base" hangingPunct="0">
              <a:spcBef>
                <a:spcPct val="0"/>
              </a:spcBef>
              <a:spcAft>
                <a:spcPct val="0"/>
              </a:spcAft>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2.</a:t>
            </a:r>
            <a:r>
              <a:rPr lang="en-US" sz="3600" dirty="0" smtClean="0">
                <a:solidFill>
                  <a:srgbClr val="0070C0"/>
                </a:solidFill>
                <a:latin typeface="Times New Roman" pitchFamily="18" charset="0"/>
                <a:ea typeface="Courier New" pitchFamily="49" charset="0"/>
                <a:cs typeface="Times New Roman" pitchFamily="18" charset="0"/>
              </a:rPr>
              <a:t> t</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here's </a:t>
            </a:r>
            <a:r>
              <a:rPr lang="en-US" sz="3600" dirty="0" smtClean="0">
                <a:solidFill>
                  <a:srgbClr val="0070C0"/>
                </a:solidFill>
                <a:latin typeface="Times New Roman" pitchFamily="18" charset="0"/>
                <a:ea typeface="Courier New" pitchFamily="49" charset="0"/>
                <a:cs typeface="Times New Roman" pitchFamily="18" charset="0"/>
              </a:rPr>
              <a:t>a .....................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that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3.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 ...to tradition,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4. follow the .............. </a:t>
            </a:r>
            <a:r>
              <a:rPr lang="en-US" sz="3600" dirty="0" smtClean="0">
                <a:solidFill>
                  <a:srgbClr val="0070C0"/>
                </a:solidFill>
                <a:latin typeface="Times New Roman" pitchFamily="18" charset="0"/>
                <a:ea typeface="Courier New" pitchFamily="49" charset="0"/>
                <a:cs typeface="Times New Roman" pitchFamily="18" charset="0"/>
              </a:rPr>
              <a:t> o</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f</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5.</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break	 ............... tradition</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by doing 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6.</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have the custom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 </a:t>
            </a:r>
            <a:r>
              <a:rPr lang="en-US" sz="3600" dirty="0" smtClean="0">
                <a:solidFill>
                  <a:srgbClr val="0070C0"/>
                </a:solidFill>
                <a:latin typeface="Times New Roman" pitchFamily="18" charset="0"/>
                <a:ea typeface="Courier New" pitchFamily="49" charset="0"/>
                <a:cs typeface="Times New Roman" pitchFamily="18" charset="0"/>
              </a:rPr>
              <a:t>d</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7.	 there is a custom of ................ something</a:t>
            </a:r>
            <a:endParaRPr kumimoji="0" lang="en-US" sz="4800" b="0" i="0" u="none" strike="noStrike" cap="none" normalizeH="0" baseline="0" dirty="0" smtClean="0">
              <a:ln>
                <a:noFill/>
              </a:ln>
              <a:solidFill>
                <a:srgbClr val="0070C0"/>
              </a:solidFill>
              <a:effectLst/>
              <a:latin typeface="Arial" pitchFamily="34" charset="0"/>
              <a:cs typeface="Arial" pitchFamily="34" charset="0"/>
            </a:endParaRPr>
          </a:p>
        </p:txBody>
      </p:sp>
      <p:sp>
        <p:nvSpPr>
          <p:cNvPr id="6" name="TextBox 5"/>
          <p:cNvSpPr txBox="1"/>
          <p:nvPr/>
        </p:nvSpPr>
        <p:spPr>
          <a:xfrm>
            <a:off x="1905000" y="1676400"/>
            <a:ext cx="2209800" cy="584775"/>
          </a:xfrm>
          <a:prstGeom prst="rect">
            <a:avLst/>
          </a:prstGeom>
          <a:noFill/>
        </p:spPr>
        <p:txBody>
          <a:bodyPr wrap="square" rtlCol="0">
            <a:spAutoFit/>
          </a:bodyPr>
          <a:lstStyle/>
          <a:p>
            <a:r>
              <a:rPr lang="en-US" sz="3200" dirty="0" smtClean="0">
                <a:solidFill>
                  <a:srgbClr val="C00000"/>
                </a:solidFill>
              </a:rPr>
              <a:t>custom</a:t>
            </a:r>
            <a:endParaRPr lang="en-US" sz="3200" dirty="0">
              <a:solidFill>
                <a:srgbClr val="C00000"/>
              </a:solidFill>
            </a:endParaRPr>
          </a:p>
        </p:txBody>
      </p:sp>
      <p:sp>
        <p:nvSpPr>
          <p:cNvPr id="7" name="TextBox 6"/>
          <p:cNvSpPr txBox="1"/>
          <p:nvPr/>
        </p:nvSpPr>
        <p:spPr>
          <a:xfrm>
            <a:off x="2514600" y="2743200"/>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8" name="TextBox 7"/>
          <p:cNvSpPr txBox="1"/>
          <p:nvPr/>
        </p:nvSpPr>
        <p:spPr>
          <a:xfrm>
            <a:off x="533400" y="3276600"/>
            <a:ext cx="2209800" cy="584775"/>
          </a:xfrm>
          <a:prstGeom prst="rect">
            <a:avLst/>
          </a:prstGeom>
          <a:noFill/>
        </p:spPr>
        <p:txBody>
          <a:bodyPr wrap="square" rtlCol="0">
            <a:spAutoFit/>
          </a:bodyPr>
          <a:lstStyle/>
          <a:p>
            <a:r>
              <a:rPr lang="en-US" sz="3200" dirty="0" smtClean="0">
                <a:solidFill>
                  <a:srgbClr val="C00000"/>
                </a:solidFill>
              </a:rPr>
              <a:t>According</a:t>
            </a:r>
            <a:endParaRPr lang="en-US" sz="3200" dirty="0">
              <a:solidFill>
                <a:srgbClr val="C00000"/>
              </a:solidFill>
            </a:endParaRPr>
          </a:p>
        </p:txBody>
      </p:sp>
      <p:sp>
        <p:nvSpPr>
          <p:cNvPr id="9" name="TextBox 8"/>
          <p:cNvSpPr txBox="1"/>
          <p:nvPr/>
        </p:nvSpPr>
        <p:spPr>
          <a:xfrm>
            <a:off x="2514600" y="3834825"/>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12" name="TextBox 11"/>
          <p:cNvSpPr txBox="1"/>
          <p:nvPr/>
        </p:nvSpPr>
        <p:spPr>
          <a:xfrm>
            <a:off x="1828800" y="4368225"/>
            <a:ext cx="2209800" cy="584775"/>
          </a:xfrm>
          <a:prstGeom prst="rect">
            <a:avLst/>
          </a:prstGeom>
          <a:noFill/>
        </p:spPr>
        <p:txBody>
          <a:bodyPr wrap="square" rtlCol="0">
            <a:spAutoFit/>
          </a:bodyPr>
          <a:lstStyle/>
          <a:p>
            <a:r>
              <a:rPr lang="en-US" sz="3200" dirty="0" smtClean="0">
                <a:solidFill>
                  <a:srgbClr val="C00000"/>
                </a:solidFill>
              </a:rPr>
              <a:t>with</a:t>
            </a:r>
            <a:endParaRPr lang="en-US" sz="3200" dirty="0">
              <a:solidFill>
                <a:srgbClr val="C00000"/>
              </a:solidFill>
            </a:endParaRPr>
          </a:p>
        </p:txBody>
      </p:sp>
      <p:sp>
        <p:nvSpPr>
          <p:cNvPr id="13" name="TextBox 12"/>
          <p:cNvSpPr txBox="1"/>
          <p:nvPr/>
        </p:nvSpPr>
        <p:spPr>
          <a:xfrm>
            <a:off x="3733800" y="4953000"/>
            <a:ext cx="2209800" cy="584775"/>
          </a:xfrm>
          <a:prstGeom prst="rect">
            <a:avLst/>
          </a:prstGeom>
          <a:noFill/>
        </p:spPr>
        <p:txBody>
          <a:bodyPr wrap="square" rtlCol="0">
            <a:spAutoFit/>
          </a:bodyPr>
          <a:lstStyle/>
          <a:p>
            <a:r>
              <a:rPr lang="en-US" sz="3200" dirty="0" smtClean="0">
                <a:solidFill>
                  <a:srgbClr val="C00000"/>
                </a:solidFill>
              </a:rPr>
              <a:t>of</a:t>
            </a:r>
            <a:endParaRPr lang="en-US" sz="3200" dirty="0">
              <a:solidFill>
                <a:srgbClr val="C00000"/>
              </a:solidFill>
            </a:endParaRPr>
          </a:p>
        </p:txBody>
      </p:sp>
      <p:sp>
        <p:nvSpPr>
          <p:cNvPr id="14" name="TextBox 13"/>
          <p:cNvSpPr txBox="1"/>
          <p:nvPr/>
        </p:nvSpPr>
        <p:spPr>
          <a:xfrm>
            <a:off x="4267200" y="5562600"/>
            <a:ext cx="2209800" cy="584775"/>
          </a:xfrm>
          <a:prstGeom prst="rect">
            <a:avLst/>
          </a:prstGeom>
          <a:noFill/>
        </p:spPr>
        <p:txBody>
          <a:bodyPr wrap="square" rtlCol="0">
            <a:spAutoFit/>
          </a:bodyPr>
          <a:lstStyle/>
          <a:p>
            <a:r>
              <a:rPr lang="en-US" sz="3200" dirty="0" smtClean="0">
                <a:solidFill>
                  <a:srgbClr val="C00000"/>
                </a:solidFill>
              </a:rPr>
              <a:t>doing</a:t>
            </a:r>
            <a:endParaRPr lang="en-US" sz="3200" dirty="0">
              <a:solidFill>
                <a:srgbClr val="C00000"/>
              </a:solidFill>
            </a:endParaRPr>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 calcmode="lin" valueType="num">
                                      <p:cBhvr additive="base">
                                        <p:cTn id="12" dur="500" fill="hold"/>
                                        <p:tgtEl>
                                          <p:spTgt spid="10241"/>
                                        </p:tgtEl>
                                        <p:attrNameLst>
                                          <p:attrName>ppt_x</p:attrName>
                                        </p:attrNameLst>
                                      </p:cBhvr>
                                      <p:tavLst>
                                        <p:tav tm="0">
                                          <p:val>
                                            <p:strVal val="#ppt_x"/>
                                          </p:val>
                                        </p:tav>
                                        <p:tav tm="100000">
                                          <p:val>
                                            <p:strVal val="#ppt_x"/>
                                          </p:val>
                                        </p:tav>
                                      </p:tavLst>
                                    </p:anim>
                                    <p:anim calcmode="lin" valueType="num">
                                      <p:cBhvr additive="base">
                                        <p:cTn id="13" dur="500" fill="hold"/>
                                        <p:tgtEl>
                                          <p:spTgt spid="1024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241" grpId="0" animBg="1"/>
      <p:bldP spid="6" grpId="0"/>
      <p:bldP spid="7" grpId="0"/>
      <p:bldP spid="8" grpId="0"/>
      <p:bldP spid="9"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2062103"/>
          </a:xfrm>
          <a:prstGeom prst="rect">
            <a:avLst/>
          </a:prstGeom>
        </p:spPr>
        <p:txBody>
          <a:bodyPr wrap="square">
            <a:spAutoFit/>
          </a:bodyPr>
          <a:lstStyle/>
          <a:p>
            <a:pPr algn="just"/>
            <a:r>
              <a:rPr lang="en-US" sz="3200" dirty="0" smtClean="0">
                <a:solidFill>
                  <a:srgbClr val="000000"/>
                </a:solidFill>
                <a:latin typeface="Times New Roman" pitchFamily="18" charset="0"/>
                <a:ea typeface="Courier New" pitchFamily="49" charset="0"/>
                <a:cs typeface="Times New Roman" pitchFamily="18" charset="0"/>
              </a:rPr>
              <a:t>3. Read the following customs and traditions. Make sentences to say if you have these in your province or area, using the expressions in 2. Remember to change the verb tense if necessary.</a:t>
            </a:r>
            <a:endParaRPr lang="en-US" sz="1600" dirty="0" smtClean="0">
              <a:latin typeface="Arial" pitchFamily="34" charset="0"/>
              <a:cs typeface="Arial" pitchFamily="34" charset="0"/>
            </a:endParaRPr>
          </a:p>
        </p:txBody>
      </p:sp>
      <p:sp>
        <p:nvSpPr>
          <p:cNvPr id="4097" name="Rectangle 1"/>
          <p:cNvSpPr>
            <a:spLocks noChangeArrowheads="1"/>
          </p:cNvSpPr>
          <p:nvPr/>
        </p:nvSpPr>
        <p:spPr bwMode="auto">
          <a:xfrm>
            <a:off x="304800" y="5638800"/>
            <a:ext cx="22313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5113" algn="l"/>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5113"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ounded Rectangular Callout 5"/>
          <p:cNvSpPr/>
          <p:nvPr/>
        </p:nvSpPr>
        <p:spPr>
          <a:xfrm>
            <a:off x="457200" y="3124200"/>
            <a:ext cx="4343400" cy="1524000"/>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lvl="0" eaLnBrk="0" fontAlgn="base" hangingPunct="0">
              <a:spcBef>
                <a:spcPct val="0"/>
              </a:spcBef>
              <a:spcAft>
                <a:spcPct val="0"/>
              </a:spcAft>
              <a:tabLst>
                <a:tab pos="265113" algn="l"/>
              </a:tabLst>
            </a:pPr>
            <a:r>
              <a:rPr lang="en-US" sz="3200" dirty="0" smtClean="0">
                <a:solidFill>
                  <a:srgbClr val="0070C0"/>
                </a:solidFill>
                <a:latin typeface="Times New Roman" pitchFamily="18" charset="0"/>
                <a:ea typeface="Courier New" pitchFamily="49" charset="0"/>
                <a:cs typeface="Times New Roman" pitchFamily="18" charset="0"/>
              </a:rPr>
              <a:t>According to tradition, we have fireworks on New Year's Eve.</a:t>
            </a:r>
            <a:endParaRPr lang="en-US" sz="1600" dirty="0" smtClean="0">
              <a:solidFill>
                <a:srgbClr val="0070C0"/>
              </a:solidFill>
              <a:latin typeface="Arial" pitchFamily="34" charset="0"/>
              <a:cs typeface="Arial" pitchFamily="34" charset="0"/>
            </a:endParaRPr>
          </a:p>
        </p:txBody>
      </p:sp>
      <p:sp>
        <p:nvSpPr>
          <p:cNvPr id="7" name="Rounded Rectangular Callout 6"/>
          <p:cNvSpPr/>
          <p:nvPr/>
        </p:nvSpPr>
        <p:spPr>
          <a:xfrm>
            <a:off x="5105400" y="3505200"/>
            <a:ext cx="3886200" cy="1752600"/>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solidFill>
                  <a:srgbClr val="000000"/>
                </a:solidFill>
                <a:latin typeface="Times New Roman" pitchFamily="18" charset="0"/>
                <a:ea typeface="Courier New" pitchFamily="49" charset="0"/>
                <a:cs typeface="Times New Roman" pitchFamily="18" charset="0"/>
              </a:rPr>
              <a:t>My area broke with tradition by not having firecrackers, on New Year's Eve</a:t>
            </a:r>
            <a:endParaRPr lang="en-US" sz="2800" dirty="0"/>
          </a:p>
        </p:txBody>
      </p:sp>
      <p:sp>
        <p:nvSpPr>
          <p:cNvPr id="8" name="Rounded Rectangular Callout 7"/>
          <p:cNvSpPr/>
          <p:nvPr/>
        </p:nvSpPr>
        <p:spPr>
          <a:xfrm>
            <a:off x="381000" y="4876800"/>
            <a:ext cx="5486400" cy="13716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smtClean="0">
                <a:solidFill>
                  <a:srgbClr val="000000"/>
                </a:solidFill>
                <a:latin typeface="Times New Roman" pitchFamily="18" charset="0"/>
                <a:ea typeface="Courier New" pitchFamily="49" charset="0"/>
                <a:cs typeface="Times New Roman" pitchFamily="18" charset="0"/>
              </a:rPr>
              <a:t>There's a tradition in our province of having fireworks on New Year's Eve.)</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12" name="TextBox 11"/>
          <p:cNvSpPr txBox="1"/>
          <p:nvPr/>
        </p:nvSpPr>
        <p:spPr>
          <a:xfrm>
            <a:off x="533400" y="2514600"/>
            <a:ext cx="2667000" cy="584775"/>
          </a:xfrm>
          <a:prstGeom prst="rect">
            <a:avLst/>
          </a:prstGeom>
          <a:noFill/>
        </p:spPr>
        <p:txBody>
          <a:bodyPr wrap="square" rtlCol="0">
            <a:spAutoFit/>
          </a:bodyPr>
          <a:lstStyle/>
          <a:p>
            <a:r>
              <a:rPr lang="en-US" sz="3200" u="sng" dirty="0" smtClean="0">
                <a:solidFill>
                  <a:srgbClr val="FF0000"/>
                </a:solidFill>
              </a:rPr>
              <a:t>Example</a:t>
            </a:r>
            <a:endParaRPr lang="en-US" sz="3200"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4)">
                                      <p:cBhvr>
                                        <p:cTn id="24" dur="2000"/>
                                        <p:tgtEl>
                                          <p:spTgt spid="7"/>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7" grpId="0" animBg="1"/>
      <p:bldP spid="8"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33400" y="609600"/>
            <a:ext cx="8077200"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buAutoNum type="arabicPeriod"/>
            </a:pPr>
            <a:r>
              <a:rPr lang="en-US" sz="2800" dirty="0" smtClean="0"/>
              <a:t>Having firework on New Year’s Eve</a:t>
            </a:r>
          </a:p>
          <a:p>
            <a:pPr marL="342900" indent="-342900">
              <a:buAutoNum type="arabicPeriod"/>
            </a:pPr>
            <a:r>
              <a:rPr lang="en-US" sz="2800" dirty="0" smtClean="0"/>
              <a:t>Waiting until the guess finish eating before leaving the dinner table.</a:t>
            </a:r>
          </a:p>
          <a:p>
            <a:pPr marL="342900" indent="-342900">
              <a:buAutoNum type="arabicPeriod"/>
            </a:pPr>
            <a:r>
              <a:rPr lang="en-US" sz="2800" dirty="0" smtClean="0"/>
              <a:t>Touching children’s head</a:t>
            </a:r>
          </a:p>
          <a:p>
            <a:pPr marL="342900" indent="-342900">
              <a:buAutoNum type="arabicPeriod"/>
            </a:pPr>
            <a:r>
              <a:rPr lang="en-US" sz="2800" dirty="0" smtClean="0"/>
              <a:t>Decorating the house on special occasion.</a:t>
            </a:r>
          </a:p>
          <a:p>
            <a:pPr marL="342900" indent="-342900">
              <a:buAutoNum type="arabicPeriod"/>
            </a:pPr>
            <a:r>
              <a:rPr lang="en-US" sz="2800" dirty="0" smtClean="0"/>
              <a:t>Women shaking stranger’s hand</a:t>
            </a:r>
            <a:endParaRPr lang="en-US" sz="2800" dirty="0"/>
          </a:p>
        </p:txBody>
      </p:sp>
      <p:sp>
        <p:nvSpPr>
          <p:cNvPr id="7" name="Rectangle 6"/>
          <p:cNvSpPr/>
          <p:nvPr/>
        </p:nvSpPr>
        <p:spPr>
          <a:xfrm>
            <a:off x="0" y="3286780"/>
            <a:ext cx="9144000" cy="523220"/>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4. </a:t>
            </a:r>
            <a:r>
              <a:rPr lang="en-US" sz="2800" u="sng" dirty="0" smtClean="0">
                <a:solidFill>
                  <a:srgbClr val="C00000"/>
                </a:solidFill>
                <a:latin typeface="Times New Roman" pitchFamily="18" charset="0"/>
                <a:ea typeface="Courier New" pitchFamily="49" charset="0"/>
                <a:cs typeface="Times New Roman" pitchFamily="18" charset="0"/>
              </a:rPr>
              <a:t>Now complete the following sentences with your own ideas</a:t>
            </a:r>
            <a:endParaRPr lang="en-US" sz="2800" u="sng" dirty="0">
              <a:solidFill>
                <a:srgbClr val="C00000"/>
              </a:solidFill>
            </a:endParaRPr>
          </a:p>
        </p:txBody>
      </p:sp>
      <p:sp>
        <p:nvSpPr>
          <p:cNvPr id="8" name="TextBox 7"/>
          <p:cNvSpPr txBox="1"/>
          <p:nvPr/>
        </p:nvSpPr>
        <p:spPr>
          <a:xfrm>
            <a:off x="152400" y="3925431"/>
            <a:ext cx="8839200"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AutoNum type="arabicPeriod"/>
            </a:pPr>
            <a:r>
              <a:rPr lang="en-US" sz="3200" dirty="0" smtClean="0"/>
              <a:t>It’s the custom in my country that...</a:t>
            </a:r>
          </a:p>
          <a:p>
            <a:pPr marL="342900" indent="-342900">
              <a:buAutoNum type="arabicPeriod"/>
            </a:pPr>
            <a:r>
              <a:rPr lang="en-US" sz="3200" dirty="0" smtClean="0"/>
              <a:t>We broke with tradition by ...</a:t>
            </a:r>
          </a:p>
          <a:p>
            <a:pPr marL="342900" indent="-342900">
              <a:buAutoNum type="arabicPeriod"/>
            </a:pPr>
            <a:r>
              <a:rPr lang="en-US" sz="3200" dirty="0" smtClean="0"/>
              <a:t>There is a tradition in my family that ...</a:t>
            </a:r>
          </a:p>
          <a:p>
            <a:pPr marL="342900" indent="-342900">
              <a:buAutoNum type="arabicPeriod"/>
            </a:pPr>
            <a:r>
              <a:rPr lang="en-US" sz="3200" dirty="0" smtClean="0"/>
              <a:t>We have a custom of ...</a:t>
            </a:r>
          </a:p>
          <a:p>
            <a:pPr marL="342900" indent="-342900">
              <a:buAutoNum type="arabicPeriod"/>
            </a:pPr>
            <a:r>
              <a:rPr lang="en-US" sz="3200" dirty="0" smtClean="0"/>
              <a:t>According to tradition, ....</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533400"/>
            <a:ext cx="2743200" cy="461665"/>
          </a:xfrm>
          <a:prstGeom prst="rect">
            <a:avLst/>
          </a:prstGeom>
        </p:spPr>
        <p:txBody>
          <a:bodyPr wrap="square">
            <a:spAutoFit/>
          </a:bodyPr>
          <a:lstStyle/>
          <a:p>
            <a:r>
              <a:rPr lang="en-US" sz="2400" b="1" dirty="0" smtClean="0">
                <a:solidFill>
                  <a:srgbClr val="C00000"/>
                </a:solidFill>
                <a:latin typeface="Times New Roman" pitchFamily="18" charset="0"/>
                <a:cs typeface="Times New Roman" pitchFamily="18" charset="0"/>
              </a:rPr>
              <a:t>PRONUCIATION</a:t>
            </a:r>
            <a:endParaRPr lang="en-US" sz="2400" b="1" dirty="0">
              <a:solidFill>
                <a:srgbClr val="C00000"/>
              </a:solidFill>
            </a:endParaRPr>
          </a:p>
        </p:txBody>
      </p:sp>
      <p:pic>
        <p:nvPicPr>
          <p:cNvPr id="2051" name="Picture 3"/>
          <p:cNvPicPr>
            <a:picLocks noChangeAspect="1" noChangeArrowheads="1"/>
          </p:cNvPicPr>
          <p:nvPr/>
        </p:nvPicPr>
        <p:blipFill>
          <a:blip r:embed="rId3"/>
          <a:srcRect/>
          <a:stretch>
            <a:fillRect/>
          </a:stretch>
        </p:blipFill>
        <p:spPr bwMode="auto">
          <a:xfrm>
            <a:off x="152400" y="1676400"/>
            <a:ext cx="2286000" cy="4191001"/>
          </a:xfrm>
          <a:prstGeom prst="rect">
            <a:avLst/>
          </a:prstGeom>
          <a:noFill/>
        </p:spPr>
      </p:pic>
      <p:pic>
        <p:nvPicPr>
          <p:cNvPr id="2050" name="Picture 2"/>
          <p:cNvPicPr>
            <a:picLocks noChangeAspect="1" noChangeArrowheads="1"/>
          </p:cNvPicPr>
          <p:nvPr/>
        </p:nvPicPr>
        <p:blipFill>
          <a:blip r:embed="rId4"/>
          <a:srcRect/>
          <a:stretch>
            <a:fillRect/>
          </a:stretch>
        </p:blipFill>
        <p:spPr bwMode="auto">
          <a:xfrm>
            <a:off x="3352800" y="1676400"/>
            <a:ext cx="2362200" cy="2819400"/>
          </a:xfrm>
          <a:prstGeom prst="rect">
            <a:avLst/>
          </a:prstGeom>
          <a:noFill/>
        </p:spPr>
      </p:pic>
      <p:pic>
        <p:nvPicPr>
          <p:cNvPr id="2049" name="Picture 1"/>
          <p:cNvPicPr>
            <a:picLocks noChangeAspect="1" noChangeArrowheads="1"/>
          </p:cNvPicPr>
          <p:nvPr/>
        </p:nvPicPr>
        <p:blipFill>
          <a:blip r:embed="rId5"/>
          <a:srcRect/>
          <a:stretch>
            <a:fillRect/>
          </a:stretch>
        </p:blipFill>
        <p:spPr bwMode="auto">
          <a:xfrm>
            <a:off x="6248400" y="1676401"/>
            <a:ext cx="2381250" cy="2667000"/>
          </a:xfrm>
          <a:prstGeom prst="rect">
            <a:avLst/>
          </a:prstGeom>
          <a:noFill/>
        </p:spPr>
      </p:pic>
      <p:sp>
        <p:nvSpPr>
          <p:cNvPr id="2052" name="Rectangle 4"/>
          <p:cNvSpPr>
            <a:spLocks noChangeArrowheads="1"/>
          </p:cNvSpPr>
          <p:nvPr/>
        </p:nvSpPr>
        <p:spPr bwMode="auto">
          <a:xfrm>
            <a:off x="0" y="190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838200"/>
            <a:ext cx="9144000" cy="830997"/>
          </a:xfrm>
          <a:prstGeom prst="rect">
            <a:avLst/>
          </a:prstGeom>
        </p:spPr>
        <p:txBody>
          <a:bodyPr wrap="square">
            <a:spAutoFit/>
          </a:bodyPr>
          <a:lstStyle/>
          <a:p>
            <a:r>
              <a:rPr lang="en-US" sz="2400" dirty="0" smtClean="0">
                <a:solidFill>
                  <a:srgbClr val="C00000"/>
                </a:solidFill>
                <a:latin typeface="Times New Roman" pitchFamily="18" charset="0"/>
                <a:ea typeface="Courier New" pitchFamily="49" charset="0"/>
                <a:cs typeface="Times New Roman" pitchFamily="18" charset="0"/>
              </a:rPr>
              <a:t>5.Complete the words under the pictures with </a:t>
            </a:r>
            <a:r>
              <a:rPr lang="en-US" sz="2400" dirty="0" err="1" smtClean="0">
                <a:solidFill>
                  <a:srgbClr val="C00000"/>
                </a:solidFill>
                <a:latin typeface="Times New Roman" pitchFamily="18" charset="0"/>
                <a:ea typeface="Courier New" pitchFamily="49" charset="0"/>
                <a:cs typeface="Times New Roman" pitchFamily="18" charset="0"/>
              </a:rPr>
              <a:t>spr</a:t>
            </a:r>
            <a:r>
              <a:rPr lang="en-US" sz="2400" dirty="0" smtClean="0">
                <a:solidFill>
                  <a:srgbClr val="C00000"/>
                </a:solidFill>
                <a:latin typeface="Times New Roman" pitchFamily="18" charset="0"/>
                <a:ea typeface="Courier New" pitchFamily="49" charset="0"/>
                <a:cs typeface="Times New Roman" pitchFamily="18" charset="0"/>
              </a:rPr>
              <a:t> or str. Then listen and repeat.</a:t>
            </a:r>
            <a:endParaRPr lang="en-US" sz="2400" dirty="0">
              <a:solidFill>
                <a:srgbClr val="C00000"/>
              </a:solidFill>
            </a:endParaRPr>
          </a:p>
        </p:txBody>
      </p:sp>
      <p:sp>
        <p:nvSpPr>
          <p:cNvPr id="9" name="Rectangle 8"/>
          <p:cNvSpPr/>
          <p:nvPr/>
        </p:nvSpPr>
        <p:spPr>
          <a:xfrm>
            <a:off x="2895600" y="533400"/>
            <a:ext cx="3810000" cy="461665"/>
          </a:xfrm>
          <a:prstGeom prst="rect">
            <a:avLst/>
          </a:prstGeom>
        </p:spPr>
        <p:txBody>
          <a:bodyPr wrap="square">
            <a:spAutoFit/>
          </a:bodyPr>
          <a:lstStyle/>
          <a:p>
            <a:r>
              <a:rPr lang="en-US" sz="2400" b="1" dirty="0" smtClean="0">
                <a:solidFill>
                  <a:srgbClr val="0070C0"/>
                </a:solidFill>
                <a:latin typeface="Times New Roman" pitchFamily="18" charset="0"/>
                <a:cs typeface="Times New Roman" pitchFamily="18" charset="0"/>
              </a:rPr>
              <a:t>Cluster:</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spr</a:t>
            </a:r>
            <a:r>
              <a:rPr lang="en-US" sz="2400" b="1" dirty="0" smtClean="0">
                <a:solidFill>
                  <a:srgbClr val="C00000"/>
                </a:solidFill>
                <a:latin typeface="Times New Roman" pitchFamily="18" charset="0"/>
                <a:cs typeface="Times New Roman" pitchFamily="18" charset="0"/>
              </a:rPr>
              <a:t> / and / </a:t>
            </a:r>
            <a:r>
              <a:rPr lang="en-US" sz="2400" b="1" dirty="0" err="1" smtClean="0">
                <a:solidFill>
                  <a:srgbClr val="C00000"/>
                </a:solidFill>
                <a:latin typeface="Times New Roman" pitchFamily="18" charset="0"/>
                <a:cs typeface="Times New Roman" pitchFamily="18" charset="0"/>
              </a:rPr>
              <a:t>str</a:t>
            </a:r>
            <a:r>
              <a:rPr lang="en-US" sz="2400" b="1" dirty="0" smtClean="0">
                <a:solidFill>
                  <a:srgbClr val="C00000"/>
                </a:solidFill>
                <a:latin typeface="Times New Roman" pitchFamily="18" charset="0"/>
                <a:cs typeface="Times New Roman" pitchFamily="18" charset="0"/>
              </a:rPr>
              <a:t>/</a:t>
            </a:r>
            <a:endParaRPr lang="en-US" sz="2400" b="1" dirty="0">
              <a:solidFill>
                <a:srgbClr val="C00000"/>
              </a:solidFill>
            </a:endParaRPr>
          </a:p>
        </p:txBody>
      </p:sp>
      <p:sp>
        <p:nvSpPr>
          <p:cNvPr id="12" name="TextBox 11"/>
          <p:cNvSpPr txBox="1"/>
          <p:nvPr/>
        </p:nvSpPr>
        <p:spPr>
          <a:xfrm>
            <a:off x="5715000" y="4724400"/>
            <a:ext cx="1752600" cy="461665"/>
          </a:xfrm>
          <a:prstGeom prst="rect">
            <a:avLst/>
          </a:prstGeom>
          <a:noFill/>
        </p:spPr>
        <p:txBody>
          <a:bodyPr wrap="square" rtlCol="0">
            <a:spAutoFit/>
          </a:bodyPr>
          <a:lstStyle/>
          <a:p>
            <a:r>
              <a:rPr lang="en-US" sz="2400" dirty="0" smtClean="0">
                <a:solidFill>
                  <a:srgbClr val="C00000"/>
                </a:solidFill>
              </a:rPr>
              <a:t>e</a:t>
            </a:r>
            <a:r>
              <a:rPr lang="en-US" sz="2400" u="sng" dirty="0" smtClean="0">
                <a:solidFill>
                  <a:srgbClr val="C00000"/>
                </a:solidFill>
              </a:rPr>
              <a:t>spr</a:t>
            </a:r>
            <a:r>
              <a:rPr lang="en-US" sz="2400" dirty="0" smtClean="0">
                <a:solidFill>
                  <a:srgbClr val="C00000"/>
                </a:solidFill>
              </a:rPr>
              <a:t>esso</a:t>
            </a:r>
            <a:endParaRPr lang="en-US" sz="2400" dirty="0">
              <a:solidFill>
                <a:srgbClr val="C00000"/>
              </a:solidFill>
            </a:endParaRPr>
          </a:p>
        </p:txBody>
      </p:sp>
      <p:sp>
        <p:nvSpPr>
          <p:cNvPr id="13" name="TextBox 12"/>
          <p:cNvSpPr txBox="1"/>
          <p:nvPr/>
        </p:nvSpPr>
        <p:spPr>
          <a:xfrm>
            <a:off x="609600" y="2662535"/>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4" name="TextBox 13"/>
          <p:cNvSpPr txBox="1"/>
          <p:nvPr/>
        </p:nvSpPr>
        <p:spPr>
          <a:xfrm>
            <a:off x="561704" y="4140926"/>
            <a:ext cx="1447800" cy="461665"/>
          </a:xfrm>
          <a:prstGeom prst="rect">
            <a:avLst/>
          </a:prstGeom>
          <a:noFill/>
        </p:spPr>
        <p:txBody>
          <a:bodyPr wrap="square" rtlCol="0">
            <a:spAutoFit/>
          </a:bodyPr>
          <a:lstStyle/>
          <a:p>
            <a:r>
              <a:rPr lang="en-US" sz="2400" dirty="0" err="1" smtClean="0">
                <a:solidFill>
                  <a:srgbClr val="C00000"/>
                </a:solidFill>
              </a:rPr>
              <a:t>spr</a:t>
            </a:r>
            <a:endParaRPr lang="en-US" sz="2400" dirty="0">
              <a:solidFill>
                <a:srgbClr val="C00000"/>
              </a:solidFill>
            </a:endParaRPr>
          </a:p>
        </p:txBody>
      </p:sp>
      <p:sp>
        <p:nvSpPr>
          <p:cNvPr id="15" name="TextBox 14"/>
          <p:cNvSpPr txBox="1"/>
          <p:nvPr/>
        </p:nvSpPr>
        <p:spPr>
          <a:xfrm>
            <a:off x="228600" y="5791200"/>
            <a:ext cx="1981200" cy="461665"/>
          </a:xfrm>
          <a:prstGeom prst="rect">
            <a:avLst/>
          </a:prstGeom>
          <a:noFill/>
        </p:spPr>
        <p:txBody>
          <a:bodyPr wrap="square" rtlCol="0">
            <a:spAutoFit/>
          </a:bodyPr>
          <a:lstStyle/>
          <a:p>
            <a:r>
              <a:rPr lang="en-US" sz="2400" dirty="0" err="1" smtClean="0">
                <a:solidFill>
                  <a:srgbClr val="C00000"/>
                </a:solidFill>
              </a:rPr>
              <a:t>astronaunt</a:t>
            </a:r>
            <a:endParaRPr lang="en-US" sz="2400" dirty="0">
              <a:solidFill>
                <a:srgbClr val="C00000"/>
              </a:solidFill>
            </a:endParaRPr>
          </a:p>
        </p:txBody>
      </p:sp>
      <p:sp>
        <p:nvSpPr>
          <p:cNvPr id="16" name="TextBox 15"/>
          <p:cNvSpPr txBox="1"/>
          <p:nvPr/>
        </p:nvSpPr>
        <p:spPr>
          <a:xfrm>
            <a:off x="4395652" y="2394746"/>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7" name="TextBox 16"/>
          <p:cNvSpPr txBox="1"/>
          <p:nvPr/>
        </p:nvSpPr>
        <p:spPr>
          <a:xfrm>
            <a:off x="4267200" y="4201180"/>
            <a:ext cx="1447800" cy="461665"/>
          </a:xfrm>
          <a:prstGeom prst="rect">
            <a:avLst/>
          </a:prstGeom>
          <a:noFill/>
        </p:spPr>
        <p:txBody>
          <a:bodyPr wrap="square" rtlCol="0">
            <a:spAutoFit/>
          </a:bodyPr>
          <a:lstStyle/>
          <a:p>
            <a:r>
              <a:rPr lang="en-US" sz="2400" dirty="0" smtClean="0">
                <a:solidFill>
                  <a:srgbClr val="C00000"/>
                </a:solidFill>
              </a:rPr>
              <a:t>spray</a:t>
            </a:r>
            <a:endParaRPr lang="en-US" sz="2400" dirty="0">
              <a:solidFill>
                <a:srgbClr val="C00000"/>
              </a:solidFill>
            </a:endParaRPr>
          </a:p>
        </p:txBody>
      </p:sp>
      <p:sp>
        <p:nvSpPr>
          <p:cNvPr id="18" name="TextBox 17"/>
          <p:cNvSpPr txBox="1"/>
          <p:nvPr/>
        </p:nvSpPr>
        <p:spPr>
          <a:xfrm>
            <a:off x="7543800" y="2647890"/>
            <a:ext cx="1447800" cy="400110"/>
          </a:xfrm>
          <a:prstGeom prst="rect">
            <a:avLst/>
          </a:prstGeom>
          <a:noFill/>
        </p:spPr>
        <p:txBody>
          <a:bodyPr wrap="square" rtlCol="0">
            <a:spAutoFit/>
          </a:bodyPr>
          <a:lstStyle/>
          <a:p>
            <a:r>
              <a:rPr lang="en-US" sz="2000" smtClean="0">
                <a:solidFill>
                  <a:srgbClr val="C00000"/>
                </a:solidFill>
              </a:rPr>
              <a:t>spr</a:t>
            </a:r>
            <a:endParaRPr lang="en-US" sz="2000" dirty="0">
              <a:solidFill>
                <a:srgbClr val="C00000"/>
              </a:solidFill>
            </a:endParaRPr>
          </a:p>
        </p:txBody>
      </p:sp>
      <p:sp>
        <p:nvSpPr>
          <p:cNvPr id="19" name="TextBox 18"/>
          <p:cNvSpPr txBox="1"/>
          <p:nvPr/>
        </p:nvSpPr>
        <p:spPr>
          <a:xfrm>
            <a:off x="7733211" y="3982479"/>
            <a:ext cx="762000" cy="400110"/>
          </a:xfrm>
          <a:prstGeom prst="rect">
            <a:avLst/>
          </a:prstGeom>
          <a:noFill/>
        </p:spPr>
        <p:txBody>
          <a:bodyPr wrap="square" rtlCol="0">
            <a:spAutoFit/>
          </a:bodyPr>
          <a:lstStyle/>
          <a:p>
            <a:r>
              <a:rPr lang="en-US" sz="2000" dirty="0" err="1" smtClean="0">
                <a:solidFill>
                  <a:srgbClr val="C00000"/>
                </a:solidFill>
              </a:rPr>
              <a:t>spr</a:t>
            </a:r>
            <a:endParaRPr lang="en-US" sz="2000" dirty="0">
              <a:solidFill>
                <a:srgbClr val="C00000"/>
              </a:solidFill>
            </a:endParaRPr>
          </a:p>
        </p:txBody>
      </p:sp>
      <p:sp>
        <p:nvSpPr>
          <p:cNvPr id="20" name="Rectangle 19"/>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21" name="CD Audio 20">
            <a:hlinkClick r:id="" action="ppaction://media"/>
          </p:cNvPr>
          <p:cNvPicPr>
            <a:picLocks noRot="1" noChangeAspect="1"/>
          </p:cNvPicPr>
          <p:nvPr>
            <a:audioCd>
              <a:st track="27"/>
              <a:end track="27" time="85"/>
            </a:audioCd>
          </p:nvPr>
        </p:nvPicPr>
        <p:blipFill>
          <a:blip r:embed="rId6"/>
          <a:stretch>
            <a:fillRect/>
          </a:stretch>
        </p:blipFill>
        <p:spPr>
          <a:xfrm>
            <a:off x="8610600" y="4572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oin.wav"/>
                                        </p:tgtEl>
                                      </p:cMediaNode>
                                    </p:audio>
                                  </p:sub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wheel(4)">
                                      <p:cBhvr>
                                        <p:cTn id="22" dur="2000"/>
                                        <p:tgtEl>
                                          <p:spTgt spid="2051"/>
                                        </p:tgtEl>
                                      </p:cBhvr>
                                    </p:animEffect>
                                  </p:childTnLst>
                                </p:cTn>
                              </p:par>
                              <p:par>
                                <p:cTn id="23" presetID="21" presetClass="entr" presetSubtype="4" fill="hold" nodeType="with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4)">
                                      <p:cBhvr>
                                        <p:cTn id="25" dur="2000"/>
                                        <p:tgtEl>
                                          <p:spTgt spid="2050"/>
                                        </p:tgtEl>
                                      </p:cBhvr>
                                    </p:animEffect>
                                  </p:childTnLst>
                                </p:cTn>
                              </p:par>
                              <p:par>
                                <p:cTn id="26" presetID="21" presetClass="entr" presetSubtype="4" fill="hold" nodeType="withEffect">
                                  <p:stCondLst>
                                    <p:cond delay="0"/>
                                  </p:stCondLst>
                                  <p:childTnLst>
                                    <p:set>
                                      <p:cBhvr>
                                        <p:cTn id="27" dur="1" fill="hold">
                                          <p:stCondLst>
                                            <p:cond delay="0"/>
                                          </p:stCondLst>
                                        </p:cTn>
                                        <p:tgtEl>
                                          <p:spTgt spid="2049"/>
                                        </p:tgtEl>
                                        <p:attrNameLst>
                                          <p:attrName>style.visibility</p:attrName>
                                        </p:attrNameLst>
                                      </p:cBhvr>
                                      <p:to>
                                        <p:strVal val="visible"/>
                                      </p:to>
                                    </p:set>
                                    <p:animEffect transition="in" filter="wheel(4)">
                                      <p:cBhvr>
                                        <p:cTn id="28" dur="2000"/>
                                        <p:tgtEl>
                                          <p:spTgt spid="204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oin.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oin.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oin.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oin.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oin.wav"/>
                                        </p:tgtEl>
                                      </p:cMediaNode>
                                    </p:audio>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coin.wav"/>
                                        </p:tgtEl>
                                      </p:cMediaNode>
                                    </p:audio>
                                  </p:sub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oin.wav"/>
                                        </p:tgtEl>
                                      </p:cMediaNode>
                                    </p:audio>
                                  </p:sub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77" restart="whenNotActive" fill="hold" evtFilter="cancelBubble" nodeType="interactiveSeq">
                <p:stCondLst>
                  <p:cond evt="onClick" delay="0">
                    <p:tgtEl>
                      <p:spTgt spid="21"/>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 fill="hold"/>
                                        <p:tgtEl>
                                          <p:spTgt spid="21"/>
                                        </p:tgtEl>
                                      </p:cBhvr>
                                    </p:cmd>
                                  </p:childTnLst>
                                </p:cTn>
                              </p:par>
                            </p:childTnLst>
                          </p:cTn>
                        </p:par>
                      </p:childTnLst>
                    </p:cTn>
                  </p:par>
                </p:childTnLst>
              </p:cTn>
              <p:nextCondLst>
                <p:cond evt="onClick" delay="0">
                  <p:tgtEl>
                    <p:spTgt spid="21"/>
                  </p:tgtEl>
                </p:cond>
              </p:nextCondLst>
            </p:seq>
            <p:audio>
              <p:cMediaNode>
                <p:cTn id="82"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bldLst>
      <p:bldP spid="10" grpId="0"/>
      <p:bldP spid="8" grpId="0"/>
      <p:bldP spid="9" grpId="0"/>
      <p:bldP spid="12" grpId="0"/>
      <p:bldP spid="13" grpId="0"/>
      <p:bldP spid="14" grpId="0"/>
      <p:bldP spid="15" grpId="0"/>
      <p:bldP spid="16" grpId="0"/>
      <p:bldP spid="17" grpId="0"/>
      <p:bldP spid="18"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2544</TotalTime>
  <Words>816</Words>
  <Application>Microsoft Office PowerPoint</Application>
  <PresentationFormat>On-screen Show (4:3)</PresentationFormat>
  <Paragraphs>112</Paragraphs>
  <Slides>11</Slides>
  <Notes>0</Notes>
  <HiddenSlides>0</HiddenSlides>
  <MMClips>2</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cp:lastModifiedBy>
  <cp:revision>234</cp:revision>
  <dcterms:created xsi:type="dcterms:W3CDTF">2015-06-22T02:35:54Z</dcterms:created>
  <dcterms:modified xsi:type="dcterms:W3CDTF">2020-02-03T13:31:45Z</dcterms:modified>
</cp:coreProperties>
</file>