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00" r:id="rId2"/>
    <p:sldId id="304" r:id="rId3"/>
    <p:sldId id="408" r:id="rId4"/>
    <p:sldId id="292" r:id="rId5"/>
    <p:sldId id="409" r:id="rId6"/>
    <p:sldId id="306" r:id="rId7"/>
    <p:sldId id="386" r:id="rId8"/>
    <p:sldId id="410" r:id="rId9"/>
    <p:sldId id="333" r:id="rId10"/>
    <p:sldId id="389" r:id="rId11"/>
    <p:sldId id="411" r:id="rId12"/>
    <p:sldId id="336" r:id="rId13"/>
    <p:sldId id="390" r:id="rId14"/>
    <p:sldId id="413" r:id="rId15"/>
    <p:sldId id="335" r:id="rId16"/>
    <p:sldId id="415" r:id="rId17"/>
    <p:sldId id="417" r:id="rId18"/>
    <p:sldId id="344" r:id="rId19"/>
    <p:sldId id="393" r:id="rId20"/>
    <p:sldId id="394" r:id="rId21"/>
    <p:sldId id="395" r:id="rId22"/>
    <p:sldId id="419" r:id="rId23"/>
    <p:sldId id="396" r:id="rId24"/>
    <p:sldId id="398" r:id="rId25"/>
    <p:sldId id="400" r:id="rId26"/>
    <p:sldId id="401" r:id="rId27"/>
    <p:sldId id="404" r:id="rId28"/>
    <p:sldId id="315" r:id="rId29"/>
    <p:sldId id="406" r:id="rId30"/>
    <p:sldId id="407" r:id="rId31"/>
    <p:sldId id="331" r:id="rId32"/>
    <p:sldId id="295" r:id="rId33"/>
    <p:sldId id="329" r:id="rId34"/>
    <p:sldId id="34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40" autoAdjust="0"/>
    <p:restoredTop sz="94657"/>
  </p:normalViewPr>
  <p:slideViewPr>
    <p:cSldViewPr snapToGrid="0">
      <p:cViewPr varScale="1">
        <p:scale>
          <a:sx n="69" d="100"/>
          <a:sy n="69" d="100"/>
        </p:scale>
        <p:origin x="49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45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71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282365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6: Community Services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eduhome.com.vn/DHALesson?idGrade=9&amp;idSubject=1&amp;idSeries=32&amp;idTheme=399&amp;IdLevel=1&amp;idThemeServer=53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5850" y="2552503"/>
            <a:ext cx="70049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Unit 6: Community Services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</a:rPr>
              <a:t>Lesson 1.1: Vocabulary &amp; Listening</a:t>
            </a:r>
          </a:p>
          <a:p>
            <a:pPr algn="ctr"/>
            <a:r>
              <a:rPr lang="en-US" sz="3200" dirty="0">
                <a:solidFill>
                  <a:srgbClr val="00B0F0"/>
                </a:solidFill>
              </a:rPr>
              <a:t>Page 46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1705" y="4698100"/>
            <a:ext cx="10832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How many pictures are there? </a:t>
            </a:r>
            <a:r>
              <a:rPr lang="en-US" sz="3600" dirty="0" smtClean="0"/>
              <a:t>– 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  <a:p>
            <a:endParaRPr lang="en-US" dirty="0"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705" y="5176030"/>
            <a:ext cx="10832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What are they? – </a:t>
            </a:r>
            <a:endParaRPr lang="en-US" sz="3600" dirty="0">
              <a:solidFill>
                <a:srgbClr val="FF0000"/>
              </a:solidFill>
            </a:endParaRPr>
          </a:p>
          <a:p>
            <a:endParaRPr lang="en-US" dirty="0"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1705" y="5721475"/>
            <a:ext cx="10832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What are you going to do? – </a:t>
            </a:r>
            <a:endParaRPr lang="en-US" sz="3600" dirty="0">
              <a:solidFill>
                <a:srgbClr val="FF0000"/>
              </a:solidFill>
            </a:endParaRPr>
          </a:p>
          <a:p>
            <a:endParaRPr lang="en-US" dirty="0"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7940" y="368363"/>
            <a:ext cx="6754761" cy="43297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43625" y="4701956"/>
            <a:ext cx="702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Six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4712" y="5174053"/>
            <a:ext cx="1356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Places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62395" y="5725751"/>
            <a:ext cx="3020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Fill in the blank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6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54" y="271171"/>
            <a:ext cx="1569177" cy="100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5152" y="432249"/>
            <a:ext cx="59864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Work in pairs.  Fill in the blanks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9778" y="1272011"/>
            <a:ext cx="8100766" cy="50584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3201" y="3552093"/>
            <a:ext cx="1090246" cy="2637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76708" y="3422365"/>
            <a:ext cx="2305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train station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07707" y="3422365"/>
            <a:ext cx="2305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library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65975" y="3422365"/>
            <a:ext cx="2305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hospital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06407" y="5700247"/>
            <a:ext cx="2701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police station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1562" y="5700247"/>
            <a:ext cx="2305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post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99354" y="5700247"/>
            <a:ext cx="2305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bus station</a:t>
            </a:r>
          </a:p>
        </p:txBody>
      </p:sp>
      <p:pic>
        <p:nvPicPr>
          <p:cNvPr id="2" name="CD2-TRACK 01">
            <a:hlinkClick r:id="" action="ppaction://media"/>
            <a:extLst>
              <a:ext uri="{FF2B5EF4-FFF2-40B4-BE49-F238E27FC236}">
                <a16:creationId xmlns:a16="http://schemas.microsoft.com/office/drawing/2014/main" id="{16EBDFFE-D879-89E1-086B-544A9E92EA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4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73086" y="645599"/>
            <a:ext cx="683026" cy="68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7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38" y="397387"/>
            <a:ext cx="9094839" cy="60632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87403" y="3844668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5468" y="490834"/>
            <a:ext cx="1907382" cy="22888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490835"/>
            <a:ext cx="98488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Work in pairs. </a:t>
            </a:r>
          </a:p>
          <a:p>
            <a:r>
              <a:rPr lang="en-US" sz="3600">
                <a:solidFill>
                  <a:srgbClr val="0070C0"/>
                </a:solidFill>
              </a:rPr>
              <a:t>Say what public services are near your house</a:t>
            </a:r>
            <a:br>
              <a:rPr lang="en-US" sz="3600">
                <a:solidFill>
                  <a:srgbClr val="0070C0"/>
                </a:solidFill>
              </a:rPr>
            </a:br>
            <a:endParaRPr lang="en-US" sz="3600">
              <a:solidFill>
                <a:srgbClr val="0070C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957" y="484995"/>
            <a:ext cx="1084593" cy="69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3052762"/>
            <a:ext cx="10882382" cy="212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5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3386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/>
              <a:t>WB page 32</a:t>
            </a:r>
            <a:endParaRPr lang="en-US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2076450" y="291994"/>
            <a:ext cx="122491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chemeClr val="accent1"/>
                </a:solidFill>
              </a:rPr>
              <a:t>Read the sentences and number the pictures.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2552700" y="5495925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3860" y="1147664"/>
            <a:ext cx="6678140" cy="46450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047658"/>
            <a:ext cx="569595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42021"/>
                </a:solidFill>
                <a:latin typeface="+mj-lt"/>
              </a:rPr>
              <a:t>1. The hospital is opposite the library on Yellow Street.</a:t>
            </a:r>
            <a:br>
              <a:rPr lang="en-US" sz="2800" dirty="0">
                <a:solidFill>
                  <a:srgbClr val="242021"/>
                </a:solidFill>
                <a:latin typeface="+mj-lt"/>
              </a:rPr>
            </a:br>
            <a:r>
              <a:rPr lang="en-US" sz="2800" dirty="0">
                <a:solidFill>
                  <a:srgbClr val="242021"/>
                </a:solidFill>
                <a:latin typeface="+mj-lt"/>
              </a:rPr>
              <a:t>2. The library is between the café and the bakery on Maple Street.</a:t>
            </a:r>
            <a:br>
              <a:rPr lang="en-US" sz="2800" dirty="0">
                <a:solidFill>
                  <a:srgbClr val="242021"/>
                </a:solidFill>
                <a:latin typeface="+mj-lt"/>
              </a:rPr>
            </a:br>
            <a:r>
              <a:rPr lang="en-US" sz="2800" dirty="0">
                <a:solidFill>
                  <a:srgbClr val="242021"/>
                </a:solidFill>
                <a:latin typeface="+mj-lt"/>
              </a:rPr>
              <a:t>3. The police station is opposite the train station on White Street.</a:t>
            </a:r>
            <a:br>
              <a:rPr lang="en-US" sz="2800" dirty="0">
                <a:solidFill>
                  <a:srgbClr val="242021"/>
                </a:solidFill>
                <a:latin typeface="+mj-lt"/>
              </a:rPr>
            </a:br>
            <a:r>
              <a:rPr lang="en-US" sz="2800" dirty="0">
                <a:solidFill>
                  <a:srgbClr val="242021"/>
                </a:solidFill>
                <a:latin typeface="+mj-lt"/>
              </a:rPr>
              <a:t>4. The hospital is next to the restaurant on Main Street.</a:t>
            </a:r>
            <a:br>
              <a:rPr lang="en-US" sz="2800" dirty="0">
                <a:solidFill>
                  <a:srgbClr val="242021"/>
                </a:solidFill>
                <a:latin typeface="+mj-lt"/>
              </a:rPr>
            </a:br>
            <a:r>
              <a:rPr lang="en-US" sz="2800" dirty="0">
                <a:solidFill>
                  <a:srgbClr val="242021"/>
                </a:solidFill>
                <a:latin typeface="+mj-lt"/>
              </a:rPr>
              <a:t>5. The bus station is next to the park on Main Street.</a:t>
            </a:r>
            <a:br>
              <a:rPr lang="en-US" sz="2800" dirty="0">
                <a:solidFill>
                  <a:srgbClr val="242021"/>
                </a:solidFill>
                <a:latin typeface="+mj-lt"/>
              </a:rPr>
            </a:br>
            <a:r>
              <a:rPr lang="en-US" sz="2800" dirty="0">
                <a:solidFill>
                  <a:srgbClr val="242021"/>
                </a:solidFill>
                <a:latin typeface="+mj-lt"/>
              </a:rPr>
              <a:t>6. The post office is next to the bus station on Orange Street.</a:t>
            </a:r>
            <a:r>
              <a:rPr lang="en-US" sz="3000" dirty="0">
                <a:solidFill>
                  <a:srgbClr val="242021"/>
                </a:solidFill>
                <a:latin typeface="FuturaLT-Book"/>
              </a:rPr>
              <a:t/>
            </a:r>
            <a:br>
              <a:rPr lang="en-US" sz="3000" dirty="0">
                <a:solidFill>
                  <a:srgbClr val="242021"/>
                </a:solidFill>
                <a:latin typeface="FuturaLT-Book"/>
              </a:rPr>
            </a:br>
            <a:r>
              <a:rPr lang="en-US" sz="4400" dirty="0">
                <a:solidFill>
                  <a:srgbClr val="000000"/>
                </a:solidFill>
                <a:latin typeface="GROBOLD"/>
              </a:rPr>
              <a:t/>
            </a:r>
            <a:br>
              <a:rPr lang="en-US" sz="4400" dirty="0">
                <a:solidFill>
                  <a:srgbClr val="000000"/>
                </a:solidFill>
                <a:latin typeface="GROBOLD"/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95597" y="2764982"/>
            <a:ext cx="5610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86690" y="2750694"/>
            <a:ext cx="5610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FF0000"/>
                </a:solidFill>
              </a:rPr>
              <a:t>2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820647" y="2764982"/>
            <a:ext cx="5610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95597" y="5210327"/>
            <a:ext cx="5610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87486" y="5210327"/>
            <a:ext cx="5610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" name="Rectangle 2"/>
          <p:cNvSpPr/>
          <p:nvPr/>
        </p:nvSpPr>
        <p:spPr>
          <a:xfrm>
            <a:off x="11068050" y="5289757"/>
            <a:ext cx="141760" cy="349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829826" y="5196039"/>
            <a:ext cx="5610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FF0000"/>
                </a:solidFill>
              </a:rPr>
              <a:t>1</a:t>
            </a:r>
            <a:endParaRPr lang="en-US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45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3" y="421774"/>
            <a:ext cx="8479166" cy="60144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19782" y="2819510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4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2619" y="555654"/>
            <a:ext cx="116793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B0F0"/>
                </a:solidFill>
                <a:latin typeface="+mj-lt"/>
              </a:rPr>
              <a:t>b. In pairs: Ask and give direction to a place.</a:t>
            </a:r>
            <a:br>
              <a:rPr lang="en-US" sz="3600" i="1">
                <a:solidFill>
                  <a:srgbClr val="00B0F0"/>
                </a:solidFill>
                <a:latin typeface="+mj-lt"/>
              </a:rPr>
            </a:br>
            <a:endParaRPr lang="en-US" sz="3600" i="1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5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98D5D5D5-E744-4401-B1B4-E37E76B03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407" y="1600201"/>
            <a:ext cx="3447093" cy="2198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0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237C1C3-5F6B-4655-8FA5-8620FC379B26}"/>
              </a:ext>
            </a:extLst>
          </p:cNvPr>
          <p:cNvSpPr/>
          <p:nvPr/>
        </p:nvSpPr>
        <p:spPr>
          <a:xfrm>
            <a:off x="638302" y="893677"/>
            <a:ext cx="5153843" cy="1324696"/>
          </a:xfrm>
          <a:prstGeom prst="wedgeRoundRectCallout">
            <a:avLst>
              <a:gd name="adj1" fmla="val -42820"/>
              <a:gd name="adj2" fmla="val 8615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i="0">
                <a:solidFill>
                  <a:schemeClr val="bg1"/>
                </a:solidFill>
                <a:effectLst/>
              </a:rPr>
              <a:t>Excuse me, could you tell me how to get to the post office</a:t>
            </a:r>
            <a:r>
              <a:rPr lang="en-US" sz="3000" b="0" i="0">
                <a:solidFill>
                  <a:schemeClr val="bg1"/>
                </a:solidFill>
                <a:effectLst/>
              </a:rPr>
              <a:t>? 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B13F7E0-FA70-485F-B476-87CB56A802F6}"/>
              </a:ext>
            </a:extLst>
          </p:cNvPr>
          <p:cNvSpPr/>
          <p:nvPr/>
        </p:nvSpPr>
        <p:spPr>
          <a:xfrm>
            <a:off x="6454011" y="893679"/>
            <a:ext cx="5337939" cy="1421574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242021"/>
                </a:solidFill>
              </a:rPr>
              <a:t>Go straight ahead. Take the first turning on your right, and it’s on your left.</a:t>
            </a:r>
            <a:endParaRPr lang="en-US" sz="3000" b="1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7E5772-6F80-4039-86EA-A881F72DDDB5}"/>
              </a:ext>
            </a:extLst>
          </p:cNvPr>
          <p:cNvSpPr/>
          <p:nvPr/>
        </p:nvSpPr>
        <p:spPr>
          <a:xfrm rot="1173519">
            <a:off x="5811124" y="1608500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5D26724-3ECF-49E6-8D1C-5E34BE8712EC}"/>
              </a:ext>
            </a:extLst>
          </p:cNvPr>
          <p:cNvSpPr/>
          <p:nvPr/>
        </p:nvSpPr>
        <p:spPr>
          <a:xfrm>
            <a:off x="613532" y="2649773"/>
            <a:ext cx="5178613" cy="1255476"/>
          </a:xfrm>
          <a:prstGeom prst="wedgeRoundRectCallout">
            <a:avLst>
              <a:gd name="adj1" fmla="val -44450"/>
              <a:gd name="adj2" fmla="val 8259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chemeClr val="bg1"/>
                </a:solidFill>
              </a:rPr>
              <a:t>Is it far from here?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1047FA5-5148-4C98-98A1-072F90B31F21}"/>
              </a:ext>
            </a:extLst>
          </p:cNvPr>
          <p:cNvSpPr/>
          <p:nvPr/>
        </p:nvSpPr>
        <p:spPr>
          <a:xfrm>
            <a:off x="6409927" y="2649772"/>
            <a:ext cx="5604763" cy="1368615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rgbClr val="242021"/>
                </a:solidFill>
              </a:rPr>
              <a:t>No, it isn’t. And there’s a library near the post office.  </a:t>
            </a:r>
            <a:endParaRPr lang="en-US" sz="3000" b="1">
              <a:solidFill>
                <a:srgbClr val="242021"/>
              </a:solidFill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6AAFC27-3977-4792-B8AA-4C167D853AD5}"/>
              </a:ext>
            </a:extLst>
          </p:cNvPr>
          <p:cNvSpPr/>
          <p:nvPr/>
        </p:nvSpPr>
        <p:spPr>
          <a:xfrm rot="1173519">
            <a:off x="5855210" y="3244068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A603A40D-2D53-4049-8513-60D0649A3CE4}"/>
              </a:ext>
            </a:extLst>
          </p:cNvPr>
          <p:cNvSpPr/>
          <p:nvPr/>
        </p:nvSpPr>
        <p:spPr>
          <a:xfrm>
            <a:off x="613532" y="4284106"/>
            <a:ext cx="5050242" cy="1354694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>
                <a:solidFill>
                  <a:schemeClr val="bg1"/>
                </a:solidFill>
              </a:rPr>
              <a:t>You’re so nice. Thanks a lot!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46C7FFC-31D9-4A54-A788-2B326C6D1ABC}"/>
              </a:ext>
            </a:extLst>
          </p:cNvPr>
          <p:cNvSpPr/>
          <p:nvPr/>
        </p:nvSpPr>
        <p:spPr>
          <a:xfrm>
            <a:off x="6396737" y="4284106"/>
            <a:ext cx="5795263" cy="1583294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rgbClr val="242021"/>
                </a:solidFill>
              </a:rPr>
              <a:t>You’re welcome.</a:t>
            </a:r>
            <a:endParaRPr lang="en-US" sz="3000" b="1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0937D2C-BEB2-4F8F-9588-7AA19BF3F32C}"/>
              </a:ext>
            </a:extLst>
          </p:cNvPr>
          <p:cNvSpPr/>
          <p:nvPr/>
        </p:nvSpPr>
        <p:spPr>
          <a:xfrm rot="1173519">
            <a:off x="5740344" y="4969096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5EF07B-2EF8-4B69-93B3-71C40A8F34FE}"/>
              </a:ext>
            </a:extLst>
          </p:cNvPr>
          <p:cNvSpPr txBox="1"/>
          <p:nvPr/>
        </p:nvSpPr>
        <p:spPr>
          <a:xfrm>
            <a:off x="2214303" y="308903"/>
            <a:ext cx="2120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STUDENT 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198F9B-A981-4526-ADFD-2E9DEE2C19B6}"/>
              </a:ext>
            </a:extLst>
          </p:cNvPr>
          <p:cNvSpPr txBox="1"/>
          <p:nvPr/>
        </p:nvSpPr>
        <p:spPr>
          <a:xfrm>
            <a:off x="7867178" y="308902"/>
            <a:ext cx="2102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STUDENT B</a:t>
            </a:r>
          </a:p>
        </p:txBody>
      </p:sp>
    </p:spTree>
    <p:extLst>
      <p:ext uri="{BB962C8B-B14F-4D97-AF65-F5344CB8AC3E}">
        <p14:creationId xmlns:p14="http://schemas.microsoft.com/office/powerpoint/2010/main" val="256644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52" y="391024"/>
            <a:ext cx="9173496" cy="60759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9678" y="3976797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0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73180" y="3048719"/>
            <a:ext cx="120188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a. Listen to two people talking in a hotel. Are the speakers friends? </a:t>
            </a:r>
          </a:p>
        </p:txBody>
      </p:sp>
      <p:sp>
        <p:nvSpPr>
          <p:cNvPr id="2" name="Rectangle 1"/>
          <p:cNvSpPr/>
          <p:nvPr/>
        </p:nvSpPr>
        <p:spPr>
          <a:xfrm>
            <a:off x="597158" y="1040175"/>
            <a:ext cx="1145799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Are the speakers friends?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720436" y="3591627"/>
            <a:ext cx="10501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Pre-Listening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2343150" y="3591627"/>
            <a:ext cx="21180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DDE1C0-0723-4389-A6CB-82A4686E0FEA}"/>
              </a:ext>
            </a:extLst>
          </p:cNvPr>
          <p:cNvCxnSpPr>
            <a:cxnSpLocks/>
          </p:cNvCxnSpPr>
          <p:nvPr/>
        </p:nvCxnSpPr>
        <p:spPr>
          <a:xfrm>
            <a:off x="4597719" y="3591627"/>
            <a:ext cx="12073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1544590-90A4-47F3-98E3-76D72EF31391}"/>
              </a:ext>
            </a:extLst>
          </p:cNvPr>
          <p:cNvCxnSpPr>
            <a:cxnSpLocks/>
          </p:cNvCxnSpPr>
          <p:nvPr/>
        </p:nvCxnSpPr>
        <p:spPr>
          <a:xfrm>
            <a:off x="6735937" y="3577772"/>
            <a:ext cx="9106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51F263-C48E-456F-BB85-6783B3714058}"/>
              </a:ext>
            </a:extLst>
          </p:cNvPr>
          <p:cNvCxnSpPr>
            <a:cxnSpLocks/>
          </p:cNvCxnSpPr>
          <p:nvPr/>
        </p:nvCxnSpPr>
        <p:spPr>
          <a:xfrm>
            <a:off x="293633" y="4131535"/>
            <a:ext cx="125807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65081" y="464583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400" i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61209" y="4553500"/>
            <a:ext cx="16780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242021"/>
                </a:solidFill>
              </a:rPr>
              <a:t>1. Yes</a:t>
            </a:r>
            <a:endParaRPr lang="en-US" sz="3600" i="1" dirty="0">
              <a:solidFill>
                <a:srgbClr val="24202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307359" y="4511596"/>
            <a:ext cx="1749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242021"/>
                </a:solidFill>
              </a:rPr>
              <a:t>2. No</a:t>
            </a:r>
            <a:endParaRPr lang="en-US" sz="3600" i="1" dirty="0">
              <a:solidFill>
                <a:srgbClr val="242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61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5181" y="1676392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4514" y="2632786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75181" y="4545574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75181" y="550196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275181" y="719998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883" y="466152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2211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and choose the correct answer.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D53D65-ADAD-45B0-94EC-CCB947AE3B26}"/>
              </a:ext>
            </a:extLst>
          </p:cNvPr>
          <p:cNvSpPr txBox="1"/>
          <p:nvPr/>
        </p:nvSpPr>
        <p:spPr>
          <a:xfrm>
            <a:off x="4661581" y="3122500"/>
            <a:ext cx="349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A25A21-A778-453D-8312-68AC7634EF82}"/>
              </a:ext>
            </a:extLst>
          </p:cNvPr>
          <p:cNvSpPr txBox="1"/>
          <p:nvPr/>
        </p:nvSpPr>
        <p:spPr>
          <a:xfrm>
            <a:off x="5212261" y="3738932"/>
            <a:ext cx="6487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  <a:sym typeface="Wingdings" panose="05000000000000000000" pitchFamily="2" charset="2"/>
              </a:rPr>
              <a:t>2. </a:t>
            </a:r>
            <a:r>
              <a:rPr lang="en-US" sz="3600" i="1">
                <a:solidFill>
                  <a:srgbClr val="FF0000"/>
                </a:solidFill>
              </a:rPr>
              <a:t>No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EE1202-4641-4F08-9073-CE5C87CE3D98}"/>
              </a:ext>
            </a:extLst>
          </p:cNvPr>
          <p:cNvSpPr txBox="1"/>
          <p:nvPr/>
        </p:nvSpPr>
        <p:spPr>
          <a:xfrm>
            <a:off x="5148400" y="4494875"/>
            <a:ext cx="17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WHY?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0" y="1905771"/>
            <a:ext cx="120188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242021"/>
                </a:solidFill>
              </a:rPr>
              <a:t>a. Listen to two people talking in a hotel. Are the speakers friends? </a:t>
            </a:r>
          </a:p>
        </p:txBody>
      </p:sp>
      <p:pic>
        <p:nvPicPr>
          <p:cNvPr id="8" name="CD2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92" end="3276.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53416" y="3019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3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13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4" grpId="0"/>
      <p:bldP spid="25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813360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D53D65-ADAD-45B0-94EC-CCB947AE3B26}"/>
              </a:ext>
            </a:extLst>
          </p:cNvPr>
          <p:cNvSpPr txBox="1"/>
          <p:nvPr/>
        </p:nvSpPr>
        <p:spPr>
          <a:xfrm>
            <a:off x="3590211" y="3753378"/>
            <a:ext cx="349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A25A21-A778-453D-8312-68AC7634EF82}"/>
              </a:ext>
            </a:extLst>
          </p:cNvPr>
          <p:cNvSpPr txBox="1"/>
          <p:nvPr/>
        </p:nvSpPr>
        <p:spPr>
          <a:xfrm>
            <a:off x="3890800" y="4689829"/>
            <a:ext cx="80176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3600" i="1" strike="sngStrike">
                <a:solidFill>
                  <a:schemeClr val="accent1"/>
                </a:solidFill>
              </a:rPr>
              <a:t>Yes</a:t>
            </a:r>
          </a:p>
          <a:p>
            <a:pPr marL="742950" indent="-742950">
              <a:buFontTx/>
              <a:buAutoNum type="arabicPeriod"/>
            </a:pPr>
            <a:r>
              <a:rPr lang="en-US" sz="3600" i="1">
                <a:solidFill>
                  <a:srgbClr val="FF0000"/>
                </a:solidFill>
              </a:rPr>
              <a:t>No</a:t>
            </a:r>
            <a:r>
              <a:rPr lang="en-US" sz="3600" i="1" strike="sngStrike">
                <a:solidFill>
                  <a:schemeClr val="accent1"/>
                </a:solidFill>
              </a:rPr>
              <a:t/>
            </a:r>
            <a:br>
              <a:rPr lang="en-US" sz="3600" i="1" strike="sngStrike">
                <a:solidFill>
                  <a:schemeClr val="accent1"/>
                </a:solidFill>
              </a:rPr>
            </a:br>
            <a:endParaRPr lang="en-US" sz="3600" i="1" strike="sngStrike" dirty="0">
              <a:solidFill>
                <a:schemeClr val="accent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EE1202-4641-4F08-9073-CE5C87CE3D98}"/>
              </a:ext>
            </a:extLst>
          </p:cNvPr>
          <p:cNvSpPr txBox="1"/>
          <p:nvPr/>
        </p:nvSpPr>
        <p:spPr>
          <a:xfrm>
            <a:off x="384951" y="5043772"/>
            <a:ext cx="35058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THE ANSWER IS …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776FBD-6E63-4F35-A2CC-F3D992937195}"/>
              </a:ext>
            </a:extLst>
          </p:cNvPr>
          <p:cNvSpPr/>
          <p:nvPr/>
        </p:nvSpPr>
        <p:spPr>
          <a:xfrm>
            <a:off x="342123" y="1503558"/>
            <a:ext cx="11849877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F"/>
            </a:pPr>
            <a:r>
              <a:rPr lang="en-US" sz="3200" i="1" dirty="0">
                <a:solidFill>
                  <a:srgbClr val="0070C0"/>
                </a:solidFill>
              </a:rPr>
              <a:t>While you are listening, focus on </a:t>
            </a:r>
            <a:r>
              <a:rPr lang="en-US" sz="3200" i="1">
                <a:solidFill>
                  <a:srgbClr val="0070C0"/>
                </a:solidFill>
              </a:rPr>
              <a:t>what Nick and the receptionist say.</a:t>
            </a:r>
            <a:endParaRPr lang="en-US" sz="3200" i="1" dirty="0">
              <a:solidFill>
                <a:srgbClr val="0070C0"/>
              </a:solidFill>
            </a:endParaRPr>
          </a:p>
          <a:p>
            <a:r>
              <a:rPr lang="en-US" sz="3200" i="1">
                <a:solidFill>
                  <a:srgbClr val="FF0000"/>
                </a:solidFill>
              </a:rPr>
              <a:t>Nick: Excuse me. Is there a post office near the hotel?</a:t>
            </a:r>
          </a:p>
          <a:p>
            <a:r>
              <a:rPr lang="en-US" sz="3200" i="1">
                <a:solidFill>
                  <a:srgbClr val="FF0000"/>
                </a:solidFill>
              </a:rPr>
              <a:t>Receptionist: Yes, there is. Let me show you on the map. The post office is on Market Street.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85B2D9-1068-EBE5-2B69-434B1C2B9732}"/>
              </a:ext>
            </a:extLst>
          </p:cNvPr>
          <p:cNvSpPr txBox="1"/>
          <p:nvPr/>
        </p:nvSpPr>
        <p:spPr>
          <a:xfrm>
            <a:off x="152112" y="364393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  <p:pic>
        <p:nvPicPr>
          <p:cNvPr id="4" name="CD2-TRACK 02">
            <a:hlinkClick r:id="" action="ppaction://media"/>
            <a:extLst>
              <a:ext uri="{FF2B5EF4-FFF2-40B4-BE49-F238E27FC236}">
                <a16:creationId xmlns:a16="http://schemas.microsoft.com/office/drawing/2014/main" id="{544FC30E-2E01-BF68-7209-78CCD97F07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92" end="3276.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6603" y="39999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6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1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5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5180" y="311191"/>
            <a:ext cx="1055682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70C0"/>
                </a:solidFill>
              </a:rPr>
              <a:t>b. Now, listen and fill in the blanks.</a:t>
            </a:r>
            <a:r>
              <a:rPr lang="en-US" sz="3600" b="1" i="1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FIRST</a:t>
            </a:r>
            <a:r>
              <a:rPr lang="en-US" sz="3600" b="1" i="1">
                <a:solidFill>
                  <a:srgbClr val="0070C0"/>
                </a:solidFill>
                <a:highlight>
                  <a:srgbClr val="FFFF00"/>
                </a:highlight>
              </a:rPr>
              <a:t> TIME</a:t>
            </a:r>
            <a:endParaRPr lang="en-US" sz="36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336616"/>
            <a:ext cx="1635179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Pre-Listening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9D0BB7-4A2A-465C-AEF8-C02EF79803A7}"/>
              </a:ext>
            </a:extLst>
          </p:cNvPr>
          <p:cNvSpPr txBox="1"/>
          <p:nvPr/>
        </p:nvSpPr>
        <p:spPr>
          <a:xfrm>
            <a:off x="2795630" y="5770292"/>
            <a:ext cx="60479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WHAT ARE YOUR ANWERS?</a:t>
            </a:r>
            <a:endParaRPr lang="en-US" sz="2800" dirty="0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3214255" y="857310"/>
            <a:ext cx="9541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5162550" y="85731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58254" y="1529961"/>
            <a:ext cx="117337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/>
              <a:t>1. The _______________ is on Market Street.</a:t>
            </a:r>
          </a:p>
          <a:p>
            <a:r>
              <a:rPr lang="en-US" sz="3600"/>
              <a:t/>
            </a:r>
            <a:br>
              <a:rPr lang="en-US" sz="3600"/>
            </a:br>
            <a:r>
              <a:rPr lang="en-US" sz="3600"/>
              <a:t>2. The _______________ is opposite the mall.</a:t>
            </a:r>
          </a:p>
          <a:p>
            <a:r>
              <a:rPr lang="en-US" sz="3600"/>
              <a:t/>
            </a:r>
            <a:br>
              <a:rPr lang="en-US" sz="3600"/>
            </a:br>
            <a:r>
              <a:rPr lang="en-US" sz="3600"/>
              <a:t>3. There's a _______________ near the hotel.</a:t>
            </a:r>
          </a:p>
          <a:p>
            <a:r>
              <a:rPr lang="en-US" sz="3600"/>
              <a:t/>
            </a:r>
            <a:br>
              <a:rPr lang="en-US" sz="3600"/>
            </a:br>
            <a:r>
              <a:rPr lang="en-US" sz="3600"/>
              <a:t>4. The bus station is next to the _______________. </a:t>
            </a:r>
            <a:br>
              <a:rPr lang="en-US" sz="3600"/>
            </a:br>
            <a:endParaRPr lang="en-US" sz="3600"/>
          </a:p>
        </p:txBody>
      </p:sp>
      <p:pic>
        <p:nvPicPr>
          <p:cNvPr id="3" name="CD2-TRACK 02">
            <a:hlinkClick r:id="" action="ppaction://media"/>
            <a:extLst>
              <a:ext uri="{FF2B5EF4-FFF2-40B4-BE49-F238E27FC236}">
                <a16:creationId xmlns:a16="http://schemas.microsoft.com/office/drawing/2014/main" id="{2F0E75E1-E5A8-AC5A-468B-1E5BD34513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92" end="3276.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53416" y="29902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13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5180" y="311191"/>
            <a:ext cx="1055682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70C0"/>
                </a:solidFill>
              </a:rPr>
              <a:t>b. Now, listen and fill in the blanks.</a:t>
            </a:r>
            <a:r>
              <a:rPr lang="en-US" sz="3600" b="1" i="1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  <a:endParaRPr lang="en-US" sz="36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" y="336616"/>
            <a:ext cx="1477926" cy="707886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9D0BB7-4A2A-465C-AEF8-C02EF79803A7}"/>
              </a:ext>
            </a:extLst>
          </p:cNvPr>
          <p:cNvSpPr txBox="1"/>
          <p:nvPr/>
        </p:nvSpPr>
        <p:spPr>
          <a:xfrm>
            <a:off x="2795630" y="5770292"/>
            <a:ext cx="60479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WHAT ARE YOUR ANWERS?</a:t>
            </a:r>
            <a:endParaRPr lang="en-US" sz="2800" dirty="0"/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3241964" y="857310"/>
            <a:ext cx="92641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5162550" y="857310"/>
            <a:ext cx="2819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58254" y="1529961"/>
            <a:ext cx="117337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1. The _______________ is on Market Street.</a:t>
            </a:r>
          </a:p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2. The _______________ is opposite the mall.</a:t>
            </a:r>
          </a:p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3. There's a _______________ near the hotel.</a:t>
            </a:r>
          </a:p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4. The bus station is next to the _______________.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2265512" y="1503734"/>
            <a:ext cx="230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post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59507" y="2603280"/>
            <a:ext cx="2437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train station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15053" y="3702826"/>
            <a:ext cx="230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bus station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13590" y="4788331"/>
            <a:ext cx="230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library</a:t>
            </a:r>
          </a:p>
        </p:txBody>
      </p:sp>
      <p:pic>
        <p:nvPicPr>
          <p:cNvPr id="3" name="CD2-TRACK 02">
            <a:hlinkClick r:id="" action="ppaction://media"/>
            <a:extLst>
              <a:ext uri="{FF2B5EF4-FFF2-40B4-BE49-F238E27FC236}">
                <a16:creationId xmlns:a16="http://schemas.microsoft.com/office/drawing/2014/main" id="{45D7C88B-B213-199F-3652-BCC4286E56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92" end="3276.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53416" y="3019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32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13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3677387-BF44-459C-8250-118F77207A42}"/>
              </a:ext>
            </a:extLst>
          </p:cNvPr>
          <p:cNvSpPr/>
          <p:nvPr/>
        </p:nvSpPr>
        <p:spPr>
          <a:xfrm>
            <a:off x="205274" y="1102383"/>
            <a:ext cx="1185174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0000"/>
                </a:solidFill>
              </a:rPr>
              <a:t>Nick: Excuse me. </a:t>
            </a:r>
            <a:r>
              <a:rPr lang="en-US" sz="3600" i="1" dirty="0">
                <a:solidFill>
                  <a:srgbClr val="000000"/>
                </a:solidFill>
              </a:rPr>
              <a:t>Is there a post office near the hotel?</a:t>
            </a:r>
          </a:p>
          <a:p>
            <a:r>
              <a:rPr lang="en-US" sz="3600" i="1" dirty="0">
                <a:solidFill>
                  <a:srgbClr val="000000"/>
                </a:solidFill>
              </a:rPr>
              <a:t>Receptionist: Yes, there is. Let me show you on the map. The post office is on Market Street.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FB928F-AA2F-4840-A94C-9838AC0B0F54}"/>
              </a:ext>
            </a:extLst>
          </p:cNvPr>
          <p:cNvSpPr txBox="1"/>
          <p:nvPr/>
        </p:nvSpPr>
        <p:spPr>
          <a:xfrm>
            <a:off x="205274" y="3101782"/>
            <a:ext cx="11851743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</a:rPr>
              <a:t>1. The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post office</a:t>
            </a:r>
            <a:r>
              <a:rPr lang="en-US" sz="2800" b="1" dirty="0">
                <a:latin typeface="+mj-lt"/>
              </a:rPr>
              <a:t> is on Market Street.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3302436" y="365611"/>
            <a:ext cx="875458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THIRD 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48F4D5-C918-4C2B-BEE5-AE77A39AFFD1}"/>
              </a:ext>
            </a:extLst>
          </p:cNvPr>
          <p:cNvSpPr txBox="1"/>
          <p:nvPr/>
        </p:nvSpPr>
        <p:spPr>
          <a:xfrm>
            <a:off x="205273" y="5808616"/>
            <a:ext cx="11851743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latin typeface="+mj-lt"/>
              </a:rPr>
              <a:t>2. The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train station</a:t>
            </a:r>
            <a:r>
              <a:rPr lang="en-US" sz="2800" b="1" dirty="0">
                <a:latin typeface="+mj-lt"/>
              </a:rPr>
              <a:t> is opposite the mall.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43576E-D0DB-428D-8A52-451B30422B6C}"/>
              </a:ext>
            </a:extLst>
          </p:cNvPr>
          <p:cNvSpPr/>
          <p:nvPr/>
        </p:nvSpPr>
        <p:spPr>
          <a:xfrm>
            <a:off x="205274" y="3809217"/>
            <a:ext cx="1185174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0000"/>
                </a:solidFill>
              </a:rPr>
              <a:t>Nick: Oh, yes. I see it. And is there a train station near here?</a:t>
            </a:r>
          </a:p>
          <a:p>
            <a:r>
              <a:rPr lang="en-US" sz="3600" i="1" dirty="0">
                <a:solidFill>
                  <a:srgbClr val="000000"/>
                </a:solidFill>
              </a:rPr>
              <a:t>Receptionist: Yes. Look. The train station is opposite the mall. You can take a bus there.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  <p:pic>
        <p:nvPicPr>
          <p:cNvPr id="2" name="CD2-TRACK 02">
            <a:hlinkClick r:id="" action="ppaction://media"/>
            <a:extLst>
              <a:ext uri="{FF2B5EF4-FFF2-40B4-BE49-F238E27FC236}">
                <a16:creationId xmlns:a16="http://schemas.microsoft.com/office/drawing/2014/main" id="{0FCD50AE-C09B-649A-6760-2C466EC521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92" end="22363.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25205" y="1136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2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6548F4D5-C918-4C2B-BEE5-AE77A39AFFD1}"/>
              </a:ext>
            </a:extLst>
          </p:cNvPr>
          <p:cNvSpPr txBox="1"/>
          <p:nvPr/>
        </p:nvSpPr>
        <p:spPr>
          <a:xfrm>
            <a:off x="217315" y="2790477"/>
            <a:ext cx="11445951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>
                <a:latin typeface="+mj-lt"/>
              </a:rPr>
              <a:t>3. There's a </a:t>
            </a:r>
            <a:r>
              <a:rPr lang="en-US" sz="2800" b="1">
                <a:solidFill>
                  <a:srgbClr val="FF0000"/>
                </a:solidFill>
                <a:latin typeface="+mj-lt"/>
              </a:rPr>
              <a:t>bus station </a:t>
            </a:r>
            <a:r>
              <a:rPr lang="en-US" sz="2800" b="1">
                <a:latin typeface="+mj-lt"/>
              </a:rPr>
              <a:t>near the hotel.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43576E-D0DB-428D-8A52-451B30422B6C}"/>
              </a:ext>
            </a:extLst>
          </p:cNvPr>
          <p:cNvSpPr/>
          <p:nvPr/>
        </p:nvSpPr>
        <p:spPr>
          <a:xfrm>
            <a:off x="170127" y="1241083"/>
            <a:ext cx="11493139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0000"/>
                </a:solidFill>
              </a:rPr>
              <a:t>Nick: OK, great. Where do I get the bus?</a:t>
            </a:r>
          </a:p>
          <a:p>
            <a:r>
              <a:rPr lang="en-US" sz="3600" i="1">
                <a:solidFill>
                  <a:srgbClr val="000000"/>
                </a:solidFill>
              </a:rPr>
              <a:t>Receptionist: There's a bus station near the hotel.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2231909" y="394481"/>
            <a:ext cx="983715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THIRD TIME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43576E-D0DB-428D-8A52-451B30422B6C}"/>
              </a:ext>
            </a:extLst>
          </p:cNvPr>
          <p:cNvSpPr/>
          <p:nvPr/>
        </p:nvSpPr>
        <p:spPr>
          <a:xfrm>
            <a:off x="193721" y="3755166"/>
            <a:ext cx="11493139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0000"/>
                </a:solidFill>
              </a:rPr>
              <a:t>Nick: Is it far? </a:t>
            </a:r>
          </a:p>
          <a:p>
            <a:r>
              <a:rPr lang="en-US" sz="3600" i="1">
                <a:solidFill>
                  <a:srgbClr val="000000"/>
                </a:solidFill>
              </a:rPr>
              <a:t>Receptionist: No, the bus station is next to the library. Here.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48F4D5-C918-4C2B-BEE5-AE77A39AFFD1}"/>
              </a:ext>
            </a:extLst>
          </p:cNvPr>
          <p:cNvSpPr txBox="1"/>
          <p:nvPr/>
        </p:nvSpPr>
        <p:spPr>
          <a:xfrm>
            <a:off x="217315" y="5396964"/>
            <a:ext cx="11445952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i="0" dirty="0">
                <a:effectLst/>
              </a:rPr>
              <a:t>4. </a:t>
            </a:r>
            <a:r>
              <a:rPr lang="en-US" sz="2800" b="1" dirty="0"/>
              <a:t>The bus station is next to the </a:t>
            </a:r>
            <a:r>
              <a:rPr lang="en-US" sz="2800" b="1" dirty="0">
                <a:solidFill>
                  <a:srgbClr val="FF0000"/>
                </a:solidFill>
              </a:rPr>
              <a:t>library.</a:t>
            </a:r>
            <a:r>
              <a:rPr lang="en-US" sz="2800" b="1" dirty="0"/>
              <a:t> </a:t>
            </a:r>
            <a:endParaRPr lang="en-US" sz="3600" b="1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9681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  <p:pic>
        <p:nvPicPr>
          <p:cNvPr id="3" name="CD2-TRACK 02">
            <a:hlinkClick r:id="" action="ppaction://media"/>
            <a:extLst>
              <a:ext uri="{FF2B5EF4-FFF2-40B4-BE49-F238E27FC236}">
                <a16:creationId xmlns:a16="http://schemas.microsoft.com/office/drawing/2014/main" id="{8B36DE61-42B5-FE88-C67E-4AFF13875F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678" end="9590.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53666" y="5872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Audio Scripts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5960" y="323910"/>
            <a:ext cx="9588760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</a:rPr>
              <a:t>Practice the conversation with a partner.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877908"/>
            <a:ext cx="1201472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i="1">
                <a:solidFill>
                  <a:srgbClr val="000000"/>
                </a:solidFill>
              </a:rPr>
              <a:t>Nick: Excuse me. Is there a post office near the hotel?</a:t>
            </a:r>
          </a:p>
          <a:p>
            <a:r>
              <a:rPr lang="en-US" sz="3000" i="1">
                <a:solidFill>
                  <a:srgbClr val="000000"/>
                </a:solidFill>
              </a:rPr>
              <a:t>Receptionist: Yes, there is. Let me show you on the map. The post office is on Market Street.</a:t>
            </a:r>
          </a:p>
          <a:p>
            <a:r>
              <a:rPr lang="en-US" sz="3000" i="1">
                <a:solidFill>
                  <a:srgbClr val="000000"/>
                </a:solidFill>
              </a:rPr>
              <a:t>Nick: Oh, yes. I see it. And is there a train station near here?</a:t>
            </a:r>
          </a:p>
          <a:p>
            <a:r>
              <a:rPr lang="en-US" sz="3000" i="1">
                <a:solidFill>
                  <a:srgbClr val="000000"/>
                </a:solidFill>
              </a:rPr>
              <a:t>Receptionist: Yes. Look. The train station is opposite the mall. You can take a bus there.</a:t>
            </a:r>
          </a:p>
          <a:p>
            <a:r>
              <a:rPr lang="en-US" sz="3000" i="1">
                <a:solidFill>
                  <a:srgbClr val="000000"/>
                </a:solidFill>
              </a:rPr>
              <a:t>Nick: OK, great. Where do I get the bus?</a:t>
            </a:r>
          </a:p>
          <a:p>
            <a:r>
              <a:rPr lang="en-US" sz="3000" i="1">
                <a:solidFill>
                  <a:srgbClr val="000000"/>
                </a:solidFill>
              </a:rPr>
              <a:t>Receptionist: There's a bus station near the hotel.</a:t>
            </a:r>
          </a:p>
          <a:p>
            <a:r>
              <a:rPr lang="en-US" sz="3000" i="1">
                <a:solidFill>
                  <a:srgbClr val="000000"/>
                </a:solidFill>
              </a:rPr>
              <a:t>Nick: Is it far? </a:t>
            </a:r>
          </a:p>
          <a:p>
            <a:r>
              <a:rPr lang="en-US" sz="3000" i="1">
                <a:solidFill>
                  <a:srgbClr val="000000"/>
                </a:solidFill>
              </a:rPr>
              <a:t>Receptionist: No, the bus station is next to the library. Here.</a:t>
            </a:r>
          </a:p>
          <a:p>
            <a:r>
              <a:rPr lang="en-US" sz="3000" i="1">
                <a:solidFill>
                  <a:srgbClr val="000000"/>
                </a:solidFill>
              </a:rPr>
              <a:t>Nick: Yes, I see it. Thank you for your help.</a:t>
            </a:r>
          </a:p>
          <a:p>
            <a:r>
              <a:rPr lang="en-US" sz="3000" i="1">
                <a:solidFill>
                  <a:srgbClr val="000000"/>
                </a:solidFill>
              </a:rPr>
              <a:t>Receptionist: You're welcome. Have a nice day!</a:t>
            </a:r>
          </a:p>
        </p:txBody>
      </p:sp>
    </p:spTree>
    <p:extLst>
      <p:ext uri="{BB962C8B-B14F-4D97-AF65-F5344CB8AC3E}">
        <p14:creationId xmlns:p14="http://schemas.microsoft.com/office/powerpoint/2010/main" val="180889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5447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Post-Listening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2376386" y="380256"/>
            <a:ext cx="5797810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000" i="1">
                <a:solidFill>
                  <a:srgbClr val="0070C0"/>
                </a:solidFill>
              </a:rPr>
              <a:t>Listen and fill in the blanks. </a:t>
            </a:r>
            <a:endParaRPr lang="en-US" sz="3000" i="1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934254"/>
            <a:ext cx="120967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1. The bus station is ________ the library.</a:t>
            </a:r>
          </a:p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/>
            </a:r>
            <a:br>
              <a:rPr lang="en-US" sz="3600" dirty="0">
                <a:solidFill>
                  <a:srgbClr val="242021"/>
                </a:solidFill>
                <a:latin typeface="+mj-lt"/>
              </a:rPr>
            </a:br>
            <a:r>
              <a:rPr lang="en-US" sz="3600" dirty="0">
                <a:solidFill>
                  <a:srgbClr val="242021"/>
                </a:solidFill>
                <a:latin typeface="+mj-lt"/>
              </a:rPr>
              <a:t>2. The library is </a:t>
            </a:r>
            <a:r>
              <a:rPr lang="en-US" sz="3600" dirty="0">
                <a:solidFill>
                  <a:srgbClr val="242021"/>
                </a:solidFill>
              </a:rPr>
              <a:t>________ </a:t>
            </a:r>
            <a:r>
              <a:rPr lang="en-US" sz="3600" dirty="0">
                <a:solidFill>
                  <a:srgbClr val="242021"/>
                </a:solidFill>
                <a:latin typeface="+mj-lt"/>
              </a:rPr>
              <a:t>the post office.</a:t>
            </a:r>
          </a:p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/>
            </a:r>
            <a:br>
              <a:rPr lang="en-US" sz="3600" dirty="0">
                <a:solidFill>
                  <a:srgbClr val="242021"/>
                </a:solidFill>
                <a:latin typeface="+mj-lt"/>
              </a:rPr>
            </a:br>
            <a:r>
              <a:rPr lang="en-US" sz="3600" dirty="0">
                <a:solidFill>
                  <a:srgbClr val="242021"/>
                </a:solidFill>
                <a:latin typeface="+mj-lt"/>
              </a:rPr>
              <a:t>3. The hospital is </a:t>
            </a:r>
            <a:r>
              <a:rPr lang="en-US" sz="3600" dirty="0">
                <a:solidFill>
                  <a:srgbClr val="242021"/>
                </a:solidFill>
              </a:rPr>
              <a:t>_______</a:t>
            </a:r>
            <a:r>
              <a:rPr lang="en-US" sz="3600" dirty="0">
                <a:solidFill>
                  <a:srgbClr val="242021"/>
                </a:solidFill>
                <a:latin typeface="+mj-lt"/>
              </a:rPr>
              <a:t> the police station and the post office.</a:t>
            </a:r>
          </a:p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/>
            </a:r>
            <a:br>
              <a:rPr lang="en-US" sz="3600" dirty="0">
                <a:solidFill>
                  <a:srgbClr val="242021"/>
                </a:solidFill>
                <a:latin typeface="+mj-lt"/>
              </a:rPr>
            </a:br>
            <a:r>
              <a:rPr lang="en-US" sz="3600" dirty="0">
                <a:solidFill>
                  <a:srgbClr val="242021"/>
                </a:solidFill>
                <a:latin typeface="+mj-lt"/>
              </a:rPr>
              <a:t>4. The bus station is </a:t>
            </a:r>
            <a:r>
              <a:rPr lang="en-US" sz="3600" dirty="0">
                <a:solidFill>
                  <a:srgbClr val="242021"/>
                </a:solidFill>
              </a:rPr>
              <a:t>_______</a:t>
            </a:r>
            <a:r>
              <a:rPr lang="en-US" sz="3600" dirty="0">
                <a:solidFill>
                  <a:srgbClr val="242021"/>
                </a:solidFill>
                <a:latin typeface="+mj-lt"/>
              </a:rPr>
              <a:t> the train station.</a:t>
            </a:r>
          </a:p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/>
            </a:r>
            <a:br>
              <a:rPr lang="en-US" sz="3600" dirty="0">
                <a:solidFill>
                  <a:srgbClr val="242021"/>
                </a:solidFill>
                <a:latin typeface="+mj-lt"/>
              </a:rPr>
            </a:br>
            <a:r>
              <a:rPr lang="en-US" sz="3600" dirty="0">
                <a:solidFill>
                  <a:srgbClr val="242021"/>
                </a:solidFill>
                <a:latin typeface="+mj-lt"/>
              </a:rPr>
              <a:t>5. The train station is </a:t>
            </a:r>
            <a:r>
              <a:rPr lang="en-US" sz="3600" dirty="0">
                <a:solidFill>
                  <a:srgbClr val="242021"/>
                </a:solidFill>
              </a:rPr>
              <a:t>_______</a:t>
            </a:r>
            <a:r>
              <a:rPr lang="en-US" sz="3600" dirty="0">
                <a:solidFill>
                  <a:srgbClr val="242021"/>
                </a:solidFill>
                <a:latin typeface="+mj-lt"/>
              </a:rPr>
              <a:t> the library.</a:t>
            </a:r>
            <a:r>
              <a:rPr lang="en-US" sz="3600" dirty="0">
                <a:latin typeface="+mj-lt"/>
              </a:rPr>
              <a:t> </a:t>
            </a:r>
            <a:br>
              <a:rPr lang="en-US" sz="3600" dirty="0">
                <a:latin typeface="+mj-lt"/>
              </a:rPr>
            </a:br>
            <a:endParaRPr lang="en-US" sz="36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15341" y="912954"/>
            <a:ext cx="230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opposite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83205" y="2002140"/>
            <a:ext cx="230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opposite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60889" y="3112489"/>
            <a:ext cx="230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between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07105" y="4208550"/>
            <a:ext cx="230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next 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43325" y="5304611"/>
            <a:ext cx="230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next to</a:t>
            </a:r>
          </a:p>
        </p:txBody>
      </p:sp>
      <p:pic>
        <p:nvPicPr>
          <p:cNvPr id="3" name="TRACK 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408" end="71993.3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95804" y="6828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918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50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6" grpId="0"/>
      <p:bldP spid="17" grpId="0"/>
      <p:bldP spid="18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25346" y="781050"/>
            <a:ext cx="2075529" cy="52322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7905750" y="781050"/>
            <a:ext cx="3305175" cy="36933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19" y="1693679"/>
            <a:ext cx="7827818" cy="440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3070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7863" y="1478052"/>
            <a:ext cx="112290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pPr fontAlgn="t"/>
            <a:r>
              <a:rPr lang="en-US" sz="3600" dirty="0">
                <a:solidFill>
                  <a:srgbClr val="0070C0"/>
                </a:solidFill>
                <a:ea typeface="Arial" panose="020B0604020202020204" pitchFamily="34" charset="0"/>
                <a:cs typeface="JDCLK L+ Frutiger LT Std"/>
              </a:rPr>
              <a:t>- Practice and learn vocabularies for public places:</a:t>
            </a:r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</a:rPr>
              <a:t>:</a:t>
            </a:r>
            <a:r>
              <a:rPr lang="en-US" sz="3600" i="1" dirty="0">
                <a:solidFill>
                  <a:srgbClr val="0070C0"/>
                </a:solidFill>
                <a:ea typeface="Arial" panose="020B0604020202020204" pitchFamily="34" charset="0"/>
                <a:cs typeface="JDCLK L+ Frutiger LT Std"/>
              </a:rPr>
              <a:t>hospital, library, police station, post office, train station</a:t>
            </a:r>
            <a:r>
              <a:rPr lang="en-US" sz="3600" dirty="0">
                <a:solidFill>
                  <a:srgbClr val="0070C0"/>
                </a:solidFill>
                <a:ea typeface="Arial" panose="020B0604020202020204" pitchFamily="34" charset="0"/>
                <a:cs typeface="JDCLK L+ Frutiger LT Std"/>
              </a:rPr>
              <a:t> </a:t>
            </a:r>
          </a:p>
          <a:p>
            <a:pPr fontAlgn="t"/>
            <a:r>
              <a:rPr lang="en-US" sz="3600" dirty="0">
                <a:solidFill>
                  <a:srgbClr val="0070C0"/>
                </a:solidFill>
              </a:rPr>
              <a:t>- Practice listening for specific information.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52984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331" y="358935"/>
            <a:ext cx="874204" cy="55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314559"/>
            <a:ext cx="28444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36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50434" y="314559"/>
            <a:ext cx="115465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>
                <a:solidFill>
                  <a:schemeClr val="accent1"/>
                </a:solidFill>
                <a:latin typeface="+mj-lt"/>
              </a:rPr>
              <a:t>Asking and giving direction to the bus station. </a:t>
            </a:r>
            <a:endParaRPr lang="en-US" sz="3200">
              <a:solidFill>
                <a:schemeClr val="accent1"/>
              </a:solidFill>
              <a:latin typeface="+mj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177874"/>
              </p:ext>
            </p:extLst>
          </p:nvPr>
        </p:nvGraphicFramePr>
        <p:xfrm>
          <a:off x="0" y="899334"/>
          <a:ext cx="12192000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410867165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4246628870"/>
                    </a:ext>
                  </a:extLst>
                </a:gridCol>
              </a:tblGrid>
              <a:tr h="537656">
                <a:tc>
                  <a:txBody>
                    <a:bodyPr/>
                    <a:lstStyle/>
                    <a:p>
                      <a:pPr algn="ctr"/>
                      <a:r>
                        <a:rPr lang="en-US" sz="3200" i="0">
                          <a:solidFill>
                            <a:srgbClr val="00B050"/>
                          </a:solidFill>
                        </a:rPr>
                        <a:t>Asking</a:t>
                      </a:r>
                      <a:r>
                        <a:rPr lang="en-US" sz="3200" i="0" baseline="0">
                          <a:solidFill>
                            <a:srgbClr val="00B050"/>
                          </a:solidFill>
                        </a:rPr>
                        <a:t> for directions</a:t>
                      </a:r>
                      <a:endParaRPr lang="en-US" sz="3200" i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i="0">
                          <a:solidFill>
                            <a:srgbClr val="00B050"/>
                          </a:solidFill>
                        </a:rPr>
                        <a:t>Giving</a:t>
                      </a:r>
                      <a:r>
                        <a:rPr lang="en-US" sz="3200" i="0" baseline="0">
                          <a:solidFill>
                            <a:srgbClr val="00B050"/>
                          </a:solidFill>
                        </a:rPr>
                        <a:t> directions</a:t>
                      </a:r>
                      <a:endParaRPr lang="en-US" sz="3200" i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756029"/>
                  </a:ext>
                </a:extLst>
              </a:tr>
              <a:tr h="4612520">
                <a:tc>
                  <a:txBody>
                    <a:bodyPr/>
                    <a:lstStyle/>
                    <a:p>
                      <a:r>
                        <a:rPr lang="en-US" sz="3200" i="0"/>
                        <a:t>Could you tell me how to get to…?</a:t>
                      </a:r>
                    </a:p>
                    <a:p>
                      <a:r>
                        <a:rPr lang="en-US" sz="3200" i="0"/>
                        <a:t>How do I find…?</a:t>
                      </a:r>
                    </a:p>
                    <a:p>
                      <a:r>
                        <a:rPr lang="en-US" sz="3200" i="0"/>
                        <a:t>Pardon me, I’m lost, how do I get to…?</a:t>
                      </a:r>
                    </a:p>
                    <a:p>
                      <a:r>
                        <a:rPr lang="en-US" sz="3200" i="0"/>
                        <a:t>Which is the best way to…?</a:t>
                      </a:r>
                    </a:p>
                    <a:p>
                      <a:r>
                        <a:rPr lang="en-US" sz="3200" i="0"/>
                        <a:t>Could you direct me to…?</a:t>
                      </a:r>
                    </a:p>
                    <a:p>
                      <a:r>
                        <a:rPr lang="en-US" sz="3200" i="0"/>
                        <a:t>How do I get to…?</a:t>
                      </a:r>
                    </a:p>
                    <a:p>
                      <a:r>
                        <a:rPr lang="en-US" sz="3200" i="0"/>
                        <a:t>What’s the best way to…?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best way is to…</a:t>
                      </a:r>
                    </a:p>
                    <a:p>
                      <a:pPr fontAlgn="base"/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Turn back/ Go back</a:t>
                      </a:r>
                    </a:p>
                    <a:p>
                      <a:pPr fontAlgn="base"/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Turn left/ right (into …street/at the end of…)</a:t>
                      </a:r>
                    </a:p>
                    <a:p>
                      <a:pPr fontAlgn="base"/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 along…</a:t>
                      </a:r>
                    </a:p>
                    <a:p>
                      <a:pPr fontAlgn="base"/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Take the first/ second road on the left/right.</a:t>
                      </a:r>
                    </a:p>
                    <a:p>
                      <a:pPr fontAlgn="base"/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It’s on the left/right.</a:t>
                      </a:r>
                    </a:p>
                    <a:p>
                      <a:pPr fontAlgn="base"/>
                      <a:r>
                        <a:rPr lang="en-US" sz="3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It’s about 50 meters from here.</a:t>
                      </a:r>
                    </a:p>
                    <a:p>
                      <a:endParaRPr lang="en-US" sz="3200" i="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967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808475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598"/>
            <a:ext cx="8878529" cy="60535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88229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92187" y="1292312"/>
            <a:ext cx="4154423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rgbClr val="FF0000"/>
                </a:solidFill>
              </a:rPr>
              <a:t>Vocabularies:</a:t>
            </a:r>
            <a:r>
              <a:rPr lang="en-US" sz="3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bʌs</a:t>
            </a:r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st</a:t>
            </a:r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endParaRPr lang="en-US" sz="2400" dirty="0">
              <a:latin typeface="Arial" panose="020B0604020202020204" pitchFamily="34" charset="0"/>
            </a:endParaRPr>
          </a:p>
          <a:p>
            <a:pPr marL="571500" indent="-571500" fontAlgn="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hospital (n)</a:t>
            </a:r>
          </a:p>
          <a:p>
            <a:pPr marL="571500" indent="-571500" fontAlgn="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library (n)</a:t>
            </a:r>
          </a:p>
          <a:p>
            <a:pPr marL="571500" indent="-571500" fontAlgn="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police station (n)</a:t>
            </a:r>
          </a:p>
          <a:p>
            <a:pPr marL="571500" indent="-571500" fontAlgn="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post office (n)</a:t>
            </a:r>
          </a:p>
          <a:p>
            <a:pPr marL="571500" indent="-571500" fontAlgn="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C0"/>
                </a:solidFill>
              </a:rPr>
              <a:t>train station (n)</a:t>
            </a:r>
          </a:p>
        </p:txBody>
      </p:sp>
      <p:sp>
        <p:nvSpPr>
          <p:cNvPr id="6" name="Rectangle 5"/>
          <p:cNvSpPr/>
          <p:nvPr/>
        </p:nvSpPr>
        <p:spPr>
          <a:xfrm>
            <a:off x="4819821" y="1604278"/>
            <a:ext cx="7372179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FF0000"/>
                </a:solidFill>
              </a:rPr>
              <a:t>Listening:</a:t>
            </a:r>
            <a:r>
              <a:rPr lang="en-US" sz="3600" dirty="0">
                <a:solidFill>
                  <a:srgbClr val="0070C0"/>
                </a:solidFill>
              </a:rPr>
              <a:t> for specific information.</a:t>
            </a:r>
            <a:endParaRPr lang="en-US" sz="36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FF0000"/>
                </a:solidFill>
              </a:rPr>
              <a:t>Speaking:</a:t>
            </a:r>
            <a:r>
              <a:rPr lang="en-US" sz="3600" i="1" dirty="0">
                <a:solidFill>
                  <a:srgbClr val="0098A2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practice functional English (offering help).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5821" y="328576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890780" y="1506082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</a:t>
            </a:r>
            <a:r>
              <a:rPr lang="en-US" sz="3600" i="1">
                <a:solidFill>
                  <a:srgbClr val="0070C0"/>
                </a:solidFill>
              </a:rPr>
              <a:t>by </a:t>
            </a:r>
            <a:r>
              <a:rPr lang="en-US" sz="3600" i="1" smtClean="0">
                <a:solidFill>
                  <a:srgbClr val="0070C0"/>
                </a:solidFill>
              </a:rPr>
              <a:t>heart </a:t>
            </a:r>
            <a:r>
              <a:rPr lang="en-US" sz="3600" i="1" dirty="0">
                <a:solidFill>
                  <a:srgbClr val="0070C0"/>
                </a:solidFill>
              </a:rPr>
              <a:t>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32 WB.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34.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47 -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5621955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8486"/>
            <a:ext cx="8986684" cy="61272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229" y="428614"/>
            <a:ext cx="1474417" cy="94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49095" y="255185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54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27296" y="1404530"/>
            <a:ext cx="26018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0070C0"/>
                </a:solidFill>
                <a:ea typeface="Times New Roman" panose="02020603050405020304" pitchFamily="18" charset="0"/>
              </a:rPr>
              <a:t>Chatting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2687225"/>
            <a:ext cx="11734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dirty="0">
                <a:latin typeface="+mj-lt"/>
                <a:ea typeface="Times New Roman" panose="02020603050405020304" pitchFamily="18" charset="0"/>
              </a:rPr>
              <a:t>1. What are the most popular Vietnamese dishes?</a:t>
            </a:r>
          </a:p>
          <a:p>
            <a:pPr>
              <a:spcAft>
                <a:spcPts val="0"/>
              </a:spcAft>
            </a:pPr>
            <a:r>
              <a:rPr lang="en-US" sz="3600" dirty="0">
                <a:latin typeface="+mj-lt"/>
                <a:ea typeface="Times New Roman" panose="02020603050405020304" pitchFamily="18" charset="0"/>
              </a:rPr>
              <a:t>2. What is the most </a:t>
            </a:r>
            <a:r>
              <a:rPr lang="vi-VN" sz="3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famous</a:t>
            </a:r>
            <a: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+mj-lt"/>
                <a:ea typeface="Times New Roman" panose="02020603050405020304" pitchFamily="18" charset="0"/>
              </a:rPr>
              <a:t>food in your city/ province?</a:t>
            </a:r>
          </a:p>
          <a:p>
            <a:pPr>
              <a:spcAft>
                <a:spcPts val="0"/>
              </a:spcAft>
            </a:pPr>
            <a:r>
              <a:rPr lang="en-US" sz="3600" dirty="0">
                <a:effectLst/>
                <a:latin typeface="+mj-lt"/>
                <a:ea typeface="Times New Roman" panose="02020603050405020304" pitchFamily="18" charset="0"/>
              </a:rPr>
              <a:t>3. What community services are there in your neighborhood?</a:t>
            </a:r>
          </a:p>
        </p:txBody>
      </p:sp>
    </p:spTree>
    <p:extLst>
      <p:ext uri="{BB962C8B-B14F-4D97-AF65-F5344CB8AC3E}">
        <p14:creationId xmlns:p14="http://schemas.microsoft.com/office/powerpoint/2010/main" val="96709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696" y="208015"/>
            <a:ext cx="9368639" cy="620534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255078" y="994303"/>
            <a:ext cx="5065460" cy="48693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i="1" dirty="0"/>
              <a:t>New words</a:t>
            </a:r>
          </a:p>
          <a:p>
            <a:pPr algn="ctr"/>
            <a:r>
              <a:rPr lang="en-US" sz="3600" i="1" dirty="0"/>
              <a:t>hospital</a:t>
            </a:r>
          </a:p>
          <a:p>
            <a:pPr algn="ctr"/>
            <a:r>
              <a:rPr lang="en-US" sz="3600" i="1" dirty="0"/>
              <a:t>library</a:t>
            </a:r>
          </a:p>
          <a:p>
            <a:pPr algn="ctr"/>
            <a:r>
              <a:rPr lang="en-US" sz="3600" i="1" dirty="0"/>
              <a:t>police station</a:t>
            </a:r>
          </a:p>
          <a:p>
            <a:pPr algn="ctr"/>
            <a:r>
              <a:rPr lang="en-US" sz="3600" i="1" dirty="0"/>
              <a:t>post office</a:t>
            </a:r>
          </a:p>
          <a:p>
            <a:pPr algn="ctr"/>
            <a:r>
              <a:rPr lang="en-US" sz="3600" i="1" dirty="0"/>
              <a:t>train station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77807" y="26637"/>
            <a:ext cx="836051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B0F0"/>
                </a:solidFill>
              </a:rPr>
              <a:t>Listen and repeat. </a:t>
            </a:r>
            <a:r>
              <a:rPr lang="en-US" sz="2400" b="1" i="1" dirty="0">
                <a:solidFill>
                  <a:srgbClr val="00B0F0"/>
                </a:solidFill>
              </a:rPr>
              <a:t>Click each phrase to hear the sound.</a:t>
            </a:r>
            <a:r>
              <a:rPr lang="en-US" sz="3600" b="1" i="1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275" y="2592012"/>
            <a:ext cx="12019281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+mj-lt"/>
              </a:rPr>
              <a:t>hospital </a:t>
            </a:r>
            <a:r>
              <a:rPr lang="en-US" sz="3600" dirty="0">
                <a:latin typeface="+mj-lt"/>
              </a:rPr>
              <a:t>(n) </a:t>
            </a:r>
            <a:r>
              <a:rPr lang="en-US" sz="3600" dirty="0" smtClean="0">
                <a:cs typeface="Calibri" panose="020F0502020204030204" pitchFamily="34" charset="0"/>
              </a:rPr>
              <a:t>/</a:t>
            </a:r>
            <a:r>
              <a:rPr lang="en-US" sz="3600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ˈ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h</a:t>
            </a:r>
            <a:r>
              <a:rPr lang="en-US" sz="3600" dirty="0" err="1">
                <a:solidFill>
                  <a:srgbClr val="FF0000"/>
                </a:solidFill>
                <a:latin typeface="+mj-lt"/>
              </a:rPr>
              <a:t>ɑː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spɪtl</a:t>
            </a:r>
            <a:r>
              <a:rPr lang="vi-VN" sz="3600" b="1" dirty="0">
                <a:latin typeface="+mj-lt"/>
                <a:cs typeface="Calibri" panose="020F0502020204030204" pitchFamily="34" charset="0"/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+mj-lt"/>
                <a:cs typeface="Calibri" panose="020F0502020204030204" pitchFamily="34" charset="0"/>
              </a:rPr>
              <a:t>bệnh</a:t>
            </a:r>
            <a:r>
              <a:rPr lang="en-US" sz="3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+mj-lt"/>
                <a:cs typeface="Calibri" panose="020F0502020204030204" pitchFamily="34" charset="0"/>
              </a:rPr>
              <a:t>viện</a:t>
            </a:r>
            <a:endParaRPr lang="en-US" sz="3600" i="1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624927"/>
            <a:ext cx="12019279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+mj-lt"/>
              </a:rPr>
              <a:t>library </a:t>
            </a:r>
            <a:r>
              <a:rPr lang="en-US" sz="3600" dirty="0">
                <a:latin typeface="+mj-lt"/>
              </a:rPr>
              <a:t>(n) </a:t>
            </a:r>
            <a:r>
              <a:rPr lang="en-US" sz="3600" dirty="0" smtClean="0">
                <a:cs typeface="Calibri" panose="020F0502020204030204" pitchFamily="34" charset="0"/>
              </a:rPr>
              <a:t>/</a:t>
            </a:r>
            <a:r>
              <a:rPr lang="en-US" sz="3600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ˈ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laɪbreri</a:t>
            </a:r>
            <a:r>
              <a:rPr lang="en-US" sz="3600" dirty="0" smtClean="0">
                <a:cs typeface="Calibri" panose="020F0502020204030204" pitchFamily="34" charset="0"/>
              </a:rPr>
              <a:t>/</a:t>
            </a:r>
            <a:r>
              <a:rPr lang="vi-VN" sz="36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+mj-lt"/>
                <a:cs typeface="Calibri" panose="020F0502020204030204" pitchFamily="34" charset="0"/>
              </a:rPr>
              <a:t>thư</a:t>
            </a:r>
            <a:r>
              <a:rPr lang="en-US" sz="3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+mj-lt"/>
                <a:cs typeface="Calibri" panose="020F0502020204030204" pitchFamily="34" charset="0"/>
              </a:rPr>
              <a:t>viện</a:t>
            </a:r>
            <a:r>
              <a:rPr lang="en-US" sz="3600" dirty="0">
                <a:latin typeface="+mj-lt"/>
                <a:cs typeface="Calibri" panose="020F0502020204030204" pitchFamily="34" charset="0"/>
              </a:rPr>
              <a:t> </a:t>
            </a:r>
            <a:endParaRPr lang="en-US" sz="3600" i="1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3" y="3551862"/>
            <a:ext cx="12019279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+mj-lt"/>
              </a:rPr>
              <a:t>police station </a:t>
            </a:r>
            <a:r>
              <a:rPr lang="en-US" sz="3600" dirty="0">
                <a:latin typeface="+mj-lt"/>
              </a:rPr>
              <a:t>(n) </a:t>
            </a:r>
            <a:r>
              <a:rPr lang="en-US" sz="3600" dirty="0">
                <a:latin typeface="+mj-lt"/>
                <a:cs typeface="Calibri" panose="020F0502020204030204" pitchFamily="34" charset="0"/>
              </a:rPr>
              <a:t>/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pəˈliːs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steɪʃn</a:t>
            </a:r>
            <a:r>
              <a:rPr lang="en-US" sz="3600" dirty="0">
                <a:latin typeface="+mj-lt"/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đồn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cảnh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sát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275" y="4516535"/>
            <a:ext cx="1201928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+mj-lt"/>
              </a:rPr>
              <a:t>post office </a:t>
            </a:r>
            <a:r>
              <a:rPr lang="en-US" sz="3600" dirty="0">
                <a:latin typeface="+mj-lt"/>
              </a:rPr>
              <a:t>(n)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ˈ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poʊst</a:t>
            </a:r>
            <a:r>
              <a:rPr lang="en-US" sz="3600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>
                <a:solidFill>
                  <a:srgbClr val="FF0000"/>
                </a:solidFill>
              </a:rPr>
              <a:t>ɑː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fɪs</a:t>
            </a:r>
            <a:r>
              <a:rPr lang="vi-VN" sz="3600" b="1" dirty="0">
                <a:latin typeface="+mj-lt"/>
                <a:cs typeface="Calibri" panose="020F0502020204030204" pitchFamily="34" charset="0"/>
              </a:rPr>
              <a:t>/</a:t>
            </a:r>
            <a:r>
              <a:rPr lang="en-US" sz="3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+mj-lt"/>
                <a:cs typeface="Calibri" panose="020F0502020204030204" pitchFamily="34" charset="0"/>
              </a:rPr>
              <a:t>bưu</a:t>
            </a:r>
            <a:r>
              <a:rPr lang="en-US" sz="3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+mj-lt"/>
                <a:cs typeface="Calibri" panose="020F0502020204030204" pitchFamily="34" charset="0"/>
              </a:rPr>
              <a:t>điện</a:t>
            </a:r>
            <a:endParaRPr lang="en-US" sz="3600" i="1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3" y="657963"/>
            <a:ext cx="12005143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+mj-lt"/>
              </a:rPr>
              <a:t>train station </a:t>
            </a:r>
            <a:r>
              <a:rPr lang="en-US" sz="3600" dirty="0">
                <a:latin typeface="+mj-lt"/>
              </a:rPr>
              <a:t>(n) </a:t>
            </a:r>
            <a:r>
              <a:rPr lang="en-US" sz="3600" dirty="0" smtClean="0">
                <a:cs typeface="Calibri" panose="020F0502020204030204" pitchFamily="34" charset="0"/>
              </a:rPr>
              <a:t>/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treɪn</a:t>
            </a:r>
            <a:r>
              <a:rPr lang="en-US" sz="3600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ˈ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steɪʃn</a:t>
            </a:r>
            <a:r>
              <a:rPr lang="en-US" sz="3600" dirty="0" smtClean="0">
                <a:cs typeface="Calibri" panose="020F0502020204030204" pitchFamily="34" charset="0"/>
              </a:rPr>
              <a:t>/</a:t>
            </a:r>
            <a:r>
              <a:rPr lang="en-US" sz="3600" i="1" dirty="0" smtClean="0">
                <a:latin typeface="+mj-lt"/>
              </a:rPr>
              <a:t> </a:t>
            </a:r>
            <a:r>
              <a:rPr lang="en-US" sz="3600" dirty="0">
                <a:latin typeface="+mj-lt"/>
              </a:rPr>
              <a:t>ga </a:t>
            </a:r>
            <a:r>
              <a:rPr lang="en-US" sz="3600" dirty="0" err="1">
                <a:latin typeface="+mj-lt"/>
              </a:rPr>
              <a:t>tàu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hỏa</a:t>
            </a:r>
            <a:endParaRPr lang="en-US" sz="360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5486400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5486400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2412" y="5481208"/>
            <a:ext cx="12005143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t"/>
            <a:r>
              <a:rPr lang="en-US" sz="3600" i="1" dirty="0">
                <a:latin typeface="+mj-lt"/>
              </a:rPr>
              <a:t>bus station </a:t>
            </a:r>
            <a:r>
              <a:rPr lang="en-US" sz="3600" dirty="0">
                <a:latin typeface="+mj-lt"/>
              </a:rPr>
              <a:t>(n) /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bʌs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steɪʃn</a:t>
            </a:r>
            <a:r>
              <a:rPr lang="en-US" sz="3600" dirty="0">
                <a:latin typeface="+mj-lt"/>
              </a:rPr>
              <a:t>/ </a:t>
            </a:r>
            <a:r>
              <a:rPr lang="en-US" sz="3600" dirty="0" err="1">
                <a:latin typeface="+mj-lt"/>
                <a:cs typeface="Calibri" panose="020F0502020204030204" pitchFamily="34" charset="0"/>
              </a:rPr>
              <a:t>bến</a:t>
            </a:r>
            <a:r>
              <a:rPr lang="en-US" sz="3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+mj-lt"/>
                <a:cs typeface="Calibri" panose="020F0502020204030204" pitchFamily="34" charset="0"/>
              </a:rPr>
              <a:t>xe</a:t>
            </a:r>
            <a:r>
              <a:rPr lang="en-US" sz="3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+mj-lt"/>
                <a:cs typeface="Calibri" panose="020F0502020204030204" pitchFamily="34" charset="0"/>
              </a:rPr>
              <a:t>buýt</a:t>
            </a:r>
            <a:endParaRPr lang="en-US" sz="3600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4" name="bus st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53786" y="530145"/>
            <a:ext cx="609600" cy="609600"/>
          </a:xfrm>
          <a:prstGeom prst="rect">
            <a:avLst/>
          </a:prstGeom>
        </p:spPr>
      </p:pic>
      <p:pic>
        <p:nvPicPr>
          <p:cNvPr id="5" name="hoxpita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29971" y="471178"/>
            <a:ext cx="609600" cy="609600"/>
          </a:xfrm>
          <a:prstGeom prst="rect">
            <a:avLst/>
          </a:prstGeom>
        </p:spPr>
      </p:pic>
      <p:pic>
        <p:nvPicPr>
          <p:cNvPr id="6" name="librar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2051" y="471178"/>
            <a:ext cx="609600" cy="609600"/>
          </a:xfrm>
          <a:prstGeom prst="rect">
            <a:avLst/>
          </a:prstGeom>
        </p:spPr>
      </p:pic>
      <p:pic>
        <p:nvPicPr>
          <p:cNvPr id="7" name="police statio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14422" y="440890"/>
            <a:ext cx="609600" cy="609600"/>
          </a:xfrm>
          <a:prstGeom prst="rect">
            <a:avLst/>
          </a:prstGeom>
        </p:spPr>
      </p:pic>
      <p:pic>
        <p:nvPicPr>
          <p:cNvPr id="8" name="post offic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77600" y="410602"/>
            <a:ext cx="609600" cy="609600"/>
          </a:xfrm>
          <a:prstGeom prst="rect">
            <a:avLst/>
          </a:prstGeom>
        </p:spPr>
      </p:pic>
      <p:pic>
        <p:nvPicPr>
          <p:cNvPr id="11" name="train station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77600" y="400203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023623" y="317241"/>
            <a:ext cx="1038070" cy="826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9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2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1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9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1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5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6" grpId="0" animBg="1"/>
      <p:bldP spid="18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6550" y="3014313"/>
            <a:ext cx="12019281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ˈ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h</a:t>
            </a:r>
            <a:r>
              <a:rPr lang="en-US" sz="3600" dirty="0" err="1">
                <a:solidFill>
                  <a:srgbClr val="FF0000"/>
                </a:solidFill>
              </a:rPr>
              <a:t>ɑː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spɪtl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+mj-lt"/>
                <a:cs typeface="Calibri" panose="020F0502020204030204" pitchFamily="34" charset="0"/>
              </a:rPr>
              <a:t>bệnh</a:t>
            </a:r>
            <a:r>
              <a:rPr lang="en-US" sz="3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+mj-lt"/>
                <a:cs typeface="Calibri" panose="020F0502020204030204" pitchFamily="34" charset="0"/>
              </a:rPr>
              <a:t>viện</a:t>
            </a:r>
            <a:endParaRPr lang="en-US" sz="3600" i="1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276" y="2233776"/>
            <a:ext cx="12019279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laɪbreri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+mj-lt"/>
                <a:cs typeface="Calibri" panose="020F0502020204030204" pitchFamily="34" charset="0"/>
              </a:rPr>
              <a:t>thư</a:t>
            </a:r>
            <a:r>
              <a:rPr lang="en-US" sz="3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+mj-lt"/>
                <a:cs typeface="Calibri" panose="020F0502020204030204" pitchFamily="34" charset="0"/>
              </a:rPr>
              <a:t>viện</a:t>
            </a:r>
            <a:r>
              <a:rPr lang="en-US" sz="3600" dirty="0">
                <a:latin typeface="+mj-lt"/>
                <a:cs typeface="Calibri" panose="020F0502020204030204" pitchFamily="34" charset="0"/>
              </a:rPr>
              <a:t> </a:t>
            </a:r>
            <a:endParaRPr lang="en-US" sz="3600" i="1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276" y="3846907"/>
            <a:ext cx="12019279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  <a:cs typeface="Calibri" panose="020F0502020204030204" pitchFamily="34" charset="0"/>
              </a:rPr>
              <a:t>/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pəˈliːs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steɪʃn</a:t>
            </a:r>
            <a:r>
              <a:rPr lang="en-US" sz="3600" dirty="0">
                <a:latin typeface="+mj-lt"/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đồn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cảnh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sát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275" y="4799455"/>
            <a:ext cx="1201928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ˈ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p</a:t>
            </a:r>
            <a:r>
              <a:rPr lang="en-US" sz="3600" dirty="0" err="1">
                <a:solidFill>
                  <a:srgbClr val="FF0000"/>
                </a:solidFill>
                <a:cs typeface="Calibri" panose="020F0502020204030204" pitchFamily="34" charset="0"/>
              </a:rPr>
              <a:t>o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ʊst</a:t>
            </a:r>
            <a:r>
              <a:rPr lang="en-US" sz="3600" dirty="0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</a:rPr>
              <a:t>ɑː</a:t>
            </a:r>
            <a:r>
              <a:rPr lang="en-US" sz="3600" dirty="0" err="1" smtClean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fɪs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+mj-lt"/>
                <a:cs typeface="Calibri" panose="020F0502020204030204" pitchFamily="34" charset="0"/>
              </a:rPr>
              <a:t>bưu</a:t>
            </a:r>
            <a:r>
              <a:rPr lang="en-US" sz="3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+mj-lt"/>
                <a:cs typeface="Calibri" panose="020F0502020204030204" pitchFamily="34" charset="0"/>
              </a:rPr>
              <a:t>điện</a:t>
            </a:r>
            <a:endParaRPr lang="en-US" sz="3600" i="1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281907"/>
            <a:ext cx="12005143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treɪn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ˈ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steɪʃn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i="1" dirty="0">
                <a:latin typeface="+mj-lt"/>
              </a:rPr>
              <a:t> </a:t>
            </a:r>
            <a:r>
              <a:rPr lang="en-US" sz="3600" dirty="0">
                <a:latin typeface="+mj-lt"/>
              </a:rPr>
              <a:t>ga </a:t>
            </a:r>
            <a:r>
              <a:rPr lang="en-US" sz="3600" dirty="0" err="1">
                <a:latin typeface="+mj-lt"/>
              </a:rPr>
              <a:t>tàu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hỏa</a:t>
            </a:r>
            <a:endParaRPr lang="en-US" sz="3600" dirty="0">
              <a:solidFill>
                <a:srgbClr val="0070C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5486400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5486400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6550" y="5625990"/>
            <a:ext cx="12005143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t"/>
            <a:r>
              <a:rPr lang="en-US" sz="3600" dirty="0">
                <a:latin typeface="+mj-lt"/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bʌs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steɪʃn</a:t>
            </a:r>
            <a:r>
              <a:rPr lang="en-US" sz="3600" dirty="0">
                <a:latin typeface="+mj-lt"/>
              </a:rPr>
              <a:t>/ </a:t>
            </a:r>
            <a:r>
              <a:rPr lang="en-US" sz="3600" dirty="0" err="1">
                <a:latin typeface="+mj-lt"/>
                <a:cs typeface="Calibri" panose="020F0502020204030204" pitchFamily="34" charset="0"/>
              </a:rPr>
              <a:t>bến</a:t>
            </a:r>
            <a:r>
              <a:rPr lang="en-US" sz="3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+mj-lt"/>
                <a:cs typeface="Calibri" panose="020F0502020204030204" pitchFamily="34" charset="0"/>
              </a:rPr>
              <a:t>xe</a:t>
            </a:r>
            <a:r>
              <a:rPr lang="en-US" sz="3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+mj-lt"/>
                <a:cs typeface="Calibri" panose="020F0502020204030204" pitchFamily="34" charset="0"/>
              </a:rPr>
              <a:t>buýt</a:t>
            </a:r>
            <a:endParaRPr lang="en-US" sz="3600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4" name="bus st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53786" y="530145"/>
            <a:ext cx="609600" cy="609600"/>
          </a:xfrm>
          <a:prstGeom prst="rect">
            <a:avLst/>
          </a:prstGeom>
        </p:spPr>
      </p:pic>
      <p:pic>
        <p:nvPicPr>
          <p:cNvPr id="5" name="hoxpita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29971" y="471178"/>
            <a:ext cx="609600" cy="609600"/>
          </a:xfrm>
          <a:prstGeom prst="rect">
            <a:avLst/>
          </a:prstGeom>
        </p:spPr>
      </p:pic>
      <p:pic>
        <p:nvPicPr>
          <p:cNvPr id="6" name="librar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2051" y="471178"/>
            <a:ext cx="609600" cy="609600"/>
          </a:xfrm>
          <a:prstGeom prst="rect">
            <a:avLst/>
          </a:prstGeom>
        </p:spPr>
      </p:pic>
      <p:pic>
        <p:nvPicPr>
          <p:cNvPr id="7" name="police statio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14422" y="440890"/>
            <a:ext cx="609600" cy="609600"/>
          </a:xfrm>
          <a:prstGeom prst="rect">
            <a:avLst/>
          </a:prstGeom>
        </p:spPr>
      </p:pic>
      <p:pic>
        <p:nvPicPr>
          <p:cNvPr id="8" name="post office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77600" y="410602"/>
            <a:ext cx="609600" cy="609600"/>
          </a:xfrm>
          <a:prstGeom prst="rect">
            <a:avLst/>
          </a:prstGeom>
        </p:spPr>
      </p:pic>
      <p:pic>
        <p:nvPicPr>
          <p:cNvPr id="11" name="train station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277600" y="400203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023623" y="317241"/>
            <a:ext cx="1038070" cy="826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6550" y="206591"/>
            <a:ext cx="120205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>
                <a:solidFill>
                  <a:srgbClr val="0070C0"/>
                </a:solidFill>
              </a:rPr>
              <a:t>Look at the IPA (International Phonetic Alphabet) and </a:t>
            </a:r>
          </a:p>
          <a:p>
            <a:pPr algn="ctr"/>
            <a:r>
              <a:rPr lang="en-US" sz="3400">
                <a:solidFill>
                  <a:srgbClr val="0070C0"/>
                </a:solidFill>
              </a:rPr>
              <a:t>the meaning of each word to read out the word</a:t>
            </a:r>
            <a:endParaRPr lang="en-US" sz="3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04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2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1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9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1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5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6" grpId="0" animBg="1"/>
      <p:bldP spid="18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7" y="425370"/>
            <a:ext cx="9010889" cy="60072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1345" y="3967320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9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6794</TotalTime>
  <Words>1266</Words>
  <Application>Microsoft Office PowerPoint</Application>
  <PresentationFormat>Widescreen</PresentationFormat>
  <Paragraphs>203</Paragraphs>
  <Slides>34</Slides>
  <Notes>3</Notes>
  <HiddenSlides>0</HiddenSlides>
  <MMClips>20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FuturaLT-Book</vt:lpstr>
      <vt:lpstr>GROBOLD</vt:lpstr>
      <vt:lpstr>JDCLK L+ Frutiger LT Std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277</cp:revision>
  <dcterms:created xsi:type="dcterms:W3CDTF">2020-12-08T03:17:05Z</dcterms:created>
  <dcterms:modified xsi:type="dcterms:W3CDTF">2023-07-29T09:39:44Z</dcterms:modified>
</cp:coreProperties>
</file>