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9" r:id="rId2"/>
    <p:sldId id="256" r:id="rId3"/>
    <p:sldId id="257" r:id="rId4"/>
    <p:sldId id="259" r:id="rId5"/>
    <p:sldId id="258" r:id="rId6"/>
    <p:sldId id="285" r:id="rId7"/>
    <p:sldId id="268" r:id="rId8"/>
    <p:sldId id="273" r:id="rId9"/>
    <p:sldId id="274" r:id="rId10"/>
    <p:sldId id="270" r:id="rId11"/>
    <p:sldId id="281" r:id="rId12"/>
    <p:sldId id="262" r:id="rId13"/>
    <p:sldId id="267" r:id="rId14"/>
    <p:sldId id="275" r:id="rId15"/>
    <p:sldId id="286" r:id="rId16"/>
    <p:sldId id="287" r:id="rId17"/>
    <p:sldId id="261" r:id="rId18"/>
    <p:sldId id="276" r:id="rId19"/>
    <p:sldId id="260" r:id="rId20"/>
    <p:sldId id="266" r:id="rId21"/>
    <p:sldId id="282" r:id="rId22"/>
    <p:sldId id="288" r:id="rId23"/>
    <p:sldId id="265" r:id="rId24"/>
    <p:sldId id="280" r:id="rId25"/>
    <p:sldId id="279" r:id="rId26"/>
    <p:sldId id="271" r:id="rId27"/>
    <p:sldId id="263" r:id="rId28"/>
  </p:sldIdLst>
  <p:sldSz cx="18288000" cy="10287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Ngữ Văn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6A</c:v>
                </c:pt>
                <c:pt idx="1">
                  <c:v>6B</c:v>
                </c:pt>
                <c:pt idx="2">
                  <c:v>6C</c:v>
                </c:pt>
                <c:pt idx="3">
                  <c:v>6D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</c:v>
                </c:pt>
                <c:pt idx="1">
                  <c:v>11</c:v>
                </c:pt>
                <c:pt idx="2">
                  <c:v>16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Toán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chemeClr val="accent2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6A</c:v>
                </c:pt>
                <c:pt idx="1">
                  <c:v>6B</c:v>
                </c:pt>
                <c:pt idx="2">
                  <c:v>6C</c:v>
                </c:pt>
                <c:pt idx="3">
                  <c:v>6D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</c:v>
                </c:pt>
                <c:pt idx="1">
                  <c:v>7</c:v>
                </c:pt>
                <c:pt idx="2">
                  <c:v>12</c:v>
                </c:pt>
                <c:pt idx="3">
                  <c:v>15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46557328"/>
        <c:axId val="622015456"/>
      </c:barChart>
      <c:catAx>
        <c:axId val="1146557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15456"/>
        <c:crosses val="autoZero"/>
        <c:auto val="1"/>
        <c:lblAlgn val="ctr"/>
        <c:lblOffset val="100"/>
        <c:noMultiLvlLbl val="0"/>
      </c:catAx>
      <c:valAx>
        <c:axId val="622015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46557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Bóng đá</c:v>
                </c:pt>
                <c:pt idx="1">
                  <c:v>Cầu lông</c:v>
                </c:pt>
                <c:pt idx="2">
                  <c:v>Cờ vua</c:v>
                </c:pt>
                <c:pt idx="3">
                  <c:v>Bóng bàn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Nữ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0" i="0" u="none" strike="noStrike" kern="1200" baseline="0">
                    <a:solidFill>
                      <a:srgbClr val="FF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Bóng đá</c:v>
                </c:pt>
                <c:pt idx="1">
                  <c:v>Cầu lông</c:v>
                </c:pt>
                <c:pt idx="2">
                  <c:v>Cờ vua</c:v>
                </c:pt>
                <c:pt idx="3">
                  <c:v>Bóng bàn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5</c:v>
                </c:pt>
                <c:pt idx="1">
                  <c:v>6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2013280"/>
        <c:axId val="622016000"/>
      </c:barChart>
      <c:catAx>
        <c:axId val="622013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16000"/>
        <c:crosses val="autoZero"/>
        <c:auto val="1"/>
        <c:lblAlgn val="ctr"/>
        <c:lblOffset val="100"/>
        <c:noMultiLvlLbl val="0"/>
      </c:catAx>
      <c:valAx>
        <c:axId val="622016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22013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50878418423499"/>
          <c:y val="0"/>
          <c:w val="0.32017081534163067"/>
          <c:h val="8.94877276082677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36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7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NUL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5.sv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sv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54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7" Type="http://schemas.openxmlformats.org/officeDocument/2006/relationships/image" Target="NUL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NULL"/><Relationship Id="rId5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4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49.png"/><Relationship Id="rId3" Type="http://schemas.openxmlformats.org/officeDocument/2006/relationships/image" Target="NULL"/><Relationship Id="rId17" Type="http://schemas.openxmlformats.org/officeDocument/2006/relationships/image" Target="../media/image48.png"/><Relationship Id="rId2" Type="http://schemas.openxmlformats.org/officeDocument/2006/relationships/image" Target="../media/image44.png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46.png"/><Relationship Id="rId9" Type="http://schemas.openxmlformats.org/officeDocument/2006/relationships/image" Target="NUL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0" Type="http://schemas.openxmlformats.org/officeDocument/2006/relationships/image" Target="../media/image59.png"/><Relationship Id="rId4" Type="http://schemas.openxmlformats.org/officeDocument/2006/relationships/image" Target="../media/image56.png"/><Relationship Id="rId9" Type="http://schemas.openxmlformats.org/officeDocument/2006/relationships/image" Target="../media/image3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4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786909" y="1701368"/>
            <a:ext cx="6794355" cy="3100653"/>
            <a:chOff x="0" y="0"/>
            <a:chExt cx="9059141" cy="413420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196516" y="0"/>
              <a:ext cx="2862625" cy="124882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133506" y="0"/>
              <a:ext cx="3351897" cy="3415946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alphaModFix amt="35000"/>
            </a:blip>
            <a:srcRect/>
            <a:stretch>
              <a:fillRect/>
            </a:stretch>
          </p:blipFill>
          <p:spPr>
            <a:xfrm>
              <a:off x="3991080" y="3415946"/>
              <a:ext cx="3636748" cy="71825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3064428" y="1707973"/>
              <a:ext cx="1783807" cy="1005621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 rot="-886178">
              <a:off x="109832" y="633640"/>
              <a:ext cx="2844763" cy="123036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2133599" y="4532675"/>
            <a:ext cx="1402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7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TIẾT HỌC HÔM NAY!</a:t>
            </a:r>
            <a:endParaRPr lang="en-US" sz="7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10635087" y="7811201"/>
            <a:ext cx="6462872" cy="12764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-762000" y="-17780"/>
            <a:ext cx="5334000" cy="10389455"/>
            <a:chOff x="0" y="0"/>
            <a:chExt cx="795937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95937" cy="1913890"/>
            </a:xfrm>
            <a:custGeom>
              <a:avLst/>
              <a:gdLst/>
              <a:ahLst/>
              <a:cxnLst/>
              <a:rect l="l" t="t" r="r" b="b"/>
              <a:pathLst>
                <a:path w="795937" h="1913890">
                  <a:moveTo>
                    <a:pt x="671477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71477" y="0"/>
                  </a:lnTo>
                  <a:cubicBezTo>
                    <a:pt x="740057" y="0"/>
                    <a:pt x="795937" y="55880"/>
                    <a:pt x="795937" y="124460"/>
                  </a:cubicBezTo>
                  <a:lnTo>
                    <a:pt x="795937" y="1789430"/>
                  </a:lnTo>
                  <a:cubicBezTo>
                    <a:pt x="795937" y="1858010"/>
                    <a:pt x="740057" y="1913890"/>
                    <a:pt x="671477" y="1913890"/>
                  </a:cubicBezTo>
                  <a:close/>
                </a:path>
              </a:pathLst>
            </a:custGeom>
            <a:solidFill>
              <a:srgbClr val="5A60F1"/>
            </a:solidFill>
          </p:spPr>
        </p:sp>
      </p:grpSp>
      <p:sp>
        <p:nvSpPr>
          <p:cNvPr id="10" name="TextBox 9"/>
          <p:cNvSpPr txBox="1"/>
          <p:nvPr/>
        </p:nvSpPr>
        <p:spPr>
          <a:xfrm>
            <a:off x="4846320" y="957580"/>
            <a:ext cx="137451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169753" y="2176780"/>
            <a:ext cx="1981200" cy="1066800"/>
          </a:xfrm>
          <a:prstGeom prst="wedgeRoundRectCallout">
            <a:avLst>
              <a:gd name="adj1" fmla="val 64295"/>
              <a:gd name="adj2" fmla="val 434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5560" y="2280469"/>
            <a:ext cx="129844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84 SGK.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483953" y="4592320"/>
            <a:ext cx="3352799" cy="1691640"/>
          </a:xfrm>
          <a:prstGeom prst="wedgeRoundRectCallout">
            <a:avLst>
              <a:gd name="adj1" fmla="val 64295"/>
              <a:gd name="adj2" fmla="val 4345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15560" y="4685690"/>
            <a:ext cx="1298448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70779" y="5948297"/>
            <a:ext cx="1112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9.20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4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33" b="84121"/>
          <a:stretch>
            <a:fillRect/>
          </a:stretch>
        </p:blipFill>
        <p:spPr>
          <a:xfrm>
            <a:off x="-578054" y="9258300"/>
            <a:ext cx="19095904" cy="154890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028041" y="-3413121"/>
            <a:ext cx="5424428" cy="53258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498" y="395811"/>
            <a:ext cx="9866800" cy="51896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0600" y="5578019"/>
            <a:ext cx="16535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2018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Tuyên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056174"/>
            <a:ext cx="1539708" cy="153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5374814" cy="10287000"/>
          </a:xfrm>
          <a:prstGeom prst="rect">
            <a:avLst/>
          </a:prstGeom>
          <a:solidFill>
            <a:srgbClr val="F8C2EE"/>
          </a:solidFill>
        </p:spPr>
      </p:sp>
      <p:sp>
        <p:nvSpPr>
          <p:cNvPr id="5" name="TextBox 5"/>
          <p:cNvSpPr txBox="1"/>
          <p:nvPr/>
        </p:nvSpPr>
        <p:spPr>
          <a:xfrm>
            <a:off x="-35560" y="1028700"/>
            <a:ext cx="5410374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900"/>
              </a:lnSpc>
            </a:pPr>
            <a:r>
              <a:rPr lang="en-US" sz="4400" b="1" dirty="0" err="1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1687" y="6338321"/>
            <a:ext cx="4219459" cy="33448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1257300"/>
            <a:ext cx="1077269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/>
              <a:t>a</a:t>
            </a:r>
            <a:r>
              <a:rPr lang="en-US" sz="4000" dirty="0" smtClean="0"/>
              <a:t>)</a:t>
            </a:r>
            <a:r>
              <a:rPr lang="vi-VN" sz="4000" dirty="0" smtClean="0"/>
              <a:t> </a:t>
            </a:r>
            <a:r>
              <a:rPr lang="vi-VN" sz="4000" dirty="0"/>
              <a:t>Cột màu xanh và màu hồng biểu diễn lượng mưa trung bình các tháng năm 2018 ở Tuyên Quang và Nha Trang.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/>
              <a:t>b</a:t>
            </a:r>
            <a:r>
              <a:rPr lang="en-US" sz="4000" dirty="0" smtClean="0"/>
              <a:t>) 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 smtClean="0"/>
              <a:t>Ba </a:t>
            </a:r>
            <a:r>
              <a:rPr lang="vi-VN" sz="4000" dirty="0"/>
              <a:t>tháng có lượng mưa lớn nhất ở trạm Tuyên Quang </a:t>
            </a:r>
            <a:r>
              <a:rPr lang="vi-VN" sz="4000" dirty="0" smtClean="0"/>
              <a:t>là: </a:t>
            </a:r>
            <a:r>
              <a:rPr lang="vi-VN" sz="4000" dirty="0"/>
              <a:t>tháng </a:t>
            </a:r>
            <a:r>
              <a:rPr lang="vi-VN" sz="4000" dirty="0" smtClean="0"/>
              <a:t>7, </a:t>
            </a:r>
            <a:r>
              <a:rPr lang="vi-VN" sz="4000" dirty="0"/>
              <a:t>tháng </a:t>
            </a:r>
            <a:r>
              <a:rPr lang="vi-VN" sz="4000" dirty="0" smtClean="0"/>
              <a:t>8, </a:t>
            </a:r>
            <a:r>
              <a:rPr lang="vi-VN" sz="4000" dirty="0"/>
              <a:t>tháng </a:t>
            </a:r>
            <a:r>
              <a:rPr lang="vi-VN" sz="4000" dirty="0" smtClean="0"/>
              <a:t>5.</a:t>
            </a:r>
            <a:endParaRPr lang="vi-VN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Thời gian mùa mưa ở Tuyên quang vào </a:t>
            </a:r>
            <a:r>
              <a:rPr lang="vi-VN" sz="4000" dirty="0" smtClean="0"/>
              <a:t>các </a:t>
            </a:r>
            <a:r>
              <a:rPr lang="vi-VN" sz="4000" dirty="0"/>
              <a:t>tháng 7, </a:t>
            </a:r>
            <a:r>
              <a:rPr lang="vi-VN" sz="4000" dirty="0" smtClean="0"/>
              <a:t>8, </a:t>
            </a:r>
            <a:r>
              <a:rPr lang="vi-VN" sz="4000" dirty="0"/>
              <a:t>5</a:t>
            </a:r>
            <a:r>
              <a:rPr lang="vi-VN" sz="4000" dirty="0" smtClean="0"/>
              <a:t>.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00" y="2781300"/>
            <a:ext cx="6811663" cy="6003346"/>
            <a:chOff x="0" y="0"/>
            <a:chExt cx="11632670" cy="1025226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6150539" y="901801"/>
              <a:ext cx="5482131" cy="23915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>
              <a:alphaModFix amt="35000"/>
            </a:blip>
            <a:srcRect/>
            <a:stretch>
              <a:fillRect/>
            </a:stretch>
          </p:blipFill>
          <p:spPr>
            <a:xfrm>
              <a:off x="812270" y="8378327"/>
              <a:ext cx="9488267" cy="187393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 rot="-897028">
              <a:off x="620547" y="348472"/>
              <a:ext cx="2846709" cy="1106658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5653576"/>
              <a:ext cx="3230081" cy="3239363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25979" y="2083493"/>
              <a:ext cx="10597649" cy="7140166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2797160" y="3193744"/>
              <a:ext cx="2065396" cy="1164367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01226" y="2082704"/>
            <a:ext cx="9750069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vi-VN" sz="4400" dirty="0">
                <a:solidFill>
                  <a:schemeClr val="bg1"/>
                </a:solidFill>
              </a:rPr>
              <a:t>Ba tháng có lượng mưa lớn nhất ở trạm Nha Trang là: tháng 10, tháng 11, tháng 12</a:t>
            </a:r>
            <a:r>
              <a:rPr lang="vi-VN" sz="4400" dirty="0" smtClean="0">
                <a:solidFill>
                  <a:schemeClr val="bg1"/>
                </a:solidFill>
              </a:rPr>
              <a:t>.</a:t>
            </a:r>
            <a:endParaRPr lang="en-US" sz="4400" dirty="0" smtClean="0">
              <a:solidFill>
                <a:schemeClr val="bg1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</a:t>
            </a:r>
            <a:r>
              <a:rPr lang="fr-FR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tháng</a:t>
            </a:r>
            <a:r>
              <a:rPr lang="fr-F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10, 11, </a:t>
            </a:r>
            <a:r>
              <a:rPr lang="fr-F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lvl="0" indent="-5715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vi-VN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5075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419100"/>
            <a:ext cx="16383000" cy="4343400"/>
            <a:chOff x="0" y="0"/>
            <a:chExt cx="30952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95298" cy="660400"/>
            </a:xfrm>
            <a:custGeom>
              <a:avLst/>
              <a:gdLst/>
              <a:ahLst/>
              <a:cxnLst/>
              <a:rect l="l" t="t" r="r" b="b"/>
              <a:pathLst>
                <a:path w="3095298" h="660400">
                  <a:moveTo>
                    <a:pt x="29708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0837" y="0"/>
                  </a:lnTo>
                  <a:cubicBezTo>
                    <a:pt x="3039417" y="0"/>
                    <a:pt x="3095298" y="55880"/>
                    <a:pt x="3095298" y="124460"/>
                  </a:cubicBezTo>
                  <a:lnTo>
                    <a:pt x="3095298" y="535940"/>
                  </a:lnTo>
                  <a:cubicBezTo>
                    <a:pt x="3095298" y="604520"/>
                    <a:pt x="3039417" y="660400"/>
                    <a:pt x="2970837" y="66040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1447800" y="723900"/>
            <a:ext cx="1577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9.21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067300"/>
            <a:ext cx="6781800" cy="5009285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534400" y="4762500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a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solidFill>
                  <a:srgbClr val="002060"/>
                </a:solidFill>
              </a:rPr>
              <a:t>Nước </a:t>
            </a:r>
            <a:r>
              <a:rPr lang="vi-VN" sz="4000" dirty="0">
                <a:solidFill>
                  <a:srgbClr val="002060"/>
                </a:solidFill>
              </a:rPr>
              <a:t>có chiều cao trung bình của nam cao nhất </a:t>
            </a:r>
            <a:r>
              <a:rPr lang="vi-VN" sz="4000" dirty="0" smtClean="0">
                <a:solidFill>
                  <a:srgbClr val="002060"/>
                </a:solidFill>
              </a:rPr>
              <a:t>là: </a:t>
            </a:r>
            <a:r>
              <a:rPr lang="vi-VN" sz="4000" dirty="0">
                <a:solidFill>
                  <a:srgbClr val="002060"/>
                </a:solidFill>
              </a:rPr>
              <a:t>Nhật </a:t>
            </a:r>
            <a:r>
              <a:rPr lang="vi-VN" sz="4000" dirty="0" smtClean="0">
                <a:solidFill>
                  <a:srgbClr val="002060"/>
                </a:solidFill>
              </a:rPr>
              <a:t>Bản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2060"/>
                </a:solidFill>
              </a:rPr>
              <a:t>Nước có chiều cao trung bình của nam thấp nhất </a:t>
            </a:r>
            <a:r>
              <a:rPr lang="vi-VN" sz="4000" dirty="0" smtClean="0">
                <a:solidFill>
                  <a:srgbClr val="002060"/>
                </a:solidFill>
              </a:rPr>
              <a:t>là</a:t>
            </a:r>
            <a:r>
              <a:rPr lang="en-US" sz="4000" dirty="0" smtClean="0">
                <a:solidFill>
                  <a:srgbClr val="002060"/>
                </a:solidFill>
              </a:rPr>
              <a:t>:</a:t>
            </a:r>
            <a:r>
              <a:rPr lang="vi-VN" sz="4000" dirty="0" smtClean="0">
                <a:solidFill>
                  <a:srgbClr val="002060"/>
                </a:solidFill>
              </a:rPr>
              <a:t> </a:t>
            </a:r>
            <a:r>
              <a:rPr lang="vi-VN" sz="4000" dirty="0">
                <a:solidFill>
                  <a:srgbClr val="002060"/>
                </a:solidFill>
              </a:rPr>
              <a:t>Việt </a:t>
            </a:r>
            <a:r>
              <a:rPr lang="vi-VN" sz="4000" dirty="0" smtClean="0">
                <a:solidFill>
                  <a:srgbClr val="002060"/>
                </a:solidFill>
              </a:rPr>
              <a:t>Nam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5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419100"/>
            <a:ext cx="16383000" cy="4343400"/>
            <a:chOff x="0" y="0"/>
            <a:chExt cx="30952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95298" cy="660400"/>
            </a:xfrm>
            <a:custGeom>
              <a:avLst/>
              <a:gdLst/>
              <a:ahLst/>
              <a:cxnLst/>
              <a:rect l="l" t="t" r="r" b="b"/>
              <a:pathLst>
                <a:path w="3095298" h="660400">
                  <a:moveTo>
                    <a:pt x="29708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0837" y="0"/>
                  </a:lnTo>
                  <a:cubicBezTo>
                    <a:pt x="3039417" y="0"/>
                    <a:pt x="3095298" y="55880"/>
                    <a:pt x="3095298" y="124460"/>
                  </a:cubicBezTo>
                  <a:lnTo>
                    <a:pt x="3095298" y="535940"/>
                  </a:lnTo>
                  <a:cubicBezTo>
                    <a:pt x="3095298" y="604520"/>
                    <a:pt x="3039417" y="660400"/>
                    <a:pt x="2970837" y="66040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1447800" y="723900"/>
            <a:ext cx="1577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9.21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067300"/>
            <a:ext cx="6781800" cy="500928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534400" y="4814352"/>
            <a:ext cx="86868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b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 smtClean="0">
                <a:solidFill>
                  <a:srgbClr val="002060"/>
                </a:solidFill>
              </a:rPr>
              <a:t>Nước </a:t>
            </a:r>
            <a:r>
              <a:rPr lang="vi-VN" sz="4000" dirty="0">
                <a:solidFill>
                  <a:srgbClr val="002060"/>
                </a:solidFill>
              </a:rPr>
              <a:t>có chiều cao trung bình của nữ cao nhất </a:t>
            </a:r>
            <a:r>
              <a:rPr lang="vi-VN" sz="4000" dirty="0" smtClean="0">
                <a:solidFill>
                  <a:srgbClr val="002060"/>
                </a:solidFill>
              </a:rPr>
              <a:t>là: Singapore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4000" dirty="0">
                <a:solidFill>
                  <a:srgbClr val="002060"/>
                </a:solidFill>
              </a:rPr>
              <a:t>Nước có chiều cao trung bình của nữ thấp nhất </a:t>
            </a:r>
            <a:r>
              <a:rPr lang="vi-VN" sz="4000" dirty="0" smtClean="0">
                <a:solidFill>
                  <a:srgbClr val="002060"/>
                </a:solidFill>
              </a:rPr>
              <a:t>là: </a:t>
            </a:r>
            <a:r>
              <a:rPr lang="vi-VN" sz="4000" dirty="0">
                <a:solidFill>
                  <a:srgbClr val="002060"/>
                </a:solidFill>
              </a:rPr>
              <a:t>Việt </a:t>
            </a:r>
            <a:r>
              <a:rPr lang="vi-VN" sz="4000" dirty="0" smtClean="0">
                <a:solidFill>
                  <a:srgbClr val="002060"/>
                </a:solidFill>
              </a:rPr>
              <a:t>Nam</a:t>
            </a:r>
            <a:r>
              <a:rPr lang="en-US" sz="4000" dirty="0" smtClean="0">
                <a:solidFill>
                  <a:srgbClr val="002060"/>
                </a:solidFill>
              </a:rPr>
              <a:t>.</a:t>
            </a:r>
            <a:endParaRPr lang="vi-VN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38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838200" y="419100"/>
            <a:ext cx="16383000" cy="4343400"/>
            <a:chOff x="0" y="0"/>
            <a:chExt cx="3095297" cy="660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095298" cy="660400"/>
            </a:xfrm>
            <a:custGeom>
              <a:avLst/>
              <a:gdLst/>
              <a:ahLst/>
              <a:cxnLst/>
              <a:rect l="l" t="t" r="r" b="b"/>
              <a:pathLst>
                <a:path w="3095298" h="660400">
                  <a:moveTo>
                    <a:pt x="2970837" y="660400"/>
                  </a:moveTo>
                  <a:lnTo>
                    <a:pt x="124460" y="660400"/>
                  </a:lnTo>
                  <a:cubicBezTo>
                    <a:pt x="55880" y="660400"/>
                    <a:pt x="0" y="604520"/>
                    <a:pt x="0" y="53594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970837" y="0"/>
                  </a:lnTo>
                  <a:cubicBezTo>
                    <a:pt x="3039417" y="0"/>
                    <a:pt x="3095298" y="55880"/>
                    <a:pt x="3095298" y="124460"/>
                  </a:cubicBezTo>
                  <a:lnTo>
                    <a:pt x="3095298" y="535940"/>
                  </a:lnTo>
                  <a:cubicBezTo>
                    <a:pt x="3095298" y="604520"/>
                    <a:pt x="3039417" y="660400"/>
                    <a:pt x="2970837" y="66040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sp>
        <p:nvSpPr>
          <p:cNvPr id="23" name="TextBox 22"/>
          <p:cNvSpPr txBox="1"/>
          <p:nvPr/>
        </p:nvSpPr>
        <p:spPr>
          <a:xfrm>
            <a:off x="1447800" y="723900"/>
            <a:ext cx="1577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9.21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c)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chênh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lệch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nữ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5067300"/>
            <a:ext cx="6781800" cy="50092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10600" y="5295900"/>
            <a:ext cx="8915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c</a:t>
            </a:r>
            <a:r>
              <a:rPr lang="en-US" sz="4000" dirty="0" smtClean="0">
                <a:solidFill>
                  <a:srgbClr val="002060"/>
                </a:solidFill>
              </a:rPr>
              <a:t>)</a:t>
            </a: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solidFill>
                  <a:srgbClr val="002060"/>
                </a:solidFill>
              </a:rPr>
              <a:t>Nước </a:t>
            </a:r>
            <a:r>
              <a:rPr lang="vi-VN" sz="4000" dirty="0">
                <a:solidFill>
                  <a:srgbClr val="002060"/>
                </a:solidFill>
              </a:rPr>
              <a:t>có sự chênh lệch chiều cao của nam và nữ lớn nhất </a:t>
            </a:r>
            <a:r>
              <a:rPr lang="vi-VN" sz="4000" dirty="0" smtClean="0">
                <a:solidFill>
                  <a:srgbClr val="002060"/>
                </a:solidFill>
              </a:rPr>
              <a:t>là: </a:t>
            </a:r>
            <a:r>
              <a:rPr lang="vi-VN" sz="4000" dirty="0">
                <a:solidFill>
                  <a:srgbClr val="002060"/>
                </a:solidFill>
              </a:rPr>
              <a:t>Hàn Quốc.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637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457200" y="4944998"/>
            <a:ext cx="2857500" cy="51193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13443">
            <a:off x="1697424" y="9250424"/>
            <a:ext cx="1836842" cy="73473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-20320" y="0"/>
            <a:ext cx="18288000" cy="16383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1524000" y="2195585"/>
            <a:ext cx="3276599" cy="1295400"/>
          </a:xfrm>
          <a:prstGeom prst="wedgeRoundRectCallout">
            <a:avLst>
              <a:gd name="adj1" fmla="val 61389"/>
              <a:gd name="adj2" fmla="val 40539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luận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195585"/>
            <a:ext cx="12321133" cy="3376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221" y="5977182"/>
            <a:ext cx="7466667" cy="3409524"/>
          </a:xfrm>
          <a:prstGeom prst="rect">
            <a:avLst/>
          </a:prstGeom>
        </p:spPr>
      </p:pic>
      <p:sp>
        <p:nvSpPr>
          <p:cNvPr id="18" name="Rounded Rectangular Callout 17"/>
          <p:cNvSpPr/>
          <p:nvPr/>
        </p:nvSpPr>
        <p:spPr>
          <a:xfrm>
            <a:off x="11811000" y="5861639"/>
            <a:ext cx="5920333" cy="3640610"/>
          </a:xfrm>
          <a:prstGeom prst="wedgeRoundRectCallout">
            <a:avLst>
              <a:gd name="adj1" fmla="val -57901"/>
              <a:gd name="adj2" fmla="val 2845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trạm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3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A60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914400" y="5676900"/>
            <a:ext cx="5938154" cy="4205729"/>
            <a:chOff x="0" y="0"/>
            <a:chExt cx="7917539" cy="5607639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4043925"/>
              <a:ext cx="7917539" cy="1563714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1432029" y="624410"/>
              <a:ext cx="5053481" cy="447572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399331" y="1697903"/>
              <a:ext cx="2065396" cy="1164367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5665711" y="3493324"/>
              <a:ext cx="1639598" cy="1606806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5054197" y="0"/>
              <a:ext cx="2862625" cy="124882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001000" y="1104900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8421" y="2348848"/>
            <a:ext cx="9144000" cy="3029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vẽ giúp việc so sánh số liệu 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 </a:t>
            </a: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 năm tại mỗi trạm thuận 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lợi, </a:t>
            </a: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dễ dàng hơn </a:t>
            </a:r>
            <a:r>
              <a:rPr lang="vi-VN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là: </a:t>
            </a:r>
            <a:r>
              <a:rPr lang="vi-V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9.22a</a:t>
            </a:r>
            <a:endParaRPr 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41"/>
          <a:stretch/>
        </p:blipFill>
        <p:spPr>
          <a:xfrm>
            <a:off x="11734800" y="2524204"/>
            <a:ext cx="5107230" cy="486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03833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561708" y="686418"/>
            <a:ext cx="3395089" cy="16358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6398" y="438632"/>
            <a:ext cx="2170858" cy="2131388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28700" y="1095375"/>
            <a:ext cx="16230600" cy="99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38400" y="2322234"/>
            <a:ext cx="13411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9.23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quạt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bán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2018.</a:t>
            </a:r>
            <a:endParaRPr lang="en-US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610100"/>
            <a:ext cx="8322829" cy="5068790"/>
          </a:xfrm>
          <a:prstGeom prst="rect">
            <a:avLst/>
          </a:prstGeom>
        </p:spPr>
      </p:pic>
      <p:sp>
        <p:nvSpPr>
          <p:cNvPr id="23" name="Rounded Rectangular Callout 22"/>
          <p:cNvSpPr/>
          <p:nvPr/>
        </p:nvSpPr>
        <p:spPr>
          <a:xfrm>
            <a:off x="10287000" y="5067300"/>
            <a:ext cx="6858000" cy="3276600"/>
          </a:xfrm>
          <a:prstGeom prst="wedgeRoundRectCallout">
            <a:avLst>
              <a:gd name="adj1" fmla="val 58237"/>
              <a:gd name="adj2" fmla="val 41652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9.23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9.18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9.22 SGK </a:t>
            </a:r>
            <a:r>
              <a:rPr lang="en-US" sz="4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86.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2700000">
            <a:off x="15007830" y="5813032"/>
            <a:ext cx="5933986" cy="61117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358121">
            <a:off x="15361753" y="2426702"/>
            <a:ext cx="3795096" cy="385823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747156" flipH="1">
            <a:off x="12149092" y="-4181853"/>
            <a:ext cx="8310259" cy="73734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38400" y="904420"/>
            <a:ext cx="10287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82 SGK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917120"/>
            <a:ext cx="1705216" cy="1902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98" y="3695700"/>
            <a:ext cx="5750880" cy="5029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239000" y="3350681"/>
            <a:ext cx="7216393" cy="5518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dễ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dàng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9.14,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067800" y="0"/>
            <a:ext cx="9220200" cy="10294620"/>
          </a:xfrm>
          <a:prstGeom prst="rect">
            <a:avLst/>
          </a:prstGeom>
          <a:solidFill>
            <a:srgbClr val="8582BF"/>
          </a:solidFill>
        </p:spPr>
      </p:sp>
      <p:sp>
        <p:nvSpPr>
          <p:cNvPr id="36" name="Rectangle 35"/>
          <p:cNvSpPr/>
          <p:nvPr/>
        </p:nvSpPr>
        <p:spPr>
          <a:xfrm>
            <a:off x="1181100" y="2265680"/>
            <a:ext cx="70866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9.18: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Liệt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kê ba tháng cửa hàng bán được nhiều quạt trần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4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9.19: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Liệt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kê ba tháng của hàng bán được nhiều quạt cây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753600" y="2247900"/>
            <a:ext cx="7924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chemeClr val="bg1"/>
                </a:solidFill>
              </a:rPr>
              <a:t>Câu 9.18:</a:t>
            </a:r>
          </a:p>
          <a:p>
            <a:pPr algn="just">
              <a:lnSpc>
                <a:spcPct val="150000"/>
              </a:lnSpc>
            </a:pPr>
            <a:r>
              <a:rPr lang="vi-VN" sz="4400" dirty="0" smtClean="0">
                <a:solidFill>
                  <a:schemeClr val="bg1"/>
                </a:solidFill>
              </a:rPr>
              <a:t>Ba </a:t>
            </a:r>
            <a:r>
              <a:rPr lang="vi-VN" sz="4400" dirty="0">
                <a:solidFill>
                  <a:schemeClr val="bg1"/>
                </a:solidFill>
              </a:rPr>
              <a:t>tháng cửa hàng bán được nhiều quạt trần nhất </a:t>
            </a:r>
            <a:r>
              <a:rPr lang="vi-VN" sz="4400" dirty="0" smtClean="0">
                <a:solidFill>
                  <a:schemeClr val="bg1"/>
                </a:solidFill>
              </a:rPr>
              <a:t>là: </a:t>
            </a:r>
            <a:r>
              <a:rPr lang="vi-VN" sz="4400" dirty="0">
                <a:solidFill>
                  <a:schemeClr val="bg1"/>
                </a:solidFill>
              </a:rPr>
              <a:t>5, 6, 7.</a:t>
            </a:r>
          </a:p>
          <a:p>
            <a:pPr algn="just">
              <a:lnSpc>
                <a:spcPct val="150000"/>
              </a:lnSpc>
            </a:pPr>
            <a:r>
              <a:rPr lang="vi-VN" sz="4400" b="1" dirty="0" smtClean="0">
                <a:solidFill>
                  <a:schemeClr val="bg1"/>
                </a:solidFill>
              </a:rPr>
              <a:t>Câu </a:t>
            </a:r>
            <a:r>
              <a:rPr lang="vi-VN" sz="4400" b="1" dirty="0">
                <a:solidFill>
                  <a:schemeClr val="bg1"/>
                </a:solidFill>
              </a:rPr>
              <a:t>9.19: </a:t>
            </a:r>
            <a:endParaRPr lang="en-US" sz="44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vi-VN" sz="4400" dirty="0" smtClean="0">
                <a:solidFill>
                  <a:schemeClr val="bg1"/>
                </a:solidFill>
              </a:rPr>
              <a:t>Ba </a:t>
            </a:r>
            <a:r>
              <a:rPr lang="vi-VN" sz="4400" dirty="0">
                <a:solidFill>
                  <a:schemeClr val="bg1"/>
                </a:solidFill>
              </a:rPr>
              <a:t>tháng của hàng bán được nhiều quạt cây nhất </a:t>
            </a:r>
            <a:r>
              <a:rPr lang="vi-VN" sz="4400" dirty="0" smtClean="0">
                <a:solidFill>
                  <a:schemeClr val="bg1"/>
                </a:solidFill>
              </a:rPr>
              <a:t>là: 4, </a:t>
            </a:r>
            <a:r>
              <a:rPr lang="vi-VN" sz="4400" dirty="0">
                <a:solidFill>
                  <a:schemeClr val="bg1"/>
                </a:solidFill>
              </a:rPr>
              <a:t>5, 6.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397" y="190500"/>
            <a:ext cx="2286006" cy="2286006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11506200" y="1104900"/>
            <a:ext cx="434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7353300" y="8632306"/>
            <a:ext cx="3429000" cy="16521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Sing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711155">
            <a:off x="237087" y="361387"/>
            <a:ext cx="2806999" cy="266409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7365178">
            <a:off x="15936292" y="6848826"/>
            <a:ext cx="2838056" cy="687634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8100000" flipV="1">
            <a:off x="15638201" y="-4013365"/>
            <a:ext cx="1328052" cy="90176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124200" y="1028700"/>
            <a:ext cx="131780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/>
              <a:t>Câu </a:t>
            </a:r>
            <a:r>
              <a:rPr lang="vi-VN" sz="4000" b="1" dirty="0" smtClean="0"/>
              <a:t>9.20: </a:t>
            </a:r>
            <a:r>
              <a:rPr lang="vi-VN" sz="4000" dirty="0" smtClean="0"/>
              <a:t>Tính </a:t>
            </a:r>
            <a:r>
              <a:rPr lang="vi-VN" sz="4000" dirty="0"/>
              <a:t>tổng số lượng quạt cả hai loại bán được trong ba tháng 5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6,</a:t>
            </a:r>
            <a:r>
              <a:rPr lang="en-US" sz="4000" dirty="0" smtClean="0"/>
              <a:t> </a:t>
            </a:r>
            <a:r>
              <a:rPr lang="vi-VN" sz="4000" dirty="0" smtClean="0"/>
              <a:t>7 </a:t>
            </a:r>
            <a:r>
              <a:rPr lang="vi-VN" sz="4000" dirty="0"/>
              <a:t>và ba tháng 10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11,</a:t>
            </a:r>
            <a:r>
              <a:rPr lang="en-US" sz="4000" dirty="0" smtClean="0"/>
              <a:t> </a:t>
            </a:r>
            <a:r>
              <a:rPr lang="vi-VN" sz="4000" dirty="0" smtClean="0"/>
              <a:t>12 </a:t>
            </a:r>
            <a:r>
              <a:rPr lang="vi-VN" sz="4000" dirty="0"/>
              <a:t>rồi so </a:t>
            </a:r>
            <a:r>
              <a:rPr lang="vi-VN" sz="4000" dirty="0" smtClean="0"/>
              <a:t>sánh.</a:t>
            </a:r>
            <a:endParaRPr lang="vi-VN" sz="4000" dirty="0"/>
          </a:p>
        </p:txBody>
      </p:sp>
      <p:sp>
        <p:nvSpPr>
          <p:cNvPr id="12" name="Rectangle 11"/>
          <p:cNvSpPr/>
          <p:nvPr/>
        </p:nvSpPr>
        <p:spPr>
          <a:xfrm>
            <a:off x="990600" y="3798061"/>
            <a:ext cx="1615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Tổng số lượng quạt cả hai loại bán được trong 3 tháng 5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6,</a:t>
            </a:r>
            <a:r>
              <a:rPr lang="en-US" sz="4000" dirty="0" smtClean="0"/>
              <a:t> </a:t>
            </a:r>
            <a:r>
              <a:rPr lang="vi-VN" sz="4000" dirty="0" smtClean="0"/>
              <a:t>7 là: </a:t>
            </a:r>
            <a:r>
              <a:rPr lang="vi-VN" sz="4000" dirty="0"/>
              <a:t>245 (</a:t>
            </a:r>
            <a:r>
              <a:rPr lang="vi-VN" sz="4000" dirty="0" smtClean="0"/>
              <a:t>chiếc)</a:t>
            </a:r>
            <a:endParaRPr lang="vi-VN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Tổng số lượng quạt cả hai loại bán được trong 3 tháng 10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11,</a:t>
            </a:r>
            <a:r>
              <a:rPr lang="en-US" sz="4000" dirty="0" smtClean="0"/>
              <a:t> </a:t>
            </a:r>
            <a:r>
              <a:rPr lang="vi-VN" sz="4000" dirty="0" smtClean="0"/>
              <a:t>12 là: </a:t>
            </a:r>
            <a:r>
              <a:rPr lang="vi-VN" sz="4000" dirty="0"/>
              <a:t>105 (</a:t>
            </a:r>
            <a:r>
              <a:rPr lang="vi-VN" sz="4000" dirty="0" smtClean="0"/>
              <a:t>chiếc)</a:t>
            </a:r>
            <a:endParaRPr lang="vi-VN" sz="4000" dirty="0"/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4000" dirty="0"/>
              <a:t>Tổng số lượng quạt cả hai loại bán được trong 3 tháng 10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11,</a:t>
            </a:r>
            <a:r>
              <a:rPr lang="en-US" sz="4000" dirty="0" smtClean="0"/>
              <a:t> </a:t>
            </a:r>
            <a:r>
              <a:rPr lang="vi-VN" sz="4000" dirty="0" smtClean="0"/>
              <a:t>12  </a:t>
            </a:r>
            <a:r>
              <a:rPr lang="vi-VN" sz="4000" dirty="0"/>
              <a:t>ít hơn tổng số lượng quạt cả hai loại bán được trong 3 tháng 5</a:t>
            </a:r>
            <a:r>
              <a:rPr lang="vi-VN" sz="4000" dirty="0" smtClean="0"/>
              <a:t>,</a:t>
            </a:r>
            <a:r>
              <a:rPr lang="en-US" sz="4000" dirty="0" smtClean="0"/>
              <a:t> </a:t>
            </a:r>
            <a:r>
              <a:rPr lang="vi-VN" sz="4000" dirty="0" smtClean="0"/>
              <a:t>6,</a:t>
            </a:r>
            <a:r>
              <a:rPr lang="en-US" sz="4000" dirty="0" smtClean="0"/>
              <a:t> </a:t>
            </a:r>
            <a:r>
              <a:rPr lang="vi-VN" sz="4000" dirty="0" smtClean="0"/>
              <a:t>7</a:t>
            </a:r>
            <a:r>
              <a:rPr lang="vi-VN" sz="4000" dirty="0"/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67600" y="3149235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2657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25000" y="-45720"/>
            <a:ext cx="9189578" cy="10355580"/>
            <a:chOff x="0" y="0"/>
            <a:chExt cx="1823131" cy="19266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3131" cy="1926649"/>
            </a:xfrm>
            <a:custGeom>
              <a:avLst/>
              <a:gdLst/>
              <a:ahLst/>
              <a:cxnLst/>
              <a:rect l="l" t="t" r="r" b="b"/>
              <a:pathLst>
                <a:path w="1823131" h="1926649">
                  <a:moveTo>
                    <a:pt x="1698671" y="1926649"/>
                  </a:moveTo>
                  <a:lnTo>
                    <a:pt x="124460" y="1926649"/>
                  </a:lnTo>
                  <a:cubicBezTo>
                    <a:pt x="55880" y="1926649"/>
                    <a:pt x="0" y="1870769"/>
                    <a:pt x="0" y="1802189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8671" y="0"/>
                  </a:lnTo>
                  <a:cubicBezTo>
                    <a:pt x="1767251" y="0"/>
                    <a:pt x="1823131" y="55880"/>
                    <a:pt x="1823131" y="124460"/>
                  </a:cubicBezTo>
                  <a:lnTo>
                    <a:pt x="1823131" y="1802189"/>
                  </a:lnTo>
                  <a:cubicBezTo>
                    <a:pt x="1823131" y="1870769"/>
                    <a:pt x="1767251" y="1926649"/>
                    <a:pt x="1698671" y="1926649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>
          <a:xfrm>
            <a:off x="10635087" y="7811201"/>
            <a:ext cx="6462872" cy="1276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1854249"/>
            <a:ext cx="83058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</a:rPr>
              <a:t>Câu 9.21:</a:t>
            </a:r>
          </a:p>
          <a:p>
            <a:pPr lvl="0" algn="just">
              <a:lnSpc>
                <a:spcPct val="150000"/>
              </a:lnSpc>
            </a:pPr>
            <a:r>
              <a:rPr lang="vi-VN" sz="4000" dirty="0">
                <a:solidFill>
                  <a:prstClr val="black"/>
                </a:solidFill>
              </a:rPr>
              <a:t>Các loại quạt có xu hướng bán chạy hơn vào mùa nào trong </a:t>
            </a:r>
            <a:r>
              <a:rPr lang="vi-VN" sz="4000" dirty="0" smtClean="0">
                <a:solidFill>
                  <a:prstClr val="black"/>
                </a:solidFill>
              </a:rPr>
              <a:t>năm?</a:t>
            </a:r>
            <a:endParaRPr lang="vi-VN" sz="4000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</a:pPr>
            <a:r>
              <a:rPr lang="vi-VN" sz="4000" b="1" dirty="0">
                <a:solidFill>
                  <a:prstClr val="black"/>
                </a:solidFill>
              </a:rPr>
              <a:t>Câu 9.22: </a:t>
            </a:r>
            <a:r>
              <a:rPr lang="vi-VN" sz="4000" dirty="0">
                <a:solidFill>
                  <a:prstClr val="black"/>
                </a:solidFill>
              </a:rPr>
              <a:t>Từ biểu đồ, không thực hiện tính toán, hãy cho biết loại quạt náo bán được với số lượng nhiều hơn tại cửa hàng điện máy.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192465" y="1854249"/>
            <a:ext cx="7348113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9.21: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Các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loại quạt có xu hướng bán chạy hơn vào mùa hè (tháng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) trong năm.</a:t>
            </a:r>
          </a:p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9.22: </a:t>
            </a:r>
            <a:endParaRPr 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Loại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quạt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bán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được với số lượng nhiều hơn tại cửa hàng điện máy là: quạt cây.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85322" y="900762"/>
            <a:ext cx="396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5800114" y="266700"/>
            <a:ext cx="2576286" cy="228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91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11"/>
          <p:cNvSpPr/>
          <p:nvPr/>
        </p:nvSpPr>
        <p:spPr>
          <a:xfrm>
            <a:off x="0" y="0"/>
            <a:ext cx="7022326" cy="10287000"/>
          </a:xfrm>
          <a:prstGeom prst="rect">
            <a:avLst/>
          </a:prstGeom>
          <a:solidFill>
            <a:srgbClr val="8582BF"/>
          </a:solidFill>
        </p:spPr>
      </p:sp>
      <p:sp>
        <p:nvSpPr>
          <p:cNvPr id="13" name="TextBox 13"/>
          <p:cNvSpPr txBox="1"/>
          <p:nvPr/>
        </p:nvSpPr>
        <p:spPr>
          <a:xfrm>
            <a:off x="1028700" y="1035040"/>
            <a:ext cx="5059131" cy="1000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61452" y="2327344"/>
            <a:ext cx="599362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9.23</a:t>
            </a:r>
            <a:r>
              <a:rPr lang="en-US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tr86)</a:t>
            </a:r>
            <a:r>
              <a:rPr lang="vi-VN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 biểu đồ cột kép biểu diễn bảng thống kê số lượng học sinh đạt điểm giỏi môn Văn và Toán của các lớp khối 6.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" y="8004670"/>
            <a:ext cx="5959823" cy="1889051"/>
          </a:xfrm>
          <a:prstGeom prst="rect">
            <a:avLst/>
          </a:prstGeom>
        </p:spPr>
      </p:pic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945062092"/>
              </p:ext>
            </p:extLst>
          </p:nvPr>
        </p:nvGraphicFramePr>
        <p:xfrm>
          <a:off x="8229600" y="1404370"/>
          <a:ext cx="8153400" cy="65552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077200" y="7974190"/>
            <a:ext cx="9246374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200" b="1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  <a:endParaRPr lang="en-US" sz="3200" b="1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6151504" y="2957417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49600" y="6667500"/>
            <a:ext cx="1916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9" grpId="0">
        <p:bldAsOne/>
      </p:bldGraphic>
      <p:bldP spid="20" grpId="0"/>
      <p:bldP spid="21" grpId="0"/>
      <p:bldP spid="2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DA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r="1233" b="84121"/>
          <a:stretch>
            <a:fillRect/>
          </a:stretch>
        </p:blipFill>
        <p:spPr>
          <a:xfrm>
            <a:off x="4575647" y="9409674"/>
            <a:ext cx="13861436" cy="11243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t="30812" b="3179"/>
          <a:stretch>
            <a:fillRect/>
          </a:stretch>
        </p:blipFill>
        <p:spPr>
          <a:xfrm>
            <a:off x="5455176" y="8470439"/>
            <a:ext cx="3176957" cy="10655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0" y="8754519"/>
            <a:ext cx="3783762" cy="63836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29819" y="739930"/>
            <a:ext cx="819174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9.24</a:t>
            </a: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(SGK - tr86)</a:t>
            </a:r>
            <a:r>
              <a:rPr lang="vi-VN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Bảng thống kê sau đây cho biết số lượng các bạn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nam, </a:t>
            </a: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nữ trong lớp yêu thích một số môn thể </a:t>
            </a:r>
            <a:r>
              <a:rPr lang="vi-VN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thao.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81" y="4650039"/>
            <a:ext cx="7701733" cy="279145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754463" y="6593703"/>
            <a:ext cx="1371136" cy="21608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741" y="3882992"/>
            <a:ext cx="6131163" cy="552668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1113741" y="1020670"/>
            <a:ext cx="648845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9.24.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276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5178" y="0"/>
            <a:ext cx="7208378" cy="10287000"/>
            <a:chOff x="0" y="0"/>
            <a:chExt cx="1341114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41114" cy="1913890"/>
            </a:xfrm>
            <a:custGeom>
              <a:avLst/>
              <a:gdLst/>
              <a:ahLst/>
              <a:cxnLst/>
              <a:rect l="l" t="t" r="r" b="b"/>
              <a:pathLst>
                <a:path w="1341114" h="1913890">
                  <a:moveTo>
                    <a:pt x="1216654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216654" y="0"/>
                  </a:lnTo>
                  <a:cubicBezTo>
                    <a:pt x="1285234" y="0"/>
                    <a:pt x="1341114" y="55880"/>
                    <a:pt x="1341114" y="124460"/>
                  </a:cubicBezTo>
                  <a:lnTo>
                    <a:pt x="1341114" y="1789430"/>
                  </a:lnTo>
                  <a:cubicBezTo>
                    <a:pt x="1341114" y="1858010"/>
                    <a:pt x="1285234" y="1913890"/>
                    <a:pt x="1216654" y="1913890"/>
                  </a:cubicBezTo>
                  <a:close/>
                </a:path>
              </a:pathLst>
            </a:custGeom>
            <a:solidFill>
              <a:srgbClr val="5A60F1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590800" y="845752"/>
            <a:ext cx="1057537" cy="117341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158311" y="2449417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9" name="Chart 28"/>
          <p:cNvGraphicFramePr/>
          <p:nvPr>
            <p:extLst>
              <p:ext uri="{D42A27DB-BD31-4B8C-83A1-F6EECF244321}">
                <p14:modId xmlns:p14="http://schemas.microsoft.com/office/powerpoint/2010/main" val="3592288361"/>
              </p:ext>
            </p:extLst>
          </p:nvPr>
        </p:nvGraphicFramePr>
        <p:xfrm>
          <a:off x="7620000" y="2471509"/>
          <a:ext cx="9448800" cy="650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8305800" y="1315015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endParaRPr lang="en-US" sz="4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 rot="16200000">
            <a:off x="4638961" y="2960986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353800" y="8500037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endParaRPr lang="en-US" sz="3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978" y="3927506"/>
            <a:ext cx="6574621" cy="65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4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Graphic spid="29" grpId="0">
        <p:bldAsOne/>
      </p:bldGraphic>
      <p:bldP spid="30" grpId="0"/>
      <p:bldP spid="31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1158200" y="8095096"/>
            <a:ext cx="4894236" cy="966612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028700" y="4162254"/>
            <a:ext cx="5174195" cy="4124696"/>
            <a:chOff x="0" y="0"/>
            <a:chExt cx="962656" cy="76739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62656" cy="767397"/>
            </a:xfrm>
            <a:custGeom>
              <a:avLst/>
              <a:gdLst/>
              <a:ahLst/>
              <a:cxnLst/>
              <a:rect l="l" t="t" r="r" b="b"/>
              <a:pathLst>
                <a:path w="962656" h="767397">
                  <a:moveTo>
                    <a:pt x="838196" y="767397"/>
                  </a:moveTo>
                  <a:lnTo>
                    <a:pt x="124460" y="767397"/>
                  </a:lnTo>
                  <a:cubicBezTo>
                    <a:pt x="55880" y="767397"/>
                    <a:pt x="0" y="711517"/>
                    <a:pt x="0" y="6429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8196" y="0"/>
                  </a:lnTo>
                  <a:cubicBezTo>
                    <a:pt x="906776" y="0"/>
                    <a:pt x="962656" y="55880"/>
                    <a:pt x="962656" y="124460"/>
                  </a:cubicBezTo>
                  <a:lnTo>
                    <a:pt x="962656" y="642937"/>
                  </a:lnTo>
                  <a:cubicBezTo>
                    <a:pt x="962656" y="711517"/>
                    <a:pt x="906776" y="767397"/>
                    <a:pt x="838196" y="7673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6696882" y="8095096"/>
            <a:ext cx="4894236" cy="96661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6556903" y="4162254"/>
            <a:ext cx="5174195" cy="4124696"/>
            <a:chOff x="0" y="0"/>
            <a:chExt cx="962656" cy="76739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62656" cy="767397"/>
            </a:xfrm>
            <a:custGeom>
              <a:avLst/>
              <a:gdLst/>
              <a:ahLst/>
              <a:cxnLst/>
              <a:rect l="l" t="t" r="r" b="b"/>
              <a:pathLst>
                <a:path w="962656" h="767397">
                  <a:moveTo>
                    <a:pt x="838196" y="767397"/>
                  </a:moveTo>
                  <a:lnTo>
                    <a:pt x="124460" y="767397"/>
                  </a:lnTo>
                  <a:cubicBezTo>
                    <a:pt x="55880" y="767397"/>
                    <a:pt x="0" y="711517"/>
                    <a:pt x="0" y="6429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8196" y="0"/>
                  </a:lnTo>
                  <a:cubicBezTo>
                    <a:pt x="906776" y="0"/>
                    <a:pt x="962656" y="55880"/>
                    <a:pt x="962656" y="124460"/>
                  </a:cubicBezTo>
                  <a:lnTo>
                    <a:pt x="962656" y="642937"/>
                  </a:lnTo>
                  <a:cubicBezTo>
                    <a:pt x="962656" y="711517"/>
                    <a:pt x="906776" y="767397"/>
                    <a:pt x="838196" y="7673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5000"/>
          </a:blip>
          <a:srcRect/>
          <a:stretch>
            <a:fillRect/>
          </a:stretch>
        </p:blipFill>
        <p:spPr>
          <a:xfrm>
            <a:off x="12235565" y="8095096"/>
            <a:ext cx="4894236" cy="96661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2085105" y="4162254"/>
            <a:ext cx="5174195" cy="4124696"/>
            <a:chOff x="0" y="0"/>
            <a:chExt cx="962656" cy="76739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2656" cy="767397"/>
            </a:xfrm>
            <a:custGeom>
              <a:avLst/>
              <a:gdLst/>
              <a:ahLst/>
              <a:cxnLst/>
              <a:rect l="l" t="t" r="r" b="b"/>
              <a:pathLst>
                <a:path w="962656" h="767397">
                  <a:moveTo>
                    <a:pt x="838196" y="767397"/>
                  </a:moveTo>
                  <a:lnTo>
                    <a:pt x="124460" y="767397"/>
                  </a:lnTo>
                  <a:cubicBezTo>
                    <a:pt x="55880" y="767397"/>
                    <a:pt x="0" y="711517"/>
                    <a:pt x="0" y="64293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838196" y="0"/>
                  </a:lnTo>
                  <a:cubicBezTo>
                    <a:pt x="906776" y="0"/>
                    <a:pt x="962656" y="55880"/>
                    <a:pt x="962656" y="124460"/>
                  </a:cubicBezTo>
                  <a:lnTo>
                    <a:pt x="962656" y="642937"/>
                  </a:lnTo>
                  <a:cubicBezTo>
                    <a:pt x="962656" y="711517"/>
                    <a:pt x="906776" y="767397"/>
                    <a:pt x="838196" y="767397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7966676" y="3598868"/>
            <a:ext cx="1933470" cy="1575354"/>
            <a:chOff x="0" y="0"/>
            <a:chExt cx="2577960" cy="210047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1670908"/>
              <a:ext cx="2175011" cy="429565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1571" y="0"/>
              <a:ext cx="2016389" cy="2023969"/>
            </a:xfrm>
            <a:prstGeom prst="rect">
              <a:avLst/>
            </a:prstGeom>
          </p:spPr>
        </p:pic>
      </p:grpSp>
      <p:grpSp>
        <p:nvGrpSpPr>
          <p:cNvPr id="14" name="Group 14"/>
          <p:cNvGrpSpPr/>
          <p:nvPr/>
        </p:nvGrpSpPr>
        <p:grpSpPr>
          <a:xfrm>
            <a:off x="13580521" y="3598868"/>
            <a:ext cx="1759741" cy="1575354"/>
            <a:chOff x="0" y="0"/>
            <a:chExt cx="2346322" cy="210047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1670908"/>
              <a:ext cx="2175011" cy="429565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08106" y="0"/>
              <a:ext cx="1538216" cy="2023969"/>
            </a:xfrm>
            <a:prstGeom prst="rect">
              <a:avLst/>
            </a:prstGeom>
          </p:spPr>
        </p:pic>
      </p:grpSp>
      <p:grpSp>
        <p:nvGrpSpPr>
          <p:cNvPr id="17" name="Group 17"/>
          <p:cNvGrpSpPr/>
          <p:nvPr/>
        </p:nvGrpSpPr>
        <p:grpSpPr>
          <a:xfrm>
            <a:off x="2639229" y="3174721"/>
            <a:ext cx="1631258" cy="2053148"/>
            <a:chOff x="0" y="0"/>
            <a:chExt cx="2175011" cy="2737530"/>
          </a:xfrm>
        </p:grpSpPr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2307965"/>
              <a:ext cx="2175011" cy="429565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 rot="-1040011">
              <a:off x="649688" y="71529"/>
              <a:ext cx="875635" cy="2594473"/>
            </a:xfrm>
            <a:prstGeom prst="rect">
              <a:avLst/>
            </a:prstGeom>
          </p:spPr>
        </p:pic>
      </p:grpSp>
      <p:sp>
        <p:nvSpPr>
          <p:cNvPr id="20" name="TextBox 20"/>
          <p:cNvSpPr txBox="1"/>
          <p:nvPr/>
        </p:nvSpPr>
        <p:spPr>
          <a:xfrm>
            <a:off x="4471928" y="1682524"/>
            <a:ext cx="9344144" cy="1066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7000" b="1" dirty="0" smtClean="0">
                <a:solidFill>
                  <a:srgbClr val="4242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7000" b="1" dirty="0">
              <a:solidFill>
                <a:srgbClr val="4242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82197" y="5449639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53641" y="5449639"/>
            <a:ext cx="4580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29831" y="5449639"/>
            <a:ext cx="42672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186515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4C8A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977509">
            <a:off x="-829207" y="-1713331"/>
            <a:ext cx="4095387" cy="62222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500533" y="6443866"/>
            <a:ext cx="5517534" cy="477517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7382133"/>
            <a:ext cx="5523343" cy="44186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628066">
            <a:off x="115611" y="6103116"/>
            <a:ext cx="2501321" cy="4810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840611" y="-1793550"/>
            <a:ext cx="4455197" cy="44227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4600" y="2736063"/>
            <a:ext cx="13411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ct val="150000"/>
              </a:lnSpc>
            </a:pPr>
            <a:r>
              <a:rPr lang="en-US" sz="7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  <a:endParaRPr lang="en-US" sz="7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82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738529" y="398939"/>
            <a:ext cx="13520771" cy="948912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850714" y="2324100"/>
            <a:ext cx="92964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41: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 ĐỒ CỘT KÉP</a:t>
            </a:r>
            <a:endParaRPr lang="en-US" sz="8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5439">
            <a:off x="399853" y="6910983"/>
            <a:ext cx="6677353" cy="32172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2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191000" y="887026"/>
            <a:ext cx="9398462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spc="-89" dirty="0" smtClean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200" b="1" spc="-89" dirty="0">
              <a:solidFill>
                <a:srgbClr val="1B1B1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6"/>
          <p:cNvGrpSpPr/>
          <p:nvPr/>
        </p:nvGrpSpPr>
        <p:grpSpPr>
          <a:xfrm>
            <a:off x="8001000" y="3552229"/>
            <a:ext cx="1225988" cy="1225988"/>
            <a:chOff x="0" y="0"/>
            <a:chExt cx="1634651" cy="1634651"/>
          </a:xfrm>
        </p:grpSpPr>
        <p:grpSp>
          <p:nvGrpSpPr>
            <p:cNvPr id="17" name="Group 17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19" name="TextBox 19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b="1" dirty="0" smtClean="0">
                  <a:solidFill>
                    <a:srgbClr val="1B1B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5000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8001000" y="6277048"/>
            <a:ext cx="1225988" cy="1225988"/>
            <a:chOff x="0" y="0"/>
            <a:chExt cx="1634651" cy="1634651"/>
          </a:xfrm>
        </p:grpSpPr>
        <p:grpSp>
          <p:nvGrpSpPr>
            <p:cNvPr id="21" name="Group 21"/>
            <p:cNvGrpSpPr/>
            <p:nvPr/>
          </p:nvGrpSpPr>
          <p:grpSpPr>
            <a:xfrm>
              <a:off x="0" y="0"/>
              <a:ext cx="1634651" cy="1634651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9EC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330704" y="299801"/>
              <a:ext cx="973243" cy="10255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000"/>
                </a:lnSpc>
              </a:pPr>
              <a:r>
                <a:rPr lang="en-US" sz="5000" b="1" dirty="0" smtClean="0">
                  <a:solidFill>
                    <a:srgbClr val="1B1B1B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5000" b="1" dirty="0">
                <a:solidFill>
                  <a:srgbClr val="1B1B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351208" y="4165223"/>
            <a:ext cx="6118485" cy="580699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53600" y="3552229"/>
            <a:ext cx="67056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753600" y="58293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7940"/>
            <a:ext cx="7010400" cy="10287000"/>
          </a:xfrm>
          <a:prstGeom prst="rect">
            <a:avLst/>
          </a:prstGeom>
          <a:solidFill>
            <a:srgbClr val="54C8AC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458517">
            <a:off x="2399890" y="6032336"/>
            <a:ext cx="2521134" cy="368782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64103" y="225230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8356257" y="1298236"/>
            <a:ext cx="19401" cy="612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41022" y="7427695"/>
            <a:ext cx="8803640" cy="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34962" y="74599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9422" y="5823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64821" y="62962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95300" y="18766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64821" y="5229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64821" y="2943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95299" y="41245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38900" y="171393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8900" y="276819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8900" y="38481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8900" y="497602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8900" y="60200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68195" y="4749403"/>
            <a:ext cx="561108" cy="267829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29303" y="5381018"/>
            <a:ext cx="561108" cy="204667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053750" y="3848100"/>
            <a:ext cx="561108" cy="358125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617862" y="3352969"/>
            <a:ext cx="561108" cy="407472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055169" y="6982062"/>
            <a:ext cx="561108" cy="44680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616277" y="6296263"/>
            <a:ext cx="561108" cy="11398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10117635" y="77086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30118" y="76984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2254439" y="7719027"/>
            <a:ext cx="28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4295118" y="77390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999467" y="5381016"/>
            <a:ext cx="561108" cy="2055057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3560575" y="5229462"/>
            <a:ext cx="561108" cy="220763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550562" y="719217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81625" y="945670"/>
            <a:ext cx="595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5" grpId="0"/>
      <p:bldP spid="36" grpId="0"/>
      <p:bldP spid="37" grpId="0"/>
      <p:bldP spid="38" grpId="0"/>
      <p:bldP spid="39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8" grpId="0"/>
      <p:bldP spid="49" grpId="0"/>
      <p:bldP spid="50" grpId="0"/>
      <p:bldP spid="51" grpId="0"/>
      <p:bldP spid="60" grpId="0" animBg="1"/>
      <p:bldP spid="61" grpId="0" animBg="1"/>
      <p:bldP spid="63" grpId="0"/>
      <p:bldP spid="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-27940"/>
            <a:ext cx="7010400" cy="10287000"/>
          </a:xfrm>
          <a:prstGeom prst="rect">
            <a:avLst/>
          </a:prstGeom>
          <a:solidFill>
            <a:srgbClr val="54C8AC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458517">
            <a:off x="2399890" y="6032336"/>
            <a:ext cx="2521134" cy="36878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8356257" y="1298236"/>
            <a:ext cx="19401" cy="612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341022" y="7427695"/>
            <a:ext cx="8803640" cy="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734962" y="74599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69422" y="58234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2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264821" y="62962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295300" y="18766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8264821" y="5229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264821" y="29434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295299" y="4124563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438900" y="171393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438900" y="2768194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438900" y="38481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438900" y="497602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438900" y="60200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868195" y="4749403"/>
            <a:ext cx="561108" cy="267829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9429303" y="5381018"/>
            <a:ext cx="561108" cy="2046677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1053750" y="3848100"/>
            <a:ext cx="561108" cy="3581256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617862" y="3352969"/>
            <a:ext cx="561108" cy="4074726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5055169" y="6982062"/>
            <a:ext cx="561108" cy="446809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5616277" y="6296263"/>
            <a:ext cx="561108" cy="113981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30118" y="769846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Giỏi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2999467" y="5381016"/>
            <a:ext cx="561108" cy="2055057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3560575" y="5229462"/>
            <a:ext cx="561108" cy="2207638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8785880" y="4051319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84235" y="4760735"/>
            <a:ext cx="10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937272" y="3248879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1521341" y="2748452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12872361" y="4760735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3478570" y="4636458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4930825" y="6426837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5519503" y="5697042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164165" y="8412736"/>
            <a:ext cx="89072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6A </a:t>
            </a:r>
            <a:r>
              <a:rPr lang="en-US" sz="40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6B</a:t>
            </a:r>
            <a:endParaRPr lang="en-US" sz="40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92200" y="1298236"/>
            <a:ext cx="578427" cy="57842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13802591" y="2233095"/>
            <a:ext cx="578427" cy="5784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4109803" y="127910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4168104" y="2208086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6B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550562" y="7192178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064103" y="2252304"/>
            <a:ext cx="5715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endParaRPr lang="en-US" sz="4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81625" y="945670"/>
            <a:ext cx="5955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117635" y="77086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2254439" y="7719027"/>
            <a:ext cx="28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95118" y="7739067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45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60" grpId="0" animBg="1"/>
      <p:bldP spid="61" grpId="0" animBg="1"/>
      <p:bldP spid="34" grpId="0"/>
      <p:bldP spid="46" grpId="0"/>
      <p:bldP spid="47" grpId="0"/>
      <p:bldP spid="52" grpId="0"/>
      <p:bldP spid="53" grpId="0"/>
      <p:bldP spid="54" grpId="0"/>
      <p:bldP spid="55" grpId="0"/>
      <p:bldP spid="56" grpId="0"/>
      <p:bldP spid="3" grpId="0"/>
      <p:bldP spid="4" grpId="0" animBg="1"/>
      <p:bldP spid="57" grpId="0" animBg="1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274180" y="0"/>
            <a:ext cx="7668997" cy="10287000"/>
            <a:chOff x="0" y="0"/>
            <a:chExt cx="1426812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26812" cy="1913890"/>
            </a:xfrm>
            <a:custGeom>
              <a:avLst/>
              <a:gdLst/>
              <a:ahLst/>
              <a:cxnLst/>
              <a:rect l="l" t="t" r="r" b="b"/>
              <a:pathLst>
                <a:path w="1426812" h="1913890">
                  <a:moveTo>
                    <a:pt x="1302352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302352" y="0"/>
                  </a:lnTo>
                  <a:cubicBezTo>
                    <a:pt x="1370932" y="0"/>
                    <a:pt x="1426812" y="55880"/>
                    <a:pt x="1426812" y="124460"/>
                  </a:cubicBezTo>
                  <a:lnTo>
                    <a:pt x="1426812" y="1789430"/>
                  </a:lnTo>
                  <a:cubicBezTo>
                    <a:pt x="1426812" y="1858010"/>
                    <a:pt x="1370932" y="1913890"/>
                    <a:pt x="1302352" y="1913890"/>
                  </a:cubicBezTo>
                  <a:close/>
                </a:path>
              </a:pathLst>
            </a:custGeom>
            <a:solidFill>
              <a:srgbClr val="F9D04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2647209" y="2566965"/>
            <a:ext cx="4401670" cy="5153070"/>
            <a:chOff x="0" y="0"/>
            <a:chExt cx="5868894" cy="6870761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alphaModFix amt="35000"/>
            </a:blip>
            <a:srcRect/>
            <a:stretch>
              <a:fillRect/>
            </a:stretch>
          </p:blipFill>
          <p:spPr>
            <a:xfrm>
              <a:off x="0" y="5711654"/>
              <a:ext cx="5868894" cy="115910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19435" y="0"/>
              <a:ext cx="4830024" cy="6291207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676400" y="11049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584745"/>
            <a:ext cx="83058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kép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ngay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12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4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515600" y="-19050"/>
            <a:ext cx="8511947" cy="10375569"/>
            <a:chOff x="0" y="0"/>
            <a:chExt cx="1823131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3131" cy="1913890"/>
            </a:xfrm>
            <a:custGeom>
              <a:avLst/>
              <a:gdLst/>
              <a:ahLst/>
              <a:cxnLst/>
              <a:rect l="l" t="t" r="r" b="b"/>
              <a:pathLst>
                <a:path w="1823131" h="1913890">
                  <a:moveTo>
                    <a:pt x="1698671" y="1913890"/>
                  </a:moveTo>
                  <a:lnTo>
                    <a:pt x="124460" y="1913890"/>
                  </a:lnTo>
                  <a:cubicBezTo>
                    <a:pt x="55880" y="1913890"/>
                    <a:pt x="0" y="1858010"/>
                    <a:pt x="0" y="1789430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698671" y="0"/>
                  </a:lnTo>
                  <a:cubicBezTo>
                    <a:pt x="1767251" y="0"/>
                    <a:pt x="1823131" y="55880"/>
                    <a:pt x="1823131" y="124460"/>
                  </a:cubicBezTo>
                  <a:lnTo>
                    <a:pt x="1823131" y="1789430"/>
                  </a:lnTo>
                  <a:cubicBezTo>
                    <a:pt x="1823131" y="1858010"/>
                    <a:pt x="1767251" y="1913890"/>
                    <a:pt x="1698671" y="1913890"/>
                  </a:cubicBezTo>
                  <a:close/>
                </a:path>
              </a:pathLst>
            </a:custGeom>
            <a:solidFill>
              <a:srgbClr val="F1F1F1"/>
            </a:solidFill>
          </p:spPr>
        </p:sp>
      </p:grpSp>
      <p:sp>
        <p:nvSpPr>
          <p:cNvPr id="12" name="TextBox 11"/>
          <p:cNvSpPr txBox="1"/>
          <p:nvPr/>
        </p:nvSpPr>
        <p:spPr>
          <a:xfrm>
            <a:off x="1219200" y="87630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178045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thống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9.7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bệnh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988216"/>
            <a:ext cx="4648200" cy="217966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19200" y="7200900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9.7,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9.18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0" y="2313192"/>
            <a:ext cx="6597285" cy="57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769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B8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6400" y="800100"/>
            <a:ext cx="1852596" cy="19513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6106222" y="1757201"/>
            <a:ext cx="19401" cy="612946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090987" y="7886660"/>
            <a:ext cx="8803640" cy="94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484927" y="79189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9387" y="104131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endParaRPr lang="en-US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6014786" y="67552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045265" y="23356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014786" y="56884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14786" y="34024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45264" y="4583528"/>
            <a:ext cx="15240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188865" y="217290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88865" y="322715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188865" y="430706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188865" y="5434986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88865" y="64790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618160" y="2767437"/>
            <a:ext cx="561108" cy="511922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179268" y="5219700"/>
            <a:ext cx="561108" cy="266696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803715" y="4583527"/>
            <a:ext cx="561108" cy="3304793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9367827" y="4583526"/>
            <a:ext cx="561108" cy="3303133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955123" y="8192323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680083" y="8157425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142915" y="8157424"/>
            <a:ext cx="2873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endParaRPr lang="en-US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901877" y="3991007"/>
            <a:ext cx="561108" cy="3904032"/>
          </a:xfrm>
          <a:prstGeom prst="rect">
            <a:avLst/>
          </a:prstGeom>
          <a:solidFill>
            <a:schemeClr val="accent3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1462985" y="5689600"/>
            <a:ext cx="561108" cy="2206465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6515269" y="2194077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933757" y="4547473"/>
            <a:ext cx="1052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8702849" y="3991006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9263801" y="4008687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38457" y="3410636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380980" y="5095423"/>
            <a:ext cx="71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88865" y="8728437"/>
            <a:ext cx="123108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trẻ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40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2020</a:t>
            </a:r>
            <a:endParaRPr lang="en-US" sz="400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12410787" y="1773571"/>
            <a:ext cx="578427" cy="578427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12421178" y="2708430"/>
            <a:ext cx="578427" cy="578427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2728390" y="1754442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725400" y="268743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ounded Rectangular Callout 56"/>
          <p:cNvSpPr/>
          <p:nvPr/>
        </p:nvSpPr>
        <p:spPr>
          <a:xfrm>
            <a:off x="1378636" y="3410636"/>
            <a:ext cx="2472050" cy="1392035"/>
          </a:xfrm>
          <a:prstGeom prst="wedgeRoundRectCallout">
            <a:avLst>
              <a:gd name="adj1" fmla="val 65992"/>
              <a:gd name="adj2" fmla="val 4060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210186" y="7639159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414236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7" grpId="0"/>
      <p:bldP spid="28" grpId="0"/>
      <p:bldP spid="29" grpId="0"/>
      <p:bldP spid="30" grpId="0"/>
      <p:bldP spid="31" grpId="0"/>
      <p:bldP spid="32" grpId="0" animBg="1"/>
      <p:bldP spid="33" grpId="0" animBg="1"/>
      <p:bldP spid="34" grpId="0" animBg="1"/>
      <p:bldP spid="35" grpId="0" animBg="1"/>
      <p:bldP spid="38" grpId="0"/>
      <p:bldP spid="39" grpId="0"/>
      <p:bldP spid="40" grpId="0"/>
      <p:bldP spid="42" grpId="0" animBg="1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2" grpId="0"/>
      <p:bldP spid="53" grpId="0" animBg="1"/>
      <p:bldP spid="54" grpId="0" animBg="1"/>
      <p:bldP spid="55" grpId="0"/>
      <p:bldP spid="56" grpId="0"/>
      <p:bldP spid="57" grpId="0" animBg="1"/>
      <p:bldP spid="5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1347</Words>
  <PresentationFormat>Custom</PresentationFormat>
  <Paragraphs>161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2021-11-17T08:28:36Z</dcterms:modified>
  <dc:identifier>DAEs52c6gtQ</dc:identifier>
</cp:coreProperties>
</file>