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8" r:id="rId3"/>
    <p:sldId id="259" r:id="rId4"/>
    <p:sldId id="260" r:id="rId5"/>
    <p:sldId id="299" r:id="rId6"/>
    <p:sldId id="262" r:id="rId7"/>
    <p:sldId id="257" r:id="rId8"/>
    <p:sldId id="303" r:id="rId9"/>
    <p:sldId id="301" r:id="rId10"/>
    <p:sldId id="300" r:id="rId11"/>
    <p:sldId id="302" r:id="rId12"/>
    <p:sldId id="304" r:id="rId13"/>
    <p:sldId id="263" r:id="rId14"/>
    <p:sldId id="264" r:id="rId15"/>
    <p:sldId id="291" r:id="rId16"/>
    <p:sldId id="305" r:id="rId17"/>
    <p:sldId id="269" r:id="rId18"/>
    <p:sldId id="266" r:id="rId19"/>
    <p:sldId id="267" r:id="rId20"/>
    <p:sldId id="270" r:id="rId21"/>
    <p:sldId id="306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5EC-7EA0-4B7F-BCF1-8A95277AF40B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E2D31-5815-47E3-983F-B1D6932A9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9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27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5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81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6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E2D31-5815-47E3-983F-B1D6932A98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2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727FA89-7316-20E9-84CA-8C14F27D5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/>
          <a:stretch/>
        </p:blipFill>
        <p:spPr>
          <a:xfrm>
            <a:off x="0" y="0"/>
            <a:ext cx="12260826" cy="68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5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650D-C5AA-DA22-FD6C-17AAF29E4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CEA792-FA90-8E88-72F0-25B4069BD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30CDF-DEA6-8FCB-F9CF-4D3DF6A24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9027-B9D5-4021-795E-4E75AC18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A6D1-8297-5FD3-38FE-D54060E1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D9298-5B35-C0C0-580A-B4DE31F279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F136F-B7E8-F39E-896B-D06CA01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65207-FD5E-8586-3D82-1A4C7E28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65CFF-FD8C-E9E6-EFC8-EED45D004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9E32-3FB3-E793-0690-DF6552ED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14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03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352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37584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4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52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8990CCE-98A0-9017-432B-E636C7755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6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1FD009-372E-4607-9796-4E94721BB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B2DD0-446C-4DA8-854D-EA8978662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83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90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07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22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03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569EF-F7E5-4344-AA0F-E3865B96B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8C531A-246D-4197-9207-CDD0FE821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21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FB4D86-06C8-8B3E-56D8-808920DE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9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CE7C-431E-C0CE-EECD-DA6BF025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39A5B-A1E0-635E-E0BF-0CC8354AB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EDD0E4-4E2A-2642-D683-183007851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6A994-087F-6BB2-4A4F-2073A697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94F5F-68DE-F315-7297-18DF428B1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820F5-E9D1-4314-84EA-E57D7674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CBD29-678D-4DD8-97D0-BA30A83346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01000" y="-215392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6813D0-44B4-40B2-9282-5CB9B7FA77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0" y="16357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BC6D-2306-6491-EA1E-3899E38B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A4FA5-0503-1F61-EB05-33B4FBBC6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44FE-7363-F43C-2885-A3720ED97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32FBD-FDD4-DFAD-CBAB-D8B033E83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602F7-47B8-1DB1-8B6D-F661B5A7F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EDF4B-E442-FA26-A251-5E8714873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1AF94-8BD6-C9C9-FA47-842444C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AEF70-5367-877E-6B37-3183B56B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9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D156A-16FB-A8F5-24CA-91C336A41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1665-A7AE-866A-9086-F833A30E6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A204B-39BD-48B5-F74A-85BCA88FF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0181F-E5A2-9352-4C25-632B2852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7FC77-FC09-7414-3C30-D13DDC88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82CAB-4585-9436-9399-B9AEC271E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34226-3B82-1230-C852-1D13D94E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6DDA-8D90-3B40-54C8-80BD596B6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9C88-1410-B7C8-542D-066E306F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A92CA-B173-56BE-85D5-E8369D8F2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8EEA-CB30-FA1A-6EEE-44D388A9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AC1B9-AC55-6177-76C8-13EF8E00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315BF-E8C6-B5B7-6FD0-525E5B067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4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E95B-B9AC-735F-32E6-1067B39D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81104-E065-C933-5831-6AD8EB4B48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DE44A-B1FA-537F-E336-A9BBC99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5248-2656-B26E-9896-01EB4C69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42394-2D96-48E5-B375-665CB0E57F8D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A0389-C497-D8E9-7DF2-58C5E7AD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BAEAA-1203-9C13-C0B3-FD73B51D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6B596A-6E56-48D7-87F0-C9FE76413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8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A9D8703-8FA1-4BBC-4E81-EBBDECD5E46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3627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  <p:sldLayoutId id="214748369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020D2167-28DF-DCB3-BE39-3B54A11A206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735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mới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bằng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9D3F2C-9C2C-0512-99A3-BE94787C3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01" y="1191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8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9583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5369E-F904-4A1D-2844-06977F099805}"/>
              </a:ext>
            </a:extLst>
          </p:cNvPr>
          <p:cNvSpPr txBox="1"/>
          <p:nvPr/>
        </p:nvSpPr>
        <p:spPr>
          <a:xfrm>
            <a:off x="1945758" y="637953"/>
            <a:ext cx="9558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( a+ b) + c </a:t>
            </a:r>
            <a:r>
              <a:rPr lang="en-US" sz="3200" b="1" dirty="0" err="1"/>
              <a:t>và</a:t>
            </a:r>
            <a:r>
              <a:rPr lang="en-US" sz="3200" b="1" dirty="0"/>
              <a:t> a + (b + c)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A66605A-1ECE-A2A8-23B8-49CB67A9BC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248941"/>
              </p:ext>
            </p:extLst>
          </p:nvPr>
        </p:nvGraphicFramePr>
        <p:xfrm>
          <a:off x="701749" y="1814819"/>
          <a:ext cx="10930271" cy="21404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3135">
                  <a:extLst>
                    <a:ext uri="{9D8B030D-6E8A-4147-A177-3AD203B41FA5}">
                      <a16:colId xmlns:a16="http://schemas.microsoft.com/office/drawing/2014/main" val="4002226739"/>
                    </a:ext>
                  </a:extLst>
                </a:gridCol>
                <a:gridCol w="978195">
                  <a:extLst>
                    <a:ext uri="{9D8B030D-6E8A-4147-A177-3AD203B41FA5}">
                      <a16:colId xmlns:a16="http://schemas.microsoft.com/office/drawing/2014/main" val="237438134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2213200004"/>
                    </a:ext>
                  </a:extLst>
                </a:gridCol>
                <a:gridCol w="3955311">
                  <a:extLst>
                    <a:ext uri="{9D8B030D-6E8A-4147-A177-3AD203B41FA5}">
                      <a16:colId xmlns:a16="http://schemas.microsoft.com/office/drawing/2014/main" val="3082662726"/>
                    </a:ext>
                  </a:extLst>
                </a:gridCol>
                <a:gridCol w="4157332">
                  <a:extLst>
                    <a:ext uri="{9D8B030D-6E8A-4147-A177-3AD203B41FA5}">
                      <a16:colId xmlns:a16="http://schemas.microsoft.com/office/drawing/2014/main" val="3081969192"/>
                    </a:ext>
                  </a:extLst>
                </a:gridCol>
              </a:tblGrid>
              <a:tr h="5668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(a + b) +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a + (b + 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000282"/>
                  </a:ext>
                </a:extLst>
              </a:tr>
              <a:tr h="6804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931779"/>
                  </a:ext>
                </a:extLst>
              </a:tr>
              <a:tr h="89313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991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B641D00-E2BA-1E2F-9022-0AA3A700D9BE}"/>
              </a:ext>
            </a:extLst>
          </p:cNvPr>
          <p:cNvSpPr txBox="1"/>
          <p:nvPr/>
        </p:nvSpPr>
        <p:spPr>
          <a:xfrm>
            <a:off x="3678865" y="2456121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(6 + 4) + 8 = 10 + 8 = 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AC4F8C-C1AE-BD35-C248-959C942546FC}"/>
              </a:ext>
            </a:extLst>
          </p:cNvPr>
          <p:cNvSpPr txBox="1"/>
          <p:nvPr/>
        </p:nvSpPr>
        <p:spPr>
          <a:xfrm>
            <a:off x="7666074" y="2466753"/>
            <a:ext cx="3763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6 + (4 + 8) = 6 + 12 = 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625EE-F7FB-828E-0CF8-14936931BC86}"/>
              </a:ext>
            </a:extLst>
          </p:cNvPr>
          <p:cNvSpPr txBox="1"/>
          <p:nvPr/>
        </p:nvSpPr>
        <p:spPr>
          <a:xfrm>
            <a:off x="3689497" y="3030279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(39 + 18) + 82 = 57 + 82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556B40-15AB-89F8-A77F-9ADD45833A89}"/>
              </a:ext>
            </a:extLst>
          </p:cNvPr>
          <p:cNvSpPr txBox="1"/>
          <p:nvPr/>
        </p:nvSpPr>
        <p:spPr>
          <a:xfrm>
            <a:off x="7570381" y="3019647"/>
            <a:ext cx="3763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39 + (18 + 82) = 39 + 100</a:t>
            </a:r>
          </a:p>
          <a:p>
            <a:r>
              <a:rPr lang="en-US" sz="2800" b="1" dirty="0"/>
              <a:t>                          = 139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7882B2-C5B0-4E03-FFAA-7ADACE3032FF}"/>
              </a:ext>
            </a:extLst>
          </p:cNvPr>
          <p:cNvSpPr/>
          <p:nvPr/>
        </p:nvSpPr>
        <p:spPr>
          <a:xfrm>
            <a:off x="659219" y="4136065"/>
            <a:ext cx="10972800" cy="24667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CC2E8-2FB3-1083-B888-352D0AC77BC7}"/>
              </a:ext>
            </a:extLst>
          </p:cNvPr>
          <p:cNvSpPr txBox="1"/>
          <p:nvPr/>
        </p:nvSpPr>
        <p:spPr>
          <a:xfrm>
            <a:off x="956930" y="4274288"/>
            <a:ext cx="106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giá</a:t>
            </a:r>
            <a:r>
              <a:rPr lang="en-US" sz="2400" dirty="0"/>
              <a:t> </a:t>
            </a:r>
            <a:r>
              <a:rPr lang="en-US" sz="2400" dirty="0" err="1"/>
              <a:t>trị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 (a + b) + c  </a:t>
            </a:r>
            <a:r>
              <a:rPr lang="en-US" sz="2400" dirty="0" err="1"/>
              <a:t>và</a:t>
            </a:r>
            <a:r>
              <a:rPr lang="en-US" sz="2400" dirty="0"/>
              <a:t> a + (b + c)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, ta </a:t>
            </a:r>
            <a:r>
              <a:rPr lang="en-US" sz="2400" dirty="0" err="1"/>
              <a:t>viết</a:t>
            </a:r>
            <a:r>
              <a:rPr lang="en-US" sz="2400" dirty="0"/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00ED64-405F-9F43-84E5-FE8B02E72101}"/>
              </a:ext>
            </a:extLst>
          </p:cNvPr>
          <p:cNvSpPr/>
          <p:nvPr/>
        </p:nvSpPr>
        <p:spPr>
          <a:xfrm>
            <a:off x="3551274" y="4763386"/>
            <a:ext cx="5443870" cy="648586"/>
          </a:xfrm>
          <a:prstGeom prst="roundRect">
            <a:avLst/>
          </a:prstGeom>
          <a:solidFill>
            <a:srgbClr val="F6C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 =  a + (b + c)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922C4-0F38-3FE2-88FD-CEB47FB077D7}"/>
              </a:ext>
            </a:extLst>
          </p:cNvPr>
          <p:cNvSpPr txBox="1"/>
          <p:nvPr/>
        </p:nvSpPr>
        <p:spPr>
          <a:xfrm>
            <a:off x="1031358" y="5550195"/>
            <a:ext cx="10313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cộng một tổng hai số với số thứ ba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vi-VN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có thể cộng số thứ nhất với tổng của số thứ hai và số thứ ba.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695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557512" cy="3247332"/>
          </a:xfrm>
          <a:custGeom>
            <a:avLst/>
            <a:gdLst>
              <a:gd name="connsiteX0" fmla="*/ 507401 w 5557512"/>
              <a:gd name="connsiteY0" fmla="*/ 3358293 h 3247332"/>
              <a:gd name="connsiteX1" fmla="*/ 700162 w 5557512"/>
              <a:gd name="connsiteY1" fmla="*/ 2701236 h 3247332"/>
              <a:gd name="connsiteX2" fmla="*/ 1794289 w 5557512"/>
              <a:gd name="connsiteY2" fmla="*/ 105314 h 3247332"/>
              <a:gd name="connsiteX3" fmla="*/ 4423287 w 5557512"/>
              <a:gd name="connsiteY3" fmla="*/ 314881 h 3247332"/>
              <a:gd name="connsiteX4" fmla="*/ 4146844 w 5557512"/>
              <a:gd name="connsiteY4" fmla="*/ 3036911 h 3247332"/>
              <a:gd name="connsiteX5" fmla="*/ 1542351 w 5557512"/>
              <a:gd name="connsiteY5" fmla="*/ 3077750 h 3247332"/>
              <a:gd name="connsiteX6" fmla="*/ 507401 w 5557512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7512" h="3247332" fill="none" extrusionOk="0">
                <a:moveTo>
                  <a:pt x="507401" y="3358293"/>
                </a:moveTo>
                <a:cubicBezTo>
                  <a:pt x="613603" y="3142622"/>
                  <a:pt x="596281" y="3008926"/>
                  <a:pt x="700162" y="2701236"/>
                </a:cubicBezTo>
                <a:cubicBezTo>
                  <a:pt x="-750204" y="1724904"/>
                  <a:pt x="27101" y="492924"/>
                  <a:pt x="1794289" y="105314"/>
                </a:cubicBezTo>
                <a:cubicBezTo>
                  <a:pt x="2656495" y="-56553"/>
                  <a:pt x="3812312" y="-60335"/>
                  <a:pt x="4423287" y="314881"/>
                </a:cubicBezTo>
                <a:cubicBezTo>
                  <a:pt x="6118109" y="1182396"/>
                  <a:pt x="5861328" y="2509562"/>
                  <a:pt x="4146844" y="3036911"/>
                </a:cubicBezTo>
                <a:cubicBezTo>
                  <a:pt x="3436212" y="3286324"/>
                  <a:pt x="2427099" y="3204426"/>
                  <a:pt x="1542351" y="3077750"/>
                </a:cubicBezTo>
                <a:cubicBezTo>
                  <a:pt x="1102141" y="3172512"/>
                  <a:pt x="986536" y="3311493"/>
                  <a:pt x="507401" y="3358293"/>
                </a:cubicBezTo>
                <a:close/>
              </a:path>
              <a:path w="5557512" h="3247332" stroke="0" extrusionOk="0">
                <a:moveTo>
                  <a:pt x="507401" y="3358293"/>
                </a:moveTo>
                <a:cubicBezTo>
                  <a:pt x="520156" y="3195509"/>
                  <a:pt x="688093" y="2961086"/>
                  <a:pt x="700162" y="2701236"/>
                </a:cubicBezTo>
                <a:cubicBezTo>
                  <a:pt x="-643218" y="1801604"/>
                  <a:pt x="-278907" y="431059"/>
                  <a:pt x="1794289" y="105314"/>
                </a:cubicBezTo>
                <a:cubicBezTo>
                  <a:pt x="2704695" y="-34961"/>
                  <a:pt x="3718055" y="85516"/>
                  <a:pt x="4423287" y="314881"/>
                </a:cubicBezTo>
                <a:cubicBezTo>
                  <a:pt x="6015738" y="1045801"/>
                  <a:pt x="5957162" y="2284895"/>
                  <a:pt x="4146844" y="3036911"/>
                </a:cubicBezTo>
                <a:cubicBezTo>
                  <a:pt x="3343103" y="3383836"/>
                  <a:pt x="2314851" y="3205821"/>
                  <a:pt x="1542351" y="3077750"/>
                </a:cubicBezTo>
                <a:cubicBezTo>
                  <a:pt x="1242517" y="3237724"/>
                  <a:pt x="894512" y="3188586"/>
                  <a:pt x="50740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tiên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878344D6-F793-5F6E-1791-CDB3A6ABD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43092" y="3555867"/>
            <a:ext cx="1834436" cy="226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312309"/>
          </a:xfrm>
          <a:custGeom>
            <a:avLst/>
            <a:gdLst>
              <a:gd name="connsiteX0" fmla="*/ 0 w 7998543"/>
              <a:gd name="connsiteY0" fmla="*/ 1052073 h 6312309"/>
              <a:gd name="connsiteX1" fmla="*/ 1052073 w 7998543"/>
              <a:gd name="connsiteY1" fmla="*/ 0 h 6312309"/>
              <a:gd name="connsiteX2" fmla="*/ 6946470 w 7998543"/>
              <a:gd name="connsiteY2" fmla="*/ 0 h 6312309"/>
              <a:gd name="connsiteX3" fmla="*/ 7998543 w 7998543"/>
              <a:gd name="connsiteY3" fmla="*/ 1052073 h 6312309"/>
              <a:gd name="connsiteX4" fmla="*/ 7998543 w 7998543"/>
              <a:gd name="connsiteY4" fmla="*/ 5260236 h 6312309"/>
              <a:gd name="connsiteX5" fmla="*/ 6946470 w 7998543"/>
              <a:gd name="connsiteY5" fmla="*/ 6312309 h 6312309"/>
              <a:gd name="connsiteX6" fmla="*/ 1052073 w 7998543"/>
              <a:gd name="connsiteY6" fmla="*/ 6312309 h 6312309"/>
              <a:gd name="connsiteX7" fmla="*/ 0 w 7998543"/>
              <a:gd name="connsiteY7" fmla="*/ 5260236 h 6312309"/>
              <a:gd name="connsiteX8" fmla="*/ 0 w 7998543"/>
              <a:gd name="connsiteY8" fmla="*/ 1052073 h 63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312309" fill="none" extrusionOk="0">
                <a:moveTo>
                  <a:pt x="0" y="1052073"/>
                </a:moveTo>
                <a:cubicBezTo>
                  <a:pt x="8437" y="419498"/>
                  <a:pt x="379251" y="-38522"/>
                  <a:pt x="1052073" y="0"/>
                </a:cubicBezTo>
                <a:cubicBezTo>
                  <a:pt x="3692615" y="-83524"/>
                  <a:pt x="5578856" y="-102929"/>
                  <a:pt x="6946470" y="0"/>
                </a:cubicBezTo>
                <a:cubicBezTo>
                  <a:pt x="7628668" y="52333"/>
                  <a:pt x="8025180" y="455556"/>
                  <a:pt x="7998543" y="1052073"/>
                </a:cubicBezTo>
                <a:cubicBezTo>
                  <a:pt x="8064004" y="1572192"/>
                  <a:pt x="8120160" y="3417158"/>
                  <a:pt x="7998543" y="5260236"/>
                </a:cubicBezTo>
                <a:cubicBezTo>
                  <a:pt x="7934084" y="5778054"/>
                  <a:pt x="7480898" y="6358323"/>
                  <a:pt x="6946470" y="6312309"/>
                </a:cubicBezTo>
                <a:cubicBezTo>
                  <a:pt x="5558797" y="6402461"/>
                  <a:pt x="3546855" y="6210334"/>
                  <a:pt x="1052073" y="6312309"/>
                </a:cubicBezTo>
                <a:cubicBezTo>
                  <a:pt x="491495" y="6379202"/>
                  <a:pt x="-5528" y="5831225"/>
                  <a:pt x="0" y="5260236"/>
                </a:cubicBezTo>
                <a:cubicBezTo>
                  <a:pt x="-120683" y="3845692"/>
                  <a:pt x="-130817" y="2882411"/>
                  <a:pt x="0" y="1052073"/>
                </a:cubicBezTo>
                <a:close/>
              </a:path>
              <a:path w="7998543" h="6312309" stroke="0" extrusionOk="0">
                <a:moveTo>
                  <a:pt x="0" y="1052073"/>
                </a:moveTo>
                <a:cubicBezTo>
                  <a:pt x="1092" y="398336"/>
                  <a:pt x="454598" y="11944"/>
                  <a:pt x="1052073" y="0"/>
                </a:cubicBezTo>
                <a:cubicBezTo>
                  <a:pt x="2940554" y="124908"/>
                  <a:pt x="6302800" y="-10679"/>
                  <a:pt x="6946470" y="0"/>
                </a:cubicBezTo>
                <a:cubicBezTo>
                  <a:pt x="7610262" y="55029"/>
                  <a:pt x="8006780" y="458524"/>
                  <a:pt x="7998543" y="1052073"/>
                </a:cubicBezTo>
                <a:cubicBezTo>
                  <a:pt x="7986815" y="2634909"/>
                  <a:pt x="8030323" y="4449127"/>
                  <a:pt x="7998543" y="5260236"/>
                </a:cubicBezTo>
                <a:cubicBezTo>
                  <a:pt x="8010199" y="5835586"/>
                  <a:pt x="7494473" y="6338538"/>
                  <a:pt x="6946470" y="6312309"/>
                </a:cubicBezTo>
                <a:cubicBezTo>
                  <a:pt x="5002986" y="6454633"/>
                  <a:pt x="3392142" y="6394902"/>
                  <a:pt x="1052073" y="6312309"/>
                </a:cubicBezTo>
                <a:cubicBezTo>
                  <a:pt x="491525" y="6322555"/>
                  <a:pt x="74951" y="5855373"/>
                  <a:pt x="0" y="5260236"/>
                </a:cubicBezTo>
                <a:cubicBezTo>
                  <a:pt x="120966" y="3911640"/>
                  <a:pt x="131165" y="2000554"/>
                  <a:pt x="0" y="105207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7A5BB-DB09-D7AC-CC87-326B6ADCC1A4}"/>
              </a:ext>
            </a:extLst>
          </p:cNvPr>
          <p:cNvSpPr txBox="1"/>
          <p:nvPr/>
        </p:nvSpPr>
        <p:spPr>
          <a:xfrm>
            <a:off x="1151273" y="417871"/>
            <a:ext cx="69996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4DC18651-1F98-FAB7-E4F1-E2EE4768A5D3}"/>
              </a:ext>
            </a:extLst>
          </p:cNvPr>
          <p:cNvSpPr/>
          <p:nvPr/>
        </p:nvSpPr>
        <p:spPr>
          <a:xfrm>
            <a:off x="8609039" y="127821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yêu cầu cần làm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7A51390-3FAD-2556-7CAD-659BA9133BD3}"/>
              </a:ext>
            </a:extLst>
          </p:cNvPr>
          <p:cNvSpPr/>
          <p:nvPr/>
        </p:nvSpPr>
        <p:spPr>
          <a:xfrm>
            <a:off x="59891" y="127820"/>
            <a:ext cx="1091381" cy="105370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70182-73AA-4A66-94FB-003194D28E7F}"/>
              </a:ext>
            </a:extLst>
          </p:cNvPr>
          <p:cNvSpPr txBox="1"/>
          <p:nvPr/>
        </p:nvSpPr>
        <p:spPr>
          <a:xfrm>
            <a:off x="1014756" y="155351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7314D9-165E-4128-A553-86174D00CD2D}"/>
              </a:ext>
            </a:extLst>
          </p:cNvPr>
          <p:cNvSpPr txBox="1"/>
          <p:nvPr/>
        </p:nvSpPr>
        <p:spPr>
          <a:xfrm>
            <a:off x="2063262" y="2615636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25 + 159 + 75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BB15FF-EDB5-4083-83EC-827491FB3F81}"/>
              </a:ext>
            </a:extLst>
          </p:cNvPr>
          <p:cNvSpPr txBox="1"/>
          <p:nvPr/>
        </p:nvSpPr>
        <p:spPr>
          <a:xfrm>
            <a:off x="2638846" y="3805323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3066-0902-466C-B4E9-5E2A72521E80}"/>
              </a:ext>
            </a:extLst>
          </p:cNvPr>
          <p:cNvSpPr txBox="1"/>
          <p:nvPr/>
        </p:nvSpPr>
        <p:spPr>
          <a:xfrm>
            <a:off x="2985811" y="4968434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d) 372 + 290 + 10 + 28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801680BE-8BCD-4C78-A091-8E110BB76628}"/>
              </a:ext>
            </a:extLst>
          </p:cNvPr>
          <p:cNvSpPr/>
          <p:nvPr/>
        </p:nvSpPr>
        <p:spPr>
          <a:xfrm>
            <a:off x="8597412" y="127820"/>
            <a:ext cx="3401962" cy="1943522"/>
          </a:xfrm>
          <a:prstGeom prst="wedgeEllipseCallout">
            <a:avLst>
              <a:gd name="adj1" fmla="val 16162"/>
              <a:gd name="adj2" fmla="val 66554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hoàn thành bài tập này nhé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0267784" y="590435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156087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68 + 207 + 3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(207 + 3)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68 + 210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b) 25 + 159 + 75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(25 + 75) + 159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+ 159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259</a:t>
            </a:r>
          </a:p>
        </p:txBody>
      </p:sp>
    </p:spTree>
    <p:extLst>
      <p:ext uri="{BB962C8B-B14F-4D97-AF65-F5344CB8AC3E}">
        <p14:creationId xmlns:p14="http://schemas.microsoft.com/office/powerpoint/2010/main" val="44620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29380" y="127820"/>
            <a:ext cx="7998543" cy="6591957"/>
          </a:xfrm>
          <a:custGeom>
            <a:avLst/>
            <a:gdLst>
              <a:gd name="connsiteX0" fmla="*/ 0 w 7998543"/>
              <a:gd name="connsiteY0" fmla="*/ 1098681 h 6591957"/>
              <a:gd name="connsiteX1" fmla="*/ 1098681 w 7998543"/>
              <a:gd name="connsiteY1" fmla="*/ 0 h 6591957"/>
              <a:gd name="connsiteX2" fmla="*/ 6899862 w 7998543"/>
              <a:gd name="connsiteY2" fmla="*/ 0 h 6591957"/>
              <a:gd name="connsiteX3" fmla="*/ 7998543 w 7998543"/>
              <a:gd name="connsiteY3" fmla="*/ 1098681 h 6591957"/>
              <a:gd name="connsiteX4" fmla="*/ 7998543 w 7998543"/>
              <a:gd name="connsiteY4" fmla="*/ 5493276 h 6591957"/>
              <a:gd name="connsiteX5" fmla="*/ 6899862 w 7998543"/>
              <a:gd name="connsiteY5" fmla="*/ 6591957 h 6591957"/>
              <a:gd name="connsiteX6" fmla="*/ 1098681 w 7998543"/>
              <a:gd name="connsiteY6" fmla="*/ 6591957 h 6591957"/>
              <a:gd name="connsiteX7" fmla="*/ 0 w 7998543"/>
              <a:gd name="connsiteY7" fmla="*/ 5493276 h 6591957"/>
              <a:gd name="connsiteX8" fmla="*/ 0 w 7998543"/>
              <a:gd name="connsiteY8" fmla="*/ 1098681 h 659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98543" h="6591957" fill="none" extrusionOk="0">
                <a:moveTo>
                  <a:pt x="0" y="1098681"/>
                </a:moveTo>
                <a:cubicBezTo>
                  <a:pt x="5665" y="457294"/>
                  <a:pt x="421568" y="-29519"/>
                  <a:pt x="1098681" y="0"/>
                </a:cubicBezTo>
                <a:cubicBezTo>
                  <a:pt x="3215152" y="-83524"/>
                  <a:pt x="5860677" y="-102929"/>
                  <a:pt x="6899862" y="0"/>
                </a:cubicBezTo>
                <a:cubicBezTo>
                  <a:pt x="7517109" y="5412"/>
                  <a:pt x="8044627" y="465127"/>
                  <a:pt x="7998543" y="1098681"/>
                </a:cubicBezTo>
                <a:cubicBezTo>
                  <a:pt x="8064004" y="2600466"/>
                  <a:pt x="8120160" y="3635165"/>
                  <a:pt x="7998543" y="5493276"/>
                </a:cubicBezTo>
                <a:cubicBezTo>
                  <a:pt x="7942548" y="6045137"/>
                  <a:pt x="7450872" y="6647011"/>
                  <a:pt x="6899862" y="6591957"/>
                </a:cubicBezTo>
                <a:cubicBezTo>
                  <a:pt x="5818839" y="6682109"/>
                  <a:pt x="3937152" y="6489982"/>
                  <a:pt x="1098681" y="6591957"/>
                </a:cubicBezTo>
                <a:cubicBezTo>
                  <a:pt x="524107" y="6697238"/>
                  <a:pt x="-33692" y="6038779"/>
                  <a:pt x="0" y="5493276"/>
                </a:cubicBezTo>
                <a:cubicBezTo>
                  <a:pt x="-120683" y="4846316"/>
                  <a:pt x="-130817" y="1593874"/>
                  <a:pt x="0" y="1098681"/>
                </a:cubicBezTo>
                <a:close/>
              </a:path>
              <a:path w="7998543" h="6591957" stroke="0" extrusionOk="0">
                <a:moveTo>
                  <a:pt x="0" y="1098681"/>
                </a:moveTo>
                <a:cubicBezTo>
                  <a:pt x="1279" y="406781"/>
                  <a:pt x="414570" y="56209"/>
                  <a:pt x="1098681" y="0"/>
                </a:cubicBezTo>
                <a:cubicBezTo>
                  <a:pt x="2765259" y="124908"/>
                  <a:pt x="4547426" y="-10679"/>
                  <a:pt x="6899862" y="0"/>
                </a:cubicBezTo>
                <a:cubicBezTo>
                  <a:pt x="7575961" y="46095"/>
                  <a:pt x="8033822" y="438336"/>
                  <a:pt x="7998543" y="1098681"/>
                </a:cubicBezTo>
                <a:cubicBezTo>
                  <a:pt x="7986815" y="1595935"/>
                  <a:pt x="8030323" y="4487885"/>
                  <a:pt x="7998543" y="5493276"/>
                </a:cubicBezTo>
                <a:cubicBezTo>
                  <a:pt x="8060688" y="6069700"/>
                  <a:pt x="7458255" y="6630372"/>
                  <a:pt x="6899862" y="6591957"/>
                </a:cubicBezTo>
                <a:cubicBezTo>
                  <a:pt x="5499339" y="6734281"/>
                  <a:pt x="2299700" y="6674550"/>
                  <a:pt x="1098681" y="6591957"/>
                </a:cubicBezTo>
                <a:cubicBezTo>
                  <a:pt x="543209" y="6617608"/>
                  <a:pt x="108687" y="6120498"/>
                  <a:pt x="0" y="5493276"/>
                </a:cubicBezTo>
                <a:cubicBezTo>
                  <a:pt x="120966" y="3302127"/>
                  <a:pt x="131165" y="2511799"/>
                  <a:pt x="0" y="10986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93F1B86E-C7E7-8A0D-8F56-A315436D2E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82"/>
          <a:stretch/>
        </p:blipFill>
        <p:spPr>
          <a:xfrm flipH="1">
            <a:off x="8609039" y="1437474"/>
            <a:ext cx="3927091" cy="6268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5ED8BD-DB1E-9808-9971-ABF7D808225B}"/>
              </a:ext>
            </a:extLst>
          </p:cNvPr>
          <p:cNvSpPr txBox="1"/>
          <p:nvPr/>
        </p:nvSpPr>
        <p:spPr>
          <a:xfrm>
            <a:off x="1078552" y="22444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1 + 99 + 340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B7717-8A67-C3E7-B792-B3904E025ADD}"/>
              </a:ext>
            </a:extLst>
          </p:cNvPr>
          <p:cNvSpPr txBox="1"/>
          <p:nvPr/>
        </p:nvSpPr>
        <p:spPr>
          <a:xfrm>
            <a:off x="1578282" y="93682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(1 + 99) + 340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FCA93-E5DE-10ED-EA7F-8E9CA4512EC0}"/>
              </a:ext>
            </a:extLst>
          </p:cNvPr>
          <p:cNvSpPr txBox="1"/>
          <p:nvPr/>
        </p:nvSpPr>
        <p:spPr>
          <a:xfrm>
            <a:off x="1684608" y="172363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100 + 340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C098DC-7FD9-6D81-DA94-90761C8BA7BD}"/>
              </a:ext>
            </a:extLst>
          </p:cNvPr>
          <p:cNvSpPr txBox="1"/>
          <p:nvPr/>
        </p:nvSpPr>
        <p:spPr>
          <a:xfrm>
            <a:off x="1652711" y="249980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BA2E0-EFA6-E2D5-C03E-9693F870C5A0}"/>
              </a:ext>
            </a:extLst>
          </p:cNvPr>
          <p:cNvSpPr txBox="1"/>
          <p:nvPr/>
        </p:nvSpPr>
        <p:spPr>
          <a:xfrm>
            <a:off x="1046654" y="333978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002060"/>
                </a:solidFill>
              </a:rPr>
              <a:t>d) 372 + 290 + 10 + 28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B1C9F-296B-8152-F87F-B819500CB47F}"/>
              </a:ext>
            </a:extLst>
          </p:cNvPr>
          <p:cNvSpPr txBox="1"/>
          <p:nvPr/>
        </p:nvSpPr>
        <p:spPr>
          <a:xfrm>
            <a:off x="1546384" y="4052162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= (372 + 28) + (290 + 10)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BC34B-A827-A6B7-58FD-CFDDE037A5F7}"/>
              </a:ext>
            </a:extLst>
          </p:cNvPr>
          <p:cNvSpPr txBox="1"/>
          <p:nvPr/>
        </p:nvSpPr>
        <p:spPr>
          <a:xfrm>
            <a:off x="1652710" y="4838971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+ 300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872897-2FAB-866C-7836-807B7B3B90F7}"/>
              </a:ext>
            </a:extLst>
          </p:cNvPr>
          <p:cNvSpPr txBox="1"/>
          <p:nvPr/>
        </p:nvSpPr>
        <p:spPr>
          <a:xfrm>
            <a:off x="1620813" y="5615147"/>
            <a:ext cx="6534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</a:t>
            </a:r>
          </a:p>
        </p:txBody>
      </p:sp>
    </p:spTree>
    <p:extLst>
      <p:ext uri="{BB962C8B-B14F-4D97-AF65-F5344CB8AC3E}">
        <p14:creationId xmlns:p14="http://schemas.microsoft.com/office/powerpoint/2010/main" val="548947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186C843A-C2F1-6384-5836-A5A2D43F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55" t="51560"/>
          <a:stretch/>
        </p:blipFill>
        <p:spPr>
          <a:xfrm>
            <a:off x="-592041" y="2641911"/>
            <a:ext cx="6442236" cy="4796802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92F68441-A76C-9720-EC47-A228262EE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513" y="4114800"/>
            <a:ext cx="816323" cy="100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ECF4CEF-DAD7-A2E9-0A92-A9060D2C9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2" y="420100"/>
            <a:ext cx="4572001" cy="729803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6957D5A-E3A4-07D3-AFE2-F0151660611A}"/>
              </a:ext>
            </a:extLst>
          </p:cNvPr>
          <p:cNvSpPr/>
          <p:nvPr/>
        </p:nvSpPr>
        <p:spPr>
          <a:xfrm>
            <a:off x="3224981" y="675739"/>
            <a:ext cx="5348748" cy="3247332"/>
          </a:xfrm>
          <a:custGeom>
            <a:avLst/>
            <a:gdLst>
              <a:gd name="connsiteX0" fmla="*/ 488341 w 5348748"/>
              <a:gd name="connsiteY0" fmla="*/ 3358293 h 3247332"/>
              <a:gd name="connsiteX1" fmla="*/ 673861 w 5348748"/>
              <a:gd name="connsiteY1" fmla="*/ 2701236 h 3247332"/>
              <a:gd name="connsiteX2" fmla="*/ 1663893 w 5348748"/>
              <a:gd name="connsiteY2" fmla="*/ 120360 h 3247332"/>
              <a:gd name="connsiteX3" fmla="*/ 4260078 w 5348748"/>
              <a:gd name="connsiteY3" fmla="*/ 316197 h 3247332"/>
              <a:gd name="connsiteX4" fmla="*/ 4066021 w 5348748"/>
              <a:gd name="connsiteY4" fmla="*/ 3010188 h 3247332"/>
              <a:gd name="connsiteX5" fmla="*/ 1484415 w 5348748"/>
              <a:gd name="connsiteY5" fmla="*/ 3077751 h 3247332"/>
              <a:gd name="connsiteX6" fmla="*/ 488341 w 5348748"/>
              <a:gd name="connsiteY6" fmla="*/ 3358293 h 324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748" h="3247332" fill="none" extrusionOk="0">
                <a:moveTo>
                  <a:pt x="488341" y="3358293"/>
                </a:moveTo>
                <a:cubicBezTo>
                  <a:pt x="616235" y="3119264"/>
                  <a:pt x="599036" y="2889715"/>
                  <a:pt x="673861" y="2701236"/>
                </a:cubicBezTo>
                <a:cubicBezTo>
                  <a:pt x="-584583" y="1836373"/>
                  <a:pt x="100036" y="501762"/>
                  <a:pt x="1663893" y="120360"/>
                </a:cubicBezTo>
                <a:cubicBezTo>
                  <a:pt x="2491167" y="-29677"/>
                  <a:pt x="3560201" y="-35998"/>
                  <a:pt x="4260078" y="316197"/>
                </a:cubicBezTo>
                <a:cubicBezTo>
                  <a:pt x="5858713" y="1165620"/>
                  <a:pt x="5569263" y="2566444"/>
                  <a:pt x="4066021" y="3010188"/>
                </a:cubicBezTo>
                <a:cubicBezTo>
                  <a:pt x="3348036" y="3288898"/>
                  <a:pt x="2375266" y="3194442"/>
                  <a:pt x="1484415" y="3077751"/>
                </a:cubicBezTo>
                <a:cubicBezTo>
                  <a:pt x="1356437" y="3080029"/>
                  <a:pt x="714862" y="3314940"/>
                  <a:pt x="488341" y="3358293"/>
                </a:cubicBezTo>
                <a:close/>
              </a:path>
              <a:path w="5348748" h="3247332" stroke="0" extrusionOk="0">
                <a:moveTo>
                  <a:pt x="488341" y="3358293"/>
                </a:moveTo>
                <a:cubicBezTo>
                  <a:pt x="473141" y="3218157"/>
                  <a:pt x="612853" y="2997331"/>
                  <a:pt x="673861" y="2701236"/>
                </a:cubicBezTo>
                <a:cubicBezTo>
                  <a:pt x="-636321" y="1782176"/>
                  <a:pt x="-89957" y="529225"/>
                  <a:pt x="1663893" y="120360"/>
                </a:cubicBezTo>
                <a:cubicBezTo>
                  <a:pt x="2544998" y="-59362"/>
                  <a:pt x="3550291" y="53145"/>
                  <a:pt x="4260078" y="316197"/>
                </a:cubicBezTo>
                <a:cubicBezTo>
                  <a:pt x="5643066" y="1153048"/>
                  <a:pt x="5729316" y="2286829"/>
                  <a:pt x="4066021" y="3010188"/>
                </a:cubicBezTo>
                <a:cubicBezTo>
                  <a:pt x="3281421" y="3322842"/>
                  <a:pt x="2254619" y="3216488"/>
                  <a:pt x="1484415" y="3077751"/>
                </a:cubicBezTo>
                <a:cubicBezTo>
                  <a:pt x="1207608" y="3072605"/>
                  <a:pt x="870679" y="3170927"/>
                  <a:pt x="488341" y="33582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13906123">
                  <a:prstGeom prst="wedgeEllipseCallout">
                    <a:avLst>
                      <a:gd name="adj1" fmla="val -40870"/>
                      <a:gd name="adj2" fmla="val 5341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936F59EF-4DAE-3157-C806-1F8D69B5146E}"/>
              </a:ext>
            </a:extLst>
          </p:cNvPr>
          <p:cNvSpPr/>
          <p:nvPr/>
        </p:nvSpPr>
        <p:spPr>
          <a:xfrm>
            <a:off x="7384026" y="3262080"/>
            <a:ext cx="3952568" cy="292018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211D3A45-1E37-4FAA-3A34-43A676786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78754" y="3352800"/>
            <a:ext cx="1563111" cy="25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CDC8D-3401-626B-9168-C4287DE29E0F}"/>
              </a:ext>
            </a:extLst>
          </p:cNvPr>
          <p:cNvSpPr txBox="1"/>
          <p:nvPr/>
        </p:nvSpPr>
        <p:spPr>
          <a:xfrm>
            <a:off x="1524979" y="325916"/>
            <a:ext cx="9777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(a + b) + 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 = 1 975; b = 1 991; c = 2 025.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12C76C-26B1-E4CF-EADF-1438D65FDACA}"/>
              </a:ext>
            </a:extLst>
          </p:cNvPr>
          <p:cNvSpPr/>
          <p:nvPr/>
        </p:nvSpPr>
        <p:spPr>
          <a:xfrm flipH="1">
            <a:off x="206089" y="104637"/>
            <a:ext cx="1124061" cy="102609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198EC-DCA8-724E-3C24-340E077940DF}"/>
              </a:ext>
            </a:extLst>
          </p:cNvPr>
          <p:cNvSpPr txBox="1"/>
          <p:nvPr/>
        </p:nvSpPr>
        <p:spPr>
          <a:xfrm>
            <a:off x="1190847" y="2073349"/>
            <a:ext cx="10621925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(a + b) + c = (1 975 + 1 991)+ 2 025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3 966 + 2 025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=  5 991</a:t>
            </a:r>
          </a:p>
          <a:p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5552FC03-C666-D61B-073E-CCF37CE2401D}"/>
              </a:ext>
            </a:extLst>
          </p:cNvPr>
          <p:cNvSpPr/>
          <p:nvPr/>
        </p:nvSpPr>
        <p:spPr>
          <a:xfrm>
            <a:off x="3519948" y="1238866"/>
            <a:ext cx="4381169" cy="3097160"/>
          </a:xfrm>
          <a:prstGeom prst="wedgeEllipseCallout">
            <a:avLst>
              <a:gd name="adj1" fmla="val -56092"/>
              <a:gd name="adj2" fmla="val 32755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Tớ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!!!</a:t>
            </a:r>
          </a:p>
        </p:txBody>
      </p:sp>
      <p:pic>
        <p:nvPicPr>
          <p:cNvPr id="2" name="Picture 15">
            <a:extLst>
              <a:ext uri="{FF2B5EF4-FFF2-40B4-BE49-F238E27FC236}">
                <a16:creationId xmlns:a16="http://schemas.microsoft.com/office/drawing/2014/main" id="{51A42E7E-CCC4-6226-8830-D647D92BA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639" b="1395"/>
          <a:stretch/>
        </p:blipFill>
        <p:spPr>
          <a:xfrm>
            <a:off x="-984802" y="1409209"/>
            <a:ext cx="4504750" cy="5748676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21A02CBB-2401-CA22-B694-16FB86429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71478" y="3637633"/>
            <a:ext cx="781556" cy="129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0F5BDBFF-8D25-68FE-58D8-DEBB28FA554E}"/>
              </a:ext>
            </a:extLst>
          </p:cNvPr>
          <p:cNvSpPr/>
          <p:nvPr/>
        </p:nvSpPr>
        <p:spPr>
          <a:xfrm>
            <a:off x="7246374" y="1976283"/>
            <a:ext cx="3274142" cy="2250141"/>
          </a:xfrm>
          <a:prstGeom prst="wedgeEllipseCallout">
            <a:avLst>
              <a:gd name="adj1" fmla="val 31059"/>
              <a:gd name="adj2" fmla="val 52956"/>
            </a:avLst>
          </a:prstGeom>
          <a:solidFill>
            <a:srgbClr val="00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viết đáp án vào bảng con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442451" y="1976283"/>
            <a:ext cx="6499122" cy="1840079"/>
          </a:xfrm>
          <a:custGeom>
            <a:avLst/>
            <a:gdLst>
              <a:gd name="connsiteX0" fmla="*/ 0 w 6499122"/>
              <a:gd name="connsiteY0" fmla="*/ 306686 h 1840079"/>
              <a:gd name="connsiteX1" fmla="*/ 306686 w 6499122"/>
              <a:gd name="connsiteY1" fmla="*/ 0 h 1840079"/>
              <a:gd name="connsiteX2" fmla="*/ 6192436 w 6499122"/>
              <a:gd name="connsiteY2" fmla="*/ 0 h 1840079"/>
              <a:gd name="connsiteX3" fmla="*/ 6499122 w 6499122"/>
              <a:gd name="connsiteY3" fmla="*/ 306686 h 1840079"/>
              <a:gd name="connsiteX4" fmla="*/ 6499122 w 6499122"/>
              <a:gd name="connsiteY4" fmla="*/ 1533393 h 1840079"/>
              <a:gd name="connsiteX5" fmla="*/ 6192436 w 6499122"/>
              <a:gd name="connsiteY5" fmla="*/ 1840079 h 1840079"/>
              <a:gd name="connsiteX6" fmla="*/ 306686 w 6499122"/>
              <a:gd name="connsiteY6" fmla="*/ 1840079 h 1840079"/>
              <a:gd name="connsiteX7" fmla="*/ 0 w 6499122"/>
              <a:gd name="connsiteY7" fmla="*/ 1533393 h 1840079"/>
              <a:gd name="connsiteX8" fmla="*/ 0 w 6499122"/>
              <a:gd name="connsiteY8" fmla="*/ 306686 h 1840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99122" h="1840079" fill="none" extrusionOk="0">
                <a:moveTo>
                  <a:pt x="0" y="306686"/>
                </a:moveTo>
                <a:cubicBezTo>
                  <a:pt x="659" y="155135"/>
                  <a:pt x="141715" y="7396"/>
                  <a:pt x="306686" y="0"/>
                </a:cubicBezTo>
                <a:cubicBezTo>
                  <a:pt x="2447928" y="72427"/>
                  <a:pt x="3867689" y="61419"/>
                  <a:pt x="6192436" y="0"/>
                </a:cubicBezTo>
                <a:cubicBezTo>
                  <a:pt x="6360846" y="-6661"/>
                  <a:pt x="6469879" y="128463"/>
                  <a:pt x="6499122" y="306686"/>
                </a:cubicBezTo>
                <a:cubicBezTo>
                  <a:pt x="6459310" y="770823"/>
                  <a:pt x="6427061" y="1101811"/>
                  <a:pt x="6499122" y="1533393"/>
                </a:cubicBezTo>
                <a:cubicBezTo>
                  <a:pt x="6500317" y="1696707"/>
                  <a:pt x="6348987" y="1825700"/>
                  <a:pt x="6192436" y="1840079"/>
                </a:cubicBezTo>
                <a:cubicBezTo>
                  <a:pt x="5044647" y="1869906"/>
                  <a:pt x="1862615" y="1760773"/>
                  <a:pt x="306686" y="1840079"/>
                </a:cubicBezTo>
                <a:cubicBezTo>
                  <a:pt x="153469" y="1838252"/>
                  <a:pt x="-12467" y="1705236"/>
                  <a:pt x="0" y="1533393"/>
                </a:cubicBezTo>
                <a:cubicBezTo>
                  <a:pt x="42555" y="1304951"/>
                  <a:pt x="31993" y="591513"/>
                  <a:pt x="0" y="306686"/>
                </a:cubicBezTo>
                <a:close/>
              </a:path>
              <a:path w="6499122" h="1840079" stroke="0" extrusionOk="0">
                <a:moveTo>
                  <a:pt x="0" y="306686"/>
                </a:moveTo>
                <a:cubicBezTo>
                  <a:pt x="29122" y="145246"/>
                  <a:pt x="145737" y="17562"/>
                  <a:pt x="306686" y="0"/>
                </a:cubicBezTo>
                <a:cubicBezTo>
                  <a:pt x="1312461" y="123000"/>
                  <a:pt x="4708079" y="-96860"/>
                  <a:pt x="6192436" y="0"/>
                </a:cubicBezTo>
                <a:cubicBezTo>
                  <a:pt x="6346524" y="-11653"/>
                  <a:pt x="6500883" y="133758"/>
                  <a:pt x="6499122" y="306686"/>
                </a:cubicBezTo>
                <a:cubicBezTo>
                  <a:pt x="6498552" y="434999"/>
                  <a:pt x="6466267" y="1042034"/>
                  <a:pt x="6499122" y="1533393"/>
                </a:cubicBezTo>
                <a:cubicBezTo>
                  <a:pt x="6491639" y="1705482"/>
                  <a:pt x="6344645" y="1837269"/>
                  <a:pt x="6192436" y="1840079"/>
                </a:cubicBezTo>
                <a:cubicBezTo>
                  <a:pt x="5552114" y="1679372"/>
                  <a:pt x="2207771" y="1879746"/>
                  <a:pt x="306686" y="1840079"/>
                </a:cubicBezTo>
                <a:cubicBezTo>
                  <a:pt x="105847" y="1833725"/>
                  <a:pt x="-11647" y="1697495"/>
                  <a:pt x="0" y="1533393"/>
                </a:cubicBezTo>
                <a:cubicBezTo>
                  <a:pt x="65540" y="1138053"/>
                  <a:pt x="102880" y="707588"/>
                  <a:pt x="0" y="30668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>
                <a:solidFill>
                  <a:srgbClr val="4472C4"/>
                </a:solidFill>
              </a:rPr>
              <a:t>Nêu tính chất giao hoán của phép cộng?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2101" y="3933825"/>
            <a:ext cx="6257924" cy="27928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2038350" y="4469233"/>
            <a:ext cx="5381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prstClr val="white"/>
                </a:solidFill>
              </a:rPr>
              <a:t>Khi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chỗ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các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số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hạng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trong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một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thì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tổng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không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thay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đổi</a:t>
            </a:r>
            <a:r>
              <a:rPr lang="en-US" sz="4000" b="1" dirty="0">
                <a:solidFill>
                  <a:prstClr val="white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0AFA4A-DE84-0185-0F77-C4E1A615E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9576" y="10013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084978" y="2766335"/>
            <a:ext cx="61648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nhắc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A1130-0A71-42A3-BEC8-2F4A7CAC2235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084819-DC32-BCCA-4A0F-EB939D191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69" y="-139593"/>
            <a:ext cx="58648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0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>
            <a:extLst>
              <a:ext uri="{FF2B5EF4-FFF2-40B4-BE49-F238E27FC236}">
                <a16:creationId xmlns:a16="http://schemas.microsoft.com/office/drawing/2014/main" id="{DD32BA5E-CC78-3B53-A530-D88A01326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48189" y="2273087"/>
            <a:ext cx="1768797" cy="2074282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05A383B4-7254-3E3F-0F3B-19017ADF0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0263" y="832843"/>
            <a:ext cx="1175005" cy="1631952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8" y="2704748"/>
            <a:ext cx="5751871" cy="46015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7F676D-501A-D1C5-4E07-ACE8DC29EE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1149" y="270938"/>
            <a:ext cx="789500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4472C4"/>
                </a:solidFill>
              </a:rPr>
              <a:t>Điền</a:t>
            </a:r>
            <a:r>
              <a:rPr lang="en-US" sz="5400" b="1" dirty="0">
                <a:solidFill>
                  <a:srgbClr val="4472C4"/>
                </a:solidFill>
              </a:rPr>
              <a:t> </a:t>
            </a:r>
            <a:r>
              <a:rPr lang="en-US" sz="5400" b="1" dirty="0" err="1">
                <a:solidFill>
                  <a:srgbClr val="4472C4"/>
                </a:solidFill>
              </a:rPr>
              <a:t>số</a:t>
            </a:r>
            <a:r>
              <a:rPr lang="en-US" sz="5400" b="1" dirty="0">
                <a:solidFill>
                  <a:srgbClr val="4472C4"/>
                </a:solidFill>
              </a:rPr>
              <a:t>:  567 + 987 =…..+ 567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32398" y="3816362"/>
            <a:ext cx="4566260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4353903" y="4486705"/>
            <a:ext cx="20553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359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553B68-2224-7C6B-F03E-4E138BC52E94}"/>
              </a:ext>
            </a:extLst>
          </p:cNvPr>
          <p:cNvSpPr/>
          <p:nvPr/>
        </p:nvSpPr>
        <p:spPr>
          <a:xfrm>
            <a:off x="1685539" y="1648047"/>
            <a:ext cx="8819428" cy="1596771"/>
          </a:xfrm>
          <a:custGeom>
            <a:avLst/>
            <a:gdLst>
              <a:gd name="connsiteX0" fmla="*/ 0 w 8819428"/>
              <a:gd name="connsiteY0" fmla="*/ 266134 h 1596771"/>
              <a:gd name="connsiteX1" fmla="*/ 266134 w 8819428"/>
              <a:gd name="connsiteY1" fmla="*/ 0 h 1596771"/>
              <a:gd name="connsiteX2" fmla="*/ 8553294 w 8819428"/>
              <a:gd name="connsiteY2" fmla="*/ 0 h 1596771"/>
              <a:gd name="connsiteX3" fmla="*/ 8819428 w 8819428"/>
              <a:gd name="connsiteY3" fmla="*/ 266134 h 1596771"/>
              <a:gd name="connsiteX4" fmla="*/ 8819428 w 8819428"/>
              <a:gd name="connsiteY4" fmla="*/ 1330637 h 1596771"/>
              <a:gd name="connsiteX5" fmla="*/ 8553294 w 8819428"/>
              <a:gd name="connsiteY5" fmla="*/ 1596771 h 1596771"/>
              <a:gd name="connsiteX6" fmla="*/ 266134 w 8819428"/>
              <a:gd name="connsiteY6" fmla="*/ 1596771 h 1596771"/>
              <a:gd name="connsiteX7" fmla="*/ 0 w 8819428"/>
              <a:gd name="connsiteY7" fmla="*/ 1330637 h 1596771"/>
              <a:gd name="connsiteX8" fmla="*/ 0 w 8819428"/>
              <a:gd name="connsiteY8" fmla="*/ 266134 h 159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19428" h="1596771" fill="none" extrusionOk="0">
                <a:moveTo>
                  <a:pt x="0" y="266134"/>
                </a:moveTo>
                <a:cubicBezTo>
                  <a:pt x="982" y="145735"/>
                  <a:pt x="132685" y="22713"/>
                  <a:pt x="266134" y="0"/>
                </a:cubicBezTo>
                <a:cubicBezTo>
                  <a:pt x="3079541" y="72427"/>
                  <a:pt x="4533772" y="61419"/>
                  <a:pt x="8553294" y="0"/>
                </a:cubicBezTo>
                <a:cubicBezTo>
                  <a:pt x="8699271" y="-6918"/>
                  <a:pt x="8809460" y="116137"/>
                  <a:pt x="8819428" y="266134"/>
                </a:cubicBezTo>
                <a:cubicBezTo>
                  <a:pt x="8738341" y="605035"/>
                  <a:pt x="8847428" y="918609"/>
                  <a:pt x="8819428" y="1330637"/>
                </a:cubicBezTo>
                <a:cubicBezTo>
                  <a:pt x="8820190" y="1473754"/>
                  <a:pt x="8681618" y="1575855"/>
                  <a:pt x="8553294" y="1596771"/>
                </a:cubicBezTo>
                <a:cubicBezTo>
                  <a:pt x="5575148" y="1626598"/>
                  <a:pt x="3552457" y="1517465"/>
                  <a:pt x="266134" y="1596771"/>
                </a:cubicBezTo>
                <a:cubicBezTo>
                  <a:pt x="134176" y="1595073"/>
                  <a:pt x="-16272" y="1480837"/>
                  <a:pt x="0" y="1330637"/>
                </a:cubicBezTo>
                <a:cubicBezTo>
                  <a:pt x="-26015" y="840011"/>
                  <a:pt x="86327" y="600366"/>
                  <a:pt x="0" y="266134"/>
                </a:cubicBezTo>
                <a:close/>
              </a:path>
              <a:path w="8819428" h="1596771" stroke="0" extrusionOk="0">
                <a:moveTo>
                  <a:pt x="0" y="266134"/>
                </a:moveTo>
                <a:cubicBezTo>
                  <a:pt x="4417" y="120356"/>
                  <a:pt x="120688" y="3200"/>
                  <a:pt x="266134" y="0"/>
                </a:cubicBezTo>
                <a:cubicBezTo>
                  <a:pt x="3677915" y="123000"/>
                  <a:pt x="5821123" y="-96860"/>
                  <a:pt x="8553294" y="0"/>
                </a:cubicBezTo>
                <a:cubicBezTo>
                  <a:pt x="8682770" y="-13342"/>
                  <a:pt x="8831189" y="95441"/>
                  <a:pt x="8819428" y="266134"/>
                </a:cubicBezTo>
                <a:cubicBezTo>
                  <a:pt x="8739383" y="417596"/>
                  <a:pt x="8791910" y="1195055"/>
                  <a:pt x="8819428" y="1330637"/>
                </a:cubicBezTo>
                <a:cubicBezTo>
                  <a:pt x="8798124" y="1485337"/>
                  <a:pt x="8695736" y="1596028"/>
                  <a:pt x="8553294" y="1596771"/>
                </a:cubicBezTo>
                <a:cubicBezTo>
                  <a:pt x="7488991" y="1436064"/>
                  <a:pt x="1390495" y="1636438"/>
                  <a:pt x="266134" y="1596771"/>
                </a:cubicBezTo>
                <a:cubicBezTo>
                  <a:pt x="111048" y="1595134"/>
                  <a:pt x="-17574" y="1469658"/>
                  <a:pt x="0" y="1330637"/>
                </a:cubicBezTo>
                <a:cubicBezTo>
                  <a:pt x="-37174" y="813878"/>
                  <a:pt x="-4754" y="434819"/>
                  <a:pt x="0" y="26613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4472C4"/>
                </a:solidFill>
              </a:rPr>
              <a:t>Tính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bằng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cách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thuận</a:t>
            </a:r>
            <a:r>
              <a:rPr lang="en-US" sz="4400" b="1" dirty="0">
                <a:solidFill>
                  <a:srgbClr val="4472C4"/>
                </a:solidFill>
              </a:rPr>
              <a:t> </a:t>
            </a:r>
            <a:r>
              <a:rPr lang="en-US" sz="4400" b="1" dirty="0" err="1">
                <a:solidFill>
                  <a:srgbClr val="4472C4"/>
                </a:solidFill>
              </a:rPr>
              <a:t>tiện</a:t>
            </a:r>
            <a:r>
              <a:rPr lang="en-US" sz="4400" b="1" dirty="0">
                <a:solidFill>
                  <a:srgbClr val="4472C4"/>
                </a:solidFill>
              </a:rPr>
              <a:t>: </a:t>
            </a:r>
          </a:p>
          <a:p>
            <a:pPr lvl="0" algn="ctr"/>
            <a:r>
              <a:rPr lang="en-US" sz="4400" b="1" dirty="0">
                <a:solidFill>
                  <a:srgbClr val="4472C4"/>
                </a:solidFill>
              </a:rPr>
              <a:t>235 + 789 + 165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27B2BE5-D44E-C4C2-61AB-7A06E2564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8707" y="3816362"/>
            <a:ext cx="9441711" cy="29103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5FFFBD-836F-0FA6-14FE-CEE718FA2AB7}"/>
              </a:ext>
            </a:extLst>
          </p:cNvPr>
          <p:cNvSpPr txBox="1"/>
          <p:nvPr/>
        </p:nvSpPr>
        <p:spPr>
          <a:xfrm>
            <a:off x="1706395" y="4199626"/>
            <a:ext cx="80223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white"/>
                </a:solidFill>
              </a:rPr>
              <a:t>235 + 789 + 165 = ( 235 + 165)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400 + 789</a:t>
            </a:r>
          </a:p>
          <a:p>
            <a:pPr lvl="0"/>
            <a:r>
              <a:rPr lang="en-US" sz="4000" b="1" dirty="0">
                <a:solidFill>
                  <a:prstClr val="white"/>
                </a:solidFill>
              </a:rPr>
              <a:t>                              =     1 189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12EB0-ECBC-172A-9496-C8B1EBF8B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151" y="195383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61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A47F1F8-EADD-51B3-E824-3BB80B44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49805" y="3816362"/>
            <a:ext cx="2942195" cy="3333932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CDB04D1-22ED-5CE9-F7C6-04B0180F8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82"/>
          <a:stretch/>
        </p:blipFill>
        <p:spPr>
          <a:xfrm flipH="1">
            <a:off x="-1" y="1361782"/>
            <a:ext cx="3982065" cy="635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67825-5D28-631B-96BF-A7B4F9AD1864}"/>
              </a:ext>
            </a:extLst>
          </p:cNvPr>
          <p:cNvSpPr txBox="1"/>
          <p:nvPr/>
        </p:nvSpPr>
        <p:spPr>
          <a:xfrm>
            <a:off x="3355981" y="2663711"/>
            <a:ext cx="55870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Cảm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bạn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đã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giúp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tớ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dọn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dẹp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cửa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hàng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nhé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</a:rPr>
              <a:t>!!!!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43F9B4-5CAE-ACA4-AE29-0B853CE44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376" y="152400"/>
            <a:ext cx="676714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1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9D625E39-BF5C-1871-D07E-DDC53AB3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4" b="95230" l="4668" r="90806">
                        <a14:foregroundMark x1="19661" y1="42403" x2="40594" y2="62898"/>
                        <a14:foregroundMark x1="4668" y1="45583" x2="8487" y2="50177"/>
                        <a14:foregroundMark x1="8062" y1="53004" x2="8487" y2="53534"/>
                        <a14:foregroundMark x1="14710" y1="36572" x2="14710" y2="39753"/>
                        <a14:foregroundMark x1="8345" y1="52297" x2="13154" y2="56184"/>
                        <a14:foregroundMark x1="21499" y1="57597" x2="31259" y2="71731"/>
                        <a14:foregroundMark x1="45262" y1="55654" x2="45545" y2="58657"/>
                        <a14:foregroundMark x1="39180" y1="92049" x2="35078" y2="73498"/>
                        <a14:foregroundMark x1="64074" y1="78092" x2="64922" y2="82332"/>
                        <a14:foregroundMark x1="59830" y1="80919" x2="65064" y2="82332"/>
                        <a14:foregroundMark x1="77086" y1="95230" x2="77935" y2="90813"/>
                        <a14:foregroundMark x1="90806" y1="36572" x2="90806" y2="39223"/>
                        <a14:backgroundMark x1="24752" y1="79152" x2="21924" y2="80919"/>
                        <a14:backgroundMark x1="49646" y1="64488" x2="50636" y2="69435"/>
                        <a14:backgroundMark x1="78784" y1="70671" x2="84441" y2="754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29549" y="3416604"/>
            <a:ext cx="4862052" cy="3889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03DFE4-4671-B0BF-CB95-415CB8E7EE19}"/>
              </a:ext>
            </a:extLst>
          </p:cNvPr>
          <p:cNvSpPr txBox="1"/>
          <p:nvPr/>
        </p:nvSpPr>
        <p:spPr>
          <a:xfrm>
            <a:off x="3089644" y="0"/>
            <a:ext cx="6164188" cy="769441"/>
          </a:xfrm>
          <a:prstGeom prst="rect">
            <a:avLst/>
          </a:prstGeom>
          <a:noFill/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</a:rPr>
              <a:t>...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30E722-17AB-3CEC-9060-381F432AC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896" y="642199"/>
            <a:ext cx="2468106" cy="1452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21B929-6424-498A-97A8-582E89E7566D}"/>
              </a:ext>
            </a:extLst>
          </p:cNvPr>
          <p:cNvSpPr txBox="1"/>
          <p:nvPr/>
        </p:nvSpPr>
        <p:spPr>
          <a:xfrm>
            <a:off x="699247" y="44143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FAA7137-9882-4094-A756-30C47D04EA4A}"/>
              </a:ext>
            </a:extLst>
          </p:cNvPr>
          <p:cNvSpPr txBox="1"/>
          <p:nvPr/>
        </p:nvSpPr>
        <p:spPr>
          <a:xfrm flipH="1">
            <a:off x="-1273540" y="4045054"/>
            <a:ext cx="29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D30AE-D3BE-72BC-3E3F-9409B1049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92" y="1515910"/>
            <a:ext cx="9016765" cy="2054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ABD7B0-02EC-6372-83B4-E080374F1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157" y="2926410"/>
            <a:ext cx="178018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7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1B1FE-761B-418E-A406-6036BC75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357" y="0"/>
            <a:ext cx="8861285" cy="6582969"/>
          </a:xfrm>
          <a:prstGeom prst="rect">
            <a:avLst/>
          </a:prstGeom>
        </p:spPr>
      </p:pic>
      <p:sp>
        <p:nvSpPr>
          <p:cNvPr id="15" name="Wave 14">
            <a:extLst>
              <a:ext uri="{FF2B5EF4-FFF2-40B4-BE49-F238E27FC236}">
                <a16:creationId xmlns:a16="http://schemas.microsoft.com/office/drawing/2014/main" id="{52130B2C-D8C9-4E8E-B952-B51F007CF809}"/>
              </a:ext>
            </a:extLst>
          </p:cNvPr>
          <p:cNvSpPr/>
          <p:nvPr/>
        </p:nvSpPr>
        <p:spPr>
          <a:xfrm>
            <a:off x="2705594" y="275031"/>
            <a:ext cx="6236526" cy="1480134"/>
          </a:xfrm>
          <a:prstGeom prst="wave">
            <a:avLst/>
          </a:prstGeom>
          <a:solidFill>
            <a:srgbClr val="FFFF0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3779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FA3DE0-BE84-ACE2-847A-778AD4B02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484" y="1311902"/>
            <a:ext cx="6886575" cy="2447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6A09A6-0722-26C3-2FE6-2ACFF216D326}"/>
              </a:ext>
            </a:extLst>
          </p:cNvPr>
          <p:cNvSpPr txBox="1"/>
          <p:nvPr/>
        </p:nvSpPr>
        <p:spPr>
          <a:xfrm>
            <a:off x="1105786" y="4189228"/>
            <a:ext cx="103880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Tại một quầy nước, nhân viên bê hai khay nước. 1 khay đựng nước dừa và 1 khay đựng nước sấu dầm và nho. Giá nước như sau: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dừa: 45 000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nho: 75 000 đồng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Nước sấu dầm: 25 000 đông</a:t>
            </a:r>
          </a:p>
        </p:txBody>
      </p:sp>
    </p:spTree>
    <p:extLst>
      <p:ext uri="{BB962C8B-B14F-4D97-AF65-F5344CB8AC3E}">
        <p14:creationId xmlns:p14="http://schemas.microsoft.com/office/powerpoint/2010/main" val="41679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874D50-81DA-3C1E-651C-08F8B91DA700}"/>
              </a:ext>
            </a:extLst>
          </p:cNvPr>
          <p:cNvSpPr/>
          <p:nvPr/>
        </p:nvSpPr>
        <p:spPr>
          <a:xfrm>
            <a:off x="301365" y="199661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089EFC9C-6229-AA7A-B190-8623ECF49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8728" y="45720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12FD8-EFC3-7001-F4B3-A5000113A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3083" y="586529"/>
            <a:ext cx="6895174" cy="56636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3E08913-53E2-B72A-FB0F-31A12C8FF8CF}"/>
              </a:ext>
            </a:extLst>
          </p:cNvPr>
          <p:cNvSpPr/>
          <p:nvPr/>
        </p:nvSpPr>
        <p:spPr>
          <a:xfrm>
            <a:off x="3402420" y="3062177"/>
            <a:ext cx="2147776" cy="744279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E90DC27-8FF9-1489-EC45-576012E266F9}"/>
              </a:ext>
            </a:extLst>
          </p:cNvPr>
          <p:cNvSpPr/>
          <p:nvPr/>
        </p:nvSpPr>
        <p:spPr>
          <a:xfrm>
            <a:off x="5954234" y="2892056"/>
            <a:ext cx="2147776" cy="744279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0B9CC2-6552-B2FC-04E0-05214E210584}"/>
              </a:ext>
            </a:extLst>
          </p:cNvPr>
          <p:cNvSpPr txBox="1"/>
          <p:nvPr/>
        </p:nvSpPr>
        <p:spPr>
          <a:xfrm>
            <a:off x="4922875" y="4540102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(45 000 + 75 000) + 25 000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6DE77D-D792-C82D-7C79-ED425E55680F}"/>
              </a:ext>
            </a:extLst>
          </p:cNvPr>
          <p:cNvSpPr txBox="1"/>
          <p:nvPr/>
        </p:nvSpPr>
        <p:spPr>
          <a:xfrm>
            <a:off x="4933507" y="4795284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120 000 + 25 000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C807AD-94A2-A4BE-7B18-5D017CB1C377}"/>
              </a:ext>
            </a:extLst>
          </p:cNvPr>
          <p:cNvSpPr txBox="1"/>
          <p:nvPr/>
        </p:nvSpPr>
        <p:spPr>
          <a:xfrm>
            <a:off x="4944139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CDE4B1-22BD-FF95-A761-DD8A7CD1B7AF}"/>
              </a:ext>
            </a:extLst>
          </p:cNvPr>
          <p:cNvSpPr/>
          <p:nvPr/>
        </p:nvSpPr>
        <p:spPr>
          <a:xfrm>
            <a:off x="9090838" y="3593805"/>
            <a:ext cx="2498649" cy="861237"/>
          </a:xfrm>
          <a:prstGeom prst="wedgeRoundRectCallout">
            <a:avLst>
              <a:gd name="adj1" fmla="val -36180"/>
              <a:gd name="adj2" fmla="val 73929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uống</a:t>
            </a:r>
            <a:r>
              <a:rPr lang="en-US" dirty="0"/>
              <a:t> ở </a:t>
            </a:r>
            <a:r>
              <a:rPr lang="en-US" dirty="0" err="1"/>
              <a:t>khay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trước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74033-93CE-3AC3-B880-5BBB98BE55B3}"/>
              </a:ext>
            </a:extLst>
          </p:cNvPr>
          <p:cNvSpPr txBox="1"/>
          <p:nvPr/>
        </p:nvSpPr>
        <p:spPr>
          <a:xfrm>
            <a:off x="7155711" y="5103628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45 000 + (75 000 + 25 000)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9EE11F-9370-1DF4-6CF2-8A86B2653357}"/>
              </a:ext>
            </a:extLst>
          </p:cNvPr>
          <p:cNvSpPr txBox="1"/>
          <p:nvPr/>
        </p:nvSpPr>
        <p:spPr>
          <a:xfrm>
            <a:off x="7155711" y="5401340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45 000 + 100 000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063605-B39D-DFE5-7253-655C23012377}"/>
              </a:ext>
            </a:extLst>
          </p:cNvPr>
          <p:cNvSpPr txBox="1"/>
          <p:nvPr/>
        </p:nvSpPr>
        <p:spPr>
          <a:xfrm>
            <a:off x="7176976" y="5677787"/>
            <a:ext cx="2477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 145 000</a:t>
            </a:r>
          </a:p>
        </p:txBody>
      </p:sp>
    </p:spTree>
    <p:extLst>
      <p:ext uri="{BB962C8B-B14F-4D97-AF65-F5344CB8AC3E}">
        <p14:creationId xmlns:p14="http://schemas.microsoft.com/office/powerpoint/2010/main" val="23393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21" grpId="0" animBg="1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</TotalTime>
  <Words>683</Words>
  <PresentationFormat>Widescreen</PresentationFormat>
  <Paragraphs>94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2023-09-11T10:53:35Z</dcterms:created>
  <dcterms:modified xsi:type="dcterms:W3CDTF">2023-10-15T08:38:21Z</dcterms:modified>
</cp:coreProperties>
</file>