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909" r:id="rId2"/>
    <p:sldId id="808" r:id="rId3"/>
    <p:sldId id="809" r:id="rId4"/>
    <p:sldId id="993" r:id="rId5"/>
    <p:sldId id="852" r:id="rId6"/>
    <p:sldId id="978" r:id="rId7"/>
    <p:sldId id="970" r:id="rId8"/>
    <p:sldId id="994" r:id="rId9"/>
    <p:sldId id="897" r:id="rId10"/>
    <p:sldId id="995" r:id="rId11"/>
    <p:sldId id="971" r:id="rId12"/>
    <p:sldId id="981" r:id="rId13"/>
    <p:sldId id="996" r:id="rId14"/>
    <p:sldId id="982" r:id="rId15"/>
    <p:sldId id="983" r:id="rId16"/>
    <p:sldId id="997" r:id="rId17"/>
    <p:sldId id="966" r:id="rId18"/>
    <p:sldId id="972" r:id="rId19"/>
    <p:sldId id="973" r:id="rId20"/>
    <p:sldId id="998" r:id="rId21"/>
    <p:sldId id="999" r:id="rId22"/>
    <p:sldId id="1000" r:id="rId23"/>
    <p:sldId id="1001" r:id="rId24"/>
    <p:sldId id="1002" r:id="rId25"/>
    <p:sldId id="1003" r:id="rId26"/>
    <p:sldId id="1004" r:id="rId27"/>
    <p:sldId id="1006" r:id="rId28"/>
    <p:sldId id="1007" r:id="rId29"/>
    <p:sldId id="723" r:id="rId30"/>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09"/>
            <p14:sldId id="808"/>
            <p14:sldId id="809"/>
            <p14:sldId id="993"/>
            <p14:sldId id="852"/>
            <p14:sldId id="978"/>
            <p14:sldId id="970"/>
            <p14:sldId id="994"/>
            <p14:sldId id="897"/>
            <p14:sldId id="995"/>
            <p14:sldId id="971"/>
            <p14:sldId id="981"/>
            <p14:sldId id="996"/>
            <p14:sldId id="982"/>
            <p14:sldId id="983"/>
            <p14:sldId id="997"/>
            <p14:sldId id="966"/>
            <p14:sldId id="972"/>
            <p14:sldId id="973"/>
            <p14:sldId id="998"/>
            <p14:sldId id="999"/>
            <p14:sldId id="1000"/>
            <p14:sldId id="1001"/>
            <p14:sldId id="1002"/>
            <p14:sldId id="1003"/>
            <p14:sldId id="1004"/>
            <p14:sldId id="1006"/>
            <p14:sldId id="1007"/>
            <p14:sldId id="7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F4F7ED"/>
    <a:srgbClr val="FEF6F0"/>
    <a:srgbClr val="E4FEDE"/>
    <a:srgbClr val="1D5E75"/>
    <a:srgbClr val="255997"/>
    <a:srgbClr val="FDEDD3"/>
    <a:srgbClr val="FEF5E6"/>
    <a:srgbClr val="FDEED3"/>
    <a:srgbClr val="FBE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546" y="-16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4" Type="http://schemas.openxmlformats.org/officeDocument/2006/relationships/image" Target="../media/image8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8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14/03/2024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14/03/2024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14/03/2024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14/03/2024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14/03/2024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oleObject" Target="../embeddings/oleObject10.bin"/><Relationship Id="rId12"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4.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36.wmf"/><Relationship Id="rId4" Type="http://schemas.openxmlformats.org/officeDocument/2006/relationships/image" Target="../media/image33.png"/><Relationship Id="rId9" Type="http://schemas.openxmlformats.org/officeDocument/2006/relationships/oleObject" Target="../embeddings/oleObject11.bin"/><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oleObject" Target="../embeddings/oleObject15.bin"/><Relationship Id="rId3" Type="http://schemas.openxmlformats.org/officeDocument/2006/relationships/notesSlide" Target="../notesSlides/notesSlide11.xml"/><Relationship Id="rId7" Type="http://schemas.openxmlformats.org/officeDocument/2006/relationships/image" Target="../media/image42.png"/><Relationship Id="rId12" Type="http://schemas.openxmlformats.org/officeDocument/2006/relationships/image" Target="../media/image39.wmf"/><Relationship Id="rId2" Type="http://schemas.openxmlformats.org/officeDocument/2006/relationships/slideLayout" Target="../slideLayouts/slideLayout2.xml"/><Relationship Id="rId16" Type="http://schemas.openxmlformats.org/officeDocument/2006/relationships/image" Target="../media/image41.wmf"/><Relationship Id="rId1" Type="http://schemas.openxmlformats.org/officeDocument/2006/relationships/vmlDrawing" Target="../drawings/vmlDrawing6.vml"/><Relationship Id="rId6" Type="http://schemas.openxmlformats.org/officeDocument/2006/relationships/image" Target="../media/image16.png"/><Relationship Id="rId11" Type="http://schemas.openxmlformats.org/officeDocument/2006/relationships/oleObject" Target="../embeddings/oleObject14.bin"/><Relationship Id="rId5" Type="http://schemas.openxmlformats.org/officeDocument/2006/relationships/image" Target="../media/image20.png"/><Relationship Id="rId15" Type="http://schemas.openxmlformats.org/officeDocument/2006/relationships/oleObject" Target="../embeddings/oleObject16.bin"/><Relationship Id="rId10" Type="http://schemas.openxmlformats.org/officeDocument/2006/relationships/image" Target="../media/image38.wmf"/><Relationship Id="rId4" Type="http://schemas.openxmlformats.org/officeDocument/2006/relationships/image" Target="../media/image19.png"/><Relationship Id="rId9" Type="http://schemas.openxmlformats.org/officeDocument/2006/relationships/oleObject" Target="../embeddings/oleObject13.bin"/><Relationship Id="rId14" Type="http://schemas.openxmlformats.org/officeDocument/2006/relationships/image" Target="../media/image40.w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image" Target="../media/image49.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2.wmf"/><Relationship Id="rId3" Type="http://schemas.openxmlformats.org/officeDocument/2006/relationships/notesSlide" Target="../notesSlides/notesSlide15.xml"/><Relationship Id="rId7" Type="http://schemas.openxmlformats.org/officeDocument/2006/relationships/image" Target="../media/image55.png"/><Relationship Id="rId12"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4.png"/><Relationship Id="rId11" Type="http://schemas.openxmlformats.org/officeDocument/2006/relationships/image" Target="../media/image51.wmf"/><Relationship Id="rId5" Type="http://schemas.openxmlformats.org/officeDocument/2006/relationships/image" Target="../media/image17.png"/><Relationship Id="rId15" Type="http://schemas.openxmlformats.org/officeDocument/2006/relationships/image" Target="../media/image53.wmf"/><Relationship Id="rId10" Type="http://schemas.openxmlformats.org/officeDocument/2006/relationships/oleObject" Target="../embeddings/oleObject19.bin"/><Relationship Id="rId4" Type="http://schemas.openxmlformats.org/officeDocument/2006/relationships/image" Target="../media/image16.png"/><Relationship Id="rId9" Type="http://schemas.openxmlformats.org/officeDocument/2006/relationships/image" Target="../media/image50.wmf"/><Relationship Id="rId14" Type="http://schemas.openxmlformats.org/officeDocument/2006/relationships/oleObject" Target="../embeddings/oleObject21.bin"/></Relationships>
</file>

<file path=ppt/slides/_rels/slide16.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image" Target="../media/image57.wmf"/><Relationship Id="rId3" Type="http://schemas.openxmlformats.org/officeDocument/2006/relationships/notesSlide" Target="../notesSlides/notesSlide16.xml"/><Relationship Id="rId7" Type="http://schemas.openxmlformats.org/officeDocument/2006/relationships/oleObject" Target="../embeddings/oleObject22.bin"/><Relationship Id="rId12" Type="http://schemas.openxmlformats.org/officeDocument/2006/relationships/oleObject" Target="../embeddings/oleObject23.bin"/><Relationship Id="rId17" Type="http://schemas.openxmlformats.org/officeDocument/2006/relationships/image" Target="../media/image59.wmf"/><Relationship Id="rId2" Type="http://schemas.openxmlformats.org/officeDocument/2006/relationships/slideLayout" Target="../slideLayouts/slideLayout2.xml"/><Relationship Id="rId16" Type="http://schemas.openxmlformats.org/officeDocument/2006/relationships/oleObject" Target="../embeddings/oleObject25.bin"/><Relationship Id="rId1" Type="http://schemas.openxmlformats.org/officeDocument/2006/relationships/vmlDrawing" Target="../drawings/vmlDrawing9.vml"/><Relationship Id="rId6" Type="http://schemas.openxmlformats.org/officeDocument/2006/relationships/image" Target="../media/image60.png"/><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58.wmf"/><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61.png"/><Relationship Id="rId1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oleObject" Target="../embeddings/oleObject28.bin"/><Relationship Id="rId3" Type="http://schemas.openxmlformats.org/officeDocument/2006/relationships/notesSlide" Target="../notesSlides/notesSlide17.xml"/><Relationship Id="rId7" Type="http://schemas.openxmlformats.org/officeDocument/2006/relationships/image" Target="../media/image68.png"/><Relationship Id="rId12" Type="http://schemas.openxmlformats.org/officeDocument/2006/relationships/image" Target="../media/image63.wmf"/><Relationship Id="rId2" Type="http://schemas.openxmlformats.org/officeDocument/2006/relationships/slideLayout" Target="../slideLayouts/slideLayout2.xml"/><Relationship Id="rId16" Type="http://schemas.openxmlformats.org/officeDocument/2006/relationships/image" Target="../media/image65.wmf"/><Relationship Id="rId1" Type="http://schemas.openxmlformats.org/officeDocument/2006/relationships/vmlDrawing" Target="../drawings/vmlDrawing10.vml"/><Relationship Id="rId6" Type="http://schemas.openxmlformats.org/officeDocument/2006/relationships/image" Target="../media/image67.png"/><Relationship Id="rId11" Type="http://schemas.openxmlformats.org/officeDocument/2006/relationships/oleObject" Target="../embeddings/oleObject27.bin"/><Relationship Id="rId5" Type="http://schemas.openxmlformats.org/officeDocument/2006/relationships/image" Target="../media/image66.png"/><Relationship Id="rId15" Type="http://schemas.openxmlformats.org/officeDocument/2006/relationships/oleObject" Target="../embeddings/oleObject29.bin"/><Relationship Id="rId10" Type="http://schemas.openxmlformats.org/officeDocument/2006/relationships/image" Target="../media/image62.wmf"/><Relationship Id="rId4" Type="http://schemas.openxmlformats.org/officeDocument/2006/relationships/image" Target="../media/image11.png"/><Relationship Id="rId9" Type="http://schemas.openxmlformats.org/officeDocument/2006/relationships/oleObject" Target="../embeddings/oleObject26.bin"/><Relationship Id="rId14" Type="http://schemas.openxmlformats.org/officeDocument/2006/relationships/image" Target="../media/image64.wmf"/></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9.xml"/><Relationship Id="rId7" Type="http://schemas.openxmlformats.org/officeDocument/2006/relationships/image" Target="../media/image71.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0.bin"/><Relationship Id="rId5" Type="http://schemas.openxmlformats.org/officeDocument/2006/relationships/image" Target="../media/image16.png"/><Relationship Id="rId4" Type="http://schemas.openxmlformats.org/officeDocument/2006/relationships/image" Target="../media/image72.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0.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73.wmf"/><Relationship Id="rId11" Type="http://schemas.openxmlformats.org/officeDocument/2006/relationships/image" Target="../media/image74.wmf"/><Relationship Id="rId5" Type="http://schemas.openxmlformats.org/officeDocument/2006/relationships/oleObject" Target="../embeddings/oleObject31.bin"/><Relationship Id="rId10" Type="http://schemas.openxmlformats.org/officeDocument/2006/relationships/oleObject" Target="../embeddings/oleObject32.bin"/><Relationship Id="rId4" Type="http://schemas.openxmlformats.org/officeDocument/2006/relationships/image" Target="../media/image72.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7.wmf"/><Relationship Id="rId3" Type="http://schemas.openxmlformats.org/officeDocument/2006/relationships/notesSlide" Target="../notesSlides/notesSlide21.xml"/><Relationship Id="rId7" Type="http://schemas.openxmlformats.org/officeDocument/2006/relationships/image" Target="../media/image75.wmf"/><Relationship Id="rId12"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33.bin"/><Relationship Id="rId11" Type="http://schemas.openxmlformats.org/officeDocument/2006/relationships/image" Target="../media/image76.wmf"/><Relationship Id="rId5" Type="http://schemas.openxmlformats.org/officeDocument/2006/relationships/image" Target="../media/image16.png"/><Relationship Id="rId15" Type="http://schemas.openxmlformats.org/officeDocument/2006/relationships/image" Target="../media/image78.wmf"/><Relationship Id="rId10" Type="http://schemas.openxmlformats.org/officeDocument/2006/relationships/oleObject" Target="../embeddings/oleObject34.bin"/><Relationship Id="rId4" Type="http://schemas.openxmlformats.org/officeDocument/2006/relationships/image" Target="../media/image72.png"/><Relationship Id="rId9" Type="http://schemas.openxmlformats.org/officeDocument/2006/relationships/image" Target="../media/image81.png"/><Relationship Id="rId14" Type="http://schemas.openxmlformats.org/officeDocument/2006/relationships/oleObject" Target="../embeddings/oleObject36.bin"/></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22.xml"/><Relationship Id="rId7" Type="http://schemas.openxmlformats.org/officeDocument/2006/relationships/image" Target="../media/image80.png"/><Relationship Id="rId12" Type="http://schemas.openxmlformats.org/officeDocument/2006/relationships/image" Target="../media/image83.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84.png"/><Relationship Id="rId11" Type="http://schemas.openxmlformats.org/officeDocument/2006/relationships/oleObject" Target="../embeddings/oleObject38.bin"/><Relationship Id="rId5" Type="http://schemas.openxmlformats.org/officeDocument/2006/relationships/image" Target="../media/image16.png"/><Relationship Id="rId10" Type="http://schemas.openxmlformats.org/officeDocument/2006/relationships/image" Target="../media/image82.wmf"/><Relationship Id="rId4" Type="http://schemas.openxmlformats.org/officeDocument/2006/relationships/image" Target="../media/image72.png"/><Relationship Id="rId9" Type="http://schemas.openxmlformats.org/officeDocument/2006/relationships/oleObject" Target="../embeddings/oleObject37.bin"/></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7.wmf"/><Relationship Id="rId3" Type="http://schemas.openxmlformats.org/officeDocument/2006/relationships/notesSlide" Target="../notesSlides/notesSlide23.xml"/><Relationship Id="rId7" Type="http://schemas.openxmlformats.org/officeDocument/2006/relationships/image" Target="../media/image85.wmf"/><Relationship Id="rId12"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9.bin"/><Relationship Id="rId11" Type="http://schemas.openxmlformats.org/officeDocument/2006/relationships/image" Target="../media/image86.wmf"/><Relationship Id="rId5" Type="http://schemas.openxmlformats.org/officeDocument/2006/relationships/image" Target="../media/image16.png"/><Relationship Id="rId15" Type="http://schemas.openxmlformats.org/officeDocument/2006/relationships/image" Target="../media/image88.wmf"/><Relationship Id="rId10" Type="http://schemas.openxmlformats.org/officeDocument/2006/relationships/oleObject" Target="../embeddings/oleObject40.bin"/><Relationship Id="rId4" Type="http://schemas.openxmlformats.org/officeDocument/2006/relationships/image" Target="../media/image72.png"/><Relationship Id="rId9" Type="http://schemas.openxmlformats.org/officeDocument/2006/relationships/image" Target="../media/image90.png"/><Relationship Id="rId14" Type="http://schemas.openxmlformats.org/officeDocument/2006/relationships/oleObject" Target="../embeddings/oleObject42.bin"/></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24.xml"/><Relationship Id="rId7" Type="http://schemas.openxmlformats.org/officeDocument/2006/relationships/image" Target="../media/image90.png"/><Relationship Id="rId12"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89.png"/><Relationship Id="rId11" Type="http://schemas.openxmlformats.org/officeDocument/2006/relationships/oleObject" Target="../embeddings/oleObject44.bin"/><Relationship Id="rId5" Type="http://schemas.openxmlformats.org/officeDocument/2006/relationships/image" Target="../media/image16.png"/><Relationship Id="rId10" Type="http://schemas.openxmlformats.org/officeDocument/2006/relationships/image" Target="../media/image82.wmf"/><Relationship Id="rId4" Type="http://schemas.openxmlformats.org/officeDocument/2006/relationships/image" Target="../media/image72.png"/><Relationship Id="rId9" Type="http://schemas.openxmlformats.org/officeDocument/2006/relationships/oleObject" Target="../embeddings/oleObject43.bin"/></Relationships>
</file>

<file path=ppt/slides/_rels/slide2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oleObject" Target="../embeddings/oleObject46.bin"/><Relationship Id="rId3" Type="http://schemas.openxmlformats.org/officeDocument/2006/relationships/notesSlide" Target="../notesSlides/notesSlide25.xml"/><Relationship Id="rId7" Type="http://schemas.openxmlformats.org/officeDocument/2006/relationships/image" Target="../media/image96.png"/><Relationship Id="rId12"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95.png"/><Relationship Id="rId11" Type="http://schemas.openxmlformats.org/officeDocument/2006/relationships/image" Target="../media/image93.wmf"/><Relationship Id="rId5" Type="http://schemas.openxmlformats.org/officeDocument/2006/relationships/image" Target="../media/image16.png"/><Relationship Id="rId10" Type="http://schemas.openxmlformats.org/officeDocument/2006/relationships/oleObject" Target="../embeddings/oleObject45.bin"/><Relationship Id="rId4" Type="http://schemas.openxmlformats.org/officeDocument/2006/relationships/image" Target="../media/image72.png"/><Relationship Id="rId9" Type="http://schemas.openxmlformats.org/officeDocument/2006/relationships/image" Target="../media/image98.png"/><Relationship Id="rId14" Type="http://schemas.openxmlformats.org/officeDocument/2006/relationships/image" Target="../media/image94.wmf"/></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26.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95.png"/><Relationship Id="rId11" Type="http://schemas.openxmlformats.org/officeDocument/2006/relationships/image" Target="../media/image99.wmf"/><Relationship Id="rId5" Type="http://schemas.openxmlformats.org/officeDocument/2006/relationships/image" Target="../media/image16.png"/><Relationship Id="rId10" Type="http://schemas.openxmlformats.org/officeDocument/2006/relationships/oleObject" Target="../embeddings/oleObject47.bin"/><Relationship Id="rId4" Type="http://schemas.openxmlformats.org/officeDocument/2006/relationships/image" Target="../media/image72.png"/><Relationship Id="rId9"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27.xml"/><Relationship Id="rId7" Type="http://schemas.openxmlformats.org/officeDocument/2006/relationships/image" Target="../media/image96.png"/><Relationship Id="rId12"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95.png"/><Relationship Id="rId11" Type="http://schemas.openxmlformats.org/officeDocument/2006/relationships/image" Target="../media/image93.wmf"/><Relationship Id="rId5" Type="http://schemas.openxmlformats.org/officeDocument/2006/relationships/image" Target="../media/image16.png"/><Relationship Id="rId10" Type="http://schemas.openxmlformats.org/officeDocument/2006/relationships/oleObject" Target="../embeddings/oleObject48.bin"/><Relationship Id="rId4" Type="http://schemas.openxmlformats.org/officeDocument/2006/relationships/image" Target="../media/image72.png"/><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1.wmf"/><Relationship Id="rId3" Type="http://schemas.openxmlformats.org/officeDocument/2006/relationships/notesSlide" Target="../notesSlides/notesSlide28.xml"/><Relationship Id="rId7" Type="http://schemas.openxmlformats.org/officeDocument/2006/relationships/image" Target="../media/image96.png"/><Relationship Id="rId12"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95.png"/><Relationship Id="rId11" Type="http://schemas.openxmlformats.org/officeDocument/2006/relationships/image" Target="../media/image100.wmf"/><Relationship Id="rId5" Type="http://schemas.openxmlformats.org/officeDocument/2006/relationships/image" Target="../media/image16.png"/><Relationship Id="rId10" Type="http://schemas.openxmlformats.org/officeDocument/2006/relationships/oleObject" Target="../embeddings/oleObject49.bin"/><Relationship Id="rId4" Type="http://schemas.openxmlformats.org/officeDocument/2006/relationships/image" Target="../media/image72.png"/><Relationship Id="rId9"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2.xml"/><Relationship Id="rId7" Type="http://schemas.openxmlformats.org/officeDocument/2006/relationships/image" Target="../media/image10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4.png"/><Relationship Id="rId5" Type="http://schemas.openxmlformats.org/officeDocument/2006/relationships/image" Target="../media/image102.jpg"/><Relationship Id="rId4" Type="http://schemas.openxmlformats.org/officeDocument/2006/relationships/notesSlide" Target="../notesSlides/notesSlide29.xml"/><Relationship Id="rId9" Type="http://schemas.openxmlformats.org/officeDocument/2006/relationships/image" Target="../media/image108.png"/></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9.wmf"/><Relationship Id="rId4" Type="http://schemas.openxmlformats.org/officeDocument/2006/relationships/image" Target="../media/image10.png"/><Relationship Id="rId9"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5.wmf"/><Relationship Id="rId3" Type="http://schemas.openxmlformats.org/officeDocument/2006/relationships/notesSlide" Target="../notesSlides/notesSlide7.xml"/><Relationship Id="rId7" Type="http://schemas.openxmlformats.org/officeDocument/2006/relationships/image" Target="../media/image12.png"/><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8.png"/><Relationship Id="rId11" Type="http://schemas.openxmlformats.org/officeDocument/2006/relationships/image" Target="../media/image24.wmf"/><Relationship Id="rId5" Type="http://schemas.openxmlformats.org/officeDocument/2006/relationships/image" Target="../media/image27.png"/><Relationship Id="rId15" Type="http://schemas.openxmlformats.org/officeDocument/2006/relationships/image" Target="../media/image26.wmf"/><Relationship Id="rId10" Type="http://schemas.openxmlformats.org/officeDocument/2006/relationships/oleObject" Target="../embeddings/oleObject4.bin"/><Relationship Id="rId4" Type="http://schemas.openxmlformats.org/officeDocument/2006/relationships/image" Target="../media/image11.png"/><Relationship Id="rId9" Type="http://schemas.openxmlformats.org/officeDocument/2006/relationships/image" Target="../media/image23.wmf"/><Relationship Id="rId1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oleObject" Target="../embeddings/oleObject7.bin"/><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9.xml"/><Relationship Id="rId12"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2.png"/><Relationship Id="rId11" Type="http://schemas.openxmlformats.org/officeDocument/2006/relationships/oleObject" Target="../embeddings/oleObject8.bin"/><Relationship Id="rId5" Type="http://schemas.openxmlformats.org/officeDocument/2006/relationships/image" Target="../media/image16.png"/><Relationship Id="rId10" Type="http://schemas.openxmlformats.org/officeDocument/2006/relationships/image" Target="../media/image37.png"/><Relationship Id="rId4" Type="http://schemas.openxmlformats.org/officeDocument/2006/relationships/image" Target="../media/image17.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84813" y="2362201"/>
            <a:ext cx="5638799" cy="1139638"/>
          </a:xfrm>
          <a:prstGeom prst="roundRect">
            <a:avLst>
              <a:gd name="adj" fmla="val 12012"/>
            </a:avLst>
          </a:prstGeom>
          <a:solidFill>
            <a:schemeClr val="bg1"/>
          </a:solidFill>
          <a:ln w="317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111" b="20626"/>
          <a:stretch/>
        </p:blipFill>
        <p:spPr bwMode="auto">
          <a:xfrm>
            <a:off x="4875212" y="1600200"/>
            <a:ext cx="5038016" cy="73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4517" y="2358015"/>
            <a:ext cx="1440295" cy="144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797" r="4174" b="20420"/>
          <a:stretch/>
        </p:blipFill>
        <p:spPr bwMode="auto">
          <a:xfrm>
            <a:off x="6018212" y="2454875"/>
            <a:ext cx="4619494" cy="95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5761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55612" y="2895600"/>
            <a:ext cx="7312247" cy="769441"/>
          </a:xfrm>
          <a:prstGeom prst="rect">
            <a:avLst/>
          </a:prstGeom>
          <a:noFill/>
        </p:spPr>
        <p:txBody>
          <a:bodyPr wrap="square" rtlCol="0">
            <a:spAutoFit/>
          </a:bodyPr>
          <a:lstStyle/>
          <a:p>
            <a:pPr algn="just"/>
            <a:r>
              <a:rPr lang="en-US" sz="2200" b="1" smtClean="0">
                <a:latin typeface="Arial" pitchFamily="34" charset="0"/>
                <a:cs typeface="Arial" pitchFamily="34" charset="0"/>
              </a:rPr>
              <a:t>Biến cố A là tập hợp tất cả các tập con có 2 phần tử của tập </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2 ;4 ;6 ; 8</a:t>
            </a:r>
            <a:r>
              <a:rPr lang="en-US" sz="2200" b="1" smtClean="0">
                <a:latin typeface="Times New Roman" pitchFamily="18" charset="0"/>
                <a:cs typeface="Times New Roman" pitchFamily="18" charset="0"/>
              </a:rPr>
              <a:t>}</a:t>
            </a:r>
            <a:endParaRPr lang="en-US" sz="2200" b="1">
              <a:latin typeface="Times New Roman" pitchFamily="18" charset="0"/>
              <a:cs typeface="Times New Roman" pitchFamily="18" charset="0"/>
            </a:endParaRPr>
          </a:p>
        </p:txBody>
      </p:sp>
      <p:sp>
        <p:nvSpPr>
          <p:cNvPr id="21" name="TextBox 20"/>
          <p:cNvSpPr txBox="1"/>
          <p:nvPr/>
        </p:nvSpPr>
        <p:spPr>
          <a:xfrm>
            <a:off x="763365" y="3737158"/>
            <a:ext cx="1282921" cy="430887"/>
          </a:xfrm>
          <a:prstGeom prst="rect">
            <a:avLst/>
          </a:prstGeom>
          <a:noFill/>
        </p:spPr>
        <p:txBody>
          <a:bodyPr wrap="square" rtlCol="0">
            <a:spAutoFit/>
          </a:bodyPr>
          <a:lstStyle/>
          <a:p>
            <a:pPr algn="just"/>
            <a:r>
              <a:rPr lang="en-US" sz="2200" b="1" smtClean="0">
                <a:latin typeface="Arial" pitchFamily="34" charset="0"/>
                <a:cs typeface="Arial" pitchFamily="34" charset="0"/>
              </a:rPr>
              <a:t>Do đó :</a:t>
            </a:r>
            <a:endParaRPr lang="en-US" sz="2200" b="1">
              <a:latin typeface="Times New Roman" pitchFamily="18" charset="0"/>
              <a:cs typeface="Times New Roman" pitchFamily="18" charset="0"/>
            </a:endParaRPr>
          </a:p>
        </p:txBody>
      </p:sp>
      <p:grpSp>
        <p:nvGrpSpPr>
          <p:cNvPr id="15" name="Group 14"/>
          <p:cNvGrpSpPr/>
          <p:nvPr/>
        </p:nvGrpSpPr>
        <p:grpSpPr>
          <a:xfrm>
            <a:off x="8228012" y="2743200"/>
            <a:ext cx="3581400" cy="1876144"/>
            <a:chOff x="8228012" y="2772057"/>
            <a:chExt cx="3581400" cy="1876144"/>
          </a:xfrm>
        </p:grpSpPr>
        <p:sp>
          <p:nvSpPr>
            <p:cNvPr id="16" name="Rounded Rectangle 15"/>
            <p:cNvSpPr/>
            <p:nvPr/>
          </p:nvSpPr>
          <p:spPr>
            <a:xfrm>
              <a:off x="8228012" y="2772057"/>
              <a:ext cx="3581400" cy="1876144"/>
            </a:xfrm>
            <a:prstGeom prst="roundRect">
              <a:avLst>
                <a:gd name="adj" fmla="val 5668"/>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6612" y="2980824"/>
              <a:ext cx="2977010" cy="151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Object 1"/>
          <p:cNvGraphicFramePr>
            <a:graphicFrameLocks noChangeAspect="1"/>
          </p:cNvGraphicFramePr>
          <p:nvPr>
            <p:extLst>
              <p:ext uri="{D42A27DB-BD31-4B8C-83A1-F6EECF244321}">
                <p14:modId xmlns:p14="http://schemas.microsoft.com/office/powerpoint/2010/main" val="2633163165"/>
              </p:ext>
            </p:extLst>
          </p:nvPr>
        </p:nvGraphicFramePr>
        <p:xfrm>
          <a:off x="1979612" y="3664527"/>
          <a:ext cx="1877579" cy="545523"/>
        </p:xfrm>
        <a:graphic>
          <a:graphicData uri="http://schemas.openxmlformats.org/presentationml/2006/ole">
            <mc:AlternateContent xmlns:mc="http://schemas.openxmlformats.org/markup-compatibility/2006">
              <mc:Choice xmlns:v="urn:schemas-microsoft-com:vml" Requires="v">
                <p:oleObj spid="_x0000_s57433" name="Equation" r:id="rId5" imgW="876240" imgH="253800" progId="Equation.DSMT4">
                  <p:embed/>
                </p:oleObj>
              </mc:Choice>
              <mc:Fallback>
                <p:oleObj name="Equation" r:id="rId5" imgW="876240" imgH="253800" progId="Equation.DSMT4">
                  <p:embed/>
                  <p:pic>
                    <p:nvPicPr>
                      <p:cNvPr id="0" name="Object 3"/>
                      <p:cNvPicPr>
                        <a:picLocks noChangeAspect="1" noChangeArrowheads="1"/>
                      </p:cNvPicPr>
                      <p:nvPr/>
                    </p:nvPicPr>
                    <p:blipFill>
                      <a:blip r:embed="rId6"/>
                      <a:srcRect/>
                      <a:stretch>
                        <a:fillRect/>
                      </a:stretch>
                    </p:blipFill>
                    <p:spPr bwMode="auto">
                      <a:xfrm>
                        <a:off x="1979612" y="3664527"/>
                        <a:ext cx="1877579" cy="5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572857079"/>
              </p:ext>
            </p:extLst>
          </p:nvPr>
        </p:nvGraphicFramePr>
        <p:xfrm>
          <a:off x="4189412" y="3484392"/>
          <a:ext cx="2597727" cy="868533"/>
        </p:xfrm>
        <a:graphic>
          <a:graphicData uri="http://schemas.openxmlformats.org/presentationml/2006/ole">
            <mc:AlternateContent xmlns:mc="http://schemas.openxmlformats.org/markup-compatibility/2006">
              <mc:Choice xmlns:v="urn:schemas-microsoft-com:vml" Requires="v">
                <p:oleObj spid="_x0000_s57434" name="Equation" r:id="rId7" imgW="1333440" imgH="444240" progId="Equation.DSMT4">
                  <p:embed/>
                </p:oleObj>
              </mc:Choice>
              <mc:Fallback>
                <p:oleObj name="Equation" r:id="rId7" imgW="1333440" imgH="444240" progId="Equation.DSMT4">
                  <p:embed/>
                  <p:pic>
                    <p:nvPicPr>
                      <p:cNvPr id="0" name=""/>
                      <p:cNvPicPr>
                        <a:picLocks noChangeAspect="1" noChangeArrowheads="1"/>
                      </p:cNvPicPr>
                      <p:nvPr/>
                    </p:nvPicPr>
                    <p:blipFill>
                      <a:blip r:embed="rId8"/>
                      <a:srcRect/>
                      <a:stretch>
                        <a:fillRect/>
                      </a:stretch>
                    </p:blipFill>
                    <p:spPr bwMode="auto">
                      <a:xfrm>
                        <a:off x="4189412" y="3484392"/>
                        <a:ext cx="2597727" cy="86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414334" y="4250336"/>
            <a:ext cx="7312247" cy="430887"/>
          </a:xfrm>
          <a:prstGeom prst="rect">
            <a:avLst/>
          </a:prstGeom>
          <a:noFill/>
        </p:spPr>
        <p:txBody>
          <a:bodyPr wrap="square" rtlCol="0">
            <a:spAutoFit/>
          </a:bodyPr>
          <a:lstStyle/>
          <a:p>
            <a:pPr algn="just"/>
            <a:r>
              <a:rPr lang="en-US" sz="2200" b="1" smtClean="0">
                <a:latin typeface="Arial" pitchFamily="34" charset="0"/>
                <a:cs typeface="Arial" pitchFamily="34" charset="0"/>
              </a:rPr>
              <a:t>Mỗi phần tử của B được hình thành qua 2 công đoạn</a:t>
            </a:r>
            <a:endParaRPr lang="en-US" sz="2200" b="1">
              <a:latin typeface="Times New Roman" pitchFamily="18" charset="0"/>
              <a:cs typeface="Times New Roman" pitchFamily="18" charset="0"/>
            </a:endParaRPr>
          </a:p>
        </p:txBody>
      </p:sp>
      <p:sp>
        <p:nvSpPr>
          <p:cNvPr id="30" name="TextBox 29"/>
          <p:cNvSpPr txBox="1"/>
          <p:nvPr/>
        </p:nvSpPr>
        <p:spPr>
          <a:xfrm>
            <a:off x="414334" y="4702535"/>
            <a:ext cx="10210802" cy="430887"/>
          </a:xfrm>
          <a:prstGeom prst="rect">
            <a:avLst/>
          </a:prstGeom>
          <a:noFill/>
        </p:spPr>
        <p:txBody>
          <a:bodyPr wrap="square" rtlCol="0">
            <a:spAutoFit/>
          </a:bodyPr>
          <a:lstStyle/>
          <a:p>
            <a:pPr algn="just"/>
            <a:r>
              <a:rPr lang="en-US" sz="2200" b="1" i="1" smtClean="0">
                <a:solidFill>
                  <a:schemeClr val="accent6">
                    <a:lumMod val="75000"/>
                  </a:schemeClr>
                </a:solidFill>
                <a:latin typeface="Arial" pitchFamily="34" charset="0"/>
                <a:cs typeface="Arial" pitchFamily="34" charset="0"/>
              </a:rPr>
              <a:t>Công đoạn 1</a:t>
            </a:r>
            <a:r>
              <a:rPr lang="en-US" sz="2200" b="1" smtClean="0">
                <a:latin typeface="Arial" pitchFamily="34" charset="0"/>
                <a:cs typeface="Arial" pitchFamily="34" charset="0"/>
              </a:rPr>
              <a:t>: Chọn một số chẵn từ tập {2; 4; 6; 8} nên có </a:t>
            </a:r>
            <a:r>
              <a:rPr lang="en-US" sz="2200" b="1" smtClean="0">
                <a:solidFill>
                  <a:srgbClr val="C00000"/>
                </a:solidFill>
                <a:latin typeface="Arial" pitchFamily="34" charset="0"/>
                <a:cs typeface="Arial" pitchFamily="34" charset="0"/>
              </a:rPr>
              <a:t>4</a:t>
            </a:r>
            <a:r>
              <a:rPr lang="en-US" sz="2200" b="1" smtClean="0">
                <a:latin typeface="Arial" pitchFamily="34" charset="0"/>
                <a:cs typeface="Arial" pitchFamily="34" charset="0"/>
              </a:rPr>
              <a:t> cách chọn</a:t>
            </a:r>
            <a:endParaRPr lang="en-US" sz="2200" b="1">
              <a:latin typeface="Times New Roman" pitchFamily="18" charset="0"/>
              <a:cs typeface="Times New Roman" pitchFamily="18" charset="0"/>
            </a:endParaRPr>
          </a:p>
        </p:txBody>
      </p:sp>
      <p:sp>
        <p:nvSpPr>
          <p:cNvPr id="31" name="TextBox 30"/>
          <p:cNvSpPr txBox="1"/>
          <p:nvPr/>
        </p:nvSpPr>
        <p:spPr>
          <a:xfrm>
            <a:off x="414334" y="5181600"/>
            <a:ext cx="10210802" cy="430887"/>
          </a:xfrm>
          <a:prstGeom prst="rect">
            <a:avLst/>
          </a:prstGeom>
          <a:noFill/>
        </p:spPr>
        <p:txBody>
          <a:bodyPr wrap="square" rtlCol="0">
            <a:spAutoFit/>
          </a:bodyPr>
          <a:lstStyle/>
          <a:p>
            <a:pPr algn="just"/>
            <a:r>
              <a:rPr lang="en-US" sz="2200" b="1" i="1">
                <a:solidFill>
                  <a:schemeClr val="accent6">
                    <a:lumMod val="75000"/>
                  </a:schemeClr>
                </a:solidFill>
                <a:latin typeface="Arial" pitchFamily="34" charset="0"/>
                <a:cs typeface="Arial" pitchFamily="34" charset="0"/>
              </a:rPr>
              <a:t>Công đoạn 2</a:t>
            </a:r>
            <a:r>
              <a:rPr lang="en-US" sz="2200" b="1" smtClean="0">
                <a:latin typeface="Arial" pitchFamily="34" charset="0"/>
                <a:cs typeface="Arial" pitchFamily="34" charset="0"/>
              </a:rPr>
              <a:t>: Chọn một số lẻ từ tập {1; 3; 5; 7; 9} nên có </a:t>
            </a:r>
            <a:r>
              <a:rPr lang="en-US" sz="2200" b="1" smtClean="0">
                <a:solidFill>
                  <a:srgbClr val="C00000"/>
                </a:solidFill>
                <a:latin typeface="Arial" pitchFamily="34" charset="0"/>
                <a:cs typeface="Arial" pitchFamily="34" charset="0"/>
              </a:rPr>
              <a:t>5</a:t>
            </a:r>
            <a:r>
              <a:rPr lang="en-US" sz="2200" b="1" smtClean="0">
                <a:latin typeface="Arial" pitchFamily="34" charset="0"/>
                <a:cs typeface="Arial" pitchFamily="34" charset="0"/>
              </a:rPr>
              <a:t> cách chọn</a:t>
            </a:r>
            <a:endParaRPr lang="en-US" sz="2200" b="1">
              <a:latin typeface="Times New Roman" pitchFamily="18" charset="0"/>
              <a:cs typeface="Times New Roman" pitchFamily="18" charset="0"/>
            </a:endParaRPr>
          </a:p>
        </p:txBody>
      </p:sp>
      <p:sp>
        <p:nvSpPr>
          <p:cNvPr id="32" name="TextBox 31"/>
          <p:cNvSpPr txBox="1"/>
          <p:nvPr/>
        </p:nvSpPr>
        <p:spPr>
          <a:xfrm>
            <a:off x="414334" y="5633799"/>
            <a:ext cx="10210802" cy="430887"/>
          </a:xfrm>
          <a:prstGeom prst="rect">
            <a:avLst/>
          </a:prstGeom>
          <a:noFill/>
        </p:spPr>
        <p:txBody>
          <a:bodyPr wrap="square" rtlCol="0">
            <a:spAutoFit/>
          </a:bodyPr>
          <a:lstStyle/>
          <a:p>
            <a:pPr algn="just"/>
            <a:r>
              <a:rPr lang="en-US" sz="2200" b="1" smtClean="0">
                <a:latin typeface="Arial" pitchFamily="34" charset="0"/>
                <a:cs typeface="Arial" pitchFamily="34" charset="0"/>
              </a:rPr>
              <a:t>Theo quy tắc nhân, tập B có : 4 . 5 = 20 (phần tử )</a:t>
            </a:r>
            <a:endParaRPr lang="en-US" sz="2200" b="1">
              <a:latin typeface="Times New Roman" pitchFamily="18" charset="0"/>
              <a:cs typeface="Times New Roman" pitchFamily="18"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1652887034"/>
              </p:ext>
            </p:extLst>
          </p:nvPr>
        </p:nvGraphicFramePr>
        <p:xfrm>
          <a:off x="1795543" y="5989467"/>
          <a:ext cx="2597727" cy="868533"/>
        </p:xfrm>
        <a:graphic>
          <a:graphicData uri="http://schemas.openxmlformats.org/presentationml/2006/ole">
            <mc:AlternateContent xmlns:mc="http://schemas.openxmlformats.org/markup-compatibility/2006">
              <mc:Choice xmlns:v="urn:schemas-microsoft-com:vml" Requires="v">
                <p:oleObj spid="_x0000_s57435" name="Equation" r:id="rId9" imgW="1333440" imgH="444240" progId="Equation.DSMT4">
                  <p:embed/>
                </p:oleObj>
              </mc:Choice>
              <mc:Fallback>
                <p:oleObj name="Equation" r:id="rId9" imgW="1333440" imgH="444240" progId="Equation.DSMT4">
                  <p:embed/>
                  <p:pic>
                    <p:nvPicPr>
                      <p:cNvPr id="0" name=""/>
                      <p:cNvPicPr>
                        <a:picLocks noChangeAspect="1" noChangeArrowheads="1"/>
                      </p:cNvPicPr>
                      <p:nvPr/>
                    </p:nvPicPr>
                    <p:blipFill>
                      <a:blip r:embed="rId10"/>
                      <a:srcRect/>
                      <a:stretch>
                        <a:fillRect/>
                      </a:stretch>
                    </p:blipFill>
                    <p:spPr bwMode="auto">
                      <a:xfrm>
                        <a:off x="1795543" y="5989467"/>
                        <a:ext cx="2597727" cy="86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844697352"/>
              </p:ext>
            </p:extLst>
          </p:nvPr>
        </p:nvGraphicFramePr>
        <p:xfrm>
          <a:off x="4951412" y="5963515"/>
          <a:ext cx="5319568" cy="818285"/>
        </p:xfrm>
        <a:graphic>
          <a:graphicData uri="http://schemas.openxmlformats.org/presentationml/2006/ole">
            <mc:AlternateContent xmlns:mc="http://schemas.openxmlformats.org/markup-compatibility/2006">
              <mc:Choice xmlns:v="urn:schemas-microsoft-com:vml" Requires="v">
                <p:oleObj spid="_x0000_s57436" name="Equation" r:id="rId11" imgW="2730240" imgH="419040" progId="Equation.DSMT4">
                  <p:embed/>
                </p:oleObj>
              </mc:Choice>
              <mc:Fallback>
                <p:oleObj name="Equation" r:id="rId11" imgW="2730240" imgH="419040" progId="Equation.DSMT4">
                  <p:embed/>
                  <p:pic>
                    <p:nvPicPr>
                      <p:cNvPr id="0" name=""/>
                      <p:cNvPicPr>
                        <a:picLocks noChangeAspect="1" noChangeArrowheads="1"/>
                      </p:cNvPicPr>
                      <p:nvPr/>
                    </p:nvPicPr>
                    <p:blipFill>
                      <a:blip r:embed="rId12"/>
                      <a:srcRect/>
                      <a:stretch>
                        <a:fillRect/>
                      </a:stretch>
                    </p:blipFill>
                    <p:spPr bwMode="auto">
                      <a:xfrm>
                        <a:off x="4951412" y="5963515"/>
                        <a:ext cx="5319568" cy="81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ounded Rectangle 24"/>
          <p:cNvSpPr/>
          <p:nvPr/>
        </p:nvSpPr>
        <p:spPr>
          <a:xfrm>
            <a:off x="1714586" y="152400"/>
            <a:ext cx="10171025" cy="2443874"/>
          </a:xfrm>
          <a:prstGeom prst="roundRect">
            <a:avLst>
              <a:gd name="adj" fmla="val 5320"/>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6"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012" y="161926"/>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701270" y="595956"/>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35" name="TextBox 34"/>
              <p:cNvSpPr txBox="1"/>
              <p:nvPr/>
            </p:nvSpPr>
            <p:spPr>
              <a:xfrm>
                <a:off x="1827212" y="257194"/>
                <a:ext cx="9982200" cy="2339080"/>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Một hộp đựng 9 tấm thẻ cùng loại được ghi số từ 1 đến 9. Rút ngẫu nhiên đồng thời hai tấm thẻ từ trong hộp. Xét các biến cố :</a:t>
                </a:r>
              </a:p>
              <a:p>
                <a:pPr algn="just"/>
                <a:r>
                  <a:rPr lang="en-US" b="1" smtClean="0">
                    <a:latin typeface="Arial" pitchFamily="34" charset="0"/>
                    <a:cs typeface="Arial" pitchFamily="34" charset="0"/>
                  </a:rPr>
                  <a:t>A: “Cả hai tấm thẻ đều ghi số chẵn”</a:t>
                </a:r>
              </a:p>
              <a:p>
                <a:pPr algn="just"/>
                <a:r>
                  <a:rPr lang="en-US" b="1" smtClean="0">
                    <a:latin typeface="Arial" pitchFamily="34" charset="0"/>
                    <a:cs typeface="Arial" pitchFamily="34" charset="0"/>
                  </a:rPr>
                  <a:t>B: “Chỉ có một tấm thẻ ghi số chẵn”</a:t>
                </a:r>
              </a:p>
              <a:p>
                <a:pPr algn="just"/>
                <a:r>
                  <a:rPr lang="en-US" b="1" smtClean="0">
                    <a:latin typeface="Arial" pitchFamily="34" charset="0"/>
                    <a:cs typeface="Arial" pitchFamily="34" charset="0"/>
                  </a:rPr>
                  <a:t>C: “Tích hai số ghi trên hai tấm thẻ là một số chẵn”</a:t>
                </a:r>
              </a:p>
              <a:p>
                <a:pPr algn="just"/>
                <a:r>
                  <a:rPr lang="en-US" b="1" smtClean="0">
                    <a:latin typeface="Arial" pitchFamily="34" charset="0"/>
                    <a:cs typeface="Arial" pitchFamily="34" charset="0"/>
                  </a:rPr>
                  <a:t>a) Chứng minh rằng </a:t>
                </a:r>
                <a14:m>
                  <m:oMath xmlns:m="http://schemas.openxmlformats.org/officeDocument/2006/math">
                    <m:r>
                      <a:rPr lang="en-US" b="1" i="1" smtClean="0">
                        <a:latin typeface="Cambria Math"/>
                        <a:cs typeface="Arial" pitchFamily="34" charset="0"/>
                      </a:rPr>
                      <m:t>𝑪</m:t>
                    </m:r>
                    <m:r>
                      <a:rPr lang="en-US" b="1" i="1" smtClean="0">
                        <a:latin typeface="Cambria Math"/>
                        <a:cs typeface="Arial" pitchFamily="34" charset="0"/>
                      </a:rPr>
                      <m:t>=</m:t>
                    </m:r>
                    <m:r>
                      <a:rPr lang="en-US" b="1" i="1" smtClean="0">
                        <a:latin typeface="Cambria Math"/>
                        <a:cs typeface="Arial" pitchFamily="34" charset="0"/>
                      </a:rPr>
                      <m:t>𝑨</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𝑩</m:t>
                    </m:r>
                    <m:r>
                      <a:rPr lang="en-US" b="1" i="1" smtClean="0">
                        <a:latin typeface="Cambria Math"/>
                        <a:ea typeface="Cambria Math"/>
                        <a:cs typeface="Arial" pitchFamily="34" charset="0"/>
                      </a:rPr>
                      <m:t> </m:t>
                    </m:r>
                  </m:oMath>
                </a14:m>
                <a:r>
                  <a:rPr lang="en-US" b="1" smtClean="0">
                    <a:latin typeface="Arial" pitchFamily="34" charset="0"/>
                    <a:cs typeface="Arial" pitchFamily="34" charset="0"/>
                  </a:rPr>
                  <a:t> 		b)  Tính P(C)</a:t>
                </a:r>
                <a:endParaRPr lang="vi-VN" b="1">
                  <a:latin typeface="Arial" pitchFamily="34" charset="0"/>
                  <a:cs typeface="Arial" pitchFamily="34" charset="0"/>
                </a:endParaRPr>
              </a:p>
            </p:txBody>
          </p:sp>
        </mc:Choice>
        <mc:Fallback>
          <p:sp>
            <p:nvSpPr>
              <p:cNvPr id="35" name="TextBox 34"/>
              <p:cNvSpPr txBox="1">
                <a:spLocks noRot="1" noChangeAspect="1" noMove="1" noResize="1" noEditPoints="1" noAdjustHandles="1" noChangeArrowheads="1" noChangeShapeType="1" noTextEdit="1"/>
              </p:cNvSpPr>
              <p:nvPr/>
            </p:nvSpPr>
            <p:spPr>
              <a:xfrm>
                <a:off x="1827212" y="257194"/>
                <a:ext cx="9982200" cy="2339080"/>
              </a:xfrm>
              <a:prstGeom prst="rect">
                <a:avLst/>
              </a:prstGeom>
              <a:blipFill rotWithShape="1">
                <a:blip r:embed="rId14"/>
                <a:stretch>
                  <a:fillRect l="-672" t="-1042" r="-611" b="-4688"/>
                </a:stretch>
              </a:blipFill>
            </p:spPr>
            <p:txBody>
              <a:bodyPr/>
              <a:lstStyle/>
              <a:p>
                <a:r>
                  <a:rPr lang="en-US">
                    <a:noFill/>
                  </a:rPr>
                  <a:t> </a:t>
                </a:r>
              </a:p>
            </p:txBody>
          </p:sp>
        </mc:Fallback>
      </mc:AlternateContent>
    </p:spTree>
    <p:extLst>
      <p:ext uri="{BB962C8B-B14F-4D97-AF65-F5344CB8AC3E}">
        <p14:creationId xmlns:p14="http://schemas.microsoft.com/office/powerpoint/2010/main" val="378678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7012" y="762001"/>
            <a:ext cx="11582400" cy="1676400"/>
            <a:chOff x="227012" y="762001"/>
            <a:chExt cx="11582400" cy="1676400"/>
          </a:xfrm>
        </p:grpSpPr>
        <p:sp>
          <p:nvSpPr>
            <p:cNvPr id="30" name="Rounded Rectangle 29"/>
            <p:cNvSpPr/>
            <p:nvPr/>
          </p:nvSpPr>
          <p:spPr>
            <a:xfrm>
              <a:off x="1979612" y="762001"/>
              <a:ext cx="9829800" cy="1676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8097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789634" y="13456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4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9825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09786" y="766546"/>
              <a:ext cx="9448800" cy="1600416"/>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Một hộp đựng 5 quả cầu màu xanh và 3 quả cầu màu đỏ, có cùng kích thước và khối lượng. Chọn ngẫu nhiên hai quả cầu trong hộp. </a:t>
              </a:r>
              <a:endParaRPr lang="en-US" b="1" smtClean="0">
                <a:latin typeface="Arial" pitchFamily="34" charset="0"/>
                <a:cs typeface="Arial" pitchFamily="34" charset="0"/>
              </a:endParaRPr>
            </a:p>
            <a:p>
              <a:pPr algn="just"/>
              <a:r>
                <a:rPr lang="vi-VN" b="1" smtClean="0">
                  <a:latin typeface="Arial" pitchFamily="34" charset="0"/>
                  <a:cs typeface="Arial" pitchFamily="34" charset="0"/>
                </a:rPr>
                <a:t>Tính </a:t>
              </a:r>
              <a:r>
                <a:rPr lang="vi-VN" b="1">
                  <a:latin typeface="Arial" pitchFamily="34" charset="0"/>
                  <a:cs typeface="Arial" pitchFamily="34" charset="0"/>
                </a:rPr>
                <a:t>xác suất để chọn được hai quả cầu có cùng màu</a:t>
              </a:r>
              <a:r>
                <a:rPr lang="vi-VN" b="1" smtClean="0">
                  <a:latin typeface="Arial" pitchFamily="34" charset="0"/>
                  <a:cs typeface="Arial" pitchFamily="34" charset="0"/>
                </a:rPr>
                <a:t>.</a:t>
              </a:r>
              <a:endParaRPr lang="vi-VN" b="1">
                <a:latin typeface="Arial" pitchFamily="34" charset="0"/>
                <a:cs typeface="Arial" pitchFamily="34" charset="0"/>
              </a:endParaRPr>
            </a:p>
          </p:txBody>
        </p:sp>
      </p:grpSp>
      <p:pic>
        <p:nvPicPr>
          <p:cNvPr id="24"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7787" y="251537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455150" y="2813057"/>
            <a:ext cx="1654636" cy="461665"/>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Ta có : </a:t>
            </a:r>
            <a:endParaRPr lang="el-GR" b="1">
              <a:latin typeface="Arial" pitchFamily="34" charset="0"/>
              <a:cs typeface="Arial" pitchFamily="34" charset="0"/>
            </a:endParaRPr>
          </a:p>
        </p:txBody>
      </p:sp>
      <p:sp>
        <p:nvSpPr>
          <p:cNvPr id="17"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grpSp>
        <p:nvGrpSpPr>
          <p:cNvPr id="6" name="Group 5"/>
          <p:cNvGrpSpPr/>
          <p:nvPr/>
        </p:nvGrpSpPr>
        <p:grpSpPr>
          <a:xfrm>
            <a:off x="7617119" y="2566987"/>
            <a:ext cx="4101731" cy="1721198"/>
            <a:chOff x="7617119" y="3048000"/>
            <a:chExt cx="4101731" cy="1721198"/>
          </a:xfrm>
        </p:grpSpPr>
        <p:sp>
          <p:nvSpPr>
            <p:cNvPr id="21" name="Rounded Rectangle 20"/>
            <p:cNvSpPr/>
            <p:nvPr/>
          </p:nvSpPr>
          <p:spPr>
            <a:xfrm>
              <a:off x="7617119" y="3048000"/>
              <a:ext cx="4101731" cy="1721198"/>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820792" y="3298999"/>
              <a:ext cx="1539656" cy="1461196"/>
              <a:chOff x="8222402" y="4495800"/>
              <a:chExt cx="1539656" cy="1461196"/>
            </a:xfrm>
          </p:grpSpPr>
          <p:pic>
            <p:nvPicPr>
              <p:cNvPr id="2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0620" y="44958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2402" y="51054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0097" y="51054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9295463" y="3293043"/>
              <a:ext cx="2280585" cy="1430837"/>
              <a:chOff x="8640810" y="3159913"/>
              <a:chExt cx="2280585" cy="1430837"/>
            </a:xfrm>
          </p:grpSpPr>
          <p:pic>
            <p:nvPicPr>
              <p:cNvPr id="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3332" y="3165869"/>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0810" y="37391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1012" y="37391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3012" y="37391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1077" y="3159913"/>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7" name="TextBox 36"/>
          <p:cNvSpPr txBox="1"/>
          <p:nvPr/>
        </p:nvSpPr>
        <p:spPr>
          <a:xfrm>
            <a:off x="718526" y="3319984"/>
            <a:ext cx="6366486" cy="830997"/>
          </a:xfrm>
          <a:prstGeom prst="rect">
            <a:avLst/>
          </a:prstGeom>
          <a:noFill/>
        </p:spPr>
        <p:txBody>
          <a:bodyPr wrap="square" rtlCol="0">
            <a:spAutoFit/>
          </a:bodyPr>
          <a:lstStyle/>
          <a:p>
            <a:r>
              <a:rPr lang="en-US" sz="2000" b="1" smtClean="0">
                <a:solidFill>
                  <a:schemeClr val="accent6">
                    <a:lumMod val="75000"/>
                  </a:schemeClr>
                </a:solidFill>
                <a:latin typeface="Arial" pitchFamily="34" charset="0"/>
                <a:cs typeface="Arial" pitchFamily="34" charset="0"/>
              </a:rPr>
              <a:t>TH </a:t>
            </a:r>
            <a:r>
              <a:rPr lang="en-US" sz="2000" b="1" smtClean="0">
                <a:solidFill>
                  <a:schemeClr val="accent6">
                    <a:lumMod val="75000"/>
                  </a:schemeClr>
                </a:solidFill>
                <a:latin typeface="Arial" pitchFamily="34" charset="0"/>
                <a:cs typeface="Arial" pitchFamily="34" charset="0"/>
              </a:rPr>
              <a:t>1</a:t>
            </a:r>
            <a:r>
              <a:rPr lang="en-US" b="1" smtClean="0">
                <a:solidFill>
                  <a:schemeClr val="accent6">
                    <a:lumMod val="75000"/>
                  </a:schemeClr>
                </a:solidFill>
                <a:latin typeface="Arial" pitchFamily="34" charset="0"/>
                <a:cs typeface="Arial" pitchFamily="34" charset="0"/>
              </a:rPr>
              <a:t>: </a:t>
            </a:r>
            <a:r>
              <a:rPr lang="en-US" b="1" smtClean="0">
                <a:latin typeface="Arial" pitchFamily="34" charset="0"/>
                <a:cs typeface="Arial" pitchFamily="34" charset="0"/>
              </a:rPr>
              <a:t>Biến cố A: “Hai quả cầu được chọn cùng màu xanh”</a:t>
            </a:r>
            <a:endParaRPr lang="el-GR" b="1">
              <a:latin typeface="Arial" pitchFamily="34" charset="0"/>
              <a:cs typeface="Arial"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730570085"/>
              </p:ext>
            </p:extLst>
          </p:nvPr>
        </p:nvGraphicFramePr>
        <p:xfrm>
          <a:off x="2040889" y="2770600"/>
          <a:ext cx="1386523" cy="546576"/>
        </p:xfrm>
        <a:graphic>
          <a:graphicData uri="http://schemas.openxmlformats.org/presentationml/2006/ole">
            <mc:AlternateContent xmlns:mc="http://schemas.openxmlformats.org/markup-compatibility/2006">
              <mc:Choice xmlns:v="urn:schemas-microsoft-com:vml" Requires="v">
                <p:oleObj spid="_x0000_s58458" name="Equation" r:id="rId9" imgW="647640" imgH="253800" progId="Equation.DSMT4">
                  <p:embed/>
                </p:oleObj>
              </mc:Choice>
              <mc:Fallback>
                <p:oleObj name="Equation" r:id="rId9" imgW="647640" imgH="253800" progId="Equation.DSMT4">
                  <p:embed/>
                  <p:pic>
                    <p:nvPicPr>
                      <p:cNvPr id="0" name="Object 32"/>
                      <p:cNvPicPr>
                        <a:picLocks noChangeAspect="1" noChangeArrowheads="1"/>
                      </p:cNvPicPr>
                      <p:nvPr/>
                    </p:nvPicPr>
                    <p:blipFill>
                      <a:blip r:embed="rId10"/>
                      <a:srcRect/>
                      <a:stretch>
                        <a:fillRect/>
                      </a:stretch>
                    </p:blipFill>
                    <p:spPr bwMode="auto">
                      <a:xfrm>
                        <a:off x="2040889" y="2770600"/>
                        <a:ext cx="1386523" cy="54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TextBox 37"/>
          <p:cNvSpPr txBox="1"/>
          <p:nvPr/>
        </p:nvSpPr>
        <p:spPr>
          <a:xfrm>
            <a:off x="697888" y="4751387"/>
            <a:ext cx="8825524" cy="461665"/>
          </a:xfrm>
          <a:prstGeom prst="rect">
            <a:avLst/>
          </a:prstGeom>
          <a:noFill/>
        </p:spPr>
        <p:txBody>
          <a:bodyPr wrap="square" rtlCol="0">
            <a:spAutoFit/>
          </a:bodyPr>
          <a:lstStyle/>
          <a:p>
            <a:r>
              <a:rPr lang="en-US" sz="2000" b="1" smtClean="0">
                <a:solidFill>
                  <a:schemeClr val="accent6">
                    <a:lumMod val="75000"/>
                  </a:schemeClr>
                </a:solidFill>
                <a:latin typeface="Arial" pitchFamily="34" charset="0"/>
                <a:cs typeface="Arial" pitchFamily="34" charset="0"/>
              </a:rPr>
              <a:t>TH </a:t>
            </a:r>
            <a:r>
              <a:rPr lang="en-US" sz="2000" b="1" smtClean="0">
                <a:solidFill>
                  <a:schemeClr val="accent6">
                    <a:lumMod val="75000"/>
                  </a:schemeClr>
                </a:solidFill>
                <a:latin typeface="Arial" pitchFamily="34" charset="0"/>
                <a:cs typeface="Arial" pitchFamily="34" charset="0"/>
              </a:rPr>
              <a:t>2</a:t>
            </a:r>
            <a:r>
              <a:rPr lang="en-US" b="1" smtClean="0">
                <a:solidFill>
                  <a:schemeClr val="accent6">
                    <a:lumMod val="75000"/>
                  </a:schemeClr>
                </a:solidFill>
                <a:latin typeface="Arial" pitchFamily="34" charset="0"/>
                <a:cs typeface="Arial" pitchFamily="34" charset="0"/>
              </a:rPr>
              <a:t>: </a:t>
            </a:r>
            <a:r>
              <a:rPr lang="en-US" b="1" smtClean="0">
                <a:latin typeface="Arial" pitchFamily="34" charset="0"/>
                <a:cs typeface="Arial" pitchFamily="34" charset="0"/>
              </a:rPr>
              <a:t>Biến cố B: “Hai quả cầu được chọn cùng màu đỏ” :</a:t>
            </a:r>
            <a:endParaRPr lang="el-GR" b="1">
              <a:latin typeface="Arial" pitchFamily="34" charset="0"/>
              <a:cs typeface="Arial" pitchFamily="34" charset="0"/>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1201756943"/>
              </p:ext>
            </p:extLst>
          </p:nvPr>
        </p:nvGraphicFramePr>
        <p:xfrm>
          <a:off x="3448050" y="3683000"/>
          <a:ext cx="2176463" cy="1041400"/>
        </p:xfrm>
        <a:graphic>
          <a:graphicData uri="http://schemas.openxmlformats.org/presentationml/2006/ole">
            <mc:AlternateContent xmlns:mc="http://schemas.openxmlformats.org/markup-compatibility/2006">
              <mc:Choice xmlns:v="urn:schemas-microsoft-com:vml" Requires="v">
                <p:oleObj spid="_x0000_s58459" name="Equation" r:id="rId11" imgW="1015920" imgH="482400" progId="Equation.DSMT4">
                  <p:embed/>
                </p:oleObj>
              </mc:Choice>
              <mc:Fallback>
                <p:oleObj name="Equation" r:id="rId11" imgW="1015920" imgH="482400" progId="Equation.DSMT4">
                  <p:embed/>
                  <p:pic>
                    <p:nvPicPr>
                      <p:cNvPr id="0" name=""/>
                      <p:cNvPicPr>
                        <a:picLocks noChangeAspect="1" noChangeArrowheads="1"/>
                      </p:cNvPicPr>
                      <p:nvPr/>
                    </p:nvPicPr>
                    <p:blipFill>
                      <a:blip r:embed="rId12"/>
                      <a:srcRect/>
                      <a:stretch>
                        <a:fillRect/>
                      </a:stretch>
                    </p:blipFill>
                    <p:spPr bwMode="auto">
                      <a:xfrm>
                        <a:off x="3448050" y="3683000"/>
                        <a:ext cx="21764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067629835"/>
              </p:ext>
            </p:extLst>
          </p:nvPr>
        </p:nvGraphicFramePr>
        <p:xfrm>
          <a:off x="9318131" y="4461519"/>
          <a:ext cx="2203450" cy="1041400"/>
        </p:xfrm>
        <a:graphic>
          <a:graphicData uri="http://schemas.openxmlformats.org/presentationml/2006/ole">
            <mc:AlternateContent xmlns:mc="http://schemas.openxmlformats.org/markup-compatibility/2006">
              <mc:Choice xmlns:v="urn:schemas-microsoft-com:vml" Requires="v">
                <p:oleObj spid="_x0000_s58460" name="Equation" r:id="rId13" imgW="1028520" imgH="482400" progId="Equation.DSMT4">
                  <p:embed/>
                </p:oleObj>
              </mc:Choice>
              <mc:Fallback>
                <p:oleObj name="Equation" r:id="rId13" imgW="1028520" imgH="482400" progId="Equation.DSMT4">
                  <p:embed/>
                  <p:pic>
                    <p:nvPicPr>
                      <p:cNvPr id="0" name=""/>
                      <p:cNvPicPr>
                        <a:picLocks noChangeAspect="1" noChangeArrowheads="1"/>
                      </p:cNvPicPr>
                      <p:nvPr/>
                    </p:nvPicPr>
                    <p:blipFill>
                      <a:blip r:embed="rId14"/>
                      <a:srcRect/>
                      <a:stretch>
                        <a:fillRect/>
                      </a:stretch>
                    </p:blipFill>
                    <p:spPr bwMode="auto">
                      <a:xfrm>
                        <a:off x="9318131" y="4461519"/>
                        <a:ext cx="22034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 name="TextBox 40"/>
          <p:cNvSpPr txBox="1"/>
          <p:nvPr/>
        </p:nvSpPr>
        <p:spPr>
          <a:xfrm>
            <a:off x="697888" y="5267325"/>
            <a:ext cx="8825524" cy="830997"/>
          </a:xfrm>
          <a:prstGeom prst="rect">
            <a:avLst/>
          </a:prstGeom>
          <a:noFill/>
        </p:spPr>
        <p:txBody>
          <a:bodyPr wrap="square" rtlCol="0">
            <a:spAutoFit/>
          </a:bodyPr>
          <a:lstStyle/>
          <a:p>
            <a:r>
              <a:rPr lang="vi-VN" b="1">
                <a:latin typeface="Arial" pitchFamily="34" charset="0"/>
                <a:cs typeface="Arial" pitchFamily="34" charset="0"/>
              </a:rPr>
              <a:t>Vì A và B xung khắc nên xác suất để chọn được hai quả cầu có cùng màu </a:t>
            </a:r>
            <a:r>
              <a:rPr lang="vi-VN" b="1" smtClean="0">
                <a:latin typeface="Arial" pitchFamily="34" charset="0"/>
                <a:cs typeface="Arial" pitchFamily="34" charset="0"/>
              </a:rPr>
              <a:t>là</a:t>
            </a:r>
            <a:endParaRPr lang="vi-VN" b="1">
              <a:latin typeface="Arial" pitchFamily="34" charset="0"/>
              <a:cs typeface="Arial" pitchFamily="34" charset="0"/>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2429064547"/>
              </p:ext>
            </p:extLst>
          </p:nvPr>
        </p:nvGraphicFramePr>
        <p:xfrm>
          <a:off x="3960812" y="5800725"/>
          <a:ext cx="5305425" cy="904875"/>
        </p:xfrm>
        <a:graphic>
          <a:graphicData uri="http://schemas.openxmlformats.org/presentationml/2006/ole">
            <mc:AlternateContent xmlns:mc="http://schemas.openxmlformats.org/markup-compatibility/2006">
              <mc:Choice xmlns:v="urn:schemas-microsoft-com:vml" Requires="v">
                <p:oleObj spid="_x0000_s58461" name="Equation" r:id="rId15" imgW="2476440" imgH="419040" progId="Equation.DSMT4">
                  <p:embed/>
                </p:oleObj>
              </mc:Choice>
              <mc:Fallback>
                <p:oleObj name="Equation" r:id="rId15" imgW="2476440" imgH="419040" progId="Equation.DSMT4">
                  <p:embed/>
                  <p:pic>
                    <p:nvPicPr>
                      <p:cNvPr id="0" name=""/>
                      <p:cNvPicPr>
                        <a:picLocks noChangeAspect="1" noChangeArrowheads="1"/>
                      </p:cNvPicPr>
                      <p:nvPr/>
                    </p:nvPicPr>
                    <p:blipFill>
                      <a:blip r:embed="rId16"/>
                      <a:srcRect/>
                      <a:stretch>
                        <a:fillRect/>
                      </a:stretch>
                    </p:blipFill>
                    <p:spPr bwMode="auto">
                      <a:xfrm>
                        <a:off x="3960812" y="5800725"/>
                        <a:ext cx="53054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06640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P spid="38"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974" y="372477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46946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CÔNG THỨC CỘNG XÁC SUẤT .</a:t>
            </a:r>
            <a:endParaRPr lang="vi-VN" sz="1900" b="1">
              <a:solidFill>
                <a:schemeClr val="bg1"/>
              </a:solidFill>
              <a:latin typeface="Arial" pitchFamily="34" charset="0"/>
              <a:cs typeface="Arial" pitchFamily="34" charset="0"/>
            </a:endParaRPr>
          </a:p>
        </p:txBody>
      </p:sp>
      <p:sp>
        <p:nvSpPr>
          <p:cNvPr id="11" name="TextBox 10"/>
          <p:cNvSpPr txBox="1"/>
          <p:nvPr/>
        </p:nvSpPr>
        <p:spPr>
          <a:xfrm>
            <a:off x="760412" y="4095392"/>
            <a:ext cx="10896600" cy="830997"/>
          </a:xfrm>
          <a:prstGeom prst="rect">
            <a:avLst/>
          </a:prstGeom>
          <a:noFill/>
        </p:spPr>
        <p:txBody>
          <a:bodyPr wrap="square" rtlCol="0">
            <a:spAutoFit/>
          </a:bodyPr>
          <a:lstStyle/>
          <a:p>
            <a:pPr marL="457200" indent="-457200" algn="just">
              <a:buFont typeface="+mj-lt"/>
              <a:buAutoNum type="alphaLcParenR"/>
            </a:pPr>
            <a:r>
              <a:rPr lang="en-US" b="1" smtClean="0">
                <a:solidFill>
                  <a:srgbClr val="C00000"/>
                </a:solidFill>
                <a:latin typeface="Arial" pitchFamily="34" charset="0"/>
                <a:cs typeface="Arial" pitchFamily="34" charset="0"/>
              </a:rPr>
              <a:t>P(A</a:t>
            </a:r>
            <a:r>
              <a:rPr lang="en-US" b="1" smtClean="0">
                <a:solidFill>
                  <a:srgbClr val="C00000"/>
                </a:solidFill>
                <a:latin typeface="Arial" pitchFamily="34" charset="0"/>
                <a:cs typeface="Arial" pitchFamily="34" charset="0"/>
              </a:rPr>
              <a:t>)</a:t>
            </a:r>
            <a:r>
              <a:rPr lang="en-US" b="1" smtClean="0">
                <a:latin typeface="Arial" pitchFamily="34" charset="0"/>
                <a:cs typeface="Arial" pitchFamily="34" charset="0"/>
              </a:rPr>
              <a:t> </a:t>
            </a:r>
            <a:r>
              <a:rPr lang="vi-VN" b="1">
                <a:latin typeface="Arial" pitchFamily="34" charset="0"/>
                <a:cs typeface="Arial" pitchFamily="34" charset="0"/>
              </a:rPr>
              <a:t>là tỉ  lệ học sinh học khá môn Ngữ văn trong tổng số học sinh của trường </a:t>
            </a:r>
            <a:r>
              <a:rPr lang="vi-VN" b="1" smtClean="0">
                <a:latin typeface="Arial" pitchFamily="34" charset="0"/>
                <a:cs typeface="Arial" pitchFamily="34" charset="0"/>
              </a:rPr>
              <a:t>X</a:t>
            </a:r>
            <a:endParaRPr lang="vi-VN" b="1">
              <a:latin typeface="Arial" pitchFamily="34" charset="0"/>
              <a:cs typeface="Arial" pitchFamily="34" charset="0"/>
            </a:endParaRPr>
          </a:p>
        </p:txBody>
      </p:sp>
      <p:grpSp>
        <p:nvGrpSpPr>
          <p:cNvPr id="2" name="Group 1"/>
          <p:cNvGrpSpPr/>
          <p:nvPr/>
        </p:nvGrpSpPr>
        <p:grpSpPr>
          <a:xfrm>
            <a:off x="289088" y="761999"/>
            <a:ext cx="11672724" cy="2862323"/>
            <a:chOff x="289088" y="761999"/>
            <a:chExt cx="11672724" cy="2862323"/>
          </a:xfrm>
        </p:grpSpPr>
        <p:sp>
          <p:nvSpPr>
            <p:cNvPr id="16" name="Rounded Rectangle 15"/>
            <p:cNvSpPr/>
            <p:nvPr/>
          </p:nvSpPr>
          <p:spPr>
            <a:xfrm>
              <a:off x="289088" y="761999"/>
              <a:ext cx="11672724" cy="286232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379412" y="762000"/>
                  <a:ext cx="11506200" cy="2862322"/>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200" b="1">
                      <a:latin typeface="Arial" pitchFamily="34" charset="0"/>
                      <a:cs typeface="Arial" pitchFamily="34" charset="0"/>
                    </a:rPr>
                    <a:t>Ở một trường trung học phổ thông X, có 19% học sinh học khá môn Ngữ văn, 32% học sinh học khá môn Toán, 7% học sinh học khá cả hai môn Ngữ văn và Toán. Chọn ngẫu nhiên một học sinh của trường X. Xét hai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A</a:t>
                  </a:r>
                  <a:r>
                    <a:rPr lang="vi-VN" sz="2200" b="1">
                      <a:latin typeface="Arial" pitchFamily="34" charset="0"/>
                      <a:cs typeface="Arial" pitchFamily="34" charset="0"/>
                    </a:rPr>
                    <a:t>: “Học sinh đó học khá môn Ngữ văn</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 </a:t>
                  </a:r>
                  <a:r>
                    <a:rPr lang="en-US" sz="2200" b="1" smtClean="0">
                      <a:latin typeface="Arial" pitchFamily="34" charset="0"/>
                      <a:cs typeface="Arial" pitchFamily="34" charset="0"/>
                    </a:rPr>
                    <a:t>     </a:t>
                  </a:r>
                  <a:r>
                    <a:rPr lang="vi-VN" sz="2200" b="1" smtClean="0">
                      <a:latin typeface="Arial" pitchFamily="34" charset="0"/>
                      <a:cs typeface="Arial" pitchFamily="34" charset="0"/>
                    </a:rPr>
                    <a:t>B</a:t>
                  </a:r>
                  <a:r>
                    <a:rPr lang="vi-VN" sz="2200" b="1">
                      <a:latin typeface="Arial" pitchFamily="34" charset="0"/>
                      <a:cs typeface="Arial" pitchFamily="34" charset="0"/>
                    </a:rPr>
                    <a:t>: “Học sinh đó học khá môn Toán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smtClean="0">
                      <a:latin typeface="Arial" pitchFamily="34" charset="0"/>
                      <a:cs typeface="Arial" pitchFamily="34" charset="0"/>
                    </a:rPr>
                    <a:t>a) Hoàn </a:t>
                  </a:r>
                  <a:r>
                    <a:rPr lang="vi-VN" sz="2200" b="1">
                      <a:latin typeface="Arial" pitchFamily="34" charset="0"/>
                      <a:cs typeface="Arial" pitchFamily="34" charset="0"/>
                    </a:rPr>
                    <a:t>thành các mệnh đề sau bằng cách tìm cụm từ thích hợp thay cho dấu </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P(A)</a:t>
                  </a:r>
                  <a:r>
                    <a:rPr lang="en-US" sz="2200" b="1" smtClean="0">
                      <a:latin typeface="Arial" pitchFamily="34" charset="0"/>
                      <a:cs typeface="Arial" pitchFamily="34" charset="0"/>
                    </a:rPr>
                    <a:t> </a:t>
                  </a:r>
                  <a:r>
                    <a:rPr lang="vi-VN" sz="2200" b="1" smtClean="0">
                      <a:latin typeface="Arial" pitchFamily="34" charset="0"/>
                      <a:cs typeface="Arial" pitchFamily="34" charset="0"/>
                    </a:rPr>
                    <a:t>là </a:t>
                  </a:r>
                  <a:r>
                    <a:rPr lang="vi-VN" sz="2200" b="1">
                      <a:latin typeface="Arial" pitchFamily="34" charset="0"/>
                      <a:cs typeface="Arial" pitchFamily="34" charset="0"/>
                    </a:rPr>
                    <a:t>tỉ lệ ...(?)...    </a:t>
                  </a:r>
                  <a:r>
                    <a:rPr lang="en-US" sz="2200" b="1" smtClean="0">
                      <a:latin typeface="Arial" pitchFamily="34" charset="0"/>
                      <a:cs typeface="Arial" pitchFamily="34" charset="0"/>
                    </a:rPr>
                    <a:t>		</a:t>
                  </a:r>
                  <a:r>
                    <a:rPr lang="vi-VN" sz="2200" b="1">
                      <a:latin typeface="Arial" pitchFamily="34" charset="0"/>
                      <a:cs typeface="Arial" pitchFamily="34" charset="0"/>
                    </a:rPr>
                    <a:t> </a:t>
                  </a:r>
                  <a:r>
                    <a:rPr lang="vi-VN" sz="2200" b="1" smtClean="0">
                      <a:latin typeface="Arial" pitchFamily="34" charset="0"/>
                      <a:cs typeface="Arial" pitchFamily="34" charset="0"/>
                    </a:rPr>
                    <a:t>P(A</a:t>
                  </a:r>
                  <a:r>
                    <a:rPr lang="en-US" sz="2200" b="1" smtClean="0">
                      <a:latin typeface="Arial" pitchFamily="34" charset="0"/>
                      <a:cs typeface="Arial" pitchFamily="34" charset="0"/>
                    </a:rPr>
                    <a:t>B</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là...(?)... </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P(B) là </a:t>
                  </a:r>
                  <a:r>
                    <a:rPr lang="vi-VN" sz="2200" b="1" smtClean="0">
                      <a:latin typeface="Arial" pitchFamily="34" charset="0"/>
                      <a:cs typeface="Arial" pitchFamily="34" charset="0"/>
                    </a:rPr>
                    <a:t>...(?)...</a:t>
                  </a:r>
                  <a:r>
                    <a:rPr lang="en-US" sz="2200" b="1" smtClean="0">
                      <a:latin typeface="Arial" pitchFamily="34" charset="0"/>
                      <a:cs typeface="Arial" pitchFamily="34" charset="0"/>
                    </a:rPr>
                    <a:t>			 P(A</a:t>
                  </a:r>
                  <a14:m>
                    <m:oMath xmlns:m="http://schemas.openxmlformats.org/officeDocument/2006/math">
                      <m:r>
                        <a:rPr lang="en-US" sz="2200" b="1" i="1" smtClean="0">
                          <a:latin typeface="Cambria Math"/>
                          <a:ea typeface="Cambria Math"/>
                          <a:cs typeface="Arial" pitchFamily="34" charset="0"/>
                        </a:rPr>
                        <m:t>∪</m:t>
                      </m:r>
                    </m:oMath>
                  </a14:m>
                  <a:r>
                    <a:rPr lang="en-US" sz="2200" b="1" smtClean="0">
                      <a:latin typeface="Arial" pitchFamily="34" charset="0"/>
                      <a:cs typeface="Arial" pitchFamily="34" charset="0"/>
                    </a:rPr>
                    <a:t>B) </a:t>
                  </a:r>
                  <a:r>
                    <a:rPr lang="vi-VN" sz="2200" b="1">
                      <a:latin typeface="Arial" pitchFamily="34" charset="0"/>
                      <a:cs typeface="Arial" pitchFamily="34" charset="0"/>
                    </a:rPr>
                    <a:t>là...(?)... </a:t>
                  </a:r>
                  <a:endParaRPr lang="en-US" sz="2200" b="1">
                    <a:latin typeface="Arial" pitchFamily="34" charset="0"/>
                    <a:cs typeface="Arial" pitchFamily="34" charset="0"/>
                  </a:endParaRPr>
                </a:p>
                <a:p>
                  <a:r>
                    <a:rPr lang="vi-VN" sz="2200" b="1">
                      <a:latin typeface="Arial" pitchFamily="34" charset="0"/>
                      <a:cs typeface="Arial" pitchFamily="34" charset="0"/>
                    </a:rPr>
                    <a:t>b) Tại sao để </a:t>
                  </a:r>
                  <a:r>
                    <a:rPr lang="vi-VN" sz="2200" b="1" smtClean="0">
                      <a:latin typeface="Arial" pitchFamily="34" charset="0"/>
                      <a:cs typeface="Arial" pitchFamily="34" charset="0"/>
                    </a:rPr>
                    <a:t>tính</a:t>
                  </a:r>
                  <a:r>
                    <a:rPr lang="en-US" sz="2200" b="1" smtClean="0">
                      <a:latin typeface="Arial" pitchFamily="34" charset="0"/>
                      <a:cs typeface="Arial" pitchFamily="34" charset="0"/>
                    </a:rPr>
                    <a:t> </a:t>
                  </a:r>
                  <a:r>
                    <a:rPr lang="en-US" sz="2200" b="1">
                      <a:latin typeface="Arial" pitchFamily="34" charset="0"/>
                      <a:cs typeface="Arial" pitchFamily="34" charset="0"/>
                    </a:rPr>
                    <a:t>P(A</a:t>
                  </a:r>
                  <a14:m>
                    <m:oMath xmlns:m="http://schemas.openxmlformats.org/officeDocument/2006/math">
                      <m:r>
                        <a:rPr lang="en-US" sz="2200" b="1" i="1">
                          <a:latin typeface="Cambria Math"/>
                          <a:ea typeface="Cambria Math"/>
                          <a:cs typeface="Arial" pitchFamily="34" charset="0"/>
                        </a:rPr>
                        <m:t>∪</m:t>
                      </m:r>
                    </m:oMath>
                  </a14:m>
                  <a:r>
                    <a:rPr lang="en-US" sz="2200" b="1">
                      <a:latin typeface="Arial" pitchFamily="34" charset="0"/>
                      <a:cs typeface="Arial" pitchFamily="34" charset="0"/>
                    </a:rPr>
                    <a:t>B</a:t>
                  </a:r>
                  <a:r>
                    <a:rPr lang="en-US" sz="2200" b="1" smtClean="0">
                      <a:latin typeface="Arial" pitchFamily="34" charset="0"/>
                      <a:cs typeface="Arial" pitchFamily="34" charset="0"/>
                    </a:rPr>
                    <a:t>) ta không áp dụng được công thức </a:t>
                  </a:r>
                  <a:r>
                    <a:rPr lang="en-US" sz="2200" b="1">
                      <a:latin typeface="Arial" pitchFamily="34" charset="0"/>
                      <a:cs typeface="Arial" pitchFamily="34" charset="0"/>
                    </a:rPr>
                    <a:t>P(A</a:t>
                  </a:r>
                  <a14:m>
                    <m:oMath xmlns:m="http://schemas.openxmlformats.org/officeDocument/2006/math">
                      <m:r>
                        <a:rPr lang="en-US" sz="2200" b="1" i="1">
                          <a:latin typeface="Cambria Math"/>
                          <a:ea typeface="Cambria Math"/>
                          <a:cs typeface="Arial" pitchFamily="34" charset="0"/>
                        </a:rPr>
                        <m:t>∪</m:t>
                      </m:r>
                    </m:oMath>
                  </a14:m>
                  <a:r>
                    <a:rPr lang="en-US" sz="2200" b="1">
                      <a:latin typeface="Arial" pitchFamily="34" charset="0"/>
                      <a:cs typeface="Arial" pitchFamily="34" charset="0"/>
                    </a:rPr>
                    <a:t>B</a:t>
                  </a:r>
                  <a:r>
                    <a:rPr lang="en-US" sz="2200" b="1" smtClean="0">
                      <a:latin typeface="Arial" pitchFamily="34" charset="0"/>
                      <a:cs typeface="Arial" pitchFamily="34" charset="0"/>
                    </a:rPr>
                    <a:t>) = P(A) + P(B)</a:t>
                  </a:r>
                  <a:endParaRPr lang="vi-VN" sz="22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79412" y="762000"/>
                  <a:ext cx="11506200" cy="2862322"/>
                </a:xfrm>
                <a:prstGeom prst="rect">
                  <a:avLst/>
                </a:prstGeom>
                <a:blipFill rotWithShape="1">
                  <a:blip r:embed="rId4"/>
                  <a:stretch>
                    <a:fillRect l="-636" b="-3404"/>
                  </a:stretch>
                </a:blipFill>
              </p:spPr>
              <p:txBody>
                <a:bodyPr/>
                <a:lstStyle/>
                <a:p>
                  <a:r>
                    <a:rPr lang="en-US">
                      <a:noFill/>
                    </a:rPr>
                    <a:t> </a:t>
                  </a:r>
                </a:p>
              </p:txBody>
            </p:sp>
          </mc:Fallback>
        </mc:AlternateContent>
        <p:pic>
          <p:nvPicPr>
            <p:cNvPr id="5017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891" r="15485" b="30712"/>
            <a:stretch/>
          </p:blipFill>
          <p:spPr bwMode="auto">
            <a:xfrm>
              <a:off x="531812" y="771525"/>
              <a:ext cx="1234251"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1065212" y="4926389"/>
            <a:ext cx="10591800" cy="830997"/>
          </a:xfrm>
          <a:prstGeom prst="rect">
            <a:avLst/>
          </a:prstGeom>
          <a:noFill/>
        </p:spPr>
        <p:txBody>
          <a:bodyPr wrap="square" rtlCol="0">
            <a:spAutoFit/>
          </a:bodyPr>
          <a:lstStyle/>
          <a:p>
            <a:pPr algn="just"/>
            <a:r>
              <a:rPr lang="en-US" b="1">
                <a:solidFill>
                  <a:srgbClr val="C00000"/>
                </a:solidFill>
                <a:latin typeface="Arial" pitchFamily="34" charset="0"/>
                <a:cs typeface="Arial" pitchFamily="34" charset="0"/>
              </a:rPr>
              <a:t>P(B)</a:t>
            </a:r>
            <a:r>
              <a:rPr lang="en-US" b="1" smtClean="0">
                <a:latin typeface="Arial" pitchFamily="34" charset="0"/>
                <a:cs typeface="Arial" pitchFamily="34" charset="0"/>
              </a:rPr>
              <a:t> </a:t>
            </a:r>
            <a:r>
              <a:rPr lang="vi-VN" b="1">
                <a:latin typeface="Arial" pitchFamily="34" charset="0"/>
                <a:cs typeface="Arial" pitchFamily="34" charset="0"/>
              </a:rPr>
              <a:t>là tỉ lệ học sinh học khá môn Toán trong tổng số học sinh của trường </a:t>
            </a:r>
            <a:r>
              <a:rPr lang="vi-VN" b="1" smtClean="0">
                <a:latin typeface="Arial" pitchFamily="34" charset="0"/>
                <a:cs typeface="Arial" pitchFamily="34" charset="0"/>
              </a:rPr>
              <a:t>X</a:t>
            </a:r>
            <a:endParaRPr lang="vi-VN" b="1">
              <a:latin typeface="Arial" pitchFamily="34" charset="0"/>
              <a:cs typeface="Arial" pitchFamily="34" charset="0"/>
            </a:endParaRPr>
          </a:p>
        </p:txBody>
      </p:sp>
      <p:sp>
        <p:nvSpPr>
          <p:cNvPr id="15" name="TextBox 14"/>
          <p:cNvSpPr txBox="1"/>
          <p:nvPr/>
        </p:nvSpPr>
        <p:spPr>
          <a:xfrm>
            <a:off x="1065212" y="5771197"/>
            <a:ext cx="10591800" cy="830997"/>
          </a:xfrm>
          <a:prstGeom prst="rect">
            <a:avLst/>
          </a:prstGeom>
          <a:noFill/>
        </p:spPr>
        <p:txBody>
          <a:bodyPr wrap="square" rtlCol="0">
            <a:spAutoFit/>
          </a:bodyPr>
          <a:lstStyle/>
          <a:p>
            <a:pPr algn="just"/>
            <a:r>
              <a:rPr lang="en-US" b="1">
                <a:solidFill>
                  <a:srgbClr val="C00000"/>
                </a:solidFill>
                <a:latin typeface="Arial" pitchFamily="34" charset="0"/>
                <a:cs typeface="Arial" pitchFamily="34" charset="0"/>
              </a:rPr>
              <a:t>P(AB)</a:t>
            </a:r>
            <a:r>
              <a:rPr lang="en-US" b="1" smtClean="0">
                <a:latin typeface="Arial" pitchFamily="34" charset="0"/>
                <a:cs typeface="Arial" pitchFamily="34" charset="0"/>
              </a:rPr>
              <a:t> </a:t>
            </a:r>
            <a:r>
              <a:rPr lang="vi-VN" b="1">
                <a:latin typeface="Arial" pitchFamily="34" charset="0"/>
                <a:cs typeface="Arial" pitchFamily="34" charset="0"/>
              </a:rPr>
              <a:t>là tỉ lệ học sinh học khá cả hai môn Ngữ văn và Toán trong tổng số học sinh của trường </a:t>
            </a:r>
            <a:r>
              <a:rPr lang="vi-VN" b="1" smtClean="0">
                <a:latin typeface="Arial" pitchFamily="34" charset="0"/>
                <a:cs typeface="Arial" pitchFamily="34" charset="0"/>
              </a:rPr>
              <a:t>X</a:t>
            </a:r>
            <a:endParaRPr lang="vi-VN" b="1">
              <a:latin typeface="Arial" pitchFamily="34" charset="0"/>
              <a:cs typeface="Arial" pitchFamily="34" charset="0"/>
            </a:endParaRPr>
          </a:p>
        </p:txBody>
      </p:sp>
    </p:spTree>
    <p:extLst>
      <p:ext uri="{BB962C8B-B14F-4D97-AF65-F5344CB8AC3E}">
        <p14:creationId xmlns:p14="http://schemas.microsoft.com/office/powerpoint/2010/main" val="243864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46946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CÔNG THỨC CỘNG XÁC SUẤT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289088" y="761999"/>
            <a:ext cx="11672724" cy="2862323"/>
            <a:chOff x="289088" y="761999"/>
            <a:chExt cx="11672724" cy="2862323"/>
          </a:xfrm>
        </p:grpSpPr>
        <p:sp>
          <p:nvSpPr>
            <p:cNvPr id="16" name="Rounded Rectangle 15"/>
            <p:cNvSpPr/>
            <p:nvPr/>
          </p:nvSpPr>
          <p:spPr>
            <a:xfrm>
              <a:off x="289088" y="761999"/>
              <a:ext cx="11672724" cy="286232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379412" y="762000"/>
                  <a:ext cx="11506200" cy="2862322"/>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200" b="1">
                      <a:latin typeface="Arial" pitchFamily="34" charset="0"/>
                      <a:cs typeface="Arial" pitchFamily="34" charset="0"/>
                    </a:rPr>
                    <a:t>Ở một trường trung học phổ thông X, có 19% học sinh học khá môn Ngữ văn, 32% học sinh học khá môn Toán, 7% học sinh học khá cả hai môn Ngữ văn và Toán. Chọn ngẫu nhiên một học sinh của trường X. Xét hai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A</a:t>
                  </a:r>
                  <a:r>
                    <a:rPr lang="vi-VN" sz="2200" b="1">
                      <a:latin typeface="Arial" pitchFamily="34" charset="0"/>
                      <a:cs typeface="Arial" pitchFamily="34" charset="0"/>
                    </a:rPr>
                    <a:t>: “Học sinh đó học khá môn Ngữ văn</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 </a:t>
                  </a:r>
                  <a:r>
                    <a:rPr lang="en-US" sz="2200" b="1" smtClean="0">
                      <a:latin typeface="Arial" pitchFamily="34" charset="0"/>
                      <a:cs typeface="Arial" pitchFamily="34" charset="0"/>
                    </a:rPr>
                    <a:t>     </a:t>
                  </a:r>
                  <a:r>
                    <a:rPr lang="vi-VN" sz="2200" b="1" smtClean="0">
                      <a:latin typeface="Arial" pitchFamily="34" charset="0"/>
                      <a:cs typeface="Arial" pitchFamily="34" charset="0"/>
                    </a:rPr>
                    <a:t>B</a:t>
                  </a:r>
                  <a:r>
                    <a:rPr lang="vi-VN" sz="2200" b="1">
                      <a:latin typeface="Arial" pitchFamily="34" charset="0"/>
                      <a:cs typeface="Arial" pitchFamily="34" charset="0"/>
                    </a:rPr>
                    <a:t>: “Học sinh đó học khá môn Toán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smtClean="0">
                      <a:latin typeface="Arial" pitchFamily="34" charset="0"/>
                      <a:cs typeface="Arial" pitchFamily="34" charset="0"/>
                    </a:rPr>
                    <a:t>a) Hoàn </a:t>
                  </a:r>
                  <a:r>
                    <a:rPr lang="vi-VN" sz="2200" b="1">
                      <a:latin typeface="Arial" pitchFamily="34" charset="0"/>
                      <a:cs typeface="Arial" pitchFamily="34" charset="0"/>
                    </a:rPr>
                    <a:t>thành các mệnh đề sau bằng cách tìm cụm từ thích hợp thay cho dấu </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P(A)</a:t>
                  </a:r>
                  <a:r>
                    <a:rPr lang="en-US" sz="2200" b="1" smtClean="0">
                      <a:latin typeface="Arial" pitchFamily="34" charset="0"/>
                      <a:cs typeface="Arial" pitchFamily="34" charset="0"/>
                    </a:rPr>
                    <a:t> </a:t>
                  </a:r>
                  <a:r>
                    <a:rPr lang="vi-VN" sz="2200" b="1" smtClean="0">
                      <a:latin typeface="Arial" pitchFamily="34" charset="0"/>
                      <a:cs typeface="Arial" pitchFamily="34" charset="0"/>
                    </a:rPr>
                    <a:t>là </a:t>
                  </a:r>
                  <a:r>
                    <a:rPr lang="vi-VN" sz="2200" b="1">
                      <a:latin typeface="Arial" pitchFamily="34" charset="0"/>
                      <a:cs typeface="Arial" pitchFamily="34" charset="0"/>
                    </a:rPr>
                    <a:t>tỉ lệ ...(?)...    </a:t>
                  </a:r>
                  <a:r>
                    <a:rPr lang="en-US" sz="2200" b="1" smtClean="0">
                      <a:latin typeface="Arial" pitchFamily="34" charset="0"/>
                      <a:cs typeface="Arial" pitchFamily="34" charset="0"/>
                    </a:rPr>
                    <a:t>		</a:t>
                  </a:r>
                  <a:r>
                    <a:rPr lang="vi-VN" sz="2200" b="1">
                      <a:latin typeface="Arial" pitchFamily="34" charset="0"/>
                      <a:cs typeface="Arial" pitchFamily="34" charset="0"/>
                    </a:rPr>
                    <a:t> </a:t>
                  </a:r>
                  <a:r>
                    <a:rPr lang="vi-VN" sz="2200" b="1" smtClean="0">
                      <a:latin typeface="Arial" pitchFamily="34" charset="0"/>
                      <a:cs typeface="Arial" pitchFamily="34" charset="0"/>
                    </a:rPr>
                    <a:t>P(A</a:t>
                  </a:r>
                  <a:r>
                    <a:rPr lang="en-US" sz="2200" b="1" smtClean="0">
                      <a:latin typeface="Arial" pitchFamily="34" charset="0"/>
                      <a:cs typeface="Arial" pitchFamily="34" charset="0"/>
                    </a:rPr>
                    <a:t>B</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là...(?)... </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P(B) là </a:t>
                  </a:r>
                  <a:r>
                    <a:rPr lang="vi-VN" sz="2200" b="1" smtClean="0">
                      <a:latin typeface="Arial" pitchFamily="34" charset="0"/>
                      <a:cs typeface="Arial" pitchFamily="34" charset="0"/>
                    </a:rPr>
                    <a:t>...(?)...</a:t>
                  </a:r>
                  <a:r>
                    <a:rPr lang="en-US" sz="2200" b="1" smtClean="0">
                      <a:latin typeface="Arial" pitchFamily="34" charset="0"/>
                      <a:cs typeface="Arial" pitchFamily="34" charset="0"/>
                    </a:rPr>
                    <a:t>			 P(A</a:t>
                  </a:r>
                  <a14:m>
                    <m:oMath xmlns:m="http://schemas.openxmlformats.org/officeDocument/2006/math">
                      <m:r>
                        <a:rPr lang="en-US" sz="2200" b="1" i="1" smtClean="0">
                          <a:latin typeface="Cambria Math"/>
                          <a:ea typeface="Cambria Math"/>
                          <a:cs typeface="Arial" pitchFamily="34" charset="0"/>
                        </a:rPr>
                        <m:t>∪</m:t>
                      </m:r>
                    </m:oMath>
                  </a14:m>
                  <a:r>
                    <a:rPr lang="en-US" sz="2200" b="1" smtClean="0">
                      <a:latin typeface="Arial" pitchFamily="34" charset="0"/>
                      <a:cs typeface="Arial" pitchFamily="34" charset="0"/>
                    </a:rPr>
                    <a:t>B) </a:t>
                  </a:r>
                  <a:r>
                    <a:rPr lang="vi-VN" sz="2200" b="1">
                      <a:latin typeface="Arial" pitchFamily="34" charset="0"/>
                      <a:cs typeface="Arial" pitchFamily="34" charset="0"/>
                    </a:rPr>
                    <a:t>là...(?)... </a:t>
                  </a:r>
                  <a:endParaRPr lang="en-US" sz="2200" b="1">
                    <a:latin typeface="Arial" pitchFamily="34" charset="0"/>
                    <a:cs typeface="Arial" pitchFamily="34" charset="0"/>
                  </a:endParaRPr>
                </a:p>
                <a:p>
                  <a:r>
                    <a:rPr lang="vi-VN" sz="2200" b="1">
                      <a:latin typeface="Arial" pitchFamily="34" charset="0"/>
                      <a:cs typeface="Arial" pitchFamily="34" charset="0"/>
                    </a:rPr>
                    <a:t>b) Tại sao để </a:t>
                  </a:r>
                  <a:r>
                    <a:rPr lang="vi-VN" sz="2200" b="1" smtClean="0">
                      <a:latin typeface="Arial" pitchFamily="34" charset="0"/>
                      <a:cs typeface="Arial" pitchFamily="34" charset="0"/>
                    </a:rPr>
                    <a:t>tính</a:t>
                  </a:r>
                  <a:r>
                    <a:rPr lang="en-US" sz="2200" b="1" smtClean="0">
                      <a:latin typeface="Arial" pitchFamily="34" charset="0"/>
                      <a:cs typeface="Arial" pitchFamily="34" charset="0"/>
                    </a:rPr>
                    <a:t> </a:t>
                  </a:r>
                  <a:r>
                    <a:rPr lang="en-US" sz="2200" b="1">
                      <a:latin typeface="Arial" pitchFamily="34" charset="0"/>
                      <a:cs typeface="Arial" pitchFamily="34" charset="0"/>
                    </a:rPr>
                    <a:t>P(A</a:t>
                  </a:r>
                  <a14:m>
                    <m:oMath xmlns:m="http://schemas.openxmlformats.org/officeDocument/2006/math">
                      <m:r>
                        <a:rPr lang="en-US" sz="2200" b="1" i="1">
                          <a:latin typeface="Cambria Math"/>
                          <a:ea typeface="Cambria Math"/>
                          <a:cs typeface="Arial" pitchFamily="34" charset="0"/>
                        </a:rPr>
                        <m:t>∪</m:t>
                      </m:r>
                    </m:oMath>
                  </a14:m>
                  <a:r>
                    <a:rPr lang="en-US" sz="2200" b="1">
                      <a:latin typeface="Arial" pitchFamily="34" charset="0"/>
                      <a:cs typeface="Arial" pitchFamily="34" charset="0"/>
                    </a:rPr>
                    <a:t>B</a:t>
                  </a:r>
                  <a:r>
                    <a:rPr lang="en-US" sz="2200" b="1" smtClean="0">
                      <a:latin typeface="Arial" pitchFamily="34" charset="0"/>
                      <a:cs typeface="Arial" pitchFamily="34" charset="0"/>
                    </a:rPr>
                    <a:t>) ta không áp dụng được công thức </a:t>
                  </a:r>
                  <a:r>
                    <a:rPr lang="en-US" sz="2200" b="1">
                      <a:latin typeface="Arial" pitchFamily="34" charset="0"/>
                      <a:cs typeface="Arial" pitchFamily="34" charset="0"/>
                    </a:rPr>
                    <a:t>P(A</a:t>
                  </a:r>
                  <a14:m>
                    <m:oMath xmlns:m="http://schemas.openxmlformats.org/officeDocument/2006/math">
                      <m:r>
                        <a:rPr lang="en-US" sz="2200" b="1" i="1">
                          <a:latin typeface="Cambria Math"/>
                          <a:ea typeface="Cambria Math"/>
                          <a:cs typeface="Arial" pitchFamily="34" charset="0"/>
                        </a:rPr>
                        <m:t>∪</m:t>
                      </m:r>
                    </m:oMath>
                  </a14:m>
                  <a:r>
                    <a:rPr lang="en-US" sz="2200" b="1">
                      <a:latin typeface="Arial" pitchFamily="34" charset="0"/>
                      <a:cs typeface="Arial" pitchFamily="34" charset="0"/>
                    </a:rPr>
                    <a:t>B</a:t>
                  </a:r>
                  <a:r>
                    <a:rPr lang="en-US" sz="2200" b="1" smtClean="0">
                      <a:latin typeface="Arial" pitchFamily="34" charset="0"/>
                      <a:cs typeface="Arial" pitchFamily="34" charset="0"/>
                    </a:rPr>
                    <a:t>) = P(A) + P(B)</a:t>
                  </a:r>
                  <a:endParaRPr lang="vi-VN" sz="22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79412" y="762000"/>
                  <a:ext cx="11506200" cy="2862322"/>
                </a:xfrm>
                <a:prstGeom prst="rect">
                  <a:avLst/>
                </a:prstGeom>
                <a:blipFill rotWithShape="1">
                  <a:blip r:embed="rId3"/>
                  <a:stretch>
                    <a:fillRect l="-636" b="-3404"/>
                  </a:stretch>
                </a:blipFill>
              </p:spPr>
              <p:txBody>
                <a:bodyPr/>
                <a:lstStyle/>
                <a:p>
                  <a:r>
                    <a:rPr lang="en-US">
                      <a:noFill/>
                    </a:rPr>
                    <a:t> </a:t>
                  </a:r>
                </a:p>
              </p:txBody>
            </p:sp>
          </mc:Fallback>
        </mc:AlternateContent>
        <p:pic>
          <p:nvPicPr>
            <p:cNvPr id="501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891" r="15485" b="30712"/>
            <a:stretch/>
          </p:blipFill>
          <p:spPr bwMode="auto">
            <a:xfrm>
              <a:off x="531812" y="771525"/>
              <a:ext cx="1234251"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15" name="TextBox 14"/>
              <p:cNvSpPr txBox="1"/>
              <p:nvPr/>
            </p:nvSpPr>
            <p:spPr>
              <a:xfrm>
                <a:off x="912812" y="4205227"/>
                <a:ext cx="10591800" cy="830997"/>
              </a:xfrm>
              <a:prstGeom prst="rect">
                <a:avLst/>
              </a:prstGeom>
              <a:noFill/>
            </p:spPr>
            <p:txBody>
              <a:bodyPr wrap="square" rtlCol="0">
                <a:spAutoFit/>
              </a:bodyPr>
              <a:lstStyle/>
              <a:p>
                <a:pPr algn="just"/>
                <a:r>
                  <a:rPr lang="en-US" b="1" smtClean="0">
                    <a:solidFill>
                      <a:srgbClr val="C00000"/>
                    </a:solidFill>
                    <a:latin typeface="Arial" pitchFamily="34" charset="0"/>
                    <a:cs typeface="Arial" pitchFamily="34" charset="0"/>
                  </a:rPr>
                  <a:t>P(A</a:t>
                </a:r>
                <a14:m>
                  <m:oMath xmlns:m="http://schemas.openxmlformats.org/officeDocument/2006/math">
                    <m:r>
                      <a:rPr lang="en-US" b="1" i="1" smtClean="0">
                        <a:solidFill>
                          <a:srgbClr val="C00000"/>
                        </a:solidFill>
                        <a:latin typeface="Cambria Math"/>
                        <a:ea typeface="Cambria Math"/>
                        <a:cs typeface="Arial" pitchFamily="34" charset="0"/>
                      </a:rPr>
                      <m:t>∪</m:t>
                    </m:r>
                  </m:oMath>
                </a14:m>
                <a:r>
                  <a:rPr lang="en-US" b="1" smtClean="0">
                    <a:solidFill>
                      <a:srgbClr val="C00000"/>
                    </a:solidFill>
                    <a:latin typeface="Arial" pitchFamily="34" charset="0"/>
                    <a:cs typeface="Arial" pitchFamily="34" charset="0"/>
                  </a:rPr>
                  <a:t>B</a:t>
                </a:r>
                <a:r>
                  <a:rPr lang="en-US" b="1">
                    <a:solidFill>
                      <a:srgbClr val="C00000"/>
                    </a:solidFill>
                    <a:latin typeface="Arial" pitchFamily="34" charset="0"/>
                    <a:cs typeface="Arial" pitchFamily="34" charset="0"/>
                  </a:rPr>
                  <a:t>)</a:t>
                </a:r>
                <a:r>
                  <a:rPr lang="en-US" b="1" smtClean="0">
                    <a:latin typeface="Arial" pitchFamily="34" charset="0"/>
                    <a:cs typeface="Arial" pitchFamily="34" charset="0"/>
                  </a:rPr>
                  <a:t> </a:t>
                </a:r>
                <a:r>
                  <a:rPr lang="vi-VN" b="1">
                    <a:latin typeface="Arial" pitchFamily="34" charset="0"/>
                    <a:cs typeface="Arial" pitchFamily="34" charset="0"/>
                  </a:rPr>
                  <a:t>là tỉ lệ học sinh học khá ít nhất một trong hai môn Ngữ văn và Toán trong tổng số học sinh của trường </a:t>
                </a:r>
                <a:r>
                  <a:rPr lang="vi-VN" b="1" smtClean="0">
                    <a:latin typeface="Arial" pitchFamily="34" charset="0"/>
                    <a:cs typeface="Arial" pitchFamily="34" charset="0"/>
                  </a:rPr>
                  <a:t>X</a:t>
                </a:r>
                <a:endParaRPr lang="vi-VN" b="1">
                  <a:latin typeface="Arial" pitchFamily="34" charset="0"/>
                  <a:cs typeface="Arial"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912812" y="4205227"/>
                <a:ext cx="10591800" cy="830997"/>
              </a:xfrm>
              <a:prstGeom prst="rect">
                <a:avLst/>
              </a:prstGeom>
              <a:blipFill rotWithShape="1">
                <a:blip r:embed="rId5"/>
                <a:stretch>
                  <a:fillRect l="-921" t="-5147" r="-864" b="-169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p:cNvSpPr txBox="1"/>
              <p:nvPr/>
            </p:nvSpPr>
            <p:spPr>
              <a:xfrm>
                <a:off x="455150" y="5048071"/>
                <a:ext cx="11354261" cy="1200329"/>
              </a:xfrm>
              <a:prstGeom prst="rect">
                <a:avLst/>
              </a:prstGeom>
              <a:noFill/>
            </p:spPr>
            <p:txBody>
              <a:bodyPr wrap="square" rtlCol="0">
                <a:spAutoFit/>
              </a:bodyPr>
              <a:lstStyle/>
              <a:p>
                <a:r>
                  <a:rPr lang="vi-VN" b="1">
                    <a:latin typeface="Arial" pitchFamily="34" charset="0"/>
                    <a:cs typeface="Arial" pitchFamily="34" charset="0"/>
                  </a:rPr>
                  <a:t>b) Ta không áp dụng được công </a:t>
                </a:r>
                <a:r>
                  <a:rPr lang="vi-VN" b="1" smtClean="0">
                    <a:latin typeface="Arial" pitchFamily="34" charset="0"/>
                    <a:cs typeface="Arial" pitchFamily="34" charset="0"/>
                  </a:rPr>
                  <a:t>thức</a:t>
                </a:r>
                <a:r>
                  <a:rPr lang="en-US" b="1" smtClean="0">
                    <a:latin typeface="Arial" pitchFamily="34" charset="0"/>
                    <a:cs typeface="Arial" pitchFamily="34" charset="0"/>
                  </a:rPr>
                  <a:t> </a:t>
                </a:r>
                <a:r>
                  <a:rPr lang="en-US" b="1" smtClean="0">
                    <a:solidFill>
                      <a:srgbClr val="C00000"/>
                    </a:solidFill>
                    <a:latin typeface="Arial" pitchFamily="34" charset="0"/>
                    <a:cs typeface="Arial" pitchFamily="34" charset="0"/>
                  </a:rPr>
                  <a:t>P(A</a:t>
                </a:r>
                <a14:m>
                  <m:oMath xmlns:m="http://schemas.openxmlformats.org/officeDocument/2006/math">
                    <m:r>
                      <a:rPr lang="en-US" b="1" i="1">
                        <a:solidFill>
                          <a:srgbClr val="C00000"/>
                        </a:solidFill>
                        <a:latin typeface="Cambria Math"/>
                        <a:ea typeface="Cambria Math"/>
                        <a:cs typeface="Arial" pitchFamily="34" charset="0"/>
                      </a:rPr>
                      <m:t>∪</m:t>
                    </m:r>
                  </m:oMath>
                </a14:m>
                <a:r>
                  <a:rPr lang="en-US" b="1">
                    <a:solidFill>
                      <a:srgbClr val="C00000"/>
                    </a:solidFill>
                    <a:latin typeface="Arial" pitchFamily="34" charset="0"/>
                    <a:cs typeface="Arial" pitchFamily="34" charset="0"/>
                  </a:rPr>
                  <a:t>B) = P(A) + P(B</a:t>
                </a:r>
                <a:r>
                  <a:rPr lang="en-US" b="1" smtClean="0">
                    <a:solidFill>
                      <a:srgbClr val="C00000"/>
                    </a:solidFill>
                    <a:latin typeface="Arial" pitchFamily="34" charset="0"/>
                    <a:cs typeface="Arial" pitchFamily="34" charset="0"/>
                  </a:rPr>
                  <a:t>)</a:t>
                </a:r>
                <a:br>
                  <a:rPr lang="en-US" b="1" smtClean="0">
                    <a:solidFill>
                      <a:srgbClr val="C00000"/>
                    </a:solidFill>
                    <a:latin typeface="Arial" pitchFamily="34" charset="0"/>
                    <a:cs typeface="Arial" pitchFamily="34" charset="0"/>
                  </a:rPr>
                </a:br>
                <a:r>
                  <a:rPr lang="en-US" b="1" smtClean="0">
                    <a:latin typeface="Arial" pitchFamily="34" charset="0"/>
                    <a:cs typeface="Arial" pitchFamily="34" charset="0"/>
                  </a:rPr>
                  <a:t>     V</a:t>
                </a:r>
                <a:r>
                  <a:rPr lang="vi-VN" b="1" smtClean="0">
                    <a:latin typeface="Arial" pitchFamily="34" charset="0"/>
                    <a:cs typeface="Arial" pitchFamily="34" charset="0"/>
                  </a:rPr>
                  <a:t>ì </a:t>
                </a:r>
                <a:r>
                  <a:rPr lang="vi-VN" b="1">
                    <a:latin typeface="Arial" pitchFamily="34" charset="0"/>
                    <a:cs typeface="Arial" pitchFamily="34" charset="0"/>
                  </a:rPr>
                  <a:t>hai biến cố A và B không độc lập với nhau do học sinh học khá môn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Ngữ </a:t>
                </a:r>
                <a:r>
                  <a:rPr lang="vi-VN" b="1">
                    <a:latin typeface="Arial" pitchFamily="34" charset="0"/>
                    <a:cs typeface="Arial" pitchFamily="34" charset="0"/>
                  </a:rPr>
                  <a:t>Văn có thể cũng học khá môn </a:t>
                </a:r>
                <a:r>
                  <a:rPr lang="vi-VN" b="1" smtClean="0">
                    <a:latin typeface="Arial" pitchFamily="34" charset="0"/>
                    <a:cs typeface="Arial" pitchFamily="34" charset="0"/>
                  </a:rPr>
                  <a:t>Toán</a:t>
                </a:r>
                <a:endParaRPr lang="vi-VN" b="1">
                  <a:latin typeface="Arial" pitchFamily="34" charset="0"/>
                  <a:cs typeface="Arial"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455150" y="5048071"/>
                <a:ext cx="11354261" cy="1200329"/>
              </a:xfrm>
              <a:prstGeom prst="rect">
                <a:avLst/>
              </a:prstGeom>
              <a:blipFill rotWithShape="1">
                <a:blip r:embed="rId6"/>
                <a:stretch>
                  <a:fillRect l="-859" t="-3553" b="-11168"/>
                </a:stretch>
              </a:blipFill>
            </p:spPr>
            <p:txBody>
              <a:bodyPr/>
              <a:lstStyle/>
              <a:p>
                <a:r>
                  <a:rPr lang="en-US">
                    <a:noFill/>
                  </a:rPr>
                  <a:t> </a:t>
                </a:r>
              </a:p>
            </p:txBody>
          </p:sp>
        </mc:Fallback>
      </mc:AlternateContent>
      <p:pic>
        <p:nvPicPr>
          <p:cNvPr id="604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1274" y="3733800"/>
            <a:ext cx="13954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6409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4"/>
          <p:cNvSpPr>
            <a:spLocks noChangeArrowheads="1"/>
          </p:cNvSpPr>
          <p:nvPr/>
        </p:nvSpPr>
        <p:spPr bwMode="gray">
          <a:xfrm>
            <a:off x="447214" y="95249"/>
            <a:ext cx="46946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CÔNG THỨC CỘNG XÁC SUẤT .</a:t>
            </a:r>
            <a:endParaRPr lang="vi-VN" sz="1900" b="1">
              <a:solidFill>
                <a:schemeClr val="bg1"/>
              </a:solidFill>
              <a:latin typeface="Arial" pitchFamily="34" charset="0"/>
              <a:cs typeface="Arial" pitchFamily="34" charset="0"/>
            </a:endParaRPr>
          </a:p>
        </p:txBody>
      </p:sp>
      <p:grpSp>
        <p:nvGrpSpPr>
          <p:cNvPr id="3" name="Group 2"/>
          <p:cNvGrpSpPr/>
          <p:nvPr/>
        </p:nvGrpSpPr>
        <p:grpSpPr>
          <a:xfrm>
            <a:off x="598487" y="779710"/>
            <a:ext cx="10668000" cy="2030827"/>
            <a:chOff x="598487" y="779710"/>
            <a:chExt cx="10668000" cy="2030827"/>
          </a:xfrm>
        </p:grpSpPr>
        <p:sp>
          <p:nvSpPr>
            <p:cNvPr id="21" name="Rounded Rectangle 20"/>
            <p:cNvSpPr/>
            <p:nvPr/>
          </p:nvSpPr>
          <p:spPr>
            <a:xfrm>
              <a:off x="598487" y="779710"/>
              <a:ext cx="10668000" cy="188728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979487" y="958752"/>
              <a:ext cx="9829800"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Cho hai biến cố A và B . Khi đó, ta có :</a:t>
              </a:r>
              <a:endParaRPr lang="vi-VN" sz="2600" b="1">
                <a:latin typeface="Arial" pitchFamily="34" charset="0"/>
                <a:cs typeface="Arial" pitchFamily="34"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41705" y="1723354"/>
              <a:ext cx="1012438" cy="1087183"/>
            </a:xfrm>
            <a:prstGeom prst="rect">
              <a:avLst/>
            </a:prstGeom>
          </p:spPr>
        </p:pic>
        <p:sp>
          <p:nvSpPr>
            <p:cNvPr id="13" name="TextBox 12"/>
            <p:cNvSpPr txBox="1"/>
            <p:nvPr/>
          </p:nvSpPr>
          <p:spPr>
            <a:xfrm>
              <a:off x="918124" y="2022157"/>
              <a:ext cx="9829800" cy="492443"/>
            </a:xfrm>
            <a:prstGeom prst="rect">
              <a:avLst/>
            </a:prstGeom>
            <a:noFill/>
          </p:spPr>
          <p:txBody>
            <a:bodyPr wrap="square" rtlCol="0">
              <a:spAutoFit/>
            </a:bodyPr>
            <a:lstStyle/>
            <a:p>
              <a:r>
                <a:rPr lang="en-US" sz="2600" b="1" smtClean="0">
                  <a:latin typeface="Arial" pitchFamily="34" charset="0"/>
                  <a:cs typeface="Arial" pitchFamily="34" charset="0"/>
                </a:rPr>
                <a:t>Công thức này được gọi là công thức cộng xác suất .</a:t>
              </a:r>
              <a:endParaRPr lang="vi-VN" sz="26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635464092"/>
                </p:ext>
              </p:extLst>
            </p:nvPr>
          </p:nvGraphicFramePr>
          <p:xfrm>
            <a:off x="2888320" y="1507235"/>
            <a:ext cx="5334270" cy="530162"/>
          </p:xfrm>
          <a:graphic>
            <a:graphicData uri="http://schemas.openxmlformats.org/presentationml/2006/ole">
              <mc:AlternateContent xmlns:mc="http://schemas.openxmlformats.org/markup-compatibility/2006">
                <mc:Choice xmlns:v="urn:schemas-microsoft-com:vml" Requires="v">
                  <p:oleObj spid="_x0000_s61459" name="Equation" r:id="rId6" imgW="2057400" imgH="203040" progId="Equation.DSMT4">
                    <p:embed/>
                  </p:oleObj>
                </mc:Choice>
                <mc:Fallback>
                  <p:oleObj name="Equation" r:id="rId6" imgW="2057400" imgH="203040" progId="Equation.DSMT4">
                    <p:embed/>
                    <p:pic>
                      <p:nvPicPr>
                        <p:cNvPr id="0" name="Object 41"/>
                        <p:cNvPicPr>
                          <a:picLocks noChangeAspect="1" noChangeArrowheads="1"/>
                        </p:cNvPicPr>
                        <p:nvPr/>
                      </p:nvPicPr>
                      <p:blipFill>
                        <a:blip r:embed="rId7"/>
                        <a:srcRect/>
                        <a:stretch>
                          <a:fillRect/>
                        </a:stretch>
                      </p:blipFill>
                      <p:spPr bwMode="auto">
                        <a:xfrm>
                          <a:off x="2888320" y="1507235"/>
                          <a:ext cx="5334270" cy="5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681701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1180" y="208488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685800"/>
            <a:ext cx="11658599" cy="1319855"/>
            <a:chOff x="227012" y="685800"/>
            <a:chExt cx="11658599" cy="1319855"/>
          </a:xfrm>
        </p:grpSpPr>
        <p:sp>
          <p:nvSpPr>
            <p:cNvPr id="29" name="Rounded Rectangle 28"/>
            <p:cNvSpPr/>
            <p:nvPr/>
          </p:nvSpPr>
          <p:spPr>
            <a:xfrm>
              <a:off x="1714586" y="762000"/>
              <a:ext cx="10171025" cy="1151442"/>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809791"/>
              <a:ext cx="9982200" cy="923307"/>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Trở lại tình huống trong HĐ 3 . Hãy tính tỉ lệ học sinh học khá môn Ngữ văn hoặc học khá môn Toán của trường X.</a:t>
              </a:r>
              <a:endParaRPr lang="vi-VN" sz="2600" b="1">
                <a:latin typeface="Arial" pitchFamily="34" charset="0"/>
                <a:cs typeface="Arial" pitchFamily="34" charset="0"/>
              </a:endParaRPr>
            </a:p>
          </p:txBody>
        </p:sp>
      </p:grpSp>
      <p:sp>
        <p:nvSpPr>
          <p:cNvPr id="22" name="TextBox 21"/>
          <p:cNvSpPr txBox="1"/>
          <p:nvPr/>
        </p:nvSpPr>
        <p:spPr>
          <a:xfrm>
            <a:off x="643611" y="2518437"/>
            <a:ext cx="1488402" cy="430887"/>
          </a:xfrm>
          <a:prstGeom prst="rect">
            <a:avLst/>
          </a:prstGeom>
          <a:noFill/>
        </p:spPr>
        <p:txBody>
          <a:bodyPr wrap="square" rtlCol="0">
            <a:spAutoFit/>
          </a:bodyPr>
          <a:lstStyle/>
          <a:p>
            <a:pPr marL="342900" indent="-342900" algn="just">
              <a:buFont typeface="Wingdings" pitchFamily="2" charset="2"/>
              <a:buChar char="v"/>
            </a:pPr>
            <a:r>
              <a:rPr lang="en-US" sz="2200" b="1" smtClean="0">
                <a:latin typeface="Arial" pitchFamily="34" charset="0"/>
                <a:cs typeface="Arial" pitchFamily="34" charset="0"/>
              </a:rPr>
              <a:t>Ta có : </a:t>
            </a:r>
            <a:endParaRPr lang="en-US" sz="2200" b="1">
              <a:latin typeface="Times New Roman" pitchFamily="18" charset="0"/>
              <a:cs typeface="Times New Roman" pitchFamily="18" charset="0"/>
            </a:endParaRPr>
          </a:p>
        </p:txBody>
      </p:sp>
      <p:grpSp>
        <p:nvGrpSpPr>
          <p:cNvPr id="7" name="Group 6"/>
          <p:cNvGrpSpPr/>
          <p:nvPr/>
        </p:nvGrpSpPr>
        <p:grpSpPr>
          <a:xfrm>
            <a:off x="8075612" y="2133600"/>
            <a:ext cx="3657600" cy="2532892"/>
            <a:chOff x="8075612" y="1798857"/>
            <a:chExt cx="3657600" cy="2532892"/>
          </a:xfrm>
        </p:grpSpPr>
        <p:grpSp>
          <p:nvGrpSpPr>
            <p:cNvPr id="5" name="Group 4"/>
            <p:cNvGrpSpPr/>
            <p:nvPr/>
          </p:nvGrpSpPr>
          <p:grpSpPr>
            <a:xfrm>
              <a:off x="10133012" y="1839688"/>
              <a:ext cx="1600200" cy="1767767"/>
              <a:chOff x="11009312" y="4267745"/>
              <a:chExt cx="1600200" cy="1767767"/>
            </a:xfrm>
          </p:grpSpPr>
          <p:sp>
            <p:nvSpPr>
              <p:cNvPr id="4" name="7-Point Star 3"/>
              <p:cNvSpPr/>
              <p:nvPr/>
            </p:nvSpPr>
            <p:spPr>
              <a:xfrm>
                <a:off x="11009312" y="4740112"/>
                <a:ext cx="1600200" cy="1295400"/>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0599" y="5145384"/>
                <a:ext cx="131762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11428412" y="4267745"/>
                <a:ext cx="762000" cy="430887"/>
              </a:xfrm>
              <a:prstGeom prst="rect">
                <a:avLst/>
              </a:prstGeom>
              <a:noFill/>
            </p:spPr>
            <p:txBody>
              <a:bodyPr wrap="square" rtlCol="0">
                <a:spAutoFit/>
              </a:bodyPr>
              <a:lstStyle/>
              <a:p>
                <a:pPr algn="just"/>
                <a:r>
                  <a:rPr lang="en-US" sz="2200" b="1" smtClean="0">
                    <a:solidFill>
                      <a:srgbClr val="C00000"/>
                    </a:solidFill>
                    <a:latin typeface="Arial" pitchFamily="34" charset="0"/>
                    <a:cs typeface="Arial" pitchFamily="34" charset="0"/>
                  </a:rPr>
                  <a:t>32</a:t>
                </a:r>
                <a:r>
                  <a:rPr lang="vi-VN" sz="2200" b="1" smtClean="0">
                    <a:solidFill>
                      <a:srgbClr val="C00000"/>
                    </a:solidFill>
                    <a:latin typeface="Arial" pitchFamily="34" charset="0"/>
                    <a:cs typeface="Arial" pitchFamily="34" charset="0"/>
                  </a:rPr>
                  <a:t>%</a:t>
                </a:r>
                <a:endParaRPr lang="en-US" sz="2200" b="1">
                  <a:solidFill>
                    <a:srgbClr val="C00000"/>
                  </a:solidFill>
                  <a:latin typeface="Times New Roman" pitchFamily="18" charset="0"/>
                  <a:cs typeface="Times New Roman" pitchFamily="18" charset="0"/>
                </a:endParaRPr>
              </a:p>
            </p:txBody>
          </p:sp>
        </p:grpSp>
        <p:grpSp>
          <p:nvGrpSpPr>
            <p:cNvPr id="6" name="Group 5"/>
            <p:cNvGrpSpPr/>
            <p:nvPr/>
          </p:nvGrpSpPr>
          <p:grpSpPr>
            <a:xfrm>
              <a:off x="8075612" y="1798857"/>
              <a:ext cx="1600200" cy="1802411"/>
              <a:chOff x="9959974" y="2083789"/>
              <a:chExt cx="1600200" cy="1802411"/>
            </a:xfrm>
          </p:grpSpPr>
          <p:sp>
            <p:nvSpPr>
              <p:cNvPr id="28" name="7-Point Star 27"/>
              <p:cNvSpPr/>
              <p:nvPr/>
            </p:nvSpPr>
            <p:spPr>
              <a:xfrm>
                <a:off x="9959974" y="2590800"/>
                <a:ext cx="1600200" cy="1295400"/>
              </a:xfrm>
              <a:prstGeom prst="star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8687" y="2871643"/>
                <a:ext cx="1402773" cy="101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10379074" y="2083789"/>
                <a:ext cx="762000" cy="430887"/>
              </a:xfrm>
              <a:prstGeom prst="rect">
                <a:avLst/>
              </a:prstGeom>
              <a:noFill/>
            </p:spPr>
            <p:txBody>
              <a:bodyPr wrap="square" rtlCol="0">
                <a:spAutoFit/>
              </a:bodyPr>
              <a:lstStyle/>
              <a:p>
                <a:pPr algn="just"/>
                <a:r>
                  <a:rPr lang="vi-VN" sz="2200" b="1">
                    <a:solidFill>
                      <a:srgbClr val="C00000"/>
                    </a:solidFill>
                    <a:latin typeface="Arial" pitchFamily="34" charset="0"/>
                    <a:cs typeface="Arial" pitchFamily="34" charset="0"/>
                  </a:rPr>
                  <a:t>19%</a:t>
                </a:r>
                <a:endParaRPr lang="en-US" sz="2200" b="1">
                  <a:solidFill>
                    <a:srgbClr val="C00000"/>
                  </a:solidFill>
                  <a:latin typeface="Times New Roman" pitchFamily="18" charset="0"/>
                  <a:cs typeface="Times New Roman" pitchFamily="18" charset="0"/>
                </a:endParaRPr>
              </a:p>
            </p:txBody>
          </p:sp>
        </p:grpSp>
        <p:sp>
          <p:nvSpPr>
            <p:cNvPr id="34" name="Left Brace 33"/>
            <p:cNvSpPr/>
            <p:nvPr/>
          </p:nvSpPr>
          <p:spPr>
            <a:xfrm rot="16200000">
              <a:off x="9947288" y="3119424"/>
              <a:ext cx="90862" cy="14720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9683749" y="3900862"/>
              <a:ext cx="762000" cy="430887"/>
            </a:xfrm>
            <a:prstGeom prst="rect">
              <a:avLst/>
            </a:prstGeom>
            <a:noFill/>
          </p:spPr>
          <p:txBody>
            <a:bodyPr wrap="square" rtlCol="0">
              <a:spAutoFit/>
            </a:bodyPr>
            <a:lstStyle/>
            <a:p>
              <a:pPr algn="just"/>
              <a:r>
                <a:rPr lang="en-US" sz="2200" b="1">
                  <a:solidFill>
                    <a:srgbClr val="C00000"/>
                  </a:solidFill>
                  <a:latin typeface="Arial" pitchFamily="34" charset="0"/>
                  <a:cs typeface="Arial" pitchFamily="34" charset="0"/>
                </a:rPr>
                <a:t>7</a:t>
              </a:r>
              <a:r>
                <a:rPr lang="vi-VN" sz="2200" b="1" smtClean="0">
                  <a:solidFill>
                    <a:srgbClr val="C00000"/>
                  </a:solidFill>
                  <a:latin typeface="Arial" pitchFamily="34" charset="0"/>
                  <a:cs typeface="Arial" pitchFamily="34" charset="0"/>
                </a:rPr>
                <a:t>%</a:t>
              </a:r>
              <a:endParaRPr lang="en-US" sz="2200" b="1">
                <a:solidFill>
                  <a:srgbClr val="C00000"/>
                </a:solidFill>
                <a:latin typeface="Times New Roman" pitchFamily="18" charset="0"/>
                <a:cs typeface="Times New Roman" pitchFamily="18" charset="0"/>
              </a:endParaRPr>
            </a:p>
          </p:txBody>
        </p:sp>
      </p:grpSp>
      <p:sp>
        <p:nvSpPr>
          <p:cNvPr id="37" name="AutoShape 4"/>
          <p:cNvSpPr>
            <a:spLocks noChangeArrowheads="1"/>
          </p:cNvSpPr>
          <p:nvPr/>
        </p:nvSpPr>
        <p:spPr bwMode="gray">
          <a:xfrm>
            <a:off x="447214" y="95249"/>
            <a:ext cx="46946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CÔNG THỨC CỘNG XÁC SUẤT .</a:t>
            </a:r>
            <a:endParaRPr lang="vi-VN" sz="1900" b="1">
              <a:solidFill>
                <a:schemeClr val="bg1"/>
              </a:solidFill>
              <a:latin typeface="Arial" pitchFamily="34" charset="0"/>
              <a:cs typeface="Arial"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913599790"/>
              </p:ext>
            </p:extLst>
          </p:nvPr>
        </p:nvGraphicFramePr>
        <p:xfrm>
          <a:off x="2409825" y="2530682"/>
          <a:ext cx="2557462" cy="438150"/>
        </p:xfrm>
        <a:graphic>
          <a:graphicData uri="http://schemas.openxmlformats.org/presentationml/2006/ole">
            <mc:AlternateContent xmlns:mc="http://schemas.openxmlformats.org/markup-compatibility/2006">
              <mc:Choice xmlns:v="urn:schemas-microsoft-com:vml" Requires="v">
                <p:oleObj spid="_x0000_s62524" name="Equation" r:id="rId8" imgW="1193760" imgH="203040" progId="Equation.DSMT4">
                  <p:embed/>
                </p:oleObj>
              </mc:Choice>
              <mc:Fallback>
                <p:oleObj name="Equation" r:id="rId8" imgW="1193760" imgH="203040" progId="Equation.DSMT4">
                  <p:embed/>
                  <p:pic>
                    <p:nvPicPr>
                      <p:cNvPr id="0" name="Object 38"/>
                      <p:cNvPicPr>
                        <a:picLocks noChangeAspect="1" noChangeArrowheads="1"/>
                      </p:cNvPicPr>
                      <p:nvPr/>
                    </p:nvPicPr>
                    <p:blipFill>
                      <a:blip r:embed="rId9"/>
                      <a:srcRect/>
                      <a:stretch>
                        <a:fillRect/>
                      </a:stretch>
                    </p:blipFill>
                    <p:spPr bwMode="auto">
                      <a:xfrm>
                        <a:off x="2409825" y="2530682"/>
                        <a:ext cx="2557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924829689"/>
              </p:ext>
            </p:extLst>
          </p:nvPr>
        </p:nvGraphicFramePr>
        <p:xfrm>
          <a:off x="2409825" y="3141766"/>
          <a:ext cx="2611438" cy="438150"/>
        </p:xfrm>
        <a:graphic>
          <a:graphicData uri="http://schemas.openxmlformats.org/presentationml/2006/ole">
            <mc:AlternateContent xmlns:mc="http://schemas.openxmlformats.org/markup-compatibility/2006">
              <mc:Choice xmlns:v="urn:schemas-microsoft-com:vml" Requires="v">
                <p:oleObj spid="_x0000_s62525" name="Equation" r:id="rId10" imgW="1218960" imgH="203040" progId="Equation.DSMT4">
                  <p:embed/>
                </p:oleObj>
              </mc:Choice>
              <mc:Fallback>
                <p:oleObj name="Equation" r:id="rId10" imgW="1218960" imgH="203040" progId="Equation.DSMT4">
                  <p:embed/>
                  <p:pic>
                    <p:nvPicPr>
                      <p:cNvPr id="0" name=""/>
                      <p:cNvPicPr>
                        <a:picLocks noChangeAspect="1" noChangeArrowheads="1"/>
                      </p:cNvPicPr>
                      <p:nvPr/>
                    </p:nvPicPr>
                    <p:blipFill>
                      <a:blip r:embed="rId11"/>
                      <a:srcRect/>
                      <a:stretch>
                        <a:fillRect/>
                      </a:stretch>
                    </p:blipFill>
                    <p:spPr bwMode="auto">
                      <a:xfrm>
                        <a:off x="2409825" y="3141766"/>
                        <a:ext cx="26114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2179235302"/>
              </p:ext>
            </p:extLst>
          </p:nvPr>
        </p:nvGraphicFramePr>
        <p:xfrm>
          <a:off x="2409825" y="3752850"/>
          <a:ext cx="2665413" cy="438150"/>
        </p:xfrm>
        <a:graphic>
          <a:graphicData uri="http://schemas.openxmlformats.org/presentationml/2006/ole">
            <mc:AlternateContent xmlns:mc="http://schemas.openxmlformats.org/markup-compatibility/2006">
              <mc:Choice xmlns:v="urn:schemas-microsoft-com:vml" Requires="v">
                <p:oleObj spid="_x0000_s62526" name="Equation" r:id="rId12" imgW="1244520" imgH="203040" progId="Equation.DSMT4">
                  <p:embed/>
                </p:oleObj>
              </mc:Choice>
              <mc:Fallback>
                <p:oleObj name="Equation" r:id="rId12" imgW="1244520" imgH="203040" progId="Equation.DSMT4">
                  <p:embed/>
                  <p:pic>
                    <p:nvPicPr>
                      <p:cNvPr id="0" name=""/>
                      <p:cNvPicPr>
                        <a:picLocks noChangeAspect="1" noChangeArrowheads="1"/>
                      </p:cNvPicPr>
                      <p:nvPr/>
                    </p:nvPicPr>
                    <p:blipFill>
                      <a:blip r:embed="rId13"/>
                      <a:srcRect/>
                      <a:stretch>
                        <a:fillRect/>
                      </a:stretch>
                    </p:blipFill>
                    <p:spPr bwMode="auto">
                      <a:xfrm>
                        <a:off x="2409825" y="3752850"/>
                        <a:ext cx="26654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951052870"/>
              </p:ext>
            </p:extLst>
          </p:nvPr>
        </p:nvGraphicFramePr>
        <p:xfrm>
          <a:off x="212503" y="4343559"/>
          <a:ext cx="8431213" cy="438150"/>
        </p:xfrm>
        <a:graphic>
          <a:graphicData uri="http://schemas.openxmlformats.org/presentationml/2006/ole">
            <mc:AlternateContent xmlns:mc="http://schemas.openxmlformats.org/markup-compatibility/2006">
              <mc:Choice xmlns:v="urn:schemas-microsoft-com:vml" Requires="v">
                <p:oleObj spid="_x0000_s62527" name="Equation" r:id="rId14" imgW="3936960" imgH="203040" progId="Equation.DSMT4">
                  <p:embed/>
                </p:oleObj>
              </mc:Choice>
              <mc:Fallback>
                <p:oleObj name="Equation" r:id="rId14" imgW="3936960" imgH="203040" progId="Equation.DSMT4">
                  <p:embed/>
                  <p:pic>
                    <p:nvPicPr>
                      <p:cNvPr id="0" name=""/>
                      <p:cNvPicPr>
                        <a:picLocks noChangeAspect="1" noChangeArrowheads="1"/>
                      </p:cNvPicPr>
                      <p:nvPr/>
                    </p:nvPicPr>
                    <p:blipFill>
                      <a:blip r:embed="rId15"/>
                      <a:srcRect/>
                      <a:stretch>
                        <a:fillRect/>
                      </a:stretch>
                    </p:blipFill>
                    <p:spPr bwMode="auto">
                      <a:xfrm>
                        <a:off x="212503" y="4343559"/>
                        <a:ext cx="84312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TextBox 44"/>
          <p:cNvSpPr txBox="1"/>
          <p:nvPr/>
        </p:nvSpPr>
        <p:spPr>
          <a:xfrm>
            <a:off x="552720" y="4978103"/>
            <a:ext cx="11180492" cy="769441"/>
          </a:xfrm>
          <a:prstGeom prst="rect">
            <a:avLst/>
          </a:prstGeom>
          <a:noFill/>
        </p:spPr>
        <p:txBody>
          <a:bodyPr wrap="square" rtlCol="0">
            <a:spAutoFit/>
          </a:bodyPr>
          <a:lstStyle/>
          <a:p>
            <a:pPr algn="just"/>
            <a:r>
              <a:rPr lang="en-US" sz="2200" b="1" smtClean="0">
                <a:latin typeface="Arial" pitchFamily="34" charset="0"/>
                <a:cs typeface="Arial" pitchFamily="34" charset="0"/>
              </a:rPr>
              <a:t>Do đó, xác suất để chọn ngẫu nhiên một học sinh của trường X học khá môn Ngữ văn hoặc học khá môn Toán là </a:t>
            </a:r>
            <a:r>
              <a:rPr lang="en-US" sz="2200" b="1" smtClean="0">
                <a:solidFill>
                  <a:srgbClr val="C00000"/>
                </a:solidFill>
                <a:latin typeface="Arial" pitchFamily="34" charset="0"/>
                <a:cs typeface="Arial" pitchFamily="34" charset="0"/>
              </a:rPr>
              <a:t>0,44</a:t>
            </a:r>
            <a:endParaRPr lang="en-US" sz="2200" b="1">
              <a:solidFill>
                <a:srgbClr val="C00000"/>
              </a:solidFill>
              <a:latin typeface="Times New Roman" pitchFamily="18" charset="0"/>
              <a:cs typeface="Times New Roman" pitchFamily="18" charset="0"/>
            </a:endParaRPr>
          </a:p>
        </p:txBody>
      </p:sp>
      <p:sp>
        <p:nvSpPr>
          <p:cNvPr id="46" name="TextBox 45"/>
          <p:cNvSpPr txBox="1"/>
          <p:nvPr/>
        </p:nvSpPr>
        <p:spPr>
          <a:xfrm>
            <a:off x="519547" y="5893713"/>
            <a:ext cx="11180492" cy="430887"/>
          </a:xfrm>
          <a:prstGeom prst="rect">
            <a:avLst/>
          </a:prstGeom>
          <a:noFill/>
        </p:spPr>
        <p:txBody>
          <a:bodyPr wrap="square" rtlCol="0">
            <a:spAutoFit/>
          </a:bodyPr>
          <a:lstStyle/>
          <a:p>
            <a:pPr algn="just"/>
            <a:r>
              <a:rPr lang="en-US" sz="2200" b="1">
                <a:latin typeface="Arial" pitchFamily="34" charset="0"/>
                <a:cs typeface="Arial" pitchFamily="34" charset="0"/>
              </a:rPr>
              <a:t>Vậy tỉ lệ học sinh học khá môn Ngữ văn hoặc học khá môn Toán </a:t>
            </a:r>
            <a:r>
              <a:rPr lang="en-US" sz="2200" b="1" smtClean="0">
                <a:latin typeface="Arial" pitchFamily="34" charset="0"/>
                <a:cs typeface="Arial" pitchFamily="34" charset="0"/>
              </a:rPr>
              <a:t>là </a:t>
            </a:r>
            <a:r>
              <a:rPr lang="en-US" sz="2200" b="1" smtClean="0">
                <a:solidFill>
                  <a:srgbClr val="C00000"/>
                </a:solidFill>
                <a:latin typeface="Arial" pitchFamily="34" charset="0"/>
                <a:cs typeface="Arial" pitchFamily="34" charset="0"/>
              </a:rPr>
              <a:t>44% </a:t>
            </a:r>
            <a:endParaRPr lang="en-US" sz="2200" b="1">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59097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7487" y="714375"/>
            <a:ext cx="11734800" cy="1974294"/>
            <a:chOff x="227012" y="762000"/>
            <a:chExt cx="11734800" cy="1974294"/>
          </a:xfrm>
        </p:grpSpPr>
        <p:sp>
          <p:nvSpPr>
            <p:cNvPr id="25" name="Rounded Rectangle 24"/>
            <p:cNvSpPr/>
            <p:nvPr/>
          </p:nvSpPr>
          <p:spPr>
            <a:xfrm>
              <a:off x="1979612" y="762000"/>
              <a:ext cx="9982200" cy="1974294"/>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8097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89634" y="13456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9825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09786" y="766546"/>
              <a:ext cx="9448800" cy="1969748"/>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Phỏng vấn 30 học sinh lớp 11A về môn thể thao yêu thích thu được kết quả có 19 bạn thích môn Bóng đá, 17 bạn thích môn Bóng bàn và 15 bạn thích cả hai môn đó. Chọn ngẫu nhiên một học sinh của lớp 11A. Tính xác suất để chọn được học sinh thích ít nhất một trong hai môn Bóng đá hoặc Bóng bàn</a:t>
              </a:r>
              <a:r>
                <a:rPr lang="vi-VN" b="1" smtClean="0">
                  <a:latin typeface="Arial" pitchFamily="34" charset="0"/>
                  <a:cs typeface="Arial" pitchFamily="34" charset="0"/>
                </a:rPr>
                <a:t>.</a:t>
              </a:r>
              <a:endParaRPr lang="vi-VN" b="1">
                <a:latin typeface="Arial" pitchFamily="34" charset="0"/>
                <a:cs typeface="Arial" pitchFamily="34" charset="0"/>
              </a:endParaRPr>
            </a:p>
          </p:txBody>
        </p:sp>
      </p:grpSp>
      <p:pic>
        <p:nvPicPr>
          <p:cNvPr id="24"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2527" y="2805352"/>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455150" y="3117857"/>
            <a:ext cx="7620462"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Gọi    A: “Học sinh thích môn Bóng đá</a:t>
            </a:r>
            <a:r>
              <a:rPr lang="vi-VN" b="1" smtClean="0">
                <a:latin typeface="Arial" pitchFamily="34" charset="0"/>
                <a:cs typeface="Arial" pitchFamily="34" charset="0"/>
              </a:rPr>
              <a:t>”</a:t>
            </a:r>
            <a:r>
              <a:rPr lang="en-US" b="1">
                <a:latin typeface="Arial" pitchFamily="34" charset="0"/>
                <a:cs typeface="Arial" pitchFamily="34" charset="0"/>
              </a:rPr>
              <a:t/>
            </a:r>
            <a:br>
              <a:rPr lang="en-US" b="1">
                <a:latin typeface="Arial" pitchFamily="34" charset="0"/>
                <a:cs typeface="Arial" pitchFamily="34" charset="0"/>
              </a:rPr>
            </a:br>
            <a:r>
              <a:rPr lang="en-US" b="1" smtClean="0">
                <a:latin typeface="Arial" pitchFamily="34" charset="0"/>
                <a:cs typeface="Arial" pitchFamily="34" charset="0"/>
              </a:rPr>
              <a:t>          B</a:t>
            </a:r>
            <a:r>
              <a:rPr lang="en-US" b="1">
                <a:latin typeface="Arial" pitchFamily="34" charset="0"/>
                <a:cs typeface="Arial" pitchFamily="34" charset="0"/>
              </a:rPr>
              <a:t>: “Học sinh thích môn Bóng bàn”</a:t>
            </a:r>
            <a:endParaRPr lang="vi-VN" b="1">
              <a:latin typeface="Arial" pitchFamily="34" charset="0"/>
              <a:cs typeface="Arial" pitchFamily="34" charset="0"/>
            </a:endParaRPr>
          </a:p>
        </p:txBody>
      </p:sp>
      <p:sp>
        <p:nvSpPr>
          <p:cNvPr id="37" name="TextBox 36"/>
          <p:cNvSpPr txBox="1"/>
          <p:nvPr/>
        </p:nvSpPr>
        <p:spPr>
          <a:xfrm>
            <a:off x="826600" y="4117538"/>
            <a:ext cx="1300648" cy="461665"/>
          </a:xfrm>
          <a:prstGeom prst="rect">
            <a:avLst/>
          </a:prstGeom>
          <a:noFill/>
        </p:spPr>
        <p:txBody>
          <a:bodyPr wrap="square" rtlCol="0">
            <a:spAutoFit/>
          </a:bodyPr>
          <a:lstStyle/>
          <a:p>
            <a:r>
              <a:rPr lang="en-US" b="1" smtClean="0">
                <a:latin typeface="Arial" pitchFamily="34" charset="0"/>
                <a:cs typeface="Arial" pitchFamily="34" charset="0"/>
              </a:rPr>
              <a:t>Ta có : </a:t>
            </a:r>
            <a:endParaRPr lang="el-GR" b="1">
              <a:latin typeface="Arial" pitchFamily="34" charset="0"/>
              <a:cs typeface="Arial"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715796787"/>
              </p:ext>
            </p:extLst>
          </p:nvPr>
        </p:nvGraphicFramePr>
        <p:xfrm>
          <a:off x="1579562" y="5062210"/>
          <a:ext cx="7124700" cy="900112"/>
        </p:xfrm>
        <a:graphic>
          <a:graphicData uri="http://schemas.openxmlformats.org/presentationml/2006/ole">
            <mc:AlternateContent xmlns:mc="http://schemas.openxmlformats.org/markup-compatibility/2006">
              <mc:Choice xmlns:v="urn:schemas-microsoft-com:vml" Requires="v">
                <p:oleObj spid="_x0000_s63553" name="Equation" r:id="rId7" imgW="3327120" imgH="419040" progId="Equation.DSMT4">
                  <p:embed/>
                </p:oleObj>
              </mc:Choice>
              <mc:Fallback>
                <p:oleObj name="Equation" r:id="rId7" imgW="3327120" imgH="419040" progId="Equation.DSMT4">
                  <p:embed/>
                  <p:pic>
                    <p:nvPicPr>
                      <p:cNvPr id="0" name=""/>
                      <p:cNvPicPr>
                        <a:picLocks noChangeAspect="1" noChangeArrowheads="1"/>
                      </p:cNvPicPr>
                      <p:nvPr/>
                    </p:nvPicPr>
                    <p:blipFill>
                      <a:blip r:embed="rId8"/>
                      <a:srcRect/>
                      <a:stretch>
                        <a:fillRect/>
                      </a:stretch>
                    </p:blipFill>
                    <p:spPr bwMode="auto">
                      <a:xfrm>
                        <a:off x="1579562" y="5062210"/>
                        <a:ext cx="71247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AutoShape 4"/>
          <p:cNvSpPr>
            <a:spLocks noChangeArrowheads="1"/>
          </p:cNvSpPr>
          <p:nvPr/>
        </p:nvSpPr>
        <p:spPr bwMode="gray">
          <a:xfrm>
            <a:off x="447214" y="95249"/>
            <a:ext cx="46946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CÔNG THỨC CỘNG XÁC SUẤT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8761412" y="2895600"/>
            <a:ext cx="2732868" cy="2428220"/>
            <a:chOff x="8761412" y="3439180"/>
            <a:chExt cx="2732868" cy="2428220"/>
          </a:xfrm>
        </p:grpSpPr>
        <p:pic>
          <p:nvPicPr>
            <p:cNvPr id="6349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90151" y="3700790"/>
              <a:ext cx="1404129" cy="163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61412" y="3990840"/>
              <a:ext cx="1260710" cy="126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9216429" y="3439180"/>
              <a:ext cx="61542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19</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6" name="Rectangle 45"/>
            <p:cNvSpPr/>
            <p:nvPr/>
          </p:nvSpPr>
          <p:spPr>
            <a:xfrm>
              <a:off x="10918920" y="3439180"/>
              <a:ext cx="554511"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17</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7" name="Rectangle 46"/>
            <p:cNvSpPr/>
            <p:nvPr/>
          </p:nvSpPr>
          <p:spPr>
            <a:xfrm>
              <a:off x="10057934" y="5344180"/>
              <a:ext cx="61542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15</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8" name="Left Brace 47"/>
            <p:cNvSpPr/>
            <p:nvPr/>
          </p:nvSpPr>
          <p:spPr>
            <a:xfrm rot="16200000">
              <a:off x="10290188" y="4623064"/>
              <a:ext cx="90862" cy="14720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TextBox 48"/>
          <p:cNvSpPr txBox="1"/>
          <p:nvPr/>
        </p:nvSpPr>
        <p:spPr>
          <a:xfrm>
            <a:off x="760412" y="4817626"/>
            <a:ext cx="5961880" cy="461665"/>
          </a:xfrm>
          <a:prstGeom prst="rect">
            <a:avLst/>
          </a:prstGeom>
          <a:noFill/>
        </p:spPr>
        <p:txBody>
          <a:bodyPr wrap="square" rtlCol="0">
            <a:spAutoFit/>
          </a:bodyPr>
          <a:lstStyle/>
          <a:p>
            <a:r>
              <a:rPr lang="en-US" b="1" smtClean="0">
                <a:latin typeface="Arial" pitchFamily="34" charset="0"/>
                <a:cs typeface="Arial" pitchFamily="34" charset="0"/>
              </a:rPr>
              <a:t>Áp dụng công thức cộng xác suất .</a:t>
            </a:r>
            <a:endParaRPr lang="el-GR" b="1">
              <a:latin typeface="Arial" pitchFamily="34" charset="0"/>
              <a:cs typeface="Arial" pitchFamily="34" charset="0"/>
            </a:endParaRPr>
          </a:p>
        </p:txBody>
      </p:sp>
      <p:graphicFrame>
        <p:nvGraphicFramePr>
          <p:cNvPr id="50" name="Object 49"/>
          <p:cNvGraphicFramePr>
            <a:graphicFrameLocks noChangeAspect="1"/>
          </p:cNvGraphicFramePr>
          <p:nvPr>
            <p:extLst>
              <p:ext uri="{D42A27DB-BD31-4B8C-83A1-F6EECF244321}">
                <p14:modId xmlns:p14="http://schemas.microsoft.com/office/powerpoint/2010/main" val="2559152678"/>
              </p:ext>
            </p:extLst>
          </p:nvPr>
        </p:nvGraphicFramePr>
        <p:xfrm>
          <a:off x="2237503" y="3913227"/>
          <a:ext cx="1522412" cy="900112"/>
        </p:xfrm>
        <a:graphic>
          <a:graphicData uri="http://schemas.openxmlformats.org/presentationml/2006/ole">
            <mc:AlternateContent xmlns:mc="http://schemas.openxmlformats.org/markup-compatibility/2006">
              <mc:Choice xmlns:v="urn:schemas-microsoft-com:vml" Requires="v">
                <p:oleObj spid="_x0000_s63554" name="Equation" r:id="rId12" imgW="711000" imgH="419040" progId="Equation.DSMT4">
                  <p:embed/>
                </p:oleObj>
              </mc:Choice>
              <mc:Fallback>
                <p:oleObj name="Equation" r:id="rId12" imgW="711000" imgH="419040" progId="Equation.DSMT4">
                  <p:embed/>
                  <p:pic>
                    <p:nvPicPr>
                      <p:cNvPr id="0" name=""/>
                      <p:cNvPicPr>
                        <a:picLocks noChangeAspect="1" noChangeArrowheads="1"/>
                      </p:cNvPicPr>
                      <p:nvPr/>
                    </p:nvPicPr>
                    <p:blipFill>
                      <a:blip r:embed="rId13"/>
                      <a:srcRect/>
                      <a:stretch>
                        <a:fillRect/>
                      </a:stretch>
                    </p:blipFill>
                    <p:spPr bwMode="auto">
                      <a:xfrm>
                        <a:off x="2237503" y="3913227"/>
                        <a:ext cx="15224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523440161"/>
              </p:ext>
            </p:extLst>
          </p:nvPr>
        </p:nvGraphicFramePr>
        <p:xfrm>
          <a:off x="3790078" y="3879857"/>
          <a:ext cx="1741487" cy="900113"/>
        </p:xfrm>
        <a:graphic>
          <a:graphicData uri="http://schemas.openxmlformats.org/presentationml/2006/ole">
            <mc:AlternateContent xmlns:mc="http://schemas.openxmlformats.org/markup-compatibility/2006">
              <mc:Choice xmlns:v="urn:schemas-microsoft-com:vml" Requires="v">
                <p:oleObj spid="_x0000_s63555" name="Equation" r:id="rId14" imgW="812520" imgH="419040" progId="Equation.DSMT4">
                  <p:embed/>
                </p:oleObj>
              </mc:Choice>
              <mc:Fallback>
                <p:oleObj name="Equation" r:id="rId14" imgW="812520" imgH="419040" progId="Equation.DSMT4">
                  <p:embed/>
                  <p:pic>
                    <p:nvPicPr>
                      <p:cNvPr id="0" name=""/>
                      <p:cNvPicPr>
                        <a:picLocks noChangeAspect="1" noChangeArrowheads="1"/>
                      </p:cNvPicPr>
                      <p:nvPr/>
                    </p:nvPicPr>
                    <p:blipFill>
                      <a:blip r:embed="rId15"/>
                      <a:srcRect/>
                      <a:stretch>
                        <a:fillRect/>
                      </a:stretch>
                    </p:blipFill>
                    <p:spPr bwMode="auto">
                      <a:xfrm>
                        <a:off x="3790078" y="3879857"/>
                        <a:ext cx="174148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524455330"/>
              </p:ext>
            </p:extLst>
          </p:nvPr>
        </p:nvGraphicFramePr>
        <p:xfrm>
          <a:off x="5637212" y="3898314"/>
          <a:ext cx="1957387" cy="900112"/>
        </p:xfrm>
        <a:graphic>
          <a:graphicData uri="http://schemas.openxmlformats.org/presentationml/2006/ole">
            <mc:AlternateContent xmlns:mc="http://schemas.openxmlformats.org/markup-compatibility/2006">
              <mc:Choice xmlns:v="urn:schemas-microsoft-com:vml" Requires="v">
                <p:oleObj spid="_x0000_s63556" name="Equation" r:id="rId16" imgW="914400" imgH="419040" progId="Equation.DSMT4">
                  <p:embed/>
                </p:oleObj>
              </mc:Choice>
              <mc:Fallback>
                <p:oleObj name="Equation" r:id="rId16" imgW="914400" imgH="419040" progId="Equation.DSMT4">
                  <p:embed/>
                  <p:pic>
                    <p:nvPicPr>
                      <p:cNvPr id="0" name=""/>
                      <p:cNvPicPr>
                        <a:picLocks noChangeAspect="1" noChangeArrowheads="1"/>
                      </p:cNvPicPr>
                      <p:nvPr/>
                    </p:nvPicPr>
                    <p:blipFill>
                      <a:blip r:embed="rId17"/>
                      <a:srcRect/>
                      <a:stretch>
                        <a:fillRect/>
                      </a:stretch>
                    </p:blipFill>
                    <p:spPr bwMode="auto">
                      <a:xfrm>
                        <a:off x="5637212" y="3898314"/>
                        <a:ext cx="195738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 name="TextBox 52"/>
          <p:cNvSpPr txBox="1"/>
          <p:nvPr/>
        </p:nvSpPr>
        <p:spPr>
          <a:xfrm>
            <a:off x="736114" y="5950803"/>
            <a:ext cx="11073298" cy="830997"/>
          </a:xfrm>
          <a:prstGeom prst="rect">
            <a:avLst/>
          </a:prstGeom>
          <a:noFill/>
        </p:spPr>
        <p:txBody>
          <a:bodyPr wrap="square" rtlCol="0">
            <a:spAutoFit/>
          </a:bodyPr>
          <a:lstStyle/>
          <a:p>
            <a:r>
              <a:rPr lang="vi-VN" b="1">
                <a:latin typeface="Arial" pitchFamily="34" charset="0"/>
                <a:cs typeface="Arial" pitchFamily="34" charset="0"/>
              </a:rPr>
              <a:t>Vậy xác suất để chọn được học sinh thích ít nhất một trong hai môn Bóng đá hoặc Bóng bàn </a:t>
            </a:r>
            <a:r>
              <a:rPr lang="vi-VN" b="1" smtClean="0">
                <a:latin typeface="Arial" pitchFamily="34" charset="0"/>
                <a:cs typeface="Arial" pitchFamily="34" charset="0"/>
              </a:rPr>
              <a:t>là</a:t>
            </a:r>
            <a:r>
              <a:rPr lang="en-US" b="1" smtClean="0">
                <a:latin typeface="Arial" pitchFamily="34" charset="0"/>
                <a:cs typeface="Arial" pitchFamily="34" charset="0"/>
              </a:rPr>
              <a:t> </a:t>
            </a:r>
            <a:r>
              <a:rPr lang="en-US" b="1" smtClean="0">
                <a:solidFill>
                  <a:srgbClr val="C00000"/>
                </a:solidFill>
                <a:latin typeface="Arial" pitchFamily="34" charset="0"/>
                <a:cs typeface="Arial" pitchFamily="34" charset="0"/>
              </a:rPr>
              <a:t>7/10</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0635218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left)">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left)">
                                      <p:cBhvr>
                                        <p:cTn id="40" dur="500"/>
                                        <p:tgtEl>
                                          <p:spTgt spid="49"/>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left)">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P spid="49" grpId="0"/>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612" y="18288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84137" y="28575"/>
            <a:ext cx="11849206" cy="1651527"/>
            <a:chOff x="84137" y="630257"/>
            <a:chExt cx="11849206" cy="1651527"/>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1979613" y="754082"/>
              <a:ext cx="9953730" cy="1527702"/>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08212" y="754082"/>
              <a:ext cx="9725130" cy="1477305"/>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Tại tỉnh X, thống kê cho thấy trong số những người trên 50 tuổi có 8,2% mắc bệnh tim; 12,5% mắc bệnh huyết áp và 5,7% mắc cả bệnh tim và bệnh huyết áp. Từ đó, ta có thể tính được tỉ lệ dân cư trên 50 tuổi của tỉnh X không mắc cả bệnh tim và bệnh huyết áp hay không</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37" y="712708"/>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82" y="1123455"/>
              <a:ext cx="1369451" cy="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302683" y="2209800"/>
            <a:ext cx="8458730" cy="1200329"/>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Gọi A là biến cố “Người đó mắc bệnh tim”; B là biến cố “Người đó mắc bệnh huyết áp”; E là biến cố “Người đó không mắc cả bệnh tim và bệnh huyết áp</a:t>
            </a:r>
            <a:r>
              <a:rPr lang="vi-VN" b="1" smtClean="0">
                <a:latin typeface="Arial" pitchFamily="34" charset="0"/>
                <a:cs typeface="Arial" pitchFamily="34" charset="0"/>
              </a:rPr>
              <a:t>”.</a:t>
            </a:r>
            <a:endParaRPr lang="vi-VN" b="1">
              <a:latin typeface="Arial" pitchFamily="34" charset="0"/>
              <a:cs typeface="Arial" pitchFamily="34" charset="0"/>
            </a:endParaRPr>
          </a:p>
        </p:txBody>
      </p:sp>
      <p:grpSp>
        <p:nvGrpSpPr>
          <p:cNvPr id="2" name="Group 1"/>
          <p:cNvGrpSpPr/>
          <p:nvPr/>
        </p:nvGrpSpPr>
        <p:grpSpPr>
          <a:xfrm>
            <a:off x="8761412" y="1828800"/>
            <a:ext cx="3049588" cy="3999528"/>
            <a:chOff x="8456612" y="1995237"/>
            <a:chExt cx="3049588" cy="3999528"/>
          </a:xfrm>
        </p:grpSpPr>
        <p:pic>
          <p:nvPicPr>
            <p:cNvPr id="645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612" y="1995237"/>
              <a:ext cx="2828925"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913812" y="4886167"/>
              <a:ext cx="2269511" cy="369332"/>
            </a:xfrm>
            <a:prstGeom prst="rect">
              <a:avLst/>
            </a:prstGeom>
            <a:noFill/>
          </p:spPr>
          <p:txBody>
            <a:bodyPr wrap="square" rtlCol="0">
              <a:spAutoFit/>
            </a:bodyPr>
            <a:lstStyle/>
            <a:p>
              <a:r>
                <a:rPr lang="vi-VN" sz="1800" b="1">
                  <a:solidFill>
                    <a:schemeClr val="accent6">
                      <a:lumMod val="75000"/>
                    </a:schemeClr>
                  </a:solidFill>
                  <a:latin typeface="Arial" pitchFamily="34" charset="0"/>
                  <a:cs typeface="Arial" pitchFamily="34" charset="0"/>
                </a:rPr>
                <a:t>8,2%</a:t>
              </a:r>
              <a:r>
                <a:rPr lang="vi-VN" sz="1800" b="1">
                  <a:solidFill>
                    <a:schemeClr val="accent2">
                      <a:lumMod val="75000"/>
                    </a:schemeClr>
                  </a:solidFill>
                  <a:latin typeface="Arial" pitchFamily="34" charset="0"/>
                  <a:cs typeface="Arial" pitchFamily="34" charset="0"/>
                </a:rPr>
                <a:t> </a:t>
              </a:r>
              <a:r>
                <a:rPr lang="vi-VN" sz="1800" b="1" smtClean="0">
                  <a:latin typeface="Arial" pitchFamily="34" charset="0"/>
                  <a:cs typeface="Arial" pitchFamily="34" charset="0"/>
                </a:rPr>
                <a:t>bệnh </a:t>
              </a:r>
              <a:r>
                <a:rPr lang="vi-VN" sz="1800" b="1">
                  <a:latin typeface="Arial" pitchFamily="34" charset="0"/>
                  <a:cs typeface="Arial" pitchFamily="34" charset="0"/>
                </a:rPr>
                <a:t>tim</a:t>
              </a:r>
            </a:p>
          </p:txBody>
        </p:sp>
        <p:sp>
          <p:nvSpPr>
            <p:cNvPr id="17" name="TextBox 16"/>
            <p:cNvSpPr txBox="1"/>
            <p:nvPr/>
          </p:nvSpPr>
          <p:spPr>
            <a:xfrm>
              <a:off x="8913812" y="5255800"/>
              <a:ext cx="2592388" cy="369332"/>
            </a:xfrm>
            <a:prstGeom prst="rect">
              <a:avLst/>
            </a:prstGeom>
            <a:noFill/>
          </p:spPr>
          <p:txBody>
            <a:bodyPr wrap="square" rtlCol="0">
              <a:spAutoFit/>
            </a:bodyPr>
            <a:lstStyle/>
            <a:p>
              <a:r>
                <a:rPr lang="vi-VN" sz="1800" b="1">
                  <a:solidFill>
                    <a:schemeClr val="accent6">
                      <a:lumMod val="75000"/>
                    </a:schemeClr>
                  </a:solidFill>
                  <a:latin typeface="Arial" pitchFamily="34" charset="0"/>
                  <a:cs typeface="Arial" pitchFamily="34" charset="0"/>
                </a:rPr>
                <a:t>12,5%</a:t>
              </a:r>
              <a:r>
                <a:rPr lang="vi-VN" sz="1800" b="1">
                  <a:latin typeface="Arial" pitchFamily="34" charset="0"/>
                  <a:cs typeface="Arial" pitchFamily="34" charset="0"/>
                </a:rPr>
                <a:t> </a:t>
              </a:r>
              <a:r>
                <a:rPr lang="vi-VN" sz="1800" b="1" smtClean="0">
                  <a:latin typeface="Arial" pitchFamily="34" charset="0"/>
                  <a:cs typeface="Arial" pitchFamily="34" charset="0"/>
                </a:rPr>
                <a:t>bệnh </a:t>
              </a:r>
              <a:r>
                <a:rPr lang="vi-VN" sz="1800" b="1">
                  <a:latin typeface="Arial" pitchFamily="34" charset="0"/>
                  <a:cs typeface="Arial" pitchFamily="34" charset="0"/>
                </a:rPr>
                <a:t>huyết áp</a:t>
              </a:r>
            </a:p>
          </p:txBody>
        </p:sp>
        <p:sp>
          <p:nvSpPr>
            <p:cNvPr id="21" name="TextBox 20"/>
            <p:cNvSpPr txBox="1"/>
            <p:nvPr/>
          </p:nvSpPr>
          <p:spPr>
            <a:xfrm>
              <a:off x="8913812" y="5625433"/>
              <a:ext cx="2592388" cy="369332"/>
            </a:xfrm>
            <a:prstGeom prst="rect">
              <a:avLst/>
            </a:prstGeom>
            <a:noFill/>
          </p:spPr>
          <p:txBody>
            <a:bodyPr wrap="square" rtlCol="0">
              <a:spAutoFit/>
            </a:bodyPr>
            <a:lstStyle/>
            <a:p>
              <a:r>
                <a:rPr lang="vi-VN" sz="1800" b="1">
                  <a:solidFill>
                    <a:schemeClr val="accent6">
                      <a:lumMod val="75000"/>
                    </a:schemeClr>
                  </a:solidFill>
                  <a:latin typeface="Arial" pitchFamily="34" charset="0"/>
                  <a:cs typeface="Arial" pitchFamily="34" charset="0"/>
                </a:rPr>
                <a:t>5,7%</a:t>
              </a:r>
              <a:r>
                <a:rPr lang="en-US" sz="1800" b="1" smtClean="0">
                  <a:latin typeface="Arial" pitchFamily="34" charset="0"/>
                  <a:cs typeface="Arial" pitchFamily="34" charset="0"/>
                </a:rPr>
                <a:t> </a:t>
              </a:r>
              <a:r>
                <a:rPr lang="vi-VN" sz="1800" b="1">
                  <a:latin typeface="Arial" pitchFamily="34" charset="0"/>
                  <a:cs typeface="Arial" pitchFamily="34" charset="0"/>
                </a:rPr>
                <a:t>mắc </a:t>
              </a:r>
              <a:r>
                <a:rPr lang="vi-VN" sz="1800" b="1" smtClean="0">
                  <a:latin typeface="Arial" pitchFamily="34" charset="0"/>
                  <a:cs typeface="Arial" pitchFamily="34" charset="0"/>
                </a:rPr>
                <a:t>cả</a:t>
              </a:r>
              <a:r>
                <a:rPr lang="en-US" sz="1800" b="1" smtClean="0">
                  <a:latin typeface="Arial" pitchFamily="34" charset="0"/>
                  <a:cs typeface="Arial" pitchFamily="34" charset="0"/>
                </a:rPr>
                <a:t> hai </a:t>
              </a:r>
              <a:endParaRPr lang="vi-VN" sz="1800" b="1">
                <a:latin typeface="Arial" pitchFamily="34" charset="0"/>
                <a:cs typeface="Arial" pitchFamily="34" charset="0"/>
              </a:endParaRPr>
            </a:p>
          </p:txBody>
        </p:sp>
      </p:grpSp>
      <mc:AlternateContent xmlns:mc="http://schemas.openxmlformats.org/markup-compatibility/2006" xmlns:a14="http://schemas.microsoft.com/office/drawing/2010/main">
        <mc:Choice Requires="a14">
          <p:sp>
            <p:nvSpPr>
              <p:cNvPr id="22" name="TextBox 21"/>
              <p:cNvSpPr txBox="1"/>
              <p:nvPr/>
            </p:nvSpPr>
            <p:spPr>
              <a:xfrm>
                <a:off x="531812" y="3443201"/>
                <a:ext cx="8228012" cy="830997"/>
              </a:xfrm>
              <a:prstGeom prst="rect">
                <a:avLst/>
              </a:prstGeom>
              <a:noFill/>
            </p:spPr>
            <p:txBody>
              <a:bodyPr wrap="square" rtlCol="0">
                <a:spAutoFit/>
              </a:bodyPr>
              <a:lstStyle/>
              <a:p>
                <a:r>
                  <a:rPr lang="en-US" b="1" smtClean="0">
                    <a:latin typeface="Arial" pitchFamily="34" charset="0"/>
                    <a:cs typeface="Arial" pitchFamily="34" charset="0"/>
                  </a:rPr>
                  <a:t>Khi đó </a:t>
                </a:r>
                <a14:m>
                  <m:oMath xmlns:m="http://schemas.openxmlformats.org/officeDocument/2006/math">
                    <m:acc>
                      <m:accPr>
                        <m:chr m:val="̅"/>
                        <m:ctrlPr>
                          <a:rPr lang="en-US" b="1" i="1" smtClean="0">
                            <a:latin typeface="Cambria Math"/>
                            <a:cs typeface="Arial" pitchFamily="34" charset="0"/>
                          </a:rPr>
                        </m:ctrlPr>
                      </m:accPr>
                      <m:e>
                        <m:r>
                          <a:rPr lang="en-US" b="1" i="1" smtClean="0">
                            <a:latin typeface="Cambria Math"/>
                            <a:cs typeface="Arial" pitchFamily="34" charset="0"/>
                          </a:rPr>
                          <m:t>𝑬</m:t>
                        </m:r>
                      </m:e>
                    </m:acc>
                  </m:oMath>
                </a14:m>
                <a:r>
                  <a:rPr lang="en-US" b="1" smtClean="0">
                    <a:latin typeface="Arial" pitchFamily="34" charset="0"/>
                    <a:cs typeface="Arial" pitchFamily="34" charset="0"/>
                  </a:rPr>
                  <a:t> là biến cố </a:t>
                </a:r>
                <a:r>
                  <a:rPr lang="vi-VN" b="1">
                    <a:latin typeface="Arial" pitchFamily="34" charset="0"/>
                    <a:cs typeface="Arial" pitchFamily="34" charset="0"/>
                  </a:rPr>
                  <a:t>“Người đó mắc bệnh tim hoặc mắc bệnh huyết </a:t>
                </a:r>
                <a:r>
                  <a:rPr lang="vi-VN" b="1" smtClean="0">
                    <a:latin typeface="Arial" pitchFamily="34" charset="0"/>
                    <a:cs typeface="Arial" pitchFamily="34" charset="0"/>
                  </a:rPr>
                  <a:t>áp“</a:t>
                </a:r>
                <a:r>
                  <a:rPr lang="en-US" b="1" smtClean="0">
                    <a:latin typeface="Arial" pitchFamily="34" charset="0"/>
                    <a:cs typeface="Arial" pitchFamily="34" charset="0"/>
                  </a:rPr>
                  <a:t>.</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31812" y="3443201"/>
                <a:ext cx="8228012" cy="830997"/>
              </a:xfrm>
              <a:prstGeom prst="rect">
                <a:avLst/>
              </a:prstGeom>
              <a:blipFill rotWithShape="1">
                <a:blip r:embed="rId8"/>
                <a:stretch>
                  <a:fillRect l="-1111" t="-5147" r="-148" b="-16912"/>
                </a:stretch>
              </a:blipFill>
            </p:spPr>
            <p:txBody>
              <a:bodyPr/>
              <a:lstStyle/>
              <a:p>
                <a:r>
                  <a:rPr lang="en-US">
                    <a:noFill/>
                  </a:rPr>
                  <a:t> </a:t>
                </a:r>
              </a:p>
            </p:txBody>
          </p:sp>
        </mc:Fallback>
      </mc:AlternateContent>
      <p:sp>
        <p:nvSpPr>
          <p:cNvPr id="24" name="TextBox 23"/>
          <p:cNvSpPr txBox="1"/>
          <p:nvPr/>
        </p:nvSpPr>
        <p:spPr>
          <a:xfrm>
            <a:off x="533401" y="4250035"/>
            <a:ext cx="1446212" cy="461665"/>
          </a:xfrm>
          <a:prstGeom prst="rect">
            <a:avLst/>
          </a:prstGeom>
          <a:noFill/>
        </p:spPr>
        <p:txBody>
          <a:bodyPr wrap="square" rtlCol="0">
            <a:spAutoFit/>
          </a:bodyPr>
          <a:lstStyle/>
          <a:p>
            <a:r>
              <a:rPr lang="en-US" b="1" smtClean="0">
                <a:latin typeface="Arial" pitchFamily="34" charset="0"/>
                <a:cs typeface="Arial" pitchFamily="34" charset="0"/>
              </a:rPr>
              <a:t>Ta có : </a:t>
            </a:r>
            <a:endParaRPr lang="vi-VN" b="1">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411705836"/>
              </p:ext>
            </p:extLst>
          </p:nvPr>
        </p:nvGraphicFramePr>
        <p:xfrm>
          <a:off x="1866900" y="4210050"/>
          <a:ext cx="1441450" cy="463550"/>
        </p:xfrm>
        <a:graphic>
          <a:graphicData uri="http://schemas.openxmlformats.org/presentationml/2006/ole">
            <mc:AlternateContent xmlns:mc="http://schemas.openxmlformats.org/markup-compatibility/2006">
              <mc:Choice xmlns:v="urn:schemas-microsoft-com:vml" Requires="v">
                <p:oleObj spid="_x0000_s64566" name="Equation" r:id="rId9" imgW="672840" imgH="215640" progId="Equation.DSMT4">
                  <p:embed/>
                </p:oleObj>
              </mc:Choice>
              <mc:Fallback>
                <p:oleObj name="Equation" r:id="rId9" imgW="672840" imgH="215640" progId="Equation.DSMT4">
                  <p:embed/>
                  <p:pic>
                    <p:nvPicPr>
                      <p:cNvPr id="0" name="Object 49"/>
                      <p:cNvPicPr>
                        <a:picLocks noChangeAspect="1" noChangeArrowheads="1"/>
                      </p:cNvPicPr>
                      <p:nvPr/>
                    </p:nvPicPr>
                    <p:blipFill>
                      <a:blip r:embed="rId10"/>
                      <a:srcRect/>
                      <a:stretch>
                        <a:fillRect/>
                      </a:stretch>
                    </p:blipFill>
                    <p:spPr bwMode="auto">
                      <a:xfrm>
                        <a:off x="1866900" y="4210050"/>
                        <a:ext cx="14414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743402017"/>
              </p:ext>
            </p:extLst>
          </p:nvPr>
        </p:nvGraphicFramePr>
        <p:xfrm>
          <a:off x="1839647" y="4710642"/>
          <a:ext cx="5384801" cy="546100"/>
        </p:xfrm>
        <a:graphic>
          <a:graphicData uri="http://schemas.openxmlformats.org/presentationml/2006/ole">
            <mc:AlternateContent xmlns:mc="http://schemas.openxmlformats.org/markup-compatibility/2006">
              <mc:Choice xmlns:v="urn:schemas-microsoft-com:vml" Requires="v">
                <p:oleObj spid="_x0000_s64567" name="Equation" r:id="rId11" imgW="2514600" imgH="253800" progId="Equation.DSMT4">
                  <p:embed/>
                </p:oleObj>
              </mc:Choice>
              <mc:Fallback>
                <p:oleObj name="Equation" r:id="rId11" imgW="2514600" imgH="253800" progId="Equation.DSMT4">
                  <p:embed/>
                  <p:pic>
                    <p:nvPicPr>
                      <p:cNvPr id="0" name=""/>
                      <p:cNvPicPr>
                        <a:picLocks noChangeAspect="1" noChangeArrowheads="1"/>
                      </p:cNvPicPr>
                      <p:nvPr/>
                    </p:nvPicPr>
                    <p:blipFill>
                      <a:blip r:embed="rId12"/>
                      <a:srcRect/>
                      <a:stretch>
                        <a:fillRect/>
                      </a:stretch>
                    </p:blipFill>
                    <p:spPr bwMode="auto">
                      <a:xfrm>
                        <a:off x="1839647" y="4710642"/>
                        <a:ext cx="5384801"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103769773"/>
              </p:ext>
            </p:extLst>
          </p:nvPr>
        </p:nvGraphicFramePr>
        <p:xfrm>
          <a:off x="2589212" y="5293784"/>
          <a:ext cx="4052888" cy="409575"/>
        </p:xfrm>
        <a:graphic>
          <a:graphicData uri="http://schemas.openxmlformats.org/presentationml/2006/ole">
            <mc:AlternateContent xmlns:mc="http://schemas.openxmlformats.org/markup-compatibility/2006">
              <mc:Choice xmlns:v="urn:schemas-microsoft-com:vml" Requires="v">
                <p:oleObj spid="_x0000_s64568" name="Equation" r:id="rId13" imgW="1892160" imgH="190440" progId="Equation.DSMT4">
                  <p:embed/>
                </p:oleObj>
              </mc:Choice>
              <mc:Fallback>
                <p:oleObj name="Equation" r:id="rId13" imgW="1892160" imgH="190440" progId="Equation.DSMT4">
                  <p:embed/>
                  <p:pic>
                    <p:nvPicPr>
                      <p:cNvPr id="0" name=""/>
                      <p:cNvPicPr>
                        <a:picLocks noChangeAspect="1" noChangeArrowheads="1"/>
                      </p:cNvPicPr>
                      <p:nvPr/>
                    </p:nvPicPr>
                    <p:blipFill>
                      <a:blip r:embed="rId14"/>
                      <a:srcRect/>
                      <a:stretch>
                        <a:fillRect/>
                      </a:stretch>
                    </p:blipFill>
                    <p:spPr bwMode="auto">
                      <a:xfrm>
                        <a:off x="2589212" y="5293784"/>
                        <a:ext cx="40528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387421999"/>
              </p:ext>
            </p:extLst>
          </p:nvPr>
        </p:nvGraphicFramePr>
        <p:xfrm>
          <a:off x="1446212" y="5740400"/>
          <a:ext cx="4760912" cy="546100"/>
        </p:xfrm>
        <a:graphic>
          <a:graphicData uri="http://schemas.openxmlformats.org/presentationml/2006/ole">
            <mc:AlternateContent xmlns:mc="http://schemas.openxmlformats.org/markup-compatibility/2006">
              <mc:Choice xmlns:v="urn:schemas-microsoft-com:vml" Requires="v">
                <p:oleObj spid="_x0000_s64569" name="Equation" r:id="rId15" imgW="2222280" imgH="253800" progId="Equation.DSMT4">
                  <p:embed/>
                </p:oleObj>
              </mc:Choice>
              <mc:Fallback>
                <p:oleObj name="Equation" r:id="rId15" imgW="2222280" imgH="253800" progId="Equation.DSMT4">
                  <p:embed/>
                  <p:pic>
                    <p:nvPicPr>
                      <p:cNvPr id="0" name=""/>
                      <p:cNvPicPr>
                        <a:picLocks noChangeAspect="1" noChangeArrowheads="1"/>
                      </p:cNvPicPr>
                      <p:nvPr/>
                    </p:nvPicPr>
                    <p:blipFill>
                      <a:blip r:embed="rId16"/>
                      <a:srcRect/>
                      <a:stretch>
                        <a:fillRect/>
                      </a:stretch>
                    </p:blipFill>
                    <p:spPr bwMode="auto">
                      <a:xfrm>
                        <a:off x="1446212" y="5740400"/>
                        <a:ext cx="476091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444466" y="6324600"/>
            <a:ext cx="12279346" cy="461665"/>
          </a:xfrm>
          <a:prstGeom prst="rect">
            <a:avLst/>
          </a:prstGeom>
          <a:noFill/>
        </p:spPr>
        <p:txBody>
          <a:bodyPr wrap="square" rtlCol="0">
            <a:spAutoFit/>
          </a:bodyPr>
          <a:lstStyle/>
          <a:p>
            <a:r>
              <a:rPr lang="vi-VN" b="1">
                <a:latin typeface="Arial" pitchFamily="34" charset="0"/>
                <a:cs typeface="Arial" pitchFamily="34" charset="0"/>
              </a:rPr>
              <a:t>Vậy tỉ lệ dân cư trên 50 tuổi </a:t>
            </a:r>
            <a:r>
              <a:rPr lang="vi-VN" b="1" smtClean="0">
                <a:latin typeface="Arial" pitchFamily="34" charset="0"/>
                <a:cs typeface="Arial" pitchFamily="34" charset="0"/>
              </a:rPr>
              <a:t>không </a:t>
            </a:r>
            <a:r>
              <a:rPr lang="vi-VN" b="1">
                <a:latin typeface="Arial" pitchFamily="34" charset="0"/>
                <a:cs typeface="Arial" pitchFamily="34" charset="0"/>
              </a:rPr>
              <a:t>mắc cả bệnh tim và bệnh huyết áp là </a:t>
            </a:r>
            <a:r>
              <a:rPr lang="vi-VN" b="1">
                <a:solidFill>
                  <a:srgbClr val="C00000"/>
                </a:solidFill>
                <a:latin typeface="Arial" pitchFamily="34" charset="0"/>
                <a:cs typeface="Arial" pitchFamily="34" charset="0"/>
              </a:rPr>
              <a:t>85</a:t>
            </a:r>
            <a:r>
              <a:rPr lang="vi-VN" b="1" smtClean="0">
                <a:solidFill>
                  <a:srgbClr val="C00000"/>
                </a:solidFill>
                <a:latin typeface="Arial" pitchFamily="34" charset="0"/>
                <a:cs typeface="Arial" pitchFamily="34" charset="0"/>
              </a:rPr>
              <a:t>%.</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44988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4"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812" y="1447800"/>
            <a:ext cx="7182151" cy="36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2396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209550"/>
            <a:ext cx="9677399"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hộp đựng 8 viên bi màu xanh và 6 viên bi màu đỏ, có cùng kích thước và khối lượng. Bạn Sơn lấy ngẫu nhiên một viên bi từ hộp (lấy xong không trả lại vào hộp). Tiếp đó đến lượt bạn Tùng lấy ngẫu nhiên một viên bi từ hộp đó. </a:t>
            </a:r>
            <a:endParaRPr lang="en-US" b="1" smtClean="0">
              <a:latin typeface="Arial" pitchFamily="34" charset="0"/>
              <a:cs typeface="Arial" pitchFamily="34" charset="0"/>
            </a:endParaRPr>
          </a:p>
          <a:p>
            <a:r>
              <a:rPr lang="vi-VN" b="1" smtClean="0">
                <a:latin typeface="Arial" pitchFamily="34" charset="0"/>
                <a:cs typeface="Arial" pitchFamily="34" charset="0"/>
              </a:rPr>
              <a:t>Tính </a:t>
            </a:r>
            <a:r>
              <a:rPr lang="vi-VN" b="1">
                <a:latin typeface="Arial" pitchFamily="34" charset="0"/>
                <a:cs typeface="Arial" pitchFamily="34" charset="0"/>
              </a:rPr>
              <a:t>xác suất để bạn Tùng lấy được viên bi màu xanh</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8.6</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0999" y="228709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03212" y="2662667"/>
            <a:ext cx="7208982" cy="830997"/>
          </a:xfrm>
          <a:prstGeom prst="rect">
            <a:avLst/>
          </a:prstGeom>
          <a:noFill/>
        </p:spPr>
        <p:txBody>
          <a:bodyPr wrap="square" rtlCol="0">
            <a:spAutoFit/>
          </a:bodyPr>
          <a:lstStyle/>
          <a:p>
            <a:pPr algn="just"/>
            <a:r>
              <a:rPr lang="vi-VN" b="1">
                <a:latin typeface="Arial" pitchFamily="34" charset="0"/>
                <a:cs typeface="Arial" pitchFamily="34" charset="0"/>
              </a:rPr>
              <a:t>Ta có số cách chọn một viên bi trong hộp là </a:t>
            </a:r>
            <a:r>
              <a:rPr lang="en-US" b="1" smtClean="0">
                <a:latin typeface="Arial" pitchFamily="34" charset="0"/>
                <a:cs typeface="Arial" pitchFamily="34" charset="0"/>
              </a:rPr>
              <a:t>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14.13 </a:t>
            </a:r>
            <a:r>
              <a:rPr lang="vi-VN" b="1">
                <a:latin typeface="Arial" pitchFamily="34" charset="0"/>
                <a:cs typeface="Arial" pitchFamily="34" charset="0"/>
              </a:rPr>
              <a:t>= </a:t>
            </a:r>
            <a:r>
              <a:rPr lang="vi-VN" b="1" smtClean="0">
                <a:solidFill>
                  <a:srgbClr val="C00000"/>
                </a:solidFill>
                <a:latin typeface="Arial" pitchFamily="34" charset="0"/>
                <a:cs typeface="Arial" pitchFamily="34" charset="0"/>
              </a:rPr>
              <a:t>182</a:t>
            </a:r>
            <a:endParaRPr lang="vi-VN" b="1">
              <a:solidFill>
                <a:srgbClr val="C00000"/>
              </a:solidFill>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164868627"/>
              </p:ext>
            </p:extLst>
          </p:nvPr>
        </p:nvGraphicFramePr>
        <p:xfrm>
          <a:off x="2587697" y="5926679"/>
          <a:ext cx="2640012" cy="844550"/>
        </p:xfrm>
        <a:graphic>
          <a:graphicData uri="http://schemas.openxmlformats.org/presentationml/2006/ole">
            <mc:AlternateContent xmlns:mc="http://schemas.openxmlformats.org/markup-compatibility/2006">
              <mc:Choice xmlns:v="urn:schemas-microsoft-com:vml" Requires="v">
                <p:oleObj spid="_x0000_s39037" name="Equation" r:id="rId6" imgW="1231560" imgH="393480" progId="Equation.DSMT4">
                  <p:embed/>
                </p:oleObj>
              </mc:Choice>
              <mc:Fallback>
                <p:oleObj name="Equation" r:id="rId6" imgW="1231560" imgH="393480" progId="Equation.DSMT4">
                  <p:embed/>
                  <p:pic>
                    <p:nvPicPr>
                      <p:cNvPr id="0" name=""/>
                      <p:cNvPicPr/>
                      <p:nvPr/>
                    </p:nvPicPr>
                    <p:blipFill>
                      <a:blip r:embed="rId7"/>
                      <a:stretch>
                        <a:fillRect/>
                      </a:stretch>
                    </p:blipFill>
                    <p:spPr>
                      <a:xfrm>
                        <a:off x="2587697" y="5926679"/>
                        <a:ext cx="2640012" cy="844550"/>
                      </a:xfrm>
                      <a:prstGeom prst="rect">
                        <a:avLst/>
                      </a:prstGeom>
                    </p:spPr>
                  </p:pic>
                </p:oleObj>
              </mc:Fallback>
            </mc:AlternateContent>
          </a:graphicData>
        </a:graphic>
      </p:graphicFrame>
      <p:grpSp>
        <p:nvGrpSpPr>
          <p:cNvPr id="5" name="Group 4"/>
          <p:cNvGrpSpPr/>
          <p:nvPr/>
        </p:nvGrpSpPr>
        <p:grpSpPr>
          <a:xfrm>
            <a:off x="8151812" y="2438399"/>
            <a:ext cx="3789360" cy="1828801"/>
            <a:chOff x="8151812" y="2438399"/>
            <a:chExt cx="3789360" cy="1828801"/>
          </a:xfrm>
        </p:grpSpPr>
        <p:sp>
          <p:nvSpPr>
            <p:cNvPr id="18" name="Rounded Rectangle 17"/>
            <p:cNvSpPr/>
            <p:nvPr/>
          </p:nvSpPr>
          <p:spPr>
            <a:xfrm>
              <a:off x="8151812" y="2438399"/>
              <a:ext cx="3789360" cy="1828801"/>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3424" y="2662667"/>
              <a:ext cx="1159510" cy="124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2812" y="2691655"/>
              <a:ext cx="1154271" cy="124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8456612" y="3605282"/>
              <a:ext cx="40004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8</a:t>
              </a:r>
              <a:endParaRPr lang="en-US" sz="32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2" name="Rectangle 31"/>
            <p:cNvSpPr/>
            <p:nvPr/>
          </p:nvSpPr>
          <p:spPr>
            <a:xfrm>
              <a:off x="11123612" y="3548916"/>
              <a:ext cx="40004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6</a:t>
              </a:r>
              <a:endParaRPr lang="en-US" sz="32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grpSp>
      <p:sp>
        <p:nvSpPr>
          <p:cNvPr id="35" name="TextBox 34"/>
          <p:cNvSpPr txBox="1"/>
          <p:nvPr/>
        </p:nvSpPr>
        <p:spPr>
          <a:xfrm>
            <a:off x="303212" y="3505200"/>
            <a:ext cx="7208982" cy="461665"/>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smtClean="0">
                <a:latin typeface="Arial" pitchFamily="34" charset="0"/>
                <a:cs typeface="Arial" pitchFamily="34" charset="0"/>
              </a:rPr>
              <a:t>A</a:t>
            </a:r>
            <a:r>
              <a:rPr lang="vi-VN" b="1">
                <a:latin typeface="Arial" pitchFamily="34" charset="0"/>
                <a:cs typeface="Arial" pitchFamily="34" charset="0"/>
              </a:rPr>
              <a:t>: “Sơn lấy màu xanh, Tùng lấy màu xanh</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36" name="TextBox 35"/>
          <p:cNvSpPr txBox="1"/>
          <p:nvPr/>
        </p:nvSpPr>
        <p:spPr>
          <a:xfrm>
            <a:off x="497480" y="4018588"/>
            <a:ext cx="7208982" cy="461665"/>
          </a:xfrm>
          <a:prstGeom prst="rect">
            <a:avLst/>
          </a:prstGeom>
          <a:noFill/>
        </p:spPr>
        <p:txBody>
          <a:bodyPr wrap="square" rtlCol="0">
            <a:spAutoFit/>
          </a:bodyPr>
          <a:lstStyle/>
          <a:p>
            <a:pPr algn="just"/>
            <a:r>
              <a:rPr lang="vi-VN" b="1">
                <a:solidFill>
                  <a:schemeClr val="accent6">
                    <a:lumMod val="75000"/>
                  </a:schemeClr>
                </a:solidFill>
                <a:latin typeface="Arial" pitchFamily="34" charset="0"/>
                <a:cs typeface="Arial" pitchFamily="34" charset="0"/>
              </a:rPr>
              <a:t>Công đoạn 1</a:t>
            </a:r>
            <a:r>
              <a:rPr lang="vi-VN" b="1">
                <a:latin typeface="Arial" pitchFamily="34" charset="0"/>
                <a:cs typeface="Arial" pitchFamily="34" charset="0"/>
              </a:rPr>
              <a:t>: Sơn lấy </a:t>
            </a:r>
            <a:r>
              <a:rPr lang="en-US" b="1" smtClean="0">
                <a:latin typeface="Arial" pitchFamily="34" charset="0"/>
                <a:cs typeface="Arial" pitchFamily="34" charset="0"/>
              </a:rPr>
              <a:t>bi</a:t>
            </a:r>
            <a:r>
              <a:rPr lang="vi-VN" b="1" smtClean="0">
                <a:latin typeface="Arial" pitchFamily="34" charset="0"/>
                <a:cs typeface="Arial" pitchFamily="34" charset="0"/>
              </a:rPr>
              <a:t> </a:t>
            </a:r>
            <a:r>
              <a:rPr lang="vi-VN" b="1">
                <a:latin typeface="Arial" pitchFamily="34" charset="0"/>
                <a:cs typeface="Arial" pitchFamily="34" charset="0"/>
              </a:rPr>
              <a:t>xanh có 8 </a:t>
            </a:r>
            <a:r>
              <a:rPr lang="vi-VN" b="1" smtClean="0">
                <a:latin typeface="Arial" pitchFamily="34" charset="0"/>
                <a:cs typeface="Arial" pitchFamily="34" charset="0"/>
              </a:rPr>
              <a:t>cách</a:t>
            </a:r>
            <a:endParaRPr lang="vi-VN" b="1">
              <a:latin typeface="Arial" pitchFamily="34" charset="0"/>
              <a:cs typeface="Arial" pitchFamily="34" charset="0"/>
            </a:endParaRPr>
          </a:p>
        </p:txBody>
      </p:sp>
      <p:sp>
        <p:nvSpPr>
          <p:cNvPr id="37" name="TextBox 36"/>
          <p:cNvSpPr txBox="1"/>
          <p:nvPr/>
        </p:nvSpPr>
        <p:spPr>
          <a:xfrm>
            <a:off x="497480" y="4493281"/>
            <a:ext cx="11691345" cy="461665"/>
          </a:xfrm>
          <a:prstGeom prst="rect">
            <a:avLst/>
          </a:prstGeom>
          <a:noFill/>
        </p:spPr>
        <p:txBody>
          <a:bodyPr wrap="square" rtlCol="0">
            <a:spAutoFit/>
          </a:bodyPr>
          <a:lstStyle/>
          <a:p>
            <a:pPr algn="just"/>
            <a:r>
              <a:rPr lang="vi-VN" b="1">
                <a:solidFill>
                  <a:schemeClr val="accent6">
                    <a:lumMod val="75000"/>
                  </a:schemeClr>
                </a:solidFill>
                <a:latin typeface="Arial" pitchFamily="34" charset="0"/>
                <a:cs typeface="Arial" pitchFamily="34" charset="0"/>
              </a:rPr>
              <a:t>Công đoạn 2</a:t>
            </a:r>
            <a:r>
              <a:rPr lang="vi-VN" b="1">
                <a:latin typeface="Arial" pitchFamily="34" charset="0"/>
                <a:cs typeface="Arial" pitchFamily="34" charset="0"/>
              </a:rPr>
              <a:t>: Tùng lấy </a:t>
            </a:r>
            <a:r>
              <a:rPr lang="en-US" b="1" smtClean="0">
                <a:latin typeface="Arial" pitchFamily="34" charset="0"/>
                <a:cs typeface="Arial" pitchFamily="34" charset="0"/>
              </a:rPr>
              <a:t>bi</a:t>
            </a:r>
            <a:r>
              <a:rPr lang="vi-VN" b="1" smtClean="0">
                <a:latin typeface="Arial" pitchFamily="34" charset="0"/>
                <a:cs typeface="Arial" pitchFamily="34" charset="0"/>
              </a:rPr>
              <a:t> </a:t>
            </a:r>
            <a:r>
              <a:rPr lang="vi-VN" b="1">
                <a:latin typeface="Arial" pitchFamily="34" charset="0"/>
                <a:cs typeface="Arial" pitchFamily="34" charset="0"/>
              </a:rPr>
              <a:t>xanh có 7 cách vì Sơn lấy xong không trả lại vào </a:t>
            </a:r>
            <a:r>
              <a:rPr lang="vi-VN" b="1" smtClean="0">
                <a:latin typeface="Arial" pitchFamily="34" charset="0"/>
                <a:cs typeface="Arial" pitchFamily="34" charset="0"/>
              </a:rPr>
              <a:t>hộp</a:t>
            </a:r>
            <a:endParaRPr lang="vi-VN" b="1">
              <a:latin typeface="Arial" pitchFamily="34" charset="0"/>
              <a:cs typeface="Arial" pitchFamily="34" charset="0"/>
            </a:endParaRPr>
          </a:p>
        </p:txBody>
      </p:sp>
      <p:sp>
        <p:nvSpPr>
          <p:cNvPr id="38" name="TextBox 37"/>
          <p:cNvSpPr txBox="1"/>
          <p:nvPr/>
        </p:nvSpPr>
        <p:spPr>
          <a:xfrm>
            <a:off x="505417" y="4975942"/>
            <a:ext cx="12085782" cy="461665"/>
          </a:xfrm>
          <a:prstGeom prst="rect">
            <a:avLst/>
          </a:prstGeom>
          <a:noFill/>
        </p:spPr>
        <p:txBody>
          <a:bodyPr wrap="square" rtlCol="0">
            <a:spAutoFit/>
          </a:bodyPr>
          <a:lstStyle/>
          <a:p>
            <a:pPr algn="just"/>
            <a:r>
              <a:rPr lang="vi-VN" b="1">
                <a:latin typeface="Arial" pitchFamily="34" charset="0"/>
                <a:cs typeface="Arial" pitchFamily="34" charset="0"/>
              </a:rPr>
              <a:t>Theo quy tắc nhân, tập A có 8.7 = </a:t>
            </a:r>
            <a:r>
              <a:rPr lang="vi-VN" b="1">
                <a:solidFill>
                  <a:srgbClr val="C00000"/>
                </a:solidFill>
                <a:latin typeface="Arial" pitchFamily="34" charset="0"/>
                <a:cs typeface="Arial" pitchFamily="34" charset="0"/>
              </a:rPr>
              <a:t>56</a:t>
            </a:r>
            <a:r>
              <a:rPr lang="vi-VN" b="1">
                <a:latin typeface="Arial" pitchFamily="34" charset="0"/>
                <a:cs typeface="Arial" pitchFamily="34" charset="0"/>
              </a:rPr>
              <a:t> (phần tử</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39" name="TextBox 38"/>
          <p:cNvSpPr txBox="1"/>
          <p:nvPr/>
        </p:nvSpPr>
        <p:spPr>
          <a:xfrm>
            <a:off x="497480" y="5465014"/>
            <a:ext cx="12085782" cy="461665"/>
          </a:xfrm>
          <a:prstGeom prst="rect">
            <a:avLst/>
          </a:prstGeom>
          <a:noFill/>
        </p:spPr>
        <p:txBody>
          <a:bodyPr wrap="square" rtlCol="0">
            <a:spAutoFit/>
          </a:bodyPr>
          <a:lstStyle/>
          <a:p>
            <a:pPr algn="just"/>
            <a:r>
              <a:rPr lang="vi-VN" b="1">
                <a:latin typeface="Arial" pitchFamily="34" charset="0"/>
                <a:cs typeface="Arial" pitchFamily="34" charset="0"/>
              </a:rPr>
              <a:t>Theo quy tắc nhân, tập A có 8.7 = </a:t>
            </a:r>
            <a:r>
              <a:rPr lang="vi-VN" b="1">
                <a:solidFill>
                  <a:srgbClr val="C00000"/>
                </a:solidFill>
                <a:latin typeface="Arial" pitchFamily="34" charset="0"/>
                <a:cs typeface="Arial" pitchFamily="34" charset="0"/>
              </a:rPr>
              <a:t>56</a:t>
            </a:r>
            <a:r>
              <a:rPr lang="vi-VN" b="1">
                <a:latin typeface="Arial" pitchFamily="34" charset="0"/>
                <a:cs typeface="Arial" pitchFamily="34" charset="0"/>
              </a:rPr>
              <a:t> (phần tử</a:t>
            </a:r>
            <a:r>
              <a:rPr lang="vi-VN" b="1" smtClean="0">
                <a:latin typeface="Arial" pitchFamily="34" charset="0"/>
                <a:cs typeface="Arial" pitchFamily="34" charset="0"/>
              </a:rPr>
              <a:t>)</a:t>
            </a:r>
            <a:endParaRPr lang="vi-VN" b="1">
              <a:latin typeface="Arial" pitchFamily="34" charset="0"/>
              <a:cs typeface="Arial" pitchFamily="34" charset="0"/>
            </a:endParaRPr>
          </a:p>
        </p:txBody>
      </p:sp>
    </p:spTree>
    <p:extLst>
      <p:ext uri="{BB962C8B-B14F-4D97-AF65-F5344CB8AC3E}">
        <p14:creationId xmlns:p14="http://schemas.microsoft.com/office/powerpoint/2010/main" val="1354105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left)">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P spid="36"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841376" y="838199"/>
            <a:ext cx="7996236" cy="2133601"/>
            <a:chOff x="841376" y="838199"/>
            <a:chExt cx="7996236" cy="2133601"/>
          </a:xfrm>
        </p:grpSpPr>
        <p:sp>
          <p:nvSpPr>
            <p:cNvPr id="13" name="Rounded Rectangle 12"/>
            <p:cNvSpPr/>
            <p:nvPr/>
          </p:nvSpPr>
          <p:spPr>
            <a:xfrm>
              <a:off x="841376" y="838199"/>
              <a:ext cx="7996236" cy="2133601"/>
            </a:xfrm>
            <a:prstGeom prst="roundRect">
              <a:avLst>
                <a:gd name="adj" fmla="val 4061"/>
              </a:avLst>
            </a:prstGeom>
            <a:solidFill>
              <a:schemeClr val="accent5">
                <a:lumMod val="50000"/>
              </a:schemeClr>
            </a:solidFill>
            <a:ln w="9525">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89012" y="1050429"/>
              <a:ext cx="7467600" cy="1692771"/>
            </a:xfrm>
            <a:prstGeom prst="rect">
              <a:avLst/>
            </a:prstGeom>
            <a:noFill/>
          </p:spPr>
          <p:txBody>
            <a:bodyPr wrap="square" rtlCol="0">
              <a:spAutoFit/>
            </a:bodyPr>
            <a:lstStyle/>
            <a:p>
              <a:pPr algn="just"/>
              <a:r>
                <a:rPr lang="en-US" sz="2600" b="1" smtClean="0">
                  <a:solidFill>
                    <a:schemeClr val="bg1"/>
                  </a:solidFill>
                  <a:latin typeface="Arial" pitchFamily="34" charset="0"/>
                  <a:cs typeface="Arial" pitchFamily="34" charset="0"/>
                </a:rPr>
                <a:t>   Tại tỉnh </a:t>
              </a:r>
              <a:r>
                <a:rPr lang="en-US" sz="2600" b="1" i="1" smtClean="0">
                  <a:solidFill>
                    <a:schemeClr val="bg1"/>
                  </a:solidFill>
                  <a:latin typeface="Arial" pitchFamily="34" charset="0"/>
                  <a:cs typeface="Arial" pitchFamily="34" charset="0"/>
                </a:rPr>
                <a:t>X </a:t>
              </a:r>
              <a:r>
                <a:rPr lang="en-US" sz="2600" b="1" smtClean="0">
                  <a:solidFill>
                    <a:schemeClr val="bg1"/>
                  </a:solidFill>
                  <a:latin typeface="Arial" pitchFamily="34" charset="0"/>
                  <a:cs typeface="Arial" pitchFamily="34" charset="0"/>
                </a:rPr>
                <a:t>, thống kê cho thấy trong số những người trên 50 tuổi có </a:t>
              </a:r>
              <a:r>
                <a:rPr lang="en-US" sz="2600" b="1" smtClean="0">
                  <a:solidFill>
                    <a:srgbClr val="FFC000"/>
                  </a:solidFill>
                  <a:latin typeface="Arial" pitchFamily="34" charset="0"/>
                  <a:cs typeface="Arial" pitchFamily="34" charset="0"/>
                </a:rPr>
                <a:t>8,2%</a:t>
              </a:r>
              <a:r>
                <a:rPr lang="en-US" sz="2600" b="1" smtClean="0">
                  <a:solidFill>
                    <a:schemeClr val="bg1"/>
                  </a:solidFill>
                  <a:latin typeface="Arial" pitchFamily="34" charset="0"/>
                  <a:cs typeface="Arial" pitchFamily="34" charset="0"/>
                </a:rPr>
                <a:t> mắc bệnh tim; </a:t>
              </a:r>
              <a:r>
                <a:rPr lang="en-US" sz="2600" b="1" smtClean="0">
                  <a:solidFill>
                    <a:srgbClr val="FFC000"/>
                  </a:solidFill>
                  <a:latin typeface="Arial" pitchFamily="34" charset="0"/>
                  <a:cs typeface="Arial" pitchFamily="34" charset="0"/>
                </a:rPr>
                <a:t>12,5%</a:t>
              </a:r>
              <a:r>
                <a:rPr lang="en-US" sz="2600" b="1" smtClean="0">
                  <a:solidFill>
                    <a:schemeClr val="bg1"/>
                  </a:solidFill>
                  <a:latin typeface="Arial" pitchFamily="34" charset="0"/>
                  <a:cs typeface="Arial" pitchFamily="34" charset="0"/>
                </a:rPr>
                <a:t> mắc bệnh huyết áp và </a:t>
              </a:r>
              <a:r>
                <a:rPr lang="en-US" sz="2600" b="1" smtClean="0">
                  <a:solidFill>
                    <a:srgbClr val="FFC000"/>
                  </a:solidFill>
                  <a:latin typeface="Arial" pitchFamily="34" charset="0"/>
                  <a:cs typeface="Arial" pitchFamily="34" charset="0"/>
                </a:rPr>
                <a:t>5,7%</a:t>
              </a:r>
              <a:r>
                <a:rPr lang="en-US" sz="2600" b="1" smtClean="0">
                  <a:solidFill>
                    <a:schemeClr val="bg1"/>
                  </a:solidFill>
                  <a:latin typeface="Arial" pitchFamily="34" charset="0"/>
                  <a:cs typeface="Arial" pitchFamily="34" charset="0"/>
                </a:rPr>
                <a:t> mắc cả bệnh tim và bệnh huyết áp. </a:t>
              </a:r>
              <a:endParaRPr lang="vi-VN" sz="2600" b="1">
                <a:solidFill>
                  <a:schemeClr val="bg1"/>
                </a:solidFill>
                <a:latin typeface="Arial" pitchFamily="34" charset="0"/>
                <a:cs typeface="Arial" pitchFamily="34" charset="0"/>
              </a:endParaRPr>
            </a:p>
          </p:txBody>
        </p:sp>
      </p:grpSp>
      <p:grpSp>
        <p:nvGrpSpPr>
          <p:cNvPr id="19" name="Group 18"/>
          <p:cNvGrpSpPr/>
          <p:nvPr/>
        </p:nvGrpSpPr>
        <p:grpSpPr>
          <a:xfrm>
            <a:off x="1804194" y="3352801"/>
            <a:ext cx="8077779" cy="2522276"/>
            <a:chOff x="-232569" y="2668075"/>
            <a:chExt cx="8077779" cy="2522276"/>
          </a:xfrm>
        </p:grpSpPr>
        <p:sp>
          <p:nvSpPr>
            <p:cNvPr id="20" name="AutoShape 26"/>
            <p:cNvSpPr>
              <a:spLocks noChangeArrowheads="1"/>
            </p:cNvSpPr>
            <p:nvPr/>
          </p:nvSpPr>
          <p:spPr bwMode="auto">
            <a:xfrm>
              <a:off x="-232569" y="2668075"/>
              <a:ext cx="7414418" cy="2362200"/>
            </a:xfrm>
            <a:prstGeom prst="cloudCallout">
              <a:avLst>
                <a:gd name="adj1" fmla="val 15297"/>
                <a:gd name="adj2" fmla="val 12005"/>
              </a:avLst>
            </a:prstGeom>
            <a:solidFill>
              <a:schemeClr val="accent5">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1249" y="3353874"/>
              <a:ext cx="1653961" cy="1836477"/>
            </a:xfrm>
            <a:prstGeom prst="rect">
              <a:avLst/>
            </a:prstGeom>
          </p:spPr>
        </p:pic>
        <p:sp>
          <p:nvSpPr>
            <p:cNvPr id="21" name="TextBox 20"/>
            <p:cNvSpPr txBox="1"/>
            <p:nvPr/>
          </p:nvSpPr>
          <p:spPr>
            <a:xfrm>
              <a:off x="384176" y="3237264"/>
              <a:ext cx="6416673" cy="1200329"/>
            </a:xfrm>
            <a:prstGeom prst="rect">
              <a:avLst/>
            </a:prstGeom>
            <a:noFill/>
          </p:spPr>
          <p:txBody>
            <a:bodyPr wrap="square" rtlCol="0">
              <a:spAutoFit/>
            </a:bodyPr>
            <a:lstStyle/>
            <a:p>
              <a:pPr algn="ctr"/>
              <a:r>
                <a:rPr lang="en-US" b="1" smtClean="0">
                  <a:solidFill>
                    <a:schemeClr val="tx2">
                      <a:lumMod val="75000"/>
                    </a:schemeClr>
                  </a:solidFill>
                  <a:latin typeface="Arial" pitchFamily="34" charset="0"/>
                  <a:cs typeface="Arial" pitchFamily="34" charset="0"/>
                </a:rPr>
                <a:t>Từ đó ta có thể tính được tỉ lệ dân cư trên 50 tuổi của tỉnh X không mắc cả bệnh tim và bệnh huyết áp hay không?</a:t>
              </a:r>
              <a:endParaRPr lang="vi-VN" b="1">
                <a:solidFill>
                  <a:schemeClr val="tx2">
                    <a:lumMod val="75000"/>
                  </a:schemeClr>
                </a:solidFill>
                <a:latin typeface="Arial" pitchFamily="34" charset="0"/>
                <a:cs typeface="Arial" pitchFamily="34" charset="0"/>
              </a:endParaRPr>
            </a:p>
          </p:txBody>
        </p:sp>
      </p:grpSp>
      <p:pic>
        <p:nvPicPr>
          <p:cNvPr id="5017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3144" y="692586"/>
            <a:ext cx="2831660" cy="284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179"/>
                                        </p:tgtEl>
                                        <p:attrNameLst>
                                          <p:attrName>style.visibility</p:attrName>
                                        </p:attrNameLst>
                                      </p:cBhvr>
                                      <p:to>
                                        <p:strVal val="visible"/>
                                      </p:to>
                                    </p:set>
                                    <p:animEffect transition="in" filter="wipe(left)">
                                      <p:cBhvr>
                                        <p:cTn id="11" dur="500"/>
                                        <p:tgtEl>
                                          <p:spTgt spid="5017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209550"/>
            <a:ext cx="9677399"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hộp đựng 8 viên bi màu xanh và 6 viên bi màu đỏ, có cùng kích thước và khối lượng. Bạn Sơn lấy ngẫu nhiên một viên bi từ hộp (lấy xong không trả lại vào hộp). Tiếp đó đến lượt bạn Tùng lấy ngẫu nhiên một viên bi từ hộp đó. </a:t>
            </a:r>
            <a:endParaRPr lang="en-US" b="1" smtClean="0">
              <a:latin typeface="Arial" pitchFamily="34" charset="0"/>
              <a:cs typeface="Arial" pitchFamily="34" charset="0"/>
            </a:endParaRPr>
          </a:p>
          <a:p>
            <a:r>
              <a:rPr lang="vi-VN" b="1" smtClean="0">
                <a:latin typeface="Arial" pitchFamily="34" charset="0"/>
                <a:cs typeface="Arial" pitchFamily="34" charset="0"/>
              </a:rPr>
              <a:t>Tính </a:t>
            </a:r>
            <a:r>
              <a:rPr lang="vi-VN" b="1">
                <a:latin typeface="Arial" pitchFamily="34" charset="0"/>
                <a:cs typeface="Arial" pitchFamily="34" charset="0"/>
              </a:rPr>
              <a:t>xác suất để bạn Tùng lấy được viên bi màu xanh</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8.6</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428357833"/>
              </p:ext>
            </p:extLst>
          </p:nvPr>
        </p:nvGraphicFramePr>
        <p:xfrm>
          <a:off x="2193925" y="4235748"/>
          <a:ext cx="2693988" cy="844550"/>
        </p:xfrm>
        <a:graphic>
          <a:graphicData uri="http://schemas.openxmlformats.org/presentationml/2006/ole">
            <mc:AlternateContent xmlns:mc="http://schemas.openxmlformats.org/markup-compatibility/2006">
              <mc:Choice xmlns:v="urn:schemas-microsoft-com:vml" Requires="v">
                <p:oleObj spid="_x0000_s65563" name="Equation" r:id="rId5" imgW="1257120" imgH="393480" progId="Equation.DSMT4">
                  <p:embed/>
                </p:oleObj>
              </mc:Choice>
              <mc:Fallback>
                <p:oleObj name="Equation" r:id="rId5" imgW="1257120" imgH="393480" progId="Equation.DSMT4">
                  <p:embed/>
                  <p:pic>
                    <p:nvPicPr>
                      <p:cNvPr id="0" name=""/>
                      <p:cNvPicPr/>
                      <p:nvPr/>
                    </p:nvPicPr>
                    <p:blipFill>
                      <a:blip r:embed="rId6"/>
                      <a:stretch>
                        <a:fillRect/>
                      </a:stretch>
                    </p:blipFill>
                    <p:spPr>
                      <a:xfrm>
                        <a:off x="2193925" y="4235748"/>
                        <a:ext cx="2693988" cy="844550"/>
                      </a:xfrm>
                      <a:prstGeom prst="rect">
                        <a:avLst/>
                      </a:prstGeom>
                    </p:spPr>
                  </p:pic>
                </p:oleObj>
              </mc:Fallback>
            </mc:AlternateContent>
          </a:graphicData>
        </a:graphic>
      </p:graphicFrame>
      <p:grpSp>
        <p:nvGrpSpPr>
          <p:cNvPr id="5" name="Group 4"/>
          <p:cNvGrpSpPr/>
          <p:nvPr/>
        </p:nvGrpSpPr>
        <p:grpSpPr>
          <a:xfrm>
            <a:off x="8151812" y="2438399"/>
            <a:ext cx="3789360" cy="1828801"/>
            <a:chOff x="8151812" y="2438399"/>
            <a:chExt cx="3789360" cy="1828801"/>
          </a:xfrm>
        </p:grpSpPr>
        <p:sp>
          <p:nvSpPr>
            <p:cNvPr id="18" name="Rounded Rectangle 17"/>
            <p:cNvSpPr/>
            <p:nvPr/>
          </p:nvSpPr>
          <p:spPr>
            <a:xfrm>
              <a:off x="8151812" y="2438399"/>
              <a:ext cx="3789360" cy="1828801"/>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3424" y="2662667"/>
              <a:ext cx="1159510" cy="124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2812" y="2691655"/>
              <a:ext cx="1154271" cy="124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8456612" y="3605282"/>
              <a:ext cx="40004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8</a:t>
              </a:r>
              <a:endParaRPr lang="en-US" sz="32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2" name="Rectangle 31"/>
            <p:cNvSpPr/>
            <p:nvPr/>
          </p:nvSpPr>
          <p:spPr>
            <a:xfrm>
              <a:off x="11123612" y="3548916"/>
              <a:ext cx="40004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6</a:t>
              </a:r>
              <a:endParaRPr lang="en-US" sz="32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grpSp>
      <p:sp>
        <p:nvSpPr>
          <p:cNvPr id="35" name="TextBox 34"/>
          <p:cNvSpPr txBox="1"/>
          <p:nvPr/>
        </p:nvSpPr>
        <p:spPr>
          <a:xfrm>
            <a:off x="531812" y="2306190"/>
            <a:ext cx="7208982" cy="461665"/>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a:latin typeface="Arial" pitchFamily="34" charset="0"/>
                <a:cs typeface="Arial" pitchFamily="34" charset="0"/>
              </a:rPr>
              <a:t>B: “Sơn lấy màu đỏ, Tùng lấy màu xanh</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36" name="TextBox 35"/>
          <p:cNvSpPr txBox="1"/>
          <p:nvPr/>
        </p:nvSpPr>
        <p:spPr>
          <a:xfrm>
            <a:off x="714230" y="2767855"/>
            <a:ext cx="7208982" cy="461665"/>
          </a:xfrm>
          <a:prstGeom prst="rect">
            <a:avLst/>
          </a:prstGeom>
          <a:noFill/>
        </p:spPr>
        <p:txBody>
          <a:bodyPr wrap="square" rtlCol="0">
            <a:spAutoFit/>
          </a:bodyPr>
          <a:lstStyle/>
          <a:p>
            <a:pPr algn="just"/>
            <a:r>
              <a:rPr lang="vi-VN" b="1">
                <a:solidFill>
                  <a:schemeClr val="accent6">
                    <a:lumMod val="75000"/>
                  </a:schemeClr>
                </a:solidFill>
                <a:latin typeface="Arial" pitchFamily="34" charset="0"/>
                <a:cs typeface="Arial" pitchFamily="34" charset="0"/>
              </a:rPr>
              <a:t>Công đoạn 1</a:t>
            </a:r>
            <a:r>
              <a:rPr lang="vi-VN" b="1">
                <a:latin typeface="Arial" pitchFamily="34" charset="0"/>
                <a:cs typeface="Arial" pitchFamily="34" charset="0"/>
              </a:rPr>
              <a:t>: Sơn lấy </a:t>
            </a:r>
            <a:r>
              <a:rPr lang="en-US" b="1" smtClean="0">
                <a:latin typeface="Arial" pitchFamily="34" charset="0"/>
                <a:cs typeface="Arial" pitchFamily="34" charset="0"/>
              </a:rPr>
              <a:t>bi</a:t>
            </a:r>
            <a:r>
              <a:rPr lang="vi-VN" b="1" smtClean="0">
                <a:latin typeface="Arial" pitchFamily="34" charset="0"/>
                <a:cs typeface="Arial" pitchFamily="34" charset="0"/>
              </a:rPr>
              <a:t> </a:t>
            </a:r>
            <a:r>
              <a:rPr lang="vi-VN" b="1">
                <a:latin typeface="Arial" pitchFamily="34" charset="0"/>
                <a:cs typeface="Arial" pitchFamily="34" charset="0"/>
              </a:rPr>
              <a:t>đỏ có 6 </a:t>
            </a:r>
            <a:r>
              <a:rPr lang="vi-VN" b="1" smtClean="0">
                <a:latin typeface="Arial" pitchFamily="34" charset="0"/>
                <a:cs typeface="Arial" pitchFamily="34" charset="0"/>
              </a:rPr>
              <a:t>cách</a:t>
            </a:r>
            <a:endParaRPr lang="vi-VN" b="1">
              <a:latin typeface="Arial" pitchFamily="34" charset="0"/>
              <a:cs typeface="Arial" pitchFamily="34" charset="0"/>
            </a:endParaRPr>
          </a:p>
        </p:txBody>
      </p:sp>
      <p:sp>
        <p:nvSpPr>
          <p:cNvPr id="37" name="TextBox 36"/>
          <p:cNvSpPr txBox="1"/>
          <p:nvPr/>
        </p:nvSpPr>
        <p:spPr>
          <a:xfrm>
            <a:off x="714230" y="3229520"/>
            <a:ext cx="6599382" cy="461665"/>
          </a:xfrm>
          <a:prstGeom prst="rect">
            <a:avLst/>
          </a:prstGeom>
          <a:noFill/>
        </p:spPr>
        <p:txBody>
          <a:bodyPr wrap="square" rtlCol="0">
            <a:spAutoFit/>
          </a:bodyPr>
          <a:lstStyle/>
          <a:p>
            <a:pPr algn="just"/>
            <a:r>
              <a:rPr lang="vi-VN" b="1">
                <a:solidFill>
                  <a:schemeClr val="accent6">
                    <a:lumMod val="75000"/>
                  </a:schemeClr>
                </a:solidFill>
                <a:latin typeface="Arial" pitchFamily="34" charset="0"/>
                <a:cs typeface="Arial" pitchFamily="34" charset="0"/>
              </a:rPr>
              <a:t>Công đoạn 2</a:t>
            </a:r>
            <a:r>
              <a:rPr lang="vi-VN" b="1">
                <a:latin typeface="Arial" pitchFamily="34" charset="0"/>
                <a:cs typeface="Arial" pitchFamily="34" charset="0"/>
              </a:rPr>
              <a:t>: Tùng lấy </a:t>
            </a:r>
            <a:r>
              <a:rPr lang="en-US" b="1" smtClean="0">
                <a:latin typeface="Arial" pitchFamily="34" charset="0"/>
                <a:cs typeface="Arial" pitchFamily="34" charset="0"/>
              </a:rPr>
              <a:t>bi</a:t>
            </a:r>
            <a:r>
              <a:rPr lang="vi-VN" b="1" smtClean="0">
                <a:latin typeface="Arial" pitchFamily="34" charset="0"/>
                <a:cs typeface="Arial" pitchFamily="34" charset="0"/>
              </a:rPr>
              <a:t> </a:t>
            </a:r>
            <a:r>
              <a:rPr lang="vi-VN" b="1">
                <a:latin typeface="Arial" pitchFamily="34" charset="0"/>
                <a:cs typeface="Arial" pitchFamily="34" charset="0"/>
              </a:rPr>
              <a:t>xanh có 8 </a:t>
            </a:r>
            <a:r>
              <a:rPr lang="vi-VN" b="1" smtClean="0">
                <a:latin typeface="Arial" pitchFamily="34" charset="0"/>
                <a:cs typeface="Arial" pitchFamily="34" charset="0"/>
              </a:rPr>
              <a:t>cách</a:t>
            </a:r>
            <a:endParaRPr lang="vi-VN" b="1">
              <a:latin typeface="Arial" pitchFamily="34" charset="0"/>
              <a:cs typeface="Arial" pitchFamily="34" charset="0"/>
            </a:endParaRPr>
          </a:p>
        </p:txBody>
      </p:sp>
      <p:sp>
        <p:nvSpPr>
          <p:cNvPr id="38" name="TextBox 37"/>
          <p:cNvSpPr txBox="1"/>
          <p:nvPr/>
        </p:nvSpPr>
        <p:spPr>
          <a:xfrm>
            <a:off x="703117" y="3746929"/>
            <a:ext cx="7201045" cy="461665"/>
          </a:xfrm>
          <a:prstGeom prst="rect">
            <a:avLst/>
          </a:prstGeom>
          <a:noFill/>
        </p:spPr>
        <p:txBody>
          <a:bodyPr wrap="square" rtlCol="0">
            <a:spAutoFit/>
          </a:bodyPr>
          <a:lstStyle/>
          <a:p>
            <a:pPr algn="just"/>
            <a:r>
              <a:rPr lang="vi-VN" b="1">
                <a:latin typeface="Arial" pitchFamily="34" charset="0"/>
                <a:cs typeface="Arial" pitchFamily="34" charset="0"/>
              </a:rPr>
              <a:t>Theo quy tắc nhân, tập </a:t>
            </a:r>
            <a:r>
              <a:rPr lang="en-US" b="1" smtClean="0">
                <a:latin typeface="Arial" pitchFamily="34" charset="0"/>
                <a:cs typeface="Arial" pitchFamily="34" charset="0"/>
              </a:rPr>
              <a:t>B</a:t>
            </a:r>
            <a:r>
              <a:rPr lang="vi-VN" b="1" smtClean="0">
                <a:latin typeface="Arial" pitchFamily="34" charset="0"/>
                <a:cs typeface="Arial" pitchFamily="34" charset="0"/>
              </a:rPr>
              <a:t> </a:t>
            </a:r>
            <a:r>
              <a:rPr lang="vi-VN" b="1">
                <a:latin typeface="Arial" pitchFamily="34" charset="0"/>
                <a:cs typeface="Arial" pitchFamily="34" charset="0"/>
              </a:rPr>
              <a:t>có </a:t>
            </a:r>
            <a:r>
              <a:rPr lang="en-US" b="1" smtClean="0">
                <a:latin typeface="Arial" pitchFamily="34" charset="0"/>
                <a:cs typeface="Arial" pitchFamily="34" charset="0"/>
              </a:rPr>
              <a:t>6.</a:t>
            </a:r>
            <a:r>
              <a:rPr lang="vi-VN" b="1" smtClean="0">
                <a:latin typeface="Arial" pitchFamily="34" charset="0"/>
                <a:cs typeface="Arial" pitchFamily="34" charset="0"/>
              </a:rPr>
              <a:t>8 </a:t>
            </a:r>
            <a:r>
              <a:rPr lang="vi-VN" b="1">
                <a:latin typeface="Arial" pitchFamily="34" charset="0"/>
                <a:cs typeface="Arial" pitchFamily="34" charset="0"/>
              </a:rPr>
              <a:t>= </a:t>
            </a:r>
            <a:r>
              <a:rPr lang="en-US" b="1" smtClean="0">
                <a:solidFill>
                  <a:srgbClr val="C00000"/>
                </a:solidFill>
                <a:latin typeface="Arial" pitchFamily="34" charset="0"/>
                <a:cs typeface="Arial" pitchFamily="34" charset="0"/>
              </a:rPr>
              <a:t>48</a:t>
            </a:r>
            <a:r>
              <a:rPr lang="vi-VN" b="1" smtClean="0">
                <a:latin typeface="Arial" pitchFamily="34" charset="0"/>
                <a:cs typeface="Arial" pitchFamily="34" charset="0"/>
              </a:rPr>
              <a:t> </a:t>
            </a:r>
            <a:r>
              <a:rPr lang="vi-VN" b="1">
                <a:latin typeface="Arial" pitchFamily="34" charset="0"/>
                <a:cs typeface="Arial" pitchFamily="34" charset="0"/>
              </a:rPr>
              <a:t>(phần tử</a:t>
            </a:r>
            <a:r>
              <a:rPr lang="vi-VN" b="1" smtClean="0">
                <a:latin typeface="Arial" pitchFamily="34" charset="0"/>
                <a:cs typeface="Arial" pitchFamily="34" charset="0"/>
              </a:rPr>
              <a:t>)</a:t>
            </a:r>
            <a:endParaRPr lang="vi-VN"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9" name="TextBox 38"/>
              <p:cNvSpPr txBox="1"/>
              <p:nvPr/>
            </p:nvSpPr>
            <p:spPr>
              <a:xfrm>
                <a:off x="638030" y="5079549"/>
                <a:ext cx="8580582" cy="461665"/>
              </a:xfrm>
              <a:prstGeom prst="rect">
                <a:avLst/>
              </a:prstGeom>
              <a:noFill/>
            </p:spPr>
            <p:txBody>
              <a:bodyPr wrap="square" rtlCol="0">
                <a:spAutoFit/>
              </a:bodyPr>
              <a:lstStyle/>
              <a:p>
                <a:pPr algn="just"/>
                <a:r>
                  <a:rPr lang="vi-VN" b="1">
                    <a:latin typeface="Arial" pitchFamily="34" charset="0"/>
                    <a:cs typeface="Arial" pitchFamily="34" charset="0"/>
                  </a:rPr>
                  <a:t>C: “Bạn Tùng lấy được viên bi màu xanh” </a:t>
                </a:r>
                <a:r>
                  <a:rPr lang="vi-VN" b="1" smtClean="0">
                    <a:latin typeface="Arial" pitchFamily="34" charset="0"/>
                    <a:cs typeface="Arial" pitchFamily="34" charset="0"/>
                  </a:rPr>
                  <a:t>nên</a:t>
                </a:r>
                <a:r>
                  <a:rPr lang="en-US" b="1" smtClean="0">
                    <a:latin typeface="Arial" pitchFamily="34" charset="0"/>
                    <a:cs typeface="Arial" pitchFamily="34" charset="0"/>
                  </a:rPr>
                  <a:t> C = A</a:t>
                </a:r>
                <a14:m>
                  <m:oMath xmlns:m="http://schemas.openxmlformats.org/officeDocument/2006/math">
                    <m:r>
                      <a:rPr lang="en-US" b="1" i="1" smtClean="0">
                        <a:latin typeface="Cambria Math"/>
                        <a:ea typeface="Cambria Math"/>
                        <a:cs typeface="Arial" pitchFamily="34" charset="0"/>
                      </a:rPr>
                      <m:t>∪</m:t>
                    </m:r>
                  </m:oMath>
                </a14:m>
                <a:r>
                  <a:rPr lang="en-US" b="1" smtClean="0">
                    <a:latin typeface="Arial" pitchFamily="34" charset="0"/>
                    <a:cs typeface="Arial" pitchFamily="34" charset="0"/>
                  </a:rPr>
                  <a:t>B</a:t>
                </a:r>
                <a:endParaRPr lang="vi-VN" b="1">
                  <a:latin typeface="Arial" pitchFamily="34" charset="0"/>
                  <a:cs typeface="Arial" pitchFamily="34"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38030" y="5079549"/>
                <a:ext cx="8580582" cy="461665"/>
              </a:xfrm>
              <a:prstGeom prst="rect">
                <a:avLst/>
              </a:prstGeom>
              <a:blipFill rotWithShape="1">
                <a:blip r:embed="rId9"/>
                <a:stretch>
                  <a:fillRect l="-1137" t="-9211" b="-30263"/>
                </a:stretch>
              </a:blipFill>
            </p:spPr>
            <p:txBody>
              <a:bodyPr/>
              <a:lstStyle/>
              <a:p>
                <a:r>
                  <a:rPr lang="en-US">
                    <a:noFill/>
                  </a:rPr>
                  <a:t> </a:t>
                </a:r>
              </a:p>
            </p:txBody>
          </p:sp>
        </mc:Fallback>
      </mc:AlternateContent>
      <p:graphicFrame>
        <p:nvGraphicFramePr>
          <p:cNvPr id="22" name="Object 21"/>
          <p:cNvGraphicFramePr>
            <a:graphicFrameLocks noChangeAspect="1"/>
          </p:cNvGraphicFramePr>
          <p:nvPr>
            <p:extLst>
              <p:ext uri="{D42A27DB-BD31-4B8C-83A1-F6EECF244321}">
                <p14:modId xmlns:p14="http://schemas.microsoft.com/office/powerpoint/2010/main" val="3226581878"/>
              </p:ext>
            </p:extLst>
          </p:nvPr>
        </p:nvGraphicFramePr>
        <p:xfrm>
          <a:off x="2284411" y="5503114"/>
          <a:ext cx="4979988" cy="844550"/>
        </p:xfrm>
        <a:graphic>
          <a:graphicData uri="http://schemas.openxmlformats.org/presentationml/2006/ole">
            <mc:AlternateContent xmlns:mc="http://schemas.openxmlformats.org/markup-compatibility/2006">
              <mc:Choice xmlns:v="urn:schemas-microsoft-com:vml" Requires="v">
                <p:oleObj spid="_x0000_s65564" name="Equation" r:id="rId10" imgW="2323800" imgH="393480" progId="Equation.DSMT4">
                  <p:embed/>
                </p:oleObj>
              </mc:Choice>
              <mc:Fallback>
                <p:oleObj name="Equation" r:id="rId10" imgW="2323800" imgH="393480" progId="Equation.DSMT4">
                  <p:embed/>
                  <p:pic>
                    <p:nvPicPr>
                      <p:cNvPr id="0" name=""/>
                      <p:cNvPicPr/>
                      <p:nvPr/>
                    </p:nvPicPr>
                    <p:blipFill>
                      <a:blip r:embed="rId11"/>
                      <a:stretch>
                        <a:fillRect/>
                      </a:stretch>
                    </p:blipFill>
                    <p:spPr>
                      <a:xfrm>
                        <a:off x="2284411" y="5503114"/>
                        <a:ext cx="4979988" cy="844550"/>
                      </a:xfrm>
                      <a:prstGeom prst="rect">
                        <a:avLst/>
                      </a:prstGeom>
                    </p:spPr>
                  </p:pic>
                </p:oleObj>
              </mc:Fallback>
            </mc:AlternateContent>
          </a:graphicData>
        </a:graphic>
      </p:graphicFrame>
      <p:sp>
        <p:nvSpPr>
          <p:cNvPr id="23" name="TextBox 22"/>
          <p:cNvSpPr txBox="1"/>
          <p:nvPr/>
        </p:nvSpPr>
        <p:spPr>
          <a:xfrm>
            <a:off x="645966" y="6324600"/>
            <a:ext cx="9106045" cy="461665"/>
          </a:xfrm>
          <a:prstGeom prst="rect">
            <a:avLst/>
          </a:prstGeom>
          <a:noFill/>
        </p:spPr>
        <p:txBody>
          <a:bodyPr wrap="square" rtlCol="0">
            <a:spAutoFit/>
          </a:bodyPr>
          <a:lstStyle/>
          <a:p>
            <a:pPr algn="just"/>
            <a:r>
              <a:rPr lang="vi-VN" b="1">
                <a:latin typeface="Arial" pitchFamily="34" charset="0"/>
                <a:cs typeface="Arial" pitchFamily="34" charset="0"/>
              </a:rPr>
              <a:t>Vậy xác suất để bạn Tùng lấy được viên bi màu xanh </a:t>
            </a:r>
            <a:r>
              <a:rPr lang="vi-VN" b="1" smtClean="0">
                <a:latin typeface="Arial" pitchFamily="34" charset="0"/>
                <a:cs typeface="Arial" pitchFamily="34" charset="0"/>
              </a:rPr>
              <a:t>là</a:t>
            </a:r>
            <a:r>
              <a:rPr lang="en-US" b="1" smtClean="0">
                <a:latin typeface="Arial" pitchFamily="34" charset="0"/>
                <a:cs typeface="Arial" pitchFamily="34" charset="0"/>
              </a:rPr>
              <a:t> </a:t>
            </a:r>
            <a:r>
              <a:rPr lang="en-US" b="1" smtClean="0">
                <a:solidFill>
                  <a:srgbClr val="C00000"/>
                </a:solidFill>
                <a:latin typeface="Arial" pitchFamily="34" charset="0"/>
                <a:cs typeface="Arial" pitchFamily="34" charset="0"/>
              </a:rPr>
              <a:t>4/7</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8147566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209550"/>
            <a:ext cx="9580561"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Lớp 11A của một trường có 40 học sinh, trong đó có 14 bạn thích nhạc cổ điển, 13 bạn thích nhạc trẻ và 5 bạn thích cả nhạc cổ điển và nhạc trẻ. Chọn ngẫu nhiên một bạn trong lớp. Tính xác suất để</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Bạn đó không thích cả nhạc cổ điển và nhạc trẻ</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8.7</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0999" y="228709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03212" y="2662667"/>
            <a:ext cx="7208982" cy="1154162"/>
          </a:xfrm>
          <a:prstGeom prst="rect">
            <a:avLst/>
          </a:prstGeom>
          <a:noFill/>
        </p:spPr>
        <p:txBody>
          <a:bodyPr wrap="square" rtlCol="0">
            <a:spAutoFit/>
          </a:bodyPr>
          <a:lstStyle/>
          <a:p>
            <a:pPr algn="just"/>
            <a:r>
              <a:rPr lang="vi-VN" sz="2300" b="1">
                <a:latin typeface="Arial" pitchFamily="34" charset="0"/>
                <a:cs typeface="Arial" pitchFamily="34" charset="0"/>
              </a:rPr>
              <a:t>Gọi A là biến cố “Bạn đó thích nhạc cổ điển”, B là biến cố “Bạn đó thích nhạc trẻ”, C là biến cố “Bạn đó không thích cả nhạc cổ điển và nhạc trẻ</a:t>
            </a:r>
            <a:r>
              <a:rPr lang="vi-VN" sz="2300" b="1" smtClean="0">
                <a:latin typeface="Arial" pitchFamily="34" charset="0"/>
                <a:cs typeface="Arial" pitchFamily="34" charset="0"/>
              </a:rPr>
              <a:t>”.</a:t>
            </a:r>
            <a:endParaRPr lang="vi-VN" sz="2300" b="1">
              <a:solidFill>
                <a:schemeClr val="accent2">
                  <a:lumMod val="75000"/>
                </a:schemeClr>
              </a:solidFill>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107924867"/>
              </p:ext>
            </p:extLst>
          </p:nvPr>
        </p:nvGraphicFramePr>
        <p:xfrm>
          <a:off x="5944610" y="3686830"/>
          <a:ext cx="1978602" cy="767773"/>
        </p:xfrm>
        <a:graphic>
          <a:graphicData uri="http://schemas.openxmlformats.org/presentationml/2006/ole">
            <mc:AlternateContent xmlns:mc="http://schemas.openxmlformats.org/markup-compatibility/2006">
              <mc:Choice xmlns:v="urn:schemas-microsoft-com:vml" Requires="v">
                <p:oleObj spid="_x0000_s66600" name="Equation" r:id="rId6" imgW="1015920" imgH="393480" progId="Equation.DSMT4">
                  <p:embed/>
                </p:oleObj>
              </mc:Choice>
              <mc:Fallback>
                <p:oleObj name="Equation" r:id="rId6" imgW="1015920" imgH="393480" progId="Equation.DSMT4">
                  <p:embed/>
                  <p:pic>
                    <p:nvPicPr>
                      <p:cNvPr id="0" name=""/>
                      <p:cNvPicPr/>
                      <p:nvPr/>
                    </p:nvPicPr>
                    <p:blipFill>
                      <a:blip r:embed="rId7"/>
                      <a:stretch>
                        <a:fillRect/>
                      </a:stretch>
                    </p:blipFill>
                    <p:spPr>
                      <a:xfrm>
                        <a:off x="5944610" y="3686830"/>
                        <a:ext cx="1978602" cy="767773"/>
                      </a:xfrm>
                      <a:prstGeom prst="rect">
                        <a:avLst/>
                      </a:prstGeom>
                    </p:spPr>
                  </p:pic>
                </p:oleObj>
              </mc:Fallback>
            </mc:AlternateContent>
          </a:graphicData>
        </a:graphic>
      </p:graphicFrame>
      <p:sp>
        <p:nvSpPr>
          <p:cNvPr id="39" name="TextBox 38"/>
          <p:cNvSpPr txBox="1"/>
          <p:nvPr/>
        </p:nvSpPr>
        <p:spPr>
          <a:xfrm>
            <a:off x="273049" y="3839885"/>
            <a:ext cx="6130332" cy="461665"/>
          </a:xfrm>
          <a:prstGeom prst="rect">
            <a:avLst/>
          </a:prstGeom>
          <a:noFill/>
        </p:spPr>
        <p:txBody>
          <a:bodyPr wrap="square" rtlCol="0">
            <a:spAutoFit/>
          </a:bodyPr>
          <a:lstStyle/>
          <a:p>
            <a:pPr algn="just"/>
            <a:r>
              <a:rPr lang="vi-VN" sz="2300" b="1">
                <a:latin typeface="Arial" pitchFamily="34" charset="0"/>
                <a:cs typeface="Arial" pitchFamily="34" charset="0"/>
              </a:rPr>
              <a:t>a) Xác suất bạn đó thích nhạc cổ điển là </a:t>
            </a:r>
          </a:p>
        </p:txBody>
      </p:sp>
      <p:grpSp>
        <p:nvGrpSpPr>
          <p:cNvPr id="2" name="Group 1"/>
          <p:cNvGrpSpPr/>
          <p:nvPr/>
        </p:nvGrpSpPr>
        <p:grpSpPr>
          <a:xfrm>
            <a:off x="8228012" y="2362200"/>
            <a:ext cx="3657599" cy="2054882"/>
            <a:chOff x="8283572" y="2362200"/>
            <a:chExt cx="3657599" cy="2054882"/>
          </a:xfrm>
        </p:grpSpPr>
        <p:sp>
          <p:nvSpPr>
            <p:cNvPr id="18" name="Rounded Rectangle 17"/>
            <p:cNvSpPr/>
            <p:nvPr/>
          </p:nvSpPr>
          <p:spPr>
            <a:xfrm>
              <a:off x="8283572" y="2362200"/>
              <a:ext cx="3657599" cy="2054882"/>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97906" y="2675193"/>
              <a:ext cx="912085" cy="83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01172" y="2701844"/>
              <a:ext cx="1130423" cy="83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8537569" y="3429000"/>
              <a:ext cx="1498603" cy="338554"/>
            </a:xfrm>
            <a:prstGeom prst="rect">
              <a:avLst/>
            </a:prstGeom>
            <a:noFill/>
          </p:spPr>
          <p:txBody>
            <a:bodyPr wrap="square" rtlCol="0">
              <a:spAutoFit/>
            </a:bodyPr>
            <a:lstStyle/>
            <a:p>
              <a:r>
                <a:rPr lang="en-US" sz="1600" b="1" smtClean="0">
                  <a:latin typeface="Arial" pitchFamily="34" charset="0"/>
                  <a:cs typeface="Arial" pitchFamily="34" charset="0"/>
                </a:rPr>
                <a:t>Nhạc cổ điển</a:t>
              </a:r>
              <a:endParaRPr lang="vi-VN" sz="1600" b="1">
                <a:latin typeface="Arial" pitchFamily="34" charset="0"/>
                <a:cs typeface="Arial" pitchFamily="34" charset="0"/>
              </a:endParaRPr>
            </a:p>
          </p:txBody>
        </p:sp>
        <p:sp>
          <p:nvSpPr>
            <p:cNvPr id="23" name="TextBox 22"/>
            <p:cNvSpPr txBox="1"/>
            <p:nvPr/>
          </p:nvSpPr>
          <p:spPr>
            <a:xfrm>
              <a:off x="10660064" y="3471446"/>
              <a:ext cx="1149348" cy="338554"/>
            </a:xfrm>
            <a:prstGeom prst="rect">
              <a:avLst/>
            </a:prstGeom>
            <a:noFill/>
          </p:spPr>
          <p:txBody>
            <a:bodyPr wrap="square" rtlCol="0">
              <a:spAutoFit/>
            </a:bodyPr>
            <a:lstStyle/>
            <a:p>
              <a:r>
                <a:rPr lang="en-US" sz="1600" b="1" smtClean="0">
                  <a:latin typeface="Arial" pitchFamily="34" charset="0"/>
                  <a:cs typeface="Arial" pitchFamily="34" charset="0"/>
                </a:rPr>
                <a:t>Nhạc trẻ</a:t>
              </a:r>
              <a:endParaRPr lang="vi-VN" sz="1600" b="1">
                <a:latin typeface="Arial" pitchFamily="34" charset="0"/>
                <a:cs typeface="Arial" pitchFamily="34" charset="0"/>
              </a:endParaRPr>
            </a:p>
          </p:txBody>
        </p:sp>
        <p:sp>
          <p:nvSpPr>
            <p:cNvPr id="30" name="Rectangle 29"/>
            <p:cNvSpPr/>
            <p:nvPr/>
          </p:nvSpPr>
          <p:spPr>
            <a:xfrm>
              <a:off x="8420650" y="2471011"/>
              <a:ext cx="554511"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14</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2" name="Rectangle 31"/>
            <p:cNvSpPr/>
            <p:nvPr/>
          </p:nvSpPr>
          <p:spPr>
            <a:xfrm>
              <a:off x="11288708" y="2478656"/>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13</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24" name="Rectangle 23"/>
            <p:cNvSpPr/>
            <p:nvPr/>
          </p:nvSpPr>
          <p:spPr>
            <a:xfrm>
              <a:off x="9843112" y="3839885"/>
              <a:ext cx="36958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5</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5" name="Left Brace 24"/>
            <p:cNvSpPr/>
            <p:nvPr/>
          </p:nvSpPr>
          <p:spPr>
            <a:xfrm rot="16200000">
              <a:off x="9976671" y="275326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Box 27"/>
          <p:cNvSpPr txBox="1"/>
          <p:nvPr/>
        </p:nvSpPr>
        <p:spPr>
          <a:xfrm>
            <a:off x="608011" y="4465333"/>
            <a:ext cx="5029202" cy="446276"/>
          </a:xfrm>
          <a:prstGeom prst="rect">
            <a:avLst/>
          </a:prstGeom>
          <a:noFill/>
        </p:spPr>
        <p:txBody>
          <a:bodyPr wrap="square" rtlCol="0">
            <a:spAutoFit/>
          </a:bodyPr>
          <a:lstStyle/>
          <a:p>
            <a:pPr algn="just"/>
            <a:r>
              <a:rPr lang="vi-VN" sz="2300" b="1">
                <a:latin typeface="Arial" pitchFamily="34" charset="0"/>
                <a:cs typeface="Arial" pitchFamily="34" charset="0"/>
              </a:rPr>
              <a:t>Xác suất bạn đó thích nhạc trẻ là </a:t>
            </a:r>
          </a:p>
        </p:txBody>
      </p:sp>
      <p:graphicFrame>
        <p:nvGraphicFramePr>
          <p:cNvPr id="31" name="Object 30"/>
          <p:cNvGraphicFramePr>
            <a:graphicFrameLocks noChangeAspect="1"/>
          </p:cNvGraphicFramePr>
          <p:nvPr>
            <p:extLst>
              <p:ext uri="{D42A27DB-BD31-4B8C-83A1-F6EECF244321}">
                <p14:modId xmlns:p14="http://schemas.microsoft.com/office/powerpoint/2010/main" val="1206931716"/>
              </p:ext>
            </p:extLst>
          </p:nvPr>
        </p:nvGraphicFramePr>
        <p:xfrm>
          <a:off x="5408612" y="4305089"/>
          <a:ext cx="1335087" cy="766763"/>
        </p:xfrm>
        <a:graphic>
          <a:graphicData uri="http://schemas.openxmlformats.org/presentationml/2006/ole">
            <mc:AlternateContent xmlns:mc="http://schemas.openxmlformats.org/markup-compatibility/2006">
              <mc:Choice xmlns:v="urn:schemas-microsoft-com:vml" Requires="v">
                <p:oleObj spid="_x0000_s66601" name="Equation" r:id="rId10" imgW="685800" imgH="393480" progId="Equation.DSMT4">
                  <p:embed/>
                </p:oleObj>
              </mc:Choice>
              <mc:Fallback>
                <p:oleObj name="Equation" r:id="rId10" imgW="685800" imgH="393480" progId="Equation.DSMT4">
                  <p:embed/>
                  <p:pic>
                    <p:nvPicPr>
                      <p:cNvPr id="0" name=""/>
                      <p:cNvPicPr/>
                      <p:nvPr/>
                    </p:nvPicPr>
                    <p:blipFill>
                      <a:blip r:embed="rId11"/>
                      <a:stretch>
                        <a:fillRect/>
                      </a:stretch>
                    </p:blipFill>
                    <p:spPr>
                      <a:xfrm>
                        <a:off x="5408612" y="4305089"/>
                        <a:ext cx="1335087" cy="766763"/>
                      </a:xfrm>
                      <a:prstGeom prst="rect">
                        <a:avLst/>
                      </a:prstGeom>
                    </p:spPr>
                  </p:pic>
                </p:oleObj>
              </mc:Fallback>
            </mc:AlternateContent>
          </a:graphicData>
        </a:graphic>
      </p:graphicFrame>
      <p:sp>
        <p:nvSpPr>
          <p:cNvPr id="33" name="TextBox 32"/>
          <p:cNvSpPr txBox="1"/>
          <p:nvPr/>
        </p:nvSpPr>
        <p:spPr>
          <a:xfrm>
            <a:off x="608011" y="5029200"/>
            <a:ext cx="7620002" cy="446276"/>
          </a:xfrm>
          <a:prstGeom prst="rect">
            <a:avLst/>
          </a:prstGeom>
          <a:noFill/>
        </p:spPr>
        <p:txBody>
          <a:bodyPr wrap="square" rtlCol="0">
            <a:spAutoFit/>
          </a:bodyPr>
          <a:lstStyle/>
          <a:p>
            <a:pPr algn="just"/>
            <a:r>
              <a:rPr lang="vi-VN" sz="2300" b="1">
                <a:latin typeface="Arial" pitchFamily="34" charset="0"/>
                <a:cs typeface="Arial" pitchFamily="34" charset="0"/>
              </a:rPr>
              <a:t>Xác suất bạn đó thích cả nhạc cổ điển và nhạc trẻ là </a:t>
            </a:r>
            <a:r>
              <a:rPr lang="en-US" sz="2300" b="1" smtClean="0">
                <a:latin typeface="Arial" pitchFamily="34" charset="0"/>
                <a:cs typeface="Arial" pitchFamily="34" charset="0"/>
              </a:rPr>
              <a:t>:</a:t>
            </a:r>
            <a:endParaRPr lang="vi-VN" sz="2300" b="1">
              <a:latin typeface="Arial" pitchFamily="34" charset="0"/>
              <a:cs typeface="Arial" pitchFamily="34"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425750904"/>
              </p:ext>
            </p:extLst>
          </p:nvPr>
        </p:nvGraphicFramePr>
        <p:xfrm>
          <a:off x="8228012" y="4873625"/>
          <a:ext cx="1828800" cy="766763"/>
        </p:xfrm>
        <a:graphic>
          <a:graphicData uri="http://schemas.openxmlformats.org/presentationml/2006/ole">
            <mc:AlternateContent xmlns:mc="http://schemas.openxmlformats.org/markup-compatibility/2006">
              <mc:Choice xmlns:v="urn:schemas-microsoft-com:vml" Requires="v">
                <p:oleObj spid="_x0000_s66602" name="Equation" r:id="rId12" imgW="939600" imgH="393480" progId="Equation.DSMT4">
                  <p:embed/>
                </p:oleObj>
              </mc:Choice>
              <mc:Fallback>
                <p:oleObj name="Equation" r:id="rId12" imgW="939600" imgH="393480" progId="Equation.DSMT4">
                  <p:embed/>
                  <p:pic>
                    <p:nvPicPr>
                      <p:cNvPr id="0" name=""/>
                      <p:cNvPicPr/>
                      <p:nvPr/>
                    </p:nvPicPr>
                    <p:blipFill>
                      <a:blip r:embed="rId13"/>
                      <a:stretch>
                        <a:fillRect/>
                      </a:stretch>
                    </p:blipFill>
                    <p:spPr>
                      <a:xfrm>
                        <a:off x="8228012" y="4873625"/>
                        <a:ext cx="1828800" cy="766763"/>
                      </a:xfrm>
                      <a:prstGeom prst="rect">
                        <a:avLst/>
                      </a:prstGeom>
                    </p:spPr>
                  </p:pic>
                </p:oleObj>
              </mc:Fallback>
            </mc:AlternateContent>
          </a:graphicData>
        </a:graphic>
      </p:graphicFrame>
      <p:sp>
        <p:nvSpPr>
          <p:cNvPr id="41" name="TextBox 40"/>
          <p:cNvSpPr txBox="1"/>
          <p:nvPr/>
        </p:nvSpPr>
        <p:spPr>
          <a:xfrm>
            <a:off x="608010" y="5562600"/>
            <a:ext cx="8257021" cy="446276"/>
          </a:xfrm>
          <a:prstGeom prst="rect">
            <a:avLst/>
          </a:prstGeom>
          <a:noFill/>
        </p:spPr>
        <p:txBody>
          <a:bodyPr wrap="square" rtlCol="0">
            <a:spAutoFit/>
          </a:bodyPr>
          <a:lstStyle/>
          <a:p>
            <a:pPr algn="just"/>
            <a:r>
              <a:rPr lang="vi-VN" sz="2300" b="1">
                <a:latin typeface="Arial" pitchFamily="34" charset="0"/>
                <a:cs typeface="Arial" pitchFamily="34" charset="0"/>
              </a:rPr>
              <a:t>Xác suất bạn đó thích cả nhạc cổ điển </a:t>
            </a:r>
            <a:r>
              <a:rPr lang="en-US" sz="2300" b="1" smtClean="0">
                <a:latin typeface="Arial" pitchFamily="34" charset="0"/>
                <a:cs typeface="Arial" pitchFamily="34" charset="0"/>
              </a:rPr>
              <a:t>hoặc</a:t>
            </a:r>
            <a:r>
              <a:rPr lang="vi-VN" sz="2300" b="1" smtClean="0">
                <a:latin typeface="Arial" pitchFamily="34" charset="0"/>
                <a:cs typeface="Arial" pitchFamily="34" charset="0"/>
              </a:rPr>
              <a:t> </a:t>
            </a:r>
            <a:r>
              <a:rPr lang="vi-VN" sz="2300" b="1">
                <a:latin typeface="Arial" pitchFamily="34" charset="0"/>
                <a:cs typeface="Arial" pitchFamily="34" charset="0"/>
              </a:rPr>
              <a:t>nhạc trẻ là </a:t>
            </a:r>
            <a:r>
              <a:rPr lang="en-US" sz="2300" b="1" smtClean="0">
                <a:latin typeface="Arial" pitchFamily="34" charset="0"/>
                <a:cs typeface="Arial" pitchFamily="34" charset="0"/>
              </a:rPr>
              <a:t>:</a:t>
            </a:r>
            <a:endParaRPr lang="vi-VN" sz="2300" b="1">
              <a:latin typeface="Arial" pitchFamily="34" charset="0"/>
              <a:cs typeface="Arial" pitchFamily="34" charset="0"/>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1711845379"/>
              </p:ext>
            </p:extLst>
          </p:nvPr>
        </p:nvGraphicFramePr>
        <p:xfrm>
          <a:off x="2105021" y="5989826"/>
          <a:ext cx="6376988" cy="766762"/>
        </p:xfrm>
        <a:graphic>
          <a:graphicData uri="http://schemas.openxmlformats.org/presentationml/2006/ole">
            <mc:AlternateContent xmlns:mc="http://schemas.openxmlformats.org/markup-compatibility/2006">
              <mc:Choice xmlns:v="urn:schemas-microsoft-com:vml" Requires="v">
                <p:oleObj spid="_x0000_s66603" name="Equation" r:id="rId14" imgW="3276360" imgH="393480" progId="Equation.DSMT4">
                  <p:embed/>
                </p:oleObj>
              </mc:Choice>
              <mc:Fallback>
                <p:oleObj name="Equation" r:id="rId14" imgW="3276360" imgH="393480" progId="Equation.DSMT4">
                  <p:embed/>
                  <p:pic>
                    <p:nvPicPr>
                      <p:cNvPr id="0" name=""/>
                      <p:cNvPicPr/>
                      <p:nvPr/>
                    </p:nvPicPr>
                    <p:blipFill>
                      <a:blip r:embed="rId15"/>
                      <a:stretch>
                        <a:fillRect/>
                      </a:stretch>
                    </p:blipFill>
                    <p:spPr>
                      <a:xfrm>
                        <a:off x="2105021" y="5989826"/>
                        <a:ext cx="6376988" cy="766762"/>
                      </a:xfrm>
                      <a:prstGeom prst="rect">
                        <a:avLst/>
                      </a:prstGeom>
                    </p:spPr>
                  </p:pic>
                </p:oleObj>
              </mc:Fallback>
            </mc:AlternateContent>
          </a:graphicData>
        </a:graphic>
      </p:graphicFrame>
    </p:spTree>
    <p:extLst>
      <p:ext uri="{BB962C8B-B14F-4D97-AF65-F5344CB8AC3E}">
        <p14:creationId xmlns:p14="http://schemas.microsoft.com/office/powerpoint/2010/main" val="29785832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9" grpId="0"/>
      <p:bldP spid="28" grpId="0"/>
      <p:bldP spid="33"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209550"/>
            <a:ext cx="9580561"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Lớp 11A của một trường có 40 học sinh, trong đó có 14 bạn thích nhạc cổ điển, 13 bạn thích nhạc trẻ và 5 bạn thích cả nhạc cổ điển và nhạc trẻ. Chọn ngẫu nhiên một bạn trong lớp. Tính xác suất để</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Bạn đó không thích cả nhạc cổ điển và nhạc trẻ</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8.7</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0999" y="228709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9" name="TextBox 28"/>
              <p:cNvSpPr txBox="1"/>
              <p:nvPr/>
            </p:nvSpPr>
            <p:spPr>
              <a:xfrm>
                <a:off x="303212" y="2743200"/>
                <a:ext cx="7208982" cy="862608"/>
              </a:xfrm>
              <a:prstGeom prst="rect">
                <a:avLst/>
              </a:prstGeom>
              <a:noFill/>
            </p:spPr>
            <p:txBody>
              <a:bodyPr wrap="square" rtlCol="0">
                <a:spAutoFit/>
              </a:bodyPr>
              <a:lstStyle/>
              <a:p>
                <a:pPr algn="just"/>
                <a:r>
                  <a:rPr lang="en-US" sz="2500" b="1" smtClean="0">
                    <a:latin typeface="Arial" pitchFamily="34" charset="0"/>
                    <a:cs typeface="Arial" pitchFamily="34" charset="0"/>
                  </a:rPr>
                  <a:t>b) Ta có : </a:t>
                </a:r>
                <a14:m>
                  <m:oMath xmlns:m="http://schemas.openxmlformats.org/officeDocument/2006/math">
                    <m:acc>
                      <m:accPr>
                        <m:chr m:val="̅"/>
                        <m:ctrlPr>
                          <a:rPr lang="en-US" sz="2500" b="1" i="1" smtClean="0">
                            <a:latin typeface="Cambria Math"/>
                            <a:cs typeface="Arial" pitchFamily="34" charset="0"/>
                          </a:rPr>
                        </m:ctrlPr>
                      </m:accPr>
                      <m:e>
                        <m:r>
                          <a:rPr lang="en-US" sz="2500" b="1" i="1" smtClean="0">
                            <a:latin typeface="Cambria Math"/>
                            <a:cs typeface="Arial" pitchFamily="34" charset="0"/>
                          </a:rPr>
                          <m:t>𝑪</m:t>
                        </m:r>
                      </m:e>
                    </m:acc>
                    <m:r>
                      <a:rPr lang="en-US" sz="2500" b="1" i="1" smtClean="0">
                        <a:latin typeface="Cambria Math"/>
                        <a:cs typeface="Arial" pitchFamily="34" charset="0"/>
                      </a:rPr>
                      <m:t>=</m:t>
                    </m:r>
                    <m:r>
                      <a:rPr lang="en-US" sz="2500" b="1" i="1" smtClean="0">
                        <a:latin typeface="Cambria Math"/>
                        <a:cs typeface="Arial" pitchFamily="34" charset="0"/>
                      </a:rPr>
                      <m:t>𝑨</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𝑩</m:t>
                    </m:r>
                  </m:oMath>
                </a14:m>
                <a:r>
                  <a:rPr lang="en-US" sz="2500" b="1" smtClean="0">
                    <a:solidFill>
                      <a:schemeClr val="accent2">
                        <a:lumMod val="75000"/>
                      </a:schemeClr>
                    </a:solidFill>
                    <a:latin typeface="Arial" pitchFamily="34" charset="0"/>
                    <a:cs typeface="Arial" pitchFamily="34" charset="0"/>
                  </a:rPr>
                  <a:t> </a:t>
                </a:r>
                <a:r>
                  <a:rPr lang="vi-VN" sz="2500" b="1">
                    <a:latin typeface="Arial" pitchFamily="34" charset="0"/>
                    <a:cs typeface="Arial" pitchFamily="34" charset="0"/>
                  </a:rPr>
                  <a:t>nên xác suất để bạn đó </a:t>
                </a:r>
                <a:r>
                  <a:rPr lang="en-US" sz="2500" b="1" smtClean="0">
                    <a:latin typeface="Arial" pitchFamily="34" charset="0"/>
                    <a:cs typeface="Arial" pitchFamily="34" charset="0"/>
                  </a:rPr>
                  <a:t/>
                </a:r>
                <a:br>
                  <a:rPr lang="en-US" sz="2500" b="1" smtClean="0">
                    <a:latin typeface="Arial" pitchFamily="34" charset="0"/>
                    <a:cs typeface="Arial" pitchFamily="34" charset="0"/>
                  </a:rPr>
                </a:br>
                <a:r>
                  <a:rPr lang="en-US" sz="2500" b="1" smtClean="0">
                    <a:latin typeface="Arial" pitchFamily="34" charset="0"/>
                    <a:cs typeface="Arial" pitchFamily="34" charset="0"/>
                  </a:rPr>
                  <a:t>    </a:t>
                </a:r>
                <a:r>
                  <a:rPr lang="vi-VN" sz="2500" b="1" smtClean="0">
                    <a:latin typeface="Arial" pitchFamily="34" charset="0"/>
                    <a:cs typeface="Arial" pitchFamily="34" charset="0"/>
                  </a:rPr>
                  <a:t>không thích </a:t>
                </a:r>
                <a:r>
                  <a:rPr lang="vi-VN" sz="2500" b="1">
                    <a:latin typeface="Arial" pitchFamily="34" charset="0"/>
                    <a:cs typeface="Arial" pitchFamily="34" charset="0"/>
                  </a:rPr>
                  <a:t>cả nhạc cổ điển và nhạc trẻ </a:t>
                </a:r>
                <a:r>
                  <a:rPr lang="vi-VN" sz="2500" b="1" smtClean="0">
                    <a:latin typeface="Arial" pitchFamily="34" charset="0"/>
                    <a:cs typeface="Arial" pitchFamily="34" charset="0"/>
                  </a:rPr>
                  <a:t>là</a:t>
                </a:r>
                <a:r>
                  <a:rPr lang="en-US" sz="2500" b="1" smtClean="0">
                    <a:latin typeface="Arial" pitchFamily="34" charset="0"/>
                    <a:cs typeface="Arial" pitchFamily="34" charset="0"/>
                  </a:rPr>
                  <a:t> :</a:t>
                </a:r>
                <a:endParaRPr lang="vi-VN" sz="2500" b="1">
                  <a:latin typeface="Arial" pitchFamily="34" charset="0"/>
                  <a:cs typeface="Arial"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303212" y="2743200"/>
                <a:ext cx="7208982" cy="862608"/>
              </a:xfrm>
              <a:prstGeom prst="rect">
                <a:avLst/>
              </a:prstGeom>
              <a:blipFill rotWithShape="1">
                <a:blip r:embed="rId6"/>
                <a:stretch>
                  <a:fillRect l="-1438" t="-4930" r="-1354" b="-15493"/>
                </a:stretch>
              </a:blipFill>
            </p:spPr>
            <p:txBody>
              <a:bodyPr/>
              <a:lstStyle/>
              <a:p>
                <a:r>
                  <a:rPr lang="en-US">
                    <a:noFill/>
                  </a:rPr>
                  <a:t> </a:t>
                </a:r>
              </a:p>
            </p:txBody>
          </p:sp>
        </mc:Fallback>
      </mc:AlternateContent>
      <p:grpSp>
        <p:nvGrpSpPr>
          <p:cNvPr id="2" name="Group 1"/>
          <p:cNvGrpSpPr/>
          <p:nvPr/>
        </p:nvGrpSpPr>
        <p:grpSpPr>
          <a:xfrm>
            <a:off x="8228012" y="2362200"/>
            <a:ext cx="3657599" cy="2054882"/>
            <a:chOff x="8283572" y="2362200"/>
            <a:chExt cx="3657599" cy="2054882"/>
          </a:xfrm>
        </p:grpSpPr>
        <p:sp>
          <p:nvSpPr>
            <p:cNvPr id="18" name="Rounded Rectangle 17"/>
            <p:cNvSpPr/>
            <p:nvPr/>
          </p:nvSpPr>
          <p:spPr>
            <a:xfrm>
              <a:off x="8283572" y="2362200"/>
              <a:ext cx="3657599" cy="2054882"/>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97906" y="2675193"/>
              <a:ext cx="912085" cy="83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172" y="2701844"/>
              <a:ext cx="1130423" cy="83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8537569" y="3429000"/>
              <a:ext cx="1498603" cy="338554"/>
            </a:xfrm>
            <a:prstGeom prst="rect">
              <a:avLst/>
            </a:prstGeom>
            <a:noFill/>
          </p:spPr>
          <p:txBody>
            <a:bodyPr wrap="square" rtlCol="0">
              <a:spAutoFit/>
            </a:bodyPr>
            <a:lstStyle/>
            <a:p>
              <a:r>
                <a:rPr lang="en-US" sz="1600" b="1" smtClean="0">
                  <a:latin typeface="Arial" pitchFamily="34" charset="0"/>
                  <a:cs typeface="Arial" pitchFamily="34" charset="0"/>
                </a:rPr>
                <a:t>Nhạc cổ điển</a:t>
              </a:r>
              <a:endParaRPr lang="vi-VN" sz="1600" b="1">
                <a:latin typeface="Arial" pitchFamily="34" charset="0"/>
                <a:cs typeface="Arial" pitchFamily="34" charset="0"/>
              </a:endParaRPr>
            </a:p>
          </p:txBody>
        </p:sp>
        <p:sp>
          <p:nvSpPr>
            <p:cNvPr id="23" name="TextBox 22"/>
            <p:cNvSpPr txBox="1"/>
            <p:nvPr/>
          </p:nvSpPr>
          <p:spPr>
            <a:xfrm>
              <a:off x="10660064" y="3471446"/>
              <a:ext cx="1149348" cy="338554"/>
            </a:xfrm>
            <a:prstGeom prst="rect">
              <a:avLst/>
            </a:prstGeom>
            <a:noFill/>
          </p:spPr>
          <p:txBody>
            <a:bodyPr wrap="square" rtlCol="0">
              <a:spAutoFit/>
            </a:bodyPr>
            <a:lstStyle/>
            <a:p>
              <a:r>
                <a:rPr lang="en-US" sz="1600" b="1" smtClean="0">
                  <a:latin typeface="Arial" pitchFamily="34" charset="0"/>
                  <a:cs typeface="Arial" pitchFamily="34" charset="0"/>
                </a:rPr>
                <a:t>Nhạc trẻ</a:t>
              </a:r>
              <a:endParaRPr lang="vi-VN" sz="1600" b="1">
                <a:latin typeface="Arial" pitchFamily="34" charset="0"/>
                <a:cs typeface="Arial" pitchFamily="34" charset="0"/>
              </a:endParaRPr>
            </a:p>
          </p:txBody>
        </p:sp>
        <p:sp>
          <p:nvSpPr>
            <p:cNvPr id="30" name="Rectangle 29"/>
            <p:cNvSpPr/>
            <p:nvPr/>
          </p:nvSpPr>
          <p:spPr>
            <a:xfrm>
              <a:off x="8420650" y="2471011"/>
              <a:ext cx="554511"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14</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2" name="Rectangle 31"/>
            <p:cNvSpPr/>
            <p:nvPr/>
          </p:nvSpPr>
          <p:spPr>
            <a:xfrm>
              <a:off x="11288708" y="2478656"/>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13</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24" name="Rectangle 23"/>
            <p:cNvSpPr/>
            <p:nvPr/>
          </p:nvSpPr>
          <p:spPr>
            <a:xfrm>
              <a:off x="9843112" y="3839885"/>
              <a:ext cx="36958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5</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5" name="Left Brace 24"/>
            <p:cNvSpPr/>
            <p:nvPr/>
          </p:nvSpPr>
          <p:spPr>
            <a:xfrm rot="16200000">
              <a:off x="9976671" y="275326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aphicFrame>
        <p:nvGraphicFramePr>
          <p:cNvPr id="42" name="Object 41"/>
          <p:cNvGraphicFramePr>
            <a:graphicFrameLocks noChangeAspect="1"/>
          </p:cNvGraphicFramePr>
          <p:nvPr>
            <p:extLst>
              <p:ext uri="{D42A27DB-BD31-4B8C-83A1-F6EECF244321}">
                <p14:modId xmlns:p14="http://schemas.microsoft.com/office/powerpoint/2010/main" val="1805535134"/>
              </p:ext>
            </p:extLst>
          </p:nvPr>
        </p:nvGraphicFramePr>
        <p:xfrm>
          <a:off x="2175667" y="3741677"/>
          <a:ext cx="2392363" cy="569278"/>
        </p:xfrm>
        <a:graphic>
          <a:graphicData uri="http://schemas.openxmlformats.org/presentationml/2006/ole">
            <mc:AlternateContent xmlns:mc="http://schemas.openxmlformats.org/markup-compatibility/2006">
              <mc:Choice xmlns:v="urn:schemas-microsoft-com:vml" Requires="v">
                <p:oleObj spid="_x0000_s67605" name="Equation" r:id="rId9" imgW="1015920" imgH="241200" progId="Equation.DSMT4">
                  <p:embed/>
                </p:oleObj>
              </mc:Choice>
              <mc:Fallback>
                <p:oleObj name="Equation" r:id="rId9" imgW="1015920" imgH="241200" progId="Equation.DSMT4">
                  <p:embed/>
                  <p:pic>
                    <p:nvPicPr>
                      <p:cNvPr id="0" name=""/>
                      <p:cNvPicPr/>
                      <p:nvPr/>
                    </p:nvPicPr>
                    <p:blipFill>
                      <a:blip r:embed="rId10"/>
                      <a:stretch>
                        <a:fillRect/>
                      </a:stretch>
                    </p:blipFill>
                    <p:spPr>
                      <a:xfrm>
                        <a:off x="2175667" y="3741677"/>
                        <a:ext cx="2392363" cy="56927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522403919"/>
              </p:ext>
            </p:extLst>
          </p:nvPr>
        </p:nvGraphicFramePr>
        <p:xfrm>
          <a:off x="3005137" y="4374934"/>
          <a:ext cx="4156075" cy="927259"/>
        </p:xfrm>
        <a:graphic>
          <a:graphicData uri="http://schemas.openxmlformats.org/presentationml/2006/ole">
            <mc:AlternateContent xmlns:mc="http://schemas.openxmlformats.org/markup-compatibility/2006">
              <mc:Choice xmlns:v="urn:schemas-microsoft-com:vml" Requires="v">
                <p:oleObj spid="_x0000_s67606" name="Equation" r:id="rId11" imgW="1765080" imgH="393480" progId="Equation.DSMT4">
                  <p:embed/>
                </p:oleObj>
              </mc:Choice>
              <mc:Fallback>
                <p:oleObj name="Equation" r:id="rId11" imgW="1765080" imgH="393480" progId="Equation.DSMT4">
                  <p:embed/>
                  <p:pic>
                    <p:nvPicPr>
                      <p:cNvPr id="0" name=""/>
                      <p:cNvPicPr/>
                      <p:nvPr/>
                    </p:nvPicPr>
                    <p:blipFill>
                      <a:blip r:embed="rId12"/>
                      <a:stretch>
                        <a:fillRect/>
                      </a:stretch>
                    </p:blipFill>
                    <p:spPr>
                      <a:xfrm>
                        <a:off x="3005137" y="4374934"/>
                        <a:ext cx="4156075" cy="927259"/>
                      </a:xfrm>
                      <a:prstGeom prst="rect">
                        <a:avLst/>
                      </a:prstGeom>
                    </p:spPr>
                  </p:pic>
                </p:oleObj>
              </mc:Fallback>
            </mc:AlternateContent>
          </a:graphicData>
        </a:graphic>
      </p:graphicFrame>
    </p:spTree>
    <p:extLst>
      <p:ext uri="{BB962C8B-B14F-4D97-AF65-F5344CB8AC3E}">
        <p14:creationId xmlns:p14="http://schemas.microsoft.com/office/powerpoint/2010/main" val="34677627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209550"/>
            <a:ext cx="9656760"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khu phố có 50 hộ gia đình nuôi chó hoặc nuôi mèo, trong đó có 18 hộ nuôi chó, 16 hộ nuôi mèo và 7 hộ nuôi cả chó và mèo. Chọn ngẫu nhiên một hộ trong khu phố trên. Tính xác suất để</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buAutoNum type="alphaLcParenR"/>
            </a:pPr>
            <a:r>
              <a:rPr lang="vi-VN" b="1" smtClean="0">
                <a:latin typeface="Arial" pitchFamily="34" charset="0"/>
                <a:cs typeface="Arial" pitchFamily="34" charset="0"/>
              </a:rPr>
              <a:t>Hộ </a:t>
            </a:r>
            <a:r>
              <a:rPr lang="vi-VN" b="1">
                <a:latin typeface="Arial" pitchFamily="34" charset="0"/>
                <a:cs typeface="Arial" pitchFamily="34" charset="0"/>
              </a:rPr>
              <a:t>đó nuôi chó hoặc nuôi </a:t>
            </a:r>
            <a:r>
              <a:rPr lang="vi-VN" b="1" smtClean="0">
                <a:latin typeface="Arial" pitchFamily="34" charset="0"/>
                <a:cs typeface="Arial" pitchFamily="34" charset="0"/>
              </a:rPr>
              <a:t>mèo</a:t>
            </a:r>
            <a:endParaRPr lang="en-US" b="1">
              <a:latin typeface="Arial" pitchFamily="34" charset="0"/>
              <a:cs typeface="Arial" pitchFamily="34" charset="0"/>
            </a:endParaRPr>
          </a:p>
          <a:p>
            <a:pPr marL="457200" indent="-457200">
              <a:buAutoNum type="alphaLcParenR"/>
            </a:pPr>
            <a:r>
              <a:rPr lang="vi-VN" b="1">
                <a:latin typeface="Arial" pitchFamily="34" charset="0"/>
                <a:cs typeface="Arial" pitchFamily="34" charset="0"/>
              </a:rPr>
              <a:t>Hộ đó không nuôi cả chó và mèo</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8.8</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6612" y="2286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03212" y="2647950"/>
            <a:ext cx="7696200" cy="1246495"/>
          </a:xfrm>
          <a:prstGeom prst="rect">
            <a:avLst/>
          </a:prstGeom>
          <a:noFill/>
          <a:ln>
            <a:noFill/>
          </a:ln>
        </p:spPr>
        <p:txBody>
          <a:bodyPr wrap="square" rtlCol="0">
            <a:spAutoFit/>
          </a:bodyPr>
          <a:lstStyle/>
          <a:p>
            <a:pPr algn="just"/>
            <a:r>
              <a:rPr lang="vi-VN" sz="2500" b="1">
                <a:latin typeface="Arial" pitchFamily="34" charset="0"/>
                <a:cs typeface="Arial" pitchFamily="34" charset="0"/>
              </a:rPr>
              <a:t>Gọi </a:t>
            </a:r>
            <a:r>
              <a:rPr lang="vi-VN" sz="2500" b="1">
                <a:solidFill>
                  <a:srgbClr val="C00000"/>
                </a:solidFill>
                <a:latin typeface="Arial" pitchFamily="34" charset="0"/>
                <a:cs typeface="Arial" pitchFamily="34" charset="0"/>
              </a:rPr>
              <a:t>A</a:t>
            </a:r>
            <a:r>
              <a:rPr lang="vi-VN" sz="2500" b="1">
                <a:latin typeface="Arial" pitchFamily="34" charset="0"/>
                <a:cs typeface="Arial" pitchFamily="34" charset="0"/>
              </a:rPr>
              <a:t> là biến cố “Hộ đó nuôi chó”, </a:t>
            </a:r>
            <a:r>
              <a:rPr lang="vi-VN" sz="2500" b="1">
                <a:solidFill>
                  <a:srgbClr val="C00000"/>
                </a:solidFill>
                <a:latin typeface="Arial" pitchFamily="34" charset="0"/>
                <a:cs typeface="Arial" pitchFamily="34" charset="0"/>
              </a:rPr>
              <a:t>B </a:t>
            </a:r>
            <a:r>
              <a:rPr lang="vi-VN" sz="2500" b="1">
                <a:latin typeface="Arial" pitchFamily="34" charset="0"/>
                <a:cs typeface="Arial" pitchFamily="34" charset="0"/>
              </a:rPr>
              <a:t>là biến cố “Hộ đó nuôi mèo”, </a:t>
            </a:r>
            <a:r>
              <a:rPr lang="vi-VN" sz="2500" b="1">
                <a:solidFill>
                  <a:srgbClr val="C00000"/>
                </a:solidFill>
                <a:latin typeface="Arial" pitchFamily="34" charset="0"/>
                <a:cs typeface="Arial" pitchFamily="34" charset="0"/>
              </a:rPr>
              <a:t>C</a:t>
            </a:r>
            <a:r>
              <a:rPr lang="vi-VN" sz="2500" b="1">
                <a:latin typeface="Arial" pitchFamily="34" charset="0"/>
                <a:cs typeface="Arial" pitchFamily="34" charset="0"/>
              </a:rPr>
              <a:t> là biến cố “Hộ đó không nuôi cả chó và mèo</a:t>
            </a:r>
            <a:r>
              <a:rPr lang="vi-VN" sz="2500" b="1" smtClean="0">
                <a:latin typeface="Arial" pitchFamily="34" charset="0"/>
                <a:cs typeface="Arial" pitchFamily="34" charset="0"/>
              </a:rPr>
              <a:t>”.</a:t>
            </a:r>
            <a:endParaRPr lang="vi-VN" sz="2500" b="1">
              <a:solidFill>
                <a:schemeClr val="accent2">
                  <a:lumMod val="75000"/>
                </a:schemeClr>
              </a:solidFill>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962217464"/>
              </p:ext>
            </p:extLst>
          </p:nvPr>
        </p:nvGraphicFramePr>
        <p:xfrm>
          <a:off x="4810125" y="3732024"/>
          <a:ext cx="1954213" cy="766763"/>
        </p:xfrm>
        <a:graphic>
          <a:graphicData uri="http://schemas.openxmlformats.org/presentationml/2006/ole">
            <mc:AlternateContent xmlns:mc="http://schemas.openxmlformats.org/markup-compatibility/2006">
              <mc:Choice xmlns:v="urn:schemas-microsoft-com:vml" Requires="v">
                <p:oleObj spid="_x0000_s68640" name="Equation" r:id="rId6" imgW="1002960" imgH="393480" progId="Equation.DSMT4">
                  <p:embed/>
                </p:oleObj>
              </mc:Choice>
              <mc:Fallback>
                <p:oleObj name="Equation" r:id="rId6" imgW="1002960" imgH="393480" progId="Equation.DSMT4">
                  <p:embed/>
                  <p:pic>
                    <p:nvPicPr>
                      <p:cNvPr id="0" name=""/>
                      <p:cNvPicPr/>
                      <p:nvPr/>
                    </p:nvPicPr>
                    <p:blipFill>
                      <a:blip r:embed="rId7"/>
                      <a:stretch>
                        <a:fillRect/>
                      </a:stretch>
                    </p:blipFill>
                    <p:spPr>
                      <a:xfrm>
                        <a:off x="4810125" y="3732024"/>
                        <a:ext cx="1954213" cy="766763"/>
                      </a:xfrm>
                      <a:prstGeom prst="rect">
                        <a:avLst/>
                      </a:prstGeom>
                    </p:spPr>
                  </p:pic>
                </p:oleObj>
              </mc:Fallback>
            </mc:AlternateContent>
          </a:graphicData>
        </a:graphic>
      </p:graphicFrame>
      <p:sp>
        <p:nvSpPr>
          <p:cNvPr id="39" name="TextBox 38"/>
          <p:cNvSpPr txBox="1"/>
          <p:nvPr/>
        </p:nvSpPr>
        <p:spPr>
          <a:xfrm>
            <a:off x="273049" y="3892006"/>
            <a:ext cx="4678363" cy="446276"/>
          </a:xfrm>
          <a:prstGeom prst="rect">
            <a:avLst/>
          </a:prstGeom>
          <a:noFill/>
        </p:spPr>
        <p:txBody>
          <a:bodyPr wrap="square" rtlCol="0">
            <a:spAutoFit/>
          </a:bodyPr>
          <a:lstStyle/>
          <a:p>
            <a:pPr algn="just"/>
            <a:r>
              <a:rPr lang="vi-VN" sz="2300" b="1">
                <a:latin typeface="Arial" pitchFamily="34" charset="0"/>
                <a:cs typeface="Arial" pitchFamily="34" charset="0"/>
              </a:rPr>
              <a:t>a) Xác suất hộ đó nuôi chó </a:t>
            </a:r>
            <a:r>
              <a:rPr lang="vi-VN" sz="2300" b="1" smtClean="0">
                <a:latin typeface="Arial" pitchFamily="34" charset="0"/>
                <a:cs typeface="Arial" pitchFamily="34" charset="0"/>
              </a:rPr>
              <a:t>là</a:t>
            </a:r>
            <a:r>
              <a:rPr lang="en-US" sz="2300" b="1" smtClean="0">
                <a:latin typeface="Arial" pitchFamily="34" charset="0"/>
                <a:cs typeface="Arial" pitchFamily="34" charset="0"/>
              </a:rPr>
              <a:t> :</a:t>
            </a:r>
            <a:endParaRPr lang="vi-VN" sz="2300" b="1">
              <a:latin typeface="Arial" pitchFamily="34" charset="0"/>
              <a:cs typeface="Arial" pitchFamily="34" charset="0"/>
            </a:endParaRPr>
          </a:p>
        </p:txBody>
      </p:sp>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8304212" y="2352675"/>
            <a:ext cx="3560760" cy="2141445"/>
            <a:chOff x="8380412" y="2352675"/>
            <a:chExt cx="3560760" cy="2141445"/>
          </a:xfrm>
        </p:grpSpPr>
        <p:sp>
          <p:nvSpPr>
            <p:cNvPr id="49" name="Rounded Rectangle 48"/>
            <p:cNvSpPr/>
            <p:nvPr/>
          </p:nvSpPr>
          <p:spPr>
            <a:xfrm>
              <a:off x="8380412" y="2352675"/>
              <a:ext cx="3560760" cy="2141445"/>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807466" y="2362200"/>
              <a:ext cx="2849546" cy="2129390"/>
              <a:chOff x="8700925" y="2362200"/>
              <a:chExt cx="2849546" cy="2129390"/>
            </a:xfrm>
          </p:grpSpPr>
          <p:pic>
            <p:nvPicPr>
              <p:cNvPr id="6861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4012" y="2751489"/>
                <a:ext cx="1036459" cy="124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0925" y="2710052"/>
                <a:ext cx="1330712" cy="13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8892700" y="2471011"/>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18</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6" name="Rectangle 35"/>
              <p:cNvSpPr/>
              <p:nvPr/>
            </p:nvSpPr>
            <p:spPr>
              <a:xfrm>
                <a:off x="10666412" y="2362200"/>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16</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37" name="Rectangle 36"/>
              <p:cNvSpPr/>
              <p:nvPr/>
            </p:nvSpPr>
            <p:spPr>
              <a:xfrm>
                <a:off x="9840533" y="4029925"/>
                <a:ext cx="36958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7</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8" name="Left Brace 37"/>
              <p:cNvSpPr/>
              <p:nvPr/>
            </p:nvSpPr>
            <p:spPr>
              <a:xfrm rot="16200000">
                <a:off x="9974092" y="294330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3" name="TextBox 42"/>
          <p:cNvSpPr txBox="1"/>
          <p:nvPr/>
        </p:nvSpPr>
        <p:spPr>
          <a:xfrm>
            <a:off x="531812" y="4579844"/>
            <a:ext cx="4447797" cy="446276"/>
          </a:xfrm>
          <a:prstGeom prst="rect">
            <a:avLst/>
          </a:prstGeom>
          <a:noFill/>
        </p:spPr>
        <p:txBody>
          <a:bodyPr wrap="square" rtlCol="0">
            <a:spAutoFit/>
          </a:bodyPr>
          <a:lstStyle/>
          <a:p>
            <a:pPr algn="just"/>
            <a:r>
              <a:rPr lang="vi-VN" sz="2300" b="1">
                <a:latin typeface="Arial" pitchFamily="34" charset="0"/>
                <a:cs typeface="Arial" pitchFamily="34" charset="0"/>
              </a:rPr>
              <a:t>Xác suất hộ đó nuôi mèo là</a:t>
            </a:r>
          </a:p>
        </p:txBody>
      </p:sp>
      <p:graphicFrame>
        <p:nvGraphicFramePr>
          <p:cNvPr id="44" name="Object 43"/>
          <p:cNvGraphicFramePr>
            <a:graphicFrameLocks noChangeAspect="1"/>
          </p:cNvGraphicFramePr>
          <p:nvPr>
            <p:extLst>
              <p:ext uri="{D42A27DB-BD31-4B8C-83A1-F6EECF244321}">
                <p14:modId xmlns:p14="http://schemas.microsoft.com/office/powerpoint/2010/main" val="3864825497"/>
              </p:ext>
            </p:extLst>
          </p:nvPr>
        </p:nvGraphicFramePr>
        <p:xfrm>
          <a:off x="4613689" y="4419600"/>
          <a:ext cx="1954213" cy="766763"/>
        </p:xfrm>
        <a:graphic>
          <a:graphicData uri="http://schemas.openxmlformats.org/presentationml/2006/ole">
            <mc:AlternateContent xmlns:mc="http://schemas.openxmlformats.org/markup-compatibility/2006">
              <mc:Choice xmlns:v="urn:schemas-microsoft-com:vml" Requires="v">
                <p:oleObj spid="_x0000_s68641" name="Equation" r:id="rId10" imgW="1002960" imgH="393480" progId="Equation.DSMT4">
                  <p:embed/>
                </p:oleObj>
              </mc:Choice>
              <mc:Fallback>
                <p:oleObj name="Equation" r:id="rId10" imgW="1002960" imgH="393480" progId="Equation.DSMT4">
                  <p:embed/>
                  <p:pic>
                    <p:nvPicPr>
                      <p:cNvPr id="0" name=""/>
                      <p:cNvPicPr/>
                      <p:nvPr/>
                    </p:nvPicPr>
                    <p:blipFill>
                      <a:blip r:embed="rId11"/>
                      <a:stretch>
                        <a:fillRect/>
                      </a:stretch>
                    </p:blipFill>
                    <p:spPr>
                      <a:xfrm>
                        <a:off x="4613689" y="4419600"/>
                        <a:ext cx="1954213" cy="766763"/>
                      </a:xfrm>
                      <a:prstGeom prst="rect">
                        <a:avLst/>
                      </a:prstGeom>
                    </p:spPr>
                  </p:pic>
                </p:oleObj>
              </mc:Fallback>
            </mc:AlternateContent>
          </a:graphicData>
        </a:graphic>
      </p:graphicFrame>
      <p:sp>
        <p:nvSpPr>
          <p:cNvPr id="45" name="TextBox 44"/>
          <p:cNvSpPr txBox="1"/>
          <p:nvPr/>
        </p:nvSpPr>
        <p:spPr>
          <a:xfrm>
            <a:off x="521077" y="5260881"/>
            <a:ext cx="5725735" cy="446276"/>
          </a:xfrm>
          <a:prstGeom prst="rect">
            <a:avLst/>
          </a:prstGeom>
          <a:noFill/>
        </p:spPr>
        <p:txBody>
          <a:bodyPr wrap="square" rtlCol="0">
            <a:spAutoFit/>
          </a:bodyPr>
          <a:lstStyle/>
          <a:p>
            <a:pPr algn="just"/>
            <a:r>
              <a:rPr lang="vi-VN" sz="2300" b="1">
                <a:latin typeface="Arial" pitchFamily="34" charset="0"/>
                <a:cs typeface="Arial" pitchFamily="34" charset="0"/>
              </a:rPr>
              <a:t>Xác suất hộ đó nuôi cả chó và mèo là </a:t>
            </a:r>
          </a:p>
        </p:txBody>
      </p:sp>
      <p:graphicFrame>
        <p:nvGraphicFramePr>
          <p:cNvPr id="46" name="Object 45"/>
          <p:cNvGraphicFramePr>
            <a:graphicFrameLocks noChangeAspect="1"/>
          </p:cNvGraphicFramePr>
          <p:nvPr>
            <p:extLst>
              <p:ext uri="{D42A27DB-BD31-4B8C-83A1-F6EECF244321}">
                <p14:modId xmlns:p14="http://schemas.microsoft.com/office/powerpoint/2010/main" val="2549685998"/>
              </p:ext>
            </p:extLst>
          </p:nvPr>
        </p:nvGraphicFramePr>
        <p:xfrm>
          <a:off x="5942012" y="5100638"/>
          <a:ext cx="1335087" cy="766762"/>
        </p:xfrm>
        <a:graphic>
          <a:graphicData uri="http://schemas.openxmlformats.org/presentationml/2006/ole">
            <mc:AlternateContent xmlns:mc="http://schemas.openxmlformats.org/markup-compatibility/2006">
              <mc:Choice xmlns:v="urn:schemas-microsoft-com:vml" Requires="v">
                <p:oleObj spid="_x0000_s68642" name="Equation" r:id="rId12" imgW="685800" imgH="393480" progId="Equation.DSMT4">
                  <p:embed/>
                </p:oleObj>
              </mc:Choice>
              <mc:Fallback>
                <p:oleObj name="Equation" r:id="rId12" imgW="685800" imgH="393480" progId="Equation.DSMT4">
                  <p:embed/>
                  <p:pic>
                    <p:nvPicPr>
                      <p:cNvPr id="0" name=""/>
                      <p:cNvPicPr/>
                      <p:nvPr/>
                    </p:nvPicPr>
                    <p:blipFill>
                      <a:blip r:embed="rId13"/>
                      <a:stretch>
                        <a:fillRect/>
                      </a:stretch>
                    </p:blipFill>
                    <p:spPr>
                      <a:xfrm>
                        <a:off x="5942012" y="5100638"/>
                        <a:ext cx="1335087" cy="766762"/>
                      </a:xfrm>
                      <a:prstGeom prst="rect">
                        <a:avLst/>
                      </a:prstGeom>
                    </p:spPr>
                  </p:pic>
                </p:oleObj>
              </mc:Fallback>
            </mc:AlternateContent>
          </a:graphicData>
        </a:graphic>
      </p:graphicFrame>
      <p:sp>
        <p:nvSpPr>
          <p:cNvPr id="47" name="TextBox 46"/>
          <p:cNvSpPr txBox="1"/>
          <p:nvPr/>
        </p:nvSpPr>
        <p:spPr>
          <a:xfrm>
            <a:off x="491935" y="5725924"/>
            <a:ext cx="7126477" cy="446276"/>
          </a:xfrm>
          <a:prstGeom prst="rect">
            <a:avLst/>
          </a:prstGeom>
          <a:noFill/>
        </p:spPr>
        <p:txBody>
          <a:bodyPr wrap="square" rtlCol="0">
            <a:spAutoFit/>
          </a:bodyPr>
          <a:lstStyle/>
          <a:p>
            <a:pPr algn="just"/>
            <a:r>
              <a:rPr lang="vi-VN" sz="2300" b="1">
                <a:latin typeface="Arial" pitchFamily="34" charset="0"/>
                <a:cs typeface="Arial" pitchFamily="34" charset="0"/>
              </a:rPr>
              <a:t>Xác suất để hộ đó nuôi chó hoặc nuôi mèo </a:t>
            </a:r>
            <a:r>
              <a:rPr lang="vi-VN" sz="2300" b="1" smtClean="0">
                <a:latin typeface="Arial" pitchFamily="34" charset="0"/>
                <a:cs typeface="Arial" pitchFamily="34" charset="0"/>
              </a:rPr>
              <a:t>là</a:t>
            </a:r>
            <a:r>
              <a:rPr lang="en-US" sz="2300" b="1" smtClean="0">
                <a:latin typeface="Arial" pitchFamily="34" charset="0"/>
                <a:cs typeface="Arial" pitchFamily="34" charset="0"/>
              </a:rPr>
              <a:t> :</a:t>
            </a:r>
            <a:endParaRPr lang="vi-VN" sz="2300" b="1">
              <a:latin typeface="Arial" pitchFamily="34" charset="0"/>
              <a:cs typeface="Arial" pitchFamily="34" charset="0"/>
            </a:endParaRPr>
          </a:p>
        </p:txBody>
      </p:sp>
      <p:graphicFrame>
        <p:nvGraphicFramePr>
          <p:cNvPr id="48" name="Object 47"/>
          <p:cNvGraphicFramePr>
            <a:graphicFrameLocks noChangeAspect="1"/>
          </p:cNvGraphicFramePr>
          <p:nvPr>
            <p:extLst>
              <p:ext uri="{D42A27DB-BD31-4B8C-83A1-F6EECF244321}">
                <p14:modId xmlns:p14="http://schemas.microsoft.com/office/powerpoint/2010/main" val="939651240"/>
              </p:ext>
            </p:extLst>
          </p:nvPr>
        </p:nvGraphicFramePr>
        <p:xfrm>
          <a:off x="3730552" y="6019800"/>
          <a:ext cx="6527800" cy="766762"/>
        </p:xfrm>
        <a:graphic>
          <a:graphicData uri="http://schemas.openxmlformats.org/presentationml/2006/ole">
            <mc:AlternateContent xmlns:mc="http://schemas.openxmlformats.org/markup-compatibility/2006">
              <mc:Choice xmlns:v="urn:schemas-microsoft-com:vml" Requires="v">
                <p:oleObj spid="_x0000_s68643" name="Equation" r:id="rId14" imgW="3352680" imgH="393480" progId="Equation.DSMT4">
                  <p:embed/>
                </p:oleObj>
              </mc:Choice>
              <mc:Fallback>
                <p:oleObj name="Equation" r:id="rId14" imgW="3352680" imgH="393480" progId="Equation.DSMT4">
                  <p:embed/>
                  <p:pic>
                    <p:nvPicPr>
                      <p:cNvPr id="0" name=""/>
                      <p:cNvPicPr/>
                      <p:nvPr/>
                    </p:nvPicPr>
                    <p:blipFill>
                      <a:blip r:embed="rId15"/>
                      <a:stretch>
                        <a:fillRect/>
                      </a:stretch>
                    </p:blipFill>
                    <p:spPr>
                      <a:xfrm>
                        <a:off x="3730552" y="6019800"/>
                        <a:ext cx="6527800" cy="766762"/>
                      </a:xfrm>
                      <a:prstGeom prst="rect">
                        <a:avLst/>
                      </a:prstGeom>
                    </p:spPr>
                  </p:pic>
                </p:oleObj>
              </mc:Fallback>
            </mc:AlternateContent>
          </a:graphicData>
        </a:graphic>
      </p:graphicFrame>
    </p:spTree>
    <p:extLst>
      <p:ext uri="{BB962C8B-B14F-4D97-AF65-F5344CB8AC3E}">
        <p14:creationId xmlns:p14="http://schemas.microsoft.com/office/powerpoint/2010/main" val="33362167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left)">
                                      <p:cBhvr>
                                        <p:cTn id="39" dur="500"/>
                                        <p:tgtEl>
                                          <p:spTgt spid="45"/>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500"/>
                                        <p:tgtEl>
                                          <p:spTgt spid="47"/>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9" grpId="0"/>
      <p:bldP spid="43" grpId="0"/>
      <p:bldP spid="45"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209550"/>
            <a:ext cx="9656760"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khu phố có 50 hộ gia đình nuôi chó hoặc nuôi mèo, trong đó có 18 hộ nuôi chó, 16 hộ nuôi mèo và 7 hộ nuôi cả chó và mèo. Chọn ngẫu nhiên một hộ trong khu phố trên. Tính xác suất để</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buAutoNum type="alphaLcParenR"/>
            </a:pPr>
            <a:r>
              <a:rPr lang="vi-VN" b="1" smtClean="0">
                <a:latin typeface="Arial" pitchFamily="34" charset="0"/>
                <a:cs typeface="Arial" pitchFamily="34" charset="0"/>
              </a:rPr>
              <a:t>Hộ </a:t>
            </a:r>
            <a:r>
              <a:rPr lang="vi-VN" b="1">
                <a:latin typeface="Arial" pitchFamily="34" charset="0"/>
                <a:cs typeface="Arial" pitchFamily="34" charset="0"/>
              </a:rPr>
              <a:t>đó nuôi chó hoặc nuôi </a:t>
            </a:r>
            <a:r>
              <a:rPr lang="vi-VN" b="1" smtClean="0">
                <a:latin typeface="Arial" pitchFamily="34" charset="0"/>
                <a:cs typeface="Arial" pitchFamily="34" charset="0"/>
              </a:rPr>
              <a:t>mèo</a:t>
            </a:r>
            <a:endParaRPr lang="en-US" b="1">
              <a:latin typeface="Arial" pitchFamily="34" charset="0"/>
              <a:cs typeface="Arial" pitchFamily="34" charset="0"/>
            </a:endParaRPr>
          </a:p>
          <a:p>
            <a:pPr marL="457200" indent="-457200">
              <a:buAutoNum type="alphaLcParenR"/>
            </a:pPr>
            <a:r>
              <a:rPr lang="vi-VN" b="1">
                <a:latin typeface="Arial" pitchFamily="34" charset="0"/>
                <a:cs typeface="Arial" pitchFamily="34" charset="0"/>
              </a:rPr>
              <a:t>Hộ đó không nuôi cả chó và mèo</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8.8</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6612" y="2286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8304212" y="2352675"/>
            <a:ext cx="3560760" cy="2141445"/>
            <a:chOff x="8380412" y="2352675"/>
            <a:chExt cx="3560760" cy="2141445"/>
          </a:xfrm>
        </p:grpSpPr>
        <p:sp>
          <p:nvSpPr>
            <p:cNvPr id="49" name="Rounded Rectangle 48"/>
            <p:cNvSpPr/>
            <p:nvPr/>
          </p:nvSpPr>
          <p:spPr>
            <a:xfrm>
              <a:off x="8380412" y="2352675"/>
              <a:ext cx="3560760" cy="2141445"/>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807466" y="2362200"/>
              <a:ext cx="2849546" cy="2129390"/>
              <a:chOff x="8700925" y="2362200"/>
              <a:chExt cx="2849546" cy="2129390"/>
            </a:xfrm>
          </p:grpSpPr>
          <p:pic>
            <p:nvPicPr>
              <p:cNvPr id="686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4012" y="2751489"/>
                <a:ext cx="1036459" cy="124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0925" y="2710052"/>
                <a:ext cx="1330712" cy="13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8892700" y="2471011"/>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18</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6" name="Rectangle 35"/>
              <p:cNvSpPr/>
              <p:nvPr/>
            </p:nvSpPr>
            <p:spPr>
              <a:xfrm>
                <a:off x="10666412" y="2362200"/>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16</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37" name="Rectangle 36"/>
              <p:cNvSpPr/>
              <p:nvPr/>
            </p:nvSpPr>
            <p:spPr>
              <a:xfrm>
                <a:off x="9840533" y="4029925"/>
                <a:ext cx="36958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7</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8" name="Left Brace 37"/>
              <p:cNvSpPr/>
              <p:nvPr/>
            </p:nvSpPr>
            <p:spPr>
              <a:xfrm rot="16200000">
                <a:off x="9974092" y="294330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mc:AlternateContent xmlns:mc="http://schemas.openxmlformats.org/markup-compatibility/2006">
        <mc:Choice xmlns:a14="http://schemas.microsoft.com/office/drawing/2010/main" Requires="a14">
          <p:sp>
            <p:nvSpPr>
              <p:cNvPr id="26" name="TextBox 25"/>
              <p:cNvSpPr txBox="1"/>
              <p:nvPr/>
            </p:nvSpPr>
            <p:spPr>
              <a:xfrm>
                <a:off x="303212" y="2743200"/>
                <a:ext cx="7208982" cy="862608"/>
              </a:xfrm>
              <a:prstGeom prst="rect">
                <a:avLst/>
              </a:prstGeom>
              <a:noFill/>
            </p:spPr>
            <p:txBody>
              <a:bodyPr wrap="square" rtlCol="0">
                <a:spAutoFit/>
              </a:bodyPr>
              <a:lstStyle/>
              <a:p>
                <a:pPr algn="just"/>
                <a:r>
                  <a:rPr lang="en-US" sz="2500" b="1" smtClean="0">
                    <a:latin typeface="Arial" pitchFamily="34" charset="0"/>
                    <a:cs typeface="Arial" pitchFamily="34" charset="0"/>
                  </a:rPr>
                  <a:t>b) Ta có : </a:t>
                </a:r>
                <a14:m>
                  <m:oMath xmlns:m="http://schemas.openxmlformats.org/officeDocument/2006/math">
                    <m:acc>
                      <m:accPr>
                        <m:chr m:val="̅"/>
                        <m:ctrlPr>
                          <a:rPr lang="en-US" sz="2500" b="1" i="1" smtClean="0">
                            <a:latin typeface="Cambria Math"/>
                            <a:cs typeface="Arial" pitchFamily="34" charset="0"/>
                          </a:rPr>
                        </m:ctrlPr>
                      </m:accPr>
                      <m:e>
                        <m:r>
                          <a:rPr lang="en-US" sz="2500" b="1" i="1" smtClean="0">
                            <a:latin typeface="Cambria Math"/>
                            <a:cs typeface="Arial" pitchFamily="34" charset="0"/>
                          </a:rPr>
                          <m:t>𝑪</m:t>
                        </m:r>
                      </m:e>
                    </m:acc>
                    <m:r>
                      <a:rPr lang="en-US" sz="2500" b="1" i="1" smtClean="0">
                        <a:latin typeface="Cambria Math"/>
                        <a:cs typeface="Arial" pitchFamily="34" charset="0"/>
                      </a:rPr>
                      <m:t>=</m:t>
                    </m:r>
                    <m:r>
                      <a:rPr lang="en-US" sz="2500" b="1" i="1" smtClean="0">
                        <a:latin typeface="Cambria Math"/>
                        <a:cs typeface="Arial" pitchFamily="34" charset="0"/>
                      </a:rPr>
                      <m:t>𝑨</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𝑩</m:t>
                    </m:r>
                  </m:oMath>
                </a14:m>
                <a:r>
                  <a:rPr lang="en-US" sz="2500" b="1" smtClean="0">
                    <a:solidFill>
                      <a:schemeClr val="accent2">
                        <a:lumMod val="75000"/>
                      </a:schemeClr>
                    </a:solidFill>
                    <a:latin typeface="Arial" pitchFamily="34" charset="0"/>
                    <a:cs typeface="Arial" pitchFamily="34" charset="0"/>
                  </a:rPr>
                  <a:t> </a:t>
                </a:r>
                <a:r>
                  <a:rPr lang="vi-VN" sz="2500" b="1">
                    <a:latin typeface="Arial" pitchFamily="34" charset="0"/>
                    <a:cs typeface="Arial" pitchFamily="34" charset="0"/>
                  </a:rPr>
                  <a:t>nên xác suất để hộ đó </a:t>
                </a:r>
                <a:r>
                  <a:rPr lang="en-US" sz="2500" b="1" smtClean="0">
                    <a:latin typeface="Arial" pitchFamily="34" charset="0"/>
                    <a:cs typeface="Arial" pitchFamily="34" charset="0"/>
                  </a:rPr>
                  <a:t/>
                </a:r>
                <a:br>
                  <a:rPr lang="en-US" sz="2500" b="1" smtClean="0">
                    <a:latin typeface="Arial" pitchFamily="34" charset="0"/>
                    <a:cs typeface="Arial" pitchFamily="34" charset="0"/>
                  </a:rPr>
                </a:br>
                <a:r>
                  <a:rPr lang="en-US" sz="2500" b="1" smtClean="0">
                    <a:latin typeface="Arial" pitchFamily="34" charset="0"/>
                    <a:cs typeface="Arial" pitchFamily="34" charset="0"/>
                  </a:rPr>
                  <a:t>     </a:t>
                </a:r>
                <a:r>
                  <a:rPr lang="vi-VN" sz="2500" b="1" smtClean="0">
                    <a:latin typeface="Arial" pitchFamily="34" charset="0"/>
                    <a:cs typeface="Arial" pitchFamily="34" charset="0"/>
                  </a:rPr>
                  <a:t>không </a:t>
                </a:r>
                <a:r>
                  <a:rPr lang="vi-VN" sz="2500" b="1">
                    <a:latin typeface="Arial" pitchFamily="34" charset="0"/>
                    <a:cs typeface="Arial" pitchFamily="34" charset="0"/>
                  </a:rPr>
                  <a:t>nuôi cả chó và mèo </a:t>
                </a:r>
                <a:r>
                  <a:rPr lang="vi-VN" sz="2500" b="1" smtClean="0">
                    <a:latin typeface="Arial" pitchFamily="34" charset="0"/>
                    <a:cs typeface="Arial" pitchFamily="34" charset="0"/>
                  </a:rPr>
                  <a:t>là</a:t>
                </a:r>
                <a:r>
                  <a:rPr lang="en-US" sz="2500" b="1" smtClean="0">
                    <a:latin typeface="Arial" pitchFamily="34" charset="0"/>
                    <a:cs typeface="Arial" pitchFamily="34" charset="0"/>
                  </a:rPr>
                  <a:t> :</a:t>
                </a:r>
                <a:endParaRPr lang="vi-VN" sz="2500" b="1">
                  <a:latin typeface="Arial" pitchFamily="34" charset="0"/>
                  <a:cs typeface="Arial"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303212" y="2743200"/>
                <a:ext cx="7208982" cy="862608"/>
              </a:xfrm>
              <a:prstGeom prst="rect">
                <a:avLst/>
              </a:prstGeom>
              <a:blipFill rotWithShape="1">
                <a:blip r:embed="rId8"/>
                <a:stretch>
                  <a:fillRect l="-1438" t="-4930" r="-1354" b="-15493"/>
                </a:stretch>
              </a:blipFill>
            </p:spPr>
            <p:txBody>
              <a:bodyPr/>
              <a:lstStyle/>
              <a:p>
                <a:r>
                  <a:rPr lang="en-US">
                    <a:noFill/>
                  </a:rPr>
                  <a:t> </a:t>
                </a:r>
              </a:p>
            </p:txBody>
          </p:sp>
        </mc:Fallback>
      </mc:AlternateContent>
      <p:graphicFrame>
        <p:nvGraphicFramePr>
          <p:cNvPr id="27" name="Object 26"/>
          <p:cNvGraphicFramePr>
            <a:graphicFrameLocks noChangeAspect="1"/>
          </p:cNvGraphicFramePr>
          <p:nvPr>
            <p:extLst>
              <p:ext uri="{D42A27DB-BD31-4B8C-83A1-F6EECF244321}">
                <p14:modId xmlns:p14="http://schemas.microsoft.com/office/powerpoint/2010/main" val="3682725701"/>
              </p:ext>
            </p:extLst>
          </p:nvPr>
        </p:nvGraphicFramePr>
        <p:xfrm>
          <a:off x="1337468" y="3758148"/>
          <a:ext cx="2392363" cy="569278"/>
        </p:xfrm>
        <a:graphic>
          <a:graphicData uri="http://schemas.openxmlformats.org/presentationml/2006/ole">
            <mc:AlternateContent xmlns:mc="http://schemas.openxmlformats.org/markup-compatibility/2006">
              <mc:Choice xmlns:v="urn:schemas-microsoft-com:vml" Requires="v">
                <p:oleObj spid="_x0000_s69645" name="Equation" r:id="rId9" imgW="1015920" imgH="241200" progId="Equation.DSMT4">
                  <p:embed/>
                </p:oleObj>
              </mc:Choice>
              <mc:Fallback>
                <p:oleObj name="Equation" r:id="rId9" imgW="1015920" imgH="241200" progId="Equation.DSMT4">
                  <p:embed/>
                  <p:pic>
                    <p:nvPicPr>
                      <p:cNvPr id="0" name=""/>
                      <p:cNvPicPr/>
                      <p:nvPr/>
                    </p:nvPicPr>
                    <p:blipFill>
                      <a:blip r:embed="rId10"/>
                      <a:stretch>
                        <a:fillRect/>
                      </a:stretch>
                    </p:blipFill>
                    <p:spPr>
                      <a:xfrm>
                        <a:off x="1337468" y="3758148"/>
                        <a:ext cx="2392363" cy="569278"/>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150081978"/>
              </p:ext>
            </p:extLst>
          </p:nvPr>
        </p:nvGraphicFramePr>
        <p:xfrm>
          <a:off x="2055813" y="4377452"/>
          <a:ext cx="4156075" cy="927259"/>
        </p:xfrm>
        <a:graphic>
          <a:graphicData uri="http://schemas.openxmlformats.org/presentationml/2006/ole">
            <mc:AlternateContent xmlns:mc="http://schemas.openxmlformats.org/markup-compatibility/2006">
              <mc:Choice xmlns:v="urn:schemas-microsoft-com:vml" Requires="v">
                <p:oleObj spid="_x0000_s69646" name="Equation" r:id="rId11" imgW="1765080" imgH="393480" progId="Equation.DSMT4">
                  <p:embed/>
                </p:oleObj>
              </mc:Choice>
              <mc:Fallback>
                <p:oleObj name="Equation" r:id="rId11" imgW="1765080" imgH="393480" progId="Equation.DSMT4">
                  <p:embed/>
                  <p:pic>
                    <p:nvPicPr>
                      <p:cNvPr id="0" name=""/>
                      <p:cNvPicPr/>
                      <p:nvPr/>
                    </p:nvPicPr>
                    <p:blipFill>
                      <a:blip r:embed="rId12"/>
                      <a:stretch>
                        <a:fillRect/>
                      </a:stretch>
                    </p:blipFill>
                    <p:spPr>
                      <a:xfrm>
                        <a:off x="2055813" y="4377452"/>
                        <a:ext cx="4156075" cy="927259"/>
                      </a:xfrm>
                      <a:prstGeom prst="rect">
                        <a:avLst/>
                      </a:prstGeom>
                    </p:spPr>
                  </p:pic>
                </p:oleObj>
              </mc:Fallback>
            </mc:AlternateContent>
          </a:graphicData>
        </a:graphic>
      </p:graphicFrame>
    </p:spTree>
    <p:extLst>
      <p:ext uri="{BB962C8B-B14F-4D97-AF65-F5344CB8AC3E}">
        <p14:creationId xmlns:p14="http://schemas.microsoft.com/office/powerpoint/2010/main" val="38115284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38670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209550"/>
            <a:ext cx="9656760" cy="2339080"/>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nhà xuất bản phát hành hai cuốn sách A và B. Thống kê cho thấy có 50% người mua sách A; 70% người mua sách B; 30% người mua cả sách A và sách B. Chọn ngẫu nhiên một người mua. Tính xác suất để</a:t>
            </a:r>
            <a:r>
              <a:rPr lang="vi-VN" b="1" smtClean="0">
                <a:latin typeface="Arial" pitchFamily="34" charset="0"/>
                <a:cs typeface="Arial" pitchFamily="34" charset="0"/>
              </a:rPr>
              <a:t>:</a:t>
            </a:r>
          </a:p>
          <a:p>
            <a:pPr marL="457200" indent="-457200">
              <a:buAutoNum type="alphaLcParenR"/>
            </a:pPr>
            <a:r>
              <a:rPr lang="vi-VN" b="1" smtClean="0">
                <a:latin typeface="Arial" pitchFamily="34" charset="0"/>
                <a:cs typeface="Arial" pitchFamily="34" charset="0"/>
              </a:rPr>
              <a:t>Người mua đó mua ít nhất một trong hai sách A hoặc B,</a:t>
            </a:r>
            <a:endParaRPr lang="en-US" b="1" smtClean="0">
              <a:latin typeface="Arial" pitchFamily="34" charset="0"/>
              <a:cs typeface="Arial" pitchFamily="34" charset="0"/>
            </a:endParaRPr>
          </a:p>
          <a:p>
            <a:pPr marL="457200" indent="-457200">
              <a:buAutoNum type="alphaLcParenR"/>
            </a:pPr>
            <a:r>
              <a:rPr lang="vi-VN" b="1">
                <a:latin typeface="Arial" pitchFamily="34" charset="0"/>
                <a:cs typeface="Arial" pitchFamily="34" charset="0"/>
              </a:rPr>
              <a:t>Người mua đó không mua cả sách A và sách B</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8.9</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599" y="263979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Book Journal - Ứng dụng trê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8075612" y="2710052"/>
            <a:ext cx="3754632" cy="2547748"/>
            <a:chOff x="8075612" y="2710052"/>
            <a:chExt cx="3754632" cy="2547748"/>
          </a:xfrm>
        </p:grpSpPr>
        <p:pic>
          <p:nvPicPr>
            <p:cNvPr id="706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12" y="2942404"/>
              <a:ext cx="1771177" cy="177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8075612" y="2710052"/>
              <a:ext cx="3754632" cy="2547748"/>
            </a:xfrm>
            <a:prstGeom prst="roundRect">
              <a:avLst>
                <a:gd name="adj" fmla="val 4212"/>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81426" y="2828388"/>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50</a:t>
              </a:r>
              <a:r>
                <a:rPr lang="en-US" sz="1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3" name="Rectangle 32"/>
            <p:cNvSpPr/>
            <p:nvPr/>
          </p:nvSpPr>
          <p:spPr>
            <a:xfrm>
              <a:off x="10555138" y="2828388"/>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70</a:t>
              </a:r>
              <a:r>
                <a:rPr lang="en-US" sz="1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40" name="Rectangle 39"/>
            <p:cNvSpPr/>
            <p:nvPr/>
          </p:nvSpPr>
          <p:spPr>
            <a:xfrm>
              <a:off x="9636797" y="4719935"/>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30</a:t>
              </a:r>
              <a:r>
                <a:rPr lang="en-US" sz="1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1" name="Left Brace 40"/>
            <p:cNvSpPr/>
            <p:nvPr/>
          </p:nvSpPr>
          <p:spPr>
            <a:xfrm rot="16200000">
              <a:off x="9969705" y="363331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06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9316" y="3282210"/>
              <a:ext cx="1593896" cy="13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04759">
              <a:off x="8670788" y="352525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047845">
              <a:off x="10698724" y="355688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TextBox 50"/>
          <p:cNvSpPr txBox="1"/>
          <p:nvPr/>
        </p:nvSpPr>
        <p:spPr>
          <a:xfrm>
            <a:off x="303212" y="2992813"/>
            <a:ext cx="7239000" cy="1154162"/>
          </a:xfrm>
          <a:prstGeom prst="rect">
            <a:avLst/>
          </a:prstGeom>
          <a:noFill/>
          <a:ln>
            <a:noFill/>
          </a:ln>
        </p:spPr>
        <p:txBody>
          <a:bodyPr wrap="square" rtlCol="0">
            <a:spAutoFit/>
          </a:bodyPr>
          <a:lstStyle/>
          <a:p>
            <a:pPr algn="just"/>
            <a:r>
              <a:rPr lang="vi-VN" sz="2300" b="1">
                <a:latin typeface="Arial" pitchFamily="34" charset="0"/>
                <a:cs typeface="Arial" pitchFamily="34" charset="0"/>
              </a:rPr>
              <a:t>a) Gọi A là biến cố “Người mua sách A”; B là biến cố “Người mua sách B”; E là biến cố “Người đó không mua cả sách A và sách B</a:t>
            </a:r>
            <a:r>
              <a:rPr lang="vi-VN" sz="2300" b="1" smtClean="0">
                <a:latin typeface="Arial" pitchFamily="34" charset="0"/>
                <a:cs typeface="Arial" pitchFamily="34" charset="0"/>
              </a:rPr>
              <a:t>”.</a:t>
            </a:r>
            <a:endParaRPr lang="vi-VN" sz="2300" b="1">
              <a:solidFill>
                <a:schemeClr val="accent2">
                  <a:lumMod val="75000"/>
                </a:schemeClr>
              </a:solidFill>
              <a:latin typeface="Arial" pitchFamily="34" charset="0"/>
              <a:cs typeface="Arial" pitchFamily="34" charset="0"/>
            </a:endParaRPr>
          </a:p>
        </p:txBody>
      </p:sp>
      <p:graphicFrame>
        <p:nvGraphicFramePr>
          <p:cNvPr id="52" name="Object 51"/>
          <p:cNvGraphicFramePr>
            <a:graphicFrameLocks noChangeAspect="1"/>
          </p:cNvGraphicFramePr>
          <p:nvPr>
            <p:extLst>
              <p:ext uri="{D42A27DB-BD31-4B8C-83A1-F6EECF244321}">
                <p14:modId xmlns:p14="http://schemas.microsoft.com/office/powerpoint/2010/main" val="3550960067"/>
              </p:ext>
            </p:extLst>
          </p:nvPr>
        </p:nvGraphicFramePr>
        <p:xfrm>
          <a:off x="1487885" y="5069681"/>
          <a:ext cx="1440657" cy="436563"/>
        </p:xfrm>
        <a:graphic>
          <a:graphicData uri="http://schemas.openxmlformats.org/presentationml/2006/ole">
            <mc:AlternateContent xmlns:mc="http://schemas.openxmlformats.org/markup-compatibility/2006">
              <mc:Choice xmlns:v="urn:schemas-microsoft-com:vml" Requires="v">
                <p:oleObj spid="_x0000_s70675" name="Equation" r:id="rId10" imgW="672840" imgH="203040" progId="Equation.DSMT4">
                  <p:embed/>
                </p:oleObj>
              </mc:Choice>
              <mc:Fallback>
                <p:oleObj name="Equation" r:id="rId10" imgW="672840" imgH="203040" progId="Equation.DSMT4">
                  <p:embed/>
                  <p:pic>
                    <p:nvPicPr>
                      <p:cNvPr id="0" name=""/>
                      <p:cNvPicPr/>
                      <p:nvPr/>
                    </p:nvPicPr>
                    <p:blipFill>
                      <a:blip r:embed="rId11"/>
                      <a:stretch>
                        <a:fillRect/>
                      </a:stretch>
                    </p:blipFill>
                    <p:spPr>
                      <a:xfrm>
                        <a:off x="1487885" y="5069681"/>
                        <a:ext cx="1440657" cy="43656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3" name="TextBox 52"/>
              <p:cNvSpPr txBox="1"/>
              <p:nvPr/>
            </p:nvSpPr>
            <p:spPr>
              <a:xfrm>
                <a:off x="273049" y="4228981"/>
                <a:ext cx="7573963" cy="800219"/>
              </a:xfrm>
              <a:prstGeom prst="rect">
                <a:avLst/>
              </a:prstGeom>
              <a:noFill/>
            </p:spPr>
            <p:txBody>
              <a:bodyPr wrap="square" rtlCol="0">
                <a:spAutoFit/>
              </a:bodyPr>
              <a:lstStyle/>
              <a:p>
                <a:pPr algn="just"/>
                <a:r>
                  <a:rPr lang="en-US" sz="2300" b="1" smtClean="0">
                    <a:latin typeface="Arial" pitchFamily="34" charset="0"/>
                    <a:cs typeface="Arial" pitchFamily="34" charset="0"/>
                  </a:rPr>
                  <a:t>Khi đó </a:t>
                </a:r>
                <a14:m>
                  <m:oMath xmlns:m="http://schemas.openxmlformats.org/officeDocument/2006/math">
                    <m:acc>
                      <m:accPr>
                        <m:chr m:val="̅"/>
                        <m:ctrlPr>
                          <a:rPr lang="en-US" sz="2300" b="1" i="1" smtClean="0">
                            <a:latin typeface="Cambria Math"/>
                            <a:cs typeface="Arial" pitchFamily="34" charset="0"/>
                          </a:rPr>
                        </m:ctrlPr>
                      </m:accPr>
                      <m:e>
                        <m:r>
                          <a:rPr lang="en-US" sz="2300" b="1" i="1" smtClean="0">
                            <a:latin typeface="Cambria Math"/>
                            <a:cs typeface="Arial" pitchFamily="34" charset="0"/>
                          </a:rPr>
                          <m:t>𝑬</m:t>
                        </m:r>
                      </m:e>
                    </m:acc>
                  </m:oMath>
                </a14:m>
                <a:r>
                  <a:rPr lang="en-US" sz="2300" b="1" smtClean="0">
                    <a:latin typeface="Arial" pitchFamily="34" charset="0"/>
                    <a:cs typeface="Arial" pitchFamily="34" charset="0"/>
                  </a:rPr>
                  <a:t> </a:t>
                </a:r>
                <a:r>
                  <a:rPr lang="vi-VN" sz="2300" b="1">
                    <a:latin typeface="Arial" pitchFamily="34" charset="0"/>
                    <a:cs typeface="Arial" pitchFamily="34" charset="0"/>
                  </a:rPr>
                  <a:t> là biến cố “Người đó mua sách A hoặc sách B</a:t>
                </a:r>
                <a:r>
                  <a:rPr lang="vi-VN" sz="2300" b="1" smtClean="0">
                    <a:latin typeface="Arial" pitchFamily="34" charset="0"/>
                    <a:cs typeface="Arial" pitchFamily="34" charset="0"/>
                  </a:rPr>
                  <a:t>”.</a:t>
                </a:r>
                <a:endParaRPr lang="vi-VN" sz="2300" b="1">
                  <a:latin typeface="Arial" pitchFamily="34" charset="0"/>
                  <a:cs typeface="Arial" pitchFamily="34" charset="0"/>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273049" y="4228981"/>
                <a:ext cx="7573963" cy="800219"/>
              </a:xfrm>
              <a:prstGeom prst="rect">
                <a:avLst/>
              </a:prstGeom>
              <a:blipFill rotWithShape="1">
                <a:blip r:embed="rId12"/>
                <a:stretch>
                  <a:fillRect l="-1208" t="-5344" r="-1127" b="-16031"/>
                </a:stretch>
              </a:blipFill>
            </p:spPr>
            <p:txBody>
              <a:bodyPr/>
              <a:lstStyle/>
              <a:p>
                <a:r>
                  <a:rPr lang="en-US">
                    <a:noFill/>
                  </a:rPr>
                  <a:t> </a:t>
                </a:r>
              </a:p>
            </p:txBody>
          </p:sp>
        </mc:Fallback>
      </mc:AlternateContent>
      <p:graphicFrame>
        <p:nvGraphicFramePr>
          <p:cNvPr id="59" name="Object 58"/>
          <p:cNvGraphicFramePr>
            <a:graphicFrameLocks noChangeAspect="1"/>
          </p:cNvGraphicFramePr>
          <p:nvPr>
            <p:extLst>
              <p:ext uri="{D42A27DB-BD31-4B8C-83A1-F6EECF244321}">
                <p14:modId xmlns:p14="http://schemas.microsoft.com/office/powerpoint/2010/main" val="3486272246"/>
              </p:ext>
            </p:extLst>
          </p:nvPr>
        </p:nvGraphicFramePr>
        <p:xfrm>
          <a:off x="1075214" y="5679281"/>
          <a:ext cx="9057798" cy="436563"/>
        </p:xfrm>
        <a:graphic>
          <a:graphicData uri="http://schemas.openxmlformats.org/presentationml/2006/ole">
            <mc:AlternateContent xmlns:mc="http://schemas.openxmlformats.org/markup-compatibility/2006">
              <mc:Choice xmlns:v="urn:schemas-microsoft-com:vml" Requires="v">
                <p:oleObj spid="_x0000_s70676" name="Equation" r:id="rId13" imgW="4228920" imgH="203040" progId="Equation.DSMT4">
                  <p:embed/>
                </p:oleObj>
              </mc:Choice>
              <mc:Fallback>
                <p:oleObj name="Equation" r:id="rId13" imgW="4228920" imgH="203040" progId="Equation.DSMT4">
                  <p:embed/>
                  <p:pic>
                    <p:nvPicPr>
                      <p:cNvPr id="0" name=""/>
                      <p:cNvPicPr/>
                      <p:nvPr/>
                    </p:nvPicPr>
                    <p:blipFill>
                      <a:blip r:embed="rId14"/>
                      <a:stretch>
                        <a:fillRect/>
                      </a:stretch>
                    </p:blipFill>
                    <p:spPr>
                      <a:xfrm>
                        <a:off x="1075214" y="5679281"/>
                        <a:ext cx="9057798" cy="436563"/>
                      </a:xfrm>
                      <a:prstGeom prst="rect">
                        <a:avLst/>
                      </a:prstGeom>
                    </p:spPr>
                  </p:pic>
                </p:oleObj>
              </mc:Fallback>
            </mc:AlternateContent>
          </a:graphicData>
        </a:graphic>
      </p:graphicFrame>
      <p:sp>
        <p:nvSpPr>
          <p:cNvPr id="60" name="TextBox 59"/>
          <p:cNvSpPr txBox="1"/>
          <p:nvPr/>
        </p:nvSpPr>
        <p:spPr>
          <a:xfrm>
            <a:off x="273049" y="5099050"/>
            <a:ext cx="1173163" cy="446276"/>
          </a:xfrm>
          <a:prstGeom prst="rect">
            <a:avLst/>
          </a:prstGeom>
          <a:noFill/>
        </p:spPr>
        <p:txBody>
          <a:bodyPr wrap="square" rtlCol="0">
            <a:spAutoFit/>
          </a:bodyPr>
          <a:lstStyle/>
          <a:p>
            <a:pPr algn="just"/>
            <a:r>
              <a:rPr lang="en-US" sz="2300" b="1" smtClean="0">
                <a:latin typeface="Arial" pitchFamily="34" charset="0"/>
                <a:cs typeface="Arial" pitchFamily="34" charset="0"/>
              </a:rPr>
              <a:t>Ta có : </a:t>
            </a:r>
            <a:endParaRPr lang="vi-VN" sz="2300" b="1">
              <a:latin typeface="Arial" pitchFamily="34" charset="0"/>
              <a:cs typeface="Arial" pitchFamily="34" charset="0"/>
            </a:endParaRPr>
          </a:p>
        </p:txBody>
      </p:sp>
      <p:sp>
        <p:nvSpPr>
          <p:cNvPr id="61" name="TextBox 60"/>
          <p:cNvSpPr txBox="1"/>
          <p:nvPr/>
        </p:nvSpPr>
        <p:spPr>
          <a:xfrm>
            <a:off x="273049" y="6248400"/>
            <a:ext cx="11388600" cy="446276"/>
          </a:xfrm>
          <a:prstGeom prst="rect">
            <a:avLst/>
          </a:prstGeom>
          <a:noFill/>
        </p:spPr>
        <p:txBody>
          <a:bodyPr wrap="square" rtlCol="0">
            <a:spAutoFit/>
          </a:bodyPr>
          <a:lstStyle/>
          <a:p>
            <a:pPr algn="just"/>
            <a:r>
              <a:rPr lang="vi-VN" sz="2300" b="1">
                <a:latin typeface="Arial" pitchFamily="34" charset="0"/>
                <a:cs typeface="Arial" pitchFamily="34" charset="0"/>
              </a:rPr>
              <a:t>Vậy xác suất để người mua đó mua ít nhất một trong hai sách A hoặc B </a:t>
            </a:r>
            <a:r>
              <a:rPr lang="vi-VN" sz="2300" b="1" smtClean="0">
                <a:latin typeface="Arial" pitchFamily="34" charset="0"/>
                <a:cs typeface="Arial" pitchFamily="34" charset="0"/>
              </a:rPr>
              <a:t>là</a:t>
            </a:r>
            <a:r>
              <a:rPr lang="en-US" sz="2300" b="1" smtClean="0">
                <a:latin typeface="Arial" pitchFamily="34" charset="0"/>
                <a:cs typeface="Arial" pitchFamily="34" charset="0"/>
              </a:rPr>
              <a:t> </a:t>
            </a:r>
            <a:r>
              <a:rPr lang="vi-VN" sz="2300" b="1" smtClean="0">
                <a:solidFill>
                  <a:srgbClr val="C00000"/>
                </a:solidFill>
                <a:latin typeface="Arial" pitchFamily="34" charset="0"/>
                <a:cs typeface="Arial" pitchFamily="34" charset="0"/>
              </a:rPr>
              <a:t>90%</a:t>
            </a:r>
            <a:endParaRPr lang="vi-VN" sz="23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3451575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left)">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500"/>
                                        <p:tgtEl>
                                          <p:spTgt spid="60"/>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left)">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left)">
                                      <p:cBhvr>
                                        <p:cTn id="4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60" grpId="0"/>
      <p:bldP spid="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38670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209550"/>
            <a:ext cx="9656760" cy="2339080"/>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nhà xuất bản phát hành hai cuốn sách A và B. Thống kê cho thấy có 50% người mua sách A; 70% người mua sách B; 30% người mua cả sách A và sách B. Chọn ngẫu nhiên một người mua. Tính xác suất để</a:t>
            </a:r>
            <a:r>
              <a:rPr lang="vi-VN" b="1" smtClean="0">
                <a:latin typeface="Arial" pitchFamily="34" charset="0"/>
                <a:cs typeface="Arial" pitchFamily="34" charset="0"/>
              </a:rPr>
              <a:t>:</a:t>
            </a:r>
          </a:p>
          <a:p>
            <a:pPr marL="457200" indent="-457200">
              <a:buAutoNum type="alphaLcParenR"/>
            </a:pPr>
            <a:r>
              <a:rPr lang="vi-VN" b="1" smtClean="0">
                <a:latin typeface="Arial" pitchFamily="34" charset="0"/>
                <a:cs typeface="Arial" pitchFamily="34" charset="0"/>
              </a:rPr>
              <a:t>Người mua đó mua ít nhất một trong hai sách A hoặc B,</a:t>
            </a:r>
            <a:endParaRPr lang="en-US" b="1" smtClean="0">
              <a:latin typeface="Arial" pitchFamily="34" charset="0"/>
              <a:cs typeface="Arial" pitchFamily="34" charset="0"/>
            </a:endParaRPr>
          </a:p>
          <a:p>
            <a:pPr marL="457200" indent="-457200">
              <a:buAutoNum type="alphaLcParenR"/>
            </a:pPr>
            <a:r>
              <a:rPr lang="vi-VN" b="1">
                <a:latin typeface="Arial" pitchFamily="34" charset="0"/>
                <a:cs typeface="Arial" pitchFamily="34" charset="0"/>
              </a:rPr>
              <a:t>Người mua đó không mua cả sách A và sách B</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8.9</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599" y="263979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Book Journal - Ứng dụng trê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8075612" y="2710052"/>
            <a:ext cx="3754632" cy="2547748"/>
            <a:chOff x="8075612" y="2710052"/>
            <a:chExt cx="3754632" cy="2547748"/>
          </a:xfrm>
        </p:grpSpPr>
        <p:pic>
          <p:nvPicPr>
            <p:cNvPr id="706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12" y="2942404"/>
              <a:ext cx="1771177" cy="177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8075612" y="2710052"/>
              <a:ext cx="3754632" cy="2547748"/>
            </a:xfrm>
            <a:prstGeom prst="roundRect">
              <a:avLst>
                <a:gd name="adj" fmla="val 4212"/>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81426" y="2828388"/>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50</a:t>
              </a:r>
              <a:r>
                <a:rPr lang="en-US" sz="1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3" name="Rectangle 32"/>
            <p:cNvSpPr/>
            <p:nvPr/>
          </p:nvSpPr>
          <p:spPr>
            <a:xfrm>
              <a:off x="10555138" y="2828388"/>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70</a:t>
              </a:r>
              <a:r>
                <a:rPr lang="en-US" sz="1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40" name="Rectangle 39"/>
            <p:cNvSpPr/>
            <p:nvPr/>
          </p:nvSpPr>
          <p:spPr>
            <a:xfrm>
              <a:off x="9636797" y="4719935"/>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30</a:t>
              </a:r>
              <a:r>
                <a:rPr lang="en-US" sz="1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1" name="Left Brace 40"/>
            <p:cNvSpPr/>
            <p:nvPr/>
          </p:nvSpPr>
          <p:spPr>
            <a:xfrm rot="16200000">
              <a:off x="9969705" y="363331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06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9316" y="3282210"/>
              <a:ext cx="1593896" cy="13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04759">
              <a:off x="8670788" y="352525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047845">
              <a:off x="10698724" y="355688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TextBox 50"/>
          <p:cNvSpPr txBox="1"/>
          <p:nvPr/>
        </p:nvSpPr>
        <p:spPr>
          <a:xfrm>
            <a:off x="463693" y="3109349"/>
            <a:ext cx="1820719" cy="446276"/>
          </a:xfrm>
          <a:prstGeom prst="rect">
            <a:avLst/>
          </a:prstGeom>
          <a:noFill/>
          <a:ln>
            <a:noFill/>
          </a:ln>
        </p:spPr>
        <p:txBody>
          <a:bodyPr wrap="square" rtlCol="0">
            <a:spAutoFit/>
          </a:bodyPr>
          <a:lstStyle/>
          <a:p>
            <a:pPr algn="just"/>
            <a:r>
              <a:rPr lang="en-US" sz="2300" b="1" smtClean="0">
                <a:latin typeface="Arial" pitchFamily="34" charset="0"/>
                <a:cs typeface="Arial" pitchFamily="34" charset="0"/>
              </a:rPr>
              <a:t>b) Ta có : </a:t>
            </a:r>
            <a:endParaRPr lang="vi-VN" sz="2300" b="1">
              <a:solidFill>
                <a:schemeClr val="accent2">
                  <a:lumMod val="75000"/>
                </a:schemeClr>
              </a:solidFill>
              <a:latin typeface="Arial" pitchFamily="34" charset="0"/>
              <a:cs typeface="Arial" pitchFamily="34" charset="0"/>
            </a:endParaRPr>
          </a:p>
        </p:txBody>
      </p:sp>
      <p:graphicFrame>
        <p:nvGraphicFramePr>
          <p:cNvPr id="59" name="Object 58"/>
          <p:cNvGraphicFramePr>
            <a:graphicFrameLocks noChangeAspect="1"/>
          </p:cNvGraphicFramePr>
          <p:nvPr>
            <p:extLst>
              <p:ext uri="{D42A27DB-BD31-4B8C-83A1-F6EECF244321}">
                <p14:modId xmlns:p14="http://schemas.microsoft.com/office/powerpoint/2010/main" val="1836321121"/>
              </p:ext>
            </p:extLst>
          </p:nvPr>
        </p:nvGraphicFramePr>
        <p:xfrm>
          <a:off x="1903412" y="3062288"/>
          <a:ext cx="4379913" cy="519112"/>
        </p:xfrm>
        <a:graphic>
          <a:graphicData uri="http://schemas.openxmlformats.org/presentationml/2006/ole">
            <mc:AlternateContent xmlns:mc="http://schemas.openxmlformats.org/markup-compatibility/2006">
              <mc:Choice xmlns:v="urn:schemas-microsoft-com:vml" Requires="v">
                <p:oleObj spid="_x0000_s71687" name="Equation" r:id="rId10" imgW="2044440" imgH="241200" progId="Equation.DSMT4">
                  <p:embed/>
                </p:oleObj>
              </mc:Choice>
              <mc:Fallback>
                <p:oleObj name="Equation" r:id="rId10" imgW="2044440" imgH="241200" progId="Equation.DSMT4">
                  <p:embed/>
                  <p:pic>
                    <p:nvPicPr>
                      <p:cNvPr id="0" name=""/>
                      <p:cNvPicPr/>
                      <p:nvPr/>
                    </p:nvPicPr>
                    <p:blipFill>
                      <a:blip r:embed="rId11"/>
                      <a:stretch>
                        <a:fillRect/>
                      </a:stretch>
                    </p:blipFill>
                    <p:spPr>
                      <a:xfrm>
                        <a:off x="1903412" y="3062288"/>
                        <a:ext cx="4379913" cy="519112"/>
                      </a:xfrm>
                      <a:prstGeom prst="rect">
                        <a:avLst/>
                      </a:prstGeom>
                    </p:spPr>
                  </p:pic>
                </p:oleObj>
              </mc:Fallback>
            </mc:AlternateContent>
          </a:graphicData>
        </a:graphic>
      </p:graphicFrame>
      <p:sp>
        <p:nvSpPr>
          <p:cNvPr id="61" name="TextBox 60"/>
          <p:cNvSpPr txBox="1"/>
          <p:nvPr/>
        </p:nvSpPr>
        <p:spPr>
          <a:xfrm>
            <a:off x="836612" y="3583816"/>
            <a:ext cx="6507163" cy="800219"/>
          </a:xfrm>
          <a:prstGeom prst="rect">
            <a:avLst/>
          </a:prstGeom>
          <a:noFill/>
        </p:spPr>
        <p:txBody>
          <a:bodyPr wrap="square" rtlCol="0">
            <a:spAutoFit/>
          </a:bodyPr>
          <a:lstStyle/>
          <a:p>
            <a:pPr algn="just"/>
            <a:r>
              <a:rPr lang="vi-VN" sz="2300" b="1">
                <a:latin typeface="Arial" pitchFamily="34" charset="0"/>
                <a:cs typeface="Arial" pitchFamily="34" charset="0"/>
              </a:rPr>
              <a:t>Vậy xác suất để người mua đó không mua cả sách A và sách B là </a:t>
            </a:r>
            <a:r>
              <a:rPr lang="vi-VN" sz="2300" b="1">
                <a:solidFill>
                  <a:srgbClr val="C00000"/>
                </a:solidFill>
                <a:latin typeface="Arial" pitchFamily="34" charset="0"/>
                <a:cs typeface="Arial" pitchFamily="34" charset="0"/>
              </a:rPr>
              <a:t>10</a:t>
            </a:r>
            <a:r>
              <a:rPr lang="vi-VN" sz="2300" b="1" smtClean="0">
                <a:solidFill>
                  <a:srgbClr val="C00000"/>
                </a:solidFill>
                <a:latin typeface="Arial" pitchFamily="34" charset="0"/>
                <a:cs typeface="Arial" pitchFamily="34" charset="0"/>
              </a:rPr>
              <a:t>%.</a:t>
            </a:r>
            <a:endParaRPr lang="vi-VN" sz="23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200074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5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wipe(left)">
                                      <p:cBhvr>
                                        <p:cTn id="1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76200"/>
            <a:ext cx="9741042" cy="2756037"/>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123825"/>
            <a:ext cx="9656760" cy="2708412"/>
          </a:xfrm>
          <a:prstGeom prst="rect">
            <a:avLst/>
          </a:prstGeom>
          <a:noFill/>
        </p:spPr>
        <p:txBody>
          <a:bodyPr wrap="square" lIns="121899" tIns="60949" rIns="121899" bIns="60949" rtlCol="0">
            <a:spAutoFit/>
          </a:bodyPr>
          <a:lstStyle/>
          <a:p>
            <a:r>
              <a:rPr lang="vi-VN" b="1">
                <a:latin typeface="Arial" pitchFamily="34" charset="0"/>
                <a:cs typeface="Arial" pitchFamily="34" charset="0"/>
              </a:rPr>
              <a:t>Tại các trường trung học phổ thông của một tỉnh, thống kê cho thấy có 63% giáo viên môn Toán tham khảo bộ sách giáo khoa A, 56% giáo viên môn Toán tham khảo bộ sách giáo khoa B và 28,5% giáo viên môn Toán tham khảo cả hai bộ sách giáo khoa A và B. </a:t>
            </a:r>
            <a:endParaRPr lang="en-US" b="1" smtClean="0">
              <a:latin typeface="Arial" pitchFamily="34" charset="0"/>
              <a:cs typeface="Arial" pitchFamily="34" charset="0"/>
            </a:endParaRPr>
          </a:p>
          <a:p>
            <a:r>
              <a:rPr lang="vi-VN" b="1" smtClean="0">
                <a:latin typeface="Arial" pitchFamily="34" charset="0"/>
                <a:cs typeface="Arial" pitchFamily="34" charset="0"/>
              </a:rPr>
              <a:t>Tính </a:t>
            </a:r>
            <a:r>
              <a:rPr lang="vi-VN" b="1">
                <a:latin typeface="Arial" pitchFamily="34" charset="0"/>
                <a:cs typeface="Arial" pitchFamily="34" charset="0"/>
              </a:rPr>
              <a:t>tỉ lệ giáo viên môn Toán các trường trung học phổ thông của tỉnh đó không tham khảo cả hai bộ sách giáo khoa A và B</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90481" y="464403"/>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8.10</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599" y="295551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Book Journal - Ứng dụng trê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8075612" y="3025776"/>
            <a:ext cx="3754632" cy="2547748"/>
            <a:chOff x="8075612" y="2710052"/>
            <a:chExt cx="3754632" cy="2547748"/>
          </a:xfrm>
        </p:grpSpPr>
        <p:pic>
          <p:nvPicPr>
            <p:cNvPr id="706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12" y="2942404"/>
              <a:ext cx="1771177" cy="177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8075612" y="2710052"/>
              <a:ext cx="3754632" cy="2547748"/>
            </a:xfrm>
            <a:prstGeom prst="roundRect">
              <a:avLst>
                <a:gd name="adj" fmla="val 4212"/>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87838" y="2828388"/>
              <a:ext cx="755464"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63</a:t>
              </a:r>
              <a:r>
                <a:rPr lang="en-US" sz="1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3" name="Rectangle 32"/>
            <p:cNvSpPr/>
            <p:nvPr/>
          </p:nvSpPr>
          <p:spPr>
            <a:xfrm>
              <a:off x="10561550" y="2828388"/>
              <a:ext cx="755464"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56</a:t>
              </a:r>
              <a:r>
                <a:rPr lang="en-US" sz="1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40" name="Rectangle 39"/>
            <p:cNvSpPr/>
            <p:nvPr/>
          </p:nvSpPr>
          <p:spPr>
            <a:xfrm>
              <a:off x="9503973" y="4719935"/>
              <a:ext cx="103393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28,5</a:t>
              </a:r>
              <a:r>
                <a:rPr lang="en-US" sz="1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1" name="Left Brace 40"/>
            <p:cNvSpPr/>
            <p:nvPr/>
          </p:nvSpPr>
          <p:spPr>
            <a:xfrm rot="16200000">
              <a:off x="9969705" y="363331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06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9316" y="3282210"/>
              <a:ext cx="1593896" cy="13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04759">
              <a:off x="8670788" y="352525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047845">
              <a:off x="10698724" y="355688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TextBox 50"/>
          <p:cNvSpPr txBox="1"/>
          <p:nvPr/>
        </p:nvSpPr>
        <p:spPr>
          <a:xfrm>
            <a:off x="303212" y="3308537"/>
            <a:ext cx="7239000" cy="1785104"/>
          </a:xfrm>
          <a:prstGeom prst="rect">
            <a:avLst/>
          </a:prstGeom>
          <a:noFill/>
          <a:ln>
            <a:noFill/>
          </a:ln>
        </p:spPr>
        <p:txBody>
          <a:bodyPr wrap="square" rtlCol="0">
            <a:spAutoFit/>
          </a:bodyPr>
          <a:lstStyle/>
          <a:p>
            <a:pPr algn="just"/>
            <a:r>
              <a:rPr lang="vi-VN" sz="2200" b="1">
                <a:latin typeface="Arial" pitchFamily="34" charset="0"/>
                <a:cs typeface="Arial" pitchFamily="34" charset="0"/>
              </a:rPr>
              <a:t>Gọi </a:t>
            </a:r>
            <a:r>
              <a:rPr lang="vi-VN" sz="2200" b="1">
                <a:solidFill>
                  <a:srgbClr val="C00000"/>
                </a:solidFill>
                <a:latin typeface="Arial" pitchFamily="34" charset="0"/>
                <a:cs typeface="Arial" pitchFamily="34" charset="0"/>
              </a:rPr>
              <a:t>A</a:t>
            </a:r>
            <a:r>
              <a:rPr lang="vi-VN" sz="2200" b="1">
                <a:latin typeface="Arial" pitchFamily="34" charset="0"/>
                <a:cs typeface="Arial" pitchFamily="34" charset="0"/>
              </a:rPr>
              <a:t> là biến cố “Giáo viên môn Toán tham khảo bộ sách giáo khoa A”; </a:t>
            </a:r>
            <a:r>
              <a:rPr lang="vi-VN" sz="2200" b="1">
                <a:solidFill>
                  <a:srgbClr val="C00000"/>
                </a:solidFill>
                <a:latin typeface="Arial" pitchFamily="34" charset="0"/>
                <a:cs typeface="Arial" pitchFamily="34" charset="0"/>
              </a:rPr>
              <a:t>B</a:t>
            </a:r>
            <a:r>
              <a:rPr lang="vi-VN" sz="2200" b="1">
                <a:latin typeface="Arial" pitchFamily="34" charset="0"/>
                <a:cs typeface="Arial" pitchFamily="34" charset="0"/>
              </a:rPr>
              <a:t> là biến cố “Giáo viên môn Toán tham khảo bộ sách giáo khoa B”; </a:t>
            </a:r>
            <a:r>
              <a:rPr lang="vi-VN" sz="2200" b="1">
                <a:solidFill>
                  <a:srgbClr val="C00000"/>
                </a:solidFill>
                <a:latin typeface="Arial" pitchFamily="34" charset="0"/>
                <a:cs typeface="Arial" pitchFamily="34" charset="0"/>
              </a:rPr>
              <a:t>E</a:t>
            </a:r>
            <a:r>
              <a:rPr lang="vi-VN" sz="2200" b="1">
                <a:latin typeface="Arial" pitchFamily="34" charset="0"/>
                <a:cs typeface="Arial" pitchFamily="34" charset="0"/>
              </a:rPr>
              <a:t> là biến cố “Giáo viên môn Toán không tham khảo cả hai bộ sách giáo khoa A và B</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graphicFrame>
        <p:nvGraphicFramePr>
          <p:cNvPr id="52" name="Object 51"/>
          <p:cNvGraphicFramePr>
            <a:graphicFrameLocks noChangeAspect="1"/>
          </p:cNvGraphicFramePr>
          <p:nvPr>
            <p:extLst>
              <p:ext uri="{D42A27DB-BD31-4B8C-83A1-F6EECF244321}">
                <p14:modId xmlns:p14="http://schemas.microsoft.com/office/powerpoint/2010/main" val="2173072781"/>
              </p:ext>
            </p:extLst>
          </p:nvPr>
        </p:nvGraphicFramePr>
        <p:xfrm>
          <a:off x="1487884" y="6010275"/>
          <a:ext cx="1440657" cy="436563"/>
        </p:xfrm>
        <a:graphic>
          <a:graphicData uri="http://schemas.openxmlformats.org/presentationml/2006/ole">
            <mc:AlternateContent xmlns:mc="http://schemas.openxmlformats.org/markup-compatibility/2006">
              <mc:Choice xmlns:v="urn:schemas-microsoft-com:vml" Requires="v">
                <p:oleObj spid="_x0000_s72711" name="Equation" r:id="rId10" imgW="672840" imgH="203040" progId="Equation.DSMT4">
                  <p:embed/>
                </p:oleObj>
              </mc:Choice>
              <mc:Fallback>
                <p:oleObj name="Equation" r:id="rId10" imgW="672840" imgH="203040" progId="Equation.DSMT4">
                  <p:embed/>
                  <p:pic>
                    <p:nvPicPr>
                      <p:cNvPr id="0" name=""/>
                      <p:cNvPicPr/>
                      <p:nvPr/>
                    </p:nvPicPr>
                    <p:blipFill>
                      <a:blip r:embed="rId11"/>
                      <a:stretch>
                        <a:fillRect/>
                      </a:stretch>
                    </p:blipFill>
                    <p:spPr>
                      <a:xfrm>
                        <a:off x="1487884" y="6010275"/>
                        <a:ext cx="1440657" cy="43656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0" name="TextBox 59"/>
              <p:cNvSpPr txBox="1"/>
              <p:nvPr/>
            </p:nvSpPr>
            <p:spPr>
              <a:xfrm>
                <a:off x="273049" y="5110080"/>
                <a:ext cx="7573963" cy="800219"/>
              </a:xfrm>
              <a:prstGeom prst="rect">
                <a:avLst/>
              </a:prstGeom>
              <a:noFill/>
            </p:spPr>
            <p:txBody>
              <a:bodyPr wrap="square" rtlCol="0">
                <a:spAutoFit/>
              </a:bodyPr>
              <a:lstStyle/>
              <a:p>
                <a:pPr algn="just"/>
                <a:r>
                  <a:rPr lang="en-US" sz="2300" b="1" smtClean="0">
                    <a:latin typeface="Arial" pitchFamily="34" charset="0"/>
                    <a:cs typeface="Arial" pitchFamily="34" charset="0"/>
                  </a:rPr>
                  <a:t>Khi đó </a:t>
                </a:r>
                <a14:m>
                  <m:oMath xmlns:m="http://schemas.openxmlformats.org/officeDocument/2006/math">
                    <m:acc>
                      <m:accPr>
                        <m:chr m:val="̅"/>
                        <m:ctrlPr>
                          <a:rPr lang="en-US" sz="2300" b="1" i="1" smtClean="0">
                            <a:latin typeface="Cambria Math"/>
                            <a:cs typeface="Arial" pitchFamily="34" charset="0"/>
                          </a:rPr>
                        </m:ctrlPr>
                      </m:accPr>
                      <m:e>
                        <m:r>
                          <a:rPr lang="en-US" sz="2300" b="1" i="1" smtClean="0">
                            <a:latin typeface="Cambria Math"/>
                            <a:cs typeface="Arial" pitchFamily="34" charset="0"/>
                          </a:rPr>
                          <m:t>𝑬</m:t>
                        </m:r>
                      </m:e>
                    </m:acc>
                  </m:oMath>
                </a14:m>
                <a:r>
                  <a:rPr lang="en-US" sz="2300" b="1" smtClean="0">
                    <a:latin typeface="Arial" pitchFamily="34" charset="0"/>
                    <a:cs typeface="Arial" pitchFamily="34" charset="0"/>
                  </a:rPr>
                  <a:t> </a:t>
                </a:r>
                <a:r>
                  <a:rPr lang="en-US" sz="2300" b="1">
                    <a:latin typeface="Arial" pitchFamily="34" charset="0"/>
                    <a:cs typeface="Arial" pitchFamily="34" charset="0"/>
                  </a:rPr>
                  <a:t>là biến cố “Giáo viên môn Toán tham khảo bộ sách giáo khoa A hoặc B</a:t>
                </a:r>
                <a:r>
                  <a:rPr lang="en-US" sz="2300" b="1" smtClean="0">
                    <a:latin typeface="Arial" pitchFamily="34" charset="0"/>
                    <a:cs typeface="Arial" pitchFamily="34" charset="0"/>
                  </a:rPr>
                  <a:t>”.</a:t>
                </a:r>
                <a:endParaRPr lang="vi-VN" sz="2300" b="1">
                  <a:latin typeface="Arial" pitchFamily="34" charset="0"/>
                  <a:cs typeface="Arial"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273049" y="5110080"/>
                <a:ext cx="7573963" cy="800219"/>
              </a:xfrm>
              <a:prstGeom prst="rect">
                <a:avLst/>
              </a:prstGeom>
              <a:blipFill rotWithShape="1">
                <a:blip r:embed="rId12"/>
                <a:stretch>
                  <a:fillRect l="-1208" t="-5303" r="-1127" b="-15152"/>
                </a:stretch>
              </a:blipFill>
            </p:spPr>
            <p:txBody>
              <a:bodyPr/>
              <a:lstStyle/>
              <a:p>
                <a:r>
                  <a:rPr lang="en-US">
                    <a:noFill/>
                  </a:rPr>
                  <a:t> </a:t>
                </a:r>
              </a:p>
            </p:txBody>
          </p:sp>
        </mc:Fallback>
      </mc:AlternateContent>
      <p:sp>
        <p:nvSpPr>
          <p:cNvPr id="25" name="TextBox 24"/>
          <p:cNvSpPr txBox="1"/>
          <p:nvPr/>
        </p:nvSpPr>
        <p:spPr>
          <a:xfrm>
            <a:off x="247937" y="6019800"/>
            <a:ext cx="1387187" cy="446276"/>
          </a:xfrm>
          <a:prstGeom prst="rect">
            <a:avLst/>
          </a:prstGeom>
          <a:noFill/>
        </p:spPr>
        <p:txBody>
          <a:bodyPr wrap="square" rtlCol="0">
            <a:spAutoFit/>
          </a:bodyPr>
          <a:lstStyle/>
          <a:p>
            <a:pPr algn="just"/>
            <a:r>
              <a:rPr lang="en-US" sz="2300" b="1" smtClean="0">
                <a:latin typeface="Arial" pitchFamily="34" charset="0"/>
                <a:cs typeface="Arial" pitchFamily="34" charset="0"/>
              </a:rPr>
              <a:t>Ta có : </a:t>
            </a:r>
            <a:endParaRPr lang="vi-VN" sz="2300" b="1">
              <a:latin typeface="Arial" pitchFamily="34" charset="0"/>
              <a:cs typeface="Arial" pitchFamily="34" charset="0"/>
            </a:endParaRPr>
          </a:p>
        </p:txBody>
      </p:sp>
    </p:spTree>
    <p:extLst>
      <p:ext uri="{BB962C8B-B14F-4D97-AF65-F5344CB8AC3E}">
        <p14:creationId xmlns:p14="http://schemas.microsoft.com/office/powerpoint/2010/main" val="32861916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left)">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0"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76200"/>
            <a:ext cx="9741042" cy="2756037"/>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123825"/>
            <a:ext cx="9656760" cy="2708412"/>
          </a:xfrm>
          <a:prstGeom prst="rect">
            <a:avLst/>
          </a:prstGeom>
          <a:noFill/>
        </p:spPr>
        <p:txBody>
          <a:bodyPr wrap="square" lIns="121899" tIns="60949" rIns="121899" bIns="60949" rtlCol="0">
            <a:spAutoFit/>
          </a:bodyPr>
          <a:lstStyle/>
          <a:p>
            <a:r>
              <a:rPr lang="vi-VN" b="1">
                <a:latin typeface="Arial" pitchFamily="34" charset="0"/>
                <a:cs typeface="Arial" pitchFamily="34" charset="0"/>
              </a:rPr>
              <a:t>Tại các trường trung học phổ thông của một tỉnh, thống kê cho thấy có 63% giáo viên môn Toán tham khảo bộ sách giáo khoa A, 56% giáo viên môn Toán tham khảo bộ sách giáo khoa B và 28,5% giáo viên môn Toán tham khảo cả hai bộ sách giáo khoa A và B. </a:t>
            </a:r>
            <a:endParaRPr lang="en-US" b="1" smtClean="0">
              <a:latin typeface="Arial" pitchFamily="34" charset="0"/>
              <a:cs typeface="Arial" pitchFamily="34" charset="0"/>
            </a:endParaRPr>
          </a:p>
          <a:p>
            <a:r>
              <a:rPr lang="vi-VN" b="1" smtClean="0">
                <a:latin typeface="Arial" pitchFamily="34" charset="0"/>
                <a:cs typeface="Arial" pitchFamily="34" charset="0"/>
              </a:rPr>
              <a:t>Tính </a:t>
            </a:r>
            <a:r>
              <a:rPr lang="vi-VN" b="1">
                <a:latin typeface="Arial" pitchFamily="34" charset="0"/>
                <a:cs typeface="Arial" pitchFamily="34" charset="0"/>
              </a:rPr>
              <a:t>tỉ lệ giáo viên môn Toán các trường trung học phổ thông của tỉnh đó không tham khảo cả hai bộ sách giáo khoa A và B</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90481" y="464403"/>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8.10</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599" y="295551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Book Journal - Ứng dụng trê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8075612" y="3025776"/>
            <a:ext cx="3754632" cy="2547748"/>
            <a:chOff x="8075612" y="2710052"/>
            <a:chExt cx="3754632" cy="2547748"/>
          </a:xfrm>
        </p:grpSpPr>
        <p:pic>
          <p:nvPicPr>
            <p:cNvPr id="706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12" y="2942404"/>
              <a:ext cx="1771177" cy="177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8075612" y="2710052"/>
              <a:ext cx="3754632" cy="2547748"/>
            </a:xfrm>
            <a:prstGeom prst="roundRect">
              <a:avLst>
                <a:gd name="adj" fmla="val 4212"/>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87838" y="2828388"/>
              <a:ext cx="755464"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63</a:t>
              </a:r>
              <a:r>
                <a:rPr lang="en-US" sz="1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3" name="Rectangle 32"/>
            <p:cNvSpPr/>
            <p:nvPr/>
          </p:nvSpPr>
          <p:spPr>
            <a:xfrm>
              <a:off x="10561550" y="2828388"/>
              <a:ext cx="755464"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56</a:t>
              </a:r>
              <a:r>
                <a:rPr lang="en-US" sz="1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40" name="Rectangle 39"/>
            <p:cNvSpPr/>
            <p:nvPr/>
          </p:nvSpPr>
          <p:spPr>
            <a:xfrm>
              <a:off x="9503973" y="4719935"/>
              <a:ext cx="103393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28,5</a:t>
              </a:r>
              <a:r>
                <a:rPr lang="en-US" sz="1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1" name="Left Brace 40"/>
            <p:cNvSpPr/>
            <p:nvPr/>
          </p:nvSpPr>
          <p:spPr>
            <a:xfrm rot="16200000">
              <a:off x="9969705" y="363331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06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9316" y="3282210"/>
              <a:ext cx="1593896" cy="13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04759">
              <a:off x="8670788" y="352525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047845">
              <a:off x="10698724" y="355688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475808" y="4993563"/>
            <a:ext cx="7371204" cy="1154162"/>
          </a:xfrm>
          <a:prstGeom prst="rect">
            <a:avLst/>
          </a:prstGeom>
          <a:noFill/>
        </p:spPr>
        <p:txBody>
          <a:bodyPr wrap="square" rtlCol="0">
            <a:spAutoFit/>
          </a:bodyPr>
          <a:lstStyle/>
          <a:p>
            <a:pPr algn="just"/>
            <a:r>
              <a:rPr lang="vi-VN" sz="2300" b="1">
                <a:latin typeface="Arial" pitchFamily="34" charset="0"/>
                <a:cs typeface="Arial" pitchFamily="34" charset="0"/>
              </a:rPr>
              <a:t>Vậy tỉ lệ giáo viên môn Toán các trường trung học phổ thông của tỉnh đó không tham khảo cả hai bộ sách giáo khoa A và B là </a:t>
            </a:r>
            <a:r>
              <a:rPr lang="vi-VN" sz="2300" b="1">
                <a:solidFill>
                  <a:srgbClr val="C00000"/>
                </a:solidFill>
                <a:latin typeface="Arial" pitchFamily="34" charset="0"/>
                <a:cs typeface="Arial" pitchFamily="34" charset="0"/>
              </a:rPr>
              <a:t>9,5</a:t>
            </a:r>
            <a:r>
              <a:rPr lang="vi-VN" sz="2300" b="1" smtClean="0">
                <a:solidFill>
                  <a:srgbClr val="C00000"/>
                </a:solidFill>
                <a:latin typeface="Arial" pitchFamily="34" charset="0"/>
                <a:cs typeface="Arial" pitchFamily="34" charset="0"/>
              </a:rPr>
              <a:t>%</a:t>
            </a:r>
            <a:r>
              <a:rPr lang="vi-VN" sz="2300" b="1" smtClean="0">
                <a:solidFill>
                  <a:schemeClr val="accent2">
                    <a:lumMod val="75000"/>
                  </a:schemeClr>
                </a:solidFill>
                <a:latin typeface="Arial" pitchFamily="34" charset="0"/>
                <a:cs typeface="Arial" pitchFamily="34" charset="0"/>
              </a:rPr>
              <a:t>.</a:t>
            </a:r>
            <a:endParaRPr lang="vi-VN" sz="2300" b="1">
              <a:solidFill>
                <a:schemeClr val="accent2">
                  <a:lumMod val="75000"/>
                </a:schemeClr>
              </a:solidFill>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37158360"/>
              </p:ext>
            </p:extLst>
          </p:nvPr>
        </p:nvGraphicFramePr>
        <p:xfrm>
          <a:off x="760412" y="3346710"/>
          <a:ext cx="6554787" cy="1039813"/>
        </p:xfrm>
        <a:graphic>
          <a:graphicData uri="http://schemas.openxmlformats.org/presentationml/2006/ole">
            <mc:AlternateContent xmlns:mc="http://schemas.openxmlformats.org/markup-compatibility/2006">
              <mc:Choice xmlns:v="urn:schemas-microsoft-com:vml" Requires="v">
                <p:oleObj spid="_x0000_s73739" name="Equation" r:id="rId10" imgW="3060360" imgH="482400" progId="Equation.DSMT4">
                  <p:embed/>
                </p:oleObj>
              </mc:Choice>
              <mc:Fallback>
                <p:oleObj name="Equation" r:id="rId10" imgW="3060360" imgH="482400" progId="Equation.DSMT4">
                  <p:embed/>
                  <p:pic>
                    <p:nvPicPr>
                      <p:cNvPr id="0" name="Object 58"/>
                      <p:cNvPicPr>
                        <a:picLocks noChangeAspect="1" noChangeArrowheads="1"/>
                      </p:cNvPicPr>
                      <p:nvPr/>
                    </p:nvPicPr>
                    <p:blipFill>
                      <a:blip r:embed="rId11"/>
                      <a:srcRect/>
                      <a:stretch>
                        <a:fillRect/>
                      </a:stretch>
                    </p:blipFill>
                    <p:spPr bwMode="auto">
                      <a:xfrm>
                        <a:off x="760412" y="3346710"/>
                        <a:ext cx="655478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47916111"/>
              </p:ext>
            </p:extLst>
          </p:nvPr>
        </p:nvGraphicFramePr>
        <p:xfrm>
          <a:off x="2018289" y="4419600"/>
          <a:ext cx="5168900" cy="519112"/>
        </p:xfrm>
        <a:graphic>
          <a:graphicData uri="http://schemas.openxmlformats.org/presentationml/2006/ole">
            <mc:AlternateContent xmlns:mc="http://schemas.openxmlformats.org/markup-compatibility/2006">
              <mc:Choice xmlns:v="urn:schemas-microsoft-com:vml" Requires="v">
                <p:oleObj spid="_x0000_s73740" name="Equation" r:id="rId12" imgW="2412720" imgH="241200" progId="Equation.DSMT4">
                  <p:embed/>
                </p:oleObj>
              </mc:Choice>
              <mc:Fallback>
                <p:oleObj name="Equation" r:id="rId12" imgW="2412720" imgH="241200" progId="Equation.DSMT4">
                  <p:embed/>
                  <p:pic>
                    <p:nvPicPr>
                      <p:cNvPr id="0" name=""/>
                      <p:cNvPicPr>
                        <a:picLocks noChangeAspect="1" noChangeArrowheads="1"/>
                      </p:cNvPicPr>
                      <p:nvPr/>
                    </p:nvPicPr>
                    <p:blipFill>
                      <a:blip r:embed="rId13"/>
                      <a:srcRect/>
                      <a:stretch>
                        <a:fillRect/>
                      </a:stretch>
                    </p:blipFill>
                    <p:spPr bwMode="auto">
                      <a:xfrm>
                        <a:off x="2018289" y="4419600"/>
                        <a:ext cx="5168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19148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9263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8" name="Rectangle 7"/>
          <p:cNvSpPr/>
          <p:nvPr/>
        </p:nvSpPr>
        <p:spPr>
          <a:xfrm>
            <a:off x="8304067" y="4267200"/>
            <a:ext cx="812588" cy="812800"/>
          </a:xfrm>
          <a:prstGeom prst="rect">
            <a:avLst/>
          </a:prstGeom>
          <a:noFill/>
          <a:ln w="5080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cxnSp>
        <p:nvCxnSpPr>
          <p:cNvPr id="9" name="Straight Connector 8"/>
          <p:cNvCxnSpPr/>
          <p:nvPr/>
        </p:nvCxnSpPr>
        <p:spPr>
          <a:xfrm>
            <a:off x="9116656" y="4013200"/>
            <a:ext cx="0" cy="50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9116656" y="4013268"/>
            <a:ext cx="0" cy="5078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hac nen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819812" y="-2438400"/>
            <a:ext cx="457200" cy="4572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2" fill="hold" nodeType="withEffect">
                                  <p:stCondLst>
                                    <p:cond delay="10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1" presetClass="mediacall" presetSubtype="0" fill="hold" nodeType="afterEffect">
                                  <p:stCondLst>
                                    <p:cond delay="0"/>
                                  </p:stCondLst>
                                  <p:childTnLst>
                                    <p:cmd type="call" cmd="playFrom(0.0)">
                                      <p:cBhvr>
                                        <p:cTn id="44" dur="51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7216" y="1250437"/>
            <a:ext cx="11400298" cy="1797564"/>
            <a:chOff x="447216" y="1086762"/>
            <a:chExt cx="11400298" cy="1797564"/>
          </a:xfrm>
        </p:grpSpPr>
        <p:sp>
          <p:nvSpPr>
            <p:cNvPr id="17" name="Rounded Rectangle 16"/>
            <p:cNvSpPr/>
            <p:nvPr/>
          </p:nvSpPr>
          <p:spPr>
            <a:xfrm>
              <a:off x="447216" y="1086762"/>
              <a:ext cx="11400298" cy="179756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684211" y="1172682"/>
              <a:ext cx="11163301" cy="1600438"/>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a:t>
              </a:r>
              <a:r>
                <a:rPr lang="vi-VN" b="1" smtClean="0">
                  <a:latin typeface="Arial" pitchFamily="34" charset="0"/>
                  <a:cs typeface="Arial" pitchFamily="34" charset="0"/>
                </a:rPr>
                <a:t>Gieo </a:t>
              </a:r>
              <a:r>
                <a:rPr lang="vi-VN" b="1">
                  <a:latin typeface="Arial" pitchFamily="34" charset="0"/>
                  <a:cs typeface="Arial" pitchFamily="34" charset="0"/>
                </a:rPr>
                <a:t>một con xúc xắc cân đối, đồng chất. Xét hai biến cố sau</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en-US" b="1" smtClean="0">
                  <a:latin typeface="Arial" pitchFamily="34" charset="0"/>
                  <a:cs typeface="Arial" pitchFamily="34" charset="0"/>
                </a:rPr>
                <a:t>	</a:t>
              </a:r>
              <a:r>
                <a:rPr lang="vi-VN" b="1" smtClean="0">
                  <a:solidFill>
                    <a:srgbClr val="C00000"/>
                  </a:solidFill>
                  <a:latin typeface="Arial" pitchFamily="34" charset="0"/>
                  <a:cs typeface="Arial" pitchFamily="34" charset="0"/>
                </a:rPr>
                <a:t>A</a:t>
              </a:r>
              <a:r>
                <a:rPr lang="vi-VN" b="1">
                  <a:latin typeface="Arial" pitchFamily="34" charset="0"/>
                  <a:cs typeface="Arial" pitchFamily="34" charset="0"/>
                </a:rPr>
                <a:t>: “Số chấm xuất hiện trên con xúc xắc là số chia hết cho 3</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en-US" b="1" smtClean="0">
                  <a:latin typeface="Arial" pitchFamily="34" charset="0"/>
                  <a:cs typeface="Arial" pitchFamily="34" charset="0"/>
                </a:rPr>
                <a:t>	</a:t>
              </a:r>
              <a:r>
                <a:rPr lang="vi-VN" b="1" smtClean="0">
                  <a:solidFill>
                    <a:srgbClr val="C00000"/>
                  </a:solidFill>
                  <a:latin typeface="Arial" pitchFamily="34" charset="0"/>
                  <a:cs typeface="Arial" pitchFamily="34" charset="0"/>
                </a:rPr>
                <a:t>B</a:t>
              </a:r>
              <a:r>
                <a:rPr lang="vi-VN" b="1">
                  <a:latin typeface="Arial" pitchFamily="34" charset="0"/>
                  <a:cs typeface="Arial" pitchFamily="34" charset="0"/>
                </a:rPr>
                <a:t>: “Số chấm xuất hiện trên con xúc xắc là số chia hết cho 4</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Hai biến cố A và B có đồng thời xảy ra hay không? Vì sao</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00" t="8129" r="23873" b="34426"/>
            <a:stretch/>
          </p:blipFill>
          <p:spPr bwMode="auto">
            <a:xfrm>
              <a:off x="608012" y="1191286"/>
              <a:ext cx="1382420" cy="42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828" y="3200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11" name="TextBox 10"/>
          <p:cNvSpPr txBox="1"/>
          <p:nvPr/>
        </p:nvSpPr>
        <p:spPr>
          <a:xfrm>
            <a:off x="1370012" y="4691794"/>
            <a:ext cx="7662699" cy="461665"/>
          </a:xfrm>
          <a:prstGeom prst="rect">
            <a:avLst/>
          </a:prstGeom>
          <a:noFill/>
        </p:spPr>
        <p:txBody>
          <a:bodyPr wrap="square" rtlCol="0">
            <a:spAutoFit/>
          </a:bodyPr>
          <a:lstStyle/>
          <a:p>
            <a:pPr algn="just"/>
            <a:r>
              <a:rPr lang="vi-VN" b="1">
                <a:latin typeface="Arial" pitchFamily="34" charset="0"/>
                <a:cs typeface="Arial" pitchFamily="34" charset="0"/>
              </a:rPr>
              <a:t>Vậy hai biến cố A và B không  đồng thời xảy ra</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13" name="TextBox 12"/>
          <p:cNvSpPr txBox="1"/>
          <p:nvPr/>
        </p:nvSpPr>
        <p:spPr>
          <a:xfrm>
            <a:off x="316075" y="685800"/>
            <a:ext cx="3644737" cy="461665"/>
          </a:xfrm>
          <a:prstGeom prst="rect">
            <a:avLst/>
          </a:prstGeom>
          <a:noFill/>
        </p:spPr>
        <p:txBody>
          <a:bodyPr wrap="square" rtlCol="0">
            <a:spAutoFit/>
          </a:bodyPr>
          <a:lstStyle/>
          <a:p>
            <a:pPr algn="just"/>
            <a:r>
              <a:rPr lang="en-US" b="1" i="1" smtClean="0">
                <a:solidFill>
                  <a:srgbClr val="C00000"/>
                </a:solidFill>
                <a:latin typeface="Arial" pitchFamily="34" charset="0"/>
                <a:cs typeface="Arial" pitchFamily="34" charset="0"/>
              </a:rPr>
              <a:t>a) Biến cố xung khắc .</a:t>
            </a:r>
            <a:endParaRPr lang="vi-VN" b="1" i="1">
              <a:solidFill>
                <a:srgbClr val="C00000"/>
              </a:solidFill>
              <a:latin typeface="Arial" pitchFamily="34" charset="0"/>
              <a:cs typeface="Arial" pitchFamily="34" charset="0"/>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23478" r="30195"/>
          <a:stretch/>
        </p:blipFill>
        <p:spPr>
          <a:xfrm>
            <a:off x="9675812" y="3200886"/>
            <a:ext cx="1827212" cy="195257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019443929"/>
              </p:ext>
            </p:extLst>
          </p:nvPr>
        </p:nvGraphicFramePr>
        <p:xfrm>
          <a:off x="4265612" y="3657600"/>
          <a:ext cx="1404937" cy="479425"/>
        </p:xfrm>
        <a:graphic>
          <a:graphicData uri="http://schemas.openxmlformats.org/presentationml/2006/ole">
            <mc:AlternateContent xmlns:mc="http://schemas.openxmlformats.org/markup-compatibility/2006">
              <mc:Choice xmlns:v="urn:schemas-microsoft-com:vml" Requires="v">
                <p:oleObj spid="_x0000_s51266" name="Equation" r:id="rId7" imgW="596880" imgH="203040" progId="Equation.DSMT4">
                  <p:embed/>
                </p:oleObj>
              </mc:Choice>
              <mc:Fallback>
                <p:oleObj name="Equation" r:id="rId7" imgW="596880" imgH="203040" progId="Equation.DSMT4">
                  <p:embed/>
                  <p:pic>
                    <p:nvPicPr>
                      <p:cNvPr id="0" name="Object 30"/>
                      <p:cNvPicPr>
                        <a:picLocks noChangeAspect="1" noChangeArrowheads="1"/>
                      </p:cNvPicPr>
                      <p:nvPr/>
                    </p:nvPicPr>
                    <p:blipFill>
                      <a:blip r:embed="rId8"/>
                      <a:srcRect/>
                      <a:stretch>
                        <a:fillRect/>
                      </a:stretch>
                    </p:blipFill>
                    <p:spPr bwMode="auto">
                      <a:xfrm>
                        <a:off x="4265612" y="3657600"/>
                        <a:ext cx="14049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862608305"/>
              </p:ext>
            </p:extLst>
          </p:nvPr>
        </p:nvGraphicFramePr>
        <p:xfrm>
          <a:off x="4265612" y="4171491"/>
          <a:ext cx="1106488" cy="479425"/>
        </p:xfrm>
        <a:graphic>
          <a:graphicData uri="http://schemas.openxmlformats.org/presentationml/2006/ole">
            <mc:AlternateContent xmlns:mc="http://schemas.openxmlformats.org/markup-compatibility/2006">
              <mc:Choice xmlns:v="urn:schemas-microsoft-com:vml" Requires="v">
                <p:oleObj spid="_x0000_s51267" name="Equation" r:id="rId9" imgW="469800" imgH="203040" progId="Equation.DSMT4">
                  <p:embed/>
                </p:oleObj>
              </mc:Choice>
              <mc:Fallback>
                <p:oleObj name="Equation" r:id="rId9" imgW="469800" imgH="203040" progId="Equation.DSMT4">
                  <p:embed/>
                  <p:pic>
                    <p:nvPicPr>
                      <p:cNvPr id="0" name=""/>
                      <p:cNvPicPr>
                        <a:picLocks noChangeAspect="1" noChangeArrowheads="1"/>
                      </p:cNvPicPr>
                      <p:nvPr/>
                    </p:nvPicPr>
                    <p:blipFill>
                      <a:blip r:embed="rId10"/>
                      <a:srcRect/>
                      <a:stretch>
                        <a:fillRect/>
                      </a:stretch>
                    </p:blipFill>
                    <p:spPr bwMode="auto">
                      <a:xfrm>
                        <a:off x="4265612" y="4171491"/>
                        <a:ext cx="11064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13" name="TextBox 12"/>
          <p:cNvSpPr txBox="1"/>
          <p:nvPr/>
        </p:nvSpPr>
        <p:spPr>
          <a:xfrm>
            <a:off x="316075" y="685800"/>
            <a:ext cx="3644737" cy="461665"/>
          </a:xfrm>
          <a:prstGeom prst="rect">
            <a:avLst/>
          </a:prstGeom>
          <a:noFill/>
        </p:spPr>
        <p:txBody>
          <a:bodyPr wrap="square" rtlCol="0">
            <a:spAutoFit/>
          </a:bodyPr>
          <a:lstStyle/>
          <a:p>
            <a:pPr algn="just"/>
            <a:r>
              <a:rPr lang="en-US" b="1" i="1" smtClean="0">
                <a:solidFill>
                  <a:srgbClr val="C00000"/>
                </a:solidFill>
                <a:latin typeface="Arial" pitchFamily="34" charset="0"/>
                <a:cs typeface="Arial" pitchFamily="34" charset="0"/>
              </a:rPr>
              <a:t>a) Biến cố xung khắc .</a:t>
            </a:r>
            <a:endParaRPr lang="vi-VN" b="1" i="1">
              <a:solidFill>
                <a:srgbClr val="C00000"/>
              </a:solidFill>
              <a:latin typeface="Arial" pitchFamily="34" charset="0"/>
              <a:cs typeface="Arial" pitchFamily="34" charset="0"/>
            </a:endParaRPr>
          </a:p>
        </p:txBody>
      </p:sp>
      <p:grpSp>
        <p:nvGrpSpPr>
          <p:cNvPr id="15" name="Group 14"/>
          <p:cNvGrpSpPr/>
          <p:nvPr/>
        </p:nvGrpSpPr>
        <p:grpSpPr>
          <a:xfrm>
            <a:off x="596899" y="1219200"/>
            <a:ext cx="10907713" cy="1925091"/>
            <a:chOff x="608012" y="836861"/>
            <a:chExt cx="10907713" cy="1925091"/>
          </a:xfrm>
        </p:grpSpPr>
        <p:sp>
          <p:nvSpPr>
            <p:cNvPr id="16" name="Rounded Rectangle 15"/>
            <p:cNvSpPr/>
            <p:nvPr/>
          </p:nvSpPr>
          <p:spPr>
            <a:xfrm>
              <a:off x="608012" y="836861"/>
              <a:ext cx="10668000" cy="17526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2" name="TextBox 21"/>
                <p:cNvSpPr txBox="1"/>
                <p:nvPr/>
              </p:nvSpPr>
              <p:spPr>
                <a:xfrm>
                  <a:off x="847725" y="1015902"/>
                  <a:ext cx="9829800" cy="1323439"/>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Biến cố A và biến cố B được gọi là </a:t>
                  </a:r>
                  <a:r>
                    <a:rPr lang="en-US" sz="2600" b="1" smtClean="0">
                      <a:solidFill>
                        <a:srgbClr val="C00000"/>
                      </a:solidFill>
                      <a:latin typeface="Arial" pitchFamily="34" charset="0"/>
                      <a:cs typeface="Arial" pitchFamily="34" charset="0"/>
                    </a:rPr>
                    <a:t>xung khắc </a:t>
                  </a:r>
                  <a:r>
                    <a:rPr lang="en-US" sz="2600" b="1" smtClean="0">
                      <a:latin typeface="Arial" pitchFamily="34" charset="0"/>
                      <a:cs typeface="Arial" pitchFamily="34" charset="0"/>
                    </a:rPr>
                    <a:t>nếu A và B không đồng thời xảy ra .</a:t>
                  </a:r>
                  <a:br>
                    <a:rPr lang="en-US" sz="2600" b="1" smtClean="0">
                      <a:latin typeface="Arial" pitchFamily="34" charset="0"/>
                      <a:cs typeface="Arial" pitchFamily="34" charset="0"/>
                    </a:rPr>
                  </a:br>
                  <a:r>
                    <a:rPr lang="en-US" sz="2600" b="1" smtClean="0">
                      <a:latin typeface="Arial" pitchFamily="34" charset="0"/>
                      <a:cs typeface="Arial" pitchFamily="34" charset="0"/>
                    </a:rPr>
                    <a:t>Hai biến cố A và B xung khắc khi và chỉ khi </a:t>
                  </a:r>
                  <a14:m>
                    <m:oMath xmlns:m="http://schemas.openxmlformats.org/officeDocument/2006/math">
                      <m:r>
                        <a:rPr lang="en-US" sz="2800" b="1" i="1" smtClean="0">
                          <a:solidFill>
                            <a:srgbClr val="C00000"/>
                          </a:solidFill>
                          <a:latin typeface="Cambria Math"/>
                          <a:cs typeface="Arial" pitchFamily="34" charset="0"/>
                        </a:rPr>
                        <m:t>𝑨</m:t>
                      </m:r>
                      <m:r>
                        <a:rPr lang="en-US" sz="2800" b="1" i="1" smtClean="0">
                          <a:solidFill>
                            <a:srgbClr val="C00000"/>
                          </a:solidFill>
                          <a:latin typeface="Cambria Math"/>
                          <a:ea typeface="Cambria Math"/>
                          <a:cs typeface="Arial" pitchFamily="34" charset="0"/>
                        </a:rPr>
                        <m:t>∪</m:t>
                      </m:r>
                      <m:r>
                        <a:rPr lang="en-US" sz="2800" b="1" i="1" smtClean="0">
                          <a:solidFill>
                            <a:srgbClr val="C00000"/>
                          </a:solidFill>
                          <a:latin typeface="Cambria Math"/>
                          <a:ea typeface="Cambria Math"/>
                          <a:cs typeface="Arial" pitchFamily="34" charset="0"/>
                        </a:rPr>
                        <m:t>𝑩</m:t>
                      </m:r>
                      <m:r>
                        <a:rPr lang="en-US" sz="2800" b="1" i="1" smtClean="0">
                          <a:solidFill>
                            <a:srgbClr val="C00000"/>
                          </a:solidFill>
                          <a:latin typeface="Cambria Math"/>
                          <a:ea typeface="Cambria Math"/>
                          <a:cs typeface="Arial" pitchFamily="34" charset="0"/>
                        </a:rPr>
                        <m:t>=∅</m:t>
                      </m:r>
                    </m:oMath>
                  </a14:m>
                  <a:endParaRPr lang="vi-VN" sz="2800" b="1">
                    <a:solidFill>
                      <a:srgbClr val="C00000"/>
                    </a:solidFill>
                    <a:latin typeface="Arial" pitchFamily="34" charset="0"/>
                    <a:cs typeface="Arial"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847725" y="1015902"/>
                  <a:ext cx="9829800" cy="1323439"/>
                </a:xfrm>
                <a:prstGeom prst="rect">
                  <a:avLst/>
                </a:prstGeom>
                <a:blipFill rotWithShape="1">
                  <a:blip r:embed="rId3"/>
                  <a:stretch>
                    <a:fillRect l="-930" t="-4147" b="-10138"/>
                  </a:stretch>
                </a:blipFill>
              </p:spPr>
              <p:txBody>
                <a:bodyPr/>
                <a:lstStyle/>
                <a:p>
                  <a:r>
                    <a:rPr lang="en-US">
                      <a:noFill/>
                    </a:rPr>
                    <a:t> </a:t>
                  </a:r>
                </a:p>
              </p:txBody>
            </p:sp>
          </mc:Fallback>
        </mc:AlternateContent>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90675" y="1446461"/>
              <a:ext cx="1225050" cy="1315491"/>
            </a:xfrm>
            <a:prstGeom prst="rect">
              <a:avLst/>
            </a:prstGeom>
          </p:spPr>
        </p:pic>
      </p:grpSp>
      <p:grpSp>
        <p:nvGrpSpPr>
          <p:cNvPr id="3" name="Group 2"/>
          <p:cNvGrpSpPr/>
          <p:nvPr/>
        </p:nvGrpSpPr>
        <p:grpSpPr>
          <a:xfrm>
            <a:off x="4189412" y="3114314"/>
            <a:ext cx="4043362" cy="2981686"/>
            <a:chOff x="4189412" y="3048000"/>
            <a:chExt cx="4043362" cy="2981686"/>
          </a:xfrm>
        </p:grpSpPr>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2" y="3048000"/>
              <a:ext cx="4043362" cy="264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5677693" y="5691132"/>
              <a:ext cx="1066800" cy="338554"/>
            </a:xfrm>
            <a:prstGeom prst="rect">
              <a:avLst/>
            </a:prstGeom>
            <a:noFill/>
          </p:spPr>
          <p:txBody>
            <a:bodyPr wrap="square" rtlCol="0">
              <a:spAutoFit/>
            </a:bodyPr>
            <a:lstStyle/>
            <a:p>
              <a:pPr algn="just"/>
              <a:r>
                <a:rPr lang="en-US" sz="1600" b="1" smtClean="0">
                  <a:solidFill>
                    <a:schemeClr val="accent6">
                      <a:lumMod val="75000"/>
                    </a:schemeClr>
                  </a:solidFill>
                  <a:latin typeface="Arial" pitchFamily="34" charset="0"/>
                  <a:cs typeface="Arial" pitchFamily="34" charset="0"/>
                </a:rPr>
                <a:t>Hình 8.3</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345063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8612" y="356846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1104900"/>
            <a:ext cx="11658600" cy="2347755"/>
            <a:chOff x="227012" y="1143000"/>
            <a:chExt cx="11658600" cy="2347755"/>
          </a:xfrm>
        </p:grpSpPr>
        <p:sp>
          <p:nvSpPr>
            <p:cNvPr id="14" name="Rounded Rectangle 13"/>
            <p:cNvSpPr/>
            <p:nvPr/>
          </p:nvSpPr>
          <p:spPr>
            <a:xfrm>
              <a:off x="1714586" y="1143000"/>
              <a:ext cx="10171025" cy="2347755"/>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1152526"/>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01270" y="1586556"/>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903412" y="1151675"/>
              <a:ext cx="9982200" cy="233908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Gieo đồng thời hai con xúc xắc cân đối, đồng chất. Xét các biến cố </a:t>
              </a:r>
            </a:p>
            <a:p>
              <a:r>
                <a:rPr lang="en-US" b="1" smtClean="0">
                  <a:latin typeface="Arial" pitchFamily="34" charset="0"/>
                  <a:cs typeface="Arial" pitchFamily="34" charset="0"/>
                </a:rPr>
                <a:t>   </a:t>
              </a:r>
              <a:r>
                <a:rPr lang="en-US" b="1" smtClean="0">
                  <a:solidFill>
                    <a:schemeClr val="accent2">
                      <a:lumMod val="75000"/>
                    </a:schemeClr>
                  </a:solidFill>
                  <a:latin typeface="Arial" pitchFamily="34" charset="0"/>
                  <a:cs typeface="Arial" pitchFamily="34" charset="0"/>
                </a:rPr>
                <a:t>A</a:t>
              </a:r>
              <a:r>
                <a:rPr lang="en-US" b="1" smtClean="0">
                  <a:latin typeface="Arial" pitchFamily="34" charset="0"/>
                  <a:cs typeface="Arial" pitchFamily="34" charset="0"/>
                </a:rPr>
                <a:t>: “Tổng số chấm xuất hiện trên hai con xúc xắc lớn hơn hoặc </a:t>
              </a:r>
              <a:br>
                <a:rPr lang="en-US" b="1" smtClean="0">
                  <a:latin typeface="Arial" pitchFamily="34" charset="0"/>
                  <a:cs typeface="Arial" pitchFamily="34" charset="0"/>
                </a:rPr>
              </a:br>
              <a:r>
                <a:rPr lang="en-US" b="1" smtClean="0">
                  <a:latin typeface="Arial" pitchFamily="34" charset="0"/>
                  <a:cs typeface="Arial" pitchFamily="34" charset="0"/>
                </a:rPr>
                <a:t>          bằng 7”</a:t>
              </a:r>
            </a:p>
            <a:p>
              <a:r>
                <a:rPr lang="en-US" b="1" smtClean="0">
                  <a:latin typeface="Arial" pitchFamily="34" charset="0"/>
                  <a:cs typeface="Arial" pitchFamily="34" charset="0"/>
                </a:rPr>
                <a:t>  </a:t>
              </a:r>
              <a:r>
                <a:rPr lang="en-US" b="1" smtClean="0">
                  <a:solidFill>
                    <a:schemeClr val="accent2">
                      <a:lumMod val="75000"/>
                    </a:schemeClr>
                  </a:solidFill>
                  <a:latin typeface="Arial" pitchFamily="34" charset="0"/>
                  <a:cs typeface="Arial" pitchFamily="34" charset="0"/>
                </a:rPr>
                <a:t>B</a:t>
              </a:r>
              <a:r>
                <a:rPr lang="en-US" b="1">
                  <a:latin typeface="Arial" pitchFamily="34" charset="0"/>
                  <a:cs typeface="Arial" pitchFamily="34" charset="0"/>
                </a:rPr>
                <a:t>: “Tổng số chấm xuất hiện trên hai con xúc xắc </a:t>
              </a:r>
              <a:r>
                <a:rPr lang="en-US" b="1" smtClean="0">
                  <a:latin typeface="Arial" pitchFamily="34" charset="0"/>
                  <a:cs typeface="Arial" pitchFamily="34" charset="0"/>
                </a:rPr>
                <a:t>là số nguyên tố”</a:t>
              </a:r>
            </a:p>
            <a:p>
              <a:r>
                <a:rPr lang="en-US" b="1" smtClean="0">
                  <a:latin typeface="Arial" pitchFamily="34" charset="0"/>
                  <a:cs typeface="Arial" pitchFamily="34" charset="0"/>
                </a:rPr>
                <a:t>Trong các cặp biến cố A và B; A và C; B và C, cặp biến cố nào xung khắc? Tại sao?</a:t>
              </a:r>
              <a:endParaRPr lang="vi-VN" b="1">
                <a:latin typeface="Arial" pitchFamily="34" charset="0"/>
                <a:cs typeface="Arial" pitchFamily="34" charset="0"/>
              </a:endParaRPr>
            </a:p>
          </p:txBody>
        </p:sp>
      </p:grpSp>
      <p:sp>
        <p:nvSpPr>
          <p:cNvPr id="18" name="TextBox 17"/>
          <p:cNvSpPr txBox="1"/>
          <p:nvPr/>
        </p:nvSpPr>
        <p:spPr>
          <a:xfrm>
            <a:off x="684212" y="3986490"/>
            <a:ext cx="9914082" cy="461665"/>
          </a:xfrm>
          <a:prstGeom prst="rect">
            <a:avLst/>
          </a:prstGeom>
          <a:noFill/>
        </p:spPr>
        <p:txBody>
          <a:bodyPr wrap="square" rtlCol="0">
            <a:spAutoFit/>
          </a:bodyPr>
          <a:lstStyle/>
          <a:p>
            <a:pPr algn="just"/>
            <a:r>
              <a:rPr lang="en-US" b="1" smtClean="0">
                <a:latin typeface="Arial" pitchFamily="34" charset="0"/>
                <a:cs typeface="Arial" pitchFamily="34" charset="0"/>
              </a:rPr>
              <a:t>Cặp biến cố A và B là xung khắc vì A và B không đồng thời xảy ra</a:t>
            </a:r>
            <a:endParaRPr lang="en-US" b="1">
              <a:latin typeface="Arial" pitchFamily="34" charset="0"/>
              <a:cs typeface="Arial" pitchFamily="34" charset="0"/>
            </a:endParaRPr>
          </a:p>
        </p:txBody>
      </p:sp>
      <p:sp>
        <p:nvSpPr>
          <p:cNvPr id="21"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24" name="TextBox 23"/>
          <p:cNvSpPr txBox="1"/>
          <p:nvPr/>
        </p:nvSpPr>
        <p:spPr>
          <a:xfrm>
            <a:off x="316075" y="609600"/>
            <a:ext cx="3644737" cy="461665"/>
          </a:xfrm>
          <a:prstGeom prst="rect">
            <a:avLst/>
          </a:prstGeom>
          <a:noFill/>
        </p:spPr>
        <p:txBody>
          <a:bodyPr wrap="square" rtlCol="0">
            <a:spAutoFit/>
          </a:bodyPr>
          <a:lstStyle/>
          <a:p>
            <a:pPr algn="just"/>
            <a:r>
              <a:rPr lang="en-US" b="1" smtClean="0">
                <a:solidFill>
                  <a:srgbClr val="C00000"/>
                </a:solidFill>
                <a:latin typeface="Arial" pitchFamily="34" charset="0"/>
                <a:cs typeface="Arial" pitchFamily="34" charset="0"/>
              </a:rPr>
              <a:t>a) Biến cố xung khắc .</a:t>
            </a:r>
            <a:endParaRPr lang="vi-VN" b="1">
              <a:solidFill>
                <a:srgbClr val="C00000"/>
              </a:solidFill>
              <a:latin typeface="Arial" pitchFamily="34" charset="0"/>
              <a:cs typeface="Arial" pitchFamily="34" charset="0"/>
            </a:endParaRPr>
          </a:p>
        </p:txBody>
      </p:sp>
      <p:sp>
        <p:nvSpPr>
          <p:cNvPr id="25" name="TextBox 24"/>
          <p:cNvSpPr txBox="1"/>
          <p:nvPr/>
        </p:nvSpPr>
        <p:spPr>
          <a:xfrm>
            <a:off x="696137" y="4501892"/>
            <a:ext cx="9914082" cy="861774"/>
          </a:xfrm>
          <a:prstGeom prst="rect">
            <a:avLst/>
          </a:prstGeom>
          <a:noFill/>
        </p:spPr>
        <p:txBody>
          <a:bodyPr wrap="square" rtlCol="0">
            <a:spAutoFit/>
          </a:bodyPr>
          <a:lstStyle/>
          <a:p>
            <a:pPr algn="just"/>
            <a:r>
              <a:rPr lang="en-US" sz="2500" b="1" smtClean="0">
                <a:latin typeface="Arial" pitchFamily="34" charset="0"/>
                <a:cs typeface="Arial" pitchFamily="34" charset="0"/>
              </a:rPr>
              <a:t>Cặp biến cố A và C không xung khắc vì nếu tổng số chấm xuất hiện trên 2 con xúc xắc bằng 7 thì cả A và C xảy ra.</a:t>
            </a:r>
            <a:endParaRPr lang="en-US" sz="2500" b="1">
              <a:latin typeface="Arial" pitchFamily="34" charset="0"/>
              <a:cs typeface="Arial" pitchFamily="34" charset="0"/>
            </a:endParaRPr>
          </a:p>
        </p:txBody>
      </p:sp>
      <p:sp>
        <p:nvSpPr>
          <p:cNvPr id="26" name="TextBox 25"/>
          <p:cNvSpPr txBox="1"/>
          <p:nvPr/>
        </p:nvSpPr>
        <p:spPr>
          <a:xfrm>
            <a:off x="684212" y="5386626"/>
            <a:ext cx="9914082" cy="861774"/>
          </a:xfrm>
          <a:prstGeom prst="rect">
            <a:avLst/>
          </a:prstGeom>
          <a:noFill/>
        </p:spPr>
        <p:txBody>
          <a:bodyPr wrap="square" rtlCol="0">
            <a:spAutoFit/>
          </a:bodyPr>
          <a:lstStyle/>
          <a:p>
            <a:pPr algn="just"/>
            <a:r>
              <a:rPr lang="en-US" sz="2500" b="1" smtClean="0">
                <a:latin typeface="Arial" pitchFamily="34" charset="0"/>
                <a:cs typeface="Arial" pitchFamily="34" charset="0"/>
              </a:rPr>
              <a:t>Cặp biến cố B và C không xung khắc vì nếu tổng số chấm xuất hiện trên 2 con xúc xắc bằng 3 thì cả B và C xảy ra.</a:t>
            </a:r>
            <a:endParaRPr lang="en-US" sz="2500" b="1">
              <a:latin typeface="Arial" pitchFamily="34" charset="0"/>
              <a:cs typeface="Arial" pitchFamily="34" charset="0"/>
            </a:endParaRPr>
          </a:p>
        </p:txBody>
      </p:sp>
      <p:pic>
        <p:nvPicPr>
          <p:cNvPr id="35251" name="Picture 4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8298" y="3108783"/>
            <a:ext cx="2067039" cy="165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251"/>
                                        </p:tgtEl>
                                        <p:attrNameLst>
                                          <p:attrName>style.visibility</p:attrName>
                                        </p:attrNameLst>
                                      </p:cBhvr>
                                      <p:to>
                                        <p:strVal val="visible"/>
                                      </p:to>
                                    </p:set>
                                    <p:animEffect transition="in" filter="wipe(left)">
                                      <p:cBhvr>
                                        <p:cTn id="7" dur="500"/>
                                        <p:tgtEl>
                                          <p:spTgt spid="352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7612" y="348018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27012" y="1069509"/>
            <a:ext cx="11582400" cy="2268597"/>
            <a:chOff x="227012" y="1069509"/>
            <a:chExt cx="11582400" cy="2268597"/>
          </a:xfrm>
        </p:grpSpPr>
        <p:sp>
          <p:nvSpPr>
            <p:cNvPr id="21" name="Rounded Rectangle 20"/>
            <p:cNvSpPr/>
            <p:nvPr/>
          </p:nvSpPr>
          <p:spPr>
            <a:xfrm>
              <a:off x="1979612" y="1069509"/>
              <a:ext cx="9829800" cy="2268597"/>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111724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789634" y="165315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129008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8443" y="1091359"/>
              <a:ext cx="9566194" cy="2246747"/>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Một tổ học sinh có 8 bạn, trong đó có 6 bạn thích môn Bóng đá, 4 bạn thích môn Cầu lông và 2 bạn thích cả hai môn Bóng đá và Cầu lông. Chọn ngẫu nhiên một học sinh trong tổ. Xét các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en-US" sz="2200" b="1" smtClean="0">
                  <a:latin typeface="Arial" pitchFamily="34" charset="0"/>
                  <a:cs typeface="Arial" pitchFamily="34" charset="0"/>
                </a:rPr>
                <a:t>	</a:t>
              </a:r>
              <a:r>
                <a:rPr lang="vi-VN" b="1" smtClean="0">
                  <a:solidFill>
                    <a:schemeClr val="accent2">
                      <a:lumMod val="75000"/>
                    </a:schemeClr>
                  </a:solidFill>
                  <a:latin typeface="Arial" pitchFamily="34" charset="0"/>
                  <a:cs typeface="Arial" pitchFamily="34" charset="0"/>
                </a:rPr>
                <a:t>E</a:t>
              </a:r>
              <a:r>
                <a:rPr lang="vi-VN" b="1">
                  <a:latin typeface="Arial" pitchFamily="34" charset="0"/>
                  <a:cs typeface="Arial" pitchFamily="34" charset="0"/>
                </a:rPr>
                <a:t>: “Học sinh được chọn thích môn Bóng đá</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en-US" b="1" smtClean="0">
                  <a:latin typeface="Arial" pitchFamily="34" charset="0"/>
                  <a:cs typeface="Arial" pitchFamily="34" charset="0"/>
                </a:rPr>
                <a:t>	</a:t>
              </a:r>
              <a:r>
                <a:rPr lang="vi-VN" b="1" smtClean="0">
                  <a:solidFill>
                    <a:schemeClr val="accent2">
                      <a:lumMod val="75000"/>
                    </a:schemeClr>
                  </a:solidFill>
                  <a:latin typeface="Arial" pitchFamily="34" charset="0"/>
                  <a:cs typeface="Arial" pitchFamily="34" charset="0"/>
                </a:rPr>
                <a:t>F</a:t>
              </a:r>
              <a:r>
                <a:rPr lang="vi-VN" b="1">
                  <a:latin typeface="Arial" pitchFamily="34" charset="0"/>
                  <a:cs typeface="Arial" pitchFamily="34" charset="0"/>
                </a:rPr>
                <a:t>: “Học sinh được chọn thích môn Cầu lông</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a:latin typeface="Arial" pitchFamily="34" charset="0"/>
                  <a:cs typeface="Arial" pitchFamily="34" charset="0"/>
                </a:rPr>
                <a:t>Hai biến cố E và F có xung khắc không</a:t>
              </a:r>
              <a:r>
                <a:rPr lang="vi-VN" b="1" smtClean="0">
                  <a:latin typeface="Arial" pitchFamily="34" charset="0"/>
                  <a:cs typeface="Arial" pitchFamily="34" charset="0"/>
                </a:rPr>
                <a:t>?</a:t>
              </a:r>
              <a:endParaRPr lang="vi-VN" b="1">
                <a:latin typeface="Arial" pitchFamily="34" charset="0"/>
                <a:cs typeface="Arial" pitchFamily="34" charset="0"/>
              </a:endParaRPr>
            </a:p>
          </p:txBody>
        </p:sp>
      </p:grpSp>
      <p:sp>
        <p:nvSpPr>
          <p:cNvPr id="11" name="TextBox 10"/>
          <p:cNvSpPr txBox="1"/>
          <p:nvPr/>
        </p:nvSpPr>
        <p:spPr>
          <a:xfrm>
            <a:off x="1018004" y="3962400"/>
            <a:ext cx="7304088" cy="1631216"/>
          </a:xfrm>
          <a:prstGeom prst="rect">
            <a:avLst/>
          </a:prstGeom>
          <a:noFill/>
        </p:spPr>
        <p:txBody>
          <a:bodyPr wrap="square" rtlCol="0">
            <a:spAutoFit/>
          </a:bodyPr>
          <a:lstStyle/>
          <a:p>
            <a:pPr marL="342900" indent="-342900">
              <a:buFont typeface="Wingdings" pitchFamily="2" charset="2"/>
              <a:buChar char="v"/>
            </a:pPr>
            <a:r>
              <a:rPr lang="vi-VN" sz="2500" b="1">
                <a:latin typeface="Arial" pitchFamily="34" charset="0"/>
                <a:cs typeface="Arial" pitchFamily="34" charset="0"/>
              </a:rPr>
              <a:t>Cặp biến cố E và F </a:t>
            </a:r>
            <a:r>
              <a:rPr lang="vi-VN" sz="2500" b="1" i="1">
                <a:solidFill>
                  <a:srgbClr val="C00000"/>
                </a:solidFill>
                <a:latin typeface="Arial" pitchFamily="34" charset="0"/>
                <a:cs typeface="Arial" pitchFamily="34" charset="0"/>
              </a:rPr>
              <a:t>không xung khắc </a:t>
            </a:r>
            <a:r>
              <a:rPr lang="en-US" sz="2500" b="1" i="1" smtClean="0">
                <a:solidFill>
                  <a:srgbClr val="C00000"/>
                </a:solidFill>
                <a:latin typeface="Arial" pitchFamily="34" charset="0"/>
                <a:cs typeface="Arial" pitchFamily="34" charset="0"/>
              </a:rPr>
              <a:t/>
            </a:r>
            <a:br>
              <a:rPr lang="en-US" sz="2500" b="1" i="1" smtClean="0">
                <a:solidFill>
                  <a:srgbClr val="C00000"/>
                </a:solidFill>
                <a:latin typeface="Arial" pitchFamily="34" charset="0"/>
                <a:cs typeface="Arial" pitchFamily="34" charset="0"/>
              </a:rPr>
            </a:br>
            <a:r>
              <a:rPr lang="vi-VN" sz="2500" b="1" smtClean="0">
                <a:latin typeface="Arial" pitchFamily="34" charset="0"/>
                <a:cs typeface="Arial" pitchFamily="34" charset="0"/>
              </a:rPr>
              <a:t>vì </a:t>
            </a:r>
            <a:r>
              <a:rPr lang="vi-VN" sz="2500" b="1">
                <a:latin typeface="Arial" pitchFamily="34" charset="0"/>
                <a:cs typeface="Arial" pitchFamily="34" charset="0"/>
              </a:rPr>
              <a:t>nếu học sinh được chọn thích môn Bóng đá thì cả E và F có thể xảy ra vì có 2 bạn thích cả hai môn Bóng đá và Cầu lông</a:t>
            </a:r>
            <a:r>
              <a:rPr lang="vi-VN" sz="2500" b="1" smtClean="0">
                <a:latin typeface="Arial" pitchFamily="34" charset="0"/>
                <a:cs typeface="Arial" pitchFamily="34" charset="0"/>
              </a:rPr>
              <a:t>.</a:t>
            </a:r>
            <a:endParaRPr lang="vi-VN" sz="2500" b="1">
              <a:latin typeface="Arial" pitchFamily="34" charset="0"/>
              <a:cs typeface="Arial" pitchFamily="34" charset="0"/>
            </a:endParaRPr>
          </a:p>
        </p:txBody>
      </p:sp>
      <p:grpSp>
        <p:nvGrpSpPr>
          <p:cNvPr id="6" name="Group 5"/>
          <p:cNvGrpSpPr/>
          <p:nvPr/>
        </p:nvGrpSpPr>
        <p:grpSpPr>
          <a:xfrm>
            <a:off x="8893786" y="3439180"/>
            <a:ext cx="2738216" cy="2504420"/>
            <a:chOff x="8893786" y="2438400"/>
            <a:chExt cx="2738216" cy="2504420"/>
          </a:xfrm>
        </p:grpSpPr>
        <p:pic>
          <p:nvPicPr>
            <p:cNvPr id="532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3786" y="2990060"/>
              <a:ext cx="1260710" cy="126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0874" r="20625" b="4122"/>
            <a:stretch/>
          </p:blipFill>
          <p:spPr>
            <a:xfrm>
              <a:off x="10460775" y="2560378"/>
              <a:ext cx="1171227" cy="1919544"/>
            </a:xfrm>
            <a:prstGeom prst="rect">
              <a:avLst/>
            </a:prstGeom>
          </p:spPr>
        </p:pic>
        <p:sp>
          <p:nvSpPr>
            <p:cNvPr id="18" name="Rectangle 17"/>
            <p:cNvSpPr/>
            <p:nvPr/>
          </p:nvSpPr>
          <p:spPr>
            <a:xfrm>
              <a:off x="9324118" y="2479404"/>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9" name="Rectangle 18"/>
            <p:cNvSpPr/>
            <p:nvPr/>
          </p:nvSpPr>
          <p:spPr>
            <a:xfrm>
              <a:off x="10996153" y="243840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4</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0" name="Rectangle 19"/>
            <p:cNvSpPr/>
            <p:nvPr/>
          </p:nvSpPr>
          <p:spPr>
            <a:xfrm>
              <a:off x="10090151" y="441960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 name="Left Brace 2"/>
            <p:cNvSpPr/>
            <p:nvPr/>
          </p:nvSpPr>
          <p:spPr>
            <a:xfrm rot="16200000">
              <a:off x="10214715" y="3698484"/>
              <a:ext cx="90862" cy="14720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25" name="TextBox 24"/>
          <p:cNvSpPr txBox="1"/>
          <p:nvPr/>
        </p:nvSpPr>
        <p:spPr>
          <a:xfrm>
            <a:off x="316075" y="609600"/>
            <a:ext cx="3644737" cy="461665"/>
          </a:xfrm>
          <a:prstGeom prst="rect">
            <a:avLst/>
          </a:prstGeom>
          <a:noFill/>
        </p:spPr>
        <p:txBody>
          <a:bodyPr wrap="square" rtlCol="0">
            <a:spAutoFit/>
          </a:bodyPr>
          <a:lstStyle/>
          <a:p>
            <a:pPr algn="just"/>
            <a:r>
              <a:rPr lang="en-US" b="1" smtClean="0">
                <a:solidFill>
                  <a:srgbClr val="C00000"/>
                </a:solidFill>
                <a:latin typeface="Arial" pitchFamily="34" charset="0"/>
                <a:cs typeface="Arial" pitchFamily="34" charset="0"/>
              </a:rPr>
              <a:t>a) Biến cố xung khắc .</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919430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826" y="25146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979612" y="2901735"/>
            <a:ext cx="7239000" cy="892552"/>
          </a:xfrm>
          <a:prstGeom prst="rect">
            <a:avLst/>
          </a:prstGeom>
          <a:noFill/>
        </p:spPr>
        <p:txBody>
          <a:bodyPr wrap="square" rtlCol="0">
            <a:spAutoFit/>
          </a:bodyPr>
          <a:lstStyle/>
          <a:p>
            <a:pPr algn="just"/>
            <a:r>
              <a:rPr lang="en-US" sz="2600" b="1">
                <a:latin typeface="Arial" pitchFamily="34" charset="0"/>
                <a:cs typeface="Arial" pitchFamily="34" charset="0"/>
              </a:rPr>
              <a:t>Không gian mẫu </a:t>
            </a:r>
            <a:r>
              <a:rPr lang="el-GR" sz="2600" b="1" smtClean="0">
                <a:latin typeface="Arial" pitchFamily="34" charset="0"/>
                <a:cs typeface="Arial" pitchFamily="34" charset="0"/>
              </a:rPr>
              <a:t>Ω</a:t>
            </a:r>
            <a:r>
              <a:rPr lang="en-US" sz="2600" b="1" smtClean="0">
                <a:latin typeface="Arial" pitchFamily="34" charset="0"/>
                <a:cs typeface="Arial" pitchFamily="34" charset="0"/>
              </a:rPr>
              <a:t> là </a:t>
            </a:r>
            <a:r>
              <a:rPr lang="en-US" sz="2600" b="1">
                <a:latin typeface="Arial" pitchFamily="34" charset="0"/>
                <a:cs typeface="Arial" pitchFamily="34" charset="0"/>
              </a:rPr>
              <a:t>tập hợp gồm các phần tử </a:t>
            </a:r>
            <a:r>
              <a:rPr lang="en-US" sz="2600" b="1" smtClean="0">
                <a:latin typeface="Times New Roman" pitchFamily="18" charset="0"/>
                <a:cs typeface="Times New Roman" pitchFamily="18" charset="0"/>
              </a:rPr>
              <a:t>{</a:t>
            </a:r>
            <a:r>
              <a:rPr lang="en-US" sz="2600" b="1" smtClean="0">
                <a:latin typeface="Arial" pitchFamily="34" charset="0"/>
                <a:cs typeface="Arial" pitchFamily="34" charset="0"/>
              </a:rPr>
              <a:t>1; 2; 3; 4; 5; 6</a:t>
            </a:r>
            <a:r>
              <a:rPr lang="en-US" sz="2600" b="1">
                <a:latin typeface="Times New Roman" pitchFamily="18" charset="0"/>
                <a:cs typeface="Times New Roman" pitchFamily="18" charset="0"/>
              </a:rPr>
              <a:t>}</a:t>
            </a:r>
          </a:p>
        </p:txBody>
      </p:sp>
      <p:grpSp>
        <p:nvGrpSpPr>
          <p:cNvPr id="15" name="Group 14"/>
          <p:cNvGrpSpPr/>
          <p:nvPr/>
        </p:nvGrpSpPr>
        <p:grpSpPr>
          <a:xfrm>
            <a:off x="289088" y="1188421"/>
            <a:ext cx="11558425" cy="1173779"/>
            <a:chOff x="289088" y="761999"/>
            <a:chExt cx="11558425" cy="1173779"/>
          </a:xfrm>
        </p:grpSpPr>
        <p:sp>
          <p:nvSpPr>
            <p:cNvPr id="16" name="Rounded Rectangle 15"/>
            <p:cNvSpPr/>
            <p:nvPr/>
          </p:nvSpPr>
          <p:spPr>
            <a:xfrm>
              <a:off x="289088" y="761999"/>
              <a:ext cx="11558425" cy="117377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1937312" y="843171"/>
                  <a:ext cx="9833999" cy="1092607"/>
                </a:xfrm>
                <a:prstGeom prst="rect">
                  <a:avLst/>
                </a:prstGeom>
                <a:noFill/>
              </p:spPr>
              <p:txBody>
                <a:bodyPr wrap="square" rtlCol="0">
                  <a:spAutoFit/>
                </a:bodyPr>
                <a:lstStyle/>
                <a:p>
                  <a:r>
                    <a:rPr lang="vi-VN" sz="2600" b="1" smtClean="0">
                      <a:latin typeface="Arial" pitchFamily="34" charset="0"/>
                      <a:cs typeface="Arial" pitchFamily="34" charset="0"/>
                    </a:rPr>
                    <a:t>Trở </a:t>
                  </a:r>
                  <a:r>
                    <a:rPr lang="vi-VN" sz="2600" b="1">
                      <a:latin typeface="Arial" pitchFamily="34" charset="0"/>
                      <a:cs typeface="Arial" pitchFamily="34" charset="0"/>
                    </a:rPr>
                    <a:t>lại tình huống trong HĐ1. </a:t>
                  </a:r>
                  <a:endParaRPr lang="en-US" sz="2600" b="1" smtClean="0">
                    <a:latin typeface="Arial" pitchFamily="34" charset="0"/>
                    <a:cs typeface="Arial" pitchFamily="34" charset="0"/>
                  </a:endParaRPr>
                </a:p>
                <a:p>
                  <a:pPr>
                    <a:lnSpc>
                      <a:spcPct val="150000"/>
                    </a:lnSpc>
                  </a:pPr>
                  <a:r>
                    <a:rPr lang="en-US" sz="2600" b="1" smtClean="0">
                      <a:latin typeface="Arial" pitchFamily="34" charset="0"/>
                      <a:cs typeface="Arial" pitchFamily="34" charset="0"/>
                    </a:rPr>
                    <a:t>Hãy tính P(A) , P(B) và P(A</a:t>
                  </a:r>
                  <a14:m>
                    <m:oMath xmlns:m="http://schemas.openxmlformats.org/officeDocument/2006/math">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B)</a:t>
                  </a:r>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937312" y="843171"/>
                  <a:ext cx="9833999" cy="1092607"/>
                </a:xfrm>
                <a:prstGeom prst="rect">
                  <a:avLst/>
                </a:prstGeom>
                <a:blipFill rotWithShape="1">
                  <a:blip r:embed="rId5"/>
                  <a:stretch>
                    <a:fillRect l="-1116" t="-5000" b="-5556"/>
                  </a:stretch>
                </a:blipFill>
              </p:spPr>
              <p:txBody>
                <a:bodyPr/>
                <a:lstStyle/>
                <a:p>
                  <a:r>
                    <a:rPr lang="en-US">
                      <a:noFill/>
                    </a:rPr>
                    <a:t> </a:t>
                  </a:r>
                </a:p>
              </p:txBody>
            </p:sp>
          </mc:Fallback>
        </mc:AlternateContent>
        <p:pic>
          <p:nvPicPr>
            <p:cNvPr id="2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4758" b="30807"/>
            <a:stretch/>
          </p:blipFill>
          <p:spPr bwMode="auto">
            <a:xfrm>
              <a:off x="385710" y="818063"/>
              <a:ext cx="1511405" cy="50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12" name="TextBox 11"/>
          <p:cNvSpPr txBox="1"/>
          <p:nvPr/>
        </p:nvSpPr>
        <p:spPr>
          <a:xfrm>
            <a:off x="316075" y="609600"/>
            <a:ext cx="7988137" cy="461665"/>
          </a:xfrm>
          <a:prstGeom prst="rect">
            <a:avLst/>
          </a:prstGeom>
          <a:noFill/>
        </p:spPr>
        <p:txBody>
          <a:bodyPr wrap="square" rtlCol="0">
            <a:spAutoFit/>
          </a:bodyPr>
          <a:lstStyle/>
          <a:p>
            <a:pPr algn="just"/>
            <a:r>
              <a:rPr lang="en-US" b="1" i="1" smtClean="0">
                <a:solidFill>
                  <a:srgbClr val="C00000"/>
                </a:solidFill>
                <a:latin typeface="Arial" pitchFamily="34" charset="0"/>
                <a:cs typeface="Arial" pitchFamily="34" charset="0"/>
              </a:rPr>
              <a:t>b) Công thức cộng xác suất cho 2 biến cố xung khắc</a:t>
            </a:r>
            <a:endParaRPr lang="vi-VN" b="1" i="1">
              <a:solidFill>
                <a:srgbClr val="C00000"/>
              </a:solidFill>
              <a:latin typeface="Arial" pitchFamily="34" charset="0"/>
              <a:cs typeface="Arial" pitchFamily="34" charset="0"/>
            </a:endParaRP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3478" r="30195"/>
          <a:stretch/>
        </p:blipFill>
        <p:spPr>
          <a:xfrm>
            <a:off x="9752012" y="2524125"/>
            <a:ext cx="1827212" cy="195257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612896292"/>
              </p:ext>
            </p:extLst>
          </p:nvPr>
        </p:nvGraphicFramePr>
        <p:xfrm>
          <a:off x="4133074" y="3657600"/>
          <a:ext cx="2001838" cy="989013"/>
        </p:xfrm>
        <a:graphic>
          <a:graphicData uri="http://schemas.openxmlformats.org/presentationml/2006/ole">
            <mc:AlternateContent xmlns:mc="http://schemas.openxmlformats.org/markup-compatibility/2006">
              <mc:Choice xmlns:v="urn:schemas-microsoft-com:vml" Requires="v">
                <p:oleObj spid="_x0000_s54379" name="Equation" r:id="rId8" imgW="850680" imgH="419040" progId="Equation.DSMT4">
                  <p:embed/>
                </p:oleObj>
              </mc:Choice>
              <mc:Fallback>
                <p:oleObj name="Equation" r:id="rId8" imgW="850680" imgH="419040" progId="Equation.DSMT4">
                  <p:embed/>
                  <p:pic>
                    <p:nvPicPr>
                      <p:cNvPr id="0" name="Object 1"/>
                      <p:cNvPicPr>
                        <a:picLocks noChangeAspect="1" noChangeArrowheads="1"/>
                      </p:cNvPicPr>
                      <p:nvPr/>
                    </p:nvPicPr>
                    <p:blipFill>
                      <a:blip r:embed="rId9"/>
                      <a:srcRect/>
                      <a:stretch>
                        <a:fillRect/>
                      </a:stretch>
                    </p:blipFill>
                    <p:spPr bwMode="auto">
                      <a:xfrm>
                        <a:off x="4133074" y="3657600"/>
                        <a:ext cx="2001838"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840375930"/>
              </p:ext>
            </p:extLst>
          </p:nvPr>
        </p:nvGraphicFramePr>
        <p:xfrm>
          <a:off x="6400799" y="3657600"/>
          <a:ext cx="1674813" cy="989013"/>
        </p:xfrm>
        <a:graphic>
          <a:graphicData uri="http://schemas.openxmlformats.org/presentationml/2006/ole">
            <mc:AlternateContent xmlns:mc="http://schemas.openxmlformats.org/markup-compatibility/2006">
              <mc:Choice xmlns:v="urn:schemas-microsoft-com:vml" Requires="v">
                <p:oleObj spid="_x0000_s54380" name="Equation" r:id="rId10" imgW="711000" imgH="419040" progId="Equation.DSMT4">
                  <p:embed/>
                </p:oleObj>
              </mc:Choice>
              <mc:Fallback>
                <p:oleObj name="Equation" r:id="rId10" imgW="711000" imgH="419040" progId="Equation.DSMT4">
                  <p:embed/>
                  <p:pic>
                    <p:nvPicPr>
                      <p:cNvPr id="0" name=""/>
                      <p:cNvPicPr>
                        <a:picLocks noChangeAspect="1" noChangeArrowheads="1"/>
                      </p:cNvPicPr>
                      <p:nvPr/>
                    </p:nvPicPr>
                    <p:blipFill>
                      <a:blip r:embed="rId11"/>
                      <a:srcRect/>
                      <a:stretch>
                        <a:fillRect/>
                      </a:stretch>
                    </p:blipFill>
                    <p:spPr bwMode="auto">
                      <a:xfrm>
                        <a:off x="6400799" y="3657600"/>
                        <a:ext cx="167481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30851287"/>
              </p:ext>
            </p:extLst>
          </p:nvPr>
        </p:nvGraphicFramePr>
        <p:xfrm>
          <a:off x="4000499" y="4800600"/>
          <a:ext cx="2333625" cy="479425"/>
        </p:xfrm>
        <a:graphic>
          <a:graphicData uri="http://schemas.openxmlformats.org/presentationml/2006/ole">
            <mc:AlternateContent xmlns:mc="http://schemas.openxmlformats.org/markup-compatibility/2006">
              <mc:Choice xmlns:v="urn:schemas-microsoft-com:vml" Requires="v">
                <p:oleObj spid="_x0000_s54381" name="Equation" r:id="rId12" imgW="990360" imgH="203040" progId="Equation.DSMT4">
                  <p:embed/>
                </p:oleObj>
              </mc:Choice>
              <mc:Fallback>
                <p:oleObj name="Equation" r:id="rId12" imgW="990360" imgH="203040" progId="Equation.DSMT4">
                  <p:embed/>
                  <p:pic>
                    <p:nvPicPr>
                      <p:cNvPr id="0" name=""/>
                      <p:cNvPicPr>
                        <a:picLocks noChangeAspect="1" noChangeArrowheads="1"/>
                      </p:cNvPicPr>
                      <p:nvPr/>
                    </p:nvPicPr>
                    <p:blipFill>
                      <a:blip r:embed="rId13"/>
                      <a:srcRect/>
                      <a:stretch>
                        <a:fillRect/>
                      </a:stretch>
                    </p:blipFill>
                    <p:spPr bwMode="auto">
                      <a:xfrm>
                        <a:off x="4000499" y="4800600"/>
                        <a:ext cx="23336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211981197"/>
              </p:ext>
            </p:extLst>
          </p:nvPr>
        </p:nvGraphicFramePr>
        <p:xfrm>
          <a:off x="3090861" y="5280025"/>
          <a:ext cx="3081338" cy="989013"/>
        </p:xfrm>
        <a:graphic>
          <a:graphicData uri="http://schemas.openxmlformats.org/presentationml/2006/ole">
            <mc:AlternateContent xmlns:mc="http://schemas.openxmlformats.org/markup-compatibility/2006">
              <mc:Choice xmlns:v="urn:schemas-microsoft-com:vml" Requires="v">
                <p:oleObj spid="_x0000_s54382" name="Equation" r:id="rId14" imgW="1307880" imgH="419040" progId="Equation.DSMT4">
                  <p:embed/>
                </p:oleObj>
              </mc:Choice>
              <mc:Fallback>
                <p:oleObj name="Equation" r:id="rId14" imgW="1307880" imgH="419040" progId="Equation.DSMT4">
                  <p:embed/>
                  <p:pic>
                    <p:nvPicPr>
                      <p:cNvPr id="0" name=""/>
                      <p:cNvPicPr>
                        <a:picLocks noChangeAspect="1" noChangeArrowheads="1"/>
                      </p:cNvPicPr>
                      <p:nvPr/>
                    </p:nvPicPr>
                    <p:blipFill>
                      <a:blip r:embed="rId15"/>
                      <a:srcRect/>
                      <a:stretch>
                        <a:fillRect/>
                      </a:stretch>
                    </p:blipFill>
                    <p:spPr bwMode="auto">
                      <a:xfrm>
                        <a:off x="3090861" y="5280025"/>
                        <a:ext cx="3081338"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45414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12" name="TextBox 11"/>
          <p:cNvSpPr txBox="1"/>
          <p:nvPr/>
        </p:nvSpPr>
        <p:spPr>
          <a:xfrm>
            <a:off x="316075" y="609600"/>
            <a:ext cx="7988137" cy="461665"/>
          </a:xfrm>
          <a:prstGeom prst="rect">
            <a:avLst/>
          </a:prstGeom>
          <a:noFill/>
        </p:spPr>
        <p:txBody>
          <a:bodyPr wrap="square" rtlCol="0">
            <a:spAutoFit/>
          </a:bodyPr>
          <a:lstStyle/>
          <a:p>
            <a:pPr algn="just"/>
            <a:r>
              <a:rPr lang="en-US" b="1" i="1" smtClean="0">
                <a:solidFill>
                  <a:srgbClr val="C00000"/>
                </a:solidFill>
                <a:latin typeface="Arial" pitchFamily="34" charset="0"/>
                <a:cs typeface="Arial" pitchFamily="34" charset="0"/>
              </a:rPr>
              <a:t>b) Công thức cộng xác suất cho 2 biến cố xung khắc</a:t>
            </a:r>
            <a:endParaRPr lang="vi-VN" b="1" i="1">
              <a:solidFill>
                <a:srgbClr val="C00000"/>
              </a:solidFill>
              <a:latin typeface="Arial" pitchFamily="34" charset="0"/>
              <a:cs typeface="Arial" pitchFamily="34" charset="0"/>
            </a:endParaRPr>
          </a:p>
        </p:txBody>
      </p:sp>
      <p:grpSp>
        <p:nvGrpSpPr>
          <p:cNvPr id="4" name="Group 3"/>
          <p:cNvGrpSpPr/>
          <p:nvPr/>
        </p:nvGrpSpPr>
        <p:grpSpPr>
          <a:xfrm>
            <a:off x="598487" y="1192858"/>
            <a:ext cx="10823325" cy="1740753"/>
            <a:chOff x="598487" y="1192858"/>
            <a:chExt cx="10823325" cy="1740753"/>
          </a:xfrm>
        </p:grpSpPr>
        <p:sp>
          <p:nvSpPr>
            <p:cNvPr id="32" name="Rounded Rectangle 31"/>
            <p:cNvSpPr/>
            <p:nvPr/>
          </p:nvSpPr>
          <p:spPr>
            <a:xfrm>
              <a:off x="598487" y="1192858"/>
              <a:ext cx="10668000" cy="1550342"/>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3" name="TextBox 32"/>
            <p:cNvSpPr txBox="1"/>
            <p:nvPr/>
          </p:nvSpPr>
          <p:spPr>
            <a:xfrm>
              <a:off x="979487" y="1371899"/>
              <a:ext cx="9829800"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Nếu A và B là hai biến cố xung khắc thì </a:t>
              </a:r>
              <a:endParaRPr lang="vi-VN" sz="2600" b="1">
                <a:latin typeface="Arial" pitchFamily="34" charset="0"/>
                <a:cs typeface="Arial" pitchFamily="34"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96762" y="1618120"/>
              <a:ext cx="1225050" cy="1315491"/>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539321315"/>
                </p:ext>
              </p:extLst>
            </p:nvPr>
          </p:nvGraphicFramePr>
          <p:xfrm>
            <a:off x="3130232" y="2007060"/>
            <a:ext cx="4302760" cy="580105"/>
          </p:xfrm>
          <a:graphic>
            <a:graphicData uri="http://schemas.openxmlformats.org/presentationml/2006/ole">
              <mc:AlternateContent xmlns:mc="http://schemas.openxmlformats.org/markup-compatibility/2006">
                <mc:Choice xmlns:v="urn:schemas-microsoft-com:vml" Requires="v">
                  <p:oleObj spid="_x0000_s55325" name="Equation" r:id="rId5" imgW="1511280" imgH="203040" progId="Equation.DSMT4">
                    <p:embed/>
                  </p:oleObj>
                </mc:Choice>
                <mc:Fallback>
                  <p:oleObj name="Equation" r:id="rId5" imgW="1511280" imgH="203040" progId="Equation.DSMT4">
                    <p:embed/>
                    <p:pic>
                      <p:nvPicPr>
                        <p:cNvPr id="0" name="Object 1"/>
                        <p:cNvPicPr>
                          <a:picLocks noChangeAspect="1" noChangeArrowheads="1"/>
                        </p:cNvPicPr>
                        <p:nvPr/>
                      </p:nvPicPr>
                      <p:blipFill>
                        <a:blip r:embed="rId6"/>
                        <a:srcRect/>
                        <a:stretch>
                          <a:fillRect/>
                        </a:stretch>
                      </p:blipFill>
                      <p:spPr bwMode="auto">
                        <a:xfrm>
                          <a:off x="3130232" y="2007060"/>
                          <a:ext cx="4302760" cy="58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3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362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1714586" y="152400"/>
            <a:ext cx="10171025" cy="2443874"/>
          </a:xfrm>
          <a:prstGeom prst="roundRect">
            <a:avLst>
              <a:gd name="adj" fmla="val 5320"/>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161926"/>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701270" y="595956"/>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6699" y="278020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3" name="TextBox 12"/>
              <p:cNvSpPr txBox="1"/>
              <p:nvPr/>
            </p:nvSpPr>
            <p:spPr>
              <a:xfrm>
                <a:off x="1827212" y="257194"/>
                <a:ext cx="9982200" cy="2339080"/>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Một hộp đựng 9 tấm thẻ cùng loại được ghi số từ 1 đến 9. Rút ngẫu nhiên đồng thời hai tấm thẻ từ trong hộp. Xét các biến cố :</a:t>
                </a:r>
              </a:p>
              <a:p>
                <a:pPr algn="just"/>
                <a:r>
                  <a:rPr lang="en-US" b="1" smtClean="0">
                    <a:latin typeface="Arial" pitchFamily="34" charset="0"/>
                    <a:cs typeface="Arial" pitchFamily="34" charset="0"/>
                  </a:rPr>
                  <a:t>A: “Cả hai tấm thẻ đều ghi số chẵn”</a:t>
                </a:r>
              </a:p>
              <a:p>
                <a:pPr algn="just"/>
                <a:r>
                  <a:rPr lang="en-US" b="1" smtClean="0">
                    <a:latin typeface="Arial" pitchFamily="34" charset="0"/>
                    <a:cs typeface="Arial" pitchFamily="34" charset="0"/>
                  </a:rPr>
                  <a:t>B: “Chỉ có một tấm thẻ ghi số chẵn”</a:t>
                </a:r>
              </a:p>
              <a:p>
                <a:pPr algn="just"/>
                <a:r>
                  <a:rPr lang="en-US" b="1" smtClean="0">
                    <a:latin typeface="Arial" pitchFamily="34" charset="0"/>
                    <a:cs typeface="Arial" pitchFamily="34" charset="0"/>
                  </a:rPr>
                  <a:t>C: “Tích hai số ghi trên hai tấm thẻ là một số chẵn”</a:t>
                </a:r>
              </a:p>
              <a:p>
                <a:pPr algn="just"/>
                <a:r>
                  <a:rPr lang="en-US" b="1" smtClean="0">
                    <a:latin typeface="Arial" pitchFamily="34" charset="0"/>
                    <a:cs typeface="Arial" pitchFamily="34" charset="0"/>
                  </a:rPr>
                  <a:t>a) Chứng minh rằng </a:t>
                </a:r>
                <a14:m>
                  <m:oMath xmlns:m="http://schemas.openxmlformats.org/officeDocument/2006/math">
                    <m:r>
                      <a:rPr lang="en-US" b="1" i="1" smtClean="0">
                        <a:latin typeface="Cambria Math"/>
                        <a:cs typeface="Arial" pitchFamily="34" charset="0"/>
                      </a:rPr>
                      <m:t>𝑪</m:t>
                    </m:r>
                    <m:r>
                      <a:rPr lang="en-US" b="1" i="1" smtClean="0">
                        <a:latin typeface="Cambria Math"/>
                        <a:cs typeface="Arial" pitchFamily="34" charset="0"/>
                      </a:rPr>
                      <m:t>=</m:t>
                    </m:r>
                    <m:r>
                      <a:rPr lang="en-US" b="1" i="1" smtClean="0">
                        <a:latin typeface="Cambria Math"/>
                        <a:cs typeface="Arial" pitchFamily="34" charset="0"/>
                      </a:rPr>
                      <m:t>𝑨</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𝑩</m:t>
                    </m:r>
                    <m:r>
                      <a:rPr lang="en-US" b="1" i="1" smtClean="0">
                        <a:latin typeface="Cambria Math"/>
                        <a:ea typeface="Cambria Math"/>
                        <a:cs typeface="Arial" pitchFamily="34" charset="0"/>
                      </a:rPr>
                      <m:t> </m:t>
                    </m:r>
                  </m:oMath>
                </a14:m>
                <a:r>
                  <a:rPr lang="en-US" b="1" smtClean="0">
                    <a:latin typeface="Arial" pitchFamily="34" charset="0"/>
                    <a:cs typeface="Arial" pitchFamily="34" charset="0"/>
                  </a:rPr>
                  <a:t> 		b)  Tính P(C)</a:t>
                </a:r>
                <a:endParaRPr lang="vi-VN"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827212" y="257194"/>
                <a:ext cx="9982200" cy="2339080"/>
              </a:xfrm>
              <a:prstGeom prst="rect">
                <a:avLst/>
              </a:prstGeom>
              <a:blipFill rotWithShape="1">
                <a:blip r:embed="rId6"/>
                <a:stretch>
                  <a:fillRect l="-672" t="-1042" r="-611" b="-4688"/>
                </a:stretch>
              </a:blipFill>
            </p:spPr>
            <p:txBody>
              <a:bodyPr/>
              <a:lstStyle/>
              <a:p>
                <a:r>
                  <a:rPr lang="en-US">
                    <a:noFill/>
                  </a:rPr>
                  <a:t> </a:t>
                </a:r>
              </a:p>
            </p:txBody>
          </p:sp>
        </mc:Fallback>
      </mc:AlternateContent>
      <p:sp>
        <p:nvSpPr>
          <p:cNvPr id="22" name="TextBox 21"/>
          <p:cNvSpPr txBox="1"/>
          <p:nvPr/>
        </p:nvSpPr>
        <p:spPr>
          <a:xfrm>
            <a:off x="455612" y="3141064"/>
            <a:ext cx="7312247" cy="769441"/>
          </a:xfrm>
          <a:prstGeom prst="rect">
            <a:avLst/>
          </a:prstGeom>
          <a:noFill/>
        </p:spPr>
        <p:txBody>
          <a:bodyPr wrap="square" rtlCol="0">
            <a:spAutoFit/>
          </a:bodyPr>
          <a:lstStyle/>
          <a:p>
            <a:pPr algn="just"/>
            <a:r>
              <a:rPr lang="en-US" sz="2200" b="1" smtClean="0">
                <a:latin typeface="Arial" pitchFamily="34" charset="0"/>
                <a:cs typeface="Arial" pitchFamily="34" charset="0"/>
              </a:rPr>
              <a:t>a) Biến cố C xảy ra khi và chỉ khi trong 2 tấm thẻ có ít nhất một tấm thẻ ghi số chẵn.</a:t>
            </a:r>
            <a:endParaRPr lang="en-US" sz="2200" b="1">
              <a:latin typeface="Times New Roman" pitchFamily="18" charset="0"/>
              <a:cs typeface="Times New Roman" pitchFamily="18" charset="0"/>
            </a:endParaRPr>
          </a:p>
        </p:txBody>
      </p:sp>
      <p:sp>
        <p:nvSpPr>
          <p:cNvPr id="21" name="TextBox 20"/>
          <p:cNvSpPr txBox="1"/>
          <p:nvPr/>
        </p:nvSpPr>
        <p:spPr>
          <a:xfrm>
            <a:off x="763365" y="3886200"/>
            <a:ext cx="6778847" cy="430887"/>
          </a:xfrm>
          <a:prstGeom prst="rect">
            <a:avLst/>
          </a:prstGeom>
          <a:noFill/>
        </p:spPr>
        <p:txBody>
          <a:bodyPr wrap="square" rtlCol="0">
            <a:spAutoFit/>
          </a:bodyPr>
          <a:lstStyle/>
          <a:p>
            <a:pPr algn="just"/>
            <a:r>
              <a:rPr lang="en-US" sz="2200" b="1" smtClean="0">
                <a:latin typeface="Arial" pitchFamily="34" charset="0"/>
                <a:cs typeface="Arial" pitchFamily="34" charset="0"/>
              </a:rPr>
              <a:t>Nếu cả 2 tấm thẻ ghi số chẵn thì biến cố A xảy ra</a:t>
            </a:r>
            <a:endParaRPr lang="en-US" sz="2200" b="1">
              <a:latin typeface="Times New Roman" pitchFamily="18" charset="0"/>
              <a:cs typeface="Times New Roman" pitchFamily="18" charset="0"/>
            </a:endParaRPr>
          </a:p>
        </p:txBody>
      </p:sp>
      <p:sp>
        <p:nvSpPr>
          <p:cNvPr id="25" name="TextBox 24"/>
          <p:cNvSpPr txBox="1"/>
          <p:nvPr/>
        </p:nvSpPr>
        <p:spPr>
          <a:xfrm>
            <a:off x="763365" y="5016584"/>
            <a:ext cx="6778847" cy="430887"/>
          </a:xfrm>
          <a:prstGeom prst="rect">
            <a:avLst/>
          </a:prstGeom>
          <a:noFill/>
        </p:spPr>
        <p:txBody>
          <a:bodyPr wrap="square" rtlCol="0">
            <a:spAutoFit/>
          </a:bodyPr>
          <a:lstStyle/>
          <a:p>
            <a:pPr algn="just"/>
            <a:r>
              <a:rPr lang="en-US" sz="2200" b="1" smtClean="0">
                <a:latin typeface="Arial" pitchFamily="34" charset="0"/>
                <a:cs typeface="Arial" pitchFamily="34" charset="0"/>
              </a:rPr>
              <a:t>Vậy C là biến cố hợp của A và B</a:t>
            </a:r>
            <a:endParaRPr lang="en-US" sz="2200" b="1">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7" name="TextBox 26"/>
              <p:cNvSpPr txBox="1"/>
              <p:nvPr/>
            </p:nvSpPr>
            <p:spPr>
              <a:xfrm>
                <a:off x="455612" y="5456997"/>
                <a:ext cx="10439400" cy="430887"/>
              </a:xfrm>
              <a:prstGeom prst="rect">
                <a:avLst/>
              </a:prstGeom>
              <a:noFill/>
            </p:spPr>
            <p:txBody>
              <a:bodyPr wrap="square" rtlCol="0">
                <a:spAutoFit/>
              </a:bodyPr>
              <a:lstStyle/>
              <a:p>
                <a:pPr algn="just"/>
                <a:r>
                  <a:rPr lang="en-US" sz="2200" b="1" smtClean="0">
                    <a:latin typeface="Arial" pitchFamily="34" charset="0"/>
                    <a:cs typeface="Arial" pitchFamily="34" charset="0"/>
                  </a:rPr>
                  <a:t>b) Hai biến cố A và B là xung khắc. Do đó : </a:t>
                </a:r>
                <a14:m>
                  <m:oMath xmlns:m="http://schemas.openxmlformats.org/officeDocument/2006/math">
                    <m:r>
                      <a:rPr lang="en-US" sz="2200" b="1" i="1" smtClean="0">
                        <a:latin typeface="Cambria Math"/>
                        <a:cs typeface="Arial" pitchFamily="34" charset="0"/>
                      </a:rPr>
                      <m:t>𝑷</m:t>
                    </m:r>
                    <m:d>
                      <m:dPr>
                        <m:ctrlPr>
                          <a:rPr lang="en-US" sz="2200" b="1" i="1" smtClean="0">
                            <a:latin typeface="Cambria Math"/>
                            <a:cs typeface="Arial" pitchFamily="34" charset="0"/>
                          </a:rPr>
                        </m:ctrlPr>
                      </m:dPr>
                      <m:e>
                        <m:r>
                          <a:rPr lang="en-US" sz="2200" b="1" i="1" smtClean="0">
                            <a:latin typeface="Cambria Math"/>
                            <a:cs typeface="Arial" pitchFamily="34" charset="0"/>
                          </a:rPr>
                          <m:t>𝑪</m:t>
                        </m:r>
                      </m:e>
                    </m:d>
                    <m:r>
                      <a:rPr lang="en-US" sz="2200" b="1" i="1" smtClean="0">
                        <a:latin typeface="Cambria Math"/>
                        <a:cs typeface="Arial" pitchFamily="34" charset="0"/>
                      </a:rPr>
                      <m:t>=</m:t>
                    </m:r>
                    <m:r>
                      <a:rPr lang="en-US" sz="2200" b="1" i="1" smtClean="0">
                        <a:latin typeface="Cambria Math"/>
                        <a:cs typeface="Arial" pitchFamily="34" charset="0"/>
                      </a:rPr>
                      <m:t>𝑷</m:t>
                    </m:r>
                    <m:d>
                      <m:dPr>
                        <m:ctrlPr>
                          <a:rPr lang="en-US" sz="2200" b="1" i="1" smtClean="0">
                            <a:latin typeface="Cambria Math"/>
                            <a:cs typeface="Arial" pitchFamily="34" charset="0"/>
                          </a:rPr>
                        </m:ctrlPr>
                      </m:dPr>
                      <m:e>
                        <m:r>
                          <a:rPr lang="en-US" sz="2200" b="1" i="1" smtClean="0">
                            <a:latin typeface="Cambria Math"/>
                            <a:cs typeface="Arial" pitchFamily="34" charset="0"/>
                          </a:rPr>
                          <m:t>𝑨</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𝑩</m:t>
                        </m:r>
                      </m:e>
                    </m:d>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𝑷</m:t>
                    </m:r>
                    <m:d>
                      <m:dPr>
                        <m:ctrlPr>
                          <a:rPr lang="en-US" sz="2200" b="1" i="1" smtClean="0">
                            <a:latin typeface="Cambria Math"/>
                            <a:ea typeface="Cambria Math"/>
                            <a:cs typeface="Arial" pitchFamily="34" charset="0"/>
                          </a:rPr>
                        </m:ctrlPr>
                      </m:dPr>
                      <m:e>
                        <m:r>
                          <a:rPr lang="en-US" sz="2200" b="1" i="1" smtClean="0">
                            <a:latin typeface="Cambria Math"/>
                            <a:ea typeface="Cambria Math"/>
                            <a:cs typeface="Arial" pitchFamily="34" charset="0"/>
                          </a:rPr>
                          <m:t>𝑨</m:t>
                        </m:r>
                      </m:e>
                    </m:d>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𝑷</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𝑩</m:t>
                    </m:r>
                    <m:r>
                      <a:rPr lang="en-US" sz="2200" b="1" i="1" smtClean="0">
                        <a:latin typeface="Cambria Math"/>
                        <a:ea typeface="Cambria Math"/>
                        <a:cs typeface="Arial" pitchFamily="34" charset="0"/>
                      </a:rPr>
                      <m:t>)</m:t>
                    </m:r>
                  </m:oMath>
                </a14:m>
                <a:endParaRPr lang="en-US" sz="2200"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55612" y="5456997"/>
                <a:ext cx="10439400" cy="430887"/>
              </a:xfrm>
              <a:prstGeom prst="rect">
                <a:avLst/>
              </a:prstGeom>
              <a:blipFill rotWithShape="1">
                <a:blip r:embed="rId8"/>
                <a:stretch>
                  <a:fillRect l="-759" t="-7042" b="-28169"/>
                </a:stretch>
              </a:blipFill>
            </p:spPr>
            <p:txBody>
              <a:bodyPr/>
              <a:lstStyle/>
              <a:p>
                <a:r>
                  <a:rPr lang="en-US">
                    <a:noFill/>
                  </a:rPr>
                  <a:t> </a:t>
                </a:r>
              </a:p>
            </p:txBody>
          </p:sp>
        </mc:Fallback>
      </mc:AlternateContent>
      <p:grpSp>
        <p:nvGrpSpPr>
          <p:cNvPr id="15" name="Group 14"/>
          <p:cNvGrpSpPr/>
          <p:nvPr/>
        </p:nvGrpSpPr>
        <p:grpSpPr>
          <a:xfrm>
            <a:off x="8228012" y="2848256"/>
            <a:ext cx="3581400" cy="1876144"/>
            <a:chOff x="8228012" y="2772057"/>
            <a:chExt cx="3581400" cy="1876144"/>
          </a:xfrm>
        </p:grpSpPr>
        <p:sp>
          <p:nvSpPr>
            <p:cNvPr id="16" name="Rounded Rectangle 15"/>
            <p:cNvSpPr/>
            <p:nvPr/>
          </p:nvSpPr>
          <p:spPr>
            <a:xfrm>
              <a:off x="8228012" y="2772057"/>
              <a:ext cx="3581400" cy="1876144"/>
            </a:xfrm>
            <a:prstGeom prst="roundRect">
              <a:avLst>
                <a:gd name="adj" fmla="val 5668"/>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6612" y="2980824"/>
              <a:ext cx="2977010" cy="151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763365" y="4241942"/>
            <a:ext cx="6778847" cy="769441"/>
          </a:xfrm>
          <a:prstGeom prst="rect">
            <a:avLst/>
          </a:prstGeom>
          <a:noFill/>
        </p:spPr>
        <p:txBody>
          <a:bodyPr wrap="square" rtlCol="0">
            <a:spAutoFit/>
          </a:bodyPr>
          <a:lstStyle/>
          <a:p>
            <a:pPr algn="just"/>
            <a:r>
              <a:rPr lang="en-US" sz="2200" b="1" smtClean="0">
                <a:latin typeface="Arial" pitchFamily="34" charset="0"/>
                <a:cs typeface="Arial" pitchFamily="34" charset="0"/>
              </a:rPr>
              <a:t>Nếu chỉ có một tấm thẻ ghi số chẵn thì biến cố B xảy ra. </a:t>
            </a:r>
            <a:endParaRPr lang="en-US" sz="2200" b="1">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6" name="TextBox 25"/>
              <p:cNvSpPr txBox="1"/>
              <p:nvPr/>
            </p:nvSpPr>
            <p:spPr>
              <a:xfrm>
                <a:off x="763365" y="5868656"/>
                <a:ext cx="11425460" cy="453137"/>
              </a:xfrm>
              <a:prstGeom prst="rect">
                <a:avLst/>
              </a:prstGeom>
              <a:noFill/>
            </p:spPr>
            <p:txBody>
              <a:bodyPr wrap="square" rtlCol="0">
                <a:spAutoFit/>
              </a:bodyPr>
              <a:lstStyle/>
              <a:p>
                <a:pPr algn="just"/>
                <a:r>
                  <a:rPr lang="en-US" sz="2200" b="1" smtClean="0">
                    <a:latin typeface="Arial" pitchFamily="34" charset="0"/>
                    <a:cs typeface="Arial" pitchFamily="34" charset="0"/>
                  </a:rPr>
                  <a:t>Không gian mẫu </a:t>
                </a:r>
                <a14:m>
                  <m:oMath xmlns:m="http://schemas.openxmlformats.org/officeDocument/2006/math">
                    <m:r>
                      <m:rPr>
                        <m:sty m:val="p"/>
                      </m:rPr>
                      <a:rPr lang="el-GR" b="1">
                        <a:latin typeface="Cambria Math"/>
                        <a:cs typeface="Arial" pitchFamily="34" charset="0"/>
                      </a:rPr>
                      <m:t>Ω</m:t>
                    </m:r>
                  </m:oMath>
                </a14:m>
                <a:r>
                  <a:rPr lang="en-US" sz="2200" b="1" smtClean="0">
                    <a:latin typeface="Arial" pitchFamily="34" charset="0"/>
                    <a:cs typeface="Arial" pitchFamily="34" charset="0"/>
                  </a:rPr>
                  <a:t> là tập hợp tất cả các tập con có 2 phần tử của tập </a:t>
                </a:r>
                <a:r>
                  <a:rPr lang="en-US" sz="2200" b="1" smtClean="0">
                    <a:latin typeface="Times New Roman" pitchFamily="18" charset="0"/>
                    <a:cs typeface="Times New Roman" pitchFamily="18" charset="0"/>
                  </a:rPr>
                  <a:t>{</a:t>
                </a:r>
                <a:r>
                  <a:rPr lang="en-US" sz="2200" b="1" smtClean="0">
                    <a:latin typeface="Arial" pitchFamily="34" charset="0"/>
                    <a:cs typeface="Arial" pitchFamily="34" charset="0"/>
                  </a:rPr>
                  <a:t>1,2 …,9</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 </a:t>
                </a:r>
                <a:endParaRPr lang="en-US" sz="2200" b="1">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763365" y="5868656"/>
                <a:ext cx="11425460" cy="453137"/>
              </a:xfrm>
              <a:prstGeom prst="rect">
                <a:avLst/>
              </a:prstGeom>
              <a:blipFill rotWithShape="1">
                <a:blip r:embed="rId10"/>
                <a:stretch>
                  <a:fillRect l="-640" t="-2703" b="-27027"/>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738464571"/>
              </p:ext>
            </p:extLst>
          </p:nvPr>
        </p:nvGraphicFramePr>
        <p:xfrm>
          <a:off x="3753532" y="6218997"/>
          <a:ext cx="2722563" cy="600075"/>
        </p:xfrm>
        <a:graphic>
          <a:graphicData uri="http://schemas.openxmlformats.org/presentationml/2006/ole">
            <mc:AlternateContent xmlns:mc="http://schemas.openxmlformats.org/markup-compatibility/2006">
              <mc:Choice xmlns:v="urn:schemas-microsoft-com:vml" Requires="v">
                <p:oleObj spid="_x0000_s56349" name="Equation" r:id="rId11" imgW="1155600" imgH="253800" progId="Equation.DSMT4">
                  <p:embed/>
                </p:oleObj>
              </mc:Choice>
              <mc:Fallback>
                <p:oleObj name="Equation" r:id="rId11" imgW="1155600" imgH="253800" progId="Equation.DSMT4">
                  <p:embed/>
                  <p:pic>
                    <p:nvPicPr>
                      <p:cNvPr id="0" name="Object 20"/>
                      <p:cNvPicPr>
                        <a:picLocks noChangeAspect="1" noChangeArrowheads="1"/>
                      </p:cNvPicPr>
                      <p:nvPr/>
                    </p:nvPicPr>
                    <p:blipFill>
                      <a:blip r:embed="rId12"/>
                      <a:srcRect/>
                      <a:stretch>
                        <a:fillRect/>
                      </a:stretch>
                    </p:blipFill>
                    <p:spPr bwMode="auto">
                      <a:xfrm>
                        <a:off x="3753532" y="6218997"/>
                        <a:ext cx="27225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25" grpId="0"/>
      <p:bldP spid="27" grpId="0"/>
      <p:bldP spid="20"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44722</TotalTime>
  <Words>2961</Words>
  <PresentationFormat>Custom</PresentationFormat>
  <Paragraphs>252</Paragraphs>
  <Slides>29</Slides>
  <Notes>29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2" baseType="lpstr">
      <vt:lpstr>Office Theme</vt:lpstr>
      <vt:lpstr>Equation</vt:lpstr>
      <vt:lpstr>MathType 6.0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2021-08-04T05:24:17Z</dcterms:created>
  <dcterms:modified xsi:type="dcterms:W3CDTF">2024-03-14T00:25:47Z</dcterms:modified>
</cp:coreProperties>
</file>