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49" r:id="rId3"/>
    <p:sldId id="350" r:id="rId4"/>
    <p:sldId id="346" r:id="rId5"/>
    <p:sldId id="260" r:id="rId6"/>
    <p:sldId id="351" r:id="rId7"/>
    <p:sldId id="348" r:id="rId8"/>
    <p:sldId id="278" r:id="rId9"/>
    <p:sldId id="287" r:id="rId10"/>
    <p:sldId id="288" r:id="rId11"/>
    <p:sldId id="289" r:id="rId12"/>
    <p:sldId id="299" r:id="rId13"/>
    <p:sldId id="292" r:id="rId14"/>
    <p:sldId id="293" r:id="rId15"/>
    <p:sldId id="294" r:id="rId16"/>
    <p:sldId id="295" r:id="rId17"/>
    <p:sldId id="296" r:id="rId18"/>
    <p:sldId id="298" r:id="rId19"/>
    <p:sldId id="300" r:id="rId20"/>
    <p:sldId id="301" r:id="rId21"/>
    <p:sldId id="302" r:id="rId22"/>
    <p:sldId id="304" r:id="rId23"/>
    <p:sldId id="305" r:id="rId24"/>
    <p:sldId id="310" r:id="rId25"/>
    <p:sldId id="297" r:id="rId26"/>
    <p:sldId id="311" r:id="rId27"/>
    <p:sldId id="312" r:id="rId28"/>
    <p:sldId id="314" r:id="rId29"/>
    <p:sldId id="315" r:id="rId30"/>
    <p:sldId id="316" r:id="rId31"/>
    <p:sldId id="317" r:id="rId32"/>
    <p:sldId id="318" r:id="rId33"/>
    <p:sldId id="319" r:id="rId34"/>
    <p:sldId id="320" r:id="rId35"/>
    <p:sldId id="321" r:id="rId36"/>
    <p:sldId id="274" r:id="rId37"/>
    <p:sldId id="27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0D8E8"/>
    <a:srgbClr val="0000CC"/>
    <a:srgbClr val="006600"/>
    <a:srgbClr val="33CC33"/>
    <a:srgbClr val="FF66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714" y="3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267BB4-E601-4EA7-8885-FCDA71617233}" type="datetimeFigureOut">
              <a:rPr lang="en-US" smtClean="0"/>
              <a:t>20/7/2022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22115-FE5F-4413-987B-4D0D521F5BF2}" type="slidenum">
              <a:rPr lang="en-US" smtClean="0"/>
              <a:t>‹#›</a:t>
            </a:fld>
            <a:endParaRPr lang="en-US"/>
          </a:p>
        </p:txBody>
      </p:sp>
    </p:spTree>
    <p:extLst>
      <p:ext uri="{BB962C8B-B14F-4D97-AF65-F5344CB8AC3E}">
        <p14:creationId xmlns:p14="http://schemas.microsoft.com/office/powerpoint/2010/main" val="49991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122115-FE5F-4413-987B-4D0D521F5BF2}" type="slidenum">
              <a:rPr lang="en-US" smtClean="0"/>
              <a:t>4</a:t>
            </a:fld>
            <a:endParaRPr lang="en-US"/>
          </a:p>
        </p:txBody>
      </p:sp>
    </p:spTree>
    <p:extLst>
      <p:ext uri="{BB962C8B-B14F-4D97-AF65-F5344CB8AC3E}">
        <p14:creationId xmlns:p14="http://schemas.microsoft.com/office/powerpoint/2010/main" val="708919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120B8F-1247-4DF9-BCC1-B3A8738211D8}" type="datetimeFigureOut">
              <a:rPr lang="en-US" smtClean="0"/>
              <a:pPr/>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4C61-098E-4D67-BF4D-67B31D8327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120B8F-1247-4DF9-BCC1-B3A8738211D8}" type="datetimeFigureOut">
              <a:rPr lang="en-US" smtClean="0"/>
              <a:pPr/>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4C61-098E-4D67-BF4D-67B31D8327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120B8F-1247-4DF9-BCC1-B3A8738211D8}" type="datetimeFigureOut">
              <a:rPr lang="en-US" smtClean="0"/>
              <a:pPr/>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4C61-098E-4D67-BF4D-67B31D83271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120B8F-1247-4DF9-BCC1-B3A8738211D8}" type="datetimeFigureOut">
              <a:rPr lang="en-US" smtClean="0"/>
              <a:pPr/>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4C61-098E-4D67-BF4D-67B31D83271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120B8F-1247-4DF9-BCC1-B3A8738211D8}" type="datetimeFigureOut">
              <a:rPr lang="en-US" smtClean="0"/>
              <a:pPr/>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4C61-098E-4D67-BF4D-67B31D83271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120B8F-1247-4DF9-BCC1-B3A8738211D8}" type="datetimeFigureOut">
              <a:rPr lang="en-US" smtClean="0"/>
              <a:pPr/>
              <a:t>20/7/2022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4C61-098E-4D67-BF4D-67B31D83271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120B8F-1247-4DF9-BCC1-B3A8738211D8}" type="datetimeFigureOut">
              <a:rPr lang="en-US" smtClean="0"/>
              <a:pPr/>
              <a:t>20/7/2022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F4C61-098E-4D67-BF4D-67B31D8327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120B8F-1247-4DF9-BCC1-B3A8738211D8}" type="datetimeFigureOut">
              <a:rPr lang="en-US" smtClean="0"/>
              <a:pPr/>
              <a:t>20/7/2022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F4C61-098E-4D67-BF4D-67B31D8327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120B8F-1247-4DF9-BCC1-B3A8738211D8}" type="datetimeFigureOut">
              <a:rPr lang="en-US" smtClean="0"/>
              <a:pPr/>
              <a:t>20/7/2022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F4C61-098E-4D67-BF4D-67B31D8327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120B8F-1247-4DF9-BCC1-B3A8738211D8}" type="datetimeFigureOut">
              <a:rPr lang="en-US" smtClean="0"/>
              <a:pPr/>
              <a:t>20/7/2022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4C61-098E-4D67-BF4D-67B31D8327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120B8F-1247-4DF9-BCC1-B3A8738211D8}" type="datetimeFigureOut">
              <a:rPr lang="en-US" smtClean="0"/>
              <a:pPr/>
              <a:t>20/7/2022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4C61-098E-4D67-BF4D-67B31D8327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120B8F-1247-4DF9-BCC1-B3A8738211D8}" type="datetimeFigureOut">
              <a:rPr lang="en-US" smtClean="0"/>
              <a:pPr/>
              <a:t>20/7/2022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F4C61-098E-4D67-BF4D-67B31D8327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slide" Target="slide29.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5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slide" Target="slide31.xml"/><Relationship Id="rId13" Type="http://schemas.microsoft.com/office/2007/relationships/hdphoto" Target="../media/hdphoto4.wdp"/><Relationship Id="rId3" Type="http://schemas.openxmlformats.org/officeDocument/2006/relationships/slide" Target="slide11.xml"/><Relationship Id="rId7" Type="http://schemas.microsoft.com/office/2007/relationships/hdphoto" Target="../media/hdphoto3.wdp"/><Relationship Id="rId12" Type="http://schemas.openxmlformats.org/officeDocument/2006/relationships/image" Target="../media/image63.png"/><Relationship Id="rId2" Type="http://schemas.openxmlformats.org/officeDocument/2006/relationships/image" Target="../media/image56.png"/><Relationship Id="rId16" Type="http://schemas.openxmlformats.org/officeDocument/2006/relationships/slide" Target="slide35.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slide" Target="slide34.xml"/><Relationship Id="rId5" Type="http://schemas.openxmlformats.org/officeDocument/2006/relationships/image" Target="../media/image61.png"/><Relationship Id="rId15" Type="http://schemas.openxmlformats.org/officeDocument/2006/relationships/slide" Target="slide36.xml"/><Relationship Id="rId10" Type="http://schemas.openxmlformats.org/officeDocument/2006/relationships/slide" Target="slide33.xml"/><Relationship Id="rId4" Type="http://schemas.openxmlformats.org/officeDocument/2006/relationships/image" Target="../media/image58.png"/><Relationship Id="rId9" Type="http://schemas.openxmlformats.org/officeDocument/2006/relationships/slide" Target="slide32.xml"/><Relationship Id="rId14"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68.jpeg"/><Relationship Id="rId3" Type="http://schemas.openxmlformats.org/officeDocument/2006/relationships/audio" Target="../media/audio2.wav"/><Relationship Id="rId7" Type="http://schemas.openxmlformats.org/officeDocument/2006/relationships/image" Target="../media/image58.png"/><Relationship Id="rId12" Type="http://schemas.microsoft.com/office/2007/relationships/hdphoto" Target="../media/hdphoto3.wdp"/><Relationship Id="rId17" Type="http://schemas.microsoft.com/office/2007/relationships/hdphoto" Target="../media/hdphoto7.wdp"/><Relationship Id="rId2" Type="http://schemas.openxmlformats.org/officeDocument/2006/relationships/audio" Target="../media/audio1.wav"/><Relationship Id="rId16"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slide" Target="slide30.xml"/><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65.png"/><Relationship Id="rId14" Type="http://schemas.microsoft.com/office/2007/relationships/hdphoto" Target="../media/hdphoto6.wdp"/></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68.jpeg"/><Relationship Id="rId3" Type="http://schemas.openxmlformats.org/officeDocument/2006/relationships/audio" Target="../media/audio2.wav"/><Relationship Id="rId7" Type="http://schemas.openxmlformats.org/officeDocument/2006/relationships/image" Target="../media/image58.png"/><Relationship Id="rId12" Type="http://schemas.microsoft.com/office/2007/relationships/hdphoto" Target="../media/hdphoto3.wdp"/><Relationship Id="rId17" Type="http://schemas.microsoft.com/office/2007/relationships/hdphoto" Target="../media/hdphoto7.wdp"/><Relationship Id="rId2" Type="http://schemas.openxmlformats.org/officeDocument/2006/relationships/audio" Target="../media/audio1.wav"/><Relationship Id="rId16"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slide" Target="slide30.xml"/><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65.png"/><Relationship Id="rId14" Type="http://schemas.microsoft.com/office/2007/relationships/hdphoto" Target="../media/hdphoto6.wdp"/></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slide" Target="slide30.xml"/><Relationship Id="rId3" Type="http://schemas.openxmlformats.org/officeDocument/2006/relationships/audio" Target="../media/audio3.wav"/><Relationship Id="rId7" Type="http://schemas.openxmlformats.org/officeDocument/2006/relationships/image" Target="../media/image65.png"/><Relationship Id="rId12" Type="http://schemas.microsoft.com/office/2007/relationships/hdphoto" Target="../media/hdphoto6.wdp"/><Relationship Id="rId2" Type="http://schemas.openxmlformats.org/officeDocument/2006/relationships/audio" Target="../media/audio1.wav"/><Relationship Id="rId16"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56.png"/><Relationship Id="rId15" Type="http://schemas.microsoft.com/office/2007/relationships/hdphoto" Target="../media/hdphoto7.wdp"/><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62.png"/><Relationship Id="rId14"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68.jpeg"/><Relationship Id="rId3" Type="http://schemas.openxmlformats.org/officeDocument/2006/relationships/audio" Target="../media/audio2.wav"/><Relationship Id="rId7" Type="http://schemas.openxmlformats.org/officeDocument/2006/relationships/image" Target="../media/image58.png"/><Relationship Id="rId12" Type="http://schemas.microsoft.com/office/2007/relationships/hdphoto" Target="../media/hdphoto3.wdp"/><Relationship Id="rId17" Type="http://schemas.microsoft.com/office/2007/relationships/hdphoto" Target="../media/hdphoto7.wdp"/><Relationship Id="rId2" Type="http://schemas.openxmlformats.org/officeDocument/2006/relationships/audio" Target="../media/audio1.wav"/><Relationship Id="rId16"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slide" Target="slide30.xml"/><Relationship Id="rId10" Type="http://schemas.microsoft.com/office/2007/relationships/hdphoto" Target="../media/hdphoto5.wdp"/><Relationship Id="rId19" Type="http://schemas.openxmlformats.org/officeDocument/2006/relationships/image" Target="../media/image69.png"/><Relationship Id="rId4" Type="http://schemas.openxmlformats.org/officeDocument/2006/relationships/audio" Target="../media/audio3.wav"/><Relationship Id="rId9" Type="http://schemas.openxmlformats.org/officeDocument/2006/relationships/image" Target="../media/image65.png"/><Relationship Id="rId14" Type="http://schemas.microsoft.com/office/2007/relationships/hdphoto" Target="../media/hdphoto6.wdp"/></Relationships>
</file>

<file path=ppt/slides/_rels/slide3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slide" Target="slide30.xml"/><Relationship Id="rId3" Type="http://schemas.openxmlformats.org/officeDocument/2006/relationships/audio" Target="../media/audio3.wav"/><Relationship Id="rId7" Type="http://schemas.openxmlformats.org/officeDocument/2006/relationships/image" Target="../media/image65.png"/><Relationship Id="rId12" Type="http://schemas.microsoft.com/office/2007/relationships/hdphoto" Target="../media/hdphoto6.wdp"/><Relationship Id="rId17" Type="http://schemas.openxmlformats.org/officeDocument/2006/relationships/image" Target="../media/image69.png"/><Relationship Id="rId2" Type="http://schemas.openxmlformats.org/officeDocument/2006/relationships/audio" Target="../media/audio1.wav"/><Relationship Id="rId16"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56.png"/><Relationship Id="rId15" Type="http://schemas.microsoft.com/office/2007/relationships/hdphoto" Target="../media/hdphoto7.wdp"/><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62.png"/><Relationship Id="rId14"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4"/><Relationship Id="rId7" Type="http://schemas.openxmlformats.org/officeDocument/2006/relationships/image" Target="../media/image5.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video" Target="../media/media2.mp4"/><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084" descr="封面">
            <a:extLst>
              <a:ext uri="{FF2B5EF4-FFF2-40B4-BE49-F238E27FC236}">
                <a16:creationId xmlns:a16="http://schemas.microsoft.com/office/drawing/2014/main" id="{818FB803-6BA8-472E-929F-7CD55ECE2974}"/>
              </a:ext>
            </a:extLst>
          </p:cNvPr>
          <p:cNvPicPr>
            <a:picLocks noChangeAspect="1"/>
          </p:cNvPicPr>
          <p:nvPr/>
        </p:nvPicPr>
        <p:blipFill>
          <a:blip r:embed="rId2"/>
          <a:stretch>
            <a:fillRect/>
          </a:stretch>
        </p:blipFill>
        <p:spPr>
          <a:xfrm>
            <a:off x="0" y="0"/>
            <a:ext cx="12191999" cy="6858000"/>
          </a:xfrm>
          <a:prstGeom prst="rect">
            <a:avLst/>
          </a:prstGeom>
          <a:noFill/>
          <a:ln w="9525">
            <a:noFill/>
          </a:ln>
        </p:spPr>
      </p:pic>
      <p:pic>
        <p:nvPicPr>
          <p:cNvPr id="5" name="图片 2083" descr="3">
            <a:extLst>
              <a:ext uri="{FF2B5EF4-FFF2-40B4-BE49-F238E27FC236}">
                <a16:creationId xmlns:a16="http://schemas.microsoft.com/office/drawing/2014/main" id="{1219CF94-71B9-4B65-B8AE-63F9B9415526}"/>
              </a:ext>
            </a:extLst>
          </p:cNvPr>
          <p:cNvPicPr>
            <a:picLocks noChangeAspect="1"/>
          </p:cNvPicPr>
          <p:nvPr/>
        </p:nvPicPr>
        <p:blipFill>
          <a:blip r:embed="rId3"/>
          <a:stretch>
            <a:fillRect/>
          </a:stretch>
        </p:blipFill>
        <p:spPr>
          <a:xfrm>
            <a:off x="622212" y="-87573"/>
            <a:ext cx="11569787" cy="11526128"/>
          </a:xfrm>
          <a:prstGeom prst="rect">
            <a:avLst/>
          </a:prstGeom>
          <a:noFill/>
          <a:ln w="9525">
            <a:noFill/>
          </a:ln>
        </p:spPr>
      </p:pic>
      <p:sp>
        <p:nvSpPr>
          <p:cNvPr id="4" name="TextBox 3">
            <a:extLst>
              <a:ext uri="{FF2B5EF4-FFF2-40B4-BE49-F238E27FC236}">
                <a16:creationId xmlns:a16="http://schemas.microsoft.com/office/drawing/2014/main" id="{BC35F748-31AE-4C11-B7B4-359992A81235}"/>
              </a:ext>
            </a:extLst>
          </p:cNvPr>
          <p:cNvSpPr txBox="1"/>
          <p:nvPr/>
        </p:nvSpPr>
        <p:spPr>
          <a:xfrm>
            <a:off x="-102637" y="2528596"/>
            <a:ext cx="12191999" cy="1323439"/>
          </a:xfrm>
          <a:prstGeom prst="rect">
            <a:avLst/>
          </a:prstGeom>
          <a:noFill/>
        </p:spPr>
        <p:txBody>
          <a:bodyPr wrap="square" rtlCol="0">
            <a:spAutoFit/>
          </a:bodyPr>
          <a:lstStyle/>
          <a:p>
            <a:pPr algn="ctr"/>
            <a:r>
              <a:rPr lang="en-US" sz="4000">
                <a:ln w="0"/>
                <a:effectLst>
                  <a:reflection blurRad="6350" stA="53000" endA="300" endPos="35500" dir="5400000" sy="-90000" algn="bl" rotWithShape="0"/>
                </a:effectLst>
                <a:latin typeface="#9Slide04 Yeseva One" panose="00000500000000000000" pitchFamily="2" charset="0"/>
              </a:rPr>
              <a:t>BÀI </a:t>
            </a:r>
            <a:r>
              <a:rPr lang="en-US" sz="4000" dirty="0">
                <a:ln w="0"/>
                <a:effectLst>
                  <a:reflection blurRad="6350" stA="53000" endA="300" endPos="35500" dir="5400000" sy="-90000" algn="bl" rotWithShape="0"/>
                </a:effectLst>
                <a:latin typeface="#9Slide04 Yeseva One" panose="00000500000000000000" pitchFamily="2" charset="0"/>
              </a:rPr>
              <a:t>20 </a:t>
            </a:r>
          </a:p>
          <a:p>
            <a:pPr algn="ctr"/>
            <a:r>
              <a:rPr lang="en-US" sz="4000" dirty="0">
                <a:ln w="0"/>
                <a:effectLst>
                  <a:reflection blurRad="6350" stA="53000" endA="300" endPos="35500" dir="5400000" sy="-90000" algn="bl" rotWithShape="0"/>
                </a:effectLst>
                <a:latin typeface="#9Slide04 Yeseva One" panose="00000500000000000000" pitchFamily="2" charset="0"/>
              </a:rPr>
              <a:t>CHU VI VÀ DIỆN TÍCH MỘT SỐ TỨ GIÁC ĐÃ HỌC</a:t>
            </a:r>
          </a:p>
        </p:txBody>
      </p:sp>
    </p:spTree>
    <p:extLst>
      <p:ext uri="{BB962C8B-B14F-4D97-AF65-F5344CB8AC3E}">
        <p14:creationId xmlns:p14="http://schemas.microsoft.com/office/powerpoint/2010/main" val="150736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8418607" y="2371882"/>
            <a:ext cx="3118010" cy="2863997"/>
          </a:xfrm>
          <a:prstGeom prst="rect">
            <a:avLst/>
          </a:prstGeom>
        </p:spPr>
      </p:pic>
      <p:sp>
        <p:nvSpPr>
          <p:cNvPr id="9" name="WordArt 18"/>
          <p:cNvSpPr>
            <a:spLocks noChangeArrowheads="1" noChangeShapeType="1" noTextEdit="1"/>
          </p:cNvSpPr>
          <p:nvPr/>
        </p:nvSpPr>
        <p:spPr bwMode="auto">
          <a:xfrm>
            <a:off x="2214388" y="3051541"/>
            <a:ext cx="4832170" cy="880131"/>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HOẠT ĐỘNG NHÓM:</a:t>
            </a:r>
          </a:p>
        </p:txBody>
      </p:sp>
      <p:sp>
        <p:nvSpPr>
          <p:cNvPr id="10" name="TextBox 9"/>
          <p:cNvSpPr txBox="1"/>
          <p:nvPr/>
        </p:nvSpPr>
        <p:spPr>
          <a:xfrm>
            <a:off x="1549706" y="4154475"/>
            <a:ext cx="7696200" cy="954107"/>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+Chu vi của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mặt</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bàn</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a:p>
            <a:r>
              <a:rPr lang="en-US" sz="2800" dirty="0">
                <a:solidFill>
                  <a:srgbClr val="0000CC"/>
                </a:solidFill>
                <a:latin typeface="Cambria" panose="02040503050406030204" pitchFamily="18" charset="0"/>
                <a:ea typeface="Cambria" panose="02040503050406030204" pitchFamily="18" charset="0"/>
                <a:cs typeface="Times New Roman" pitchFamily="18" charset="0"/>
              </a:rPr>
              <a:t>  600 + 1 200 + 600 + 600 = 3 000(mm)</a:t>
            </a:r>
          </a:p>
        </p:txBody>
      </p:sp>
      <p:sp>
        <p:nvSpPr>
          <p:cNvPr id="11" name="TextBox 10"/>
          <p:cNvSpPr txBox="1"/>
          <p:nvPr/>
        </p:nvSpPr>
        <p:spPr>
          <a:xfrm>
            <a:off x="1568068" y="5302398"/>
            <a:ext cx="7696200" cy="1246495"/>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+Số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mét</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thép</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cần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làm</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chiếc</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khung</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bàn</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nói</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trên</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a:p>
            <a:r>
              <a:rPr lang="en-US" sz="2800" dirty="0">
                <a:solidFill>
                  <a:srgbClr val="0000CC"/>
                </a:solidFill>
                <a:latin typeface="Cambria" panose="02040503050406030204" pitchFamily="18" charset="0"/>
                <a:ea typeface="Cambria" panose="02040503050406030204" pitchFamily="18" charset="0"/>
                <a:cs typeface="Times New Roman" pitchFamily="18" charset="0"/>
              </a:rPr>
              <a:t>3 000 + 4.730 = 5 920 (mm) = 5,92(m)</a:t>
            </a:r>
          </a:p>
          <a:p>
            <a:endParaRPr lang="en-US" sz="1900" dirty="0">
              <a:solidFill>
                <a:srgbClr val="0000CC"/>
              </a:solidFill>
              <a:latin typeface="Cambria" panose="02040503050406030204" pitchFamily="18" charset="0"/>
              <a:ea typeface="Cambria" panose="02040503050406030204" pitchFamily="18" charset="0"/>
              <a:cs typeface="Times New Roman" pitchFamily="18" charset="0"/>
            </a:endParaRPr>
          </a:p>
        </p:txBody>
      </p:sp>
      <p:sp>
        <p:nvSpPr>
          <p:cNvPr id="20" name="WordArt 18"/>
          <p:cNvSpPr>
            <a:spLocks noChangeArrowheads="1" noChangeShapeType="1" noTextEdit="1"/>
          </p:cNvSpPr>
          <p:nvPr/>
        </p:nvSpPr>
        <p:spPr bwMode="auto">
          <a:xfrm>
            <a:off x="1905000" y="3148705"/>
            <a:ext cx="1828800" cy="685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Giải</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a:t>
            </a:r>
          </a:p>
        </p:txBody>
      </p:sp>
      <p:sp>
        <p:nvSpPr>
          <p:cNvPr id="12" name="TextBox 11">
            <a:extLst>
              <a:ext uri="{FF2B5EF4-FFF2-40B4-BE49-F238E27FC236}">
                <a16:creationId xmlns:a16="http://schemas.microsoft.com/office/drawing/2014/main" id="{FD28BF66-FA90-F492-8189-EA4982EDCC53}"/>
              </a:ext>
            </a:extLst>
          </p:cNvPr>
          <p:cNvSpPr txBox="1"/>
          <p:nvPr/>
        </p:nvSpPr>
        <p:spPr>
          <a:xfrm>
            <a:off x="914400" y="432890"/>
            <a:ext cx="11201400" cy="1938992"/>
          </a:xfrm>
          <a:prstGeom prst="rect">
            <a:avLst/>
          </a:prstGeom>
          <a:solidFill>
            <a:srgbClr val="FFFFFF"/>
          </a:solidFill>
          <a:ln>
            <a:solidFill>
              <a:srgbClr val="FFFFFF"/>
            </a:solidFill>
          </a:ln>
        </p:spPr>
        <p:txBody>
          <a:bodyPr wrap="square">
            <a:spAutoFit/>
          </a:bodyPr>
          <a:lstStyle/>
          <a:p>
            <a:pPr algn="just"/>
            <a:r>
              <a:rPr lang="en-US" sz="3200" b="1">
                <a:solidFill>
                  <a:srgbClr val="33CC33"/>
                </a:solidFill>
              </a:rPr>
              <a:t>Bài toán 3. </a:t>
            </a:r>
            <a:r>
              <a:rPr lang="en-US" sz="2800">
                <a:solidFill>
                  <a:schemeClr val="tx2">
                    <a:lumMod val="75000"/>
                  </a:schemeClr>
                </a:solidFill>
              </a:rPr>
              <a:t>Một chiếc bàn khung thép được thiết kế như hình dưới đây. Mặt bàn là hình thang cân có hai đáy lần lượt là 1 200mmm, 600 mm và cạnh bên 600 mm. Chiều cao bàn là 730mm. Hỏi làm một chiwwcs khung bàn nói trên thì cần bao nhiêu m thép (coi như mối hàn không đáng kể) ?   </a:t>
            </a:r>
            <a:endParaRPr lang="en-US" sz="3600">
              <a:solidFill>
                <a:schemeClr val="tx2">
                  <a:lumMod val="75000"/>
                </a:schemeClr>
              </a:solidFill>
            </a:endParaRPr>
          </a:p>
        </p:txBody>
      </p:sp>
    </p:spTree>
    <p:extLst>
      <p:ext uri="{BB962C8B-B14F-4D97-AF65-F5344CB8AC3E}">
        <p14:creationId xmlns:p14="http://schemas.microsoft.com/office/powerpoint/2010/main" val="377751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linds(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p:bldP spid="10" grpId="0"/>
      <p:bldP spid="11"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707876" y="28453"/>
            <a:ext cx="2774873" cy="646331"/>
          </a:xfrm>
          <a:prstGeom prst="rect">
            <a:avLst/>
          </a:prstGeom>
          <a:noFill/>
          <a:ln w="9525">
            <a:noFill/>
            <a:miter lim="800000"/>
            <a:headEnd/>
            <a:tailEnd/>
          </a:ln>
        </p:spPr>
        <p:txBody>
          <a:bodyPr wrap="square">
            <a:spAutoFit/>
          </a:bodyPr>
          <a:lstStyle/>
          <a:p>
            <a:pPr>
              <a:spcBef>
                <a:spcPct val="50000"/>
              </a:spcBef>
            </a:pPr>
            <a:r>
              <a:rPr lang="en-US" sz="3600" b="1" i="1" dirty="0" err="1">
                <a:solidFill>
                  <a:srgbClr val="006600"/>
                </a:solidFill>
              </a:rPr>
              <a:t>Luyện</a:t>
            </a:r>
            <a:r>
              <a:rPr lang="en-US" sz="3600" b="1" i="1" dirty="0">
                <a:solidFill>
                  <a:srgbClr val="006600"/>
                </a:solidFill>
              </a:rPr>
              <a:t> tập 1.  </a:t>
            </a:r>
          </a:p>
        </p:txBody>
      </p:sp>
      <p:pic>
        <p:nvPicPr>
          <p:cNvPr id="14" name="Picture 13"/>
          <p:cNvPicPr>
            <a:picLocks noChangeAspect="1"/>
          </p:cNvPicPr>
          <p:nvPr/>
        </p:nvPicPr>
        <p:blipFill>
          <a:blip r:embed="rId2"/>
          <a:stretch>
            <a:fillRect/>
          </a:stretch>
        </p:blipFill>
        <p:spPr>
          <a:xfrm>
            <a:off x="7127956" y="1742163"/>
            <a:ext cx="3490964" cy="2044005"/>
          </a:xfrm>
          <a:prstGeom prst="rect">
            <a:avLst/>
          </a:prstGeom>
        </p:spPr>
      </p:pic>
      <p:sp>
        <p:nvSpPr>
          <p:cNvPr id="15" name="WordArt 18"/>
          <p:cNvSpPr>
            <a:spLocks noChangeArrowheads="1" noChangeShapeType="1" noTextEdit="1"/>
          </p:cNvSpPr>
          <p:nvPr/>
        </p:nvSpPr>
        <p:spPr bwMode="auto">
          <a:xfrm>
            <a:off x="2214388" y="2667001"/>
            <a:ext cx="4832170" cy="880131"/>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HOẠT ĐỘNG NHÓM:</a:t>
            </a:r>
          </a:p>
        </p:txBody>
      </p:sp>
      <mc:AlternateContent xmlns:mc="http://schemas.openxmlformats.org/markup-compatibility/2006">
        <mc:Choice xmlns:a14="http://schemas.microsoft.com/office/drawing/2010/main" Requires="a14">
          <p:sp>
            <p:nvSpPr>
              <p:cNvPr id="16" name="TextBox 15"/>
              <p:cNvSpPr txBox="1"/>
              <p:nvPr/>
            </p:nvSpPr>
            <p:spPr>
              <a:xfrm>
                <a:off x="1549706" y="3769934"/>
                <a:ext cx="8737294" cy="1131592"/>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Diện</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tích</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của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thửa</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ruộng</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a:p>
                <a:r>
                  <a:rPr lang="en-US" sz="2800" dirty="0">
                    <a:solidFill>
                      <a:srgbClr val="0000CC"/>
                    </a:solidFill>
                    <a:latin typeface="Cambria" panose="02040503050406030204" pitchFamily="18" charset="0"/>
                    <a:ea typeface="Cambria" panose="02040503050406030204" pitchFamily="18" charset="0"/>
                    <a:cs typeface="Times New Roman" pitchFamily="18" charset="0"/>
                  </a:rPr>
                  <a:t>  15.50 +</a:t>
                </a:r>
                <a14:m>
                  <m:oMath xmlns:m="http://schemas.openxmlformats.org/officeDocument/2006/math">
                    <m:f>
                      <m:fPr>
                        <m:ctrlPr>
                          <a:rPr lang="en-US" sz="2800" i="1">
                            <a:solidFill>
                              <a:srgbClr val="0000CC"/>
                            </a:solidFill>
                            <a:latin typeface="Cambria Math" panose="02040503050406030204" pitchFamily="18" charset="0"/>
                            <a:ea typeface="Cambria" panose="02040503050406030204" pitchFamily="18" charset="0"/>
                            <a:cs typeface="Times New Roman" pitchFamily="18" charset="0"/>
                          </a:rPr>
                        </m:ctrlPr>
                      </m:fPr>
                      <m:num>
                        <m:r>
                          <a:rPr lang="en-US" sz="2800" i="1">
                            <a:solidFill>
                              <a:srgbClr val="0000CC"/>
                            </a:solidFill>
                            <a:latin typeface="Cambria Math" panose="02040503050406030204" pitchFamily="18" charset="0"/>
                            <a:ea typeface="Cambria" panose="02040503050406030204" pitchFamily="18" charset="0"/>
                            <a:cs typeface="Times New Roman" pitchFamily="18" charset="0"/>
                          </a:rPr>
                          <m:t>1</m:t>
                        </m:r>
                      </m:num>
                      <m:den>
                        <m:r>
                          <a:rPr lang="en-US" sz="2800" i="1">
                            <a:solidFill>
                              <a:srgbClr val="0000CC"/>
                            </a:solidFill>
                            <a:latin typeface="Cambria Math" panose="02040503050406030204" pitchFamily="18" charset="0"/>
                            <a:ea typeface="Cambria" panose="02040503050406030204" pitchFamily="18" charset="0"/>
                            <a:cs typeface="Times New Roman" pitchFamily="18" charset="0"/>
                          </a:rPr>
                          <m:t>2</m:t>
                        </m:r>
                      </m:den>
                    </m:f>
                    <m:r>
                      <a:rPr lang="en-US" sz="2800" i="1">
                        <a:solidFill>
                          <a:srgbClr val="0000CC"/>
                        </a:solidFill>
                        <a:latin typeface="Cambria Math" panose="02040503050406030204" pitchFamily="18" charset="0"/>
                        <a:ea typeface="Cambria" panose="02040503050406030204" pitchFamily="18" charset="0"/>
                        <a:cs typeface="Times New Roman" pitchFamily="18" charset="0"/>
                      </a:rPr>
                      <m:t>∙</m:t>
                    </m:r>
                    <m:d>
                      <m:dPr>
                        <m:ctrlPr>
                          <a:rPr lang="en-US" sz="2800" i="1">
                            <a:solidFill>
                              <a:srgbClr val="0000CC"/>
                            </a:solidFill>
                            <a:latin typeface="Cambria Math" panose="02040503050406030204" pitchFamily="18" charset="0"/>
                            <a:ea typeface="Cambria" panose="02040503050406030204" pitchFamily="18" charset="0"/>
                            <a:cs typeface="Times New Roman" pitchFamily="18" charset="0"/>
                          </a:rPr>
                        </m:ctrlPr>
                      </m:dPr>
                      <m:e>
                        <m:r>
                          <a:rPr lang="en-US" sz="2800" i="1">
                            <a:solidFill>
                              <a:srgbClr val="0000CC"/>
                            </a:solidFill>
                            <a:latin typeface="Cambria Math" panose="02040503050406030204" pitchFamily="18" charset="0"/>
                            <a:ea typeface="Cambria" panose="02040503050406030204" pitchFamily="18" charset="0"/>
                            <a:cs typeface="Times New Roman" pitchFamily="18" charset="0"/>
                          </a:rPr>
                          <m:t>30+50</m:t>
                        </m:r>
                      </m:e>
                    </m:d>
                    <m:r>
                      <a:rPr lang="en-US" sz="2800" i="1">
                        <a:solidFill>
                          <a:srgbClr val="0000CC"/>
                        </a:solidFill>
                        <a:latin typeface="Cambria Math" panose="02040503050406030204" pitchFamily="18" charset="0"/>
                        <a:ea typeface="Cambria" panose="02040503050406030204" pitchFamily="18" charset="0"/>
                        <a:cs typeface="Times New Roman" pitchFamily="18" charset="0"/>
                      </a:rPr>
                      <m:t>.10</m:t>
                    </m:r>
                  </m:oMath>
                </a14:m>
                <a:r>
                  <a:rPr lang="en-US" sz="2800" dirty="0">
                    <a:solidFill>
                      <a:srgbClr val="0000CC"/>
                    </a:solidFill>
                    <a:latin typeface="Cambria" panose="02040503050406030204" pitchFamily="18" charset="0"/>
                    <a:ea typeface="Cambria" panose="02040503050406030204" pitchFamily="18" charset="0"/>
                    <a:cs typeface="Times New Roman" pitchFamily="18" charset="0"/>
                  </a:rPr>
                  <a:t> = 750 + 400 = 1 150(m</a:t>
                </a:r>
                <a:r>
                  <a:rPr lang="en-US" sz="2800" baseline="30000" dirty="0">
                    <a:solidFill>
                      <a:srgbClr val="0000CC"/>
                    </a:solidFill>
                    <a:latin typeface="Cambria" panose="02040503050406030204" pitchFamily="18" charset="0"/>
                    <a:ea typeface="Cambria" panose="02040503050406030204" pitchFamily="18" charset="0"/>
                    <a:cs typeface="Times New Roman" pitchFamily="18" charset="0"/>
                  </a:rPr>
                  <a:t>2</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p>
            </p:txBody>
          </p:sp>
        </mc:Choice>
        <mc:Fallback>
          <p:sp>
            <p:nvSpPr>
              <p:cNvPr id="16" name="TextBox 15"/>
              <p:cNvSpPr txBox="1">
                <a:spLocks noRot="1" noChangeAspect="1" noMove="1" noResize="1" noEditPoints="1" noAdjustHandles="1" noChangeArrowheads="1" noChangeShapeType="1" noTextEdit="1"/>
              </p:cNvSpPr>
              <p:nvPr/>
            </p:nvSpPr>
            <p:spPr>
              <a:xfrm>
                <a:off x="1549706" y="3769934"/>
                <a:ext cx="8737294" cy="1131592"/>
              </a:xfrm>
              <a:prstGeom prst="rect">
                <a:avLst/>
              </a:prstGeom>
              <a:blipFill>
                <a:blip r:embed="rId3"/>
                <a:stretch>
                  <a:fillRect l="-1395" t="-5376" b="-5376"/>
                </a:stretch>
              </a:blipFill>
            </p:spPr>
            <p:txBody>
              <a:bodyPr/>
              <a:lstStyle/>
              <a:p>
                <a:r>
                  <a:rPr lang="en-US">
                    <a:noFill/>
                  </a:rPr>
                  <a:t> </a:t>
                </a:r>
              </a:p>
            </p:txBody>
          </p:sp>
        </mc:Fallback>
      </mc:AlternateContent>
      <p:sp>
        <p:nvSpPr>
          <p:cNvPr id="17" name="TextBox 16"/>
          <p:cNvSpPr txBox="1"/>
          <p:nvPr/>
        </p:nvSpPr>
        <p:spPr>
          <a:xfrm>
            <a:off x="1599741" y="4961541"/>
            <a:ext cx="7696200" cy="1246495"/>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+Số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thóc</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thửa</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ruộng</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đó</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thu</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hoạch</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được:</a:t>
            </a:r>
          </a:p>
          <a:p>
            <a:r>
              <a:rPr lang="en-US" sz="2800" dirty="0">
                <a:solidFill>
                  <a:srgbClr val="0000CC"/>
                </a:solidFill>
                <a:latin typeface="Cambria" panose="02040503050406030204" pitchFamily="18" charset="0"/>
                <a:ea typeface="Cambria" panose="02040503050406030204" pitchFamily="18" charset="0"/>
                <a:cs typeface="Times New Roman" pitchFamily="18" charset="0"/>
              </a:rPr>
              <a:t>  0,8. 1 150 = 920 (kg)</a:t>
            </a:r>
          </a:p>
          <a:p>
            <a:endParaRPr lang="en-US" sz="1900" dirty="0">
              <a:solidFill>
                <a:srgbClr val="0000CC"/>
              </a:solidFill>
              <a:latin typeface="Cambria" panose="02040503050406030204" pitchFamily="18" charset="0"/>
              <a:ea typeface="Cambria" panose="02040503050406030204" pitchFamily="18" charset="0"/>
              <a:cs typeface="Times New Roman" pitchFamily="18" charset="0"/>
            </a:endParaRPr>
          </a:p>
        </p:txBody>
      </p:sp>
      <p:sp>
        <p:nvSpPr>
          <p:cNvPr id="18" name="WordArt 18"/>
          <p:cNvSpPr>
            <a:spLocks noChangeArrowheads="1" noChangeShapeType="1" noTextEdit="1"/>
          </p:cNvSpPr>
          <p:nvPr/>
        </p:nvSpPr>
        <p:spPr bwMode="auto">
          <a:xfrm>
            <a:off x="1905000" y="2764165"/>
            <a:ext cx="1828800" cy="685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Giải</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a:t>
            </a:r>
          </a:p>
        </p:txBody>
      </p:sp>
      <p:pic>
        <p:nvPicPr>
          <p:cNvPr id="2" name="Picture 1"/>
          <p:cNvPicPr>
            <a:picLocks noChangeAspect="1"/>
          </p:cNvPicPr>
          <p:nvPr/>
        </p:nvPicPr>
        <p:blipFill>
          <a:blip r:embed="rId4"/>
          <a:stretch>
            <a:fillRect/>
          </a:stretch>
        </p:blipFill>
        <p:spPr>
          <a:xfrm>
            <a:off x="1599742" y="606984"/>
            <a:ext cx="8864941" cy="1358860"/>
          </a:xfrm>
          <a:prstGeom prst="rect">
            <a:avLst/>
          </a:prstGeom>
        </p:spPr>
      </p:pic>
    </p:spTree>
    <p:extLst>
      <p:ext uri="{BB962C8B-B14F-4D97-AF65-F5344CB8AC3E}">
        <p14:creationId xmlns:p14="http://schemas.microsoft.com/office/powerpoint/2010/main" val="380014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linds(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15"/>
                                        </p:tgtEl>
                                        <p:attrNameLst>
                                          <p:attrName>ppt_w</p:attrName>
                                        </p:attrNameLst>
                                      </p:cBhvr>
                                      <p:tavLst>
                                        <p:tav tm="0">
                                          <p:val>
                                            <p:strVal val="ppt_w"/>
                                          </p:val>
                                        </p:tav>
                                        <p:tav tm="100000">
                                          <p:val>
                                            <p:fltVal val="0"/>
                                          </p:val>
                                        </p:tav>
                                      </p:tavLst>
                                    </p:anim>
                                    <p:anim calcmode="lin" valueType="num">
                                      <p:cBhvr>
                                        <p:cTn id="25" dur="500"/>
                                        <p:tgtEl>
                                          <p:spTgt spid="15"/>
                                        </p:tgtEl>
                                        <p:attrNameLst>
                                          <p:attrName>ppt_h</p:attrName>
                                        </p:attrNameLst>
                                      </p:cBhvr>
                                      <p:tavLst>
                                        <p:tav tm="0">
                                          <p:val>
                                            <p:strVal val="ppt_h"/>
                                          </p:val>
                                        </p:tav>
                                        <p:tav tm="100000">
                                          <p:val>
                                            <p:fltVal val="0"/>
                                          </p:val>
                                        </p:tav>
                                      </p:tavLst>
                                    </p:anim>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15" grpId="1"/>
      <p:bldP spid="16" grpId="0"/>
      <p:bldP spid="17"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812233" y="145922"/>
            <a:ext cx="8519753" cy="2127359"/>
          </a:xfrm>
          <a:prstGeom prst="rect">
            <a:avLst/>
          </a:prstGeom>
        </p:spPr>
      </p:pic>
      <p:pic>
        <p:nvPicPr>
          <p:cNvPr id="10" name="Picture 9"/>
          <p:cNvPicPr>
            <a:picLocks noChangeAspect="1"/>
          </p:cNvPicPr>
          <p:nvPr/>
        </p:nvPicPr>
        <p:blipFill>
          <a:blip r:embed="rId3"/>
          <a:stretch>
            <a:fillRect/>
          </a:stretch>
        </p:blipFill>
        <p:spPr>
          <a:xfrm>
            <a:off x="5953239" y="2270526"/>
            <a:ext cx="4431782" cy="1423930"/>
          </a:xfrm>
          <a:prstGeom prst="rect">
            <a:avLst/>
          </a:prstGeom>
        </p:spPr>
      </p:pic>
      <p:sp>
        <p:nvSpPr>
          <p:cNvPr id="11" name="WordArt 18"/>
          <p:cNvSpPr>
            <a:spLocks noChangeArrowheads="1" noChangeShapeType="1" noTextEdit="1"/>
          </p:cNvSpPr>
          <p:nvPr/>
        </p:nvSpPr>
        <p:spPr bwMode="auto">
          <a:xfrm>
            <a:off x="2667000" y="3131219"/>
            <a:ext cx="1803006" cy="648671"/>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Giải</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a:t>
            </a:r>
          </a:p>
        </p:txBody>
      </p:sp>
      <p:sp>
        <p:nvSpPr>
          <p:cNvPr id="12" name="TextBox 11"/>
          <p:cNvSpPr txBox="1"/>
          <p:nvPr/>
        </p:nvSpPr>
        <p:spPr>
          <a:xfrm>
            <a:off x="1582756" y="4108920"/>
            <a:ext cx="8737294" cy="954107"/>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 Chu vi của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hình</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thang</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cân</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a:p>
            <a:r>
              <a:rPr lang="en-US" sz="2800" dirty="0">
                <a:solidFill>
                  <a:srgbClr val="0000CC"/>
                </a:solidFill>
                <a:latin typeface="Cambria" panose="02040503050406030204" pitchFamily="18" charset="0"/>
                <a:ea typeface="Cambria" panose="02040503050406030204" pitchFamily="18" charset="0"/>
                <a:cs typeface="Times New Roman" pitchFamily="18" charset="0"/>
              </a:rPr>
              <a:t>  15 + 25 + 7 + 7 = 54 (cm).</a:t>
            </a:r>
          </a:p>
        </p:txBody>
      </p:sp>
      <p:sp>
        <p:nvSpPr>
          <p:cNvPr id="13" name="TextBox 12"/>
          <p:cNvSpPr txBox="1"/>
          <p:nvPr/>
        </p:nvSpPr>
        <p:spPr>
          <a:xfrm>
            <a:off x="1564395" y="5129181"/>
            <a:ext cx="8737294" cy="954107"/>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Phần</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còn</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lại</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làm</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móc</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treo</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có</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độ</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dài</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a:p>
            <a:r>
              <a:rPr lang="en-US" sz="2800" dirty="0">
                <a:solidFill>
                  <a:srgbClr val="0000CC"/>
                </a:solidFill>
                <a:latin typeface="Cambria" panose="02040503050406030204" pitchFamily="18" charset="0"/>
                <a:ea typeface="Cambria" panose="02040503050406030204" pitchFamily="18" charset="0"/>
                <a:cs typeface="Times New Roman" pitchFamily="18" charset="0"/>
              </a:rPr>
              <a:t>  60 – 54 = 6 (cm).</a:t>
            </a:r>
          </a:p>
        </p:txBody>
      </p:sp>
    </p:spTree>
    <p:extLst>
      <p:ext uri="{BB962C8B-B14F-4D97-AF65-F5344CB8AC3E}">
        <p14:creationId xmlns:p14="http://schemas.microsoft.com/office/powerpoint/2010/main" val="282365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srcRect l="6010"/>
          <a:stretch/>
        </p:blipFill>
        <p:spPr>
          <a:xfrm>
            <a:off x="6324601" y="1481380"/>
            <a:ext cx="2930605" cy="1943208"/>
          </a:xfrm>
          <a:prstGeom prst="rect">
            <a:avLst/>
          </a:prstGeom>
        </p:spPr>
      </p:pic>
      <p:pic>
        <p:nvPicPr>
          <p:cNvPr id="18" name="Picture 17"/>
          <p:cNvPicPr>
            <a:picLocks noChangeAspect="1"/>
          </p:cNvPicPr>
          <p:nvPr/>
        </p:nvPicPr>
        <p:blipFill>
          <a:blip r:embed="rId3"/>
          <a:stretch>
            <a:fillRect/>
          </a:stretch>
        </p:blipFill>
        <p:spPr>
          <a:xfrm>
            <a:off x="2647046" y="1689359"/>
            <a:ext cx="2648086" cy="2025754"/>
          </a:xfrm>
          <a:prstGeom prst="rect">
            <a:avLst/>
          </a:prstGeom>
        </p:spPr>
      </p:pic>
      <p:sp>
        <p:nvSpPr>
          <p:cNvPr id="4" name="Text Box 5"/>
          <p:cNvSpPr txBox="1">
            <a:spLocks noChangeArrowheads="1"/>
          </p:cNvSpPr>
          <p:nvPr/>
        </p:nvSpPr>
        <p:spPr bwMode="auto">
          <a:xfrm>
            <a:off x="1524000" y="162766"/>
            <a:ext cx="9067800" cy="553998"/>
          </a:xfrm>
          <a:prstGeom prst="rect">
            <a:avLst/>
          </a:prstGeom>
          <a:solidFill>
            <a:schemeClr val="bg1"/>
          </a:solidFill>
          <a:ln w="9525">
            <a:noFill/>
            <a:miter lim="800000"/>
            <a:headEnd/>
            <a:tailEnd/>
          </a:ln>
        </p:spPr>
        <p:txBody>
          <a:bodyPr wrap="square">
            <a:spAutoFit/>
          </a:bodyPr>
          <a:lstStyle/>
          <a:p>
            <a:pPr>
              <a:spcBef>
                <a:spcPct val="50000"/>
              </a:spcBef>
            </a:pP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2. Chu vi,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diện</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tích</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của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hình</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bình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hành</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hình</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thoi</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a:t>
            </a:r>
            <a:endParaRPr lang="en-US" sz="3000" dirty="0">
              <a:solidFill>
                <a:srgbClr val="0000CC"/>
              </a:solidFill>
              <a:latin typeface="Cambria" panose="02040503050406030204" pitchFamily="18" charset="0"/>
              <a:ea typeface="Cambria" panose="02040503050406030204" pitchFamily="18" charset="0"/>
              <a:cs typeface="Times New Roman" pitchFamily="18" charset="0"/>
            </a:endParaRPr>
          </a:p>
        </p:txBody>
      </p:sp>
      <p:grpSp>
        <p:nvGrpSpPr>
          <p:cNvPr id="14" name="Group 13"/>
          <p:cNvGrpSpPr/>
          <p:nvPr/>
        </p:nvGrpSpPr>
        <p:grpSpPr>
          <a:xfrm>
            <a:off x="2647047" y="1502904"/>
            <a:ext cx="1971865" cy="1127231"/>
            <a:chOff x="923735" y="651912"/>
            <a:chExt cx="1895951" cy="1127231"/>
          </a:xfrm>
        </p:grpSpPr>
        <p:sp>
          <p:nvSpPr>
            <p:cNvPr id="12" name="TextBox 11"/>
            <p:cNvSpPr txBox="1"/>
            <p:nvPr/>
          </p:nvSpPr>
          <p:spPr>
            <a:xfrm>
              <a:off x="923735" y="1255923"/>
              <a:ext cx="552525" cy="523220"/>
            </a:xfrm>
            <a:prstGeom prst="rect">
              <a:avLst/>
            </a:prstGeom>
            <a:noFill/>
          </p:spPr>
          <p:txBody>
            <a:bodyPr wrap="square" rtlCol="0">
              <a:spAutoFit/>
            </a:bodyPr>
            <a:lstStyle/>
            <a:p>
              <a:r>
                <a:rPr lang="en-US" sz="2800" i="1" dirty="0">
                  <a:solidFill>
                    <a:srgbClr val="002060"/>
                  </a:solidFill>
                  <a:latin typeface="Cambria" panose="02040503050406030204" pitchFamily="18" charset="0"/>
                  <a:ea typeface="Cambria" panose="02040503050406030204" pitchFamily="18" charset="0"/>
                </a:rPr>
                <a:t>a</a:t>
              </a:r>
            </a:p>
          </p:txBody>
        </p:sp>
        <p:sp>
          <p:nvSpPr>
            <p:cNvPr id="13" name="TextBox 12"/>
            <p:cNvSpPr txBox="1"/>
            <p:nvPr/>
          </p:nvSpPr>
          <p:spPr>
            <a:xfrm>
              <a:off x="2210086" y="651912"/>
              <a:ext cx="609600" cy="523220"/>
            </a:xfrm>
            <a:prstGeom prst="rect">
              <a:avLst/>
            </a:prstGeom>
            <a:noFill/>
          </p:spPr>
          <p:txBody>
            <a:bodyPr wrap="square" rtlCol="0">
              <a:spAutoFit/>
            </a:bodyPr>
            <a:lstStyle/>
            <a:p>
              <a:r>
                <a:rPr lang="en-US" sz="2800" i="1" dirty="0">
                  <a:solidFill>
                    <a:srgbClr val="002060"/>
                  </a:solidFill>
                  <a:latin typeface="Cambria" panose="02040503050406030204" pitchFamily="18" charset="0"/>
                  <a:ea typeface="Cambria" panose="02040503050406030204" pitchFamily="18" charset="0"/>
                </a:rPr>
                <a:t>b</a:t>
              </a:r>
            </a:p>
          </p:txBody>
        </p:sp>
      </p:grpSp>
      <p:sp>
        <p:nvSpPr>
          <p:cNvPr id="15" name="TextBox 14"/>
          <p:cNvSpPr txBox="1"/>
          <p:nvPr/>
        </p:nvSpPr>
        <p:spPr>
          <a:xfrm>
            <a:off x="6838876" y="1414896"/>
            <a:ext cx="552525" cy="523220"/>
          </a:xfrm>
          <a:prstGeom prst="rect">
            <a:avLst/>
          </a:prstGeom>
          <a:noFill/>
        </p:spPr>
        <p:txBody>
          <a:bodyPr wrap="square" rtlCol="0">
            <a:spAutoFit/>
          </a:bodyPr>
          <a:lstStyle/>
          <a:p>
            <a:r>
              <a:rPr lang="en-US" sz="2800" i="1" dirty="0">
                <a:solidFill>
                  <a:srgbClr val="002060"/>
                </a:solidFill>
                <a:latin typeface="Cambria" panose="02040503050406030204" pitchFamily="18" charset="0"/>
                <a:ea typeface="Cambria" panose="02040503050406030204" pitchFamily="18" charset="0"/>
              </a:rPr>
              <a:t>m</a:t>
            </a:r>
          </a:p>
        </p:txBody>
      </p:sp>
      <p:sp>
        <p:nvSpPr>
          <p:cNvPr id="16" name="TextBox 15"/>
          <p:cNvSpPr txBox="1"/>
          <p:nvPr/>
        </p:nvSpPr>
        <p:spPr>
          <a:xfrm>
            <a:off x="2647047" y="3627517"/>
            <a:ext cx="2340995" cy="523220"/>
          </a:xfrm>
          <a:prstGeom prst="rect">
            <a:avLst/>
          </a:prstGeom>
          <a:noFill/>
        </p:spPr>
        <p:txBody>
          <a:bodyPr wrap="square">
            <a:spAutoFit/>
          </a:bodyPr>
          <a:lstStyle/>
          <a:p>
            <a:pPr algn="ctr">
              <a:defRPr/>
            </a:pPr>
            <a:r>
              <a:rPr lang="en-US" sz="2800" b="1" i="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 = 2(</a:t>
            </a:r>
            <a:r>
              <a:rPr lang="en-US" sz="2800" b="1" i="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a+b</a:t>
            </a:r>
            <a:r>
              <a:rPr lang="en-US" sz="2800" b="1" i="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7" name="TextBox 16"/>
          <p:cNvSpPr txBox="1"/>
          <p:nvPr/>
        </p:nvSpPr>
        <p:spPr>
          <a:xfrm>
            <a:off x="6875502" y="3424588"/>
            <a:ext cx="1828800" cy="523220"/>
          </a:xfrm>
          <a:prstGeom prst="rect">
            <a:avLst/>
          </a:prstGeom>
          <a:noFill/>
        </p:spPr>
        <p:txBody>
          <a:bodyPr wrap="square">
            <a:spAutoFit/>
          </a:bodyPr>
          <a:lstStyle/>
          <a:p>
            <a:pPr algn="ctr">
              <a:defRPr/>
            </a:pPr>
            <a:r>
              <a:rPr lang="en-US" sz="2800" b="1" i="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 = 4m</a:t>
            </a:r>
          </a:p>
        </p:txBody>
      </p:sp>
    </p:spTree>
    <p:extLst>
      <p:ext uri="{BB962C8B-B14F-4D97-AF65-F5344CB8AC3E}">
        <p14:creationId xmlns:p14="http://schemas.microsoft.com/office/powerpoint/2010/main" val="37220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524000" y="0"/>
            <a:ext cx="9144000" cy="1077218"/>
          </a:xfrm>
          <a:prstGeom prst="rect">
            <a:avLst/>
          </a:prstGeom>
          <a:solidFill>
            <a:schemeClr val="bg1"/>
          </a:solidFill>
          <a:ln w="9525">
            <a:noFill/>
            <a:miter lim="800000"/>
            <a:headEnd/>
            <a:tailEnd/>
          </a:ln>
        </p:spPr>
        <p:txBody>
          <a:bodyPr wrap="square">
            <a:spAutoFit/>
          </a:bodyPr>
          <a:lstStyle/>
          <a:p>
            <a:pPr>
              <a:spcBef>
                <a:spcPct val="50000"/>
              </a:spcBef>
            </a:pPr>
            <a:r>
              <a:rPr lang="en-US" sz="3600" b="1" dirty="0" err="1">
                <a:solidFill>
                  <a:srgbClr val="00B050"/>
                </a:solidFill>
              </a:rPr>
              <a:t>Ví</a:t>
            </a:r>
            <a:r>
              <a:rPr lang="en-US" sz="3600" b="1" dirty="0">
                <a:solidFill>
                  <a:srgbClr val="00B050"/>
                </a:solidFill>
              </a:rPr>
              <a:t> </a:t>
            </a:r>
            <a:r>
              <a:rPr lang="en-US" sz="3600" b="1" dirty="0" err="1">
                <a:solidFill>
                  <a:srgbClr val="00B050"/>
                </a:solidFill>
              </a:rPr>
              <a:t>dụ</a:t>
            </a:r>
            <a:r>
              <a:rPr lang="en-US" sz="3600" b="1" dirty="0">
                <a:solidFill>
                  <a:srgbClr val="00B050"/>
                </a:solidFill>
              </a:rPr>
              <a:t> 3. </a:t>
            </a:r>
            <a:r>
              <a:rPr lang="en-US" sz="2800" dirty="0" err="1">
                <a:solidFill>
                  <a:srgbClr val="002060"/>
                </a:solidFill>
              </a:rPr>
              <a:t>Tính</a:t>
            </a:r>
            <a:r>
              <a:rPr lang="en-US" sz="2800" dirty="0">
                <a:solidFill>
                  <a:srgbClr val="002060"/>
                </a:solidFill>
              </a:rPr>
              <a:t> </a:t>
            </a:r>
            <a:r>
              <a:rPr lang="en-US" sz="2800" dirty="0" err="1">
                <a:solidFill>
                  <a:srgbClr val="002060"/>
                </a:solidFill>
              </a:rPr>
              <a:t>chu</a:t>
            </a:r>
            <a:r>
              <a:rPr lang="en-US" sz="2800" dirty="0">
                <a:solidFill>
                  <a:srgbClr val="002060"/>
                </a:solidFill>
              </a:rPr>
              <a:t> vi của </a:t>
            </a:r>
            <a:r>
              <a:rPr lang="en-US" sz="2800" dirty="0" err="1">
                <a:solidFill>
                  <a:srgbClr val="002060"/>
                </a:solidFill>
              </a:rPr>
              <a:t>hình</a:t>
            </a:r>
            <a:r>
              <a:rPr lang="en-US" sz="2800" dirty="0">
                <a:solidFill>
                  <a:srgbClr val="002060"/>
                </a:solidFill>
              </a:rPr>
              <a:t> bình </a:t>
            </a:r>
            <a:r>
              <a:rPr lang="en-US" sz="2800" dirty="0" err="1">
                <a:solidFill>
                  <a:srgbClr val="002060"/>
                </a:solidFill>
              </a:rPr>
              <a:t>hành</a:t>
            </a:r>
            <a:r>
              <a:rPr lang="en-US" sz="2800" dirty="0">
                <a:solidFill>
                  <a:srgbClr val="002060"/>
                </a:solidFill>
              </a:rPr>
              <a:t> </a:t>
            </a:r>
            <a:r>
              <a:rPr lang="en-US" sz="2800" dirty="0" err="1">
                <a:solidFill>
                  <a:srgbClr val="002060"/>
                </a:solidFill>
              </a:rPr>
              <a:t>có</a:t>
            </a:r>
            <a:r>
              <a:rPr lang="en-US" sz="2800" dirty="0">
                <a:solidFill>
                  <a:srgbClr val="002060"/>
                </a:solidFill>
              </a:rPr>
              <a:t> </a:t>
            </a:r>
            <a:r>
              <a:rPr lang="en-US" sz="2800" dirty="0" err="1">
                <a:solidFill>
                  <a:srgbClr val="002060"/>
                </a:solidFill>
              </a:rPr>
              <a:t>độ</a:t>
            </a:r>
            <a:r>
              <a:rPr lang="en-US" sz="2800" dirty="0">
                <a:solidFill>
                  <a:srgbClr val="002060"/>
                </a:solidFill>
              </a:rPr>
              <a:t> </a:t>
            </a:r>
            <a:r>
              <a:rPr lang="en-US" sz="2800" dirty="0" err="1">
                <a:solidFill>
                  <a:srgbClr val="002060"/>
                </a:solidFill>
              </a:rPr>
              <a:t>dài</a:t>
            </a:r>
            <a:r>
              <a:rPr lang="en-US" sz="2800" dirty="0">
                <a:solidFill>
                  <a:srgbClr val="002060"/>
                </a:solidFill>
              </a:rPr>
              <a:t> </a:t>
            </a:r>
            <a:r>
              <a:rPr lang="en-US" sz="2800" dirty="0" err="1">
                <a:solidFill>
                  <a:srgbClr val="002060"/>
                </a:solidFill>
              </a:rPr>
              <a:t>hai</a:t>
            </a:r>
            <a:r>
              <a:rPr lang="en-US" sz="2800" dirty="0">
                <a:solidFill>
                  <a:srgbClr val="002060"/>
                </a:solidFill>
              </a:rPr>
              <a:t> </a:t>
            </a:r>
            <a:r>
              <a:rPr lang="en-US" sz="2800" dirty="0" err="1">
                <a:solidFill>
                  <a:srgbClr val="002060"/>
                </a:solidFill>
              </a:rPr>
              <a:t>cạnh</a:t>
            </a:r>
            <a:r>
              <a:rPr lang="en-US" sz="2800" dirty="0">
                <a:solidFill>
                  <a:srgbClr val="002060"/>
                </a:solidFill>
              </a:rPr>
              <a:t> </a:t>
            </a:r>
            <a:r>
              <a:rPr lang="en-US" sz="2800" dirty="0" err="1">
                <a:solidFill>
                  <a:srgbClr val="002060"/>
                </a:solidFill>
              </a:rPr>
              <a:t>là</a:t>
            </a:r>
            <a:r>
              <a:rPr lang="en-US" sz="2800" dirty="0">
                <a:solidFill>
                  <a:srgbClr val="002060"/>
                </a:solidFill>
              </a:rPr>
              <a:t> 3cm </a:t>
            </a:r>
            <a:r>
              <a:rPr lang="en-US" sz="2800" dirty="0" err="1">
                <a:solidFill>
                  <a:srgbClr val="002060"/>
                </a:solidFill>
              </a:rPr>
              <a:t>và</a:t>
            </a:r>
            <a:r>
              <a:rPr lang="en-US" sz="2800" dirty="0">
                <a:solidFill>
                  <a:srgbClr val="002060"/>
                </a:solidFill>
              </a:rPr>
              <a:t> 5cm.</a:t>
            </a:r>
          </a:p>
        </p:txBody>
      </p:sp>
      <p:sp>
        <p:nvSpPr>
          <p:cNvPr id="6" name="WordArt 18"/>
          <p:cNvSpPr>
            <a:spLocks noChangeArrowheads="1" noChangeShapeType="1" noTextEdit="1"/>
          </p:cNvSpPr>
          <p:nvPr/>
        </p:nvSpPr>
        <p:spPr bwMode="auto">
          <a:xfrm>
            <a:off x="2133600" y="2311441"/>
            <a:ext cx="1828800" cy="685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Giải</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a:t>
            </a:r>
          </a:p>
        </p:txBody>
      </p:sp>
      <p:sp>
        <p:nvSpPr>
          <p:cNvPr id="8" name="TextBox 7"/>
          <p:cNvSpPr txBox="1"/>
          <p:nvPr/>
        </p:nvSpPr>
        <p:spPr>
          <a:xfrm>
            <a:off x="2819400" y="3023866"/>
            <a:ext cx="5943600" cy="1246495"/>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 Chu vi của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hình</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bình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hành</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p>
          <a:p>
            <a:r>
              <a:rPr lang="en-US" sz="2800" dirty="0">
                <a:solidFill>
                  <a:srgbClr val="0000CC"/>
                </a:solidFill>
                <a:latin typeface="Cambria" panose="02040503050406030204" pitchFamily="18" charset="0"/>
                <a:ea typeface="Cambria" panose="02040503050406030204" pitchFamily="18" charset="0"/>
                <a:cs typeface="Times New Roman" pitchFamily="18" charset="0"/>
              </a:rPr>
              <a:t>              2.( 5 + 3) = 2.8 = 16 (cm).</a:t>
            </a:r>
          </a:p>
          <a:p>
            <a:endParaRPr lang="en-US" sz="1900" dirty="0">
              <a:solidFill>
                <a:srgbClr val="0000CC"/>
              </a:solidFill>
              <a:latin typeface="Cambria" panose="02040503050406030204" pitchFamily="18" charset="0"/>
              <a:ea typeface="Cambria" panose="02040503050406030204" pitchFamily="18" charset="0"/>
              <a:cs typeface="Times New Roman" pitchFamily="18" charset="0"/>
            </a:endParaRPr>
          </a:p>
        </p:txBody>
      </p:sp>
      <p:pic>
        <p:nvPicPr>
          <p:cNvPr id="16" name="Picture 15"/>
          <p:cNvPicPr>
            <a:picLocks noChangeAspect="1"/>
          </p:cNvPicPr>
          <p:nvPr/>
        </p:nvPicPr>
        <p:blipFill>
          <a:blip r:embed="rId2"/>
          <a:stretch>
            <a:fillRect/>
          </a:stretch>
        </p:blipFill>
        <p:spPr>
          <a:xfrm>
            <a:off x="6858000" y="1021843"/>
            <a:ext cx="3080684" cy="1632499"/>
          </a:xfrm>
          <a:prstGeom prst="rect">
            <a:avLst/>
          </a:prstGeom>
        </p:spPr>
      </p:pic>
    </p:spTree>
    <p:extLst>
      <p:ext uri="{BB962C8B-B14F-4D97-AF65-F5344CB8AC3E}">
        <p14:creationId xmlns:p14="http://schemas.microsoft.com/office/powerpoint/2010/main" val="414357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1524000" y="1"/>
            <a:ext cx="9144000" cy="2062103"/>
          </a:xfrm>
          <a:prstGeom prst="rect">
            <a:avLst/>
          </a:prstGeom>
          <a:solidFill>
            <a:schemeClr val="bg1"/>
          </a:solidFill>
          <a:ln w="9525">
            <a:noFill/>
            <a:miter lim="800000"/>
            <a:headEnd/>
            <a:tailEnd/>
          </a:ln>
        </p:spPr>
        <p:txBody>
          <a:bodyPr wrap="square">
            <a:spAutoFit/>
          </a:bodyPr>
          <a:lstStyle/>
          <a:p>
            <a:r>
              <a:rPr lang="en-US" sz="3600" b="1" dirty="0" err="1">
                <a:solidFill>
                  <a:srgbClr val="00B050"/>
                </a:solidFill>
              </a:rPr>
              <a:t>Ví</a:t>
            </a:r>
            <a:r>
              <a:rPr lang="en-US" sz="3600" b="1" dirty="0">
                <a:solidFill>
                  <a:srgbClr val="00B050"/>
                </a:solidFill>
              </a:rPr>
              <a:t> </a:t>
            </a:r>
            <a:r>
              <a:rPr lang="en-US" sz="3600" b="1" dirty="0" err="1">
                <a:solidFill>
                  <a:srgbClr val="00B050"/>
                </a:solidFill>
              </a:rPr>
              <a:t>dụ</a:t>
            </a:r>
            <a:r>
              <a:rPr lang="en-US" sz="3600" b="1" dirty="0">
                <a:solidFill>
                  <a:srgbClr val="00B050"/>
                </a:solidFill>
              </a:rPr>
              <a:t> 4. </a:t>
            </a:r>
            <a:r>
              <a:rPr lang="vi-VN" sz="2300" dirty="0">
                <a:solidFill>
                  <a:srgbClr val="002060"/>
                </a:solidFill>
                <a:latin typeface="Calibri" panose="020F0502020204030204" pitchFamily="34" charset="0"/>
                <a:cs typeface="Calibri" panose="020F0502020204030204" pitchFamily="34" charset="0"/>
              </a:rPr>
              <a:t>Một người làm khung thép cho ô thoáng khí cửa ra vào có kích thước và hình dạng như hình sau. Khung thép bên ngoài là hình chữ nhật có chiều dài 160 cm, chiều rộng 60 cm, phía trong là hai hình thoi cạnh 50 cm. Hỏi đề làm khung thép như vậy cho bốn cửa ra vào thì hết bao nhiêu mét dài thép? (Coi như các mối hàn không đáng k</a:t>
            </a:r>
            <a:r>
              <a:rPr lang="en-US" sz="2300" dirty="0">
                <a:solidFill>
                  <a:srgbClr val="002060"/>
                </a:solidFill>
                <a:latin typeface="Calibri" panose="020F0502020204030204" pitchFamily="34" charset="0"/>
                <a:cs typeface="Calibri" panose="020F0502020204030204" pitchFamily="34" charset="0"/>
              </a:rPr>
              <a:t>ể</a:t>
            </a:r>
            <a:r>
              <a:rPr lang="vi-VN" sz="2300" dirty="0">
                <a:solidFill>
                  <a:srgbClr val="002060"/>
                </a:solidFill>
                <a:latin typeface="Calibri" panose="020F0502020204030204" pitchFamily="34" charset="0"/>
                <a:cs typeface="Calibri" panose="020F0502020204030204" pitchFamily="34" charset="0"/>
              </a:rPr>
              <a:t>).</a:t>
            </a:r>
            <a:endParaRPr lang="en-US" sz="2300" dirty="0">
              <a:solidFill>
                <a:srgbClr val="00206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6108853" y="2006907"/>
            <a:ext cx="4433776" cy="1600200"/>
          </a:xfrm>
          <a:prstGeom prst="rect">
            <a:avLst/>
          </a:prstGeom>
        </p:spPr>
      </p:pic>
      <p:sp>
        <p:nvSpPr>
          <p:cNvPr id="6" name="WordArt 18"/>
          <p:cNvSpPr>
            <a:spLocks noChangeArrowheads="1" noChangeShapeType="1" noTextEdit="1"/>
          </p:cNvSpPr>
          <p:nvPr/>
        </p:nvSpPr>
        <p:spPr bwMode="auto">
          <a:xfrm>
            <a:off x="1905001" y="2154664"/>
            <a:ext cx="1789323" cy="610571"/>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Giải</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a:t>
            </a:r>
          </a:p>
        </p:txBody>
      </p:sp>
      <p:sp>
        <p:nvSpPr>
          <p:cNvPr id="7" name="TextBox 6"/>
          <p:cNvSpPr txBox="1"/>
          <p:nvPr/>
        </p:nvSpPr>
        <p:spPr>
          <a:xfrm>
            <a:off x="1517573" y="3078640"/>
            <a:ext cx="8737294" cy="954107"/>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 Chu vi của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hình</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chữ</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nhật</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a:p>
            <a:r>
              <a:rPr lang="en-US" sz="2800" dirty="0">
                <a:solidFill>
                  <a:srgbClr val="0000CC"/>
                </a:solidFill>
                <a:latin typeface="Cambria" panose="02040503050406030204" pitchFamily="18" charset="0"/>
                <a:ea typeface="Cambria" panose="02040503050406030204" pitchFamily="18" charset="0"/>
                <a:cs typeface="Times New Roman" pitchFamily="18" charset="0"/>
              </a:rPr>
              <a:t>   2.(60 + 160) = 1. 220 = 440 (cm).</a:t>
            </a:r>
          </a:p>
        </p:txBody>
      </p:sp>
      <p:sp>
        <p:nvSpPr>
          <p:cNvPr id="8" name="TextBox 7"/>
          <p:cNvSpPr txBox="1"/>
          <p:nvPr/>
        </p:nvSpPr>
        <p:spPr>
          <a:xfrm>
            <a:off x="1524000" y="4058454"/>
            <a:ext cx="8737294" cy="954107"/>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 Chu vi của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một</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hình</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thoi</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a:p>
            <a:r>
              <a:rPr lang="en-US" sz="2800" dirty="0">
                <a:solidFill>
                  <a:srgbClr val="0000CC"/>
                </a:solidFill>
                <a:latin typeface="Cambria" panose="02040503050406030204" pitchFamily="18" charset="0"/>
                <a:ea typeface="Cambria" panose="02040503050406030204" pitchFamily="18" charset="0"/>
                <a:cs typeface="Times New Roman" pitchFamily="18" charset="0"/>
              </a:rPr>
              <a:t>         4. 50 = 200 (cm).</a:t>
            </a:r>
          </a:p>
        </p:txBody>
      </p:sp>
      <p:sp>
        <p:nvSpPr>
          <p:cNvPr id="9" name="TextBox 8"/>
          <p:cNvSpPr txBox="1"/>
          <p:nvPr/>
        </p:nvSpPr>
        <p:spPr>
          <a:xfrm>
            <a:off x="1517573" y="5012560"/>
            <a:ext cx="8737294" cy="954107"/>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Độ</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dài</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thép</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để</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làm</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một</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ô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thoáng</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khí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a:p>
            <a:r>
              <a:rPr lang="en-US" sz="2800" dirty="0">
                <a:solidFill>
                  <a:srgbClr val="0000CC"/>
                </a:solidFill>
                <a:latin typeface="Cambria" panose="02040503050406030204" pitchFamily="18" charset="0"/>
                <a:ea typeface="Cambria" panose="02040503050406030204" pitchFamily="18" charset="0"/>
                <a:cs typeface="Times New Roman" pitchFamily="18" charset="0"/>
              </a:rPr>
              <a:t>         440 + 2. 200 = 840 (cm) = 8,4 (m)</a:t>
            </a:r>
          </a:p>
        </p:txBody>
      </p:sp>
      <p:sp>
        <p:nvSpPr>
          <p:cNvPr id="10" name="TextBox 9"/>
          <p:cNvSpPr txBox="1"/>
          <p:nvPr/>
        </p:nvSpPr>
        <p:spPr>
          <a:xfrm>
            <a:off x="1549706" y="5915254"/>
            <a:ext cx="8737294" cy="954107"/>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Độ</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dài</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thép</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để</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làm</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bốn</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ô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thoáng</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khí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a:p>
            <a:r>
              <a:rPr lang="en-US" sz="2800" dirty="0">
                <a:solidFill>
                  <a:srgbClr val="0000CC"/>
                </a:solidFill>
                <a:latin typeface="Cambria" panose="02040503050406030204" pitchFamily="18" charset="0"/>
                <a:ea typeface="Cambria" panose="02040503050406030204" pitchFamily="18" charset="0"/>
                <a:cs typeface="Times New Roman" pitchFamily="18" charset="0"/>
              </a:rPr>
              <a:t>        4. 8,4 = 33,6 (m).</a:t>
            </a:r>
          </a:p>
        </p:txBody>
      </p:sp>
    </p:spTree>
    <p:extLst>
      <p:ext uri="{BB962C8B-B14F-4D97-AF65-F5344CB8AC3E}">
        <p14:creationId xmlns:p14="http://schemas.microsoft.com/office/powerpoint/2010/main" val="114742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6042665" y="4849768"/>
            <a:ext cx="3206915" cy="1435174"/>
          </a:xfrm>
          <a:prstGeom prst="rect">
            <a:avLst/>
          </a:prstGeom>
        </p:spPr>
      </p:pic>
      <p:pic>
        <p:nvPicPr>
          <p:cNvPr id="8" name="Picture 7"/>
          <p:cNvPicPr>
            <a:picLocks noChangeAspect="1"/>
          </p:cNvPicPr>
          <p:nvPr/>
        </p:nvPicPr>
        <p:blipFill rotWithShape="1">
          <a:blip r:embed="rId3"/>
          <a:srcRect l="47750" t="34359" r="9805" b="5355"/>
          <a:stretch/>
        </p:blipFill>
        <p:spPr>
          <a:xfrm>
            <a:off x="5889435" y="2098708"/>
            <a:ext cx="3657600" cy="1470671"/>
          </a:xfrm>
          <a:prstGeom prst="rect">
            <a:avLst/>
          </a:prstGeom>
        </p:spPr>
      </p:pic>
      <p:sp>
        <p:nvSpPr>
          <p:cNvPr id="12" name="TextBox 11"/>
          <p:cNvSpPr txBox="1"/>
          <p:nvPr/>
        </p:nvSpPr>
        <p:spPr>
          <a:xfrm>
            <a:off x="7965147" y="5956562"/>
            <a:ext cx="609600" cy="400110"/>
          </a:xfrm>
          <a:prstGeom prst="rect">
            <a:avLst/>
          </a:prstGeom>
          <a:noFill/>
        </p:spPr>
        <p:txBody>
          <a:bodyPr wrap="square" rtlCol="0">
            <a:spAutoFit/>
          </a:bodyPr>
          <a:lstStyle/>
          <a:p>
            <a:r>
              <a:rPr lang="en-US" sz="2000" b="1" dirty="0">
                <a:solidFill>
                  <a:srgbClr val="C00000"/>
                </a:solidFill>
                <a:latin typeface="+mj-lt"/>
              </a:rPr>
              <a:t>a</a:t>
            </a:r>
          </a:p>
        </p:txBody>
      </p:sp>
      <p:sp>
        <p:nvSpPr>
          <p:cNvPr id="13" name="TextBox 12"/>
          <p:cNvSpPr txBox="1"/>
          <p:nvPr/>
        </p:nvSpPr>
        <p:spPr>
          <a:xfrm>
            <a:off x="8937435" y="5209705"/>
            <a:ext cx="609600" cy="400110"/>
          </a:xfrm>
          <a:prstGeom prst="rect">
            <a:avLst/>
          </a:prstGeom>
          <a:noFill/>
        </p:spPr>
        <p:txBody>
          <a:bodyPr wrap="square" rtlCol="0">
            <a:spAutoFit/>
          </a:bodyPr>
          <a:lstStyle/>
          <a:p>
            <a:r>
              <a:rPr lang="en-US" sz="2000" b="1" dirty="0">
                <a:solidFill>
                  <a:srgbClr val="C00000"/>
                </a:solidFill>
                <a:latin typeface="+mj-lt"/>
              </a:rPr>
              <a:t>h</a:t>
            </a:r>
          </a:p>
        </p:txBody>
      </p:sp>
      <p:pic>
        <p:nvPicPr>
          <p:cNvPr id="16" name="Picture 15"/>
          <p:cNvPicPr>
            <a:picLocks noChangeAspect="1"/>
          </p:cNvPicPr>
          <p:nvPr/>
        </p:nvPicPr>
        <p:blipFill>
          <a:blip r:embed="rId4"/>
          <a:stretch>
            <a:fillRect/>
          </a:stretch>
        </p:blipFill>
        <p:spPr>
          <a:xfrm>
            <a:off x="3111180" y="4689904"/>
            <a:ext cx="2902099" cy="1644735"/>
          </a:xfrm>
          <a:prstGeom prst="rect">
            <a:avLst/>
          </a:prstGeom>
        </p:spPr>
      </p:pic>
      <p:pic>
        <p:nvPicPr>
          <p:cNvPr id="19" name="Picture 18"/>
          <p:cNvPicPr>
            <a:picLocks noChangeAspect="1"/>
          </p:cNvPicPr>
          <p:nvPr/>
        </p:nvPicPr>
        <p:blipFill>
          <a:blip r:embed="rId5"/>
          <a:stretch>
            <a:fillRect/>
          </a:stretch>
        </p:blipFill>
        <p:spPr>
          <a:xfrm>
            <a:off x="1752600" y="1190888"/>
            <a:ext cx="8217322" cy="831893"/>
          </a:xfrm>
          <a:prstGeom prst="rect">
            <a:avLst/>
          </a:prstGeom>
        </p:spPr>
      </p:pic>
      <p:pic>
        <p:nvPicPr>
          <p:cNvPr id="27" name="Picture 26"/>
          <p:cNvPicPr>
            <a:picLocks noChangeAspect="1"/>
          </p:cNvPicPr>
          <p:nvPr/>
        </p:nvPicPr>
        <p:blipFill>
          <a:blip r:embed="rId6"/>
          <a:stretch>
            <a:fillRect/>
          </a:stretch>
        </p:blipFill>
        <p:spPr>
          <a:xfrm>
            <a:off x="1783814" y="3506753"/>
            <a:ext cx="8280826" cy="1231963"/>
          </a:xfrm>
          <a:prstGeom prst="rect">
            <a:avLst/>
          </a:prstGeom>
        </p:spPr>
      </p:pic>
      <p:pic>
        <p:nvPicPr>
          <p:cNvPr id="14" name="Picture 13"/>
          <p:cNvPicPr>
            <a:picLocks noChangeAspect="1"/>
          </p:cNvPicPr>
          <p:nvPr/>
        </p:nvPicPr>
        <p:blipFill rotWithShape="1">
          <a:blip r:embed="rId3"/>
          <a:srcRect l="11495" t="34359" r="53134" b="5355"/>
          <a:stretch/>
        </p:blipFill>
        <p:spPr>
          <a:xfrm>
            <a:off x="3038228" y="2036082"/>
            <a:ext cx="3048000" cy="1470671"/>
          </a:xfrm>
          <a:prstGeom prst="rect">
            <a:avLst/>
          </a:prstGeom>
        </p:spPr>
      </p:pic>
      <p:pic>
        <p:nvPicPr>
          <p:cNvPr id="2" name="Picture 1"/>
          <p:cNvPicPr>
            <a:picLocks noChangeAspect="1"/>
          </p:cNvPicPr>
          <p:nvPr/>
        </p:nvPicPr>
        <p:blipFill>
          <a:blip r:embed="rId7"/>
          <a:stretch>
            <a:fillRect/>
          </a:stretch>
        </p:blipFill>
        <p:spPr>
          <a:xfrm>
            <a:off x="2463836" y="212747"/>
            <a:ext cx="7506086" cy="876345"/>
          </a:xfrm>
          <a:prstGeom prst="rect">
            <a:avLst/>
          </a:prstGeom>
        </p:spPr>
      </p:pic>
    </p:spTree>
    <p:extLst>
      <p:ext uri="{BB962C8B-B14F-4D97-AF65-F5344CB8AC3E}">
        <p14:creationId xmlns:p14="http://schemas.microsoft.com/office/powerpoint/2010/main" val="213650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randombar(horizont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randombar(horizontal)">
                                      <p:cBhvr>
                                        <p:cTn id="43" dur="500"/>
                                        <p:tgtEl>
                                          <p:spTgt spid="12"/>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81201" y="304800"/>
            <a:ext cx="8576631" cy="289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67000" y="615211"/>
            <a:ext cx="5257800" cy="52322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800" b="1" dirty="0" err="1">
                <a:solidFill>
                  <a:srgbClr val="0000CC"/>
                </a:solidFill>
                <a:latin typeface="+mj-lt"/>
              </a:rPr>
              <a:t>Diện</a:t>
            </a:r>
            <a:r>
              <a:rPr lang="en-US" sz="2800" b="1" dirty="0">
                <a:solidFill>
                  <a:srgbClr val="0000CC"/>
                </a:solidFill>
                <a:latin typeface="+mj-lt"/>
              </a:rPr>
              <a:t> </a:t>
            </a:r>
            <a:r>
              <a:rPr lang="en-US" sz="2800" b="1" dirty="0" err="1">
                <a:solidFill>
                  <a:srgbClr val="0000CC"/>
                </a:solidFill>
                <a:latin typeface="+mj-lt"/>
              </a:rPr>
              <a:t>tích</a:t>
            </a:r>
            <a:r>
              <a:rPr lang="en-US" sz="2800" b="1" dirty="0">
                <a:solidFill>
                  <a:srgbClr val="0000CC"/>
                </a:solidFill>
                <a:latin typeface="+mj-lt"/>
              </a:rPr>
              <a:t> của </a:t>
            </a:r>
            <a:r>
              <a:rPr lang="en-US" sz="2800" b="1" dirty="0" err="1">
                <a:solidFill>
                  <a:srgbClr val="0000CC"/>
                </a:solidFill>
                <a:latin typeface="+mj-lt"/>
              </a:rPr>
              <a:t>hình</a:t>
            </a:r>
            <a:r>
              <a:rPr lang="en-US" sz="2800" b="1" dirty="0">
                <a:solidFill>
                  <a:srgbClr val="0000CC"/>
                </a:solidFill>
                <a:latin typeface="+mj-lt"/>
              </a:rPr>
              <a:t> bình </a:t>
            </a:r>
            <a:r>
              <a:rPr lang="en-US" sz="2800" b="1" dirty="0" err="1">
                <a:solidFill>
                  <a:srgbClr val="0000CC"/>
                </a:solidFill>
                <a:latin typeface="+mj-lt"/>
              </a:rPr>
              <a:t>hành</a:t>
            </a:r>
            <a:r>
              <a:rPr lang="en-US" sz="2800" b="1" dirty="0">
                <a:solidFill>
                  <a:srgbClr val="0000CC"/>
                </a:solidFill>
                <a:latin typeface="+mj-lt"/>
              </a:rPr>
              <a:t>:</a:t>
            </a:r>
          </a:p>
        </p:txBody>
      </p:sp>
      <p:pic>
        <p:nvPicPr>
          <p:cNvPr id="8" name="Picture 7"/>
          <p:cNvPicPr>
            <a:picLocks noChangeAspect="1"/>
          </p:cNvPicPr>
          <p:nvPr/>
        </p:nvPicPr>
        <p:blipFill>
          <a:blip r:embed="rId2"/>
          <a:stretch>
            <a:fillRect/>
          </a:stretch>
        </p:blipFill>
        <p:spPr>
          <a:xfrm>
            <a:off x="2286000" y="1272664"/>
            <a:ext cx="3260918" cy="1793505"/>
          </a:xfrm>
          <a:prstGeom prst="rect">
            <a:avLst/>
          </a:prstGeom>
        </p:spPr>
      </p:pic>
      <p:sp>
        <p:nvSpPr>
          <p:cNvPr id="9" name="TextBox 8"/>
          <p:cNvSpPr txBox="1"/>
          <p:nvPr/>
        </p:nvSpPr>
        <p:spPr>
          <a:xfrm>
            <a:off x="6269515" y="1703275"/>
            <a:ext cx="1828800" cy="707886"/>
          </a:xfrm>
          <a:prstGeom prst="rect">
            <a:avLst/>
          </a:prstGeom>
          <a:noFill/>
        </p:spPr>
        <p:txBody>
          <a:bodyPr wrap="square">
            <a:spAutoFit/>
          </a:bodyPr>
          <a:lstStyle/>
          <a:p>
            <a:pPr algn="ctr">
              <a:defRPr/>
            </a:pPr>
            <a:r>
              <a:rPr lang="en-US" sz="4000"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S = ah</a:t>
            </a:r>
            <a:endParaRPr lang="en-US" sz="4400"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endParaRPr>
          </a:p>
        </p:txBody>
      </p:sp>
      <p:sp>
        <p:nvSpPr>
          <p:cNvPr id="10" name="TextBox 9"/>
          <p:cNvSpPr txBox="1"/>
          <p:nvPr/>
        </p:nvSpPr>
        <p:spPr>
          <a:xfrm>
            <a:off x="4991101" y="2275821"/>
            <a:ext cx="5562599" cy="461665"/>
          </a:xfrm>
          <a:prstGeom prst="rect">
            <a:avLst/>
          </a:prstGeom>
          <a:noFill/>
        </p:spPr>
        <p:txBody>
          <a:bodyPr wrap="square">
            <a:spAutoFit/>
          </a:bodyPr>
          <a:lstStyle/>
          <a:p>
            <a:pPr algn="ctr">
              <a:defRPr/>
            </a:pPr>
            <a:r>
              <a:rPr lang="en-US" sz="24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(a </a:t>
            </a:r>
            <a:r>
              <a:rPr lang="en-US" sz="2400" i="1" dirty="0" err="1">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là</a:t>
            </a:r>
            <a:r>
              <a:rPr lang="en-US" sz="24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 </a:t>
            </a:r>
            <a:r>
              <a:rPr lang="en-US" sz="2400" i="1" dirty="0" err="1">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cạnh</a:t>
            </a:r>
            <a:r>
              <a:rPr lang="en-US" sz="24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 h </a:t>
            </a:r>
            <a:r>
              <a:rPr lang="en-US" sz="2400" i="1" dirty="0" err="1">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là</a:t>
            </a:r>
            <a:r>
              <a:rPr lang="en-US" sz="24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 </a:t>
            </a:r>
            <a:r>
              <a:rPr lang="en-US" sz="2400" i="1" dirty="0" err="1">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chiều</a:t>
            </a:r>
            <a:r>
              <a:rPr lang="en-US" sz="24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 </a:t>
            </a:r>
            <a:r>
              <a:rPr lang="en-US" sz="2400" i="1" dirty="0" err="1">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cao</a:t>
            </a:r>
            <a:r>
              <a:rPr lang="en-US" sz="24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 </a:t>
            </a:r>
            <a:r>
              <a:rPr lang="en-US" sz="2400" i="1" dirty="0" err="1">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tương</a:t>
            </a:r>
            <a:r>
              <a:rPr lang="en-US" sz="24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 </a:t>
            </a:r>
            <a:r>
              <a:rPr lang="en-US" sz="2400" i="1" dirty="0" err="1">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ứng</a:t>
            </a:r>
            <a:r>
              <a:rPr lang="en-US" sz="24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a:t>
            </a:r>
            <a:endParaRPr lang="en-US" sz="28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60971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3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7239001" y="1466005"/>
            <a:ext cx="2787453" cy="1800947"/>
          </a:xfrm>
          <a:prstGeom prst="rect">
            <a:avLst/>
          </a:prstGeom>
        </p:spPr>
      </p:pic>
      <p:sp>
        <p:nvSpPr>
          <p:cNvPr id="15" name="WordArt 18"/>
          <p:cNvSpPr>
            <a:spLocks noChangeArrowheads="1" noChangeShapeType="1" noTextEdit="1"/>
          </p:cNvSpPr>
          <p:nvPr/>
        </p:nvSpPr>
        <p:spPr bwMode="auto">
          <a:xfrm>
            <a:off x="2133601" y="2061194"/>
            <a:ext cx="1789323" cy="610571"/>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Giải</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a:t>
            </a:r>
          </a:p>
        </p:txBody>
      </p:sp>
      <p:sp>
        <p:nvSpPr>
          <p:cNvPr id="16" name="Rectangle 15"/>
          <p:cNvSpPr/>
          <p:nvPr/>
        </p:nvSpPr>
        <p:spPr>
          <a:xfrm>
            <a:off x="2100549" y="2891309"/>
            <a:ext cx="7696200" cy="954107"/>
          </a:xfrm>
          <a:prstGeom prst="rect">
            <a:avLst/>
          </a:prstGeom>
        </p:spPr>
        <p:txBody>
          <a:bodyPr wrap="square">
            <a:spAutoFit/>
          </a:bodyPr>
          <a:lstStyle/>
          <a:p>
            <a:r>
              <a:rPr lang="en-US" sz="24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Diện</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tích</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của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mảnh</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gỗ</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a:p>
            <a:r>
              <a:rPr lang="en-US" sz="2800" dirty="0">
                <a:solidFill>
                  <a:srgbClr val="0000CC"/>
                </a:solidFill>
                <a:latin typeface="Cambria" panose="02040503050406030204" pitchFamily="18" charset="0"/>
                <a:ea typeface="Cambria" panose="02040503050406030204" pitchFamily="18" charset="0"/>
                <a:cs typeface="Times New Roman" pitchFamily="18" charset="0"/>
              </a:rPr>
              <a:t>             S = 20. 30 = 600 (cm</a:t>
            </a:r>
            <a:r>
              <a:rPr lang="en-US" sz="2800" baseline="30000" dirty="0">
                <a:solidFill>
                  <a:srgbClr val="0000CC"/>
                </a:solidFill>
                <a:latin typeface="Cambria" panose="02040503050406030204" pitchFamily="18" charset="0"/>
                <a:ea typeface="Cambria" panose="02040503050406030204" pitchFamily="18" charset="0"/>
                <a:cs typeface="Times New Roman" pitchFamily="18" charset="0"/>
              </a:rPr>
              <a:t>2</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p:txBody>
      </p:sp>
      <p:sp>
        <p:nvSpPr>
          <p:cNvPr id="6" name="Text Box 5"/>
          <p:cNvSpPr txBox="1">
            <a:spLocks noChangeArrowheads="1"/>
          </p:cNvSpPr>
          <p:nvPr/>
        </p:nvSpPr>
        <p:spPr bwMode="auto">
          <a:xfrm>
            <a:off x="1860014" y="64100"/>
            <a:ext cx="8839200" cy="1508105"/>
          </a:xfrm>
          <a:prstGeom prst="rect">
            <a:avLst/>
          </a:prstGeom>
          <a:solidFill>
            <a:schemeClr val="bg1"/>
          </a:solidFill>
          <a:ln w="9525">
            <a:noFill/>
            <a:miter lim="800000"/>
            <a:headEnd/>
            <a:tailEnd/>
          </a:ln>
        </p:spPr>
        <p:txBody>
          <a:bodyPr wrap="square">
            <a:spAutoFit/>
          </a:bodyPr>
          <a:lstStyle/>
          <a:p>
            <a:r>
              <a:rPr lang="en-US" sz="3600" b="1" dirty="0" err="1">
                <a:solidFill>
                  <a:srgbClr val="00B050"/>
                </a:solidFill>
              </a:rPr>
              <a:t>Ví</a:t>
            </a:r>
            <a:r>
              <a:rPr lang="en-US" sz="3600" b="1" dirty="0">
                <a:solidFill>
                  <a:srgbClr val="00B050"/>
                </a:solidFill>
              </a:rPr>
              <a:t> </a:t>
            </a:r>
            <a:r>
              <a:rPr lang="en-US" sz="3600" b="1" dirty="0" err="1">
                <a:solidFill>
                  <a:srgbClr val="00B050"/>
                </a:solidFill>
              </a:rPr>
              <a:t>dụ</a:t>
            </a:r>
            <a:r>
              <a:rPr lang="en-US" sz="3600" b="1" dirty="0">
                <a:solidFill>
                  <a:srgbClr val="00B050"/>
                </a:solidFill>
              </a:rPr>
              <a:t> 5. </a:t>
            </a:r>
          </a:p>
          <a:p>
            <a:r>
              <a:rPr lang="en-US" sz="2800" dirty="0" err="1">
                <a:solidFill>
                  <a:srgbClr val="002060"/>
                </a:solidFill>
                <a:latin typeface="Calibri" panose="020F0502020204030204" pitchFamily="34" charset="0"/>
                <a:cs typeface="Calibri" panose="020F0502020204030204" pitchFamily="34" charset="0"/>
              </a:rPr>
              <a:t>Một</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mảnh</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gỗ</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có</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dạng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hình</a:t>
            </a:r>
            <a:r>
              <a:rPr lang="en-US" sz="2800" dirty="0">
                <a:solidFill>
                  <a:srgbClr val="002060"/>
                </a:solidFill>
                <a:latin typeface="Calibri" panose="020F0502020204030204" pitchFamily="34" charset="0"/>
                <a:cs typeface="Calibri" panose="020F0502020204030204" pitchFamily="34" charset="0"/>
              </a:rPr>
              <a:t> bình </a:t>
            </a:r>
            <a:r>
              <a:rPr lang="en-US" sz="2800" dirty="0" err="1">
                <a:solidFill>
                  <a:srgbClr val="002060"/>
                </a:solidFill>
                <a:latin typeface="Calibri" panose="020F0502020204030204" pitchFamily="34" charset="0"/>
                <a:cs typeface="Calibri" panose="020F0502020204030204" pitchFamily="34" charset="0"/>
              </a:rPr>
              <a:t>hành</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như</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hình</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dưới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đây</a:t>
            </a:r>
            <a:r>
              <a:rPr lang="en-US" sz="2800" dirty="0">
                <a:solidFill>
                  <a:srgbClr val="002060"/>
                </a:solidFill>
                <a:latin typeface="Calibri" panose="020F0502020204030204" pitchFamily="34" charset="0"/>
                <a:cs typeface="Calibri" panose="020F0502020204030204" pitchFamily="34" charset="0"/>
              </a:rPr>
              <a:t>.</a:t>
            </a:r>
          </a:p>
          <a:p>
            <a:r>
              <a:rPr lang="en-US" sz="2800" dirty="0" err="1">
                <a:solidFill>
                  <a:srgbClr val="002060"/>
                </a:solidFill>
                <a:latin typeface="Calibri" panose="020F0502020204030204" pitchFamily="34" charset="0"/>
                <a:cs typeface="Calibri" panose="020F0502020204030204" pitchFamily="34" charset="0"/>
              </a:rPr>
              <a:t>Tính</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diện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tích</a:t>
            </a:r>
            <a:r>
              <a:rPr lang="en-US" sz="2800" dirty="0">
                <a:solidFill>
                  <a:srgbClr val="002060"/>
                </a:solidFill>
                <a:latin typeface="Calibri" panose="020F0502020204030204" pitchFamily="34" charset="0"/>
                <a:cs typeface="Calibri" panose="020F0502020204030204" pitchFamily="34" charset="0"/>
              </a:rPr>
              <a:t> của </a:t>
            </a:r>
            <a:r>
              <a:rPr lang="en-US" sz="2800" dirty="0" err="1">
                <a:solidFill>
                  <a:srgbClr val="002060"/>
                </a:solidFill>
                <a:latin typeface="Calibri" panose="020F0502020204030204" pitchFamily="34" charset="0"/>
                <a:cs typeface="Calibri" panose="020F0502020204030204" pitchFamily="34" charset="0"/>
              </a:rPr>
              <a:t>mảnh</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gỗ</a:t>
            </a:r>
            <a:r>
              <a:rPr lang="en-US" sz="2800"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4882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707876" y="28453"/>
            <a:ext cx="2774873" cy="646331"/>
          </a:xfrm>
          <a:prstGeom prst="rect">
            <a:avLst/>
          </a:prstGeom>
          <a:noFill/>
          <a:ln w="9525">
            <a:noFill/>
            <a:miter lim="800000"/>
            <a:headEnd/>
            <a:tailEnd/>
          </a:ln>
        </p:spPr>
        <p:txBody>
          <a:bodyPr wrap="square">
            <a:spAutoFit/>
          </a:bodyPr>
          <a:lstStyle/>
          <a:p>
            <a:pPr>
              <a:spcBef>
                <a:spcPct val="50000"/>
              </a:spcBef>
            </a:pPr>
            <a:r>
              <a:rPr lang="en-US" sz="3600" b="1" i="1" dirty="0" err="1">
                <a:solidFill>
                  <a:srgbClr val="006600"/>
                </a:solidFill>
              </a:rPr>
              <a:t>Luyện</a:t>
            </a:r>
            <a:r>
              <a:rPr lang="en-US" sz="3600" b="1" i="1" dirty="0">
                <a:solidFill>
                  <a:srgbClr val="006600"/>
                </a:solidFill>
              </a:rPr>
              <a:t> tập 2  </a:t>
            </a:r>
          </a:p>
        </p:txBody>
      </p:sp>
      <p:sp>
        <p:nvSpPr>
          <p:cNvPr id="5" name="Text Box 5"/>
          <p:cNvSpPr txBox="1">
            <a:spLocks noChangeArrowheads="1"/>
          </p:cNvSpPr>
          <p:nvPr/>
        </p:nvSpPr>
        <p:spPr bwMode="auto">
          <a:xfrm>
            <a:off x="1788634" y="639896"/>
            <a:ext cx="8613354" cy="2308324"/>
          </a:xfrm>
          <a:prstGeom prst="rect">
            <a:avLst/>
          </a:prstGeom>
          <a:solidFill>
            <a:schemeClr val="bg1"/>
          </a:solidFill>
          <a:ln w="9525">
            <a:noFill/>
            <a:miter lim="800000"/>
            <a:headEnd/>
            <a:tailEnd/>
          </a:ln>
        </p:spPr>
        <p:txBody>
          <a:bodyPr wrap="square">
            <a:spAutoFit/>
          </a:bodyPr>
          <a:lstStyle/>
          <a:p>
            <a:r>
              <a:rPr lang="en-US" sz="2400" dirty="0">
                <a:solidFill>
                  <a:srgbClr val="002060"/>
                </a:solidFill>
              </a:rPr>
              <a:t>    </a:t>
            </a:r>
            <a:r>
              <a:rPr lang="vi-VN" sz="2400" dirty="0">
                <a:solidFill>
                  <a:srgbClr val="002060"/>
                </a:solidFill>
                <a:latin typeface="Calibri" panose="020F0502020204030204" pitchFamily="34" charset="0"/>
                <a:cs typeface="Calibri" panose="020F0502020204030204" pitchFamily="34" charset="0"/>
              </a:rPr>
              <a:t>Trên một mảnh đất hình chữ nhật có chiều dài 12 m, chiều rộng 10 m, người ta phân chia khu vực để trồng hoa, trồng cỏ như hình bên. Hoa sẽ được trồng ở trong khu vực hình bình hành </a:t>
            </a:r>
            <a:r>
              <a:rPr lang="vi-VN" sz="2400" i="1" dirty="0">
                <a:solidFill>
                  <a:srgbClr val="002060"/>
                </a:solidFill>
                <a:latin typeface="Calibri" panose="020F0502020204030204" pitchFamily="34" charset="0"/>
                <a:cs typeface="Calibri" panose="020F0502020204030204" pitchFamily="34" charset="0"/>
              </a:rPr>
              <a:t>AMCN,</a:t>
            </a:r>
            <a:r>
              <a:rPr lang="vi-VN" sz="2400" dirty="0">
                <a:solidFill>
                  <a:srgbClr val="002060"/>
                </a:solidFill>
                <a:latin typeface="Calibri" panose="020F0502020204030204" pitchFamily="34" charset="0"/>
                <a:cs typeface="Calibri" panose="020F0502020204030204" pitchFamily="34" charset="0"/>
              </a:rPr>
              <a:t> cỏ sẽ trồng ở phần đất còn lại. Tiền công để trả cho mỗi mét vuông trồng hoa là 50 000 đồng, trồng cỏ là 40 000 đồng. Tính số tiền công cần chi trả để trồng hoa và cỏ.</a:t>
            </a:r>
            <a:endParaRPr lang="en-US" sz="2400" dirty="0">
              <a:solidFill>
                <a:srgbClr val="002060"/>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7692850" y="2637835"/>
            <a:ext cx="2709139" cy="1843658"/>
          </a:xfrm>
          <a:prstGeom prst="rect">
            <a:avLst/>
          </a:prstGeom>
        </p:spPr>
      </p:pic>
      <p:sp>
        <p:nvSpPr>
          <p:cNvPr id="7" name="WordArt 18"/>
          <p:cNvSpPr>
            <a:spLocks noChangeArrowheads="1" noChangeShapeType="1" noTextEdit="1"/>
          </p:cNvSpPr>
          <p:nvPr/>
        </p:nvSpPr>
        <p:spPr bwMode="auto">
          <a:xfrm>
            <a:off x="1863670" y="2998174"/>
            <a:ext cx="4832170" cy="880131"/>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HOẠT ĐỘNG NHÓM:</a:t>
            </a:r>
          </a:p>
        </p:txBody>
      </p:sp>
      <p:sp>
        <p:nvSpPr>
          <p:cNvPr id="8" name="TextBox 7"/>
          <p:cNvSpPr txBox="1"/>
          <p:nvPr/>
        </p:nvSpPr>
        <p:spPr>
          <a:xfrm>
            <a:off x="1722073" y="4882407"/>
            <a:ext cx="8737294" cy="523220"/>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400" dirty="0" err="1">
                <a:solidFill>
                  <a:srgbClr val="0000CC"/>
                </a:solidFill>
              </a:rPr>
              <a:t>Diện</a:t>
            </a:r>
            <a:r>
              <a:rPr lang="en-US" sz="2400" dirty="0">
                <a:solidFill>
                  <a:srgbClr val="0000CC"/>
                </a:solidFill>
              </a:rPr>
              <a:t> </a:t>
            </a:r>
            <a:r>
              <a:rPr lang="en-US" sz="2400" dirty="0" err="1">
                <a:solidFill>
                  <a:srgbClr val="0000CC"/>
                </a:solidFill>
              </a:rPr>
              <a:t>tích</a:t>
            </a:r>
            <a:r>
              <a:rPr lang="en-US" sz="2400" dirty="0">
                <a:solidFill>
                  <a:srgbClr val="0000CC"/>
                </a:solidFill>
              </a:rPr>
              <a:t> của </a:t>
            </a:r>
            <a:r>
              <a:rPr lang="en-US" sz="2400" dirty="0" err="1">
                <a:solidFill>
                  <a:srgbClr val="0000CC"/>
                </a:solidFill>
              </a:rPr>
              <a:t>hình</a:t>
            </a:r>
            <a:r>
              <a:rPr lang="en-US" sz="2400" dirty="0">
                <a:solidFill>
                  <a:srgbClr val="0000CC"/>
                </a:solidFill>
              </a:rPr>
              <a:t> bình </a:t>
            </a:r>
            <a:r>
              <a:rPr lang="en-US" sz="2400" dirty="0" err="1">
                <a:solidFill>
                  <a:srgbClr val="0000CC"/>
                </a:solidFill>
              </a:rPr>
              <a:t>hành</a:t>
            </a:r>
            <a:r>
              <a:rPr lang="en-US" sz="2400" dirty="0">
                <a:solidFill>
                  <a:srgbClr val="0000CC"/>
                </a:solidFill>
              </a:rPr>
              <a:t> AMCN </a:t>
            </a:r>
            <a:r>
              <a:rPr lang="en-US" sz="2400" dirty="0" err="1">
                <a:solidFill>
                  <a:srgbClr val="0000CC"/>
                </a:solidFill>
              </a:rPr>
              <a:t>là</a:t>
            </a:r>
            <a:r>
              <a:rPr lang="en-US" sz="2400" dirty="0">
                <a:solidFill>
                  <a:srgbClr val="0000CC"/>
                </a:solidFill>
              </a:rPr>
              <a:t>:  S = 6. 10 = 60 (m</a:t>
            </a:r>
            <a:r>
              <a:rPr lang="en-US" sz="2400" baseline="30000" dirty="0">
                <a:solidFill>
                  <a:srgbClr val="0000CC"/>
                </a:solidFill>
              </a:rPr>
              <a:t>2</a:t>
            </a:r>
            <a:r>
              <a:rPr lang="en-US" sz="2400" dirty="0">
                <a:solidFill>
                  <a:srgbClr val="0000CC"/>
                </a:solidFill>
              </a:rPr>
              <a:t>)</a:t>
            </a:r>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p:txBody>
      </p:sp>
      <p:sp>
        <p:nvSpPr>
          <p:cNvPr id="10" name="WordArt 18"/>
          <p:cNvSpPr>
            <a:spLocks noChangeArrowheads="1" noChangeShapeType="1" noTextEdit="1"/>
          </p:cNvSpPr>
          <p:nvPr/>
        </p:nvSpPr>
        <p:spPr bwMode="auto">
          <a:xfrm>
            <a:off x="1882507" y="3200400"/>
            <a:ext cx="1828800" cy="685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Giải</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a:t>
            </a:r>
          </a:p>
        </p:txBody>
      </p:sp>
      <p:sp>
        <p:nvSpPr>
          <p:cNvPr id="11" name="TextBox 10"/>
          <p:cNvSpPr txBox="1"/>
          <p:nvPr/>
        </p:nvSpPr>
        <p:spPr>
          <a:xfrm>
            <a:off x="1747779" y="4019035"/>
            <a:ext cx="8737294" cy="954107"/>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400" dirty="0" err="1">
                <a:solidFill>
                  <a:srgbClr val="0000CC"/>
                </a:solidFill>
              </a:rPr>
              <a:t>Diện</a:t>
            </a:r>
            <a:r>
              <a:rPr lang="en-US" sz="2400" dirty="0">
                <a:solidFill>
                  <a:srgbClr val="0000CC"/>
                </a:solidFill>
              </a:rPr>
              <a:t> </a:t>
            </a:r>
            <a:r>
              <a:rPr lang="en-US" sz="2400" dirty="0" err="1">
                <a:solidFill>
                  <a:srgbClr val="0000CC"/>
                </a:solidFill>
              </a:rPr>
              <a:t>tích</a:t>
            </a:r>
            <a:r>
              <a:rPr lang="en-US" sz="2400" dirty="0">
                <a:solidFill>
                  <a:srgbClr val="0000CC"/>
                </a:solidFill>
              </a:rPr>
              <a:t> của </a:t>
            </a:r>
            <a:r>
              <a:rPr lang="en-US" sz="2400" dirty="0" err="1">
                <a:solidFill>
                  <a:srgbClr val="0000CC"/>
                </a:solidFill>
              </a:rPr>
              <a:t>đám</a:t>
            </a:r>
            <a:r>
              <a:rPr lang="en-US" sz="2400" dirty="0">
                <a:solidFill>
                  <a:srgbClr val="0000CC"/>
                </a:solidFill>
              </a:rPr>
              <a:t> </a:t>
            </a:r>
            <a:r>
              <a:rPr lang="en-US" sz="2400" dirty="0" err="1">
                <a:solidFill>
                  <a:srgbClr val="0000CC"/>
                </a:solidFill>
              </a:rPr>
              <a:t>đất</a:t>
            </a:r>
            <a:r>
              <a:rPr lang="en-US" sz="2400" dirty="0">
                <a:solidFill>
                  <a:srgbClr val="0000CC"/>
                </a:solidFill>
              </a:rPr>
              <a:t> </a:t>
            </a:r>
            <a:r>
              <a:rPr lang="en-US" sz="2400" dirty="0" err="1">
                <a:solidFill>
                  <a:srgbClr val="0000CC"/>
                </a:solidFill>
              </a:rPr>
              <a:t>hình</a:t>
            </a:r>
            <a:r>
              <a:rPr lang="en-US" sz="2400" dirty="0">
                <a:solidFill>
                  <a:srgbClr val="0000CC"/>
                </a:solidFill>
              </a:rPr>
              <a:t> </a:t>
            </a:r>
            <a:r>
              <a:rPr lang="en-US" sz="2400" dirty="0" err="1">
                <a:solidFill>
                  <a:srgbClr val="0000CC"/>
                </a:solidFill>
              </a:rPr>
              <a:t>chữ</a:t>
            </a:r>
            <a:r>
              <a:rPr lang="en-US" sz="2400" dirty="0">
                <a:solidFill>
                  <a:srgbClr val="0000CC"/>
                </a:solidFill>
              </a:rPr>
              <a:t> </a:t>
            </a:r>
            <a:r>
              <a:rPr lang="en-US" sz="2400" dirty="0" err="1">
                <a:solidFill>
                  <a:srgbClr val="0000CC"/>
                </a:solidFill>
              </a:rPr>
              <a:t>nhật</a:t>
            </a:r>
            <a:r>
              <a:rPr lang="en-US" sz="2400" dirty="0">
                <a:solidFill>
                  <a:srgbClr val="0000CC"/>
                </a:solidFill>
              </a:rPr>
              <a:t> </a:t>
            </a:r>
            <a:r>
              <a:rPr lang="en-US" sz="2400" dirty="0" err="1">
                <a:solidFill>
                  <a:srgbClr val="0000CC"/>
                </a:solidFill>
              </a:rPr>
              <a:t>là</a:t>
            </a:r>
            <a:r>
              <a:rPr lang="en-US" sz="2400" dirty="0">
                <a:solidFill>
                  <a:srgbClr val="0000CC"/>
                </a:solidFill>
              </a:rPr>
              <a:t>:  </a:t>
            </a:r>
          </a:p>
          <a:p>
            <a:r>
              <a:rPr lang="en-US" sz="2400" dirty="0">
                <a:solidFill>
                  <a:srgbClr val="0000CC"/>
                </a:solidFill>
              </a:rPr>
              <a:t>      S = 12. 10 = 120 </a:t>
            </a:r>
            <a:r>
              <a:rPr lang="en-US" sz="2800" dirty="0">
                <a:solidFill>
                  <a:srgbClr val="0000CC"/>
                </a:solidFill>
              </a:rPr>
              <a:t>(m</a:t>
            </a:r>
            <a:r>
              <a:rPr lang="en-US" sz="2800" baseline="30000" dirty="0">
                <a:solidFill>
                  <a:srgbClr val="0000CC"/>
                </a:solidFill>
              </a:rPr>
              <a:t>2</a:t>
            </a:r>
            <a:r>
              <a:rPr lang="en-US" sz="2800" dirty="0">
                <a:solidFill>
                  <a:srgbClr val="0000CC"/>
                </a:solidFill>
              </a:rPr>
              <a:t>)</a:t>
            </a:r>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p:txBody>
      </p:sp>
      <p:sp>
        <p:nvSpPr>
          <p:cNvPr id="13" name="TextBox 12"/>
          <p:cNvSpPr txBox="1"/>
          <p:nvPr/>
        </p:nvSpPr>
        <p:spPr>
          <a:xfrm>
            <a:off x="1730795" y="5384012"/>
            <a:ext cx="8737294" cy="523220"/>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400" dirty="0">
                <a:solidFill>
                  <a:srgbClr val="0000CC"/>
                </a:solidFill>
              </a:rPr>
              <a:t>Số </a:t>
            </a:r>
            <a:r>
              <a:rPr lang="en-US" sz="2400" dirty="0" err="1">
                <a:solidFill>
                  <a:srgbClr val="0000CC"/>
                </a:solidFill>
              </a:rPr>
              <a:t>tiền</a:t>
            </a:r>
            <a:r>
              <a:rPr lang="en-US" sz="2400" dirty="0">
                <a:solidFill>
                  <a:srgbClr val="0000CC"/>
                </a:solidFill>
              </a:rPr>
              <a:t> </a:t>
            </a:r>
            <a:r>
              <a:rPr lang="en-US" sz="2400" dirty="0" err="1">
                <a:solidFill>
                  <a:srgbClr val="0000CC"/>
                </a:solidFill>
              </a:rPr>
              <a:t>công</a:t>
            </a:r>
            <a:r>
              <a:rPr lang="en-US" sz="2400" dirty="0">
                <a:solidFill>
                  <a:srgbClr val="0000CC"/>
                </a:solidFill>
              </a:rPr>
              <a:t> chi </a:t>
            </a:r>
            <a:r>
              <a:rPr lang="en-US" sz="2400" dirty="0" err="1">
                <a:solidFill>
                  <a:srgbClr val="0000CC"/>
                </a:solidFill>
              </a:rPr>
              <a:t>trả</a:t>
            </a:r>
            <a:r>
              <a:rPr lang="en-US" sz="2400" dirty="0">
                <a:solidFill>
                  <a:srgbClr val="0000CC"/>
                </a:solidFill>
              </a:rPr>
              <a:t> </a:t>
            </a:r>
            <a:r>
              <a:rPr lang="en-US" sz="2400" dirty="0" err="1">
                <a:solidFill>
                  <a:srgbClr val="0000CC"/>
                </a:solidFill>
              </a:rPr>
              <a:t>để</a:t>
            </a:r>
            <a:r>
              <a:rPr lang="en-US" sz="2400" dirty="0">
                <a:solidFill>
                  <a:srgbClr val="0000CC"/>
                </a:solidFill>
              </a:rPr>
              <a:t> </a:t>
            </a:r>
            <a:r>
              <a:rPr lang="en-US" sz="2400" dirty="0" err="1">
                <a:solidFill>
                  <a:srgbClr val="0000CC"/>
                </a:solidFill>
              </a:rPr>
              <a:t>trồng</a:t>
            </a:r>
            <a:r>
              <a:rPr lang="en-US" sz="2400" dirty="0">
                <a:solidFill>
                  <a:srgbClr val="0000CC"/>
                </a:solidFill>
              </a:rPr>
              <a:t> </a:t>
            </a:r>
            <a:r>
              <a:rPr lang="en-US" sz="2400" dirty="0" err="1">
                <a:solidFill>
                  <a:srgbClr val="0000CC"/>
                </a:solidFill>
              </a:rPr>
              <a:t>hoa</a:t>
            </a:r>
            <a:r>
              <a:rPr lang="en-US" sz="2400" dirty="0">
                <a:solidFill>
                  <a:srgbClr val="0000CC"/>
                </a:solidFill>
              </a:rPr>
              <a:t> </a:t>
            </a:r>
            <a:r>
              <a:rPr lang="en-US" sz="2400" dirty="0" err="1">
                <a:solidFill>
                  <a:srgbClr val="0000CC"/>
                </a:solidFill>
              </a:rPr>
              <a:t>là</a:t>
            </a:r>
            <a:r>
              <a:rPr lang="en-US" sz="2400" dirty="0">
                <a:solidFill>
                  <a:srgbClr val="0000CC"/>
                </a:solidFill>
              </a:rPr>
              <a:t>: 50 000. 60 = 3 000 000 (</a:t>
            </a:r>
            <a:r>
              <a:rPr lang="en-US" sz="2400" dirty="0" err="1">
                <a:solidFill>
                  <a:srgbClr val="0000CC"/>
                </a:solidFill>
              </a:rPr>
              <a:t>đồng</a:t>
            </a:r>
            <a:r>
              <a:rPr lang="en-US" sz="2400" dirty="0">
                <a:solidFill>
                  <a:srgbClr val="0000CC"/>
                </a:solidFill>
              </a:rPr>
              <a:t>).</a:t>
            </a:r>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p:txBody>
      </p:sp>
      <p:sp>
        <p:nvSpPr>
          <p:cNvPr id="14" name="TextBox 13"/>
          <p:cNvSpPr txBox="1"/>
          <p:nvPr/>
        </p:nvSpPr>
        <p:spPr>
          <a:xfrm>
            <a:off x="1704171" y="5957185"/>
            <a:ext cx="8737294" cy="892552"/>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400" dirty="0">
                <a:solidFill>
                  <a:srgbClr val="0000CC"/>
                </a:solidFill>
              </a:rPr>
              <a:t>Số </a:t>
            </a:r>
            <a:r>
              <a:rPr lang="en-US" sz="2400" dirty="0" err="1">
                <a:solidFill>
                  <a:srgbClr val="0000CC"/>
                </a:solidFill>
              </a:rPr>
              <a:t>tiền</a:t>
            </a:r>
            <a:r>
              <a:rPr lang="en-US" sz="2400" dirty="0">
                <a:solidFill>
                  <a:srgbClr val="0000CC"/>
                </a:solidFill>
              </a:rPr>
              <a:t> </a:t>
            </a:r>
            <a:r>
              <a:rPr lang="en-US" sz="2400" dirty="0" err="1">
                <a:solidFill>
                  <a:srgbClr val="0000CC"/>
                </a:solidFill>
              </a:rPr>
              <a:t>công</a:t>
            </a:r>
            <a:r>
              <a:rPr lang="en-US" sz="2400" dirty="0">
                <a:solidFill>
                  <a:srgbClr val="0000CC"/>
                </a:solidFill>
              </a:rPr>
              <a:t> chi </a:t>
            </a:r>
            <a:r>
              <a:rPr lang="en-US" sz="2400" dirty="0" err="1">
                <a:solidFill>
                  <a:srgbClr val="0000CC"/>
                </a:solidFill>
              </a:rPr>
              <a:t>trả</a:t>
            </a:r>
            <a:r>
              <a:rPr lang="en-US" sz="2400" dirty="0">
                <a:solidFill>
                  <a:srgbClr val="0000CC"/>
                </a:solidFill>
              </a:rPr>
              <a:t> </a:t>
            </a:r>
            <a:r>
              <a:rPr lang="en-US" sz="2400" dirty="0" err="1">
                <a:solidFill>
                  <a:srgbClr val="0000CC"/>
                </a:solidFill>
              </a:rPr>
              <a:t>để</a:t>
            </a:r>
            <a:r>
              <a:rPr lang="en-US" sz="2400" dirty="0">
                <a:solidFill>
                  <a:srgbClr val="0000CC"/>
                </a:solidFill>
              </a:rPr>
              <a:t> </a:t>
            </a:r>
            <a:r>
              <a:rPr lang="en-US" sz="2400" dirty="0" err="1">
                <a:solidFill>
                  <a:srgbClr val="0000CC"/>
                </a:solidFill>
              </a:rPr>
              <a:t>trồng</a:t>
            </a:r>
            <a:r>
              <a:rPr lang="en-US" sz="2400" dirty="0">
                <a:solidFill>
                  <a:srgbClr val="0000CC"/>
                </a:solidFill>
              </a:rPr>
              <a:t> </a:t>
            </a:r>
            <a:r>
              <a:rPr lang="en-US" sz="2400" dirty="0" err="1">
                <a:solidFill>
                  <a:srgbClr val="0000CC"/>
                </a:solidFill>
              </a:rPr>
              <a:t>cỏ</a:t>
            </a:r>
            <a:r>
              <a:rPr lang="en-US" sz="2400" dirty="0">
                <a:solidFill>
                  <a:srgbClr val="0000CC"/>
                </a:solidFill>
              </a:rPr>
              <a:t> </a:t>
            </a:r>
            <a:r>
              <a:rPr lang="en-US" sz="2400" dirty="0" err="1">
                <a:solidFill>
                  <a:srgbClr val="0000CC"/>
                </a:solidFill>
              </a:rPr>
              <a:t>là</a:t>
            </a:r>
            <a:r>
              <a:rPr lang="en-US" sz="2400" dirty="0">
                <a:solidFill>
                  <a:srgbClr val="0000CC"/>
                </a:solidFill>
              </a:rPr>
              <a:t>: </a:t>
            </a:r>
          </a:p>
          <a:p>
            <a:r>
              <a:rPr lang="en-US" sz="2400" dirty="0">
                <a:solidFill>
                  <a:srgbClr val="0000CC"/>
                </a:solidFill>
              </a:rPr>
              <a:t>                 40 000.(120 – 60) = 40 000.60 = 2 400 000 (</a:t>
            </a:r>
            <a:r>
              <a:rPr lang="en-US" sz="2400" dirty="0" err="1">
                <a:solidFill>
                  <a:srgbClr val="0000CC"/>
                </a:solidFill>
              </a:rPr>
              <a:t>đồng</a:t>
            </a:r>
            <a:r>
              <a:rPr lang="en-US" sz="2400" dirty="0">
                <a:solidFill>
                  <a:srgbClr val="0000CC"/>
                </a:solidFill>
              </a:rPr>
              <a:t>).</a:t>
            </a:r>
          </a:p>
        </p:txBody>
      </p:sp>
    </p:spTree>
    <p:extLst>
      <p:ext uri="{BB962C8B-B14F-4D97-AF65-F5344CB8AC3E}">
        <p14:creationId xmlns:p14="http://schemas.microsoft.com/office/powerpoint/2010/main" val="13889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7"/>
                                        </p:tgtEl>
                                        <p:attrNameLst>
                                          <p:attrName>ppt_w</p:attrName>
                                        </p:attrNameLst>
                                      </p:cBhvr>
                                      <p:tavLst>
                                        <p:tav tm="0">
                                          <p:val>
                                            <p:strVal val="ppt_w"/>
                                          </p:val>
                                        </p:tav>
                                        <p:tav tm="100000">
                                          <p:val>
                                            <p:fltVal val="0"/>
                                          </p:val>
                                        </p:tav>
                                      </p:tavLst>
                                    </p:anim>
                                    <p:anim calcmode="lin" valueType="num">
                                      <p:cBhvr>
                                        <p:cTn id="24" dur="500"/>
                                        <p:tgtEl>
                                          <p:spTgt spid="7"/>
                                        </p:tgtEl>
                                        <p:attrNameLst>
                                          <p:attrName>ppt_h</p:attrName>
                                        </p:attrNameLst>
                                      </p:cBhvr>
                                      <p:tavLst>
                                        <p:tav tm="0">
                                          <p:val>
                                            <p:strVal val="ppt_h"/>
                                          </p:val>
                                        </p:tav>
                                        <p:tav tm="100000">
                                          <p:val>
                                            <p:fltVal val="0"/>
                                          </p:val>
                                        </p:tav>
                                      </p:tavLst>
                                    </p:anim>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randombar(horizont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7" grpId="1"/>
      <p:bldP spid="8" grpId="0"/>
      <p:bldP spid="10" grpId="0" animBg="1"/>
      <p:bldP spid="11"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2F3301BA-D1ED-303C-5335-A32A091CC781}"/>
              </a:ext>
            </a:extLst>
          </p:cNvPr>
          <p:cNvSpPr txBox="1">
            <a:spLocks noChangeArrowheads="1"/>
          </p:cNvSpPr>
          <p:nvPr/>
        </p:nvSpPr>
        <p:spPr bwMode="auto">
          <a:xfrm>
            <a:off x="914400" y="762000"/>
            <a:ext cx="10972800" cy="553998"/>
          </a:xfrm>
          <a:prstGeom prst="rect">
            <a:avLst/>
          </a:prstGeom>
          <a:solidFill>
            <a:schemeClr val="bg1"/>
          </a:solidFill>
          <a:ln w="9525">
            <a:noFill/>
            <a:miter lim="800000"/>
            <a:headEnd/>
            <a:tailEnd/>
          </a:ln>
        </p:spPr>
        <p:txBody>
          <a:bodyPr wrap="square">
            <a:spAutoFit/>
          </a:bodyPr>
          <a:lstStyle/>
          <a:p>
            <a:pPr algn="ctr">
              <a:spcBef>
                <a:spcPct val="50000"/>
              </a:spcBef>
            </a:pP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1. Chu vi,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diện</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tích</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của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hình</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vuông</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hình</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chữ</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nhật</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hình</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thang</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a:t>
            </a:r>
            <a:endParaRPr lang="en-US" sz="3000" dirty="0">
              <a:solidFill>
                <a:srgbClr val="0000CC"/>
              </a:solidFill>
              <a:latin typeface="Cambria" panose="02040503050406030204" pitchFamily="18" charset="0"/>
              <a:ea typeface="Cambria" panose="02040503050406030204" pitchFamily="18" charset="0"/>
              <a:cs typeface="Times New Roman" pitchFamily="18" charset="0"/>
            </a:endParaRPr>
          </a:p>
        </p:txBody>
      </p:sp>
      <p:sp>
        <p:nvSpPr>
          <p:cNvPr id="3" name="TextBox 2">
            <a:extLst>
              <a:ext uri="{FF2B5EF4-FFF2-40B4-BE49-F238E27FC236}">
                <a16:creationId xmlns:a16="http://schemas.microsoft.com/office/drawing/2014/main" id="{64DC004C-7391-EE43-C652-6187B058E1A2}"/>
              </a:ext>
            </a:extLst>
          </p:cNvPr>
          <p:cNvSpPr txBox="1"/>
          <p:nvPr/>
        </p:nvSpPr>
        <p:spPr>
          <a:xfrm>
            <a:off x="2286000" y="228600"/>
            <a:ext cx="9372600" cy="461665"/>
          </a:xfrm>
          <a:prstGeom prst="rect">
            <a:avLst/>
          </a:prstGeom>
          <a:noFill/>
        </p:spPr>
        <p:txBody>
          <a:bodyPr wrap="square" rtlCol="0">
            <a:spAutoFit/>
          </a:bodyPr>
          <a:lstStyle/>
          <a:p>
            <a:r>
              <a:rPr lang="en-US" sz="2400" b="1">
                <a:solidFill>
                  <a:srgbClr val="0000CC"/>
                </a:solidFill>
                <a:latin typeface="Arial" panose="020B0604020202020204" pitchFamily="34" charset="0"/>
                <a:cs typeface="Arial" panose="020B0604020202020204" pitchFamily="34" charset="0"/>
              </a:rPr>
              <a:t>BÀI 20: CHU VI VÀ DIỆN TÍCH CỦA MỐT SỐ TỨ GIÁC ĐÃ HỌC</a:t>
            </a:r>
          </a:p>
        </p:txBody>
      </p:sp>
    </p:spTree>
    <p:extLst>
      <p:ext uri="{BB962C8B-B14F-4D97-AF65-F5344CB8AC3E}">
        <p14:creationId xmlns:p14="http://schemas.microsoft.com/office/powerpoint/2010/main" val="140058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2544826" y="1560909"/>
            <a:ext cx="7425089" cy="1480084"/>
          </a:xfrm>
          <a:prstGeom prst="rect">
            <a:avLst/>
          </a:prstGeom>
        </p:spPr>
      </p:pic>
      <p:pic>
        <p:nvPicPr>
          <p:cNvPr id="7" name="Picture 6"/>
          <p:cNvPicPr>
            <a:picLocks noChangeAspect="1"/>
          </p:cNvPicPr>
          <p:nvPr/>
        </p:nvPicPr>
        <p:blipFill>
          <a:blip r:embed="rId3"/>
          <a:stretch>
            <a:fillRect/>
          </a:stretch>
        </p:blipFill>
        <p:spPr>
          <a:xfrm>
            <a:off x="1600200" y="88817"/>
            <a:ext cx="7480684" cy="889046"/>
          </a:xfrm>
          <a:prstGeom prst="rect">
            <a:avLst/>
          </a:prstGeom>
        </p:spPr>
      </p:pic>
      <p:pic>
        <p:nvPicPr>
          <p:cNvPr id="10" name="Picture 9"/>
          <p:cNvPicPr>
            <a:picLocks noChangeAspect="1"/>
          </p:cNvPicPr>
          <p:nvPr/>
        </p:nvPicPr>
        <p:blipFill>
          <a:blip r:embed="rId4"/>
          <a:stretch>
            <a:fillRect/>
          </a:stretch>
        </p:blipFill>
        <p:spPr>
          <a:xfrm>
            <a:off x="1752600" y="875186"/>
            <a:ext cx="8064914" cy="787440"/>
          </a:xfrm>
          <a:prstGeom prst="rect">
            <a:avLst/>
          </a:prstGeom>
        </p:spPr>
      </p:pic>
      <p:pic>
        <p:nvPicPr>
          <p:cNvPr id="11" name="Picture 10"/>
          <p:cNvPicPr>
            <a:picLocks noChangeAspect="1"/>
          </p:cNvPicPr>
          <p:nvPr/>
        </p:nvPicPr>
        <p:blipFill>
          <a:blip r:embed="rId5"/>
          <a:stretch>
            <a:fillRect/>
          </a:stretch>
        </p:blipFill>
        <p:spPr>
          <a:xfrm>
            <a:off x="1752601" y="2987258"/>
            <a:ext cx="8426883" cy="1206562"/>
          </a:xfrm>
          <a:prstGeom prst="rect">
            <a:avLst/>
          </a:prstGeom>
        </p:spPr>
      </p:pic>
      <p:pic>
        <p:nvPicPr>
          <p:cNvPr id="18" name="Picture 17"/>
          <p:cNvPicPr>
            <a:picLocks noChangeAspect="1"/>
          </p:cNvPicPr>
          <p:nvPr/>
        </p:nvPicPr>
        <p:blipFill>
          <a:blip r:embed="rId6"/>
          <a:stretch>
            <a:fillRect/>
          </a:stretch>
        </p:blipFill>
        <p:spPr>
          <a:xfrm>
            <a:off x="2544683" y="4213101"/>
            <a:ext cx="7629292" cy="1811423"/>
          </a:xfrm>
          <a:prstGeom prst="rect">
            <a:avLst/>
          </a:prstGeom>
        </p:spPr>
      </p:pic>
      <p:sp>
        <p:nvSpPr>
          <p:cNvPr id="19" name="TextBox 18"/>
          <p:cNvSpPr txBox="1"/>
          <p:nvPr/>
        </p:nvSpPr>
        <p:spPr>
          <a:xfrm>
            <a:off x="3200400" y="6022820"/>
            <a:ext cx="2590800" cy="584775"/>
          </a:xfrm>
          <a:prstGeom prst="rect">
            <a:avLst/>
          </a:prstGeom>
          <a:noFill/>
        </p:spPr>
        <p:txBody>
          <a:bodyPr wrap="square">
            <a:spAutoFit/>
          </a:bodyPr>
          <a:lstStyle/>
          <a:p>
            <a:pPr algn="ctr">
              <a:defRPr/>
            </a:pPr>
            <a:r>
              <a:rPr lang="en-US" sz="3200" i="1" dirty="0">
                <a:solidFill>
                  <a:srgbClr val="FF66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a = 2d</a:t>
            </a:r>
            <a:r>
              <a:rPr lang="en-US" sz="3200" i="1" baseline="-25000" dirty="0">
                <a:solidFill>
                  <a:srgbClr val="FF66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2</a:t>
            </a:r>
            <a:r>
              <a:rPr lang="en-US" sz="3200" i="1" dirty="0">
                <a:solidFill>
                  <a:srgbClr val="FF66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 ; </a:t>
            </a:r>
            <a:endParaRPr lang="en-US" sz="3600" i="1" dirty="0">
              <a:solidFill>
                <a:srgbClr val="FF66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endParaRPr>
          </a:p>
        </p:txBody>
      </p:sp>
      <p:sp>
        <p:nvSpPr>
          <p:cNvPr id="21" name="TextBox 20"/>
          <p:cNvSpPr txBox="1"/>
          <p:nvPr/>
        </p:nvSpPr>
        <p:spPr>
          <a:xfrm>
            <a:off x="4670641" y="6043804"/>
            <a:ext cx="2590800" cy="584775"/>
          </a:xfrm>
          <a:prstGeom prst="rect">
            <a:avLst/>
          </a:prstGeom>
          <a:noFill/>
        </p:spPr>
        <p:txBody>
          <a:bodyPr wrap="square">
            <a:spAutoFit/>
          </a:bodyPr>
          <a:lstStyle/>
          <a:p>
            <a:pPr algn="ctr">
              <a:defRPr/>
            </a:pPr>
            <a:r>
              <a:rPr lang="en-US" sz="3200" i="1" dirty="0">
                <a:solidFill>
                  <a:srgbClr val="00B0F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b = d</a:t>
            </a:r>
            <a:r>
              <a:rPr lang="en-US" sz="3200" i="1" baseline="-25000" dirty="0">
                <a:solidFill>
                  <a:srgbClr val="00B0F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1</a:t>
            </a:r>
            <a:r>
              <a:rPr lang="en-US" sz="3200" i="1" dirty="0">
                <a:solidFill>
                  <a:srgbClr val="00B0F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 ; </a:t>
            </a:r>
            <a:endParaRPr lang="en-US" sz="3600" i="1" dirty="0">
              <a:solidFill>
                <a:srgbClr val="00B0F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08769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1201" y="304800"/>
            <a:ext cx="8576631" cy="289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95800" y="339211"/>
            <a:ext cx="5257800" cy="52322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800" b="1" dirty="0" err="1">
                <a:solidFill>
                  <a:srgbClr val="0000CC"/>
                </a:solidFill>
                <a:latin typeface="+mj-lt"/>
              </a:rPr>
              <a:t>Diện</a:t>
            </a:r>
            <a:r>
              <a:rPr lang="en-US" sz="2800" b="1" dirty="0">
                <a:solidFill>
                  <a:srgbClr val="0000CC"/>
                </a:solidFill>
                <a:latin typeface="+mj-lt"/>
              </a:rPr>
              <a:t> </a:t>
            </a:r>
            <a:r>
              <a:rPr lang="en-US" sz="2800" b="1" dirty="0" err="1">
                <a:solidFill>
                  <a:srgbClr val="0000CC"/>
                </a:solidFill>
                <a:latin typeface="+mj-lt"/>
              </a:rPr>
              <a:t>tích</a:t>
            </a:r>
            <a:r>
              <a:rPr lang="en-US" sz="2800" b="1" dirty="0">
                <a:solidFill>
                  <a:srgbClr val="0000CC"/>
                </a:solidFill>
                <a:latin typeface="+mj-lt"/>
              </a:rPr>
              <a:t> của </a:t>
            </a:r>
            <a:r>
              <a:rPr lang="en-US" sz="2800" b="1" dirty="0" err="1">
                <a:solidFill>
                  <a:srgbClr val="0000CC"/>
                </a:solidFill>
                <a:latin typeface="+mj-lt"/>
              </a:rPr>
              <a:t>hình</a:t>
            </a:r>
            <a:r>
              <a:rPr lang="en-US" sz="2800" b="1" dirty="0">
                <a:solidFill>
                  <a:srgbClr val="0000CC"/>
                </a:solidFill>
                <a:latin typeface="+mj-lt"/>
              </a:rPr>
              <a:t> </a:t>
            </a:r>
            <a:r>
              <a:rPr lang="en-US" sz="2800" b="1" dirty="0" err="1">
                <a:solidFill>
                  <a:srgbClr val="0000CC"/>
                </a:solidFill>
                <a:latin typeface="+mj-lt"/>
              </a:rPr>
              <a:t>thoi</a:t>
            </a:r>
            <a:r>
              <a:rPr lang="en-US" sz="2800" b="1" dirty="0">
                <a:solidFill>
                  <a:srgbClr val="0000CC"/>
                </a:solidFill>
                <a:latin typeface="+mj-lt"/>
              </a:rPr>
              <a:t>:</a:t>
            </a:r>
          </a:p>
        </p:txBody>
      </p:sp>
      <mc:AlternateContent xmlns:mc="http://schemas.openxmlformats.org/markup-compatibility/2006">
        <mc:Choice xmlns:a14="http://schemas.microsoft.com/office/drawing/2010/main" Requires="a14">
          <p:sp>
            <p:nvSpPr>
              <p:cNvPr id="7" name="TextBox 6"/>
              <p:cNvSpPr txBox="1"/>
              <p:nvPr/>
            </p:nvSpPr>
            <p:spPr>
              <a:xfrm>
                <a:off x="6934200" y="1482149"/>
                <a:ext cx="1828800" cy="961545"/>
              </a:xfrm>
              <a:prstGeom prst="rect">
                <a:avLst/>
              </a:prstGeom>
              <a:noFill/>
            </p:spPr>
            <p:txBody>
              <a:bodyPr wrap="square">
                <a:spAutoFit/>
              </a:bodyPr>
              <a:lstStyle/>
              <a:p>
                <a:pPr algn="ctr">
                  <a:defRPr/>
                </a:pPr>
                <a:r>
                  <a:rPr lang="en-US" sz="4000"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S = </a:t>
                </a:r>
                <a14:m>
                  <m:oMath xmlns:m="http://schemas.openxmlformats.org/officeDocument/2006/math">
                    <m:f>
                      <m:fPr>
                        <m:ctrlPr>
                          <a:rPr lang="en-US" sz="4000" i="1">
                            <a:solidFill>
                              <a:srgbClr val="C00000"/>
                            </a:solidFill>
                            <a:effectLst>
                              <a:outerShdw blurRad="38100" dist="38100" dir="2700000" algn="tl">
                                <a:srgbClr val="000000">
                                  <a:alpha val="43137"/>
                                </a:srgbClr>
                              </a:outerShdw>
                            </a:effectLst>
                            <a:latin typeface="Cambria Math" panose="02040503050406030204" pitchFamily="18" charset="0"/>
                            <a:ea typeface="Tahoma" panose="020B0604030504040204" pitchFamily="34" charset="0"/>
                            <a:cs typeface="Arial" panose="020B0604020202020204" pitchFamily="34" charset="0"/>
                          </a:rPr>
                        </m:ctrlPr>
                      </m:fPr>
                      <m:num>
                        <m:r>
                          <a:rPr lang="en-US" sz="4000" i="1">
                            <a:solidFill>
                              <a:srgbClr val="C00000"/>
                            </a:solidFill>
                            <a:effectLst>
                              <a:outerShdw blurRad="38100" dist="38100" dir="2700000" algn="tl">
                                <a:srgbClr val="000000">
                                  <a:alpha val="43137"/>
                                </a:srgbClr>
                              </a:outerShdw>
                            </a:effectLst>
                            <a:latin typeface="Cambria Math" panose="02040503050406030204" pitchFamily="18" charset="0"/>
                            <a:ea typeface="Tahoma" panose="020B0604030504040204" pitchFamily="34" charset="0"/>
                            <a:cs typeface="Arial" panose="020B0604020202020204" pitchFamily="34" charset="0"/>
                          </a:rPr>
                          <m:t>1</m:t>
                        </m:r>
                      </m:num>
                      <m:den>
                        <m:r>
                          <a:rPr lang="en-US" sz="4000" i="1">
                            <a:solidFill>
                              <a:srgbClr val="C00000"/>
                            </a:solidFill>
                            <a:effectLst>
                              <a:outerShdw blurRad="38100" dist="38100" dir="2700000" algn="tl">
                                <a:srgbClr val="000000">
                                  <a:alpha val="43137"/>
                                </a:srgbClr>
                              </a:outerShdw>
                            </a:effectLst>
                            <a:latin typeface="Cambria Math" panose="02040503050406030204" pitchFamily="18" charset="0"/>
                            <a:ea typeface="Tahoma" panose="020B0604030504040204" pitchFamily="34" charset="0"/>
                            <a:cs typeface="Arial" panose="020B0604020202020204" pitchFamily="34" charset="0"/>
                          </a:rPr>
                          <m:t>2</m:t>
                        </m:r>
                      </m:den>
                    </m:f>
                  </m:oMath>
                </a14:m>
                <a:r>
                  <a:rPr lang="en-US" sz="4000"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ab</a:t>
                </a:r>
                <a:endParaRPr lang="en-US" sz="4400"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6934200" y="1482149"/>
                <a:ext cx="1828800" cy="961545"/>
              </a:xfrm>
              <a:prstGeom prst="rect">
                <a:avLst/>
              </a:prstGeom>
              <a:blipFill>
                <a:blip r:embed="rId2"/>
                <a:stretch>
                  <a:fillRect l="-7000" r="-9000" b="-18354"/>
                </a:stretch>
              </a:blipFill>
            </p:spPr>
            <p:txBody>
              <a:bodyPr/>
              <a:lstStyle/>
              <a:p>
                <a:r>
                  <a:rPr lang="en-US">
                    <a:noFill/>
                  </a:rPr>
                  <a:t> </a:t>
                </a:r>
              </a:p>
            </p:txBody>
          </p:sp>
        </mc:Fallback>
      </mc:AlternateContent>
      <p:sp>
        <p:nvSpPr>
          <p:cNvPr id="8" name="TextBox 7"/>
          <p:cNvSpPr txBox="1"/>
          <p:nvPr/>
        </p:nvSpPr>
        <p:spPr>
          <a:xfrm>
            <a:off x="5478917" y="2462553"/>
            <a:ext cx="5562599" cy="461665"/>
          </a:xfrm>
          <a:prstGeom prst="rect">
            <a:avLst/>
          </a:prstGeom>
          <a:noFill/>
        </p:spPr>
        <p:txBody>
          <a:bodyPr wrap="square">
            <a:spAutoFit/>
          </a:bodyPr>
          <a:lstStyle/>
          <a:p>
            <a:pPr algn="ctr">
              <a:defRPr/>
            </a:pPr>
            <a:r>
              <a:rPr lang="en-US" sz="24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(a, b </a:t>
            </a:r>
            <a:r>
              <a:rPr lang="en-US" sz="2400" i="1" dirty="0" err="1">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là</a:t>
            </a:r>
            <a:r>
              <a:rPr lang="en-US" sz="24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 </a:t>
            </a:r>
            <a:r>
              <a:rPr lang="en-US" sz="2400" i="1" dirty="0" err="1">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độ</a:t>
            </a:r>
            <a:r>
              <a:rPr lang="en-US" sz="24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 </a:t>
            </a:r>
            <a:r>
              <a:rPr lang="en-US" sz="2400" i="1" dirty="0" err="1">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dài</a:t>
            </a:r>
            <a:r>
              <a:rPr lang="en-US" sz="24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 </a:t>
            </a:r>
            <a:r>
              <a:rPr lang="en-US" sz="2400" i="1" dirty="0" err="1">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hai</a:t>
            </a:r>
            <a:r>
              <a:rPr lang="en-US" sz="24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 </a:t>
            </a:r>
            <a:r>
              <a:rPr lang="en-US" sz="2400" i="1" dirty="0" err="1">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đường</a:t>
            </a:r>
            <a:r>
              <a:rPr lang="en-US" sz="24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 </a:t>
            </a:r>
            <a:r>
              <a:rPr lang="en-US" sz="2400" i="1" dirty="0" err="1">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chéo</a:t>
            </a:r>
            <a:r>
              <a:rPr lang="en-US" sz="24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a:t>
            </a:r>
            <a:endParaRPr lang="en-US" sz="2800" i="1" dirty="0">
              <a:solidFill>
                <a:srgbClr val="00206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endParaRPr>
          </a:p>
        </p:txBody>
      </p:sp>
      <p:pic>
        <p:nvPicPr>
          <p:cNvPr id="16" name="Picture 15"/>
          <p:cNvPicPr>
            <a:picLocks noChangeAspect="1"/>
          </p:cNvPicPr>
          <p:nvPr/>
        </p:nvPicPr>
        <p:blipFill>
          <a:blip r:embed="rId3"/>
          <a:stretch>
            <a:fillRect/>
          </a:stretch>
        </p:blipFill>
        <p:spPr>
          <a:xfrm>
            <a:off x="2209800" y="1066801"/>
            <a:ext cx="3752800" cy="1955609"/>
          </a:xfrm>
          <a:prstGeom prst="rect">
            <a:avLst/>
          </a:prstGeom>
        </p:spPr>
      </p:pic>
    </p:spTree>
    <p:extLst>
      <p:ext uri="{BB962C8B-B14F-4D97-AF65-F5344CB8AC3E}">
        <p14:creationId xmlns:p14="http://schemas.microsoft.com/office/powerpoint/2010/main" val="217365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811586" y="304800"/>
            <a:ext cx="8613354" cy="1261884"/>
          </a:xfrm>
          <a:prstGeom prst="rect">
            <a:avLst/>
          </a:prstGeom>
          <a:solidFill>
            <a:schemeClr val="bg1"/>
          </a:solidFill>
          <a:ln w="9525">
            <a:noFill/>
            <a:miter lim="800000"/>
            <a:headEnd/>
            <a:tailEnd/>
          </a:ln>
        </p:spPr>
        <p:txBody>
          <a:bodyPr wrap="square">
            <a:spAutoFit/>
          </a:bodyPr>
          <a:lstStyle/>
          <a:p>
            <a:r>
              <a:rPr lang="en-US" sz="2800" b="1" dirty="0" err="1">
                <a:solidFill>
                  <a:srgbClr val="33CC33"/>
                </a:solidFill>
              </a:rPr>
              <a:t>Ví</a:t>
            </a:r>
            <a:r>
              <a:rPr lang="en-US" sz="2800" b="1" dirty="0">
                <a:solidFill>
                  <a:srgbClr val="33CC33"/>
                </a:solidFill>
              </a:rPr>
              <a:t> </a:t>
            </a:r>
            <a:r>
              <a:rPr lang="en-US" sz="2800" b="1" dirty="0" err="1">
                <a:solidFill>
                  <a:srgbClr val="33CC33"/>
                </a:solidFill>
              </a:rPr>
              <a:t>dụ</a:t>
            </a:r>
            <a:r>
              <a:rPr lang="en-US" sz="2800" b="1" dirty="0">
                <a:solidFill>
                  <a:srgbClr val="33CC33"/>
                </a:solidFill>
              </a:rPr>
              <a:t> 6</a:t>
            </a:r>
            <a:r>
              <a:rPr lang="en-US" sz="2400" b="1" i="1" dirty="0">
                <a:solidFill>
                  <a:srgbClr val="006600"/>
                </a:solidFill>
              </a:rPr>
              <a:t>  </a:t>
            </a:r>
          </a:p>
          <a:p>
            <a:r>
              <a:rPr lang="vi-VN" sz="2400" dirty="0"/>
              <a:t>Tính diện tích hình thoi </a:t>
            </a:r>
            <a:r>
              <a:rPr lang="vi-VN" sz="2400" i="1" dirty="0"/>
              <a:t>ABCD</a:t>
            </a:r>
            <a:r>
              <a:rPr lang="vi-VN" sz="2400" dirty="0"/>
              <a:t> có hai đường chéo </a:t>
            </a:r>
            <a:r>
              <a:rPr lang="vi-VN" sz="2400" i="1" dirty="0"/>
              <a:t>AC</a:t>
            </a:r>
            <a:r>
              <a:rPr lang="vi-VN" sz="2400" dirty="0"/>
              <a:t> = 8 cm;</a:t>
            </a:r>
            <a:endParaRPr lang="en-US" sz="2400" dirty="0"/>
          </a:p>
          <a:p>
            <a:r>
              <a:rPr lang="vi-VN" sz="2400" i="1" dirty="0"/>
              <a:t>BD =</a:t>
            </a:r>
            <a:r>
              <a:rPr lang="vi-VN" sz="2400" dirty="0"/>
              <a:t> 6 cm.</a:t>
            </a:r>
            <a:endParaRPr lang="en-US" sz="2400" dirty="0"/>
          </a:p>
        </p:txBody>
      </p:sp>
      <p:pic>
        <p:nvPicPr>
          <p:cNvPr id="5" name="Picture 4"/>
          <p:cNvPicPr>
            <a:picLocks noChangeAspect="1"/>
          </p:cNvPicPr>
          <p:nvPr/>
        </p:nvPicPr>
        <p:blipFill rotWithShape="1">
          <a:blip r:embed="rId2"/>
          <a:srcRect l="44929" t="62339"/>
          <a:stretch/>
        </p:blipFill>
        <p:spPr>
          <a:xfrm>
            <a:off x="6138919" y="1392152"/>
            <a:ext cx="3579102" cy="1676401"/>
          </a:xfrm>
          <a:prstGeom prst="rect">
            <a:avLst/>
          </a:prstGeom>
        </p:spPr>
      </p:pic>
      <p:sp>
        <p:nvSpPr>
          <p:cNvPr id="6" name="WordArt 18"/>
          <p:cNvSpPr>
            <a:spLocks noChangeArrowheads="1" noChangeShapeType="1" noTextEdit="1"/>
          </p:cNvSpPr>
          <p:nvPr/>
        </p:nvSpPr>
        <p:spPr bwMode="auto">
          <a:xfrm>
            <a:off x="1905000" y="2057400"/>
            <a:ext cx="1828800" cy="685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Giải</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a:t>
            </a:r>
          </a:p>
        </p:txBody>
      </p:sp>
      <mc:AlternateContent xmlns:mc="http://schemas.openxmlformats.org/markup-compatibility/2006">
        <mc:Choice xmlns:a14="http://schemas.microsoft.com/office/drawing/2010/main" Requires="a14">
          <p:sp>
            <p:nvSpPr>
              <p:cNvPr id="7" name="TextBox 6"/>
              <p:cNvSpPr txBox="1"/>
              <p:nvPr/>
            </p:nvSpPr>
            <p:spPr>
              <a:xfrm>
                <a:off x="1770272" y="2826082"/>
                <a:ext cx="8737294" cy="1106329"/>
              </a:xfrm>
              <a:prstGeom prst="rect">
                <a:avLst/>
              </a:prstGeom>
              <a:noFill/>
            </p:spPr>
            <p:txBody>
              <a:bodyPr wrap="square" rtlCol="0">
                <a:spAutoFit/>
              </a:bodyPr>
              <a:lstStyle/>
              <a:p>
                <a:r>
                  <a:rPr lang="en-US" sz="32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rPr>
                  <a:t>Diện</a:t>
                </a:r>
                <a:r>
                  <a:rPr lang="en-US" sz="2800" dirty="0">
                    <a:solidFill>
                      <a:srgbClr val="0000CC"/>
                    </a:solidFill>
                  </a:rPr>
                  <a:t> </a:t>
                </a:r>
                <a:r>
                  <a:rPr lang="en-US" sz="2800" dirty="0" err="1">
                    <a:solidFill>
                      <a:srgbClr val="0000CC"/>
                    </a:solidFill>
                  </a:rPr>
                  <a:t>tích</a:t>
                </a:r>
                <a:r>
                  <a:rPr lang="en-US" sz="2800" dirty="0">
                    <a:solidFill>
                      <a:srgbClr val="0000CC"/>
                    </a:solidFill>
                  </a:rPr>
                  <a:t> của </a:t>
                </a:r>
                <a:r>
                  <a:rPr lang="en-US" sz="2800" dirty="0" err="1">
                    <a:solidFill>
                      <a:srgbClr val="0000CC"/>
                    </a:solidFill>
                  </a:rPr>
                  <a:t>hình</a:t>
                </a:r>
                <a:r>
                  <a:rPr lang="en-US" sz="2800" dirty="0">
                    <a:solidFill>
                      <a:srgbClr val="0000CC"/>
                    </a:solidFill>
                  </a:rPr>
                  <a:t> </a:t>
                </a:r>
                <a:r>
                  <a:rPr lang="en-US" sz="2800" dirty="0" err="1">
                    <a:solidFill>
                      <a:srgbClr val="0000CC"/>
                    </a:solidFill>
                  </a:rPr>
                  <a:t>thoi</a:t>
                </a:r>
                <a:r>
                  <a:rPr lang="en-US" sz="2800" dirty="0">
                    <a:solidFill>
                      <a:srgbClr val="0000CC"/>
                    </a:solidFill>
                  </a:rPr>
                  <a:t> ABCD </a:t>
                </a:r>
                <a:r>
                  <a:rPr lang="en-US" sz="2800" dirty="0" err="1">
                    <a:solidFill>
                      <a:srgbClr val="0000CC"/>
                    </a:solidFill>
                  </a:rPr>
                  <a:t>là</a:t>
                </a:r>
                <a:r>
                  <a:rPr lang="en-US" sz="2800" dirty="0">
                    <a:solidFill>
                      <a:srgbClr val="0000CC"/>
                    </a:solidFill>
                  </a:rPr>
                  <a:t>:  </a:t>
                </a:r>
              </a:p>
              <a:p>
                <a:r>
                  <a:rPr lang="en-US" sz="2400" dirty="0">
                    <a:solidFill>
                      <a:srgbClr val="0000CC"/>
                    </a:solidFill>
                  </a:rPr>
                  <a:t>      S = </a:t>
                </a:r>
                <a14:m>
                  <m:oMath xmlns:m="http://schemas.openxmlformats.org/officeDocument/2006/math">
                    <m:f>
                      <m:fPr>
                        <m:ctrlPr>
                          <a:rPr lang="en-US" sz="2400" i="1" dirty="0">
                            <a:solidFill>
                              <a:srgbClr val="0000CC"/>
                            </a:solidFill>
                            <a:latin typeface="Cambria Math" panose="02040503050406030204" pitchFamily="18" charset="0"/>
                          </a:rPr>
                        </m:ctrlPr>
                      </m:fPr>
                      <m:num>
                        <m:r>
                          <a:rPr lang="en-US" sz="2400" i="1" dirty="0">
                            <a:solidFill>
                              <a:srgbClr val="0000CC"/>
                            </a:solidFill>
                            <a:latin typeface="Cambria Math" panose="02040503050406030204" pitchFamily="18" charset="0"/>
                          </a:rPr>
                          <m:t>1</m:t>
                        </m:r>
                      </m:num>
                      <m:den>
                        <m:r>
                          <a:rPr lang="en-US" sz="2400" i="1" dirty="0">
                            <a:solidFill>
                              <a:srgbClr val="0000CC"/>
                            </a:solidFill>
                            <a:latin typeface="Cambria Math" panose="02040503050406030204" pitchFamily="18" charset="0"/>
                          </a:rPr>
                          <m:t>2</m:t>
                        </m:r>
                      </m:den>
                    </m:f>
                    <m:r>
                      <a:rPr lang="en-US" sz="2400" i="1" dirty="0">
                        <a:solidFill>
                          <a:srgbClr val="0000CC"/>
                        </a:solidFill>
                        <a:latin typeface="Cambria Math" panose="02040503050406030204" pitchFamily="18" charset="0"/>
                      </a:rPr>
                      <m:t>𝐴𝐶</m:t>
                    </m:r>
                    <m:r>
                      <a:rPr lang="en-US" sz="2400" i="1" dirty="0">
                        <a:solidFill>
                          <a:srgbClr val="0000CC"/>
                        </a:solidFill>
                        <a:latin typeface="Cambria Math" panose="02040503050406030204" pitchFamily="18" charset="0"/>
                      </a:rPr>
                      <m:t>.</m:t>
                    </m:r>
                    <m:r>
                      <a:rPr lang="en-US" sz="2400" i="1" dirty="0">
                        <a:solidFill>
                          <a:srgbClr val="0000CC"/>
                        </a:solidFill>
                        <a:latin typeface="Cambria Math" panose="02040503050406030204" pitchFamily="18" charset="0"/>
                      </a:rPr>
                      <m:t>𝐵𝐷</m:t>
                    </m:r>
                    <m:r>
                      <a:rPr lang="en-US" sz="2400" i="1" dirty="0">
                        <a:solidFill>
                          <a:srgbClr val="0000CC"/>
                        </a:solidFill>
                        <a:latin typeface="Cambria Math" panose="02040503050406030204" pitchFamily="18" charset="0"/>
                      </a:rPr>
                      <m:t>= </m:t>
                    </m:r>
                    <m:f>
                      <m:fPr>
                        <m:ctrlPr>
                          <a:rPr lang="en-US" sz="2400" i="1" dirty="0">
                            <a:solidFill>
                              <a:srgbClr val="0000CC"/>
                            </a:solidFill>
                            <a:latin typeface="Cambria Math" panose="02040503050406030204" pitchFamily="18" charset="0"/>
                          </a:rPr>
                        </m:ctrlPr>
                      </m:fPr>
                      <m:num>
                        <m:r>
                          <a:rPr lang="en-US" sz="2400" i="1" dirty="0">
                            <a:solidFill>
                              <a:srgbClr val="0000CC"/>
                            </a:solidFill>
                            <a:latin typeface="Cambria Math" panose="02040503050406030204" pitchFamily="18" charset="0"/>
                          </a:rPr>
                          <m:t>1</m:t>
                        </m:r>
                      </m:num>
                      <m:den>
                        <m:r>
                          <a:rPr lang="en-US" sz="2400" i="1" dirty="0">
                            <a:solidFill>
                              <a:srgbClr val="0000CC"/>
                            </a:solidFill>
                            <a:latin typeface="Cambria Math" panose="02040503050406030204" pitchFamily="18" charset="0"/>
                          </a:rPr>
                          <m:t>2</m:t>
                        </m:r>
                      </m:den>
                    </m:f>
                    <m:r>
                      <a:rPr lang="en-US" sz="2400" i="1" dirty="0">
                        <a:solidFill>
                          <a:srgbClr val="0000CC"/>
                        </a:solidFill>
                        <a:latin typeface="Cambria Math" panose="02040503050406030204" pitchFamily="18" charset="0"/>
                        <a:ea typeface="Cambria Math" panose="02040503050406030204" pitchFamily="18" charset="0"/>
                      </a:rPr>
                      <m:t>∙8.6 </m:t>
                    </m:r>
                    <m:r>
                      <a:rPr lang="en-US" sz="2400" i="1" dirty="0">
                        <a:solidFill>
                          <a:srgbClr val="0000CC"/>
                        </a:solidFill>
                        <a:latin typeface="Cambria Math" panose="02040503050406030204" pitchFamily="18" charset="0"/>
                      </a:rPr>
                      <m:t>=24</m:t>
                    </m:r>
                  </m:oMath>
                </a14:m>
                <a:r>
                  <a:rPr lang="en-US" sz="2400" dirty="0">
                    <a:solidFill>
                      <a:srgbClr val="0000CC"/>
                    </a:solidFill>
                  </a:rPr>
                  <a:t> </a:t>
                </a:r>
                <a:r>
                  <a:rPr lang="en-US" sz="2800" dirty="0">
                    <a:solidFill>
                      <a:srgbClr val="0000CC"/>
                    </a:solidFill>
                  </a:rPr>
                  <a:t>(cm</a:t>
                </a:r>
                <a:r>
                  <a:rPr lang="en-US" sz="2800" baseline="30000" dirty="0">
                    <a:solidFill>
                      <a:srgbClr val="0000CC"/>
                    </a:solidFill>
                  </a:rPr>
                  <a:t>2</a:t>
                </a:r>
                <a:r>
                  <a:rPr lang="en-US" sz="2800" dirty="0">
                    <a:solidFill>
                      <a:srgbClr val="0000CC"/>
                    </a:solidFill>
                  </a:rPr>
                  <a:t>)</a:t>
                </a:r>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1770272" y="2826082"/>
                <a:ext cx="8737294" cy="1106329"/>
              </a:xfrm>
              <a:prstGeom prst="rect">
                <a:avLst/>
              </a:prstGeom>
              <a:blipFill>
                <a:blip r:embed="rId3"/>
                <a:stretch>
                  <a:fillRect l="-1743" t="-7182" b="-9945"/>
                </a:stretch>
              </a:blipFill>
            </p:spPr>
            <p:txBody>
              <a:bodyPr/>
              <a:lstStyle/>
              <a:p>
                <a:r>
                  <a:rPr lang="en-US">
                    <a:noFill/>
                  </a:rPr>
                  <a:t> </a:t>
                </a:r>
              </a:p>
            </p:txBody>
          </p:sp>
        </mc:Fallback>
      </mc:AlternateContent>
    </p:spTree>
    <p:extLst>
      <p:ext uri="{BB962C8B-B14F-4D97-AF65-F5344CB8AC3E}">
        <p14:creationId xmlns:p14="http://schemas.microsoft.com/office/powerpoint/2010/main" val="416734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707876" y="17435"/>
            <a:ext cx="2774873" cy="707886"/>
          </a:xfrm>
          <a:prstGeom prst="rect">
            <a:avLst/>
          </a:prstGeom>
          <a:noFill/>
          <a:ln w="9525">
            <a:noFill/>
            <a:miter lim="800000"/>
            <a:headEnd/>
            <a:tailEnd/>
          </a:ln>
        </p:spPr>
        <p:txBody>
          <a:bodyPr wrap="square">
            <a:spAutoFit/>
          </a:bodyPr>
          <a:lstStyle/>
          <a:p>
            <a:pPr>
              <a:spcBef>
                <a:spcPct val="50000"/>
              </a:spcBef>
            </a:pPr>
            <a:r>
              <a:rPr lang="en-US" sz="4000" b="1" i="1" dirty="0" err="1">
                <a:solidFill>
                  <a:srgbClr val="006600"/>
                </a:solidFill>
              </a:rPr>
              <a:t>Luyện</a:t>
            </a:r>
            <a:r>
              <a:rPr lang="en-US" sz="4000" b="1" i="1" dirty="0">
                <a:solidFill>
                  <a:srgbClr val="006600"/>
                </a:solidFill>
              </a:rPr>
              <a:t> tập 3  </a:t>
            </a:r>
          </a:p>
        </p:txBody>
      </p:sp>
      <p:sp>
        <p:nvSpPr>
          <p:cNvPr id="5" name="Text Box 5"/>
          <p:cNvSpPr txBox="1">
            <a:spLocks noChangeArrowheads="1"/>
          </p:cNvSpPr>
          <p:nvPr/>
        </p:nvSpPr>
        <p:spPr bwMode="auto">
          <a:xfrm>
            <a:off x="1788634" y="639896"/>
            <a:ext cx="8613354" cy="1569660"/>
          </a:xfrm>
          <a:prstGeom prst="rect">
            <a:avLst/>
          </a:prstGeom>
          <a:solidFill>
            <a:schemeClr val="bg1"/>
          </a:solidFill>
          <a:ln w="9525">
            <a:noFill/>
            <a:miter lim="800000"/>
            <a:headEnd/>
            <a:tailEnd/>
          </a:ln>
        </p:spPr>
        <p:txBody>
          <a:bodyPr wrap="square">
            <a:spAutoFit/>
          </a:bodyPr>
          <a:lstStyle/>
          <a:p>
            <a:r>
              <a:rPr lang="vi-VN" sz="2400" dirty="0"/>
              <a:t>Trong mảnh vườn hình chữ nhật có chiều dài 8 m, chiều rộng 5 m, người ta trồng hoa hồng trong một mảnh đất hình thoi như hình bên. Nếu mỗi mét vuông trồng 4 cây hoa thì cần bao nhiêu cây hoa để trồng trên mảnh đất hình thoi đó?</a:t>
            </a:r>
            <a:endParaRPr lang="en-US" sz="2400" dirty="0"/>
          </a:p>
        </p:txBody>
      </p:sp>
      <p:pic>
        <p:nvPicPr>
          <p:cNvPr id="9" name="Picture 8"/>
          <p:cNvPicPr>
            <a:picLocks noChangeAspect="1"/>
          </p:cNvPicPr>
          <p:nvPr/>
        </p:nvPicPr>
        <p:blipFill rotWithShape="1">
          <a:blip r:embed="rId2"/>
          <a:srcRect t="8230"/>
          <a:stretch/>
        </p:blipFill>
        <p:spPr>
          <a:xfrm>
            <a:off x="7482749" y="2209557"/>
            <a:ext cx="2971953" cy="1841551"/>
          </a:xfrm>
          <a:prstGeom prst="rect">
            <a:avLst/>
          </a:prstGeom>
        </p:spPr>
      </p:pic>
      <p:sp>
        <p:nvSpPr>
          <p:cNvPr id="10" name="WordArt 18"/>
          <p:cNvSpPr>
            <a:spLocks noChangeArrowheads="1" noChangeShapeType="1" noTextEdit="1"/>
          </p:cNvSpPr>
          <p:nvPr/>
        </p:nvSpPr>
        <p:spPr bwMode="auto">
          <a:xfrm>
            <a:off x="1927034" y="2266723"/>
            <a:ext cx="1828800" cy="685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Giải</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a:t>
            </a:r>
          </a:p>
        </p:txBody>
      </p:sp>
      <mc:AlternateContent xmlns:mc="http://schemas.openxmlformats.org/markup-compatibility/2006">
        <mc:Choice xmlns:a14="http://schemas.microsoft.com/office/drawing/2010/main" Requires="a14">
          <p:sp>
            <p:nvSpPr>
              <p:cNvPr id="11" name="TextBox 10"/>
              <p:cNvSpPr txBox="1"/>
              <p:nvPr/>
            </p:nvSpPr>
            <p:spPr>
              <a:xfrm>
                <a:off x="1770272" y="2925235"/>
                <a:ext cx="8737294" cy="1106329"/>
              </a:xfrm>
              <a:prstGeom prst="rect">
                <a:avLst/>
              </a:prstGeom>
              <a:noFill/>
            </p:spPr>
            <p:txBody>
              <a:bodyPr wrap="square" rtlCol="0">
                <a:spAutoFit/>
              </a:bodyPr>
              <a:lstStyle/>
              <a:p>
                <a:r>
                  <a:rPr lang="en-US" sz="32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rPr>
                  <a:t>Diện</a:t>
                </a:r>
                <a:r>
                  <a:rPr lang="en-US" sz="2800" dirty="0">
                    <a:solidFill>
                      <a:srgbClr val="0000CC"/>
                    </a:solidFill>
                  </a:rPr>
                  <a:t> </a:t>
                </a:r>
                <a:r>
                  <a:rPr lang="en-US" sz="2800" dirty="0" err="1">
                    <a:solidFill>
                      <a:srgbClr val="0000CC"/>
                    </a:solidFill>
                  </a:rPr>
                  <a:t>tích</a:t>
                </a:r>
                <a:r>
                  <a:rPr lang="en-US" sz="2800" dirty="0">
                    <a:solidFill>
                      <a:srgbClr val="0000CC"/>
                    </a:solidFill>
                  </a:rPr>
                  <a:t> của </a:t>
                </a:r>
                <a:r>
                  <a:rPr lang="en-US" sz="2800" dirty="0" err="1">
                    <a:solidFill>
                      <a:srgbClr val="0000CC"/>
                    </a:solidFill>
                  </a:rPr>
                  <a:t>mảnh</a:t>
                </a:r>
                <a:r>
                  <a:rPr lang="en-US" sz="2800" dirty="0">
                    <a:solidFill>
                      <a:srgbClr val="0000CC"/>
                    </a:solidFill>
                  </a:rPr>
                  <a:t> </a:t>
                </a:r>
                <a:r>
                  <a:rPr lang="en-US" sz="2800" dirty="0" err="1">
                    <a:solidFill>
                      <a:srgbClr val="0000CC"/>
                    </a:solidFill>
                  </a:rPr>
                  <a:t>đất</a:t>
                </a:r>
                <a:r>
                  <a:rPr lang="en-US" sz="2800" dirty="0">
                    <a:solidFill>
                      <a:srgbClr val="0000CC"/>
                    </a:solidFill>
                  </a:rPr>
                  <a:t> </a:t>
                </a:r>
                <a:r>
                  <a:rPr lang="en-US" sz="2800" dirty="0" err="1">
                    <a:solidFill>
                      <a:srgbClr val="0000CC"/>
                    </a:solidFill>
                  </a:rPr>
                  <a:t>hình</a:t>
                </a:r>
                <a:r>
                  <a:rPr lang="en-US" sz="2800" dirty="0">
                    <a:solidFill>
                      <a:srgbClr val="0000CC"/>
                    </a:solidFill>
                  </a:rPr>
                  <a:t> </a:t>
                </a:r>
                <a:r>
                  <a:rPr lang="en-US" sz="2800" dirty="0" err="1">
                    <a:solidFill>
                      <a:srgbClr val="0000CC"/>
                    </a:solidFill>
                  </a:rPr>
                  <a:t>thoi</a:t>
                </a:r>
                <a:r>
                  <a:rPr lang="en-US" sz="2800" dirty="0">
                    <a:solidFill>
                      <a:srgbClr val="0000CC"/>
                    </a:solidFill>
                  </a:rPr>
                  <a:t> </a:t>
                </a:r>
                <a:r>
                  <a:rPr lang="en-US" sz="2800" dirty="0" err="1">
                    <a:solidFill>
                      <a:srgbClr val="0000CC"/>
                    </a:solidFill>
                  </a:rPr>
                  <a:t>là</a:t>
                </a:r>
                <a:r>
                  <a:rPr lang="en-US" sz="2800" dirty="0">
                    <a:solidFill>
                      <a:srgbClr val="0000CC"/>
                    </a:solidFill>
                  </a:rPr>
                  <a:t>:  </a:t>
                </a:r>
              </a:p>
              <a:p>
                <a:r>
                  <a:rPr lang="en-US" sz="2400" dirty="0">
                    <a:solidFill>
                      <a:srgbClr val="0000CC"/>
                    </a:solidFill>
                  </a:rPr>
                  <a:t>      	 S </a:t>
                </a:r>
                <a14:m>
                  <m:oMath xmlns:m="http://schemas.openxmlformats.org/officeDocument/2006/math">
                    <m:r>
                      <a:rPr lang="en-US" sz="2400" i="1" dirty="0">
                        <a:solidFill>
                          <a:srgbClr val="0000CC"/>
                        </a:solidFill>
                        <a:latin typeface="Cambria Math" panose="02040503050406030204" pitchFamily="18" charset="0"/>
                      </a:rPr>
                      <m:t>= </m:t>
                    </m:r>
                    <m:f>
                      <m:fPr>
                        <m:ctrlPr>
                          <a:rPr lang="en-US" sz="2400" i="1" dirty="0">
                            <a:solidFill>
                              <a:srgbClr val="0000CC"/>
                            </a:solidFill>
                            <a:latin typeface="Cambria Math" panose="02040503050406030204" pitchFamily="18" charset="0"/>
                          </a:rPr>
                        </m:ctrlPr>
                      </m:fPr>
                      <m:num>
                        <m:r>
                          <a:rPr lang="en-US" sz="2400" i="1" dirty="0">
                            <a:solidFill>
                              <a:srgbClr val="0000CC"/>
                            </a:solidFill>
                            <a:latin typeface="Cambria Math" panose="02040503050406030204" pitchFamily="18" charset="0"/>
                          </a:rPr>
                          <m:t>1</m:t>
                        </m:r>
                      </m:num>
                      <m:den>
                        <m:r>
                          <a:rPr lang="en-US" sz="2400" i="1" dirty="0">
                            <a:solidFill>
                              <a:srgbClr val="0000CC"/>
                            </a:solidFill>
                            <a:latin typeface="Cambria Math" panose="02040503050406030204" pitchFamily="18" charset="0"/>
                          </a:rPr>
                          <m:t>2</m:t>
                        </m:r>
                      </m:den>
                    </m:f>
                    <m:r>
                      <a:rPr lang="en-US" sz="2400" i="1" dirty="0">
                        <a:solidFill>
                          <a:srgbClr val="0000CC"/>
                        </a:solidFill>
                        <a:latin typeface="Cambria Math" panose="02040503050406030204" pitchFamily="18" charset="0"/>
                        <a:ea typeface="Cambria Math" panose="02040503050406030204" pitchFamily="18" charset="0"/>
                      </a:rPr>
                      <m:t>∙5.8 </m:t>
                    </m:r>
                    <m:r>
                      <a:rPr lang="en-US" sz="2400" i="1" dirty="0">
                        <a:solidFill>
                          <a:srgbClr val="0000CC"/>
                        </a:solidFill>
                        <a:latin typeface="Cambria Math" panose="02040503050406030204" pitchFamily="18" charset="0"/>
                      </a:rPr>
                      <m:t>=20</m:t>
                    </m:r>
                  </m:oMath>
                </a14:m>
                <a:r>
                  <a:rPr lang="en-US" sz="2400" dirty="0">
                    <a:solidFill>
                      <a:srgbClr val="0000CC"/>
                    </a:solidFill>
                  </a:rPr>
                  <a:t> </a:t>
                </a:r>
                <a:r>
                  <a:rPr lang="en-US" sz="2800" dirty="0">
                    <a:solidFill>
                      <a:srgbClr val="0000CC"/>
                    </a:solidFill>
                  </a:rPr>
                  <a:t>(m</a:t>
                </a:r>
                <a:r>
                  <a:rPr lang="en-US" sz="2800" baseline="30000" dirty="0">
                    <a:solidFill>
                      <a:srgbClr val="0000CC"/>
                    </a:solidFill>
                  </a:rPr>
                  <a:t>2</a:t>
                </a:r>
                <a:r>
                  <a:rPr lang="en-US" sz="2800" dirty="0">
                    <a:solidFill>
                      <a:srgbClr val="0000CC"/>
                    </a:solidFill>
                  </a:rPr>
                  <a:t>)</a:t>
                </a:r>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1770272" y="2925235"/>
                <a:ext cx="8737294" cy="1106329"/>
              </a:xfrm>
              <a:prstGeom prst="rect">
                <a:avLst/>
              </a:prstGeom>
              <a:blipFill>
                <a:blip r:embed="rId3"/>
                <a:stretch>
                  <a:fillRect l="-1743" t="-7182" b="-9945"/>
                </a:stretch>
              </a:blipFill>
            </p:spPr>
            <p:txBody>
              <a:bodyPr/>
              <a:lstStyle/>
              <a:p>
                <a:r>
                  <a:rPr lang="en-US">
                    <a:noFill/>
                  </a:rPr>
                  <a:t> </a:t>
                </a:r>
              </a:p>
            </p:txBody>
          </p:sp>
        </mc:Fallback>
      </mc:AlternateContent>
      <p:sp>
        <p:nvSpPr>
          <p:cNvPr id="15" name="TextBox 14"/>
          <p:cNvSpPr txBox="1"/>
          <p:nvPr/>
        </p:nvSpPr>
        <p:spPr>
          <a:xfrm>
            <a:off x="1797816" y="3886200"/>
            <a:ext cx="7727185" cy="1446550"/>
          </a:xfrm>
          <a:prstGeom prst="rect">
            <a:avLst/>
          </a:prstGeom>
          <a:noFill/>
        </p:spPr>
        <p:txBody>
          <a:bodyPr wrap="square" rtlCol="0">
            <a:spAutoFit/>
          </a:bodyPr>
          <a:lstStyle/>
          <a:p>
            <a:r>
              <a:rPr lang="en-US" sz="32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rPr>
              <a:t>Mỗi</a:t>
            </a:r>
            <a:r>
              <a:rPr lang="en-US" sz="2800" dirty="0">
                <a:solidFill>
                  <a:srgbClr val="0000CC"/>
                </a:solidFill>
              </a:rPr>
              <a:t> </a:t>
            </a:r>
            <a:r>
              <a:rPr lang="en-US" sz="2800" dirty="0" err="1">
                <a:solidFill>
                  <a:srgbClr val="0000CC"/>
                </a:solidFill>
              </a:rPr>
              <a:t>mét</a:t>
            </a:r>
            <a:r>
              <a:rPr lang="en-US" sz="2800" dirty="0">
                <a:solidFill>
                  <a:srgbClr val="0000CC"/>
                </a:solidFill>
              </a:rPr>
              <a:t> </a:t>
            </a:r>
            <a:r>
              <a:rPr lang="en-US" sz="2800" dirty="0" err="1">
                <a:solidFill>
                  <a:srgbClr val="0000CC"/>
                </a:solidFill>
              </a:rPr>
              <a:t>vuông</a:t>
            </a:r>
            <a:r>
              <a:rPr lang="en-US" sz="2800" dirty="0">
                <a:solidFill>
                  <a:srgbClr val="0000CC"/>
                </a:solidFill>
              </a:rPr>
              <a:t> </a:t>
            </a:r>
            <a:r>
              <a:rPr lang="en-US" sz="2800" dirty="0" err="1">
                <a:solidFill>
                  <a:srgbClr val="0000CC"/>
                </a:solidFill>
              </a:rPr>
              <a:t>trồng</a:t>
            </a:r>
            <a:r>
              <a:rPr lang="en-US" sz="2800" dirty="0">
                <a:solidFill>
                  <a:srgbClr val="0000CC"/>
                </a:solidFill>
              </a:rPr>
              <a:t> 4 </a:t>
            </a:r>
            <a:r>
              <a:rPr lang="en-US" sz="2800" dirty="0" err="1">
                <a:solidFill>
                  <a:srgbClr val="0000CC"/>
                </a:solidFill>
              </a:rPr>
              <a:t>cây</a:t>
            </a:r>
            <a:r>
              <a:rPr lang="en-US" sz="2800" dirty="0">
                <a:solidFill>
                  <a:srgbClr val="0000CC"/>
                </a:solidFill>
              </a:rPr>
              <a:t> </a:t>
            </a:r>
            <a:r>
              <a:rPr lang="en-US" sz="2800" dirty="0" err="1">
                <a:solidFill>
                  <a:srgbClr val="0000CC"/>
                </a:solidFill>
              </a:rPr>
              <a:t>hoa</a:t>
            </a:r>
            <a:r>
              <a:rPr lang="en-US" sz="2800" dirty="0">
                <a:solidFill>
                  <a:srgbClr val="0000CC"/>
                </a:solidFill>
              </a:rPr>
              <a:t> </a:t>
            </a:r>
            <a:r>
              <a:rPr lang="en-US" sz="2800" dirty="0" err="1">
                <a:solidFill>
                  <a:srgbClr val="0000CC"/>
                </a:solidFill>
              </a:rPr>
              <a:t>hồng</a:t>
            </a:r>
            <a:r>
              <a:rPr lang="en-US" sz="2800" dirty="0">
                <a:solidFill>
                  <a:srgbClr val="0000CC"/>
                </a:solidFill>
              </a:rPr>
              <a:t>, </a:t>
            </a:r>
            <a:r>
              <a:rPr lang="en-US" sz="2800" dirty="0" err="1">
                <a:solidFill>
                  <a:srgbClr val="0000CC"/>
                </a:solidFill>
              </a:rPr>
              <a:t>thì</a:t>
            </a:r>
            <a:r>
              <a:rPr lang="en-US" sz="2800" dirty="0">
                <a:solidFill>
                  <a:srgbClr val="0000CC"/>
                </a:solidFill>
              </a:rPr>
              <a:t> số </a:t>
            </a:r>
            <a:r>
              <a:rPr lang="en-US" sz="2800" dirty="0" err="1">
                <a:solidFill>
                  <a:srgbClr val="0000CC"/>
                </a:solidFill>
              </a:rPr>
              <a:t>cây</a:t>
            </a:r>
            <a:r>
              <a:rPr lang="en-US" sz="2800" dirty="0">
                <a:solidFill>
                  <a:srgbClr val="0000CC"/>
                </a:solidFill>
              </a:rPr>
              <a:t> </a:t>
            </a:r>
            <a:r>
              <a:rPr lang="en-US" sz="2800" dirty="0" err="1">
                <a:solidFill>
                  <a:srgbClr val="0000CC"/>
                </a:solidFill>
              </a:rPr>
              <a:t>hoa</a:t>
            </a:r>
            <a:r>
              <a:rPr lang="en-US" sz="2800" dirty="0">
                <a:solidFill>
                  <a:srgbClr val="0000CC"/>
                </a:solidFill>
              </a:rPr>
              <a:t> </a:t>
            </a:r>
            <a:r>
              <a:rPr lang="en-US" sz="2800" dirty="0" err="1">
                <a:solidFill>
                  <a:srgbClr val="0000CC"/>
                </a:solidFill>
              </a:rPr>
              <a:t>hồng</a:t>
            </a:r>
            <a:r>
              <a:rPr lang="en-US" sz="2800" dirty="0">
                <a:solidFill>
                  <a:srgbClr val="0000CC"/>
                </a:solidFill>
              </a:rPr>
              <a:t> cần </a:t>
            </a:r>
            <a:r>
              <a:rPr lang="en-US" sz="2800" dirty="0" err="1">
                <a:solidFill>
                  <a:srgbClr val="0000CC"/>
                </a:solidFill>
              </a:rPr>
              <a:t>để</a:t>
            </a:r>
            <a:r>
              <a:rPr lang="en-US" sz="2800" dirty="0">
                <a:solidFill>
                  <a:srgbClr val="0000CC"/>
                </a:solidFill>
              </a:rPr>
              <a:t> </a:t>
            </a:r>
            <a:r>
              <a:rPr lang="en-US" sz="2800" dirty="0" err="1">
                <a:solidFill>
                  <a:srgbClr val="0000CC"/>
                </a:solidFill>
              </a:rPr>
              <a:t>trồng</a:t>
            </a:r>
            <a:r>
              <a:rPr lang="en-US" sz="2800" dirty="0">
                <a:solidFill>
                  <a:srgbClr val="0000CC"/>
                </a:solidFill>
              </a:rPr>
              <a:t> </a:t>
            </a:r>
            <a:r>
              <a:rPr lang="en-US" sz="2800" dirty="0" err="1">
                <a:solidFill>
                  <a:srgbClr val="0000CC"/>
                </a:solidFill>
              </a:rPr>
              <a:t>trên</a:t>
            </a:r>
            <a:r>
              <a:rPr lang="en-US" sz="2800" dirty="0">
                <a:solidFill>
                  <a:srgbClr val="0000CC"/>
                </a:solidFill>
              </a:rPr>
              <a:t> </a:t>
            </a:r>
            <a:r>
              <a:rPr lang="en-US" sz="2800" dirty="0" err="1">
                <a:solidFill>
                  <a:srgbClr val="0000CC"/>
                </a:solidFill>
              </a:rPr>
              <a:t>mảnh</a:t>
            </a:r>
            <a:r>
              <a:rPr lang="en-US" sz="2800" dirty="0">
                <a:solidFill>
                  <a:srgbClr val="0000CC"/>
                </a:solidFill>
              </a:rPr>
              <a:t> </a:t>
            </a:r>
            <a:r>
              <a:rPr lang="en-US" sz="2800" dirty="0" err="1">
                <a:solidFill>
                  <a:srgbClr val="0000CC"/>
                </a:solidFill>
              </a:rPr>
              <a:t>đất</a:t>
            </a:r>
            <a:r>
              <a:rPr lang="en-US" sz="2800" dirty="0">
                <a:solidFill>
                  <a:srgbClr val="0000CC"/>
                </a:solidFill>
              </a:rPr>
              <a:t> </a:t>
            </a:r>
            <a:r>
              <a:rPr lang="en-US" sz="2800" dirty="0" err="1">
                <a:solidFill>
                  <a:srgbClr val="0000CC"/>
                </a:solidFill>
              </a:rPr>
              <a:t>hình</a:t>
            </a:r>
            <a:r>
              <a:rPr lang="en-US" sz="2800" dirty="0">
                <a:solidFill>
                  <a:srgbClr val="0000CC"/>
                </a:solidFill>
              </a:rPr>
              <a:t> </a:t>
            </a:r>
            <a:r>
              <a:rPr lang="en-US" sz="2800" dirty="0" err="1">
                <a:solidFill>
                  <a:srgbClr val="0000CC"/>
                </a:solidFill>
              </a:rPr>
              <a:t>thoi</a:t>
            </a:r>
            <a:r>
              <a:rPr lang="en-US" sz="2800" dirty="0">
                <a:solidFill>
                  <a:srgbClr val="0000CC"/>
                </a:solidFill>
              </a:rPr>
              <a:t> </a:t>
            </a:r>
            <a:r>
              <a:rPr lang="en-US" sz="2800" dirty="0" err="1">
                <a:solidFill>
                  <a:srgbClr val="0000CC"/>
                </a:solidFill>
              </a:rPr>
              <a:t>là</a:t>
            </a:r>
            <a:r>
              <a:rPr lang="en-US" sz="2800" dirty="0">
                <a:solidFill>
                  <a:srgbClr val="0000CC"/>
                </a:solidFill>
              </a:rPr>
              <a:t>:    	20.4 = 80 (</a:t>
            </a:r>
            <a:r>
              <a:rPr lang="en-US" sz="2800" dirty="0" err="1">
                <a:solidFill>
                  <a:srgbClr val="0000CC"/>
                </a:solidFill>
              </a:rPr>
              <a:t>cây</a:t>
            </a:r>
            <a:r>
              <a:rPr lang="en-US" sz="2800" dirty="0">
                <a:solidFill>
                  <a:srgbClr val="0000CC"/>
                </a:solidFill>
              </a:rPr>
              <a:t>).</a:t>
            </a:r>
          </a:p>
        </p:txBody>
      </p:sp>
    </p:spTree>
    <p:extLst>
      <p:ext uri="{BB962C8B-B14F-4D97-AF65-F5344CB8AC3E}">
        <p14:creationId xmlns:p14="http://schemas.microsoft.com/office/powerpoint/2010/main" val="215255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0" grpId="0" animBg="1"/>
      <p:bldP spid="1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514240" y="1158759"/>
            <a:ext cx="9163521" cy="4540483"/>
          </a:xfrm>
          <a:prstGeom prst="rect">
            <a:avLst/>
          </a:prstGeom>
        </p:spPr>
      </p:pic>
      <p:sp>
        <p:nvSpPr>
          <p:cNvPr id="6" name="TextBox 5"/>
          <p:cNvSpPr txBox="1"/>
          <p:nvPr/>
        </p:nvSpPr>
        <p:spPr>
          <a:xfrm>
            <a:off x="2057400" y="3048000"/>
            <a:ext cx="1828800" cy="523220"/>
          </a:xfrm>
          <a:prstGeom prst="rect">
            <a:avLst/>
          </a:prstGeom>
          <a:noFill/>
        </p:spPr>
        <p:txBody>
          <a:bodyPr wrap="square">
            <a:spAutoFit/>
          </a:bodyPr>
          <a:lstStyle/>
          <a:p>
            <a:pPr algn="ctr">
              <a:defRPr/>
            </a:pPr>
            <a:r>
              <a:rPr lang="en-US" sz="2800" b="1"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C = 4a</a:t>
            </a:r>
            <a:endParaRPr lang="en-US" sz="3200" b="1"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endParaRPr>
          </a:p>
        </p:txBody>
      </p:sp>
      <p:sp>
        <p:nvSpPr>
          <p:cNvPr id="8" name="TextBox 7"/>
          <p:cNvSpPr txBox="1"/>
          <p:nvPr/>
        </p:nvSpPr>
        <p:spPr>
          <a:xfrm>
            <a:off x="3582554" y="3048000"/>
            <a:ext cx="1828800" cy="523220"/>
          </a:xfrm>
          <a:prstGeom prst="rect">
            <a:avLst/>
          </a:prstGeom>
          <a:noFill/>
        </p:spPr>
        <p:txBody>
          <a:bodyPr wrap="square">
            <a:spAutoFit/>
          </a:bodyPr>
          <a:lstStyle/>
          <a:p>
            <a:pPr algn="ctr">
              <a:defRPr/>
            </a:pPr>
            <a:r>
              <a:rPr lang="en-US" sz="2800" b="1"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C = 2(</a:t>
            </a:r>
            <a:r>
              <a:rPr lang="en-US" sz="2800" b="1" i="1" dirty="0" err="1">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a+b</a:t>
            </a:r>
            <a:r>
              <a:rPr lang="en-US" sz="2800" b="1"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a:t>
            </a:r>
            <a:endParaRPr lang="en-US" sz="3200" b="1"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endParaRPr>
          </a:p>
        </p:txBody>
      </p:sp>
      <p:sp>
        <p:nvSpPr>
          <p:cNvPr id="9" name="TextBox 8"/>
          <p:cNvSpPr txBox="1"/>
          <p:nvPr/>
        </p:nvSpPr>
        <p:spPr>
          <a:xfrm>
            <a:off x="5278915" y="3092069"/>
            <a:ext cx="1828800" cy="461665"/>
          </a:xfrm>
          <a:prstGeom prst="rect">
            <a:avLst/>
          </a:prstGeom>
          <a:noFill/>
        </p:spPr>
        <p:txBody>
          <a:bodyPr wrap="square">
            <a:spAutoFit/>
          </a:bodyPr>
          <a:lstStyle/>
          <a:p>
            <a:pPr algn="ctr">
              <a:defRPr/>
            </a:pPr>
            <a:r>
              <a:rPr lang="en-US" sz="2400" b="1"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C = </a:t>
            </a:r>
            <a:r>
              <a:rPr lang="en-US" sz="2400" b="1" i="1" dirty="0" err="1">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a+b+c+d</a:t>
            </a:r>
            <a:endParaRPr lang="en-US" sz="3200" b="1"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endParaRPr>
          </a:p>
        </p:txBody>
      </p:sp>
      <p:sp>
        <p:nvSpPr>
          <p:cNvPr id="11" name="TextBox 10"/>
          <p:cNvSpPr txBox="1"/>
          <p:nvPr/>
        </p:nvSpPr>
        <p:spPr>
          <a:xfrm>
            <a:off x="7059175" y="3092068"/>
            <a:ext cx="1828800" cy="461665"/>
          </a:xfrm>
          <a:prstGeom prst="rect">
            <a:avLst/>
          </a:prstGeom>
          <a:noFill/>
        </p:spPr>
        <p:txBody>
          <a:bodyPr wrap="square">
            <a:spAutoFit/>
          </a:bodyPr>
          <a:lstStyle/>
          <a:p>
            <a:pPr algn="ctr">
              <a:defRPr/>
            </a:pPr>
            <a:r>
              <a:rPr lang="en-US" sz="2400" b="1"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C = 2(</a:t>
            </a:r>
            <a:r>
              <a:rPr lang="en-US" sz="2400" b="1" i="1" dirty="0" err="1">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a+b</a:t>
            </a:r>
            <a:r>
              <a:rPr lang="en-US" sz="2400" b="1"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a:t>
            </a:r>
            <a:endParaRPr lang="en-US" sz="3200" b="1"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endParaRPr>
          </a:p>
        </p:txBody>
      </p:sp>
      <p:sp>
        <p:nvSpPr>
          <p:cNvPr id="13" name="TextBox 12"/>
          <p:cNvSpPr txBox="1"/>
          <p:nvPr/>
        </p:nvSpPr>
        <p:spPr>
          <a:xfrm>
            <a:off x="8828762" y="3109556"/>
            <a:ext cx="1828800" cy="461665"/>
          </a:xfrm>
          <a:prstGeom prst="rect">
            <a:avLst/>
          </a:prstGeom>
          <a:noFill/>
        </p:spPr>
        <p:txBody>
          <a:bodyPr wrap="square">
            <a:spAutoFit/>
          </a:bodyPr>
          <a:lstStyle/>
          <a:p>
            <a:pPr algn="ctr">
              <a:defRPr/>
            </a:pPr>
            <a:r>
              <a:rPr lang="en-US" sz="2400" b="1"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C = 4m</a:t>
            </a:r>
            <a:endParaRPr lang="en-US" sz="3200" b="1" i="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endParaRPr>
          </a:p>
        </p:txBody>
      </p:sp>
      <p:sp>
        <p:nvSpPr>
          <p:cNvPr id="14" name="TextBox 13"/>
          <p:cNvSpPr txBox="1"/>
          <p:nvPr/>
        </p:nvSpPr>
        <p:spPr>
          <a:xfrm>
            <a:off x="2057400" y="4648200"/>
            <a:ext cx="1828800" cy="523220"/>
          </a:xfrm>
          <a:prstGeom prst="rect">
            <a:avLst/>
          </a:prstGeom>
          <a:noFill/>
        </p:spPr>
        <p:txBody>
          <a:bodyPr wrap="square">
            <a:spAutoFit/>
          </a:bodyPr>
          <a:lstStyle/>
          <a:p>
            <a:pPr algn="ctr">
              <a:defRPr/>
            </a:pPr>
            <a:r>
              <a:rPr lang="en-US" sz="2800" b="1" i="1" dirty="0">
                <a:solidFill>
                  <a:srgbClr val="0000CC"/>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S = a</a:t>
            </a:r>
            <a:r>
              <a:rPr lang="en-US" sz="2800" b="1" i="1" baseline="30000" dirty="0">
                <a:solidFill>
                  <a:srgbClr val="0000CC"/>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2</a:t>
            </a:r>
            <a:endParaRPr lang="en-US" sz="3200" b="1" i="1" dirty="0">
              <a:solidFill>
                <a:srgbClr val="0000CC"/>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endParaRPr>
          </a:p>
        </p:txBody>
      </p:sp>
      <p:sp>
        <p:nvSpPr>
          <p:cNvPr id="15" name="TextBox 14"/>
          <p:cNvSpPr txBox="1"/>
          <p:nvPr/>
        </p:nvSpPr>
        <p:spPr>
          <a:xfrm>
            <a:off x="3514961" y="4648200"/>
            <a:ext cx="1828800" cy="523220"/>
          </a:xfrm>
          <a:prstGeom prst="rect">
            <a:avLst/>
          </a:prstGeom>
          <a:noFill/>
        </p:spPr>
        <p:txBody>
          <a:bodyPr wrap="square">
            <a:spAutoFit/>
          </a:bodyPr>
          <a:lstStyle/>
          <a:p>
            <a:pPr algn="ctr">
              <a:defRPr/>
            </a:pPr>
            <a:r>
              <a:rPr lang="en-US" sz="2800" b="1" i="1" dirty="0">
                <a:solidFill>
                  <a:srgbClr val="0000CC"/>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S = ab</a:t>
            </a:r>
            <a:endParaRPr lang="en-US" sz="3200" b="1" i="1" dirty="0">
              <a:solidFill>
                <a:srgbClr val="0000CC"/>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6" name="TextBox 15"/>
              <p:cNvSpPr txBox="1"/>
              <p:nvPr/>
            </p:nvSpPr>
            <p:spPr>
              <a:xfrm>
                <a:off x="5164615" y="4559458"/>
                <a:ext cx="2057401" cy="712631"/>
              </a:xfrm>
              <a:prstGeom prst="rect">
                <a:avLst/>
              </a:prstGeom>
              <a:noFill/>
            </p:spPr>
            <p:txBody>
              <a:bodyPr wrap="square">
                <a:spAutoFit/>
              </a:bodyPr>
              <a:lstStyle/>
              <a:p>
                <a:pPr algn="ctr">
                  <a:defRPr/>
                </a:pPr>
                <a:r>
                  <a:rPr lang="en-US" sz="2800" b="1" i="1" dirty="0">
                    <a:solidFill>
                      <a:srgbClr val="0000CC"/>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S = </a:t>
                </a:r>
                <a14:m>
                  <m:oMath xmlns:m="http://schemas.openxmlformats.org/officeDocument/2006/math">
                    <m:f>
                      <m:fPr>
                        <m:ctrlPr>
                          <a:rPr lang="en-US" sz="2800" b="1" i="1">
                            <a:solidFill>
                              <a:srgbClr val="0000CC"/>
                            </a:solidFill>
                            <a:effectLst>
                              <a:outerShdw blurRad="38100" dist="38100" dir="2700000" algn="tl">
                                <a:srgbClr val="000000">
                                  <a:alpha val="43137"/>
                                </a:srgbClr>
                              </a:outerShdw>
                            </a:effectLst>
                            <a:latin typeface="Cambria Math" panose="02040503050406030204" pitchFamily="18" charset="0"/>
                            <a:ea typeface="Tahoma" panose="020B0604030504040204" pitchFamily="34" charset="0"/>
                            <a:cs typeface="Arial" panose="020B0604020202020204" pitchFamily="34" charset="0"/>
                          </a:rPr>
                        </m:ctrlPr>
                      </m:fPr>
                      <m:num>
                        <m:r>
                          <a:rPr lang="en-US" sz="2800" b="1" i="1">
                            <a:solidFill>
                              <a:srgbClr val="0000CC"/>
                            </a:solidFill>
                            <a:effectLst>
                              <a:outerShdw blurRad="38100" dist="38100" dir="2700000" algn="tl">
                                <a:srgbClr val="000000">
                                  <a:alpha val="43137"/>
                                </a:srgbClr>
                              </a:outerShdw>
                            </a:effectLst>
                            <a:latin typeface="Cambria Math" panose="02040503050406030204" pitchFamily="18" charset="0"/>
                            <a:ea typeface="Tahoma" panose="020B0604030504040204" pitchFamily="34" charset="0"/>
                            <a:cs typeface="Arial" panose="020B0604020202020204" pitchFamily="34" charset="0"/>
                          </a:rPr>
                          <m:t>𝟏</m:t>
                        </m:r>
                      </m:num>
                      <m:den>
                        <m:r>
                          <a:rPr lang="en-US" sz="2800" b="1" i="1">
                            <a:solidFill>
                              <a:srgbClr val="0000CC"/>
                            </a:solidFill>
                            <a:effectLst>
                              <a:outerShdw blurRad="38100" dist="38100" dir="2700000" algn="tl">
                                <a:srgbClr val="000000">
                                  <a:alpha val="43137"/>
                                </a:srgbClr>
                              </a:outerShdw>
                            </a:effectLst>
                            <a:latin typeface="Cambria Math" panose="02040503050406030204" pitchFamily="18" charset="0"/>
                            <a:ea typeface="Tahoma" panose="020B0604030504040204" pitchFamily="34" charset="0"/>
                            <a:cs typeface="Arial" panose="020B0604020202020204" pitchFamily="34" charset="0"/>
                          </a:rPr>
                          <m:t>𝟐</m:t>
                        </m:r>
                      </m:den>
                    </m:f>
                    <m:r>
                      <a:rPr lang="en-US" sz="2800" b="1" i="1">
                        <a:solidFill>
                          <a:srgbClr val="0000CC"/>
                        </a:solidFill>
                        <a:effectLst>
                          <a:outerShdw blurRad="38100" dist="38100" dir="2700000" algn="tl">
                            <a:srgbClr val="000000">
                              <a:alpha val="43137"/>
                            </a:srgbClr>
                          </a:outerShdw>
                        </a:effectLst>
                        <a:latin typeface="Cambria Math" panose="02040503050406030204" pitchFamily="18" charset="0"/>
                        <a:ea typeface="Tahoma" panose="020B0604030504040204" pitchFamily="34" charset="0"/>
                        <a:cs typeface="Arial" panose="020B0604020202020204" pitchFamily="34" charset="0"/>
                      </a:rPr>
                      <m:t>(</m:t>
                    </m:r>
                  </m:oMath>
                </a14:m>
                <a:r>
                  <a:rPr lang="en-US" sz="2800" b="1" i="1" dirty="0">
                    <a:solidFill>
                      <a:srgbClr val="0000CC"/>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a+b)h</a:t>
                </a:r>
                <a:endParaRPr lang="en-US" sz="3200" b="1" i="1" dirty="0">
                  <a:solidFill>
                    <a:srgbClr val="0000CC"/>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5164615" y="4559458"/>
                <a:ext cx="2057401" cy="712631"/>
              </a:xfrm>
              <a:prstGeom prst="rect">
                <a:avLst/>
              </a:prstGeom>
              <a:blipFill>
                <a:blip r:embed="rId3"/>
                <a:stretch>
                  <a:fillRect l="-2663" r="-3846" b="-17094"/>
                </a:stretch>
              </a:blipFill>
            </p:spPr>
            <p:txBody>
              <a:bodyPr/>
              <a:lstStyle/>
              <a:p>
                <a:r>
                  <a:rPr lang="en-US">
                    <a:noFill/>
                  </a:rPr>
                  <a:t> </a:t>
                </a:r>
              </a:p>
            </p:txBody>
          </p:sp>
        </mc:Fallback>
      </mc:AlternateContent>
      <p:sp>
        <p:nvSpPr>
          <p:cNvPr id="19" name="TextBox 18"/>
          <p:cNvSpPr txBox="1"/>
          <p:nvPr/>
        </p:nvSpPr>
        <p:spPr>
          <a:xfrm>
            <a:off x="6838042" y="4648199"/>
            <a:ext cx="2057401" cy="523220"/>
          </a:xfrm>
          <a:prstGeom prst="rect">
            <a:avLst/>
          </a:prstGeom>
          <a:noFill/>
        </p:spPr>
        <p:txBody>
          <a:bodyPr wrap="square">
            <a:spAutoFit/>
          </a:bodyPr>
          <a:lstStyle/>
          <a:p>
            <a:pPr algn="ctr">
              <a:defRPr/>
            </a:pPr>
            <a:r>
              <a:rPr lang="en-US" sz="2800" b="1" i="1" dirty="0">
                <a:solidFill>
                  <a:srgbClr val="0000CC"/>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S =ah</a:t>
            </a:r>
            <a:endParaRPr lang="en-US" sz="3200" b="1" i="1" dirty="0">
              <a:solidFill>
                <a:srgbClr val="0000CC"/>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0" name="TextBox 19"/>
              <p:cNvSpPr txBox="1"/>
              <p:nvPr/>
            </p:nvSpPr>
            <p:spPr>
              <a:xfrm>
                <a:off x="8590303" y="4605924"/>
                <a:ext cx="2057401" cy="712631"/>
              </a:xfrm>
              <a:prstGeom prst="rect">
                <a:avLst/>
              </a:prstGeom>
              <a:noFill/>
            </p:spPr>
            <p:txBody>
              <a:bodyPr wrap="square">
                <a:spAutoFit/>
              </a:bodyPr>
              <a:lstStyle/>
              <a:p>
                <a:pPr algn="ctr">
                  <a:defRPr/>
                </a:pPr>
                <a:r>
                  <a:rPr lang="en-US" sz="2800" b="1" i="1">
                    <a:solidFill>
                      <a:srgbClr val="0000CC"/>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S = </a:t>
                </a:r>
                <a14:m>
                  <m:oMath xmlns:m="http://schemas.openxmlformats.org/officeDocument/2006/math">
                    <m:f>
                      <m:fPr>
                        <m:ctrlPr>
                          <a:rPr lang="en-US" sz="2800" b="1" i="1">
                            <a:solidFill>
                              <a:srgbClr val="0000CC"/>
                            </a:solidFill>
                            <a:effectLst>
                              <a:outerShdw blurRad="38100" dist="38100" dir="2700000" algn="tl">
                                <a:srgbClr val="000000">
                                  <a:alpha val="43137"/>
                                </a:srgbClr>
                              </a:outerShdw>
                            </a:effectLst>
                            <a:latin typeface="Cambria Math" panose="02040503050406030204" pitchFamily="18" charset="0"/>
                            <a:ea typeface="Tahoma" panose="020B0604030504040204" pitchFamily="34" charset="0"/>
                            <a:cs typeface="Arial" panose="020B0604020202020204" pitchFamily="34" charset="0"/>
                          </a:rPr>
                        </m:ctrlPr>
                      </m:fPr>
                      <m:num>
                        <m:r>
                          <a:rPr lang="en-US" sz="2800" b="1" i="1">
                            <a:solidFill>
                              <a:srgbClr val="0000CC"/>
                            </a:solidFill>
                            <a:effectLst>
                              <a:outerShdw blurRad="38100" dist="38100" dir="2700000" algn="tl">
                                <a:srgbClr val="000000">
                                  <a:alpha val="43137"/>
                                </a:srgbClr>
                              </a:outerShdw>
                            </a:effectLst>
                            <a:latin typeface="Cambria Math" panose="02040503050406030204" pitchFamily="18" charset="0"/>
                            <a:ea typeface="Tahoma" panose="020B0604030504040204" pitchFamily="34" charset="0"/>
                            <a:cs typeface="Arial" panose="020B0604020202020204" pitchFamily="34" charset="0"/>
                          </a:rPr>
                          <m:t>𝟏</m:t>
                        </m:r>
                      </m:num>
                      <m:den>
                        <m:r>
                          <a:rPr lang="en-US" sz="2800" b="1" i="1">
                            <a:solidFill>
                              <a:srgbClr val="0000CC"/>
                            </a:solidFill>
                            <a:effectLst>
                              <a:outerShdw blurRad="38100" dist="38100" dir="2700000" algn="tl">
                                <a:srgbClr val="000000">
                                  <a:alpha val="43137"/>
                                </a:srgbClr>
                              </a:outerShdw>
                            </a:effectLst>
                            <a:latin typeface="Cambria Math" panose="02040503050406030204" pitchFamily="18" charset="0"/>
                            <a:ea typeface="Tahoma" panose="020B0604030504040204" pitchFamily="34" charset="0"/>
                            <a:cs typeface="Arial" panose="020B0604020202020204" pitchFamily="34" charset="0"/>
                          </a:rPr>
                          <m:t>𝟐</m:t>
                        </m:r>
                      </m:den>
                    </m:f>
                  </m:oMath>
                </a14:m>
                <a:r>
                  <a:rPr lang="en-US" sz="2800" b="1" i="1" dirty="0">
                    <a:solidFill>
                      <a:srgbClr val="0000CC"/>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rPr>
                  <a:t>ab</a:t>
                </a:r>
                <a:endParaRPr lang="en-US" sz="3200" b="1" i="1" dirty="0">
                  <a:solidFill>
                    <a:srgbClr val="0000CC"/>
                  </a:solidFill>
                  <a:effectLst>
                    <a:outerShdw blurRad="38100" dist="38100" dir="2700000" algn="tl">
                      <a:srgbClr val="000000">
                        <a:alpha val="43137"/>
                      </a:srgbClr>
                    </a:outerShdw>
                  </a:effectLst>
                  <a:latin typeface="+mj-lt"/>
                  <a:ea typeface="Tahoma" panose="020B0604030504040204" pitchFamily="34"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8590303" y="4605924"/>
                <a:ext cx="2057401" cy="712631"/>
              </a:xfrm>
              <a:prstGeom prst="rect">
                <a:avLst/>
              </a:prstGeom>
              <a:blipFill>
                <a:blip r:embed="rId4"/>
                <a:stretch>
                  <a:fillRect b="-17241"/>
                </a:stretch>
              </a:blipFill>
            </p:spPr>
            <p:txBody>
              <a:bodyPr/>
              <a:lstStyle/>
              <a:p>
                <a:r>
                  <a:rPr lang="en-US">
                    <a:noFill/>
                  </a:rPr>
                  <a:t> </a:t>
                </a:r>
              </a:p>
            </p:txBody>
          </p:sp>
        </mc:Fallback>
      </mc:AlternateContent>
      <p:sp>
        <p:nvSpPr>
          <p:cNvPr id="17" name="Text Box 5"/>
          <p:cNvSpPr txBox="1">
            <a:spLocks noChangeArrowheads="1"/>
          </p:cNvSpPr>
          <p:nvPr/>
        </p:nvSpPr>
        <p:spPr bwMode="auto">
          <a:xfrm>
            <a:off x="1849914" y="259563"/>
            <a:ext cx="8589486" cy="584775"/>
          </a:xfrm>
          <a:prstGeom prst="rect">
            <a:avLst/>
          </a:prstGeom>
          <a:solidFill>
            <a:schemeClr val="bg1"/>
          </a:solidFill>
          <a:ln w="9525">
            <a:solidFill>
              <a:schemeClr val="bg1"/>
            </a:solidFill>
            <a:miter lim="800000"/>
            <a:headEnd/>
            <a:tailEnd/>
          </a:ln>
        </p:spPr>
        <p:txBody>
          <a:bodyPr wrap="square">
            <a:spAutoFit/>
          </a:bodyPr>
          <a:lstStyle/>
          <a:p>
            <a:pPr>
              <a:spcBef>
                <a:spcPct val="50000"/>
              </a:spcBef>
            </a:pPr>
            <a:r>
              <a:rPr lang="en-US" sz="3200" b="1" i="1" dirty="0">
                <a:solidFill>
                  <a:srgbClr val="00B050"/>
                </a:solidFill>
              </a:rPr>
              <a:t>CHU VI, DIỆN TÍCH CỦA MỘT SỐ TỨ GIÁC ĐÃ HỌC</a:t>
            </a:r>
          </a:p>
        </p:txBody>
      </p:sp>
    </p:spTree>
    <p:extLst>
      <p:ext uri="{BB962C8B-B14F-4D97-AF65-F5344CB8AC3E}">
        <p14:creationId xmlns:p14="http://schemas.microsoft.com/office/powerpoint/2010/main" val="148015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randombar(horizont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randombar(horizontal)">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3" grpId="0"/>
      <p:bldP spid="14" grpId="0"/>
      <p:bldP spid="15" grpId="0"/>
      <p:bldP spid="16" grpId="0"/>
      <p:bldP spid="19" grpId="0"/>
      <p:bldP spid="20"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86000" y="15607"/>
            <a:ext cx="7620000"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chemeClr val="bg1"/>
                </a:solidFill>
                <a:effectLst>
                  <a:outerShdw dist="38100" dir="2700000" algn="tl" rotWithShape="0">
                    <a:schemeClr val="accent2"/>
                  </a:outerShdw>
                </a:effectLst>
              </a:rPr>
              <a:t>LUYỆN TẬP</a:t>
            </a:r>
          </a:p>
        </p:txBody>
      </p:sp>
      <mc:AlternateContent xmlns:mc="http://schemas.openxmlformats.org/markup-compatibility/2006">
        <mc:Choice xmlns:a14="http://schemas.microsoft.com/office/drawing/2010/main" Requires="a14">
          <p:sp>
            <p:nvSpPr>
              <p:cNvPr id="11" name="Text Box 5"/>
              <p:cNvSpPr txBox="1">
                <a:spLocks noChangeArrowheads="1"/>
              </p:cNvSpPr>
              <p:nvPr/>
            </p:nvSpPr>
            <p:spPr bwMode="auto">
              <a:xfrm>
                <a:off x="1524000" y="709723"/>
                <a:ext cx="9144000" cy="1795363"/>
              </a:xfrm>
              <a:prstGeom prst="rect">
                <a:avLst/>
              </a:prstGeom>
              <a:solidFill>
                <a:schemeClr val="bg1"/>
              </a:solidFill>
              <a:ln w="9525">
                <a:noFill/>
                <a:miter lim="800000"/>
                <a:headEnd/>
                <a:tailEnd/>
              </a:ln>
            </p:spPr>
            <p:txBody>
              <a:bodyPr wrap="square">
                <a:spAutoFit/>
              </a:bodyPr>
              <a:lstStyle/>
              <a:p>
                <a:pPr lvl="0"/>
                <a:r>
                  <a:rPr lang="en-US" sz="2800" b="1" dirty="0">
                    <a:solidFill>
                      <a:srgbClr val="00B050"/>
                    </a:solidFill>
                    <a:latin typeface="+mj-lt"/>
                  </a:rPr>
                  <a:t>Bài tập 4.18.  </a:t>
                </a:r>
                <a:r>
                  <a:rPr lang="vi-VN" sz="2400" dirty="0"/>
                  <a:t>Một khu vườn hình chữ nhật có chiều dài 15m, chiều rộng 10m như hình dưới,</a:t>
                </a:r>
                <a:r>
                  <a:rPr lang="en-US" sz="2400" dirty="0"/>
                  <a:t> </a:t>
                </a:r>
                <a:r>
                  <a:rPr lang="vi-VN" sz="2400" dirty="0"/>
                  <a:t>cổng vào có độ rộng bằng</a:t>
                </a:r>
                <a:r>
                  <a:rPr lang="en-US" sz="2400" dirty="0"/>
                  <a:t>  </a:t>
                </a:r>
                <a14:m>
                  <m:oMath xmlns:m="http://schemas.openxmlformats.org/officeDocument/2006/math">
                    <m:f>
                      <m:fPr>
                        <m:ctrlPr>
                          <a:rPr lang="vi-VN" sz="2400" i="1">
                            <a:latin typeface="Cambria Math" panose="02040503050406030204" pitchFamily="18" charset="0"/>
                          </a:rPr>
                        </m:ctrlPr>
                      </m:fPr>
                      <m:num>
                        <m:r>
                          <a:rPr lang="en-US" sz="2400">
                            <a:latin typeface="Cambria Math" panose="02040503050406030204" pitchFamily="18" charset="0"/>
                          </a:rPr>
                          <m:t>1</m:t>
                        </m:r>
                      </m:num>
                      <m:den>
                        <m:r>
                          <a:rPr lang="en-US" sz="2400">
                            <a:latin typeface="Cambria Math" panose="02040503050406030204" pitchFamily="18" charset="0"/>
                          </a:rPr>
                          <m:t>3</m:t>
                        </m:r>
                      </m:den>
                    </m:f>
                  </m:oMath>
                </a14:m>
                <a:r>
                  <a:rPr lang="en-US" sz="2400" dirty="0"/>
                  <a:t> </a:t>
                </a:r>
                <a:r>
                  <a:rPr lang="vi-VN" sz="2400" dirty="0"/>
                  <a:t>chiều dài, phần còn lại là hàng rào. Hỏi hàng</a:t>
                </a:r>
                <a:r>
                  <a:rPr lang="en-US" sz="2400" dirty="0"/>
                  <a:t> </a:t>
                </a:r>
                <a:r>
                  <a:rPr lang="vi-VN" sz="2400" dirty="0"/>
                  <a:t>rà</a:t>
                </a:r>
                <a:r>
                  <a:rPr lang="en-US" sz="2400" dirty="0"/>
                  <a:t>o của</a:t>
                </a:r>
                <a:r>
                  <a:rPr lang="vi-VN" sz="2400" dirty="0"/>
                  <a:t> khu vườn dài bao nhiêu mét?</a:t>
                </a:r>
                <a:endParaRPr lang="en-US" sz="2400" dirty="0"/>
              </a:p>
            </p:txBody>
          </p:sp>
        </mc:Choice>
        <mc:Fallback>
          <p:sp>
            <p:nvSpPr>
              <p:cNvPr id="11" name="Text Box 5"/>
              <p:cNvSpPr txBox="1">
                <a:spLocks noRot="1" noChangeAspect="1" noMove="1" noResize="1" noEditPoints="1" noAdjustHandles="1" noChangeArrowheads="1" noChangeShapeType="1" noTextEdit="1"/>
              </p:cNvSpPr>
              <p:nvPr/>
            </p:nvSpPr>
            <p:spPr bwMode="auto">
              <a:xfrm>
                <a:off x="1524000" y="709723"/>
                <a:ext cx="9144000" cy="1795363"/>
              </a:xfrm>
              <a:prstGeom prst="rect">
                <a:avLst/>
              </a:prstGeom>
              <a:blipFill>
                <a:blip r:embed="rId2"/>
                <a:stretch>
                  <a:fillRect l="-1333" t="-3051" r="-1000" b="-5763"/>
                </a:stretch>
              </a:blipFill>
              <a:ln w="9525">
                <a:noFill/>
                <a:miter lim="800000"/>
                <a:headEnd/>
                <a:tailEnd/>
              </a:ln>
            </p:spPr>
            <p:txBody>
              <a:bodyPr/>
              <a:lstStyle/>
              <a:p>
                <a:r>
                  <a:rPr lang="en-US">
                    <a:noFill/>
                  </a:rPr>
                  <a:t> </a:t>
                </a:r>
              </a:p>
            </p:txBody>
          </p:sp>
        </mc:Fallback>
      </mc:AlternateContent>
      <p:sp>
        <p:nvSpPr>
          <p:cNvPr id="13" name="WordArt 18"/>
          <p:cNvSpPr>
            <a:spLocks noChangeArrowheads="1" noChangeShapeType="1" noTextEdit="1"/>
          </p:cNvSpPr>
          <p:nvPr/>
        </p:nvSpPr>
        <p:spPr bwMode="auto">
          <a:xfrm>
            <a:off x="1927034" y="2420373"/>
            <a:ext cx="1828800" cy="685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Giải</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a:t>
            </a:r>
          </a:p>
        </p:txBody>
      </p:sp>
      <mc:AlternateContent xmlns:mc="http://schemas.openxmlformats.org/markup-compatibility/2006">
        <mc:Choice xmlns:a14="http://schemas.microsoft.com/office/drawing/2010/main" Requires="a14">
          <p:sp>
            <p:nvSpPr>
              <p:cNvPr id="14" name="TextBox 13"/>
              <p:cNvSpPr txBox="1"/>
              <p:nvPr/>
            </p:nvSpPr>
            <p:spPr>
              <a:xfrm>
                <a:off x="1770272" y="3721904"/>
                <a:ext cx="8737294" cy="613886"/>
              </a:xfrm>
              <a:prstGeom prst="rect">
                <a:avLst/>
              </a:prstGeom>
              <a:noFill/>
            </p:spPr>
            <p:txBody>
              <a:bodyPr wrap="square" rtlCol="0">
                <a:spAutoFit/>
              </a:bodyPr>
              <a:lstStyle/>
              <a:p>
                <a:r>
                  <a:rPr lang="en-US" sz="32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rPr>
                  <a:t>Chiều</a:t>
                </a:r>
                <a:r>
                  <a:rPr lang="en-US" sz="2800" dirty="0">
                    <a:solidFill>
                      <a:srgbClr val="0000CC"/>
                    </a:solidFill>
                  </a:rPr>
                  <a:t> </a:t>
                </a:r>
                <a:r>
                  <a:rPr lang="en-US" sz="2800" dirty="0" err="1">
                    <a:solidFill>
                      <a:srgbClr val="0000CC"/>
                    </a:solidFill>
                  </a:rPr>
                  <a:t>sâu</a:t>
                </a:r>
                <a:r>
                  <a:rPr lang="en-US" sz="2800" dirty="0">
                    <a:solidFill>
                      <a:srgbClr val="0000CC"/>
                    </a:solidFill>
                  </a:rPr>
                  <a:t> của </a:t>
                </a:r>
                <a:r>
                  <a:rPr lang="en-US" sz="2800" dirty="0" err="1">
                    <a:solidFill>
                      <a:srgbClr val="0000CC"/>
                    </a:solidFill>
                  </a:rPr>
                  <a:t>cổng</a:t>
                </a:r>
                <a:r>
                  <a:rPr lang="en-US" sz="2800" dirty="0">
                    <a:solidFill>
                      <a:srgbClr val="0000CC"/>
                    </a:solidFill>
                  </a:rPr>
                  <a:t> </a:t>
                </a:r>
                <a:r>
                  <a:rPr lang="en-US" sz="2800" dirty="0" err="1">
                    <a:solidFill>
                      <a:srgbClr val="0000CC"/>
                    </a:solidFill>
                  </a:rPr>
                  <a:t>là</a:t>
                </a:r>
                <a:r>
                  <a:rPr lang="en-US" sz="2800" dirty="0">
                    <a:solidFill>
                      <a:srgbClr val="0000CC"/>
                    </a:solidFill>
                  </a:rPr>
                  <a:t>:   </a:t>
                </a:r>
                <a14:m>
                  <m:oMath xmlns:m="http://schemas.openxmlformats.org/officeDocument/2006/math">
                    <m:f>
                      <m:fPr>
                        <m:ctrlPr>
                          <a:rPr lang="en-US" sz="2400" i="1" dirty="0">
                            <a:solidFill>
                              <a:srgbClr val="0000CC"/>
                            </a:solidFill>
                            <a:latin typeface="Cambria Math" panose="02040503050406030204" pitchFamily="18" charset="0"/>
                          </a:rPr>
                        </m:ctrlPr>
                      </m:fPr>
                      <m:num>
                        <m:r>
                          <a:rPr lang="en-US" sz="2400" i="1" dirty="0">
                            <a:solidFill>
                              <a:srgbClr val="0000CC"/>
                            </a:solidFill>
                            <a:latin typeface="Cambria Math" panose="02040503050406030204" pitchFamily="18" charset="0"/>
                          </a:rPr>
                          <m:t>1</m:t>
                        </m:r>
                      </m:num>
                      <m:den>
                        <m:r>
                          <a:rPr lang="en-US" sz="2400" i="1" dirty="0">
                            <a:solidFill>
                              <a:srgbClr val="0000CC"/>
                            </a:solidFill>
                            <a:latin typeface="Cambria Math" panose="02040503050406030204" pitchFamily="18" charset="0"/>
                          </a:rPr>
                          <m:t>3</m:t>
                        </m:r>
                      </m:den>
                    </m:f>
                    <m:r>
                      <a:rPr lang="en-US" sz="2400" i="1" dirty="0">
                        <a:solidFill>
                          <a:srgbClr val="0000CC"/>
                        </a:solidFill>
                        <a:latin typeface="Cambria Math" panose="02040503050406030204" pitchFamily="18" charset="0"/>
                        <a:ea typeface="Cambria Math" panose="02040503050406030204" pitchFamily="18" charset="0"/>
                      </a:rPr>
                      <m:t>∙15 </m:t>
                    </m:r>
                    <m:r>
                      <a:rPr lang="en-US" sz="2400" i="1" dirty="0">
                        <a:solidFill>
                          <a:srgbClr val="0000CC"/>
                        </a:solidFill>
                        <a:latin typeface="Cambria Math" panose="02040503050406030204" pitchFamily="18" charset="0"/>
                      </a:rPr>
                      <m:t>=5</m:t>
                    </m:r>
                  </m:oMath>
                </a14:m>
                <a:r>
                  <a:rPr lang="en-US" sz="2400" dirty="0">
                    <a:solidFill>
                      <a:srgbClr val="0000CC"/>
                    </a:solidFill>
                  </a:rPr>
                  <a:t> </a:t>
                </a:r>
                <a:r>
                  <a:rPr lang="en-US" sz="2800" dirty="0">
                    <a:solidFill>
                      <a:srgbClr val="0000CC"/>
                    </a:solidFill>
                  </a:rPr>
                  <a:t>(m)</a:t>
                </a:r>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1770272" y="3721904"/>
                <a:ext cx="8737294" cy="613886"/>
              </a:xfrm>
              <a:prstGeom prst="rect">
                <a:avLst/>
              </a:prstGeom>
              <a:blipFill>
                <a:blip r:embed="rId3"/>
                <a:stretch>
                  <a:fillRect l="-1743" t="-17000" b="-24000"/>
                </a:stretch>
              </a:blipFill>
            </p:spPr>
            <p:txBody>
              <a:bodyPr/>
              <a:lstStyle/>
              <a:p>
                <a:r>
                  <a:rPr lang="en-US">
                    <a:noFill/>
                  </a:rPr>
                  <a:t> </a:t>
                </a:r>
              </a:p>
            </p:txBody>
          </p:sp>
        </mc:Fallback>
      </mc:AlternateContent>
      <p:sp>
        <p:nvSpPr>
          <p:cNvPr id="15" name="TextBox 14"/>
          <p:cNvSpPr txBox="1"/>
          <p:nvPr/>
        </p:nvSpPr>
        <p:spPr>
          <a:xfrm>
            <a:off x="1784962" y="4453021"/>
            <a:ext cx="8806839" cy="1015663"/>
          </a:xfrm>
          <a:prstGeom prst="rect">
            <a:avLst/>
          </a:prstGeom>
          <a:noFill/>
        </p:spPr>
        <p:txBody>
          <a:bodyPr wrap="square" rtlCol="0">
            <a:spAutoFit/>
          </a:bodyPr>
          <a:lstStyle/>
          <a:p>
            <a:r>
              <a:rPr lang="en-US" sz="32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a:solidFill>
                  <a:srgbClr val="0000CC"/>
                </a:solidFill>
              </a:rPr>
              <a:t>Chu vi của </a:t>
            </a:r>
            <a:r>
              <a:rPr lang="en-US" sz="2800" dirty="0" err="1">
                <a:solidFill>
                  <a:srgbClr val="0000CC"/>
                </a:solidFill>
              </a:rPr>
              <a:t>khu</a:t>
            </a:r>
            <a:r>
              <a:rPr lang="en-US" sz="2800" dirty="0">
                <a:solidFill>
                  <a:srgbClr val="0000CC"/>
                </a:solidFill>
              </a:rPr>
              <a:t> </a:t>
            </a:r>
            <a:r>
              <a:rPr lang="en-US" sz="2800" dirty="0" err="1">
                <a:solidFill>
                  <a:srgbClr val="0000CC"/>
                </a:solidFill>
              </a:rPr>
              <a:t>vườn</a:t>
            </a:r>
            <a:r>
              <a:rPr lang="en-US" sz="2800" dirty="0">
                <a:solidFill>
                  <a:srgbClr val="0000CC"/>
                </a:solidFill>
              </a:rPr>
              <a:t> </a:t>
            </a:r>
            <a:r>
              <a:rPr lang="en-US" sz="2800" dirty="0" err="1">
                <a:solidFill>
                  <a:srgbClr val="0000CC"/>
                </a:solidFill>
              </a:rPr>
              <a:t>hình</a:t>
            </a:r>
            <a:r>
              <a:rPr lang="en-US" sz="2800" dirty="0">
                <a:solidFill>
                  <a:srgbClr val="0000CC"/>
                </a:solidFill>
              </a:rPr>
              <a:t> </a:t>
            </a:r>
            <a:r>
              <a:rPr lang="en-US" sz="2800" dirty="0" err="1">
                <a:solidFill>
                  <a:srgbClr val="0000CC"/>
                </a:solidFill>
              </a:rPr>
              <a:t>chữ</a:t>
            </a:r>
            <a:r>
              <a:rPr lang="en-US" sz="2800" dirty="0">
                <a:solidFill>
                  <a:srgbClr val="0000CC"/>
                </a:solidFill>
              </a:rPr>
              <a:t> </a:t>
            </a:r>
            <a:r>
              <a:rPr lang="en-US" sz="2800" dirty="0" err="1">
                <a:solidFill>
                  <a:srgbClr val="0000CC"/>
                </a:solidFill>
              </a:rPr>
              <a:t>nhật</a:t>
            </a:r>
            <a:r>
              <a:rPr lang="en-US" sz="2800" dirty="0">
                <a:solidFill>
                  <a:srgbClr val="0000CC"/>
                </a:solidFill>
              </a:rPr>
              <a:t> </a:t>
            </a:r>
            <a:r>
              <a:rPr lang="en-US" sz="2800" dirty="0" err="1">
                <a:solidFill>
                  <a:srgbClr val="0000CC"/>
                </a:solidFill>
              </a:rPr>
              <a:t>là</a:t>
            </a:r>
            <a:r>
              <a:rPr lang="en-US" sz="2800" dirty="0">
                <a:solidFill>
                  <a:srgbClr val="0000CC"/>
                </a:solidFill>
              </a:rPr>
              <a:t>: </a:t>
            </a:r>
          </a:p>
          <a:p>
            <a:r>
              <a:rPr lang="en-US" sz="2800" dirty="0">
                <a:solidFill>
                  <a:srgbClr val="0000CC"/>
                </a:solidFill>
              </a:rPr>
              <a:t>                                         C = 2.(15 + 10) = 2.25 = 50 (m) </a:t>
            </a:r>
          </a:p>
        </p:txBody>
      </p:sp>
      <p:sp>
        <p:nvSpPr>
          <p:cNvPr id="17" name="TextBox 16"/>
          <p:cNvSpPr txBox="1"/>
          <p:nvPr/>
        </p:nvSpPr>
        <p:spPr>
          <a:xfrm>
            <a:off x="1770272" y="5511226"/>
            <a:ext cx="8737294" cy="584775"/>
          </a:xfrm>
          <a:prstGeom prst="rect">
            <a:avLst/>
          </a:prstGeom>
          <a:noFill/>
        </p:spPr>
        <p:txBody>
          <a:bodyPr wrap="square" rtlCol="0">
            <a:spAutoFit/>
          </a:bodyPr>
          <a:lstStyle/>
          <a:p>
            <a:r>
              <a:rPr lang="en-US" sz="32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rPr>
              <a:t>Hàng</a:t>
            </a:r>
            <a:r>
              <a:rPr lang="en-US" sz="2800" dirty="0">
                <a:solidFill>
                  <a:srgbClr val="0000CC"/>
                </a:solidFill>
              </a:rPr>
              <a:t> </a:t>
            </a:r>
            <a:r>
              <a:rPr lang="en-US" sz="2800" dirty="0" err="1">
                <a:solidFill>
                  <a:srgbClr val="0000CC"/>
                </a:solidFill>
              </a:rPr>
              <a:t>rào</a:t>
            </a:r>
            <a:r>
              <a:rPr lang="en-US" sz="2800" dirty="0">
                <a:solidFill>
                  <a:srgbClr val="0000CC"/>
                </a:solidFill>
              </a:rPr>
              <a:t> của </a:t>
            </a:r>
            <a:r>
              <a:rPr lang="en-US" sz="2800" dirty="0" err="1">
                <a:solidFill>
                  <a:srgbClr val="0000CC"/>
                </a:solidFill>
              </a:rPr>
              <a:t>khu</a:t>
            </a:r>
            <a:r>
              <a:rPr lang="en-US" sz="2800" dirty="0">
                <a:solidFill>
                  <a:srgbClr val="0000CC"/>
                </a:solidFill>
              </a:rPr>
              <a:t> </a:t>
            </a:r>
            <a:r>
              <a:rPr lang="en-US" sz="2800" dirty="0" err="1">
                <a:solidFill>
                  <a:srgbClr val="0000CC"/>
                </a:solidFill>
              </a:rPr>
              <a:t>vườn</a:t>
            </a:r>
            <a:r>
              <a:rPr lang="en-US" sz="2800" dirty="0">
                <a:solidFill>
                  <a:srgbClr val="0000CC"/>
                </a:solidFill>
              </a:rPr>
              <a:t> </a:t>
            </a:r>
            <a:r>
              <a:rPr lang="en-US" sz="2800" dirty="0" err="1">
                <a:solidFill>
                  <a:srgbClr val="0000CC"/>
                </a:solidFill>
              </a:rPr>
              <a:t>dài</a:t>
            </a:r>
            <a:r>
              <a:rPr lang="en-US" sz="2800" dirty="0">
                <a:solidFill>
                  <a:srgbClr val="0000CC"/>
                </a:solidFill>
              </a:rPr>
              <a:t>: 50 – 5 = 45(m)</a:t>
            </a:r>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p:txBody>
      </p:sp>
      <p:pic>
        <p:nvPicPr>
          <p:cNvPr id="3" name="Picture 2"/>
          <p:cNvPicPr>
            <a:picLocks noChangeAspect="1"/>
          </p:cNvPicPr>
          <p:nvPr/>
        </p:nvPicPr>
        <p:blipFill>
          <a:blip r:embed="rId4"/>
          <a:stretch>
            <a:fillRect/>
          </a:stretch>
        </p:blipFill>
        <p:spPr>
          <a:xfrm>
            <a:off x="7086601" y="2126851"/>
            <a:ext cx="3308403" cy="1808319"/>
          </a:xfrm>
          <a:prstGeom prst="rect">
            <a:avLst/>
          </a:prstGeom>
        </p:spPr>
      </p:pic>
    </p:spTree>
    <p:extLst>
      <p:ext uri="{BB962C8B-B14F-4D97-AF65-F5344CB8AC3E}">
        <p14:creationId xmlns:p14="http://schemas.microsoft.com/office/powerpoint/2010/main" val="3487808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P spid="14" grpId="0"/>
      <p:bldP spid="15"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5607"/>
            <a:ext cx="7620000"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chemeClr val="bg1"/>
                </a:solidFill>
                <a:effectLst>
                  <a:outerShdw dist="38100" dir="2700000" algn="tl" rotWithShape="0">
                    <a:schemeClr val="accent2"/>
                  </a:outerShdw>
                </a:effectLst>
              </a:rPr>
              <a:t>LUYỆN TẬP</a:t>
            </a:r>
          </a:p>
        </p:txBody>
      </p:sp>
      <p:sp>
        <p:nvSpPr>
          <p:cNvPr id="5" name="Text Box 5"/>
          <p:cNvSpPr txBox="1">
            <a:spLocks noChangeArrowheads="1"/>
          </p:cNvSpPr>
          <p:nvPr/>
        </p:nvSpPr>
        <p:spPr bwMode="auto">
          <a:xfrm>
            <a:off x="1524000" y="709723"/>
            <a:ext cx="9144000" cy="2246769"/>
          </a:xfrm>
          <a:prstGeom prst="rect">
            <a:avLst/>
          </a:prstGeom>
          <a:solidFill>
            <a:schemeClr val="bg1"/>
          </a:solidFill>
          <a:ln w="9525">
            <a:noFill/>
            <a:miter lim="800000"/>
            <a:headEnd/>
            <a:tailEnd/>
          </a:ln>
        </p:spPr>
        <p:txBody>
          <a:bodyPr wrap="square">
            <a:spAutoFit/>
          </a:bodyPr>
          <a:lstStyle/>
          <a:p>
            <a:r>
              <a:rPr lang="en-US" sz="2800" b="1" dirty="0">
                <a:solidFill>
                  <a:srgbClr val="00B050"/>
                </a:solidFill>
                <a:latin typeface="+mj-lt"/>
              </a:rPr>
              <a:t>Bài tập 4.19. </a:t>
            </a:r>
            <a:r>
              <a:rPr lang="vi-VN" sz="2800" dirty="0"/>
              <a:t>Một mảnh ruộng hình thang có kích thước như hình </a:t>
            </a:r>
            <a:r>
              <a:rPr lang="en-US" sz="2800" dirty="0" err="1"/>
              <a:t>dưới</a:t>
            </a:r>
            <a:r>
              <a:rPr lang="vi-VN" sz="2800" dirty="0"/>
              <a:t>. Biết năng suất lúa là 0,8 kg/m</a:t>
            </a:r>
            <a:r>
              <a:rPr lang="vi-VN" sz="2800" baseline="30000" dirty="0"/>
              <a:t>2</a:t>
            </a:r>
            <a:r>
              <a:rPr lang="vi-VN" sz="2800" dirty="0"/>
              <a:t>.</a:t>
            </a:r>
            <a:endParaRPr lang="en-US" sz="2800" dirty="0"/>
          </a:p>
          <a:p>
            <a:pPr marL="514350" indent="-514350">
              <a:buAutoNum type="alphaLcParenR"/>
            </a:pPr>
            <a:r>
              <a:rPr lang="en-US" sz="2800" dirty="0" err="1"/>
              <a:t>Tính</a:t>
            </a:r>
            <a:r>
              <a:rPr lang="en-US" sz="2800" dirty="0"/>
              <a:t> </a:t>
            </a:r>
            <a:r>
              <a:rPr lang="en-US" sz="2800" dirty="0" err="1"/>
              <a:t>diện</a:t>
            </a:r>
            <a:r>
              <a:rPr lang="en-US" sz="2800" dirty="0"/>
              <a:t> </a:t>
            </a:r>
            <a:r>
              <a:rPr lang="en-US" sz="2800" dirty="0" err="1"/>
              <a:t>tích</a:t>
            </a:r>
            <a:r>
              <a:rPr lang="en-US" sz="2800" dirty="0"/>
              <a:t> </a:t>
            </a:r>
            <a:r>
              <a:rPr lang="en-US" sz="2800" dirty="0" err="1"/>
              <a:t>mảnh</a:t>
            </a:r>
            <a:r>
              <a:rPr lang="en-US" sz="2800" dirty="0"/>
              <a:t> </a:t>
            </a:r>
            <a:r>
              <a:rPr lang="en-US" sz="2800" dirty="0" err="1"/>
              <a:t>ruộng</a:t>
            </a:r>
            <a:r>
              <a:rPr lang="en-US" sz="2800" dirty="0"/>
              <a:t>.</a:t>
            </a:r>
          </a:p>
          <a:p>
            <a:pPr marL="514350" indent="-514350">
              <a:buAutoNum type="alphaLcParenR"/>
            </a:pPr>
            <a:r>
              <a:rPr lang="en-US" sz="2800" dirty="0" err="1"/>
              <a:t>Hỏi</a:t>
            </a:r>
            <a:r>
              <a:rPr lang="en-US" sz="2800" dirty="0"/>
              <a:t> </a:t>
            </a:r>
            <a:r>
              <a:rPr lang="en-US" sz="2800" dirty="0" err="1"/>
              <a:t>mảnh</a:t>
            </a:r>
            <a:r>
              <a:rPr lang="en-US" sz="2800" dirty="0"/>
              <a:t> </a:t>
            </a:r>
            <a:r>
              <a:rPr lang="en-US" sz="2800" dirty="0" err="1"/>
              <a:t>ruộng</a:t>
            </a:r>
            <a:r>
              <a:rPr lang="en-US" sz="2800" dirty="0"/>
              <a:t> </a:t>
            </a:r>
            <a:r>
              <a:rPr lang="en-US" sz="2800" dirty="0" err="1"/>
              <a:t>cho</a:t>
            </a:r>
            <a:r>
              <a:rPr lang="en-US" sz="2800" dirty="0"/>
              <a:t> </a:t>
            </a:r>
            <a:r>
              <a:rPr lang="en-US" sz="2800" dirty="0" err="1"/>
              <a:t>sản</a:t>
            </a:r>
            <a:r>
              <a:rPr lang="en-US" sz="2800" dirty="0"/>
              <a:t> </a:t>
            </a:r>
            <a:r>
              <a:rPr lang="en-US" sz="2800" dirty="0" err="1"/>
              <a:t>lượng</a:t>
            </a:r>
            <a:r>
              <a:rPr lang="en-US" sz="2800" dirty="0"/>
              <a:t> </a:t>
            </a:r>
            <a:r>
              <a:rPr lang="en-US" sz="2800" dirty="0" err="1"/>
              <a:t>là</a:t>
            </a:r>
            <a:r>
              <a:rPr lang="en-US" sz="2800" dirty="0"/>
              <a:t> </a:t>
            </a:r>
          </a:p>
          <a:p>
            <a:r>
              <a:rPr lang="en-US" sz="2800" dirty="0"/>
              <a:t>      </a:t>
            </a:r>
            <a:r>
              <a:rPr lang="en-US" sz="2800" dirty="0" err="1"/>
              <a:t>bao</a:t>
            </a:r>
            <a:r>
              <a:rPr lang="en-US" sz="2800" dirty="0"/>
              <a:t> </a:t>
            </a:r>
            <a:r>
              <a:rPr lang="en-US" sz="2800" dirty="0" err="1"/>
              <a:t>nhiêu</a:t>
            </a:r>
            <a:r>
              <a:rPr lang="en-US" sz="2800" dirty="0"/>
              <a:t> </a:t>
            </a:r>
            <a:r>
              <a:rPr lang="en-US" sz="2800" dirty="0" err="1"/>
              <a:t>kilôgam</a:t>
            </a:r>
            <a:r>
              <a:rPr lang="en-US" sz="2800" dirty="0"/>
              <a:t> </a:t>
            </a:r>
            <a:r>
              <a:rPr lang="en-US" sz="2800" dirty="0" err="1"/>
              <a:t>thóc</a:t>
            </a:r>
            <a:r>
              <a:rPr lang="en-US" sz="2800" dirty="0"/>
              <a:t>?</a:t>
            </a:r>
          </a:p>
        </p:txBody>
      </p:sp>
      <p:sp>
        <p:nvSpPr>
          <p:cNvPr id="7" name="WordArt 18"/>
          <p:cNvSpPr>
            <a:spLocks noChangeArrowheads="1" noChangeShapeType="1" noTextEdit="1"/>
          </p:cNvSpPr>
          <p:nvPr/>
        </p:nvSpPr>
        <p:spPr bwMode="auto">
          <a:xfrm>
            <a:off x="1905000" y="3399630"/>
            <a:ext cx="1828800" cy="685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Giải</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a:t>
            </a:r>
          </a:p>
        </p:txBody>
      </p:sp>
      <mc:AlternateContent xmlns:mc="http://schemas.openxmlformats.org/markup-compatibility/2006">
        <mc:Choice xmlns:a14="http://schemas.microsoft.com/office/drawing/2010/main" Requires="a14">
          <p:sp>
            <p:nvSpPr>
              <p:cNvPr id="8" name="TextBox 7"/>
              <p:cNvSpPr txBox="1"/>
              <p:nvPr/>
            </p:nvSpPr>
            <p:spPr>
              <a:xfrm>
                <a:off x="1727353" y="4392894"/>
                <a:ext cx="8737294" cy="1106329"/>
              </a:xfrm>
              <a:prstGeom prst="rect">
                <a:avLst/>
              </a:prstGeom>
              <a:noFill/>
            </p:spPr>
            <p:txBody>
              <a:bodyPr wrap="square" rtlCol="0">
                <a:spAutoFit/>
              </a:bodyPr>
              <a:lstStyle/>
              <a:p>
                <a:r>
                  <a:rPr lang="en-US" sz="32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rPr>
                  <a:t>Diện</a:t>
                </a:r>
                <a:r>
                  <a:rPr lang="en-US" sz="2800" dirty="0">
                    <a:solidFill>
                      <a:srgbClr val="0000CC"/>
                    </a:solidFill>
                  </a:rPr>
                  <a:t> </a:t>
                </a:r>
                <a:r>
                  <a:rPr lang="en-US" sz="2800" dirty="0" err="1">
                    <a:solidFill>
                      <a:srgbClr val="0000CC"/>
                    </a:solidFill>
                  </a:rPr>
                  <a:t>tích</a:t>
                </a:r>
                <a:r>
                  <a:rPr lang="en-US" sz="2800" dirty="0">
                    <a:solidFill>
                      <a:srgbClr val="0000CC"/>
                    </a:solidFill>
                  </a:rPr>
                  <a:t> của </a:t>
                </a:r>
                <a:r>
                  <a:rPr lang="en-US" sz="2800" dirty="0" err="1">
                    <a:solidFill>
                      <a:srgbClr val="0000CC"/>
                    </a:solidFill>
                  </a:rPr>
                  <a:t>mảnh</a:t>
                </a:r>
                <a:r>
                  <a:rPr lang="en-US" sz="2800" dirty="0">
                    <a:solidFill>
                      <a:srgbClr val="0000CC"/>
                    </a:solidFill>
                  </a:rPr>
                  <a:t> </a:t>
                </a:r>
                <a:r>
                  <a:rPr lang="en-US" sz="2800" dirty="0" err="1">
                    <a:solidFill>
                      <a:srgbClr val="0000CC"/>
                    </a:solidFill>
                  </a:rPr>
                  <a:t>ruộng</a:t>
                </a:r>
                <a:r>
                  <a:rPr lang="en-US" sz="2800" dirty="0">
                    <a:solidFill>
                      <a:srgbClr val="0000CC"/>
                    </a:solidFill>
                  </a:rPr>
                  <a:t> </a:t>
                </a:r>
                <a:r>
                  <a:rPr lang="en-US" sz="2800" dirty="0" err="1">
                    <a:solidFill>
                      <a:srgbClr val="0000CC"/>
                    </a:solidFill>
                  </a:rPr>
                  <a:t>là</a:t>
                </a:r>
                <a:r>
                  <a:rPr lang="en-US" sz="2800" dirty="0">
                    <a:solidFill>
                      <a:srgbClr val="0000CC"/>
                    </a:solidFill>
                  </a:rPr>
                  <a:t>:  </a:t>
                </a:r>
              </a:p>
              <a:p>
                <a:pPr algn="ctr"/>
                <a:r>
                  <a:rPr lang="en-US" sz="2800" dirty="0">
                    <a:solidFill>
                      <a:srgbClr val="0000CC"/>
                    </a:solidFill>
                  </a:rPr>
                  <a:t>S = </a:t>
                </a:r>
                <a14:m>
                  <m:oMath xmlns:m="http://schemas.openxmlformats.org/officeDocument/2006/math">
                    <m:f>
                      <m:fPr>
                        <m:ctrlPr>
                          <a:rPr lang="en-US" sz="2400" i="1" dirty="0">
                            <a:solidFill>
                              <a:srgbClr val="0000CC"/>
                            </a:solidFill>
                            <a:latin typeface="Cambria Math" panose="02040503050406030204" pitchFamily="18" charset="0"/>
                          </a:rPr>
                        </m:ctrlPr>
                      </m:fPr>
                      <m:num>
                        <m:r>
                          <a:rPr lang="en-US" sz="2400" i="1" dirty="0">
                            <a:solidFill>
                              <a:srgbClr val="0000CC"/>
                            </a:solidFill>
                            <a:latin typeface="Cambria Math" panose="02040503050406030204" pitchFamily="18" charset="0"/>
                          </a:rPr>
                          <m:t>1</m:t>
                        </m:r>
                      </m:num>
                      <m:den>
                        <m:r>
                          <a:rPr lang="en-US" sz="2400" i="1" dirty="0">
                            <a:solidFill>
                              <a:srgbClr val="0000CC"/>
                            </a:solidFill>
                            <a:latin typeface="Cambria Math" panose="02040503050406030204" pitchFamily="18" charset="0"/>
                          </a:rPr>
                          <m:t>2</m:t>
                        </m:r>
                      </m:den>
                    </m:f>
                    <m:r>
                      <a:rPr lang="en-US" sz="2400" i="1" dirty="0">
                        <a:solidFill>
                          <a:srgbClr val="0000CC"/>
                        </a:solidFill>
                        <a:latin typeface="Cambria Math" panose="02040503050406030204" pitchFamily="18" charset="0"/>
                        <a:ea typeface="Cambria Math" panose="02040503050406030204" pitchFamily="18" charset="0"/>
                      </a:rPr>
                      <m:t>∙</m:t>
                    </m:r>
                    <m:d>
                      <m:dPr>
                        <m:ctrlPr>
                          <a:rPr lang="en-US" sz="2400" i="1" dirty="0">
                            <a:solidFill>
                              <a:srgbClr val="0000CC"/>
                            </a:solidFill>
                            <a:latin typeface="Cambria Math" panose="02040503050406030204" pitchFamily="18" charset="0"/>
                            <a:ea typeface="Cambria Math" panose="02040503050406030204" pitchFamily="18" charset="0"/>
                          </a:rPr>
                        </m:ctrlPr>
                      </m:dPr>
                      <m:e>
                        <m:r>
                          <a:rPr lang="en-US" sz="2400" i="1" dirty="0">
                            <a:solidFill>
                              <a:srgbClr val="0000CC"/>
                            </a:solidFill>
                            <a:latin typeface="Cambria Math" panose="02040503050406030204" pitchFamily="18" charset="0"/>
                            <a:ea typeface="Cambria Math" panose="02040503050406030204" pitchFamily="18" charset="0"/>
                          </a:rPr>
                          <m:t>15+25</m:t>
                        </m:r>
                      </m:e>
                    </m:d>
                    <m:r>
                      <a:rPr lang="en-US" sz="2400" i="1" dirty="0">
                        <a:solidFill>
                          <a:srgbClr val="0000CC"/>
                        </a:solidFill>
                        <a:latin typeface="Cambria Math" panose="02040503050406030204" pitchFamily="18" charset="0"/>
                        <a:ea typeface="Cambria Math" panose="02040503050406030204" pitchFamily="18" charset="0"/>
                      </a:rPr>
                      <m:t>.10=</m:t>
                    </m:r>
                    <m:f>
                      <m:fPr>
                        <m:ctrlPr>
                          <a:rPr lang="en-US" sz="2400" i="1" dirty="0">
                            <a:solidFill>
                              <a:srgbClr val="0000CC"/>
                            </a:solidFill>
                            <a:latin typeface="Cambria Math" panose="02040503050406030204" pitchFamily="18" charset="0"/>
                          </a:rPr>
                        </m:ctrlPr>
                      </m:fPr>
                      <m:num>
                        <m:r>
                          <a:rPr lang="en-US" sz="2400" i="1" dirty="0">
                            <a:solidFill>
                              <a:srgbClr val="0000CC"/>
                            </a:solidFill>
                            <a:latin typeface="Cambria Math" panose="02040503050406030204" pitchFamily="18" charset="0"/>
                          </a:rPr>
                          <m:t>1</m:t>
                        </m:r>
                      </m:num>
                      <m:den>
                        <m:r>
                          <a:rPr lang="en-US" sz="2400" i="1" dirty="0">
                            <a:solidFill>
                              <a:srgbClr val="0000CC"/>
                            </a:solidFill>
                            <a:latin typeface="Cambria Math" panose="02040503050406030204" pitchFamily="18" charset="0"/>
                          </a:rPr>
                          <m:t>2</m:t>
                        </m:r>
                      </m:den>
                    </m:f>
                    <m:r>
                      <a:rPr lang="en-US" sz="2400" i="1" dirty="0">
                        <a:solidFill>
                          <a:srgbClr val="0000CC"/>
                        </a:solidFill>
                        <a:latin typeface="Cambria Math" panose="02040503050406030204" pitchFamily="18" charset="0"/>
                        <a:ea typeface="Cambria Math" panose="02040503050406030204" pitchFamily="18" charset="0"/>
                      </a:rPr>
                      <m:t>∙40.10=200</m:t>
                    </m:r>
                  </m:oMath>
                </a14:m>
                <a:r>
                  <a:rPr lang="en-US" sz="2800" dirty="0">
                    <a:solidFill>
                      <a:srgbClr val="0000CC"/>
                    </a:solidFill>
                  </a:rPr>
                  <a:t>(m</a:t>
                </a:r>
                <a:r>
                  <a:rPr lang="en-US" sz="2800" baseline="30000" dirty="0">
                    <a:solidFill>
                      <a:srgbClr val="0000CC"/>
                    </a:solidFill>
                  </a:rPr>
                  <a:t>2</a:t>
                </a:r>
                <a:r>
                  <a:rPr lang="en-US" sz="2800" dirty="0">
                    <a:solidFill>
                      <a:srgbClr val="0000CC"/>
                    </a:solidFill>
                  </a:rPr>
                  <a:t>)</a:t>
                </a:r>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1727353" y="4392894"/>
                <a:ext cx="8737294" cy="1106329"/>
              </a:xfrm>
              <a:prstGeom prst="rect">
                <a:avLst/>
              </a:prstGeom>
              <a:blipFill>
                <a:blip r:embed="rId2"/>
                <a:stretch>
                  <a:fillRect l="-1743" t="-7182" b="-9945"/>
                </a:stretch>
              </a:blipFill>
            </p:spPr>
            <p:txBody>
              <a:bodyPr/>
              <a:lstStyle/>
              <a:p>
                <a:r>
                  <a:rPr lang="en-US">
                    <a:noFill/>
                  </a:rPr>
                  <a:t> </a:t>
                </a:r>
              </a:p>
            </p:txBody>
          </p:sp>
        </mc:Fallback>
      </mc:AlternateContent>
      <p:sp>
        <p:nvSpPr>
          <p:cNvPr id="10" name="TextBox 9"/>
          <p:cNvSpPr txBox="1"/>
          <p:nvPr/>
        </p:nvSpPr>
        <p:spPr>
          <a:xfrm>
            <a:off x="1707155" y="5482698"/>
            <a:ext cx="8737294" cy="584775"/>
          </a:xfrm>
          <a:prstGeom prst="rect">
            <a:avLst/>
          </a:prstGeom>
          <a:noFill/>
        </p:spPr>
        <p:txBody>
          <a:bodyPr wrap="square" rtlCol="0">
            <a:spAutoFit/>
          </a:bodyPr>
          <a:lstStyle/>
          <a:p>
            <a:r>
              <a:rPr lang="en-US" sz="32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rPr>
              <a:t>Mảnh</a:t>
            </a:r>
            <a:r>
              <a:rPr lang="en-US" sz="2800" dirty="0">
                <a:solidFill>
                  <a:srgbClr val="0000CC"/>
                </a:solidFill>
              </a:rPr>
              <a:t> </a:t>
            </a:r>
            <a:r>
              <a:rPr lang="en-US" sz="2800" dirty="0" err="1">
                <a:solidFill>
                  <a:srgbClr val="0000CC"/>
                </a:solidFill>
              </a:rPr>
              <a:t>ruộng</a:t>
            </a:r>
            <a:r>
              <a:rPr lang="en-US" sz="2800" dirty="0">
                <a:solidFill>
                  <a:srgbClr val="0000CC"/>
                </a:solidFill>
              </a:rPr>
              <a:t> </a:t>
            </a:r>
            <a:r>
              <a:rPr lang="en-US" sz="2800" dirty="0" err="1">
                <a:solidFill>
                  <a:srgbClr val="0000CC"/>
                </a:solidFill>
              </a:rPr>
              <a:t>có</a:t>
            </a:r>
            <a:r>
              <a:rPr lang="en-US" sz="2800" dirty="0">
                <a:solidFill>
                  <a:srgbClr val="0000CC"/>
                </a:solidFill>
              </a:rPr>
              <a:t> </a:t>
            </a:r>
            <a:r>
              <a:rPr lang="en-US" sz="2800" dirty="0" err="1">
                <a:solidFill>
                  <a:srgbClr val="0000CC"/>
                </a:solidFill>
              </a:rPr>
              <a:t>sản</a:t>
            </a:r>
            <a:r>
              <a:rPr lang="en-US" sz="2800" dirty="0">
                <a:solidFill>
                  <a:srgbClr val="0000CC"/>
                </a:solidFill>
              </a:rPr>
              <a:t> </a:t>
            </a:r>
            <a:r>
              <a:rPr lang="en-US" sz="2800" dirty="0" err="1">
                <a:solidFill>
                  <a:srgbClr val="0000CC"/>
                </a:solidFill>
              </a:rPr>
              <a:t>lượng</a:t>
            </a:r>
            <a:r>
              <a:rPr lang="en-US" sz="2800" dirty="0">
                <a:solidFill>
                  <a:srgbClr val="0000CC"/>
                </a:solidFill>
              </a:rPr>
              <a:t> </a:t>
            </a:r>
            <a:r>
              <a:rPr lang="en-US" sz="2800" dirty="0" err="1">
                <a:solidFill>
                  <a:srgbClr val="0000CC"/>
                </a:solidFill>
              </a:rPr>
              <a:t>là</a:t>
            </a:r>
            <a:r>
              <a:rPr lang="en-US" sz="2800" dirty="0">
                <a:solidFill>
                  <a:srgbClr val="0000CC"/>
                </a:solidFill>
              </a:rPr>
              <a:t>:  0,8.200 = 160 (kg </a:t>
            </a:r>
            <a:r>
              <a:rPr lang="en-US" sz="2800" dirty="0" err="1">
                <a:solidFill>
                  <a:srgbClr val="0000CC"/>
                </a:solidFill>
              </a:rPr>
              <a:t>thóc</a:t>
            </a:r>
            <a:r>
              <a:rPr lang="en-US" sz="2800" dirty="0">
                <a:solidFill>
                  <a:srgbClr val="0000CC"/>
                </a:solidFill>
              </a:rPr>
              <a:t>).</a:t>
            </a:r>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7162801" y="1925435"/>
            <a:ext cx="3166399" cy="1738024"/>
          </a:xfrm>
          <a:prstGeom prst="rect">
            <a:avLst/>
          </a:prstGeom>
        </p:spPr>
      </p:pic>
    </p:spTree>
    <p:extLst>
      <p:ext uri="{BB962C8B-B14F-4D97-AF65-F5344CB8AC3E}">
        <p14:creationId xmlns:p14="http://schemas.microsoft.com/office/powerpoint/2010/main" val="128216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0" y="76200"/>
            <a:ext cx="7620000"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chemeClr val="bg1"/>
                </a:solidFill>
                <a:effectLst>
                  <a:outerShdw dist="38100" dir="2700000" algn="tl" rotWithShape="0">
                    <a:schemeClr val="accent2"/>
                  </a:outerShdw>
                </a:effectLst>
              </a:rPr>
              <a:t>LUYỆN TẬP</a:t>
            </a:r>
          </a:p>
        </p:txBody>
      </p:sp>
      <p:sp>
        <p:nvSpPr>
          <p:cNvPr id="5" name="Text Box 5"/>
          <p:cNvSpPr txBox="1">
            <a:spLocks noChangeArrowheads="1"/>
          </p:cNvSpPr>
          <p:nvPr/>
        </p:nvSpPr>
        <p:spPr bwMode="auto">
          <a:xfrm>
            <a:off x="1524000" y="709722"/>
            <a:ext cx="9144000" cy="1815882"/>
          </a:xfrm>
          <a:prstGeom prst="rect">
            <a:avLst/>
          </a:prstGeom>
          <a:solidFill>
            <a:schemeClr val="bg1"/>
          </a:solidFill>
          <a:ln w="9525">
            <a:noFill/>
            <a:miter lim="800000"/>
            <a:headEnd/>
            <a:tailEnd/>
          </a:ln>
        </p:spPr>
        <p:txBody>
          <a:bodyPr wrap="square">
            <a:spAutoFit/>
          </a:bodyPr>
          <a:lstStyle/>
          <a:p>
            <a:r>
              <a:rPr lang="en-US" sz="2800" b="1" dirty="0">
                <a:solidFill>
                  <a:srgbClr val="00B050"/>
                </a:solidFill>
                <a:latin typeface="+mj-lt"/>
              </a:rPr>
              <a:t>Bài tập 4.22. </a:t>
            </a:r>
            <a:r>
              <a:rPr lang="vi-VN" sz="2800" dirty="0">
                <a:solidFill>
                  <a:srgbClr val="002060"/>
                </a:solidFill>
              </a:rPr>
              <a:t>Một gia đình dự định mua gạch men loại hình vuông cạnh 30 cm để lát nền của căn phòng hình chữ nhật có chiều rộng 3 m, chiều dài 9 m. Tính số viên gạch cần mua để lát căn phòng đó.</a:t>
            </a:r>
            <a:endParaRPr lang="en-US" sz="2800" dirty="0">
              <a:solidFill>
                <a:srgbClr val="002060"/>
              </a:solidFill>
            </a:endParaRPr>
          </a:p>
        </p:txBody>
      </p:sp>
      <p:pic>
        <p:nvPicPr>
          <p:cNvPr id="17" name="Picture 16"/>
          <p:cNvPicPr>
            <a:picLocks noChangeAspect="1"/>
          </p:cNvPicPr>
          <p:nvPr/>
        </p:nvPicPr>
        <p:blipFill>
          <a:blip r:embed="rId2"/>
          <a:stretch>
            <a:fillRect/>
          </a:stretch>
        </p:blipFill>
        <p:spPr>
          <a:xfrm>
            <a:off x="6775245" y="2392227"/>
            <a:ext cx="3689403" cy="1821786"/>
          </a:xfrm>
          <a:prstGeom prst="rect">
            <a:avLst/>
          </a:prstGeom>
        </p:spPr>
      </p:pic>
      <p:sp>
        <p:nvSpPr>
          <p:cNvPr id="18" name="WordArt 18"/>
          <p:cNvSpPr>
            <a:spLocks noChangeArrowheads="1" noChangeShapeType="1" noTextEdit="1"/>
          </p:cNvSpPr>
          <p:nvPr/>
        </p:nvSpPr>
        <p:spPr bwMode="auto">
          <a:xfrm>
            <a:off x="1863670" y="2667001"/>
            <a:ext cx="4832170" cy="880131"/>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HOẠT ĐỘNG NHÓM:</a:t>
            </a:r>
          </a:p>
        </p:txBody>
      </p:sp>
      <p:sp>
        <p:nvSpPr>
          <p:cNvPr id="19" name="TextBox 18"/>
          <p:cNvSpPr txBox="1"/>
          <p:nvPr/>
        </p:nvSpPr>
        <p:spPr>
          <a:xfrm>
            <a:off x="1747780" y="4717284"/>
            <a:ext cx="9479327" cy="523220"/>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rPr>
              <a:t>Diện</a:t>
            </a:r>
            <a:r>
              <a:rPr lang="en-US" sz="2800" dirty="0">
                <a:solidFill>
                  <a:srgbClr val="0000CC"/>
                </a:solidFill>
              </a:rPr>
              <a:t> </a:t>
            </a:r>
            <a:r>
              <a:rPr lang="en-US" sz="2800" dirty="0" err="1">
                <a:solidFill>
                  <a:srgbClr val="0000CC"/>
                </a:solidFill>
              </a:rPr>
              <a:t>tích</a:t>
            </a:r>
            <a:r>
              <a:rPr lang="en-US" sz="2800" dirty="0">
                <a:solidFill>
                  <a:srgbClr val="0000CC"/>
                </a:solidFill>
              </a:rPr>
              <a:t> của </a:t>
            </a:r>
            <a:r>
              <a:rPr lang="en-US" sz="2800" dirty="0" err="1">
                <a:solidFill>
                  <a:srgbClr val="0000CC"/>
                </a:solidFill>
              </a:rPr>
              <a:t>một</a:t>
            </a:r>
            <a:r>
              <a:rPr lang="en-US" sz="2800" dirty="0">
                <a:solidFill>
                  <a:srgbClr val="0000CC"/>
                </a:solidFill>
              </a:rPr>
              <a:t> viên </a:t>
            </a:r>
            <a:r>
              <a:rPr lang="en-US" sz="2800" dirty="0" err="1">
                <a:solidFill>
                  <a:srgbClr val="0000CC"/>
                </a:solidFill>
              </a:rPr>
              <a:t>gạch</a:t>
            </a:r>
            <a:r>
              <a:rPr lang="en-US" sz="2800" dirty="0">
                <a:solidFill>
                  <a:srgbClr val="0000CC"/>
                </a:solidFill>
              </a:rPr>
              <a:t> </a:t>
            </a:r>
            <a:r>
              <a:rPr lang="en-US" sz="2800" dirty="0" err="1">
                <a:solidFill>
                  <a:srgbClr val="0000CC"/>
                </a:solidFill>
              </a:rPr>
              <a:t>là</a:t>
            </a:r>
            <a:r>
              <a:rPr lang="en-US" sz="2800" dirty="0">
                <a:solidFill>
                  <a:srgbClr val="0000CC"/>
                </a:solidFill>
              </a:rPr>
              <a:t>:  30</a:t>
            </a:r>
            <a:r>
              <a:rPr lang="en-US" sz="2800" baseline="30000" dirty="0">
                <a:solidFill>
                  <a:srgbClr val="0000CC"/>
                </a:solidFill>
              </a:rPr>
              <a:t>2 </a:t>
            </a:r>
            <a:r>
              <a:rPr lang="en-US" sz="2800" dirty="0">
                <a:solidFill>
                  <a:srgbClr val="0000CC"/>
                </a:solidFill>
              </a:rPr>
              <a:t>= 900 (cm</a:t>
            </a:r>
            <a:r>
              <a:rPr lang="en-US" sz="2800" baseline="30000" dirty="0">
                <a:solidFill>
                  <a:srgbClr val="0000CC"/>
                </a:solidFill>
              </a:rPr>
              <a:t>2</a:t>
            </a:r>
            <a:r>
              <a:rPr lang="en-US" sz="2800" dirty="0">
                <a:solidFill>
                  <a:srgbClr val="0000CC"/>
                </a:solidFill>
              </a:rPr>
              <a:t>) = 0,09 (m</a:t>
            </a:r>
            <a:r>
              <a:rPr lang="en-US" sz="2800" baseline="30000" dirty="0">
                <a:solidFill>
                  <a:srgbClr val="0000CC"/>
                </a:solidFill>
              </a:rPr>
              <a:t>2</a:t>
            </a:r>
            <a:r>
              <a:rPr lang="en-US" sz="2800" dirty="0">
                <a:solidFill>
                  <a:srgbClr val="0000CC"/>
                </a:solidFill>
              </a:rPr>
              <a:t>) </a:t>
            </a:r>
            <a:endParaRPr lang="en-US" sz="3200" dirty="0">
              <a:solidFill>
                <a:srgbClr val="0000CC"/>
              </a:solidFill>
              <a:latin typeface="Cambria" panose="02040503050406030204" pitchFamily="18" charset="0"/>
              <a:ea typeface="Cambria" panose="02040503050406030204" pitchFamily="18" charset="0"/>
              <a:cs typeface="Times New Roman" pitchFamily="18" charset="0"/>
            </a:endParaRPr>
          </a:p>
        </p:txBody>
      </p:sp>
      <p:sp>
        <p:nvSpPr>
          <p:cNvPr id="20" name="WordArt 18"/>
          <p:cNvSpPr>
            <a:spLocks noChangeArrowheads="1" noChangeShapeType="1" noTextEdit="1"/>
          </p:cNvSpPr>
          <p:nvPr/>
        </p:nvSpPr>
        <p:spPr bwMode="auto">
          <a:xfrm>
            <a:off x="1882508" y="2895600"/>
            <a:ext cx="1775093" cy="659427"/>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err="1">
                <a:ln w="9525">
                  <a:round/>
                  <a:headEnd/>
                  <a:tailEnd/>
                </a:ln>
                <a:gradFill rotWithShape="1">
                  <a:gsLst>
                    <a:gs pos="0">
                      <a:srgbClr val="FFFFCC"/>
                    </a:gs>
                    <a:gs pos="100000">
                      <a:srgbClr val="FF9999"/>
                    </a:gs>
                  </a:gsLst>
                  <a:lin ang="5400000" scaled="1"/>
                </a:gradFill>
                <a:effectLst>
                  <a:outerShdw blurRad="38100" dist="38100" dir="2700000" algn="tl">
                    <a:srgbClr val="000000">
                      <a:alpha val="43137"/>
                    </a:srgbClr>
                  </a:outerShdw>
                </a:effectLst>
                <a:latin typeface="Times New Roman"/>
                <a:cs typeface="Times New Roman"/>
              </a:rPr>
              <a:t>Giải</a:t>
            </a:r>
            <a:r>
              <a:rPr lang="en-US" sz="3600" kern="10" dirty="0">
                <a:ln w="9525">
                  <a:round/>
                  <a:headEnd/>
                  <a:tailEnd/>
                </a:ln>
                <a:gradFill rotWithShape="1">
                  <a:gsLst>
                    <a:gs pos="0">
                      <a:srgbClr val="FFFFCC"/>
                    </a:gs>
                    <a:gs pos="100000">
                      <a:srgbClr val="FF9999"/>
                    </a:gs>
                  </a:gsLst>
                  <a:lin ang="5400000" scaled="1"/>
                </a:gradFill>
                <a:effectLst>
                  <a:outerShdw blurRad="38100" dist="38100" dir="2700000" algn="tl">
                    <a:srgbClr val="000000">
                      <a:alpha val="43137"/>
                    </a:srgbClr>
                  </a:outerShdw>
                </a:effectLst>
                <a:latin typeface="Times New Roman"/>
                <a:cs typeface="Times New Roman"/>
              </a:rPr>
              <a:t>:</a:t>
            </a:r>
          </a:p>
        </p:txBody>
      </p:sp>
      <p:sp>
        <p:nvSpPr>
          <p:cNvPr id="21" name="TextBox 20"/>
          <p:cNvSpPr txBox="1"/>
          <p:nvPr/>
        </p:nvSpPr>
        <p:spPr>
          <a:xfrm>
            <a:off x="1747779" y="3687862"/>
            <a:ext cx="8737294" cy="954107"/>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rPr>
              <a:t>Diện</a:t>
            </a:r>
            <a:r>
              <a:rPr lang="en-US" sz="2800" dirty="0">
                <a:solidFill>
                  <a:srgbClr val="0000CC"/>
                </a:solidFill>
              </a:rPr>
              <a:t> </a:t>
            </a:r>
            <a:r>
              <a:rPr lang="en-US" sz="2800" dirty="0" err="1">
                <a:solidFill>
                  <a:srgbClr val="0000CC"/>
                </a:solidFill>
              </a:rPr>
              <a:t>tích</a:t>
            </a:r>
            <a:r>
              <a:rPr lang="en-US" sz="2800" dirty="0">
                <a:solidFill>
                  <a:srgbClr val="0000CC"/>
                </a:solidFill>
              </a:rPr>
              <a:t> của </a:t>
            </a:r>
            <a:r>
              <a:rPr lang="en-US" sz="2800" dirty="0" err="1">
                <a:solidFill>
                  <a:srgbClr val="0000CC"/>
                </a:solidFill>
              </a:rPr>
              <a:t>căn</a:t>
            </a:r>
            <a:r>
              <a:rPr lang="en-US" sz="2800" dirty="0">
                <a:solidFill>
                  <a:srgbClr val="0000CC"/>
                </a:solidFill>
              </a:rPr>
              <a:t> </a:t>
            </a:r>
            <a:r>
              <a:rPr lang="en-US" sz="2800" dirty="0" err="1">
                <a:solidFill>
                  <a:srgbClr val="0000CC"/>
                </a:solidFill>
              </a:rPr>
              <a:t>phòng</a:t>
            </a:r>
            <a:r>
              <a:rPr lang="en-US" sz="2800" dirty="0">
                <a:solidFill>
                  <a:srgbClr val="0000CC"/>
                </a:solidFill>
              </a:rPr>
              <a:t> </a:t>
            </a:r>
            <a:r>
              <a:rPr lang="en-US" sz="2800" dirty="0" err="1">
                <a:solidFill>
                  <a:srgbClr val="0000CC"/>
                </a:solidFill>
              </a:rPr>
              <a:t>là</a:t>
            </a:r>
            <a:r>
              <a:rPr lang="en-US" sz="2800" dirty="0">
                <a:solidFill>
                  <a:srgbClr val="0000CC"/>
                </a:solidFill>
              </a:rPr>
              <a:t>:  </a:t>
            </a:r>
          </a:p>
          <a:p>
            <a:r>
              <a:rPr lang="en-US" sz="2800" dirty="0">
                <a:solidFill>
                  <a:srgbClr val="0000CC"/>
                </a:solidFill>
              </a:rPr>
              <a:t>      S = 3. 9 = 27 (m</a:t>
            </a:r>
            <a:r>
              <a:rPr lang="en-US" sz="2800" baseline="30000" dirty="0">
                <a:solidFill>
                  <a:srgbClr val="0000CC"/>
                </a:solidFill>
              </a:rPr>
              <a:t>2</a:t>
            </a:r>
            <a:r>
              <a:rPr lang="en-US" sz="2800" dirty="0">
                <a:solidFill>
                  <a:srgbClr val="0000CC"/>
                </a:solidFill>
              </a:rPr>
              <a:t>)</a:t>
            </a:r>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p:txBody>
      </p:sp>
      <p:sp>
        <p:nvSpPr>
          <p:cNvPr id="22" name="TextBox 21"/>
          <p:cNvSpPr txBox="1"/>
          <p:nvPr/>
        </p:nvSpPr>
        <p:spPr>
          <a:xfrm>
            <a:off x="1727353" y="5411451"/>
            <a:ext cx="8737294" cy="954107"/>
          </a:xfrm>
          <a:prstGeom prst="rect">
            <a:avLst/>
          </a:prstGeom>
          <a:noFill/>
        </p:spPr>
        <p:txBody>
          <a:bodyPr wrap="square" rtlCol="0">
            <a:spAutoFit/>
          </a:bodyPr>
          <a:lstStyle/>
          <a:p>
            <a:r>
              <a:rPr lang="en-US" sz="2800" dirty="0">
                <a:solidFill>
                  <a:srgbClr val="0000CC"/>
                </a:solidFill>
              </a:rPr>
              <a:t>+ Số </a:t>
            </a:r>
            <a:r>
              <a:rPr lang="en-US" sz="2800" dirty="0" err="1">
                <a:solidFill>
                  <a:srgbClr val="0000CC"/>
                </a:solidFill>
              </a:rPr>
              <a:t>gạch</a:t>
            </a:r>
            <a:r>
              <a:rPr lang="en-US" sz="2800" dirty="0">
                <a:solidFill>
                  <a:srgbClr val="0000CC"/>
                </a:solidFill>
              </a:rPr>
              <a:t> cần </a:t>
            </a:r>
            <a:r>
              <a:rPr lang="en-US" sz="2800" dirty="0" err="1">
                <a:solidFill>
                  <a:srgbClr val="0000CC"/>
                </a:solidFill>
              </a:rPr>
              <a:t>mua</a:t>
            </a:r>
            <a:r>
              <a:rPr lang="en-US" sz="2800" dirty="0">
                <a:solidFill>
                  <a:srgbClr val="0000CC"/>
                </a:solidFill>
              </a:rPr>
              <a:t> </a:t>
            </a:r>
            <a:r>
              <a:rPr lang="en-US" sz="2800" dirty="0" err="1">
                <a:solidFill>
                  <a:srgbClr val="0000CC"/>
                </a:solidFill>
              </a:rPr>
              <a:t>để</a:t>
            </a:r>
            <a:r>
              <a:rPr lang="en-US" sz="2800" dirty="0">
                <a:solidFill>
                  <a:srgbClr val="0000CC"/>
                </a:solidFill>
              </a:rPr>
              <a:t> </a:t>
            </a:r>
            <a:r>
              <a:rPr lang="en-US" sz="2800" dirty="0" err="1">
                <a:solidFill>
                  <a:srgbClr val="0000CC"/>
                </a:solidFill>
              </a:rPr>
              <a:t>lát</a:t>
            </a:r>
            <a:r>
              <a:rPr lang="en-US" sz="2800" dirty="0">
                <a:solidFill>
                  <a:srgbClr val="0000CC"/>
                </a:solidFill>
              </a:rPr>
              <a:t> </a:t>
            </a:r>
            <a:r>
              <a:rPr lang="en-US" sz="2800" dirty="0" err="1">
                <a:solidFill>
                  <a:srgbClr val="0000CC"/>
                </a:solidFill>
              </a:rPr>
              <a:t>căn</a:t>
            </a:r>
            <a:r>
              <a:rPr lang="en-US" sz="2800" dirty="0">
                <a:solidFill>
                  <a:srgbClr val="0000CC"/>
                </a:solidFill>
              </a:rPr>
              <a:t> </a:t>
            </a:r>
            <a:r>
              <a:rPr lang="en-US" sz="2800" dirty="0" err="1">
                <a:solidFill>
                  <a:srgbClr val="0000CC"/>
                </a:solidFill>
              </a:rPr>
              <a:t>phòng</a:t>
            </a:r>
            <a:r>
              <a:rPr lang="en-US" sz="2800" dirty="0">
                <a:solidFill>
                  <a:srgbClr val="0000CC"/>
                </a:solidFill>
              </a:rPr>
              <a:t> </a:t>
            </a:r>
            <a:r>
              <a:rPr lang="en-US" sz="2800" dirty="0" err="1">
                <a:solidFill>
                  <a:srgbClr val="0000CC"/>
                </a:solidFill>
              </a:rPr>
              <a:t>là</a:t>
            </a:r>
            <a:r>
              <a:rPr lang="en-US" sz="2800" dirty="0">
                <a:solidFill>
                  <a:srgbClr val="0000CC"/>
                </a:solidFill>
              </a:rPr>
              <a:t>:</a:t>
            </a:r>
          </a:p>
          <a:p>
            <a:r>
              <a:rPr lang="en-US" sz="2800" dirty="0">
                <a:solidFill>
                  <a:srgbClr val="0000CC"/>
                </a:solidFill>
              </a:rPr>
              <a:t>      27 : 0,09 = 300 (viên).</a:t>
            </a:r>
          </a:p>
        </p:txBody>
      </p:sp>
    </p:spTree>
    <p:extLst>
      <p:ext uri="{BB962C8B-B14F-4D97-AF65-F5344CB8AC3E}">
        <p14:creationId xmlns:p14="http://schemas.microsoft.com/office/powerpoint/2010/main" val="238036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18"/>
                                        </p:tgtEl>
                                        <p:attrNameLst>
                                          <p:attrName>ppt_w</p:attrName>
                                        </p:attrNameLst>
                                      </p:cBhvr>
                                      <p:tavLst>
                                        <p:tav tm="0">
                                          <p:val>
                                            <p:strVal val="ppt_w"/>
                                          </p:val>
                                        </p:tav>
                                        <p:tav tm="100000">
                                          <p:val>
                                            <p:fltVal val="0"/>
                                          </p:val>
                                        </p:tav>
                                      </p:tavLst>
                                    </p:anim>
                                    <p:anim calcmode="lin" valueType="num">
                                      <p:cBhvr>
                                        <p:cTn id="27" dur="500"/>
                                        <p:tgtEl>
                                          <p:spTgt spid="18"/>
                                        </p:tgtEl>
                                        <p:attrNameLst>
                                          <p:attrName>ppt_h</p:attrName>
                                        </p:attrNameLst>
                                      </p:cBhvr>
                                      <p:tavLst>
                                        <p:tav tm="0">
                                          <p:val>
                                            <p:strVal val="ppt_h"/>
                                          </p:val>
                                        </p:tav>
                                        <p:tav tm="100000">
                                          <p:val>
                                            <p:fltVal val="0"/>
                                          </p:val>
                                        </p:tav>
                                      </p:tavLst>
                                    </p:anim>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randombar(horizontal)">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8" grpId="0" animBg="1"/>
      <p:bldP spid="18" grpId="1"/>
      <p:bldP spid="19" grpId="0"/>
      <p:bldP spid="20" grpId="0" animBg="1"/>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0" y="0"/>
            <a:ext cx="9144000" cy="6858000"/>
            <a:chOff x="-4895850" y="-388210"/>
            <a:chExt cx="9067800" cy="7246210"/>
          </a:xfrm>
        </p:grpSpPr>
        <p:pic>
          <p:nvPicPr>
            <p:cNvPr id="2052" name="Picture 4" descr="Kết quả hình ảnh cho ảnh động tom và jer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88210"/>
              <a:ext cx="9048750" cy="7246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95850" y="3409950"/>
              <a:ext cx="9067800" cy="34480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a:p>
          </p:txBody>
        </p:sp>
      </p:grpSp>
      <p:pic>
        <p:nvPicPr>
          <p:cNvPr id="8" name="Picture 2" descr="Kết quả hình ảnh cho ảnh động tom và jerr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18795" y1="13595" x2="18795" y2="13595"/>
                        <a14:foregroundMark x1="18313" y1="29003" x2="18313" y2="29003"/>
                        <a14:foregroundMark x1="15181" y1="22961" x2="15181" y2="22961"/>
                        <a14:foregroundMark x1="16386" y1="18127" x2="16386" y2="18127"/>
                        <a14:foregroundMark x1="29639" y1="12387" x2="29639" y2="12387"/>
                        <a14:foregroundMark x1="28434" y1="48036" x2="28434" y2="48036"/>
                        <a14:foregroundMark x1="17349" y1="49547" x2="17349" y2="49547"/>
                        <a14:foregroundMark x1="7470" y1="53474" x2="7470" y2="53474"/>
                        <a14:foregroundMark x1="21446" y1="66767" x2="21928" y2="64350"/>
                        <a14:foregroundMark x1="29398" y1="51662" x2="29398" y2="51662"/>
                        <a14:foregroundMark x1="49639" y1="51057" x2="49639" y2="51057"/>
                        <a14:foregroundMark x1="56386" y1="52870" x2="56386" y2="52870"/>
                        <a14:foregroundMark x1="48916" y1="53474" x2="48916" y2="53474"/>
                        <a14:foregroundMark x1="32530" y1="48338" x2="32530" y2="48338"/>
                        <a14:foregroundMark x1="57108" y1="95468" x2="57108" y2="95468"/>
                        <a14:foregroundMark x1="52530" y1="93051" x2="52530" y2="93051"/>
                        <a14:foregroundMark x1="62651" y1="97281" x2="62651" y2="97281"/>
                        <a14:foregroundMark x1="51084" y1="96073" x2="53253" y2="95770"/>
                        <a14:foregroundMark x1="91566" y1="78550" x2="91566" y2="78550"/>
                        <a14:foregroundMark x1="86024" y1="66163" x2="86024" y2="66163"/>
                        <a14:foregroundMark x1="96145" y1="79758" x2="96145" y2="79758"/>
                        <a14:foregroundMark x1="91084" y1="77644" x2="91084" y2="77644"/>
                        <a14:foregroundMark x1="96145" y1="81571" x2="96145" y2="81571"/>
                        <a14:foregroundMark x1="78072" y1="52266" x2="78072" y2="52266"/>
                        <a14:foregroundMark x1="81928" y1="53474" x2="81928" y2="53474"/>
                        <a14:foregroundMark x1="83614" y1="46224" x2="83614" y2="46224"/>
                        <a14:foregroundMark x1="23133" y1="24471" x2="23133" y2="24471"/>
                        <a14:foregroundMark x1="6506" y1="29607" x2="6506" y2="29607"/>
                        <a14:foregroundMark x1="12771" y1="13595" x2="12771" y2="13595"/>
                        <a14:foregroundMark x1="22410" y1="2115" x2="22410" y2="2115"/>
                        <a14:foregroundMark x1="82169" y1="53172" x2="82169" y2="53172"/>
                        <a14:foregroundMark x1="25301" y1="49547" x2="25301" y2="49547"/>
                        <a14:foregroundMark x1="31807" y1="52568" x2="31807" y2="52568"/>
                        <a14:foregroundMark x1="34699" y1="46224" x2="34699" y2="46224"/>
                        <a14:foregroundMark x1="6747" y1="42296" x2="6747" y2="42296"/>
                        <a14:foregroundMark x1="7711" y1="44411" x2="7711" y2="44411"/>
                      </a14:backgroundRemoval>
                    </a14:imgEffect>
                  </a14:imgLayer>
                </a14:imgProps>
              </a:ext>
              <a:ext uri="{28A0092B-C50C-407E-A947-70E740481C1C}">
                <a14:useLocalDpi xmlns:a14="http://schemas.microsoft.com/office/drawing/2010/main" val="0"/>
              </a:ext>
            </a:extLst>
          </a:blip>
          <a:srcRect l="23320" t="34032" r="-1107" b="-3088"/>
          <a:stretch/>
        </p:blipFill>
        <p:spPr bwMode="auto">
          <a:xfrm>
            <a:off x="5432108" y="2654300"/>
            <a:ext cx="5083493" cy="3407830"/>
          </a:xfrm>
          <a:prstGeom prst="rect">
            <a:avLst/>
          </a:prstGeom>
          <a:noFill/>
          <a:extLst>
            <a:ext uri="{909E8E84-426E-40DD-AFC4-6F175D3DCCD1}">
              <a14:hiddenFill xmlns:a14="http://schemas.microsoft.com/office/drawing/2010/main">
                <a:solidFill>
                  <a:srgbClr val="FFFFFF"/>
                </a:solidFill>
              </a14:hiddenFill>
            </a:ext>
          </a:extLst>
        </p:spPr>
      </p:pic>
      <p:pic>
        <p:nvPicPr>
          <p:cNvPr id="10" name="Ảnh 9">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185096" y="4624996"/>
            <a:ext cx="3293622" cy="1437134"/>
          </a:xfrm>
          <a:prstGeom prst="rect">
            <a:avLst/>
          </a:prstGeom>
        </p:spPr>
      </p:pic>
      <p:sp>
        <p:nvSpPr>
          <p:cNvPr id="6" name="Hexagon 5"/>
          <p:cNvSpPr/>
          <p:nvPr/>
        </p:nvSpPr>
        <p:spPr>
          <a:xfrm>
            <a:off x="5400893" y="409476"/>
            <a:ext cx="5207000" cy="107088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ln w="6600">
                  <a:solidFill>
                    <a:schemeClr val="accent2"/>
                  </a:solidFill>
                  <a:prstDash val="solid"/>
                </a:ln>
                <a:solidFill>
                  <a:srgbClr val="FFFFFF"/>
                </a:solidFill>
                <a:effectLst>
                  <a:outerShdw dist="38100" dir="2700000" algn="tl" rotWithShape="0">
                    <a:schemeClr val="accent2"/>
                  </a:outerShdw>
                </a:effectLst>
              </a:rPr>
              <a:t>CHUỘT JERRY TÌM PHO MÁT</a:t>
            </a:r>
            <a:endParaRPr lang="vi-VN" sz="2600" b="1" dirty="0">
              <a:latin typeface="Times New Roman" panose="02020603050405020304" pitchFamily="18" charset="0"/>
              <a:cs typeface="Times New Roman" panose="02020603050405020304" pitchFamily="18" charset="0"/>
            </a:endParaRPr>
          </a:p>
        </p:txBody>
      </p:sp>
      <p:pic>
        <p:nvPicPr>
          <p:cNvPr id="12" name="Picture 2" descr="Kết quả hình ảnh cho ảnh động tom và jerry"/>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0" b="100000" l="0" r="100000">
                        <a14:foregroundMark x1="18795" y1="13595" x2="18795" y2="13595"/>
                        <a14:foregroundMark x1="18313" y1="29003" x2="18313" y2="29003"/>
                        <a14:foregroundMark x1="15181" y1="22961" x2="15181" y2="22961"/>
                        <a14:foregroundMark x1="16386" y1="18127" x2="16386" y2="18127"/>
                        <a14:foregroundMark x1="29639" y1="12387" x2="29639" y2="12387"/>
                        <a14:foregroundMark x1="28434" y1="48036" x2="28434" y2="48036"/>
                        <a14:foregroundMark x1="17349" y1="49547" x2="17349" y2="49547"/>
                        <a14:foregroundMark x1="7470" y1="53474" x2="7470" y2="53474"/>
                        <a14:foregroundMark x1="21446" y1="66767" x2="21928" y2="64350"/>
                        <a14:foregroundMark x1="29398" y1="51662" x2="29398" y2="51662"/>
                        <a14:foregroundMark x1="49639" y1="51057" x2="49639" y2="51057"/>
                        <a14:foregroundMark x1="56386" y1="52870" x2="56386" y2="52870"/>
                        <a14:foregroundMark x1="48916" y1="53474" x2="48916" y2="53474"/>
                        <a14:foregroundMark x1="32530" y1="48338" x2="32530" y2="48338"/>
                        <a14:foregroundMark x1="57108" y1="95468" x2="57108" y2="95468"/>
                        <a14:foregroundMark x1="52530" y1="93051" x2="52530" y2="93051"/>
                        <a14:foregroundMark x1="62651" y1="97281" x2="62651" y2="97281"/>
                        <a14:foregroundMark x1="51084" y1="96073" x2="53253" y2="95770"/>
                        <a14:foregroundMark x1="91566" y1="78550" x2="91566" y2="78550"/>
                        <a14:foregroundMark x1="86024" y1="66163" x2="86024" y2="66163"/>
                        <a14:foregroundMark x1="96145" y1="79758" x2="96145" y2="79758"/>
                        <a14:foregroundMark x1="91084" y1="77644" x2="91084" y2="77644"/>
                        <a14:foregroundMark x1="96145" y1="81571" x2="96145" y2="81571"/>
                        <a14:foregroundMark x1="78072" y1="52266" x2="78072" y2="52266"/>
                        <a14:foregroundMark x1="81928" y1="53474" x2="81928" y2="53474"/>
                        <a14:foregroundMark x1="83614" y1="46224" x2="83614" y2="46224"/>
                        <a14:foregroundMark x1="23133" y1="24471" x2="23133" y2="24471"/>
                        <a14:foregroundMark x1="6506" y1="29607" x2="6506" y2="29607"/>
                        <a14:foregroundMark x1="12771" y1="13595" x2="12771" y2="13595"/>
                        <a14:foregroundMark x1="22410" y1="2115" x2="22410" y2="2115"/>
                        <a14:foregroundMark x1="82169" y1="53172" x2="82169" y2="53172"/>
                        <a14:foregroundMark x1="25301" y1="49547" x2="25301" y2="49547"/>
                        <a14:foregroundMark x1="31807" y1="52568" x2="31807" y2="52568"/>
                        <a14:foregroundMark x1="34699" y1="46224" x2="34699" y2="46224"/>
                        <a14:foregroundMark x1="6747" y1="42296" x2="6747" y2="42296"/>
                        <a14:foregroundMark x1="7711" y1="44411" x2="7711" y2="44411"/>
                        <a14:backgroundMark x1="28193" y1="46526" x2="28193" y2="46526"/>
                        <a14:backgroundMark x1="35181" y1="46224" x2="35181" y2="46224"/>
                        <a14:backgroundMark x1="31325" y1="51662" x2="31325" y2="51662"/>
                        <a14:backgroundMark x1="26024" y1="46526" x2="26024" y2="46526"/>
                        <a14:backgroundMark x1="26747" y1="50453" x2="26747" y2="50453"/>
                        <a14:backgroundMark x1="36145" y1="54683" x2="36145" y2="54683"/>
                        <a14:backgroundMark x1="37590" y1="53776" x2="37590" y2="53776"/>
                        <a14:backgroundMark x1="38795" y1="56798" x2="38795" y2="56798"/>
                        <a14:backgroundMark x1="40241" y1="58308" x2="40241" y2="58308"/>
                      </a14:backgroundRemoval>
                    </a14:imgEffect>
                  </a14:imgLayer>
                </a14:imgProps>
              </a:ext>
              <a:ext uri="{28A0092B-C50C-407E-A947-70E740481C1C}">
                <a14:useLocalDpi xmlns:a14="http://schemas.microsoft.com/office/drawing/2010/main" val="0"/>
              </a:ext>
            </a:extLst>
          </a:blip>
          <a:srcRect r="61023" b="36103"/>
          <a:stretch/>
        </p:blipFill>
        <p:spPr bwMode="auto">
          <a:xfrm>
            <a:off x="2744296" y="1246793"/>
            <a:ext cx="1896621" cy="2347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86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12"/>
                                        </p:tgtEl>
                                      </p:cBhvr>
                                    </p:animEffect>
                                    <p:animScale>
                                      <p:cBhvr>
                                        <p:cTn id="18"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0" y="0"/>
            <a:ext cx="9144000" cy="6858000"/>
            <a:chOff x="-4895850" y="-388210"/>
            <a:chExt cx="9067800" cy="7246210"/>
          </a:xfrm>
        </p:grpSpPr>
        <p:pic>
          <p:nvPicPr>
            <p:cNvPr id="6" name="Picture 4" descr="Kết quả hình ảnh cho ảnh động tom và jer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88210"/>
              <a:ext cx="9048750" cy="72462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95850" y="3409950"/>
              <a:ext cx="9067800" cy="344805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grpSp>
      <p:sp>
        <p:nvSpPr>
          <p:cNvPr id="8" name="Title 1"/>
          <p:cNvSpPr>
            <a:spLocks noGrp="1"/>
          </p:cNvSpPr>
          <p:nvPr>
            <p:ph type="title"/>
          </p:nvPr>
        </p:nvSpPr>
        <p:spPr>
          <a:xfrm>
            <a:off x="3276600" y="1317626"/>
            <a:ext cx="6623050" cy="1325563"/>
          </a:xfrm>
        </p:spPr>
        <p:txBody>
          <a:bodyPr/>
          <a:lstStyle/>
          <a:p>
            <a:pPr algn="ctr"/>
            <a:r>
              <a:rPr lang="en-US" sz="3600" b="1" dirty="0">
                <a:solidFill>
                  <a:srgbClr val="FF0000"/>
                </a:solidFill>
                <a:latin typeface="Times New Roman" panose="02020603050405020304" pitchFamily="18" charset="0"/>
                <a:cs typeface="Times New Roman" panose="02020603050405020304" pitchFamily="18" charset="0"/>
              </a:rPr>
              <a:t>GIỚI THIỆU – LUẬT CHƠI	</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9" name="Content Placeholder 2"/>
          <p:cNvSpPr>
            <a:spLocks noGrp="1"/>
          </p:cNvSpPr>
          <p:nvPr>
            <p:ph idx="1"/>
          </p:nvPr>
        </p:nvSpPr>
        <p:spPr>
          <a:xfrm>
            <a:off x="2012950" y="3736157"/>
            <a:ext cx="7886700" cy="2846241"/>
          </a:xfrm>
        </p:spPr>
        <p:txBody>
          <a:bodyPr/>
          <a:lstStyle/>
          <a:p>
            <a:pPr algn="just"/>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cửa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cửa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chứa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miếng</a:t>
            </a:r>
            <a:r>
              <a:rPr lang="en-US" sz="2800" dirty="0">
                <a:solidFill>
                  <a:srgbClr val="002060"/>
                </a:solidFill>
                <a:latin typeface="Times New Roman" panose="02020603050405020304" pitchFamily="18" charset="0"/>
                <a:cs typeface="Times New Roman" panose="02020603050405020304" pitchFamily="18" charset="0"/>
              </a:rPr>
              <a:t> Pho </a:t>
            </a:r>
            <a:r>
              <a:rPr lang="en-US" sz="2800" dirty="0" err="1">
                <a:solidFill>
                  <a:srgbClr val="002060"/>
                </a:solidFill>
                <a:latin typeface="Times New Roman" panose="02020603050405020304" pitchFamily="18" charset="0"/>
                <a:cs typeface="Times New Roman" panose="02020603050405020304" pitchFamily="18" charset="0"/>
              </a:rPr>
              <a:t>Mát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cửa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giấu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Mèo</a:t>
            </a:r>
            <a:r>
              <a:rPr lang="en-US" sz="2800" dirty="0">
                <a:solidFill>
                  <a:srgbClr val="002060"/>
                </a:solidFill>
                <a:latin typeface="Times New Roman" panose="02020603050405020304" pitchFamily="18" charset="0"/>
                <a:cs typeface="Times New Roman" panose="02020603050405020304" pitchFamily="18" charset="0"/>
              </a:rPr>
              <a:t> Tom. </a:t>
            </a:r>
            <a:r>
              <a:rPr lang="en-US" sz="2800" dirty="0" err="1">
                <a:solidFill>
                  <a:srgbClr val="002060"/>
                </a:solidFill>
                <a:latin typeface="Times New Roman" panose="02020603050405020304" pitchFamily="18" charset="0"/>
                <a:cs typeface="Times New Roman" panose="02020603050405020304" pitchFamily="18" charset="0"/>
              </a:rPr>
              <a:t>Hãy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giúp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chuột</a:t>
            </a:r>
            <a:r>
              <a:rPr lang="en-US" sz="2800" dirty="0">
                <a:solidFill>
                  <a:srgbClr val="002060"/>
                </a:solidFill>
                <a:latin typeface="Times New Roman" panose="02020603050405020304" pitchFamily="18" charset="0"/>
                <a:cs typeface="Times New Roman" panose="02020603050405020304" pitchFamily="18" charset="0"/>
              </a:rPr>
              <a:t> Jerry </a:t>
            </a:r>
            <a:r>
              <a:rPr lang="en-US" sz="2800" dirty="0" err="1">
                <a:solidFill>
                  <a:srgbClr val="002060"/>
                </a:solidFill>
                <a:latin typeface="Times New Roman" panose="02020603050405020304" pitchFamily="18" charset="0"/>
                <a:cs typeface="Times New Roman" panose="02020603050405020304" pitchFamily="18" charset="0"/>
              </a:rPr>
              <a:t>lấy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miếng</a:t>
            </a:r>
            <a:r>
              <a:rPr lang="en-US" sz="2800" dirty="0">
                <a:solidFill>
                  <a:srgbClr val="002060"/>
                </a:solidFill>
                <a:latin typeface="Times New Roman" panose="02020603050405020304" pitchFamily="18" charset="0"/>
                <a:cs typeface="Times New Roman" panose="02020603050405020304" pitchFamily="18" charset="0"/>
              </a:rPr>
              <a:t> pho </a:t>
            </a:r>
            <a:r>
              <a:rPr lang="en-US" sz="2800" dirty="0" err="1">
                <a:solidFill>
                  <a:srgbClr val="002060"/>
                </a:solidFill>
                <a:latin typeface="Times New Roman" panose="02020603050405020304" pitchFamily="18" charset="0"/>
                <a:cs typeface="Times New Roman" panose="02020603050405020304" pitchFamily="18" charset="0"/>
              </a:rPr>
              <a:t>mát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bằng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kỹ</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toán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lựa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cửa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phù</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a:t>
            </a:r>
          </a:p>
          <a:p>
            <a:pPr algn="just"/>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suy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mỗi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hỏi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10 </a:t>
            </a:r>
            <a:r>
              <a:rPr lang="en-US" sz="2800" dirty="0" err="1">
                <a:solidFill>
                  <a:srgbClr val="002060"/>
                </a:solidFill>
                <a:latin typeface="Times New Roman" panose="02020603050405020304" pitchFamily="18" charset="0"/>
                <a:cs typeface="Times New Roman" panose="02020603050405020304" pitchFamily="18" charset="0"/>
              </a:rPr>
              <a:t>giây</a:t>
            </a:r>
            <a:r>
              <a:rPr lang="en-US" sz="2800" dirty="0">
                <a:solidFill>
                  <a:srgbClr val="002060"/>
                </a:solidFill>
                <a:latin typeface="Times New Roman" panose="02020603050405020304" pitchFamily="18" charset="0"/>
                <a:cs typeface="Times New Roman" panose="02020603050405020304" pitchFamily="18" charset="0"/>
              </a:rPr>
              <a:t>.</a:t>
            </a:r>
            <a:endParaRPr lang="vi-VN" sz="2800" dirty="0">
              <a:solidFill>
                <a:srgbClr val="002060"/>
              </a:solidFill>
              <a:latin typeface="Times New Roman" panose="02020603050405020304" pitchFamily="18" charset="0"/>
              <a:cs typeface="Times New Roman" panose="02020603050405020304" pitchFamily="18" charset="0"/>
            </a:endParaRPr>
          </a:p>
        </p:txBody>
      </p:sp>
      <p:pic>
        <p:nvPicPr>
          <p:cNvPr id="10" name="Picture 9">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837" l="0" r="100000">
                        <a14:foregroundMark x1="54214" y1="22186" x2="54214" y2="21533"/>
                        <a14:foregroundMark x1="62187" y1="16476" x2="62187" y2="16476"/>
                        <a14:foregroundMark x1="53986" y1="20228" x2="53986" y2="20228"/>
                        <a14:foregroundMark x1="60364" y1="17292" x2="60364" y2="17292"/>
                      </a14:backgroundRemoval>
                    </a14:imgEffect>
                  </a14:imgLayer>
                </a14:imgProps>
              </a:ext>
            </a:extLst>
          </a:blip>
          <a:srcRect r="4401"/>
          <a:stretch/>
        </p:blipFill>
        <p:spPr>
          <a:xfrm>
            <a:off x="1833824" y="973093"/>
            <a:ext cx="1379276" cy="2014628"/>
          </a:xfrm>
          <a:prstGeom prst="rect">
            <a:avLst/>
          </a:prstGeom>
        </p:spPr>
      </p:pic>
    </p:spTree>
    <p:extLst>
      <p:ext uri="{BB962C8B-B14F-4D97-AF65-F5344CB8AC3E}">
        <p14:creationId xmlns:p14="http://schemas.microsoft.com/office/powerpoint/2010/main" val="843973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7" name="Table 6">
                <a:extLst>
                  <a:ext uri="{FF2B5EF4-FFF2-40B4-BE49-F238E27FC236}">
                    <a16:creationId xmlns:a16="http://schemas.microsoft.com/office/drawing/2014/main" id="{D0456E67-F032-4487-173E-9E8FA530C6C8}"/>
                  </a:ext>
                </a:extLst>
              </p:cNvPr>
              <p:cNvGraphicFramePr>
                <a:graphicFrameLocks noGrp="1"/>
              </p:cNvGraphicFramePr>
              <p:nvPr>
                <p:extLst>
                  <p:ext uri="{D42A27DB-BD31-4B8C-83A1-F6EECF244321}">
                    <p14:modId xmlns:p14="http://schemas.microsoft.com/office/powerpoint/2010/main" val="2722854519"/>
                  </p:ext>
                </p:extLst>
              </p:nvPr>
            </p:nvGraphicFramePr>
            <p:xfrm>
              <a:off x="54592" y="1371600"/>
              <a:ext cx="12039600" cy="5267770"/>
            </p:xfrm>
            <a:graphic>
              <a:graphicData uri="http://schemas.openxmlformats.org/drawingml/2006/table">
                <a:tbl>
                  <a:tblPr firstRow="1" firstCol="1" bandRow="1">
                    <a:tableStyleId>{5C22544A-7EE6-4342-B048-85BDC9FD1C3A}</a:tableStyleId>
                  </a:tblPr>
                  <a:tblGrid>
                    <a:gridCol w="3007280">
                      <a:extLst>
                        <a:ext uri="{9D8B030D-6E8A-4147-A177-3AD203B41FA5}">
                          <a16:colId xmlns:a16="http://schemas.microsoft.com/office/drawing/2014/main" val="125160406"/>
                        </a:ext>
                      </a:extLst>
                    </a:gridCol>
                    <a:gridCol w="3014266">
                      <a:extLst>
                        <a:ext uri="{9D8B030D-6E8A-4147-A177-3AD203B41FA5}">
                          <a16:colId xmlns:a16="http://schemas.microsoft.com/office/drawing/2014/main" val="2087617980"/>
                        </a:ext>
                      </a:extLst>
                    </a:gridCol>
                    <a:gridCol w="3008154">
                      <a:extLst>
                        <a:ext uri="{9D8B030D-6E8A-4147-A177-3AD203B41FA5}">
                          <a16:colId xmlns:a16="http://schemas.microsoft.com/office/drawing/2014/main" val="3222667250"/>
                        </a:ext>
                      </a:extLst>
                    </a:gridCol>
                    <a:gridCol w="3009900">
                      <a:extLst>
                        <a:ext uri="{9D8B030D-6E8A-4147-A177-3AD203B41FA5}">
                          <a16:colId xmlns:a16="http://schemas.microsoft.com/office/drawing/2014/main" val="1894032397"/>
                        </a:ext>
                      </a:extLst>
                    </a:gridCol>
                  </a:tblGrid>
                  <a:tr h="0">
                    <a:tc>
                      <a:txBody>
                        <a:bodyPr/>
                        <a:lstStyle/>
                        <a:p>
                          <a:pPr algn="ctr">
                            <a:lnSpc>
                              <a:spcPct val="100000"/>
                            </a:lnSpc>
                            <a:spcAft>
                              <a:spcPts val="1000"/>
                            </a:spcAft>
                          </a:pPr>
                          <a14:m>
                            <m:oMathPara xmlns:m="http://schemas.openxmlformats.org/officeDocument/2006/math">
                              <m:oMathParaPr>
                                <m:jc m:val="centerGroup"/>
                              </m:oMathParaPr>
                              <m:oMath xmlns:m="http://schemas.openxmlformats.org/officeDocument/2006/math">
                                <m:r>
                                  <a:rPr lang="en-US" sz="2800">
                                    <a:effectLst/>
                                  </a:rPr>
                                  <m:t>𝕂</m:t>
                                </m:r>
                              </m:oMath>
                            </m:oMathPara>
                          </a14:m>
                          <a:endParaRPr lang="en-US" sz="2800">
                            <a:effectLst/>
                          </a:endParaRPr>
                        </a:p>
                        <a:p>
                          <a:pPr algn="ctr">
                            <a:lnSpc>
                              <a:spcPct val="100000"/>
                            </a:lnSpc>
                            <a:spcAft>
                              <a:spcPts val="1000"/>
                            </a:spcAft>
                          </a:pPr>
                          <a:r>
                            <a:rPr lang="en-US" sz="2000">
                              <a:effectLst/>
                            </a:rPr>
                            <a:t>(What do I know)</a:t>
                          </a:r>
                        </a:p>
                        <a:p>
                          <a:pPr algn="ctr">
                            <a:lnSpc>
                              <a:spcPct val="100000"/>
                            </a:lnSpc>
                            <a:spcAft>
                              <a:spcPts val="1000"/>
                            </a:spcAft>
                          </a:pPr>
                          <a:r>
                            <a:rPr lang="en-US" sz="2000">
                              <a:effectLst/>
                            </a:rPr>
                            <a:t> Những điều em đã biết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14:m>
                            <m:oMathPara xmlns:m="http://schemas.openxmlformats.org/officeDocument/2006/math">
                              <m:oMathParaPr>
                                <m:jc m:val="centerGroup"/>
                              </m:oMathParaPr>
                              <m:oMath xmlns:m="http://schemas.openxmlformats.org/officeDocument/2006/math">
                                <m:r>
                                  <a:rPr lang="en-US" sz="2800">
                                    <a:effectLst/>
                                  </a:rPr>
                                  <m:t>𝕎</m:t>
                                </m:r>
                              </m:oMath>
                            </m:oMathPara>
                          </a14:m>
                          <a:endParaRPr lang="en-US" sz="2800">
                            <a:effectLst/>
                          </a:endParaRPr>
                        </a:p>
                        <a:p>
                          <a:pPr algn="ctr">
                            <a:lnSpc>
                              <a:spcPct val="100000"/>
                            </a:lnSpc>
                            <a:spcAft>
                              <a:spcPts val="1000"/>
                            </a:spcAft>
                          </a:pPr>
                          <a:r>
                            <a:rPr lang="en-US" sz="2000">
                              <a:effectLst/>
                            </a:rPr>
                            <a:t>(What do I want to know)</a:t>
                          </a:r>
                        </a:p>
                        <a:p>
                          <a:pPr algn="ctr">
                            <a:lnSpc>
                              <a:spcPct val="100000"/>
                            </a:lnSpc>
                            <a:spcAft>
                              <a:spcPts val="1000"/>
                            </a:spcAft>
                          </a:pPr>
                          <a:r>
                            <a:rPr lang="en-US" sz="2000">
                              <a:effectLst/>
                            </a:rPr>
                            <a:t>Những điều em mong muốn được biết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14:m>
                            <m:oMathPara xmlns:m="http://schemas.openxmlformats.org/officeDocument/2006/math">
                              <m:oMathParaPr>
                                <m:jc m:val="centerGroup"/>
                              </m:oMathParaPr>
                              <m:oMath xmlns:m="http://schemas.openxmlformats.org/officeDocument/2006/math">
                                <m:r>
                                  <a:rPr lang="en-US" sz="2800">
                                    <a:effectLst/>
                                  </a:rPr>
                                  <m:t>𝕃</m:t>
                                </m:r>
                              </m:oMath>
                            </m:oMathPara>
                          </a14:m>
                          <a:endParaRPr lang="en-US" sz="2800">
                            <a:effectLst/>
                          </a:endParaRPr>
                        </a:p>
                        <a:p>
                          <a:pPr algn="ctr">
                            <a:lnSpc>
                              <a:spcPct val="100000"/>
                            </a:lnSpc>
                            <a:spcAft>
                              <a:spcPts val="1000"/>
                            </a:spcAft>
                          </a:pPr>
                          <a:r>
                            <a:rPr lang="en-US" sz="2000">
                              <a:effectLst/>
                            </a:rPr>
                            <a:t>(What have I learned)</a:t>
                          </a:r>
                        </a:p>
                        <a:p>
                          <a:pPr algn="ctr">
                            <a:lnSpc>
                              <a:spcPct val="100000"/>
                            </a:lnSpc>
                            <a:spcAft>
                              <a:spcPts val="1000"/>
                            </a:spcAft>
                          </a:pPr>
                          <a:r>
                            <a:rPr lang="en-US" sz="2000">
                              <a:effectLst/>
                            </a:rPr>
                            <a:t>Những điều em đã học được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14:m>
                            <m:oMathPara xmlns:m="http://schemas.openxmlformats.org/officeDocument/2006/math">
                              <m:oMathParaPr>
                                <m:jc m:val="centerGroup"/>
                              </m:oMathParaPr>
                              <m:oMath xmlns:m="http://schemas.openxmlformats.org/officeDocument/2006/math">
                                <m:r>
                                  <a:rPr lang="en-US" sz="2800">
                                    <a:effectLst/>
                                  </a:rPr>
                                  <m:t>ℍ</m:t>
                                </m:r>
                              </m:oMath>
                            </m:oMathPara>
                          </a14:m>
                          <a:endParaRPr lang="en-US" sz="2800">
                            <a:effectLst/>
                          </a:endParaRPr>
                        </a:p>
                        <a:p>
                          <a:pPr algn="ctr">
                            <a:lnSpc>
                              <a:spcPct val="100000"/>
                            </a:lnSpc>
                            <a:spcAft>
                              <a:spcPts val="1000"/>
                            </a:spcAft>
                          </a:pPr>
                          <a:r>
                            <a:rPr lang="en-US" sz="2000">
                              <a:effectLst/>
                            </a:rPr>
                            <a:t>(How can I learn more)</a:t>
                          </a:r>
                        </a:p>
                        <a:p>
                          <a:pPr algn="ctr">
                            <a:lnSpc>
                              <a:spcPct val="100000"/>
                            </a:lnSpc>
                            <a:spcAft>
                              <a:spcPts val="1000"/>
                            </a:spcAft>
                          </a:pPr>
                          <a:r>
                            <a:rPr lang="en-US" sz="2000">
                              <a:effectLst/>
                            </a:rPr>
                            <a:t>Làm thế nào để em có thể học được nhiều hơn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8205001"/>
                      </a:ext>
                    </a:extLst>
                  </a:tr>
                  <a:tr h="1586264">
                    <a:tc>
                      <a:txBody>
                        <a:bodyPr/>
                        <a:lstStyle/>
                        <a:p>
                          <a:pPr algn="ctr">
                            <a:lnSpc>
                              <a:spcPct val="115000"/>
                            </a:lnSpc>
                            <a:spcAft>
                              <a:spcPts val="1000"/>
                            </a:spcAft>
                          </a:pPr>
                          <a:r>
                            <a:rPr lang="en-US" sz="2400">
                              <a:effectLst/>
                            </a:rPr>
                            <a:t> </a:t>
                          </a: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D0D8E8"/>
                        </a:solidFill>
                      </a:tcPr>
                    </a:tc>
                    <a:tc>
                      <a:txBody>
                        <a:bodyPr/>
                        <a:lstStyle/>
                        <a:p>
                          <a:pPr algn="ctr">
                            <a:lnSpc>
                              <a:spcPct val="115000"/>
                            </a:lnSpc>
                            <a:spcAft>
                              <a:spcPts val="1000"/>
                            </a:spcAft>
                          </a:pPr>
                          <a:r>
                            <a:rPr lang="en-US" sz="2400">
                              <a:effectLst/>
                            </a:rPr>
                            <a:t> </a:t>
                          </a: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7497232"/>
                      </a:ext>
                    </a:extLst>
                  </a:tr>
                </a:tbl>
              </a:graphicData>
            </a:graphic>
          </p:graphicFrame>
        </mc:Choice>
        <mc:Fallback>
          <p:graphicFrame>
            <p:nvGraphicFramePr>
              <p:cNvPr id="7" name="Table 6">
                <a:extLst>
                  <a:ext uri="{FF2B5EF4-FFF2-40B4-BE49-F238E27FC236}">
                    <a16:creationId xmlns:a16="http://schemas.microsoft.com/office/drawing/2014/main" id="{D0456E67-F032-4487-173E-9E8FA530C6C8}"/>
                  </a:ext>
                </a:extLst>
              </p:cNvPr>
              <p:cNvGraphicFramePr>
                <a:graphicFrameLocks noGrp="1"/>
              </p:cNvGraphicFramePr>
              <p:nvPr>
                <p:extLst>
                  <p:ext uri="{D42A27DB-BD31-4B8C-83A1-F6EECF244321}">
                    <p14:modId xmlns:p14="http://schemas.microsoft.com/office/powerpoint/2010/main" val="2722854519"/>
                  </p:ext>
                </p:extLst>
              </p:nvPr>
            </p:nvGraphicFramePr>
            <p:xfrm>
              <a:off x="54592" y="1371600"/>
              <a:ext cx="12039600" cy="5267770"/>
            </p:xfrm>
            <a:graphic>
              <a:graphicData uri="http://schemas.openxmlformats.org/drawingml/2006/table">
                <a:tbl>
                  <a:tblPr firstRow="1" firstCol="1" bandRow="1">
                    <a:tableStyleId>{5C22544A-7EE6-4342-B048-85BDC9FD1C3A}</a:tableStyleId>
                  </a:tblPr>
                  <a:tblGrid>
                    <a:gridCol w="3007280">
                      <a:extLst>
                        <a:ext uri="{9D8B030D-6E8A-4147-A177-3AD203B41FA5}">
                          <a16:colId xmlns:a16="http://schemas.microsoft.com/office/drawing/2014/main" val="125160406"/>
                        </a:ext>
                      </a:extLst>
                    </a:gridCol>
                    <a:gridCol w="3014266">
                      <a:extLst>
                        <a:ext uri="{9D8B030D-6E8A-4147-A177-3AD203B41FA5}">
                          <a16:colId xmlns:a16="http://schemas.microsoft.com/office/drawing/2014/main" val="2087617980"/>
                        </a:ext>
                      </a:extLst>
                    </a:gridCol>
                    <a:gridCol w="3008154">
                      <a:extLst>
                        <a:ext uri="{9D8B030D-6E8A-4147-A177-3AD203B41FA5}">
                          <a16:colId xmlns:a16="http://schemas.microsoft.com/office/drawing/2014/main" val="3222667250"/>
                        </a:ext>
                      </a:extLst>
                    </a:gridCol>
                    <a:gridCol w="3009900">
                      <a:extLst>
                        <a:ext uri="{9D8B030D-6E8A-4147-A177-3AD203B41FA5}">
                          <a16:colId xmlns:a16="http://schemas.microsoft.com/office/drawing/2014/main" val="1894032397"/>
                        </a:ext>
                      </a:extLst>
                    </a:gridCol>
                  </a:tblGrid>
                  <a:tr h="1595120">
                    <a:tc>
                      <a:txBody>
                        <a:bodyPr/>
                        <a:lstStyle/>
                        <a:p>
                          <a:endParaRPr lang="en-US"/>
                        </a:p>
                      </a:txBody>
                      <a:tcPr marL="68580" marR="68580" marT="0" marB="0" anchor="ctr">
                        <a:blipFill>
                          <a:blip r:embed="rId2"/>
                          <a:stretch>
                            <a:fillRect l="-202" t="-763" r="-301012" b="-230916"/>
                          </a:stretch>
                        </a:blipFill>
                      </a:tcPr>
                    </a:tc>
                    <a:tc>
                      <a:txBody>
                        <a:bodyPr/>
                        <a:lstStyle/>
                        <a:p>
                          <a:endParaRPr lang="en-US"/>
                        </a:p>
                      </a:txBody>
                      <a:tcPr marL="68580" marR="68580" marT="0" marB="0" anchor="ctr">
                        <a:blipFill>
                          <a:blip r:embed="rId2"/>
                          <a:stretch>
                            <a:fillRect l="-100202" t="-763" r="-201012" b="-230916"/>
                          </a:stretch>
                        </a:blipFill>
                      </a:tcPr>
                    </a:tc>
                    <a:tc>
                      <a:txBody>
                        <a:bodyPr/>
                        <a:lstStyle/>
                        <a:p>
                          <a:endParaRPr lang="en-US"/>
                        </a:p>
                      </a:txBody>
                      <a:tcPr marL="68580" marR="68580" marT="0" marB="0" anchor="ctr">
                        <a:blipFill>
                          <a:blip r:embed="rId2"/>
                          <a:stretch>
                            <a:fillRect l="-200202" t="-763" r="-101012" b="-230916"/>
                          </a:stretch>
                        </a:blipFill>
                      </a:tcPr>
                    </a:tc>
                    <a:tc>
                      <a:txBody>
                        <a:bodyPr/>
                        <a:lstStyle/>
                        <a:p>
                          <a:endParaRPr lang="en-US"/>
                        </a:p>
                      </a:txBody>
                      <a:tcPr marL="68580" marR="68580" marT="0" marB="0" anchor="ctr">
                        <a:blipFill>
                          <a:blip r:embed="rId2"/>
                          <a:stretch>
                            <a:fillRect l="-300202" t="-763" r="-1012" b="-230916"/>
                          </a:stretch>
                        </a:blipFill>
                      </a:tcPr>
                    </a:tc>
                    <a:extLst>
                      <a:ext uri="{0D108BD9-81ED-4DB2-BD59-A6C34878D82A}">
                        <a16:rowId xmlns:a16="http://schemas.microsoft.com/office/drawing/2014/main" val="3428205001"/>
                      </a:ext>
                    </a:extLst>
                  </a:tr>
                  <a:tr h="3672650">
                    <a:tc>
                      <a:txBody>
                        <a:bodyPr/>
                        <a:lstStyle/>
                        <a:p>
                          <a:pPr algn="ctr">
                            <a:lnSpc>
                              <a:spcPct val="115000"/>
                            </a:lnSpc>
                            <a:spcAft>
                              <a:spcPts val="1000"/>
                            </a:spcAft>
                          </a:pPr>
                          <a:r>
                            <a:rPr lang="en-US" sz="2400">
                              <a:effectLst/>
                            </a:rPr>
                            <a:t> </a:t>
                          </a: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D0D8E8"/>
                        </a:solidFill>
                      </a:tcPr>
                    </a:tc>
                    <a:tc>
                      <a:txBody>
                        <a:bodyPr/>
                        <a:lstStyle/>
                        <a:p>
                          <a:pPr algn="ctr">
                            <a:lnSpc>
                              <a:spcPct val="115000"/>
                            </a:lnSpc>
                            <a:spcAft>
                              <a:spcPts val="1000"/>
                            </a:spcAft>
                          </a:pPr>
                          <a:r>
                            <a:rPr lang="en-US" sz="2400">
                              <a:effectLst/>
                            </a:rPr>
                            <a:t> </a:t>
                          </a: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7497232"/>
                      </a:ext>
                    </a:extLst>
                  </a:tr>
                </a:tbl>
              </a:graphicData>
            </a:graphic>
          </p:graphicFrame>
        </mc:Fallback>
      </mc:AlternateContent>
      <p:sp>
        <p:nvSpPr>
          <p:cNvPr id="11" name="TextBox 10">
            <a:extLst>
              <a:ext uri="{FF2B5EF4-FFF2-40B4-BE49-F238E27FC236}">
                <a16:creationId xmlns:a16="http://schemas.microsoft.com/office/drawing/2014/main" id="{760B40D9-2917-17BC-F30B-7B6E40B1A7DE}"/>
              </a:ext>
            </a:extLst>
          </p:cNvPr>
          <p:cNvSpPr txBox="1"/>
          <p:nvPr/>
        </p:nvSpPr>
        <p:spPr>
          <a:xfrm>
            <a:off x="1718310" y="76200"/>
            <a:ext cx="9864090" cy="1261884"/>
          </a:xfrm>
          <a:prstGeom prst="rect">
            <a:avLst/>
          </a:prstGeom>
          <a:noFill/>
        </p:spPr>
        <p:txBody>
          <a:bodyPr wrap="square" rtlCol="0">
            <a:spAutoFit/>
          </a:bodyPr>
          <a:lstStyle/>
          <a:p>
            <a:pPr algn="ctr"/>
            <a:r>
              <a:rPr lang="en-US" sz="2800">
                <a:solidFill>
                  <a:srgbClr val="FF0000"/>
                </a:solidFill>
                <a:latin typeface="#9Slide03 AllRoundGothic" panose="020B0703020202020104" pitchFamily="34" charset="0"/>
                <a:cs typeface="Arial" panose="020B0604020202020204" pitchFamily="34" charset="0"/>
              </a:rPr>
              <a:t>PHIẾU HỌC TẬP</a:t>
            </a:r>
          </a:p>
          <a:p>
            <a:pPr algn="ctr"/>
            <a:r>
              <a:rPr lang="en-US" sz="2400">
                <a:solidFill>
                  <a:srgbClr val="0000CC"/>
                </a:solidFill>
                <a:latin typeface="#9Slide03 AllRoundGothic" panose="020B0703020202020104" pitchFamily="34" charset="0"/>
                <a:cs typeface="Arial" panose="020B0604020202020204" pitchFamily="34" charset="0"/>
              </a:rPr>
              <a:t>BÀI 20: CHU VI VÀ DIỆN TÍCH MỘT SỐ TỨ GIÁC ĐÃ HỌC </a:t>
            </a:r>
          </a:p>
          <a:p>
            <a:pPr algn="ctr"/>
            <a:r>
              <a:rPr lang="en-US" sz="2400">
                <a:latin typeface="#9Slide03 AllRoundGothic" panose="020B0703020202020104" pitchFamily="34" charset="0"/>
                <a:cs typeface="Arial" panose="020B0604020202020204" pitchFamily="34" charset="0"/>
              </a:rPr>
              <a:t>Tiết 1: Chu vi, diện tích của hình vuông, hình chữ nhật, hình thang.</a:t>
            </a:r>
          </a:p>
        </p:txBody>
      </p:sp>
    </p:spTree>
    <p:extLst>
      <p:ext uri="{BB962C8B-B14F-4D97-AF65-F5344CB8AC3E}">
        <p14:creationId xmlns:p14="http://schemas.microsoft.com/office/powerpoint/2010/main" val="3121983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0" y="0"/>
            <a:ext cx="9651004" cy="6999172"/>
            <a:chOff x="-4895850" y="-388210"/>
            <a:chExt cx="9067800" cy="7246210"/>
          </a:xfrm>
        </p:grpSpPr>
        <p:pic>
          <p:nvPicPr>
            <p:cNvPr id="6" name="Picture 4" descr="Kết quả hình ảnh cho ảnh động tom và jer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88210"/>
              <a:ext cx="9048750" cy="72462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95850" y="3409950"/>
              <a:ext cx="9067800" cy="344805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grpSp>
      <p:pic>
        <p:nvPicPr>
          <p:cNvPr id="8" name="Ảnh 9">
            <a:hlinkClick r:id="rId3" action="ppaction://hlinksldjump"/>
          </p:cNvPr>
          <p:cNvPicPr>
            <a:picLocks noChangeAspect="1"/>
          </p:cNvPicPr>
          <p:nvPr/>
        </p:nvPicPr>
        <p:blipFill>
          <a:blip r:embed="rId4">
            <a:clrChange>
              <a:clrFrom>
                <a:srgbClr val="FFFFFF"/>
              </a:clrFrom>
              <a:clrTo>
                <a:srgbClr val="FFFFFF">
                  <a:alpha val="0"/>
                </a:srgbClr>
              </a:clrTo>
            </a:clrChange>
          </a:blip>
          <a:stretch>
            <a:fillRect/>
          </a:stretch>
        </p:blipFill>
        <p:spPr>
          <a:xfrm>
            <a:off x="2854643" y="2364515"/>
            <a:ext cx="2307908" cy="1007029"/>
          </a:xfrm>
          <a:prstGeom prst="rect">
            <a:avLst/>
          </a:prstGeom>
        </p:spPr>
      </p:pic>
      <p:sp>
        <p:nvSpPr>
          <p:cNvPr id="9" name="Freeform 8"/>
          <p:cNvSpPr/>
          <p:nvPr/>
        </p:nvSpPr>
        <p:spPr>
          <a:xfrm>
            <a:off x="3006042" y="1927071"/>
            <a:ext cx="2423886" cy="1798871"/>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9"/>
          <p:cNvSpPr/>
          <p:nvPr/>
        </p:nvSpPr>
        <p:spPr>
          <a:xfrm>
            <a:off x="6870353" y="1931342"/>
            <a:ext cx="2423886" cy="1798871"/>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Kết quả hình ảnh cho jer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9213" y="4319551"/>
            <a:ext cx="1562445" cy="20420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Kết quả hình ảnh cho miếng pho mát 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57" b="90000" l="10000" r="90000"/>
                    </a14:imgEffect>
                  </a14:imgLayer>
                </a14:imgProps>
              </a:ext>
              <a:ext uri="{28A0092B-C50C-407E-A947-70E740481C1C}">
                <a14:useLocalDpi xmlns:a14="http://schemas.microsoft.com/office/drawing/2010/main" val="0"/>
              </a:ext>
            </a:extLst>
          </a:blip>
          <a:srcRect/>
          <a:stretch>
            <a:fillRect/>
          </a:stretch>
        </p:blipFill>
        <p:spPr bwMode="auto">
          <a:xfrm>
            <a:off x="3451225" y="2620770"/>
            <a:ext cx="1525826" cy="94940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hlinkClick r:id="rId8" action="ppaction://hlinksldjump"/>
          </p:cNvPr>
          <p:cNvSpPr/>
          <p:nvPr/>
        </p:nvSpPr>
        <p:spPr>
          <a:xfrm>
            <a:off x="1755071" y="285943"/>
            <a:ext cx="1099573" cy="50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err="1">
                <a:latin typeface="Palatino Linotype" panose="02040502050505030304" pitchFamily="18" charset="0"/>
              </a:rPr>
              <a:t>Câu</a:t>
            </a:r>
            <a:r>
              <a:rPr lang="en-US" sz="2000" dirty="0">
                <a:latin typeface="Palatino Linotype" panose="02040502050505030304" pitchFamily="18" charset="0"/>
              </a:rPr>
              <a:t> 1</a:t>
            </a:r>
            <a:endParaRPr lang="vi-VN" sz="2000" dirty="0">
              <a:latin typeface="Palatino Linotype" panose="02040502050505030304" pitchFamily="18" charset="0"/>
            </a:endParaRPr>
          </a:p>
        </p:txBody>
      </p:sp>
      <p:sp>
        <p:nvSpPr>
          <p:cNvPr id="14" name="Rectangle 13">
            <a:hlinkClick r:id="rId9" action="ppaction://hlinksldjump"/>
          </p:cNvPr>
          <p:cNvSpPr/>
          <p:nvPr/>
        </p:nvSpPr>
        <p:spPr>
          <a:xfrm>
            <a:off x="2981183" y="285943"/>
            <a:ext cx="1099573" cy="5043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err="1">
                <a:latin typeface="Palatino Linotype" panose="02040502050505030304" pitchFamily="18" charset="0"/>
              </a:rPr>
              <a:t>Câu</a:t>
            </a:r>
            <a:r>
              <a:rPr lang="en-US" sz="2000" dirty="0">
                <a:latin typeface="Palatino Linotype" panose="02040502050505030304" pitchFamily="18" charset="0"/>
              </a:rPr>
              <a:t> 2</a:t>
            </a:r>
            <a:endParaRPr lang="vi-VN" sz="2000" dirty="0">
              <a:latin typeface="Palatino Linotype" panose="02040502050505030304" pitchFamily="18" charset="0"/>
            </a:endParaRPr>
          </a:p>
        </p:txBody>
      </p:sp>
      <p:sp>
        <p:nvSpPr>
          <p:cNvPr id="15" name="Rectangle 14">
            <a:hlinkClick r:id="rId10" action="ppaction://hlinksldjump"/>
          </p:cNvPr>
          <p:cNvSpPr/>
          <p:nvPr/>
        </p:nvSpPr>
        <p:spPr>
          <a:xfrm>
            <a:off x="4207295" y="285943"/>
            <a:ext cx="1099573" cy="50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Palatino Linotype" panose="02040502050505030304" pitchFamily="18" charset="0"/>
              </a:rPr>
              <a:t>Câu 3</a:t>
            </a:r>
            <a:endParaRPr lang="vi-VN" sz="2000">
              <a:latin typeface="Palatino Linotype" panose="02040502050505030304" pitchFamily="18" charset="0"/>
            </a:endParaRPr>
          </a:p>
        </p:txBody>
      </p:sp>
      <p:sp>
        <p:nvSpPr>
          <p:cNvPr id="16" name="Rectangle 15">
            <a:hlinkClick r:id="rId11" action="ppaction://hlinksldjump"/>
          </p:cNvPr>
          <p:cNvSpPr/>
          <p:nvPr/>
        </p:nvSpPr>
        <p:spPr>
          <a:xfrm>
            <a:off x="5405150" y="285943"/>
            <a:ext cx="1099573" cy="50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Palatino Linotype" panose="02040502050505030304" pitchFamily="18" charset="0"/>
              </a:rPr>
              <a:t>Câu 4</a:t>
            </a:r>
            <a:endParaRPr lang="vi-VN" sz="2000">
              <a:latin typeface="Palatino Linotype" panose="02040502050505030304" pitchFamily="18" charset="0"/>
            </a:endParaRPr>
          </a:p>
        </p:txBody>
      </p:sp>
      <p:pic>
        <p:nvPicPr>
          <p:cNvPr id="17" name="Picture 18" descr="Kết quả hình ảnh cho mèo t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5556" y1="7750" x2="35556" y2="7750"/>
                        <a14:foregroundMark x1="36778" y1="9125" x2="36778" y2="9125"/>
                        <a14:foregroundMark x1="75444" y1="16750" x2="75444" y2="16750"/>
                      </a14:backgroundRemoval>
                    </a14:imgEffect>
                  </a14:imgLayer>
                </a14:imgProps>
              </a:ext>
              <a:ext uri="{28A0092B-C50C-407E-A947-70E740481C1C}">
                <a14:useLocalDpi xmlns:a14="http://schemas.microsoft.com/office/drawing/2010/main" val="0"/>
              </a:ext>
            </a:extLst>
          </a:blip>
          <a:srcRect/>
          <a:stretch>
            <a:fillRect/>
          </a:stretch>
        </p:blipFill>
        <p:spPr bwMode="auto">
          <a:xfrm>
            <a:off x="7166954" y="2165655"/>
            <a:ext cx="1771650" cy="1574800"/>
          </a:xfrm>
          <a:prstGeom prst="rect">
            <a:avLst/>
          </a:prstGeom>
          <a:noFill/>
          <a:extLst>
            <a:ext uri="{909E8E84-426E-40DD-AFC4-6F175D3DCCD1}">
              <a14:hiddenFill xmlns:a14="http://schemas.microsoft.com/office/drawing/2010/main">
                <a:solidFill>
                  <a:srgbClr val="FFFFFF"/>
                </a:solidFill>
              </a14:hiddenFill>
            </a:ext>
          </a:extLst>
        </p:spPr>
      </p:pic>
      <p:pic>
        <p:nvPicPr>
          <p:cNvPr id="18" name="Bat Dau"/>
          <p:cNvPicPr>
            <a:picLocks noChangeAspect="1"/>
          </p:cNvPicPr>
          <p:nvPr/>
        </p:nvPicPr>
        <p:blipFill>
          <a:blip r:embed="rId14">
            <a:clrChange>
              <a:clrFrom>
                <a:srgbClr val="FFFFFF"/>
              </a:clrFrom>
              <a:clrTo>
                <a:srgbClr val="FFFFFF">
                  <a:alpha val="0"/>
                </a:srgbClr>
              </a:clrTo>
            </a:clrChange>
          </a:blip>
          <a:stretch>
            <a:fillRect/>
          </a:stretch>
        </p:blipFill>
        <p:spPr>
          <a:xfrm>
            <a:off x="8111324" y="4319551"/>
            <a:ext cx="2358128" cy="1098631"/>
          </a:xfrm>
          <a:prstGeom prst="rect">
            <a:avLst/>
          </a:prstGeom>
        </p:spPr>
      </p:pic>
      <p:sp>
        <p:nvSpPr>
          <p:cNvPr id="19" name="Freeform 18"/>
          <p:cNvSpPr/>
          <p:nvPr/>
        </p:nvSpPr>
        <p:spPr>
          <a:xfrm>
            <a:off x="3012647" y="1924635"/>
            <a:ext cx="2423886" cy="1798871"/>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sp>
        <p:nvSpPr>
          <p:cNvPr id="20" name="Freeform 19"/>
          <p:cNvSpPr/>
          <p:nvPr/>
        </p:nvSpPr>
        <p:spPr>
          <a:xfrm>
            <a:off x="6866502" y="1919530"/>
            <a:ext cx="2423886" cy="1798871"/>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sp>
        <p:nvSpPr>
          <p:cNvPr id="21" name="Hexagon 20">
            <a:hlinkClick r:id="rId15" action="ppaction://hlinksldjump"/>
          </p:cNvPr>
          <p:cNvSpPr/>
          <p:nvPr/>
        </p:nvSpPr>
        <p:spPr>
          <a:xfrm>
            <a:off x="9668190" y="277937"/>
            <a:ext cx="801262" cy="51239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Exit</a:t>
            </a:r>
            <a:endParaRPr lang="vi-VN"/>
          </a:p>
        </p:txBody>
      </p:sp>
      <p:sp>
        <p:nvSpPr>
          <p:cNvPr id="22" name="Rectangle 21">
            <a:hlinkClick r:id="rId16" action="ppaction://hlinksldjump"/>
          </p:cNvPr>
          <p:cNvSpPr/>
          <p:nvPr/>
        </p:nvSpPr>
        <p:spPr>
          <a:xfrm>
            <a:off x="6603005" y="285943"/>
            <a:ext cx="1099573" cy="50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err="1">
                <a:latin typeface="Palatino Linotype" panose="02040502050505030304" pitchFamily="18" charset="0"/>
              </a:rPr>
              <a:t>Câu</a:t>
            </a:r>
            <a:r>
              <a:rPr lang="en-US" sz="2000" dirty="0">
                <a:latin typeface="Palatino Linotype" panose="02040502050505030304" pitchFamily="18" charset="0"/>
              </a:rPr>
              <a:t> 5</a:t>
            </a:r>
            <a:endParaRPr lang="vi-VN" sz="2000" dirty="0">
              <a:latin typeface="Palatino Linotype" panose="02040502050505030304" pitchFamily="18" charset="0"/>
            </a:endParaRPr>
          </a:p>
        </p:txBody>
      </p:sp>
    </p:spTree>
    <p:extLst>
      <p:ext uri="{BB962C8B-B14F-4D97-AF65-F5344CB8AC3E}">
        <p14:creationId xmlns:p14="http://schemas.microsoft.com/office/powerpoint/2010/main" val="179714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23"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1" presetClass="exit" presetSubtype="0" fill="hold" nodeType="afterEffect">
                                  <p:stCondLst>
                                    <p:cond delay="0"/>
                                  </p:stCondLst>
                                  <p:childTnLst>
                                    <p:set>
                                      <p:cBhvr>
                                        <p:cTn id="5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2" restart="whenNotActive" fill="hold" evtFilter="cancelBubble" nodeType="interactiveSeq">
                <p:stCondLst>
                  <p:cond evt="onClick" delay="0">
                    <p:tgtEl>
                      <p:spTgt spid="16"/>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2" grpId="0" animBg="1"/>
      <p:bldP spid="2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p:cNvGrpSpPr/>
          <p:nvPr/>
        </p:nvGrpSpPr>
        <p:grpSpPr>
          <a:xfrm>
            <a:off x="1514615" y="9631"/>
            <a:ext cx="9144000" cy="6858000"/>
            <a:chOff x="-4895850" y="-388210"/>
            <a:chExt cx="9067800" cy="7246210"/>
          </a:xfrm>
        </p:grpSpPr>
        <p:pic>
          <p:nvPicPr>
            <p:cNvPr id="69" name="Picture 4" descr="Kết quả hình ảnh cho ảnh động tom và jer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88210"/>
              <a:ext cx="9048750" cy="7246210"/>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p:cNvSpPr/>
            <p:nvPr/>
          </p:nvSpPr>
          <p:spPr>
            <a:xfrm>
              <a:off x="-4895850" y="3409950"/>
              <a:ext cx="9067800" cy="344805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grpSp>
      <p:pic>
        <p:nvPicPr>
          <p:cNvPr id="71" name="Ảnh 9">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2854643" y="2174015"/>
            <a:ext cx="2307908" cy="1007029"/>
          </a:xfrm>
          <a:prstGeom prst="rect">
            <a:avLst/>
          </a:prstGeom>
        </p:spPr>
      </p:pic>
      <p:sp>
        <p:nvSpPr>
          <p:cNvPr id="72" name="Freeform 71"/>
          <p:cNvSpPr/>
          <p:nvPr/>
        </p:nvSpPr>
        <p:spPr>
          <a:xfrm>
            <a:off x="3006042" y="1838169"/>
            <a:ext cx="2423886" cy="1798871"/>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sp>
        <p:nvSpPr>
          <p:cNvPr id="73" name="Freeform 72"/>
          <p:cNvSpPr/>
          <p:nvPr/>
        </p:nvSpPr>
        <p:spPr>
          <a:xfrm>
            <a:off x="6871547" y="1843098"/>
            <a:ext cx="2423886" cy="1798871"/>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pic>
        <p:nvPicPr>
          <p:cNvPr id="74" name="Picture 10" descr="Kết quả hình ảnh cho jer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0326" y="4762009"/>
            <a:ext cx="1175369" cy="153612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4" descr="Kết quả hình ảnh cho jerry"/>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81" b="98478" l="1143" r="98000">
                        <a14:foregroundMark x1="47810" y1="26941" x2="47810" y2="26941"/>
                        <a14:foregroundMark x1="49619" y1="25419" x2="49619" y2="25419"/>
                        <a14:foregroundMark x1="51143" y1="22222" x2="51143" y2="22222"/>
                        <a14:foregroundMark x1="38571" y1="21309" x2="38571" y2="21309"/>
                        <a14:foregroundMark x1="38952" y1="23059" x2="38952" y2="23059"/>
                        <a14:foregroundMark x1="37429" y1="23973" x2="37429" y2="23973"/>
                        <a14:foregroundMark x1="37429" y1="24886" x2="37429" y2="24886"/>
                        <a14:foregroundMark x1="45905" y1="28691" x2="45905" y2="28691"/>
                        <a14:foregroundMark x1="50381" y1="26636" x2="50381" y2="26636"/>
                      </a14:backgroundRemoval>
                    </a14:imgEffect>
                  </a14:imgLayer>
                </a14:imgProps>
              </a:ext>
              <a:ext uri="{28A0092B-C50C-407E-A947-70E740481C1C}">
                <a14:useLocalDpi xmlns:a14="http://schemas.microsoft.com/office/drawing/2010/main" val="0"/>
              </a:ext>
            </a:extLst>
          </a:blip>
          <a:srcRect/>
          <a:stretch>
            <a:fillRect/>
          </a:stretch>
        </p:blipFill>
        <p:spPr bwMode="auto">
          <a:xfrm>
            <a:off x="8875248" y="2069786"/>
            <a:ext cx="1485932" cy="185953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Kết quả hình ảnh cho miếng pho mát 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57" b="90000" l="10000" r="90000"/>
                    </a14:imgEffect>
                  </a14:imgLayer>
                </a14:imgProps>
              </a:ext>
              <a:ext uri="{28A0092B-C50C-407E-A947-70E740481C1C}">
                <a14:useLocalDpi xmlns:a14="http://schemas.microsoft.com/office/drawing/2010/main" val="0"/>
              </a:ext>
            </a:extLst>
          </a:blip>
          <a:srcRect/>
          <a:stretch>
            <a:fillRect/>
          </a:stretch>
        </p:blipFill>
        <p:spPr bwMode="auto">
          <a:xfrm>
            <a:off x="7320577" y="2645275"/>
            <a:ext cx="1525826" cy="94940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Kết quả hình ảnh cho mèo t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95667">
                        <a14:foregroundMark x1="24444" y1="34286" x2="24444" y2="34286"/>
                        <a14:foregroundMark x1="27000" y1="67143" x2="27000" y2="67143"/>
                        <a14:foregroundMark x1="44111" y1="63036" x2="44111" y2="63036"/>
                        <a14:foregroundMark x1="42000" y1="91250" x2="40111" y2="87143"/>
                        <a14:foregroundMark x1="76333" y1="37857" x2="76333" y2="37857"/>
                        <a14:foregroundMark x1="77000" y1="91250" x2="77000" y2="91250"/>
                        <a14:foregroundMark x1="81778" y1="91250" x2="81778" y2="91250"/>
                        <a14:foregroundMark x1="72667" y1="90000" x2="72667"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3120164" y="2364507"/>
            <a:ext cx="2041222" cy="1270094"/>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7010400" y="4459709"/>
            <a:ext cx="1465686" cy="5140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20cm</a:t>
            </a:r>
            <a:r>
              <a:rPr lang="en-US" sz="3200" baseline="30000" dirty="0"/>
              <a:t>2</a:t>
            </a:r>
            <a:endParaRPr lang="vi-VN" sz="3200" dirty="0"/>
          </a:p>
        </p:txBody>
      </p:sp>
      <p:sp>
        <p:nvSpPr>
          <p:cNvPr id="79" name="Rectangle 78"/>
          <p:cNvSpPr/>
          <p:nvPr/>
        </p:nvSpPr>
        <p:spPr>
          <a:xfrm>
            <a:off x="4090373" y="4459709"/>
            <a:ext cx="1465686" cy="5140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24cm</a:t>
            </a:r>
            <a:r>
              <a:rPr lang="en-US" sz="3200" baseline="30000" dirty="0"/>
              <a:t>2</a:t>
            </a:r>
            <a:endParaRPr lang="vi-VN" sz="3200" dirty="0"/>
          </a:p>
        </p:txBody>
      </p:sp>
      <p:sp>
        <p:nvSpPr>
          <p:cNvPr id="80" name="Hexagon 79">
            <a:hlinkClick r:id="rId15" action="ppaction://hlinksldjump"/>
          </p:cNvPr>
          <p:cNvSpPr/>
          <p:nvPr/>
        </p:nvSpPr>
        <p:spPr>
          <a:xfrm>
            <a:off x="1716168" y="142844"/>
            <a:ext cx="1289874" cy="51239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endParaRPr lang="vi-VN"/>
          </a:p>
        </p:txBody>
      </p:sp>
      <p:pic>
        <p:nvPicPr>
          <p:cNvPr id="81" name="Picture 8" descr="Kết quả hình ảnh cho mèo tom"/>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100000" l="9753" r="89973">
                        <a14:foregroundMark x1="31319" y1="25249" x2="31319" y2="25249"/>
                        <a14:foregroundMark x1="24313" y1="21373" x2="24313" y2="21373"/>
                        <a14:foregroundMark x1="25000" y1="32447" x2="25000" y2="32447"/>
                        <a14:foregroundMark x1="23352" y1="35216" x2="23352" y2="35216"/>
                        <a14:foregroundMark x1="22115" y1="35216" x2="22115" y2="35216"/>
                        <a14:foregroundMark x1="19231" y1="33444" x2="19231" y2="33444"/>
                        <a14:foregroundMark x1="33242" y1="35991" x2="33242" y2="35991"/>
                        <a14:foregroundMark x1="30632" y1="29347" x2="30632" y2="29347"/>
                        <a14:foregroundMark x1="63462" y1="58804" x2="63462" y2="58804"/>
                        <a14:foregroundMark x1="82143" y1="66002" x2="82143" y2="66002"/>
                        <a14:foregroundMark x1="56456" y1="83942" x2="56456" y2="83942"/>
                        <a14:foregroundMark x1="50412" y1="95460" x2="50412" y2="95460"/>
                        <a14:foregroundMark x1="55495" y1="88040" x2="55495" y2="88040"/>
                        <a14:foregroundMark x1="68132" y1="57032" x2="68132" y2="57032"/>
                        <a14:foregroundMark x1="60852" y1="54707" x2="60852" y2="54707"/>
                        <a14:foregroundMark x1="58654" y1="29125" x2="58654" y2="29125"/>
                        <a14:foregroundMark x1="50000" y1="28018" x2="50000" y2="28018"/>
                        <a14:foregroundMark x1="50687" y1="23477" x2="50687" y2="23477"/>
                        <a14:foregroundMark x1="54258" y1="25028" x2="54258" y2="25028"/>
                        <a14:foregroundMark x1="54258" y1="28350" x2="54258" y2="28350"/>
                        <a14:foregroundMark x1="43132" y1="94241" x2="43132" y2="94241"/>
                        <a14:foregroundMark x1="55641" y1="80745" x2="55641" y2="80745"/>
                        <a14:foregroundMark x1="55385" y1="95238" x2="55385" y2="95238"/>
                        <a14:foregroundMark x1="58974" y1="89855" x2="58974" y2="89855"/>
                        <a14:foregroundMark x1="56667" y1="96273" x2="56667" y2="96273"/>
                        <a14:foregroundMark x1="60513" y1="95859" x2="60513" y2="95859"/>
                        <a14:foregroundMark x1="63590" y1="55072" x2="63590" y2="55072"/>
                        <a14:foregroundMark x1="56667" y1="55072" x2="56667" y2="55072"/>
                      </a14:backgroundRemoval>
                    </a14:imgEffect>
                  </a14:imgLayer>
                </a14:imgProps>
              </a:ext>
              <a:ext uri="{28A0092B-C50C-407E-A947-70E740481C1C}">
                <a14:useLocalDpi xmlns:a14="http://schemas.microsoft.com/office/drawing/2010/main" val="0"/>
              </a:ext>
            </a:extLst>
          </a:blip>
          <a:srcRect l="12218" r="10180"/>
          <a:stretch/>
        </p:blipFill>
        <p:spPr bwMode="auto">
          <a:xfrm>
            <a:off x="1851918" y="1699263"/>
            <a:ext cx="1470697" cy="2350762"/>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3249128" y="408593"/>
            <a:ext cx="5863256" cy="954107"/>
          </a:xfrm>
          <a:prstGeom prst="rect">
            <a:avLst/>
          </a:prstGeom>
          <a:solidFill>
            <a:schemeClr val="bg1"/>
          </a:solidFill>
        </p:spPr>
        <p:txBody>
          <a:bodyPr wrap="square" rtlCol="0">
            <a:spAutoFit/>
          </a:bodyPr>
          <a:lstStyle/>
          <a:p>
            <a:pPr lvl="0"/>
            <a:r>
              <a:rPr lang="en-US" sz="2800" b="1" i="1" dirty="0" err="1">
                <a:solidFill>
                  <a:srgbClr val="002060"/>
                </a:solidFill>
                <a:latin typeface="+mj-lt"/>
                <a:cs typeface="Times New Roman" panose="02020603050405020304" pitchFamily="18" charset="0"/>
              </a:rPr>
              <a:t>Diện</a:t>
            </a:r>
            <a:r>
              <a:rPr lang="en-US" sz="2800" b="1" i="1" dirty="0">
                <a:solidFill>
                  <a:srgbClr val="002060"/>
                </a:solidFill>
                <a:latin typeface="+mj-lt"/>
                <a:cs typeface="Times New Roman" panose="02020603050405020304" pitchFamily="18" charset="0"/>
              </a:rPr>
              <a:t> </a:t>
            </a:r>
            <a:r>
              <a:rPr lang="en-US" sz="2800" b="1" i="1" dirty="0" err="1">
                <a:solidFill>
                  <a:srgbClr val="002060"/>
                </a:solidFill>
                <a:latin typeface="+mj-lt"/>
                <a:cs typeface="Times New Roman" panose="02020603050405020304" pitchFamily="18" charset="0"/>
              </a:rPr>
              <a:t>tích</a:t>
            </a:r>
            <a:r>
              <a:rPr lang="en-US" sz="2800" b="1" i="1" dirty="0">
                <a:solidFill>
                  <a:srgbClr val="002060"/>
                </a:solidFill>
                <a:latin typeface="+mj-lt"/>
                <a:cs typeface="Times New Roman" panose="02020603050405020304" pitchFamily="18" charset="0"/>
              </a:rPr>
              <a:t> của </a:t>
            </a:r>
            <a:r>
              <a:rPr lang="en-US" sz="2800" b="1" i="1" dirty="0" err="1">
                <a:solidFill>
                  <a:srgbClr val="002060"/>
                </a:solidFill>
                <a:latin typeface="+mj-lt"/>
                <a:cs typeface="Times New Roman" panose="02020603050405020304" pitchFamily="18" charset="0"/>
              </a:rPr>
              <a:t>hình</a:t>
            </a:r>
            <a:r>
              <a:rPr lang="en-US" sz="2800" b="1" i="1" dirty="0">
                <a:solidFill>
                  <a:srgbClr val="002060"/>
                </a:solidFill>
                <a:latin typeface="+mj-lt"/>
                <a:cs typeface="Times New Roman" panose="02020603050405020304" pitchFamily="18" charset="0"/>
              </a:rPr>
              <a:t> </a:t>
            </a:r>
            <a:r>
              <a:rPr lang="en-US" sz="2800" b="1" i="1" dirty="0" err="1">
                <a:solidFill>
                  <a:srgbClr val="002060"/>
                </a:solidFill>
                <a:latin typeface="+mj-lt"/>
                <a:cs typeface="Times New Roman" panose="02020603050405020304" pitchFamily="18" charset="0"/>
              </a:rPr>
              <a:t>chữ</a:t>
            </a:r>
            <a:r>
              <a:rPr lang="en-US" sz="2800" b="1" i="1" dirty="0">
                <a:solidFill>
                  <a:srgbClr val="002060"/>
                </a:solidFill>
                <a:latin typeface="+mj-lt"/>
                <a:cs typeface="Times New Roman" panose="02020603050405020304" pitchFamily="18" charset="0"/>
              </a:rPr>
              <a:t> </a:t>
            </a:r>
            <a:r>
              <a:rPr lang="en-US" sz="2800" b="1" i="1" dirty="0" err="1">
                <a:solidFill>
                  <a:srgbClr val="002060"/>
                </a:solidFill>
                <a:latin typeface="+mj-lt"/>
                <a:cs typeface="Times New Roman" panose="02020603050405020304" pitchFamily="18" charset="0"/>
              </a:rPr>
              <a:t>nhật</a:t>
            </a:r>
            <a:r>
              <a:rPr lang="en-US" sz="2800" b="1" i="1" dirty="0">
                <a:solidFill>
                  <a:srgbClr val="002060"/>
                </a:solidFill>
                <a:latin typeface="+mj-lt"/>
                <a:cs typeface="Times New Roman" panose="02020603050405020304" pitchFamily="18" charset="0"/>
              </a:rPr>
              <a:t> ABCD </a:t>
            </a:r>
            <a:r>
              <a:rPr lang="en-US" sz="2800" b="1" i="1" dirty="0" err="1">
                <a:solidFill>
                  <a:srgbClr val="002060"/>
                </a:solidFill>
                <a:latin typeface="+mj-lt"/>
                <a:cs typeface="Times New Roman" panose="02020603050405020304" pitchFamily="18" charset="0"/>
              </a:rPr>
              <a:t>có</a:t>
            </a:r>
            <a:r>
              <a:rPr lang="en-US" sz="2800" b="1" i="1" dirty="0">
                <a:solidFill>
                  <a:srgbClr val="002060"/>
                </a:solidFill>
                <a:latin typeface="+mj-lt"/>
                <a:cs typeface="Times New Roman" panose="02020603050405020304" pitchFamily="18" charset="0"/>
              </a:rPr>
              <a:t> AB = 4cm, BC = 6cm </a:t>
            </a:r>
            <a:r>
              <a:rPr lang="en-US" sz="2800" b="1" i="1" dirty="0" err="1">
                <a:solidFill>
                  <a:srgbClr val="002060"/>
                </a:solidFill>
                <a:latin typeface="+mj-lt"/>
                <a:cs typeface="Times New Roman" panose="02020603050405020304" pitchFamily="18" charset="0"/>
              </a:rPr>
              <a:t>là</a:t>
            </a:r>
            <a:r>
              <a:rPr lang="en-US" sz="2800" b="1" i="1" dirty="0">
                <a:solidFill>
                  <a:srgbClr val="002060"/>
                </a:solidFill>
                <a:latin typeface="+mj-lt"/>
                <a:cs typeface="Times New Roman" panose="02020603050405020304" pitchFamily="18" charset="0"/>
              </a:rPr>
              <a:t>:</a:t>
            </a:r>
          </a:p>
        </p:txBody>
      </p:sp>
      <p:sp>
        <p:nvSpPr>
          <p:cNvPr id="83" name="Rounded Rectangle 82"/>
          <p:cNvSpPr/>
          <p:nvPr/>
        </p:nvSpPr>
        <p:spPr>
          <a:xfrm>
            <a:off x="9557002" y="12473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84" name="Rounded Rectangle 83"/>
          <p:cNvSpPr/>
          <p:nvPr/>
        </p:nvSpPr>
        <p:spPr>
          <a:xfrm>
            <a:off x="9558534" y="12436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85" name="Rounded Rectangle 84"/>
          <p:cNvSpPr/>
          <p:nvPr/>
        </p:nvSpPr>
        <p:spPr>
          <a:xfrm>
            <a:off x="9568240" y="1230568"/>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86" name="Rounded Rectangle 85"/>
          <p:cNvSpPr/>
          <p:nvPr/>
        </p:nvSpPr>
        <p:spPr>
          <a:xfrm>
            <a:off x="9543992" y="1239867"/>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07</a:t>
            </a:r>
          </a:p>
        </p:txBody>
      </p:sp>
      <p:sp>
        <p:nvSpPr>
          <p:cNvPr id="87" name="Rounded Rectangle 86"/>
          <p:cNvSpPr/>
          <p:nvPr/>
        </p:nvSpPr>
        <p:spPr>
          <a:xfrm>
            <a:off x="9577974" y="124834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06</a:t>
            </a:r>
          </a:p>
        </p:txBody>
      </p:sp>
      <p:sp>
        <p:nvSpPr>
          <p:cNvPr id="88" name="Rounded Rectangle 87"/>
          <p:cNvSpPr/>
          <p:nvPr/>
        </p:nvSpPr>
        <p:spPr>
          <a:xfrm>
            <a:off x="9549140" y="125324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89" name="Rounded Rectangle 88"/>
          <p:cNvSpPr/>
          <p:nvPr/>
        </p:nvSpPr>
        <p:spPr>
          <a:xfrm>
            <a:off x="9544702" y="124752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90" name="Rounded Rectangle 89"/>
          <p:cNvSpPr/>
          <p:nvPr/>
        </p:nvSpPr>
        <p:spPr>
          <a:xfrm>
            <a:off x="9547257" y="127689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91" name="Rounded Rectangle 90"/>
          <p:cNvSpPr/>
          <p:nvPr/>
        </p:nvSpPr>
        <p:spPr>
          <a:xfrm>
            <a:off x="9565795" y="1251089"/>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92" name="Rounded Rectangle 91"/>
          <p:cNvSpPr/>
          <p:nvPr/>
        </p:nvSpPr>
        <p:spPr>
          <a:xfrm>
            <a:off x="9561319" y="124920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93" name="Rounded Rectangle 92"/>
          <p:cNvSpPr/>
          <p:nvPr/>
        </p:nvSpPr>
        <p:spPr>
          <a:xfrm>
            <a:off x="9554288" y="1240729"/>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94" name="Picture 2" descr="Káº¿t quáº£ hÃ¬nh áº£nh cho icon Äá»ng há»"/>
          <p:cNvPicPr>
            <a:picLocks noChangeAspect="1" noChangeArrowheads="1"/>
          </p:cNvPicPr>
          <p:nvPr/>
        </p:nvPicPr>
        <p:blipFill>
          <a:blip r:embed="rId1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732515" y="187376"/>
            <a:ext cx="789361"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8"/>
                    </p:tgtEl>
                  </p:cond>
                </p:stCondLst>
                <p:endSync evt="end" delay="0">
                  <p:rtn val="all"/>
                </p:endSync>
                <p:childTnLst>
                  <p:par>
                    <p:cTn id="10" fill="hold">
                      <p:stCondLst>
                        <p:cond delay="0"/>
                      </p:stCondLst>
                      <p:childTnLst>
                        <p:par>
                          <p:cTn id="11" fill="hold">
                            <p:stCondLst>
                              <p:cond delay="0"/>
                            </p:stCondLst>
                            <p:childTnLst>
                              <p:par>
                                <p:cTn id="12" presetID="23" presetClass="emph" presetSubtype="0" fill="hold" grpId="0" nodeType="clickEffect">
                                  <p:stCondLst>
                                    <p:cond delay="0"/>
                                  </p:stCondLst>
                                  <p:childTnLst>
                                    <p:animClr clrSpc="hsl" dir="cw">
                                      <p:cBhvr override="childStyle">
                                        <p:cTn id="13" dur="500" fill="hold"/>
                                        <p:tgtEl>
                                          <p:spTgt spid="72"/>
                                        </p:tgtEl>
                                        <p:attrNameLst>
                                          <p:attrName>style.color</p:attrName>
                                        </p:attrNameLst>
                                      </p:cBhvr>
                                      <p:by>
                                        <p:hsl h="10842353" s="0" l="0"/>
                                      </p:by>
                                    </p:animClr>
                                    <p:animClr clrSpc="hsl" dir="cw">
                                      <p:cBhvr>
                                        <p:cTn id="14" dur="500" fill="hold"/>
                                        <p:tgtEl>
                                          <p:spTgt spid="72"/>
                                        </p:tgtEl>
                                        <p:attrNameLst>
                                          <p:attrName>fillcolor</p:attrName>
                                        </p:attrNameLst>
                                      </p:cBhvr>
                                      <p:by>
                                        <p:hsl h="10842353" s="0" l="0"/>
                                      </p:by>
                                    </p:animClr>
                                    <p:animClr clrSpc="hsl" dir="cw">
                                      <p:cBhvr>
                                        <p:cTn id="15" dur="500" fill="hold"/>
                                        <p:tgtEl>
                                          <p:spTgt spid="72"/>
                                        </p:tgtEl>
                                        <p:attrNameLst>
                                          <p:attrName>stroke.color</p:attrName>
                                        </p:attrNameLst>
                                      </p:cBhvr>
                                      <p:by>
                                        <p:hsl h="10842353" s="0" l="0"/>
                                      </p:by>
                                    </p:animClr>
                                    <p:set>
                                      <p:cBhvr>
                                        <p:cTn id="16" dur="500" fill="hold"/>
                                        <p:tgtEl>
                                          <p:spTgt spid="72"/>
                                        </p:tgtEl>
                                        <p:attrNameLst>
                                          <p:attrName>fill.type</p:attrName>
                                        </p:attrNameLst>
                                      </p:cBhvr>
                                      <p:to>
                                        <p:strVal val="solid"/>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77"/>
                                        </p:tgtEl>
                                        <p:attrNameLst>
                                          <p:attrName>style.visibility</p:attrName>
                                        </p:attrNameLst>
                                      </p:cBhvr>
                                      <p:to>
                                        <p:strVal val="visible"/>
                                      </p:to>
                                    </p:set>
                                  </p:childTnLst>
                                </p:cTn>
                              </p:par>
                              <p:par>
                                <p:cTn id="20" presetID="56" presetClass="path" presetSubtype="0" accel="50000" decel="50000" fill="hold" nodeType="withEffect">
                                  <p:stCondLst>
                                    <p:cond delay="0"/>
                                  </p:stCondLst>
                                  <p:childTnLst>
                                    <p:animMotion origin="layout" path="M -1.11111E-6 1.48148E-6 L -0.10538 0.29583 " pathEditMode="relative" rAng="0" ptsTypes="AA">
                                      <p:cBhvr>
                                        <p:cTn id="21" dur="2000" fill="hold"/>
                                        <p:tgtEl>
                                          <p:spTgt spid="77"/>
                                        </p:tgtEl>
                                        <p:attrNameLst>
                                          <p:attrName>ppt_x</p:attrName>
                                          <p:attrName>ppt_y</p:attrName>
                                        </p:attrNameLst>
                                      </p:cBhvr>
                                      <p:rCtr x="-5278" y="14792"/>
                                    </p:animMotion>
                                  </p:childTnLst>
                                </p:cTn>
                              </p:par>
                            </p:childTnLst>
                          </p:cTn>
                        </p:par>
                        <p:par>
                          <p:cTn id="22" fill="hold">
                            <p:stCondLst>
                              <p:cond delay="2500"/>
                            </p:stCondLst>
                            <p:childTnLst>
                              <p:par>
                                <p:cTn id="23" presetID="1" presetClass="exit" presetSubtype="0" fill="hold" nodeType="afterEffect">
                                  <p:stCondLst>
                                    <p:cond delay="0"/>
                                  </p:stCondLst>
                                  <p:childTnLst>
                                    <p:set>
                                      <p:cBhvr>
                                        <p:cTn id="24" dur="1" fill="hold">
                                          <p:stCondLst>
                                            <p:cond delay="0"/>
                                          </p:stCondLst>
                                        </p:cTn>
                                        <p:tgtEl>
                                          <p:spTgt spid="7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7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SAI2_(new).wav"/>
                                        </p:tgtEl>
                                      </p:cMediaNode>
                                    </p:audio>
                                  </p:subTnLst>
                                </p:cTn>
                              </p:par>
                            </p:childTnLst>
                          </p:cTn>
                        </p:par>
                      </p:childTnLst>
                    </p:cTn>
                  </p:par>
                </p:childTnLst>
              </p:cTn>
              <p:nextCondLst>
                <p:cond evt="onClick" delay="0">
                  <p:tgtEl>
                    <p:spTgt spid="78"/>
                  </p:tgtEl>
                </p:cond>
              </p:nextCondLst>
            </p:seq>
            <p:seq concurrent="1" nextAc="seek">
              <p:cTn id="29" restart="whenNotActive" fill="hold" evtFilter="cancelBubble" nodeType="interactiveSeq">
                <p:stCondLst>
                  <p:cond evt="onClick" delay="0">
                    <p:tgtEl>
                      <p:spTgt spid="79"/>
                    </p:tgtEl>
                  </p:cond>
                </p:stCondLst>
                <p:endSync evt="end" delay="0">
                  <p:rtn val="all"/>
                </p:endSync>
                <p:childTnLst>
                  <p:par>
                    <p:cTn id="30" fill="hold">
                      <p:stCondLst>
                        <p:cond delay="0"/>
                      </p:stCondLst>
                      <p:childTnLst>
                        <p:par>
                          <p:cTn id="31" fill="hold">
                            <p:stCondLst>
                              <p:cond delay="0"/>
                            </p:stCondLst>
                            <p:childTnLst>
                              <p:par>
                                <p:cTn id="32" presetID="23" presetClass="emph" presetSubtype="0" fill="hold" grpId="0" nodeType="clickEffect">
                                  <p:stCondLst>
                                    <p:cond delay="0"/>
                                  </p:stCondLst>
                                  <p:childTnLst>
                                    <p:animClr clrSpc="hsl" dir="cw">
                                      <p:cBhvr override="childStyle">
                                        <p:cTn id="33" dur="500" fill="hold"/>
                                        <p:tgtEl>
                                          <p:spTgt spid="73"/>
                                        </p:tgtEl>
                                        <p:attrNameLst>
                                          <p:attrName>style.color</p:attrName>
                                        </p:attrNameLst>
                                      </p:cBhvr>
                                      <p:by>
                                        <p:hsl h="10842353" s="0" l="0"/>
                                      </p:by>
                                    </p:animClr>
                                    <p:animClr clrSpc="hsl" dir="cw">
                                      <p:cBhvr>
                                        <p:cTn id="34" dur="500" fill="hold"/>
                                        <p:tgtEl>
                                          <p:spTgt spid="73"/>
                                        </p:tgtEl>
                                        <p:attrNameLst>
                                          <p:attrName>fillcolor</p:attrName>
                                        </p:attrNameLst>
                                      </p:cBhvr>
                                      <p:by>
                                        <p:hsl h="10842353" s="0" l="0"/>
                                      </p:by>
                                    </p:animClr>
                                    <p:animClr clrSpc="hsl" dir="cw">
                                      <p:cBhvr>
                                        <p:cTn id="35" dur="500" fill="hold"/>
                                        <p:tgtEl>
                                          <p:spTgt spid="73"/>
                                        </p:tgtEl>
                                        <p:attrNameLst>
                                          <p:attrName>stroke.color</p:attrName>
                                        </p:attrNameLst>
                                      </p:cBhvr>
                                      <p:by>
                                        <p:hsl h="10842353" s="0" l="0"/>
                                      </p:by>
                                    </p:animClr>
                                    <p:set>
                                      <p:cBhvr>
                                        <p:cTn id="36" dur="500" fill="hold"/>
                                        <p:tgtEl>
                                          <p:spTgt spid="73"/>
                                        </p:tgtEl>
                                        <p:attrNameLst>
                                          <p:attrName>fill.type</p:attrName>
                                        </p:attrNameLst>
                                      </p:cBhvr>
                                      <p:to>
                                        <p:strVal val="solid"/>
                                      </p:to>
                                    </p:set>
                                  </p:childTnLst>
                                </p:cTn>
                              </p:par>
                            </p:childTnLst>
                          </p:cTn>
                        </p:par>
                        <p:par>
                          <p:cTn id="37" fill="hold">
                            <p:stCondLst>
                              <p:cond delay="500"/>
                            </p:stCondLst>
                            <p:childTnLst>
                              <p:par>
                                <p:cTn id="38" presetID="1" presetClass="entr" presetSubtype="0"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UNG_(new).wav"/>
                                        </p:tgtEl>
                                      </p:cMediaNode>
                                    </p:audio>
                                  </p:subTnLst>
                                </p:cTn>
                              </p:par>
                            </p:childTnLst>
                          </p:cTn>
                        </p:par>
                        <p:par>
                          <p:cTn id="40" fill="hold">
                            <p:stCondLst>
                              <p:cond delay="500"/>
                            </p:stCondLst>
                            <p:childTnLst>
                              <p:par>
                                <p:cTn id="41" presetID="49" presetClass="path" presetSubtype="0" accel="50000" decel="50000" fill="hold" nodeType="afterEffect">
                                  <p:stCondLst>
                                    <p:cond delay="0"/>
                                  </p:stCondLst>
                                  <p:childTnLst>
                                    <p:animMotion origin="layout" path="M 1.38889E-6 0 L 0.52448 -0.31458 " pathEditMode="relative" rAng="0" ptsTypes="AA">
                                      <p:cBhvr>
                                        <p:cTn id="42" dur="2000" fill="hold"/>
                                        <p:tgtEl>
                                          <p:spTgt spid="74"/>
                                        </p:tgtEl>
                                        <p:attrNameLst>
                                          <p:attrName>ppt_x</p:attrName>
                                          <p:attrName>ppt_y</p:attrName>
                                        </p:attrNameLst>
                                      </p:cBhvr>
                                      <p:rCtr x="26215" y="-15741"/>
                                    </p:animMotion>
                                  </p:childTnLst>
                                </p:cTn>
                              </p:par>
                            </p:childTnLst>
                          </p:cTn>
                        </p:par>
                        <p:par>
                          <p:cTn id="43" fill="hold">
                            <p:stCondLst>
                              <p:cond delay="2500"/>
                            </p:stCondLst>
                            <p:childTnLst>
                              <p:par>
                                <p:cTn id="44" presetID="1" presetClass="exit" presetSubtype="0" fill="hold" nodeType="afterEffect">
                                  <p:stCondLst>
                                    <p:cond delay="0"/>
                                  </p:stCondLst>
                                  <p:childTnLst>
                                    <p:set>
                                      <p:cBhvr>
                                        <p:cTn id="45" dur="1" fill="hold">
                                          <p:stCondLst>
                                            <p:cond delay="0"/>
                                          </p:stCondLst>
                                        </p:cTn>
                                        <p:tgtEl>
                                          <p:spTgt spid="76"/>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75"/>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50" restart="whenNotActive" fill="hold" evtFilter="cancelBubble" nodeType="interactiveSeq">
                <p:stCondLst>
                  <p:cond evt="onClick" delay="0">
                    <p:tgtEl>
                      <p:spTgt spid="94"/>
                    </p:tgtEl>
                  </p:cond>
                </p:stCondLst>
                <p:endSync evt="end" delay="0">
                  <p:rtn val="all"/>
                </p:endSync>
                <p:childTnLst>
                  <p:par>
                    <p:cTn id="51" fill="hold">
                      <p:stCondLst>
                        <p:cond delay="0"/>
                      </p:stCondLst>
                      <p:childTnLst>
                        <p:par>
                          <p:cTn id="52" fill="hold">
                            <p:stCondLst>
                              <p:cond delay="0"/>
                            </p:stCondLst>
                            <p:childTnLst>
                              <p:par>
                                <p:cTn id="53" presetID="11" presetClass="entr" presetSubtype="0" fill="hold" grpId="0" nodeType="afterEffect">
                                  <p:stCondLst>
                                    <p:cond delay="0"/>
                                  </p:stCondLst>
                                  <p:childTnLst>
                                    <p:set>
                                      <p:cBhvr>
                                        <p:cTn id="54" dur="1000">
                                          <p:stCondLst>
                                            <p:cond delay="0"/>
                                          </p:stCondLst>
                                        </p:cTn>
                                        <p:tgtEl>
                                          <p:spTgt spid="83"/>
                                        </p:tgtEl>
                                        <p:attrNameLst>
                                          <p:attrName>style.visibility</p:attrName>
                                        </p:attrNameLst>
                                      </p:cBhvr>
                                      <p:to>
                                        <p:strVal val="visible"/>
                                      </p:to>
                                    </p:set>
                                  </p:childTnLst>
                                </p:cTn>
                              </p:par>
                            </p:childTnLst>
                          </p:cTn>
                        </p:par>
                        <p:par>
                          <p:cTn id="55" fill="hold">
                            <p:stCondLst>
                              <p:cond delay="1000"/>
                            </p:stCondLst>
                            <p:childTnLst>
                              <p:par>
                                <p:cTn id="56" presetID="11" presetClass="entr" presetSubtype="0" fill="hold" grpId="0" nodeType="afterEffect">
                                  <p:stCondLst>
                                    <p:cond delay="0"/>
                                  </p:stCondLst>
                                  <p:childTnLst>
                                    <p:set>
                                      <p:cBhvr>
                                        <p:cTn id="57" dur="1000">
                                          <p:stCondLst>
                                            <p:cond delay="0"/>
                                          </p:stCondLst>
                                        </p:cTn>
                                        <p:tgtEl>
                                          <p:spTgt spid="84"/>
                                        </p:tgtEl>
                                        <p:attrNameLst>
                                          <p:attrName>style.visibility</p:attrName>
                                        </p:attrNameLst>
                                      </p:cBhvr>
                                      <p:to>
                                        <p:strVal val="visible"/>
                                      </p:to>
                                    </p:set>
                                  </p:childTnLst>
                                </p:cTn>
                              </p:par>
                            </p:childTnLst>
                          </p:cTn>
                        </p:par>
                        <p:par>
                          <p:cTn id="58" fill="hold">
                            <p:stCondLst>
                              <p:cond delay="2000"/>
                            </p:stCondLst>
                            <p:childTnLst>
                              <p:par>
                                <p:cTn id="59" presetID="11" presetClass="entr" presetSubtype="0" fill="hold" grpId="0" nodeType="afterEffect">
                                  <p:stCondLst>
                                    <p:cond delay="0"/>
                                  </p:stCondLst>
                                  <p:childTnLst>
                                    <p:set>
                                      <p:cBhvr>
                                        <p:cTn id="60" dur="1000">
                                          <p:stCondLst>
                                            <p:cond delay="0"/>
                                          </p:stCondLst>
                                        </p:cTn>
                                        <p:tgtEl>
                                          <p:spTgt spid="85"/>
                                        </p:tgtEl>
                                        <p:attrNameLst>
                                          <p:attrName>style.visibility</p:attrName>
                                        </p:attrNameLst>
                                      </p:cBhvr>
                                      <p:to>
                                        <p:strVal val="visible"/>
                                      </p:to>
                                    </p:set>
                                  </p:childTnLst>
                                </p:cTn>
                              </p:par>
                            </p:childTnLst>
                          </p:cTn>
                        </p:par>
                        <p:par>
                          <p:cTn id="61" fill="hold">
                            <p:stCondLst>
                              <p:cond delay="3000"/>
                            </p:stCondLst>
                            <p:childTnLst>
                              <p:par>
                                <p:cTn id="62" presetID="11" presetClass="entr" presetSubtype="0" fill="hold" grpId="0" nodeType="afterEffect">
                                  <p:stCondLst>
                                    <p:cond delay="0"/>
                                  </p:stCondLst>
                                  <p:childTnLst>
                                    <p:set>
                                      <p:cBhvr>
                                        <p:cTn id="63" dur="1000">
                                          <p:stCondLst>
                                            <p:cond delay="0"/>
                                          </p:stCondLst>
                                        </p:cTn>
                                        <p:tgtEl>
                                          <p:spTgt spid="86"/>
                                        </p:tgtEl>
                                        <p:attrNameLst>
                                          <p:attrName>style.visibility</p:attrName>
                                        </p:attrNameLst>
                                      </p:cBhvr>
                                      <p:to>
                                        <p:strVal val="visible"/>
                                      </p:to>
                                    </p:set>
                                  </p:childTnLst>
                                </p:cTn>
                              </p:par>
                            </p:childTnLst>
                          </p:cTn>
                        </p:par>
                        <p:par>
                          <p:cTn id="64" fill="hold">
                            <p:stCondLst>
                              <p:cond delay="4000"/>
                            </p:stCondLst>
                            <p:childTnLst>
                              <p:par>
                                <p:cTn id="65" presetID="11" presetClass="entr" presetSubtype="0" fill="hold" grpId="0" nodeType="afterEffect">
                                  <p:stCondLst>
                                    <p:cond delay="0"/>
                                  </p:stCondLst>
                                  <p:childTnLst>
                                    <p:set>
                                      <p:cBhvr>
                                        <p:cTn id="66" dur="1000">
                                          <p:stCondLst>
                                            <p:cond delay="0"/>
                                          </p:stCondLst>
                                        </p:cTn>
                                        <p:tgtEl>
                                          <p:spTgt spid="87"/>
                                        </p:tgtEl>
                                        <p:attrNameLst>
                                          <p:attrName>style.visibility</p:attrName>
                                        </p:attrNameLst>
                                      </p:cBhvr>
                                      <p:to>
                                        <p:strVal val="visible"/>
                                      </p:to>
                                    </p:set>
                                  </p:childTnLst>
                                </p:cTn>
                              </p:par>
                            </p:childTnLst>
                          </p:cTn>
                        </p:par>
                        <p:par>
                          <p:cTn id="67" fill="hold">
                            <p:stCondLst>
                              <p:cond delay="5000"/>
                            </p:stCondLst>
                            <p:childTnLst>
                              <p:par>
                                <p:cTn id="68" presetID="11" presetClass="entr" presetSubtype="0" fill="hold" grpId="0" nodeType="afterEffect">
                                  <p:stCondLst>
                                    <p:cond delay="0"/>
                                  </p:stCondLst>
                                  <p:childTnLst>
                                    <p:set>
                                      <p:cBhvr>
                                        <p:cTn id="69" dur="1000">
                                          <p:stCondLst>
                                            <p:cond delay="0"/>
                                          </p:stCondLst>
                                        </p:cTn>
                                        <p:tgtEl>
                                          <p:spTgt spid="88"/>
                                        </p:tgtEl>
                                        <p:attrNameLst>
                                          <p:attrName>style.visibility</p:attrName>
                                        </p:attrNameLst>
                                      </p:cBhvr>
                                      <p:to>
                                        <p:strVal val="visible"/>
                                      </p:to>
                                    </p:set>
                                  </p:childTnLst>
                                </p:cTn>
                              </p:par>
                            </p:childTnLst>
                          </p:cTn>
                        </p:par>
                        <p:par>
                          <p:cTn id="70" fill="hold">
                            <p:stCondLst>
                              <p:cond delay="6000"/>
                            </p:stCondLst>
                            <p:childTnLst>
                              <p:par>
                                <p:cTn id="71" presetID="11" presetClass="entr" presetSubtype="0" fill="hold" grpId="0" nodeType="afterEffect">
                                  <p:stCondLst>
                                    <p:cond delay="0"/>
                                  </p:stCondLst>
                                  <p:childTnLst>
                                    <p:set>
                                      <p:cBhvr>
                                        <p:cTn id="72" dur="1000">
                                          <p:stCondLst>
                                            <p:cond delay="0"/>
                                          </p:stCondLst>
                                        </p:cTn>
                                        <p:tgtEl>
                                          <p:spTgt spid="89"/>
                                        </p:tgtEl>
                                        <p:attrNameLst>
                                          <p:attrName>style.visibility</p:attrName>
                                        </p:attrNameLst>
                                      </p:cBhvr>
                                      <p:to>
                                        <p:strVal val="visible"/>
                                      </p:to>
                                    </p:set>
                                  </p:childTnLst>
                                </p:cTn>
                              </p:par>
                            </p:childTnLst>
                          </p:cTn>
                        </p:par>
                        <p:par>
                          <p:cTn id="73" fill="hold">
                            <p:stCondLst>
                              <p:cond delay="7000"/>
                            </p:stCondLst>
                            <p:childTnLst>
                              <p:par>
                                <p:cTn id="74" presetID="11" presetClass="entr" presetSubtype="0" fill="hold" grpId="0" nodeType="afterEffect">
                                  <p:stCondLst>
                                    <p:cond delay="0"/>
                                  </p:stCondLst>
                                  <p:childTnLst>
                                    <p:set>
                                      <p:cBhvr>
                                        <p:cTn id="75" dur="1000">
                                          <p:stCondLst>
                                            <p:cond delay="0"/>
                                          </p:stCondLst>
                                        </p:cTn>
                                        <p:tgtEl>
                                          <p:spTgt spid="90"/>
                                        </p:tgtEl>
                                        <p:attrNameLst>
                                          <p:attrName>style.visibility</p:attrName>
                                        </p:attrNameLst>
                                      </p:cBhvr>
                                      <p:to>
                                        <p:strVal val="visible"/>
                                      </p:to>
                                    </p:set>
                                  </p:childTnLst>
                                </p:cTn>
                              </p:par>
                            </p:childTnLst>
                          </p:cTn>
                        </p:par>
                        <p:par>
                          <p:cTn id="76" fill="hold">
                            <p:stCondLst>
                              <p:cond delay="8000"/>
                            </p:stCondLst>
                            <p:childTnLst>
                              <p:par>
                                <p:cTn id="77" presetID="11" presetClass="entr" presetSubtype="0" fill="hold" grpId="0" nodeType="afterEffect">
                                  <p:stCondLst>
                                    <p:cond delay="0"/>
                                  </p:stCondLst>
                                  <p:childTnLst>
                                    <p:set>
                                      <p:cBhvr>
                                        <p:cTn id="78" dur="1000">
                                          <p:stCondLst>
                                            <p:cond delay="0"/>
                                          </p:stCondLst>
                                        </p:cTn>
                                        <p:tgtEl>
                                          <p:spTgt spid="91"/>
                                        </p:tgtEl>
                                        <p:attrNameLst>
                                          <p:attrName>style.visibility</p:attrName>
                                        </p:attrNameLst>
                                      </p:cBhvr>
                                      <p:to>
                                        <p:strVal val="visible"/>
                                      </p:to>
                                    </p:set>
                                  </p:childTnLst>
                                </p:cTn>
                              </p:par>
                            </p:childTnLst>
                          </p:cTn>
                        </p:par>
                        <p:par>
                          <p:cTn id="79" fill="hold">
                            <p:stCondLst>
                              <p:cond delay="9000"/>
                            </p:stCondLst>
                            <p:childTnLst>
                              <p:par>
                                <p:cTn id="80" presetID="11" presetClass="entr" presetSubtype="0" fill="hold" grpId="0" nodeType="afterEffect">
                                  <p:stCondLst>
                                    <p:cond delay="0"/>
                                  </p:stCondLst>
                                  <p:childTnLst>
                                    <p:set>
                                      <p:cBhvr>
                                        <p:cTn id="81" dur="1000">
                                          <p:stCondLst>
                                            <p:cond delay="0"/>
                                          </p:stCondLst>
                                        </p:cTn>
                                        <p:tgtEl>
                                          <p:spTgt spid="92"/>
                                        </p:tgtEl>
                                        <p:attrNameLst>
                                          <p:attrName>style.visibility</p:attrName>
                                        </p:attrNameLst>
                                      </p:cBhvr>
                                      <p:to>
                                        <p:strVal val="visible"/>
                                      </p:to>
                                    </p:set>
                                  </p:childTnLst>
                                </p:cTn>
                              </p:par>
                            </p:childTnLst>
                          </p:cTn>
                        </p:par>
                        <p:par>
                          <p:cTn id="82" fill="hold">
                            <p:stCondLst>
                              <p:cond delay="10000"/>
                            </p:stCondLst>
                            <p:childTnLst>
                              <p:par>
                                <p:cTn id="83" presetID="11" presetClass="entr" presetSubtype="0" fill="hold" grpId="0" nodeType="afterEffect">
                                  <p:stCondLst>
                                    <p:cond delay="0"/>
                                  </p:stCondLst>
                                  <p:childTnLst>
                                    <p:set>
                                      <p:cBhvr>
                                        <p:cTn id="84" dur="1000">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94"/>
                  </p:tgtEl>
                </p:cond>
              </p:nextCondLst>
            </p:seq>
          </p:childTnLst>
        </p:cTn>
      </p:par>
    </p:tnLst>
    <p:bldLst>
      <p:bldP spid="72" grpId="0" animBg="1"/>
      <p:bldP spid="73"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14615" y="9631"/>
            <a:ext cx="9144000" cy="6858000"/>
            <a:chOff x="-4895850" y="-388210"/>
            <a:chExt cx="9067800" cy="7246210"/>
          </a:xfrm>
        </p:grpSpPr>
        <p:pic>
          <p:nvPicPr>
            <p:cNvPr id="6" name="Picture 4" descr="Kết quả hình ảnh cho ảnh động tom và jer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88210"/>
              <a:ext cx="9048750" cy="72462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95850" y="3409950"/>
              <a:ext cx="9067800" cy="344805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grpSp>
      <p:pic>
        <p:nvPicPr>
          <p:cNvPr id="22" name="Ảnh 9">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2854643" y="2174015"/>
            <a:ext cx="2307908" cy="1007029"/>
          </a:xfrm>
          <a:prstGeom prst="rect">
            <a:avLst/>
          </a:prstGeom>
        </p:spPr>
      </p:pic>
      <p:sp>
        <p:nvSpPr>
          <p:cNvPr id="23" name="Freeform 22"/>
          <p:cNvSpPr/>
          <p:nvPr/>
        </p:nvSpPr>
        <p:spPr>
          <a:xfrm>
            <a:off x="3006042" y="1838169"/>
            <a:ext cx="2423886" cy="1798871"/>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sp>
        <p:nvSpPr>
          <p:cNvPr id="24" name="Freeform 23"/>
          <p:cNvSpPr/>
          <p:nvPr/>
        </p:nvSpPr>
        <p:spPr>
          <a:xfrm>
            <a:off x="6871547" y="1843098"/>
            <a:ext cx="2423886" cy="1798871"/>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pic>
        <p:nvPicPr>
          <p:cNvPr id="25" name="Picture 10" descr="Kết quả hình ảnh cho jer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0326" y="4762009"/>
            <a:ext cx="1175369" cy="15361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Kết quả hình ảnh cho jerry"/>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81" b="98478" l="1143" r="98000">
                        <a14:foregroundMark x1="47810" y1="26941" x2="47810" y2="26941"/>
                        <a14:foregroundMark x1="49619" y1="25419" x2="49619" y2="25419"/>
                        <a14:foregroundMark x1="51143" y1="22222" x2="51143" y2="22222"/>
                        <a14:foregroundMark x1="38571" y1="21309" x2="38571" y2="21309"/>
                        <a14:foregroundMark x1="38952" y1="23059" x2="38952" y2="23059"/>
                        <a14:foregroundMark x1="37429" y1="23973" x2="37429" y2="23973"/>
                        <a14:foregroundMark x1="37429" y1="24886" x2="37429" y2="24886"/>
                        <a14:foregroundMark x1="45905" y1="28691" x2="45905" y2="28691"/>
                        <a14:foregroundMark x1="50381" y1="26636" x2="50381" y2="26636"/>
                      </a14:backgroundRemoval>
                    </a14:imgEffect>
                  </a14:imgLayer>
                </a14:imgProps>
              </a:ext>
              <a:ext uri="{28A0092B-C50C-407E-A947-70E740481C1C}">
                <a14:useLocalDpi xmlns:a14="http://schemas.microsoft.com/office/drawing/2010/main" val="0"/>
              </a:ext>
            </a:extLst>
          </a:blip>
          <a:srcRect/>
          <a:stretch>
            <a:fillRect/>
          </a:stretch>
        </p:blipFill>
        <p:spPr bwMode="auto">
          <a:xfrm>
            <a:off x="8875248" y="2069786"/>
            <a:ext cx="1485932" cy="18595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Kết quả hình ảnh cho miếng pho mát 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57" b="90000" l="10000" r="90000"/>
                    </a14:imgEffect>
                  </a14:imgLayer>
                </a14:imgProps>
              </a:ext>
              <a:ext uri="{28A0092B-C50C-407E-A947-70E740481C1C}">
                <a14:useLocalDpi xmlns:a14="http://schemas.microsoft.com/office/drawing/2010/main" val="0"/>
              </a:ext>
            </a:extLst>
          </a:blip>
          <a:srcRect/>
          <a:stretch>
            <a:fillRect/>
          </a:stretch>
        </p:blipFill>
        <p:spPr bwMode="auto">
          <a:xfrm>
            <a:off x="7320577" y="2645275"/>
            <a:ext cx="1525826" cy="9494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mèo t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95667">
                        <a14:foregroundMark x1="24444" y1="34286" x2="24444" y2="34286"/>
                        <a14:foregroundMark x1="27000" y1="67143" x2="27000" y2="67143"/>
                        <a14:foregroundMark x1="44111" y1="63036" x2="44111" y2="63036"/>
                        <a14:foregroundMark x1="42000" y1="91250" x2="40111" y2="87143"/>
                        <a14:foregroundMark x1="76333" y1="37857" x2="76333" y2="37857"/>
                        <a14:foregroundMark x1="77000" y1="91250" x2="77000" y2="91250"/>
                        <a14:foregroundMark x1="81778" y1="91250" x2="81778" y2="91250"/>
                        <a14:foregroundMark x1="72667" y1="90000" x2="72667"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3120164" y="2364507"/>
            <a:ext cx="2041222" cy="127009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7010400" y="4459709"/>
            <a:ext cx="1465686" cy="5140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49cm</a:t>
            </a:r>
            <a:endParaRPr lang="vi-VN" sz="3200" dirty="0"/>
          </a:p>
        </p:txBody>
      </p:sp>
      <p:sp>
        <p:nvSpPr>
          <p:cNvPr id="30" name="Rectangle 29"/>
          <p:cNvSpPr/>
          <p:nvPr/>
        </p:nvSpPr>
        <p:spPr>
          <a:xfrm>
            <a:off x="4090373" y="4459709"/>
            <a:ext cx="1465686" cy="5140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28cm</a:t>
            </a:r>
            <a:endParaRPr lang="vi-VN" sz="3200" dirty="0"/>
          </a:p>
        </p:txBody>
      </p:sp>
      <p:sp>
        <p:nvSpPr>
          <p:cNvPr id="31" name="Hexagon 30">
            <a:hlinkClick r:id="rId15" action="ppaction://hlinksldjump"/>
          </p:cNvPr>
          <p:cNvSpPr/>
          <p:nvPr/>
        </p:nvSpPr>
        <p:spPr>
          <a:xfrm>
            <a:off x="1716168" y="142844"/>
            <a:ext cx="1289874" cy="51239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endParaRPr lang="vi-VN"/>
          </a:p>
        </p:txBody>
      </p:sp>
      <p:pic>
        <p:nvPicPr>
          <p:cNvPr id="32" name="Picture 8" descr="Kết quả hình ảnh cho mèo tom"/>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100000" l="9753" r="89973">
                        <a14:foregroundMark x1="31319" y1="25249" x2="31319" y2="25249"/>
                        <a14:foregroundMark x1="24313" y1="21373" x2="24313" y2="21373"/>
                        <a14:foregroundMark x1="25000" y1="32447" x2="25000" y2="32447"/>
                        <a14:foregroundMark x1="23352" y1="35216" x2="23352" y2="35216"/>
                        <a14:foregroundMark x1="22115" y1="35216" x2="22115" y2="35216"/>
                        <a14:foregroundMark x1="19231" y1="33444" x2="19231" y2="33444"/>
                        <a14:foregroundMark x1="33242" y1="35991" x2="33242" y2="35991"/>
                        <a14:foregroundMark x1="30632" y1="29347" x2="30632" y2="29347"/>
                        <a14:foregroundMark x1="63462" y1="58804" x2="63462" y2="58804"/>
                        <a14:foregroundMark x1="82143" y1="66002" x2="82143" y2="66002"/>
                        <a14:foregroundMark x1="56456" y1="83942" x2="56456" y2="83942"/>
                        <a14:foregroundMark x1="50412" y1="95460" x2="50412" y2="95460"/>
                        <a14:foregroundMark x1="55495" y1="88040" x2="55495" y2="88040"/>
                        <a14:foregroundMark x1="68132" y1="57032" x2="68132" y2="57032"/>
                        <a14:foregroundMark x1="60852" y1="54707" x2="60852" y2="54707"/>
                        <a14:foregroundMark x1="58654" y1="29125" x2="58654" y2="29125"/>
                        <a14:foregroundMark x1="50000" y1="28018" x2="50000" y2="28018"/>
                        <a14:foregroundMark x1="50687" y1="23477" x2="50687" y2="23477"/>
                        <a14:foregroundMark x1="54258" y1="25028" x2="54258" y2="25028"/>
                        <a14:foregroundMark x1="54258" y1="28350" x2="54258" y2="28350"/>
                        <a14:foregroundMark x1="43132" y1="94241" x2="43132" y2="94241"/>
                        <a14:foregroundMark x1="55641" y1="80745" x2="55641" y2="80745"/>
                        <a14:foregroundMark x1="55385" y1="95238" x2="55385" y2="95238"/>
                        <a14:foregroundMark x1="58974" y1="89855" x2="58974" y2="89855"/>
                        <a14:foregroundMark x1="56667" y1="96273" x2="56667" y2="96273"/>
                        <a14:foregroundMark x1="60513" y1="95859" x2="60513" y2="95859"/>
                        <a14:foregroundMark x1="63590" y1="55072" x2="63590" y2="55072"/>
                        <a14:foregroundMark x1="56667" y1="55072" x2="56667" y2="55072"/>
                      </a14:backgroundRemoval>
                    </a14:imgEffect>
                  </a14:imgLayer>
                </a14:imgProps>
              </a:ext>
              <a:ext uri="{28A0092B-C50C-407E-A947-70E740481C1C}">
                <a14:useLocalDpi xmlns:a14="http://schemas.microsoft.com/office/drawing/2010/main" val="0"/>
              </a:ext>
            </a:extLst>
          </a:blip>
          <a:srcRect l="12218" r="10180"/>
          <a:stretch/>
        </p:blipFill>
        <p:spPr bwMode="auto">
          <a:xfrm>
            <a:off x="1851918" y="1699263"/>
            <a:ext cx="1470697" cy="235076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435510" y="316352"/>
            <a:ext cx="5558456" cy="954107"/>
          </a:xfrm>
          <a:prstGeom prst="rect">
            <a:avLst/>
          </a:prstGeom>
          <a:solidFill>
            <a:schemeClr val="bg1"/>
          </a:solidFill>
        </p:spPr>
        <p:txBody>
          <a:bodyPr wrap="square" rtlCol="0">
            <a:spAutoFit/>
          </a:bodyPr>
          <a:lstStyle/>
          <a:p>
            <a:pPr lvl="0"/>
            <a:r>
              <a:rPr lang="en-US" sz="2800" b="1" i="1" dirty="0" err="1">
                <a:solidFill>
                  <a:srgbClr val="002060"/>
                </a:solidFill>
                <a:latin typeface="+mj-lt"/>
                <a:cs typeface="Times New Roman" panose="02020603050405020304" pitchFamily="18" charset="0"/>
              </a:rPr>
              <a:t>Hình</a:t>
            </a:r>
            <a:r>
              <a:rPr lang="en-US" sz="2800" b="1" i="1" dirty="0">
                <a:solidFill>
                  <a:srgbClr val="002060"/>
                </a:solidFill>
                <a:latin typeface="+mj-lt"/>
                <a:cs typeface="Times New Roman" panose="02020603050405020304" pitchFamily="18" charset="0"/>
              </a:rPr>
              <a:t> </a:t>
            </a:r>
            <a:r>
              <a:rPr lang="en-US" sz="2800" b="1" i="1" dirty="0" err="1">
                <a:solidFill>
                  <a:srgbClr val="002060"/>
                </a:solidFill>
                <a:latin typeface="+mj-lt"/>
                <a:cs typeface="Times New Roman" panose="02020603050405020304" pitchFamily="18" charset="0"/>
              </a:rPr>
              <a:t>thoi</a:t>
            </a:r>
            <a:r>
              <a:rPr lang="en-US" sz="2800" b="1" i="1" dirty="0">
                <a:solidFill>
                  <a:srgbClr val="002060"/>
                </a:solidFill>
                <a:latin typeface="+mj-lt"/>
                <a:cs typeface="Times New Roman" panose="02020603050405020304" pitchFamily="18" charset="0"/>
              </a:rPr>
              <a:t> MNPQ </a:t>
            </a:r>
            <a:r>
              <a:rPr lang="en-US" sz="2800" b="1" i="1" dirty="0" err="1">
                <a:solidFill>
                  <a:srgbClr val="002060"/>
                </a:solidFill>
                <a:latin typeface="+mj-lt"/>
                <a:cs typeface="Times New Roman" panose="02020603050405020304" pitchFamily="18" charset="0"/>
              </a:rPr>
              <a:t>có</a:t>
            </a:r>
            <a:r>
              <a:rPr lang="en-US" sz="2800" b="1" i="1" dirty="0">
                <a:solidFill>
                  <a:srgbClr val="002060"/>
                </a:solidFill>
                <a:latin typeface="+mj-lt"/>
                <a:cs typeface="Times New Roman" panose="02020603050405020304" pitchFamily="18" charset="0"/>
              </a:rPr>
              <a:t> </a:t>
            </a:r>
            <a:r>
              <a:rPr lang="en-US" sz="2800" b="1" i="1" dirty="0" err="1">
                <a:solidFill>
                  <a:srgbClr val="002060"/>
                </a:solidFill>
                <a:latin typeface="+mj-lt"/>
                <a:cs typeface="Times New Roman" panose="02020603050405020304" pitchFamily="18" charset="0"/>
              </a:rPr>
              <a:t>cạnh</a:t>
            </a:r>
            <a:r>
              <a:rPr lang="en-US" sz="2800" b="1" i="1" dirty="0">
                <a:solidFill>
                  <a:srgbClr val="002060"/>
                </a:solidFill>
                <a:latin typeface="+mj-lt"/>
                <a:cs typeface="Times New Roman" panose="02020603050405020304" pitchFamily="18" charset="0"/>
              </a:rPr>
              <a:t> MN = 7cm. Chu vi của </a:t>
            </a:r>
            <a:r>
              <a:rPr lang="en-US" sz="2800" b="1" i="1" dirty="0" err="1">
                <a:solidFill>
                  <a:srgbClr val="002060"/>
                </a:solidFill>
                <a:latin typeface="+mj-lt"/>
                <a:cs typeface="Times New Roman" panose="02020603050405020304" pitchFamily="18" charset="0"/>
              </a:rPr>
              <a:t>hình</a:t>
            </a:r>
            <a:r>
              <a:rPr lang="en-US" sz="2800" b="1" i="1" dirty="0">
                <a:solidFill>
                  <a:srgbClr val="002060"/>
                </a:solidFill>
                <a:latin typeface="+mj-lt"/>
                <a:cs typeface="Times New Roman" panose="02020603050405020304" pitchFamily="18" charset="0"/>
              </a:rPr>
              <a:t> </a:t>
            </a:r>
            <a:r>
              <a:rPr lang="en-US" sz="2800" b="1" i="1" dirty="0" err="1">
                <a:solidFill>
                  <a:srgbClr val="002060"/>
                </a:solidFill>
                <a:latin typeface="+mj-lt"/>
                <a:cs typeface="Times New Roman" panose="02020603050405020304" pitchFamily="18" charset="0"/>
              </a:rPr>
              <a:t>thoi</a:t>
            </a:r>
            <a:r>
              <a:rPr lang="en-US" sz="2800" b="1" i="1" dirty="0">
                <a:solidFill>
                  <a:srgbClr val="002060"/>
                </a:solidFill>
                <a:latin typeface="+mj-lt"/>
                <a:cs typeface="Times New Roman" panose="02020603050405020304" pitchFamily="18" charset="0"/>
              </a:rPr>
              <a:t> </a:t>
            </a:r>
            <a:r>
              <a:rPr lang="en-US" sz="2800" b="1" i="1" dirty="0" err="1">
                <a:solidFill>
                  <a:srgbClr val="002060"/>
                </a:solidFill>
                <a:latin typeface="+mj-lt"/>
                <a:cs typeface="Times New Roman" panose="02020603050405020304" pitchFamily="18" charset="0"/>
              </a:rPr>
              <a:t>là</a:t>
            </a:r>
            <a:r>
              <a:rPr lang="en-US" sz="2800" b="1" i="1" dirty="0">
                <a:solidFill>
                  <a:srgbClr val="002060"/>
                </a:solidFill>
                <a:latin typeface="+mj-lt"/>
                <a:cs typeface="Times New Roman" panose="02020603050405020304" pitchFamily="18" charset="0"/>
              </a:rPr>
              <a:t>:</a:t>
            </a:r>
          </a:p>
        </p:txBody>
      </p:sp>
      <p:sp>
        <p:nvSpPr>
          <p:cNvPr id="39" name="Rounded Rectangle 38"/>
          <p:cNvSpPr/>
          <p:nvPr/>
        </p:nvSpPr>
        <p:spPr>
          <a:xfrm>
            <a:off x="9557002" y="12473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40" name="Rounded Rectangle 39"/>
          <p:cNvSpPr/>
          <p:nvPr/>
        </p:nvSpPr>
        <p:spPr>
          <a:xfrm>
            <a:off x="9558534" y="12436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41" name="Rounded Rectangle 40"/>
          <p:cNvSpPr/>
          <p:nvPr/>
        </p:nvSpPr>
        <p:spPr>
          <a:xfrm>
            <a:off x="9568240" y="1230568"/>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42" name="Rounded Rectangle 41"/>
          <p:cNvSpPr/>
          <p:nvPr/>
        </p:nvSpPr>
        <p:spPr>
          <a:xfrm>
            <a:off x="9543992" y="1239867"/>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07</a:t>
            </a:r>
          </a:p>
        </p:txBody>
      </p:sp>
      <p:sp>
        <p:nvSpPr>
          <p:cNvPr id="43" name="Rounded Rectangle 42"/>
          <p:cNvSpPr/>
          <p:nvPr/>
        </p:nvSpPr>
        <p:spPr>
          <a:xfrm>
            <a:off x="9577974" y="124834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06</a:t>
            </a:r>
          </a:p>
        </p:txBody>
      </p:sp>
      <p:sp>
        <p:nvSpPr>
          <p:cNvPr id="44" name="Rounded Rectangle 43"/>
          <p:cNvSpPr/>
          <p:nvPr/>
        </p:nvSpPr>
        <p:spPr>
          <a:xfrm>
            <a:off x="9549140" y="125324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45" name="Rounded Rectangle 44"/>
          <p:cNvSpPr/>
          <p:nvPr/>
        </p:nvSpPr>
        <p:spPr>
          <a:xfrm>
            <a:off x="9544702" y="124752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46" name="Rounded Rectangle 45"/>
          <p:cNvSpPr/>
          <p:nvPr/>
        </p:nvSpPr>
        <p:spPr>
          <a:xfrm>
            <a:off x="9547257" y="127689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47" name="Rounded Rectangle 46"/>
          <p:cNvSpPr/>
          <p:nvPr/>
        </p:nvSpPr>
        <p:spPr>
          <a:xfrm>
            <a:off x="9565795" y="1251089"/>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48" name="Rounded Rectangle 47"/>
          <p:cNvSpPr/>
          <p:nvPr/>
        </p:nvSpPr>
        <p:spPr>
          <a:xfrm>
            <a:off x="9561319" y="124920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49" name="Rounded Rectangle 48"/>
          <p:cNvSpPr/>
          <p:nvPr/>
        </p:nvSpPr>
        <p:spPr>
          <a:xfrm>
            <a:off x="9554288" y="1240729"/>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50" name="Picture 2" descr="Káº¿t quáº£ hÃ¬nh áº£nh cho icon Äá»ng há»"/>
          <p:cNvPicPr>
            <a:picLocks noChangeAspect="1" noChangeArrowheads="1"/>
          </p:cNvPicPr>
          <p:nvPr/>
        </p:nvPicPr>
        <p:blipFill>
          <a:blip r:embed="rId1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732515" y="187376"/>
            <a:ext cx="789361"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3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9"/>
                    </p:tgtEl>
                  </p:cond>
                </p:stCondLst>
                <p:endSync evt="end" delay="0">
                  <p:rtn val="all"/>
                </p:endSync>
                <p:childTnLst>
                  <p:par>
                    <p:cTn id="10" fill="hold">
                      <p:stCondLst>
                        <p:cond delay="0"/>
                      </p:stCondLst>
                      <p:childTnLst>
                        <p:par>
                          <p:cTn id="11" fill="hold">
                            <p:stCondLst>
                              <p:cond delay="0"/>
                            </p:stCondLst>
                            <p:childTnLst>
                              <p:par>
                                <p:cTn id="12" presetID="23" presetClass="emph" presetSubtype="0" fill="hold" grpId="0" nodeType="clickEffect">
                                  <p:stCondLst>
                                    <p:cond delay="0"/>
                                  </p:stCondLst>
                                  <p:childTnLst>
                                    <p:animClr clrSpc="hsl" dir="cw">
                                      <p:cBhvr override="childStyle">
                                        <p:cTn id="13" dur="500" fill="hold"/>
                                        <p:tgtEl>
                                          <p:spTgt spid="23"/>
                                        </p:tgtEl>
                                        <p:attrNameLst>
                                          <p:attrName>style.color</p:attrName>
                                        </p:attrNameLst>
                                      </p:cBhvr>
                                      <p:by>
                                        <p:hsl h="10842353" s="0" l="0"/>
                                      </p:by>
                                    </p:animClr>
                                    <p:animClr clrSpc="hsl" dir="cw">
                                      <p:cBhvr>
                                        <p:cTn id="14" dur="500" fill="hold"/>
                                        <p:tgtEl>
                                          <p:spTgt spid="23"/>
                                        </p:tgtEl>
                                        <p:attrNameLst>
                                          <p:attrName>fillcolor</p:attrName>
                                        </p:attrNameLst>
                                      </p:cBhvr>
                                      <p:by>
                                        <p:hsl h="10842353" s="0" l="0"/>
                                      </p:by>
                                    </p:animClr>
                                    <p:animClr clrSpc="hsl" dir="cw">
                                      <p:cBhvr>
                                        <p:cTn id="15" dur="500" fill="hold"/>
                                        <p:tgtEl>
                                          <p:spTgt spid="23"/>
                                        </p:tgtEl>
                                        <p:attrNameLst>
                                          <p:attrName>stroke.color</p:attrName>
                                        </p:attrNameLst>
                                      </p:cBhvr>
                                      <p:by>
                                        <p:hsl h="10842353" s="0" l="0"/>
                                      </p:by>
                                    </p:animClr>
                                    <p:set>
                                      <p:cBhvr>
                                        <p:cTn id="16" dur="500" fill="hold"/>
                                        <p:tgtEl>
                                          <p:spTgt spid="23"/>
                                        </p:tgtEl>
                                        <p:attrNameLst>
                                          <p:attrName>fill.type</p:attrName>
                                        </p:attrNameLst>
                                      </p:cBhvr>
                                      <p:to>
                                        <p:strVal val="solid"/>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par>
                                <p:cTn id="20" presetID="56" presetClass="path" presetSubtype="0" accel="50000" decel="50000" fill="hold" nodeType="withEffect">
                                  <p:stCondLst>
                                    <p:cond delay="0"/>
                                  </p:stCondLst>
                                  <p:childTnLst>
                                    <p:animMotion origin="layout" path="M -1.11111E-6 1.48148E-6 L -0.10538 0.29583 " pathEditMode="relative" rAng="0" ptsTypes="AA">
                                      <p:cBhvr>
                                        <p:cTn id="21" dur="2000" fill="hold"/>
                                        <p:tgtEl>
                                          <p:spTgt spid="28"/>
                                        </p:tgtEl>
                                        <p:attrNameLst>
                                          <p:attrName>ppt_x</p:attrName>
                                          <p:attrName>ppt_y</p:attrName>
                                        </p:attrNameLst>
                                      </p:cBhvr>
                                      <p:rCtr x="-5278" y="14792"/>
                                    </p:animMotion>
                                  </p:childTnLst>
                                </p:cTn>
                              </p:par>
                            </p:childTnLst>
                          </p:cTn>
                        </p:par>
                        <p:par>
                          <p:cTn id="22" fill="hold">
                            <p:stCondLst>
                              <p:cond delay="2500"/>
                            </p:stCondLst>
                            <p:childTnLst>
                              <p:par>
                                <p:cTn id="23" presetID="1" presetClass="exit" presetSubtype="0" fill="hold" nodeType="after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SAI2_(new).wav"/>
                                        </p:tgtEl>
                                      </p:cMediaNode>
                                    </p:audio>
                                  </p:sub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23" presetClass="emph" presetSubtype="0" fill="hold" grpId="0" nodeType="clickEffect">
                                  <p:stCondLst>
                                    <p:cond delay="0"/>
                                  </p:stCondLst>
                                  <p:childTnLst>
                                    <p:animClr clrSpc="hsl" dir="cw">
                                      <p:cBhvr override="childStyle">
                                        <p:cTn id="33" dur="500" fill="hold"/>
                                        <p:tgtEl>
                                          <p:spTgt spid="24"/>
                                        </p:tgtEl>
                                        <p:attrNameLst>
                                          <p:attrName>style.color</p:attrName>
                                        </p:attrNameLst>
                                      </p:cBhvr>
                                      <p:by>
                                        <p:hsl h="10842353" s="0" l="0"/>
                                      </p:by>
                                    </p:animClr>
                                    <p:animClr clrSpc="hsl" dir="cw">
                                      <p:cBhvr>
                                        <p:cTn id="34" dur="500" fill="hold"/>
                                        <p:tgtEl>
                                          <p:spTgt spid="24"/>
                                        </p:tgtEl>
                                        <p:attrNameLst>
                                          <p:attrName>fillcolor</p:attrName>
                                        </p:attrNameLst>
                                      </p:cBhvr>
                                      <p:by>
                                        <p:hsl h="10842353" s="0" l="0"/>
                                      </p:by>
                                    </p:animClr>
                                    <p:animClr clrSpc="hsl" dir="cw">
                                      <p:cBhvr>
                                        <p:cTn id="35" dur="500" fill="hold"/>
                                        <p:tgtEl>
                                          <p:spTgt spid="24"/>
                                        </p:tgtEl>
                                        <p:attrNameLst>
                                          <p:attrName>stroke.color</p:attrName>
                                        </p:attrNameLst>
                                      </p:cBhvr>
                                      <p:by>
                                        <p:hsl h="10842353" s="0" l="0"/>
                                      </p:by>
                                    </p:animClr>
                                    <p:set>
                                      <p:cBhvr>
                                        <p:cTn id="36" dur="500" fill="hold"/>
                                        <p:tgtEl>
                                          <p:spTgt spid="24"/>
                                        </p:tgtEl>
                                        <p:attrNameLst>
                                          <p:attrName>fill.type</p:attrName>
                                        </p:attrNameLst>
                                      </p:cBhvr>
                                      <p:to>
                                        <p:strVal val="solid"/>
                                      </p:to>
                                    </p:set>
                                  </p:childTnLst>
                                </p:cTn>
                              </p:par>
                            </p:childTnLst>
                          </p:cTn>
                        </p:par>
                        <p:par>
                          <p:cTn id="37" fill="hold">
                            <p:stCondLst>
                              <p:cond delay="500"/>
                            </p:stCondLst>
                            <p:childTnLst>
                              <p:par>
                                <p:cTn id="38" presetID="1" presetClass="entr" presetSubtype="0"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UNG_(new).wav"/>
                                        </p:tgtEl>
                                      </p:cMediaNode>
                                    </p:audio>
                                  </p:subTnLst>
                                </p:cTn>
                              </p:par>
                            </p:childTnLst>
                          </p:cTn>
                        </p:par>
                        <p:par>
                          <p:cTn id="40" fill="hold">
                            <p:stCondLst>
                              <p:cond delay="500"/>
                            </p:stCondLst>
                            <p:childTnLst>
                              <p:par>
                                <p:cTn id="41" presetID="49" presetClass="path" presetSubtype="0" accel="50000" decel="50000" fill="hold" nodeType="afterEffect">
                                  <p:stCondLst>
                                    <p:cond delay="0"/>
                                  </p:stCondLst>
                                  <p:childTnLst>
                                    <p:animMotion origin="layout" path="M 1.38889E-6 0 L 0.52448 -0.31458 " pathEditMode="relative" rAng="0" ptsTypes="AA">
                                      <p:cBhvr>
                                        <p:cTn id="42" dur="2000" fill="hold"/>
                                        <p:tgtEl>
                                          <p:spTgt spid="25"/>
                                        </p:tgtEl>
                                        <p:attrNameLst>
                                          <p:attrName>ppt_x</p:attrName>
                                          <p:attrName>ppt_y</p:attrName>
                                        </p:attrNameLst>
                                      </p:cBhvr>
                                      <p:rCtr x="26215" y="-15741"/>
                                    </p:animMotion>
                                  </p:childTnLst>
                                </p:cTn>
                              </p:par>
                            </p:childTnLst>
                          </p:cTn>
                        </p:par>
                        <p:par>
                          <p:cTn id="43" fill="hold">
                            <p:stCondLst>
                              <p:cond delay="2500"/>
                            </p:stCondLst>
                            <p:childTnLst>
                              <p:par>
                                <p:cTn id="44" presetID="1" presetClass="exit" presetSubtype="0" fill="hold" nodeType="afterEffect">
                                  <p:stCondLst>
                                    <p:cond delay="0"/>
                                  </p:stCondLst>
                                  <p:childTnLst>
                                    <p:set>
                                      <p:cBhvr>
                                        <p:cTn id="45" dur="1" fill="hold">
                                          <p:stCondLst>
                                            <p:cond delay="0"/>
                                          </p:stCondLst>
                                        </p:cTn>
                                        <p:tgtEl>
                                          <p:spTgt spid="27"/>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5"/>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50"/>
                    </p:tgtEl>
                  </p:cond>
                </p:stCondLst>
                <p:endSync evt="end" delay="0">
                  <p:rtn val="all"/>
                </p:endSync>
                <p:childTnLst>
                  <p:par>
                    <p:cTn id="51" fill="hold">
                      <p:stCondLst>
                        <p:cond delay="0"/>
                      </p:stCondLst>
                      <p:childTnLst>
                        <p:par>
                          <p:cTn id="52" fill="hold">
                            <p:stCondLst>
                              <p:cond delay="0"/>
                            </p:stCondLst>
                            <p:childTnLst>
                              <p:par>
                                <p:cTn id="53" presetID="11" presetClass="entr" presetSubtype="0" fill="hold" grpId="0" nodeType="afterEffect">
                                  <p:stCondLst>
                                    <p:cond delay="0"/>
                                  </p:stCondLst>
                                  <p:childTnLst>
                                    <p:set>
                                      <p:cBhvr>
                                        <p:cTn id="54" dur="1000">
                                          <p:stCondLst>
                                            <p:cond delay="0"/>
                                          </p:stCondLst>
                                        </p:cTn>
                                        <p:tgtEl>
                                          <p:spTgt spid="39"/>
                                        </p:tgtEl>
                                        <p:attrNameLst>
                                          <p:attrName>style.visibility</p:attrName>
                                        </p:attrNameLst>
                                      </p:cBhvr>
                                      <p:to>
                                        <p:strVal val="visible"/>
                                      </p:to>
                                    </p:set>
                                  </p:childTnLst>
                                </p:cTn>
                              </p:par>
                            </p:childTnLst>
                          </p:cTn>
                        </p:par>
                        <p:par>
                          <p:cTn id="55" fill="hold">
                            <p:stCondLst>
                              <p:cond delay="1000"/>
                            </p:stCondLst>
                            <p:childTnLst>
                              <p:par>
                                <p:cTn id="56" presetID="11" presetClass="entr" presetSubtype="0" fill="hold" grpId="0" nodeType="afterEffect">
                                  <p:stCondLst>
                                    <p:cond delay="0"/>
                                  </p:stCondLst>
                                  <p:childTnLst>
                                    <p:set>
                                      <p:cBhvr>
                                        <p:cTn id="57" dur="1000">
                                          <p:stCondLst>
                                            <p:cond delay="0"/>
                                          </p:stCondLst>
                                        </p:cTn>
                                        <p:tgtEl>
                                          <p:spTgt spid="40"/>
                                        </p:tgtEl>
                                        <p:attrNameLst>
                                          <p:attrName>style.visibility</p:attrName>
                                        </p:attrNameLst>
                                      </p:cBhvr>
                                      <p:to>
                                        <p:strVal val="visible"/>
                                      </p:to>
                                    </p:set>
                                  </p:childTnLst>
                                </p:cTn>
                              </p:par>
                            </p:childTnLst>
                          </p:cTn>
                        </p:par>
                        <p:par>
                          <p:cTn id="58" fill="hold">
                            <p:stCondLst>
                              <p:cond delay="2000"/>
                            </p:stCondLst>
                            <p:childTnLst>
                              <p:par>
                                <p:cTn id="59" presetID="11" presetClass="entr" presetSubtype="0" fill="hold" grpId="0" nodeType="afterEffect">
                                  <p:stCondLst>
                                    <p:cond delay="0"/>
                                  </p:stCondLst>
                                  <p:childTnLst>
                                    <p:set>
                                      <p:cBhvr>
                                        <p:cTn id="60" dur="1000">
                                          <p:stCondLst>
                                            <p:cond delay="0"/>
                                          </p:stCondLst>
                                        </p:cTn>
                                        <p:tgtEl>
                                          <p:spTgt spid="41"/>
                                        </p:tgtEl>
                                        <p:attrNameLst>
                                          <p:attrName>style.visibility</p:attrName>
                                        </p:attrNameLst>
                                      </p:cBhvr>
                                      <p:to>
                                        <p:strVal val="visible"/>
                                      </p:to>
                                    </p:set>
                                  </p:childTnLst>
                                </p:cTn>
                              </p:par>
                            </p:childTnLst>
                          </p:cTn>
                        </p:par>
                        <p:par>
                          <p:cTn id="61" fill="hold">
                            <p:stCondLst>
                              <p:cond delay="3000"/>
                            </p:stCondLst>
                            <p:childTnLst>
                              <p:par>
                                <p:cTn id="62" presetID="11" presetClass="entr" presetSubtype="0" fill="hold" grpId="0" nodeType="afterEffect">
                                  <p:stCondLst>
                                    <p:cond delay="0"/>
                                  </p:stCondLst>
                                  <p:childTnLst>
                                    <p:set>
                                      <p:cBhvr>
                                        <p:cTn id="63" dur="1000">
                                          <p:stCondLst>
                                            <p:cond delay="0"/>
                                          </p:stCondLst>
                                        </p:cTn>
                                        <p:tgtEl>
                                          <p:spTgt spid="42"/>
                                        </p:tgtEl>
                                        <p:attrNameLst>
                                          <p:attrName>style.visibility</p:attrName>
                                        </p:attrNameLst>
                                      </p:cBhvr>
                                      <p:to>
                                        <p:strVal val="visible"/>
                                      </p:to>
                                    </p:set>
                                  </p:childTnLst>
                                </p:cTn>
                              </p:par>
                            </p:childTnLst>
                          </p:cTn>
                        </p:par>
                        <p:par>
                          <p:cTn id="64" fill="hold">
                            <p:stCondLst>
                              <p:cond delay="4000"/>
                            </p:stCondLst>
                            <p:childTnLst>
                              <p:par>
                                <p:cTn id="65" presetID="11" presetClass="entr" presetSubtype="0" fill="hold" grpId="0" nodeType="afterEffect">
                                  <p:stCondLst>
                                    <p:cond delay="0"/>
                                  </p:stCondLst>
                                  <p:childTnLst>
                                    <p:set>
                                      <p:cBhvr>
                                        <p:cTn id="66" dur="1000">
                                          <p:stCondLst>
                                            <p:cond delay="0"/>
                                          </p:stCondLst>
                                        </p:cTn>
                                        <p:tgtEl>
                                          <p:spTgt spid="43"/>
                                        </p:tgtEl>
                                        <p:attrNameLst>
                                          <p:attrName>style.visibility</p:attrName>
                                        </p:attrNameLst>
                                      </p:cBhvr>
                                      <p:to>
                                        <p:strVal val="visible"/>
                                      </p:to>
                                    </p:set>
                                  </p:childTnLst>
                                </p:cTn>
                              </p:par>
                            </p:childTnLst>
                          </p:cTn>
                        </p:par>
                        <p:par>
                          <p:cTn id="67" fill="hold">
                            <p:stCondLst>
                              <p:cond delay="5000"/>
                            </p:stCondLst>
                            <p:childTnLst>
                              <p:par>
                                <p:cTn id="68" presetID="11" presetClass="entr" presetSubtype="0" fill="hold" grpId="0" nodeType="afterEffect">
                                  <p:stCondLst>
                                    <p:cond delay="0"/>
                                  </p:stCondLst>
                                  <p:childTnLst>
                                    <p:set>
                                      <p:cBhvr>
                                        <p:cTn id="69" dur="1000">
                                          <p:stCondLst>
                                            <p:cond delay="0"/>
                                          </p:stCondLst>
                                        </p:cTn>
                                        <p:tgtEl>
                                          <p:spTgt spid="44"/>
                                        </p:tgtEl>
                                        <p:attrNameLst>
                                          <p:attrName>style.visibility</p:attrName>
                                        </p:attrNameLst>
                                      </p:cBhvr>
                                      <p:to>
                                        <p:strVal val="visible"/>
                                      </p:to>
                                    </p:set>
                                  </p:childTnLst>
                                </p:cTn>
                              </p:par>
                            </p:childTnLst>
                          </p:cTn>
                        </p:par>
                        <p:par>
                          <p:cTn id="70" fill="hold">
                            <p:stCondLst>
                              <p:cond delay="6000"/>
                            </p:stCondLst>
                            <p:childTnLst>
                              <p:par>
                                <p:cTn id="71" presetID="11" presetClass="entr" presetSubtype="0" fill="hold" grpId="0" nodeType="afterEffect">
                                  <p:stCondLst>
                                    <p:cond delay="0"/>
                                  </p:stCondLst>
                                  <p:childTnLst>
                                    <p:set>
                                      <p:cBhvr>
                                        <p:cTn id="72" dur="1000">
                                          <p:stCondLst>
                                            <p:cond delay="0"/>
                                          </p:stCondLst>
                                        </p:cTn>
                                        <p:tgtEl>
                                          <p:spTgt spid="45"/>
                                        </p:tgtEl>
                                        <p:attrNameLst>
                                          <p:attrName>style.visibility</p:attrName>
                                        </p:attrNameLst>
                                      </p:cBhvr>
                                      <p:to>
                                        <p:strVal val="visible"/>
                                      </p:to>
                                    </p:set>
                                  </p:childTnLst>
                                </p:cTn>
                              </p:par>
                            </p:childTnLst>
                          </p:cTn>
                        </p:par>
                        <p:par>
                          <p:cTn id="73" fill="hold">
                            <p:stCondLst>
                              <p:cond delay="7000"/>
                            </p:stCondLst>
                            <p:childTnLst>
                              <p:par>
                                <p:cTn id="74" presetID="11" presetClass="entr" presetSubtype="0" fill="hold" grpId="0" nodeType="afterEffect">
                                  <p:stCondLst>
                                    <p:cond delay="0"/>
                                  </p:stCondLst>
                                  <p:childTnLst>
                                    <p:set>
                                      <p:cBhvr>
                                        <p:cTn id="75" dur="1000">
                                          <p:stCondLst>
                                            <p:cond delay="0"/>
                                          </p:stCondLst>
                                        </p:cTn>
                                        <p:tgtEl>
                                          <p:spTgt spid="46"/>
                                        </p:tgtEl>
                                        <p:attrNameLst>
                                          <p:attrName>style.visibility</p:attrName>
                                        </p:attrNameLst>
                                      </p:cBhvr>
                                      <p:to>
                                        <p:strVal val="visible"/>
                                      </p:to>
                                    </p:set>
                                  </p:childTnLst>
                                </p:cTn>
                              </p:par>
                            </p:childTnLst>
                          </p:cTn>
                        </p:par>
                        <p:par>
                          <p:cTn id="76" fill="hold">
                            <p:stCondLst>
                              <p:cond delay="8000"/>
                            </p:stCondLst>
                            <p:childTnLst>
                              <p:par>
                                <p:cTn id="77" presetID="11" presetClass="entr" presetSubtype="0" fill="hold" grpId="0" nodeType="afterEffect">
                                  <p:stCondLst>
                                    <p:cond delay="0"/>
                                  </p:stCondLst>
                                  <p:childTnLst>
                                    <p:set>
                                      <p:cBhvr>
                                        <p:cTn id="78" dur="1000">
                                          <p:stCondLst>
                                            <p:cond delay="0"/>
                                          </p:stCondLst>
                                        </p:cTn>
                                        <p:tgtEl>
                                          <p:spTgt spid="47"/>
                                        </p:tgtEl>
                                        <p:attrNameLst>
                                          <p:attrName>style.visibility</p:attrName>
                                        </p:attrNameLst>
                                      </p:cBhvr>
                                      <p:to>
                                        <p:strVal val="visible"/>
                                      </p:to>
                                    </p:set>
                                  </p:childTnLst>
                                </p:cTn>
                              </p:par>
                            </p:childTnLst>
                          </p:cTn>
                        </p:par>
                        <p:par>
                          <p:cTn id="79" fill="hold">
                            <p:stCondLst>
                              <p:cond delay="9000"/>
                            </p:stCondLst>
                            <p:childTnLst>
                              <p:par>
                                <p:cTn id="80" presetID="11" presetClass="entr" presetSubtype="0" fill="hold" grpId="0" nodeType="afterEffect">
                                  <p:stCondLst>
                                    <p:cond delay="0"/>
                                  </p:stCondLst>
                                  <p:childTnLst>
                                    <p:set>
                                      <p:cBhvr>
                                        <p:cTn id="81" dur="1000">
                                          <p:stCondLst>
                                            <p:cond delay="0"/>
                                          </p:stCondLst>
                                        </p:cTn>
                                        <p:tgtEl>
                                          <p:spTgt spid="48"/>
                                        </p:tgtEl>
                                        <p:attrNameLst>
                                          <p:attrName>style.visibility</p:attrName>
                                        </p:attrNameLst>
                                      </p:cBhvr>
                                      <p:to>
                                        <p:strVal val="visible"/>
                                      </p:to>
                                    </p:set>
                                  </p:childTnLst>
                                </p:cTn>
                              </p:par>
                            </p:childTnLst>
                          </p:cTn>
                        </p:par>
                        <p:par>
                          <p:cTn id="82" fill="hold">
                            <p:stCondLst>
                              <p:cond delay="10000"/>
                            </p:stCondLst>
                            <p:childTnLst>
                              <p:par>
                                <p:cTn id="83" presetID="11" presetClass="entr" presetSubtype="0" fill="hold" grpId="0" nodeType="afterEffect">
                                  <p:stCondLst>
                                    <p:cond delay="0"/>
                                  </p:stCondLst>
                                  <p:childTnLst>
                                    <p:set>
                                      <p:cBhvr>
                                        <p:cTn id="84" dur="1000">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0"/>
                  </p:tgtEl>
                </p:cond>
              </p:nextCondLst>
            </p:seq>
          </p:childTnLst>
        </p:cTn>
      </p:par>
    </p:tnLst>
    <p:bldLst>
      <p:bldP spid="23" grpId="0" animBg="1"/>
      <p:bldP spid="24" grpId="0" animBg="1"/>
      <p:bldP spid="33"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0" y="0"/>
            <a:ext cx="9144000" cy="6858000"/>
            <a:chOff x="-4895850" y="-388210"/>
            <a:chExt cx="9067800" cy="7246210"/>
          </a:xfrm>
        </p:grpSpPr>
        <p:pic>
          <p:nvPicPr>
            <p:cNvPr id="6" name="Picture 4" descr="Kết quả hình ảnh cho ảnh động tom và jer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88210"/>
              <a:ext cx="9048750" cy="72462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95850" y="3409950"/>
              <a:ext cx="9067800" cy="344805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grpSp>
      <p:sp>
        <p:nvSpPr>
          <p:cNvPr id="8" name="Freeform 7"/>
          <p:cNvSpPr/>
          <p:nvPr/>
        </p:nvSpPr>
        <p:spPr>
          <a:xfrm>
            <a:off x="6894132" y="2198203"/>
            <a:ext cx="2423886" cy="1798871"/>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sp>
        <p:nvSpPr>
          <p:cNvPr id="9" name="Freeform 8"/>
          <p:cNvSpPr/>
          <p:nvPr/>
        </p:nvSpPr>
        <p:spPr>
          <a:xfrm>
            <a:off x="3073068" y="2140530"/>
            <a:ext cx="2423886" cy="1798871"/>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pic>
        <p:nvPicPr>
          <p:cNvPr id="10" name="Picture 10" descr="Kết quả hình ảnh cho jer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0326" y="5093274"/>
            <a:ext cx="1175369" cy="15361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Kết quả hình ảnh cho jerry"/>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1" b="98478" l="1143" r="98000">
                        <a14:foregroundMark x1="47810" y1="26941" x2="47810" y2="26941"/>
                        <a14:foregroundMark x1="49619" y1="25419" x2="49619" y2="25419"/>
                        <a14:foregroundMark x1="51143" y1="22222" x2="51143" y2="22222"/>
                        <a14:foregroundMark x1="38571" y1="21309" x2="38571" y2="21309"/>
                        <a14:foregroundMark x1="38952" y1="23059" x2="38952" y2="23059"/>
                        <a14:foregroundMark x1="37429" y1="23973" x2="37429" y2="23973"/>
                        <a14:foregroundMark x1="37429" y1="24886" x2="37429" y2="24886"/>
                        <a14:foregroundMark x1="45905" y1="28691" x2="45905" y2="28691"/>
                        <a14:foregroundMark x1="50381" y1="26636" x2="50381" y2="26636"/>
                      </a14:backgroundRemoval>
                    </a14:imgEffect>
                  </a14:imgLayer>
                </a14:imgProps>
              </a:ext>
              <a:ext uri="{28A0092B-C50C-407E-A947-70E740481C1C}">
                <a14:useLocalDpi xmlns:a14="http://schemas.microsoft.com/office/drawing/2010/main" val="0"/>
              </a:ext>
            </a:extLst>
          </a:blip>
          <a:srcRect/>
          <a:stretch>
            <a:fillRect/>
          </a:stretch>
        </p:blipFill>
        <p:spPr bwMode="auto">
          <a:xfrm>
            <a:off x="1835452" y="2317131"/>
            <a:ext cx="1485932" cy="18595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Kết quả hình ảnh cho miếng pho mát 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57" b="90000" l="10000" r="90000"/>
                    </a14:imgEffect>
                  </a14:imgLayer>
                </a14:imgProps>
              </a:ext>
              <a:ext uri="{28A0092B-C50C-407E-A947-70E740481C1C}">
                <a14:useLocalDpi xmlns:a14="http://schemas.microsoft.com/office/drawing/2010/main" val="0"/>
              </a:ext>
            </a:extLst>
          </a:blip>
          <a:srcRect/>
          <a:stretch>
            <a:fillRect/>
          </a:stretch>
        </p:blipFill>
        <p:spPr bwMode="auto">
          <a:xfrm>
            <a:off x="3321384" y="2842586"/>
            <a:ext cx="1525826" cy="9494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Kết quả hình ảnh cho mèo t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95667">
                        <a14:foregroundMark x1="24444" y1="34286" x2="24444" y2="34286"/>
                        <a14:foregroundMark x1="27000" y1="67143" x2="27000" y2="67143"/>
                        <a14:foregroundMark x1="44111" y1="63036" x2="44111" y2="63036"/>
                        <a14:foregroundMark x1="42000" y1="91250" x2="40111" y2="87143"/>
                        <a14:foregroundMark x1="76333" y1="37857" x2="76333" y2="37857"/>
                        <a14:foregroundMark x1="77000" y1="91250" x2="77000" y2="91250"/>
                        <a14:foregroundMark x1="81778" y1="91250" x2="81778" y2="91250"/>
                        <a14:foregroundMark x1="72667" y1="90000" x2="72667"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7062879" y="2698210"/>
            <a:ext cx="2041222" cy="127009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705112" y="4475753"/>
            <a:ext cx="1465686" cy="5140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SAI</a:t>
            </a:r>
            <a:endParaRPr lang="vi-VN" sz="3200" dirty="0"/>
          </a:p>
        </p:txBody>
      </p:sp>
      <p:sp>
        <p:nvSpPr>
          <p:cNvPr id="16" name="Rectangle 15"/>
          <p:cNvSpPr/>
          <p:nvPr/>
        </p:nvSpPr>
        <p:spPr>
          <a:xfrm>
            <a:off x="7647827" y="4475752"/>
            <a:ext cx="1465686" cy="5140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ĐÚNG</a:t>
            </a:r>
            <a:endParaRPr lang="vi-VN" sz="3200" dirty="0"/>
          </a:p>
        </p:txBody>
      </p:sp>
      <p:sp>
        <p:nvSpPr>
          <p:cNvPr id="17" name="Hexagon 16">
            <a:hlinkClick r:id="rId13" action="ppaction://hlinksldjump"/>
          </p:cNvPr>
          <p:cNvSpPr/>
          <p:nvPr/>
        </p:nvSpPr>
        <p:spPr>
          <a:xfrm>
            <a:off x="1600479" y="70272"/>
            <a:ext cx="1289874" cy="51239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Home</a:t>
            </a:r>
            <a:endParaRPr lang="vi-VN" dirty="0"/>
          </a:p>
        </p:txBody>
      </p:sp>
      <p:pic>
        <p:nvPicPr>
          <p:cNvPr id="19" name="Picture 8" descr="Kết quả hình ảnh cho mèo tom"/>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9753" r="89973">
                        <a14:foregroundMark x1="31319" y1="25249" x2="31319" y2="25249"/>
                        <a14:foregroundMark x1="24313" y1="21373" x2="24313" y2="21373"/>
                        <a14:foregroundMark x1="25000" y1="32447" x2="25000" y2="32447"/>
                        <a14:foregroundMark x1="23352" y1="35216" x2="23352" y2="35216"/>
                        <a14:foregroundMark x1="22115" y1="35216" x2="22115" y2="35216"/>
                        <a14:foregroundMark x1="19231" y1="33444" x2="19231" y2="33444"/>
                        <a14:foregroundMark x1="33242" y1="35991" x2="33242" y2="35991"/>
                        <a14:foregroundMark x1="30632" y1="29347" x2="30632" y2="29347"/>
                        <a14:foregroundMark x1="63462" y1="58804" x2="63462" y2="58804"/>
                        <a14:foregroundMark x1="82143" y1="66002" x2="82143" y2="66002"/>
                        <a14:foregroundMark x1="56456" y1="83942" x2="56456" y2="83942"/>
                        <a14:foregroundMark x1="50412" y1="95460" x2="50412" y2="95460"/>
                        <a14:foregroundMark x1="55495" y1="88040" x2="55495" y2="88040"/>
                        <a14:foregroundMark x1="68132" y1="57032" x2="68132" y2="57032"/>
                        <a14:foregroundMark x1="60852" y1="54707" x2="60852" y2="54707"/>
                        <a14:foregroundMark x1="58654" y1="29125" x2="58654" y2="29125"/>
                        <a14:foregroundMark x1="50000" y1="28018" x2="50000" y2="28018"/>
                        <a14:foregroundMark x1="50687" y1="23477" x2="50687" y2="23477"/>
                        <a14:foregroundMark x1="54258" y1="25028" x2="54258" y2="25028"/>
                        <a14:foregroundMark x1="54258" y1="28350" x2="54258" y2="28350"/>
                        <a14:foregroundMark x1="43132" y1="94241" x2="43132" y2="94241"/>
                        <a14:foregroundMark x1="55641" y1="80745" x2="55641" y2="80745"/>
                        <a14:foregroundMark x1="55385" y1="95238" x2="55385" y2="95238"/>
                        <a14:foregroundMark x1="58974" y1="89855" x2="58974" y2="89855"/>
                        <a14:foregroundMark x1="56667" y1="96273" x2="56667" y2="96273"/>
                        <a14:foregroundMark x1="60513" y1="95859" x2="60513" y2="95859"/>
                        <a14:foregroundMark x1="63590" y1="55072" x2="63590" y2="55072"/>
                        <a14:foregroundMark x1="56667" y1="55072" x2="56667" y2="55072"/>
                      </a14:backgroundRemoval>
                    </a14:imgEffect>
                  </a14:imgLayer>
                </a14:imgProps>
              </a:ext>
              <a:ext uri="{28A0092B-C50C-407E-A947-70E740481C1C}">
                <a14:useLocalDpi xmlns:a14="http://schemas.microsoft.com/office/drawing/2010/main" val="0"/>
              </a:ext>
            </a:extLst>
          </a:blip>
          <a:srcRect l="12218" r="10180"/>
          <a:stretch/>
        </p:blipFill>
        <p:spPr bwMode="auto">
          <a:xfrm>
            <a:off x="9113514" y="1825905"/>
            <a:ext cx="1470697" cy="23507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932933" y="105421"/>
            <a:ext cx="6527650" cy="1785104"/>
          </a:xfrm>
          <a:prstGeom prst="rect">
            <a:avLst/>
          </a:prstGeom>
          <a:solidFill>
            <a:schemeClr val="bg1"/>
          </a:solidFill>
        </p:spPr>
        <p:txBody>
          <a:bodyPr wrap="square" rtlCol="0">
            <a:spAutoFit/>
          </a:bodyPr>
          <a:lstStyle/>
          <a:p>
            <a:pPr lvl="0"/>
            <a:r>
              <a:rPr lang="en-US" sz="2200" dirty="0" err="1">
                <a:solidFill>
                  <a:srgbClr val="002060"/>
                </a:solidFill>
                <a:latin typeface="Arial" pitchFamily="34" charset="0"/>
                <a:cs typeface="Arial" pitchFamily="34" charset="0"/>
              </a:rPr>
              <a:t>Cô</a:t>
            </a:r>
            <a:r>
              <a:rPr lang="en-US" sz="2200" dirty="0">
                <a:solidFill>
                  <a:srgbClr val="002060"/>
                </a:solidFill>
                <a:latin typeface="Arial" pitchFamily="34" charset="0"/>
                <a:cs typeface="Arial" pitchFamily="34" charset="0"/>
              </a:rPr>
              <a:t> giáo </a:t>
            </a:r>
            <a:r>
              <a:rPr lang="en-US" sz="2200" dirty="0" err="1">
                <a:solidFill>
                  <a:srgbClr val="002060"/>
                </a:solidFill>
                <a:latin typeface="Arial" pitchFamily="34" charset="0"/>
                <a:cs typeface="Arial" pitchFamily="34" charset="0"/>
              </a:rPr>
              <a:t>ra</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bài</a:t>
            </a:r>
            <a:r>
              <a:rPr lang="en-US" sz="2200" dirty="0">
                <a:solidFill>
                  <a:srgbClr val="002060"/>
                </a:solidFill>
                <a:latin typeface="Arial" pitchFamily="34" charset="0"/>
                <a:cs typeface="Arial" pitchFamily="34" charset="0"/>
              </a:rPr>
              <a:t> toán: </a:t>
            </a:r>
            <a:r>
              <a:rPr lang="en-US" sz="2200" b="1" i="1" dirty="0" err="1">
                <a:solidFill>
                  <a:srgbClr val="002060"/>
                </a:solidFill>
                <a:latin typeface="Arial" pitchFamily="34" charset="0"/>
                <a:cs typeface="Arial" pitchFamily="34" charset="0"/>
              </a:rPr>
              <a:t>Tính</a:t>
            </a:r>
            <a:r>
              <a:rPr lang="en-US" sz="2200" b="1" i="1" dirty="0">
                <a:solidFill>
                  <a:srgbClr val="002060"/>
                </a:solidFill>
                <a:latin typeface="Arial" pitchFamily="34" charset="0"/>
                <a:cs typeface="Arial" pitchFamily="34" charset="0"/>
              </a:rPr>
              <a:t> </a:t>
            </a:r>
            <a:r>
              <a:rPr lang="en-US" sz="2200" b="1" i="1" dirty="0" err="1">
                <a:solidFill>
                  <a:srgbClr val="002060"/>
                </a:solidFill>
                <a:latin typeface="Arial" pitchFamily="34" charset="0"/>
                <a:cs typeface="Arial" pitchFamily="34" charset="0"/>
              </a:rPr>
              <a:t>chu</a:t>
            </a:r>
            <a:r>
              <a:rPr lang="en-US" sz="2200" b="1" i="1" dirty="0">
                <a:solidFill>
                  <a:srgbClr val="002060"/>
                </a:solidFill>
                <a:latin typeface="Arial" pitchFamily="34" charset="0"/>
                <a:cs typeface="Arial" pitchFamily="34" charset="0"/>
              </a:rPr>
              <a:t> vi của </a:t>
            </a:r>
            <a:r>
              <a:rPr lang="en-US" sz="2200" b="1" i="1" dirty="0" err="1">
                <a:solidFill>
                  <a:srgbClr val="002060"/>
                </a:solidFill>
                <a:latin typeface="Arial" pitchFamily="34" charset="0"/>
                <a:cs typeface="Arial" pitchFamily="34" charset="0"/>
              </a:rPr>
              <a:t>khu</a:t>
            </a:r>
            <a:r>
              <a:rPr lang="en-US" sz="2200" b="1" i="1" dirty="0">
                <a:solidFill>
                  <a:srgbClr val="002060"/>
                </a:solidFill>
                <a:latin typeface="Arial" pitchFamily="34" charset="0"/>
                <a:cs typeface="Arial" pitchFamily="34" charset="0"/>
              </a:rPr>
              <a:t> </a:t>
            </a:r>
            <a:r>
              <a:rPr lang="en-US" sz="2200" b="1" i="1" dirty="0" err="1">
                <a:solidFill>
                  <a:srgbClr val="002060"/>
                </a:solidFill>
                <a:latin typeface="Arial" pitchFamily="34" charset="0"/>
                <a:cs typeface="Arial" pitchFamily="34" charset="0"/>
              </a:rPr>
              <a:t>vườn</a:t>
            </a:r>
            <a:r>
              <a:rPr lang="en-US" sz="2200" b="1" i="1" dirty="0">
                <a:solidFill>
                  <a:srgbClr val="002060"/>
                </a:solidFill>
                <a:latin typeface="Arial" pitchFamily="34" charset="0"/>
                <a:cs typeface="Arial" pitchFamily="34" charset="0"/>
              </a:rPr>
              <a:t> </a:t>
            </a:r>
            <a:r>
              <a:rPr lang="en-US" sz="2200" b="1" i="1" dirty="0" err="1">
                <a:solidFill>
                  <a:srgbClr val="002060"/>
                </a:solidFill>
                <a:latin typeface="Arial" pitchFamily="34" charset="0"/>
                <a:cs typeface="Arial" pitchFamily="34" charset="0"/>
              </a:rPr>
              <a:t>có</a:t>
            </a:r>
            <a:r>
              <a:rPr lang="en-US" sz="2200" b="1" i="1" dirty="0">
                <a:solidFill>
                  <a:srgbClr val="002060"/>
                </a:solidFill>
                <a:latin typeface="Arial" pitchFamily="34" charset="0"/>
                <a:cs typeface="Arial" pitchFamily="34" charset="0"/>
              </a:rPr>
              <a:t> </a:t>
            </a:r>
            <a:r>
              <a:rPr lang="en-US" sz="2200" b="1" i="1" dirty="0" err="1">
                <a:solidFill>
                  <a:srgbClr val="002060"/>
                </a:solidFill>
                <a:latin typeface="Arial" pitchFamily="34" charset="0"/>
                <a:cs typeface="Arial" pitchFamily="34" charset="0"/>
              </a:rPr>
              <a:t>chiều</a:t>
            </a:r>
            <a:r>
              <a:rPr lang="en-US" sz="2200" b="1" i="1" dirty="0">
                <a:solidFill>
                  <a:srgbClr val="002060"/>
                </a:solidFill>
                <a:latin typeface="Arial" pitchFamily="34" charset="0"/>
                <a:cs typeface="Arial" pitchFamily="34" charset="0"/>
              </a:rPr>
              <a:t> </a:t>
            </a:r>
            <a:r>
              <a:rPr lang="en-US" sz="2200" b="1" i="1" dirty="0" err="1">
                <a:solidFill>
                  <a:srgbClr val="002060"/>
                </a:solidFill>
                <a:latin typeface="Arial" pitchFamily="34" charset="0"/>
                <a:cs typeface="Arial" pitchFamily="34" charset="0"/>
              </a:rPr>
              <a:t>rộng</a:t>
            </a:r>
            <a:r>
              <a:rPr lang="en-US" sz="2200" b="1" i="1" dirty="0">
                <a:solidFill>
                  <a:srgbClr val="002060"/>
                </a:solidFill>
                <a:latin typeface="Arial" pitchFamily="34" charset="0"/>
                <a:cs typeface="Arial" pitchFamily="34" charset="0"/>
              </a:rPr>
              <a:t> 25m, </a:t>
            </a:r>
            <a:r>
              <a:rPr lang="en-US" sz="2200" b="1" i="1" dirty="0" err="1">
                <a:solidFill>
                  <a:srgbClr val="002060"/>
                </a:solidFill>
                <a:latin typeface="Arial" pitchFamily="34" charset="0"/>
                <a:cs typeface="Arial" pitchFamily="34" charset="0"/>
              </a:rPr>
              <a:t>chiều</a:t>
            </a:r>
            <a:r>
              <a:rPr lang="en-US" sz="2200" b="1" i="1" dirty="0">
                <a:solidFill>
                  <a:srgbClr val="002060"/>
                </a:solidFill>
                <a:latin typeface="Arial" pitchFamily="34" charset="0"/>
                <a:cs typeface="Arial" pitchFamily="34" charset="0"/>
              </a:rPr>
              <a:t> </a:t>
            </a:r>
            <a:r>
              <a:rPr lang="en-US" sz="2200" b="1" i="1" dirty="0" err="1">
                <a:solidFill>
                  <a:srgbClr val="002060"/>
                </a:solidFill>
                <a:latin typeface="Arial" pitchFamily="34" charset="0"/>
                <a:cs typeface="Arial" pitchFamily="34" charset="0"/>
              </a:rPr>
              <a:t>dài</a:t>
            </a:r>
            <a:r>
              <a:rPr lang="en-US" sz="2200" b="1" i="1" dirty="0">
                <a:solidFill>
                  <a:srgbClr val="002060"/>
                </a:solidFill>
                <a:latin typeface="Arial" pitchFamily="34" charset="0"/>
                <a:cs typeface="Arial" pitchFamily="34" charset="0"/>
              </a:rPr>
              <a:t> 300dm</a:t>
            </a:r>
            <a:r>
              <a:rPr lang="en-US" sz="2200" b="1" dirty="0">
                <a:solidFill>
                  <a:srgbClr val="002060"/>
                </a:solidFill>
                <a:latin typeface="Arial" pitchFamily="34" charset="0"/>
                <a:cs typeface="Arial" pitchFamily="34" charset="0"/>
              </a:rPr>
              <a:t>. </a:t>
            </a:r>
          </a:p>
          <a:p>
            <a:pPr lvl="0"/>
            <a:r>
              <a:rPr lang="en-US" sz="2200" dirty="0" err="1">
                <a:solidFill>
                  <a:srgbClr val="002060"/>
                </a:solidFill>
                <a:latin typeface="Arial" pitchFamily="34" charset="0"/>
                <a:cs typeface="Arial" pitchFamily="34" charset="0"/>
              </a:rPr>
              <a:t>Bạn</a:t>
            </a:r>
            <a:r>
              <a:rPr lang="en-US" sz="2200" dirty="0">
                <a:solidFill>
                  <a:srgbClr val="002060"/>
                </a:solidFill>
                <a:latin typeface="Arial" pitchFamily="34" charset="0"/>
                <a:cs typeface="Arial" pitchFamily="34" charset="0"/>
              </a:rPr>
              <a:t> Na </a:t>
            </a:r>
            <a:r>
              <a:rPr lang="en-US" sz="2200" dirty="0" err="1">
                <a:solidFill>
                  <a:srgbClr val="002060"/>
                </a:solidFill>
                <a:latin typeface="Arial" pitchFamily="34" charset="0"/>
                <a:cs typeface="Arial" pitchFamily="34" charset="0"/>
              </a:rPr>
              <a:t>đã</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làm</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như</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sau</a:t>
            </a:r>
            <a:r>
              <a:rPr lang="en-US" sz="2200" dirty="0">
                <a:solidFill>
                  <a:srgbClr val="002060"/>
                </a:solidFill>
                <a:latin typeface="Arial" pitchFamily="34" charset="0"/>
                <a:cs typeface="Arial" pitchFamily="34" charset="0"/>
              </a:rPr>
              <a:t>: </a:t>
            </a:r>
          </a:p>
          <a:p>
            <a:pPr lvl="0"/>
            <a:r>
              <a:rPr lang="en-US" sz="2200" i="1" dirty="0">
                <a:solidFill>
                  <a:srgbClr val="002060"/>
                </a:solidFill>
                <a:latin typeface="Arial" pitchFamily="34" charset="0"/>
                <a:cs typeface="Arial" pitchFamily="34" charset="0"/>
              </a:rPr>
              <a:t>Chu vi của </a:t>
            </a:r>
            <a:r>
              <a:rPr lang="en-US" sz="2200" i="1" dirty="0" err="1">
                <a:solidFill>
                  <a:srgbClr val="002060"/>
                </a:solidFill>
                <a:latin typeface="Arial" pitchFamily="34" charset="0"/>
                <a:cs typeface="Arial" pitchFamily="34" charset="0"/>
              </a:rPr>
              <a:t>khu</a:t>
            </a:r>
            <a:r>
              <a:rPr lang="en-US" sz="2200" i="1" dirty="0">
                <a:solidFill>
                  <a:srgbClr val="002060"/>
                </a:solidFill>
                <a:latin typeface="Arial" pitchFamily="34" charset="0"/>
                <a:cs typeface="Arial" pitchFamily="34" charset="0"/>
              </a:rPr>
              <a:t> </a:t>
            </a:r>
            <a:r>
              <a:rPr lang="en-US" sz="2200" i="1" dirty="0" err="1">
                <a:solidFill>
                  <a:srgbClr val="002060"/>
                </a:solidFill>
                <a:latin typeface="Arial" pitchFamily="34" charset="0"/>
                <a:cs typeface="Arial" pitchFamily="34" charset="0"/>
              </a:rPr>
              <a:t>vườn</a:t>
            </a:r>
            <a:r>
              <a:rPr lang="en-US" sz="2200" i="1" dirty="0">
                <a:solidFill>
                  <a:srgbClr val="002060"/>
                </a:solidFill>
                <a:latin typeface="Arial" pitchFamily="34" charset="0"/>
                <a:cs typeface="Arial" pitchFamily="34" charset="0"/>
              </a:rPr>
              <a:t> </a:t>
            </a:r>
            <a:r>
              <a:rPr lang="en-US" sz="2200" i="1" dirty="0" err="1">
                <a:solidFill>
                  <a:srgbClr val="002060"/>
                </a:solidFill>
                <a:latin typeface="Arial" pitchFamily="34" charset="0"/>
                <a:cs typeface="Arial" pitchFamily="34" charset="0"/>
              </a:rPr>
              <a:t>là</a:t>
            </a:r>
            <a:r>
              <a:rPr lang="en-US" sz="2200" i="1" dirty="0">
                <a:solidFill>
                  <a:srgbClr val="002060"/>
                </a:solidFill>
                <a:latin typeface="Arial" pitchFamily="34" charset="0"/>
                <a:cs typeface="Arial" pitchFamily="34" charset="0"/>
              </a:rPr>
              <a:t>: C = 2.(25 + 300)= 650 (m).</a:t>
            </a:r>
          </a:p>
          <a:p>
            <a:pPr lvl="0"/>
            <a:r>
              <a:rPr lang="en-US" sz="2200" i="1" dirty="0" err="1">
                <a:solidFill>
                  <a:srgbClr val="002060"/>
                </a:solidFill>
                <a:latin typeface="Arial" pitchFamily="34" charset="0"/>
                <a:cs typeface="Arial" pitchFamily="34" charset="0"/>
              </a:rPr>
              <a:t>Em</a:t>
            </a:r>
            <a:r>
              <a:rPr lang="en-US" sz="2200" i="1" dirty="0">
                <a:solidFill>
                  <a:srgbClr val="002060"/>
                </a:solidFill>
                <a:latin typeface="Arial" pitchFamily="34" charset="0"/>
                <a:cs typeface="Arial" pitchFamily="34" charset="0"/>
              </a:rPr>
              <a:t> </a:t>
            </a:r>
            <a:r>
              <a:rPr lang="en-US" sz="2200" i="1" dirty="0" err="1">
                <a:solidFill>
                  <a:srgbClr val="002060"/>
                </a:solidFill>
                <a:latin typeface="Arial" pitchFamily="34" charset="0"/>
                <a:cs typeface="Arial" pitchFamily="34" charset="0"/>
              </a:rPr>
              <a:t>hãy</a:t>
            </a:r>
            <a:r>
              <a:rPr lang="en-US" sz="2200" i="1" dirty="0">
                <a:solidFill>
                  <a:srgbClr val="002060"/>
                </a:solidFill>
                <a:latin typeface="Arial" pitchFamily="34" charset="0"/>
                <a:cs typeface="Arial" pitchFamily="34" charset="0"/>
              </a:rPr>
              <a:t> </a:t>
            </a:r>
            <a:r>
              <a:rPr lang="en-US" sz="2200" i="1" dirty="0" err="1">
                <a:solidFill>
                  <a:srgbClr val="002060"/>
                </a:solidFill>
                <a:latin typeface="Arial" pitchFamily="34" charset="0"/>
                <a:cs typeface="Arial" pitchFamily="34" charset="0"/>
              </a:rPr>
              <a:t>cho</a:t>
            </a:r>
            <a:r>
              <a:rPr lang="en-US" sz="2200" i="1" dirty="0">
                <a:solidFill>
                  <a:srgbClr val="002060"/>
                </a:solidFill>
                <a:latin typeface="Arial" pitchFamily="34" charset="0"/>
                <a:cs typeface="Arial" pitchFamily="34" charset="0"/>
              </a:rPr>
              <a:t> </a:t>
            </a:r>
            <a:r>
              <a:rPr lang="en-US" sz="2200" i="1" dirty="0" err="1">
                <a:solidFill>
                  <a:srgbClr val="002060"/>
                </a:solidFill>
                <a:latin typeface="Arial" pitchFamily="34" charset="0"/>
                <a:cs typeface="Arial" pitchFamily="34" charset="0"/>
              </a:rPr>
              <a:t>biết</a:t>
            </a:r>
            <a:r>
              <a:rPr lang="en-US" sz="2200" i="1" dirty="0">
                <a:solidFill>
                  <a:srgbClr val="002060"/>
                </a:solidFill>
                <a:latin typeface="Arial" pitchFamily="34" charset="0"/>
                <a:cs typeface="Arial" pitchFamily="34" charset="0"/>
              </a:rPr>
              <a:t> </a:t>
            </a:r>
            <a:r>
              <a:rPr lang="en-US" sz="2200" i="1" dirty="0" err="1">
                <a:solidFill>
                  <a:srgbClr val="002060"/>
                </a:solidFill>
                <a:latin typeface="Arial" pitchFamily="34" charset="0"/>
                <a:cs typeface="Arial" pitchFamily="34" charset="0"/>
              </a:rPr>
              <a:t>bạn</a:t>
            </a:r>
            <a:r>
              <a:rPr lang="en-US" sz="2200" i="1" dirty="0">
                <a:solidFill>
                  <a:srgbClr val="002060"/>
                </a:solidFill>
                <a:latin typeface="Arial" pitchFamily="34" charset="0"/>
                <a:cs typeface="Arial" pitchFamily="34" charset="0"/>
              </a:rPr>
              <a:t> Na </a:t>
            </a:r>
            <a:r>
              <a:rPr lang="en-US" sz="2200" i="1" dirty="0" err="1">
                <a:solidFill>
                  <a:srgbClr val="002060"/>
                </a:solidFill>
                <a:latin typeface="Arial" pitchFamily="34" charset="0"/>
                <a:cs typeface="Arial" pitchFamily="34" charset="0"/>
              </a:rPr>
              <a:t>đã</a:t>
            </a:r>
            <a:r>
              <a:rPr lang="en-US" sz="2200" i="1" dirty="0">
                <a:solidFill>
                  <a:srgbClr val="002060"/>
                </a:solidFill>
                <a:latin typeface="Arial" pitchFamily="34" charset="0"/>
                <a:cs typeface="Arial" pitchFamily="34" charset="0"/>
              </a:rPr>
              <a:t> </a:t>
            </a:r>
            <a:r>
              <a:rPr lang="en-US" sz="2200" i="1" dirty="0" err="1">
                <a:solidFill>
                  <a:srgbClr val="002060"/>
                </a:solidFill>
                <a:latin typeface="Arial" pitchFamily="34" charset="0"/>
                <a:cs typeface="Arial" pitchFamily="34" charset="0"/>
              </a:rPr>
              <a:t>làm</a:t>
            </a:r>
            <a:r>
              <a:rPr lang="en-US" sz="2200" i="1" dirty="0">
                <a:solidFill>
                  <a:srgbClr val="002060"/>
                </a:solidFill>
                <a:latin typeface="Arial" pitchFamily="34" charset="0"/>
                <a:cs typeface="Arial" pitchFamily="34" charset="0"/>
              </a:rPr>
              <a:t> </a:t>
            </a:r>
            <a:r>
              <a:rPr lang="en-US" sz="2200" i="1" dirty="0" err="1">
                <a:solidFill>
                  <a:srgbClr val="002060"/>
                </a:solidFill>
                <a:latin typeface="Arial" pitchFamily="34" charset="0"/>
                <a:cs typeface="Arial" pitchFamily="34" charset="0"/>
              </a:rPr>
              <a:t>đúng</a:t>
            </a:r>
            <a:r>
              <a:rPr lang="en-US" sz="2200" i="1" dirty="0">
                <a:solidFill>
                  <a:srgbClr val="002060"/>
                </a:solidFill>
                <a:latin typeface="Arial" pitchFamily="34" charset="0"/>
                <a:cs typeface="Arial" pitchFamily="34" charset="0"/>
              </a:rPr>
              <a:t> hay </a:t>
            </a:r>
            <a:r>
              <a:rPr lang="en-US" sz="2200" i="1" dirty="0" err="1">
                <a:solidFill>
                  <a:srgbClr val="002060"/>
                </a:solidFill>
                <a:latin typeface="Arial" pitchFamily="34" charset="0"/>
                <a:cs typeface="Arial" pitchFamily="34" charset="0"/>
              </a:rPr>
              <a:t>sai</a:t>
            </a:r>
            <a:r>
              <a:rPr lang="en-US" sz="2200" i="1" dirty="0">
                <a:solidFill>
                  <a:srgbClr val="002060"/>
                </a:solidFill>
                <a:latin typeface="Arial" pitchFamily="34" charset="0"/>
                <a:cs typeface="Arial" pitchFamily="34" charset="0"/>
              </a:rPr>
              <a:t>?</a:t>
            </a:r>
          </a:p>
        </p:txBody>
      </p:sp>
      <p:sp>
        <p:nvSpPr>
          <p:cNvPr id="26" name="Rounded Rectangle 25"/>
          <p:cNvSpPr/>
          <p:nvPr/>
        </p:nvSpPr>
        <p:spPr>
          <a:xfrm>
            <a:off x="9508368" y="13285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520372" y="13285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508368" y="13285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512889" y="13285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521931" y="13285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517410" y="13285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517410" y="13285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517410" y="13285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517410" y="13285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517410" y="1328588"/>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517410" y="13285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áº¿t quáº£ hÃ¬nh áº£nh cho icon Äá»ng há»"/>
          <p:cNvPicPr>
            <a:picLocks noChangeAspect="1" noChangeArrowheads="1"/>
          </p:cNvPicPr>
          <p:nvPr/>
        </p:nvPicPr>
        <p:blipFill>
          <a:blip r:embed="rId16"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732515" y="187376"/>
            <a:ext cx="789361"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82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23" presetClass="emph" presetSubtype="0" fill="hold" grpId="0" nodeType="clickEffect">
                                  <p:stCondLst>
                                    <p:cond delay="0"/>
                                  </p:stCondLst>
                                  <p:childTnLst>
                                    <p:animClr clrSpc="hsl" dir="cw">
                                      <p:cBhvr override="childStyle">
                                        <p:cTn id="13" dur="500" fill="hold"/>
                                        <p:tgtEl>
                                          <p:spTgt spid="8"/>
                                        </p:tgtEl>
                                        <p:attrNameLst>
                                          <p:attrName>style.color</p:attrName>
                                        </p:attrNameLst>
                                      </p:cBhvr>
                                      <p:by>
                                        <p:hsl h="10842353" s="0" l="0"/>
                                      </p:by>
                                    </p:animClr>
                                    <p:animClr clrSpc="hsl" dir="cw">
                                      <p:cBhvr>
                                        <p:cTn id="14" dur="500" fill="hold"/>
                                        <p:tgtEl>
                                          <p:spTgt spid="8"/>
                                        </p:tgtEl>
                                        <p:attrNameLst>
                                          <p:attrName>fillcolor</p:attrName>
                                        </p:attrNameLst>
                                      </p:cBhvr>
                                      <p:by>
                                        <p:hsl h="10842353" s="0" l="0"/>
                                      </p:by>
                                    </p:animClr>
                                    <p:animClr clrSpc="hsl" dir="cw">
                                      <p:cBhvr>
                                        <p:cTn id="15" dur="500" fill="hold"/>
                                        <p:tgtEl>
                                          <p:spTgt spid="8"/>
                                        </p:tgtEl>
                                        <p:attrNameLst>
                                          <p:attrName>stroke.color</p:attrName>
                                        </p:attrNameLst>
                                      </p:cBhvr>
                                      <p:by>
                                        <p:hsl h="10842353" s="0" l="0"/>
                                      </p:by>
                                    </p:animClr>
                                    <p:set>
                                      <p:cBhvr>
                                        <p:cTn id="16" dur="500" fill="hold"/>
                                        <p:tgtEl>
                                          <p:spTgt spid="8"/>
                                        </p:tgtEl>
                                        <p:attrNameLst>
                                          <p:attrName>fill.type</p:attrName>
                                        </p:attrNameLst>
                                      </p:cBhvr>
                                      <p:to>
                                        <p:strVal val="solid"/>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56" presetClass="path" presetSubtype="0" accel="50000" decel="50000" fill="hold" nodeType="withEffect">
                                  <p:stCondLst>
                                    <p:cond delay="0"/>
                                  </p:stCondLst>
                                  <p:childTnLst>
                                    <p:animMotion origin="layout" path="M -1.11111E-6 -1.48148E-6 L -0.58907 0.36851 " pathEditMode="relative" rAng="0" ptsTypes="AA">
                                      <p:cBhvr>
                                        <p:cTn id="21" dur="2000" fill="hold"/>
                                        <p:tgtEl>
                                          <p:spTgt spid="14"/>
                                        </p:tgtEl>
                                        <p:attrNameLst>
                                          <p:attrName>ppt_x</p:attrName>
                                          <p:attrName>ppt_y</p:attrName>
                                        </p:attrNameLst>
                                      </p:cBhvr>
                                      <p:rCtr x="-27014" y="14699"/>
                                    </p:animMotion>
                                  </p:childTnLst>
                                </p:cTn>
                              </p:par>
                            </p:childTnLst>
                          </p:cTn>
                        </p:par>
                        <p:par>
                          <p:cTn id="22" fill="hold">
                            <p:stCondLst>
                              <p:cond delay="2500"/>
                            </p:stCondLst>
                            <p:childTnLst>
                              <p:par>
                                <p:cTn id="23" presetID="1" presetClass="exit" presetSubtype="0" fill="hold" nodeType="after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SAI2_(new).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37"/>
                    </p:tgtEl>
                  </p:cond>
                </p:stCondLst>
                <p:endSync evt="end" delay="0">
                  <p:rtn val="all"/>
                </p:endSync>
                <p:childTnLst>
                  <p:par>
                    <p:cTn id="30" fill="hold">
                      <p:stCondLst>
                        <p:cond delay="0"/>
                      </p:stCondLst>
                      <p:childTnLst>
                        <p:par>
                          <p:cTn id="31" fill="hold">
                            <p:stCondLst>
                              <p:cond delay="0"/>
                            </p:stCondLst>
                            <p:childTnLst>
                              <p:par>
                                <p:cTn id="32" presetID="11" presetClass="entr" presetSubtype="0" fill="hold" grpId="0" nodeType="afterEffect">
                                  <p:stCondLst>
                                    <p:cond delay="0"/>
                                  </p:stCondLst>
                                  <p:childTnLst>
                                    <p:set>
                                      <p:cBhvr>
                                        <p:cTn id="33" dur="1000">
                                          <p:stCondLst>
                                            <p:cond delay="0"/>
                                          </p:stCondLst>
                                        </p:cTn>
                                        <p:tgtEl>
                                          <p:spTgt spid="26"/>
                                        </p:tgtEl>
                                        <p:attrNameLst>
                                          <p:attrName>style.visibility</p:attrName>
                                        </p:attrNameLst>
                                      </p:cBhvr>
                                      <p:to>
                                        <p:strVal val="visible"/>
                                      </p:to>
                                    </p:set>
                                  </p:childTnLst>
                                </p:cTn>
                              </p:par>
                            </p:childTnLst>
                          </p:cTn>
                        </p:par>
                        <p:par>
                          <p:cTn id="34" fill="hold">
                            <p:stCondLst>
                              <p:cond delay="1000"/>
                            </p:stCondLst>
                            <p:childTnLst>
                              <p:par>
                                <p:cTn id="35" presetID="11" presetClass="entr" presetSubtype="0" fill="hold" grpId="0" nodeType="afterEffect">
                                  <p:stCondLst>
                                    <p:cond delay="0"/>
                                  </p:stCondLst>
                                  <p:childTnLst>
                                    <p:set>
                                      <p:cBhvr>
                                        <p:cTn id="36" dur="1000">
                                          <p:stCondLst>
                                            <p:cond delay="0"/>
                                          </p:stCondLst>
                                        </p:cTn>
                                        <p:tgtEl>
                                          <p:spTgt spid="27"/>
                                        </p:tgtEl>
                                        <p:attrNameLst>
                                          <p:attrName>style.visibility</p:attrName>
                                        </p:attrNameLst>
                                      </p:cBhvr>
                                      <p:to>
                                        <p:strVal val="visible"/>
                                      </p:to>
                                    </p:set>
                                  </p:childTnLst>
                                </p:cTn>
                              </p:par>
                            </p:childTnLst>
                          </p:cTn>
                        </p:par>
                        <p:par>
                          <p:cTn id="37" fill="hold">
                            <p:stCondLst>
                              <p:cond delay="2000"/>
                            </p:stCondLst>
                            <p:childTnLst>
                              <p:par>
                                <p:cTn id="38" presetID="11" presetClass="entr" presetSubtype="0" fill="hold" grpId="0" nodeType="afterEffect">
                                  <p:stCondLst>
                                    <p:cond delay="0"/>
                                  </p:stCondLst>
                                  <p:childTnLst>
                                    <p:set>
                                      <p:cBhvr>
                                        <p:cTn id="39" dur="1000">
                                          <p:stCondLst>
                                            <p:cond delay="0"/>
                                          </p:stCondLst>
                                        </p:cTn>
                                        <p:tgtEl>
                                          <p:spTgt spid="28"/>
                                        </p:tgtEl>
                                        <p:attrNameLst>
                                          <p:attrName>style.visibility</p:attrName>
                                        </p:attrNameLst>
                                      </p:cBhvr>
                                      <p:to>
                                        <p:strVal val="visible"/>
                                      </p:to>
                                    </p:set>
                                  </p:childTnLst>
                                </p:cTn>
                              </p:par>
                            </p:childTnLst>
                          </p:cTn>
                        </p:par>
                        <p:par>
                          <p:cTn id="40" fill="hold">
                            <p:stCondLst>
                              <p:cond delay="3000"/>
                            </p:stCondLst>
                            <p:childTnLst>
                              <p:par>
                                <p:cTn id="41" presetID="11" presetClass="entr" presetSubtype="0" fill="hold" grpId="0" nodeType="afterEffect">
                                  <p:stCondLst>
                                    <p:cond delay="0"/>
                                  </p:stCondLst>
                                  <p:childTnLst>
                                    <p:set>
                                      <p:cBhvr>
                                        <p:cTn id="42" dur="1000">
                                          <p:stCondLst>
                                            <p:cond delay="0"/>
                                          </p:stCondLst>
                                        </p:cTn>
                                        <p:tgtEl>
                                          <p:spTgt spid="29"/>
                                        </p:tgtEl>
                                        <p:attrNameLst>
                                          <p:attrName>style.visibility</p:attrName>
                                        </p:attrNameLst>
                                      </p:cBhvr>
                                      <p:to>
                                        <p:strVal val="visible"/>
                                      </p:to>
                                    </p:set>
                                  </p:childTnLst>
                                </p:cTn>
                              </p:par>
                            </p:childTnLst>
                          </p:cTn>
                        </p:par>
                        <p:par>
                          <p:cTn id="43" fill="hold">
                            <p:stCondLst>
                              <p:cond delay="4000"/>
                            </p:stCondLst>
                            <p:childTnLst>
                              <p:par>
                                <p:cTn id="44" presetID="11" presetClass="entr" presetSubtype="0" fill="hold" grpId="0" nodeType="afterEffect">
                                  <p:stCondLst>
                                    <p:cond delay="0"/>
                                  </p:stCondLst>
                                  <p:childTnLst>
                                    <p:set>
                                      <p:cBhvr>
                                        <p:cTn id="45" dur="1000">
                                          <p:stCondLst>
                                            <p:cond delay="0"/>
                                          </p:stCondLst>
                                        </p:cTn>
                                        <p:tgtEl>
                                          <p:spTgt spid="30"/>
                                        </p:tgtEl>
                                        <p:attrNameLst>
                                          <p:attrName>style.visibility</p:attrName>
                                        </p:attrNameLst>
                                      </p:cBhvr>
                                      <p:to>
                                        <p:strVal val="visible"/>
                                      </p:to>
                                    </p:set>
                                  </p:childTnLst>
                                </p:cTn>
                              </p:par>
                            </p:childTnLst>
                          </p:cTn>
                        </p:par>
                        <p:par>
                          <p:cTn id="46" fill="hold">
                            <p:stCondLst>
                              <p:cond delay="5000"/>
                            </p:stCondLst>
                            <p:childTnLst>
                              <p:par>
                                <p:cTn id="47" presetID="11" presetClass="entr" presetSubtype="0" fill="hold" grpId="0" nodeType="afterEffect">
                                  <p:stCondLst>
                                    <p:cond delay="0"/>
                                  </p:stCondLst>
                                  <p:childTnLst>
                                    <p:set>
                                      <p:cBhvr>
                                        <p:cTn id="48" dur="1000">
                                          <p:stCondLst>
                                            <p:cond delay="0"/>
                                          </p:stCondLst>
                                        </p:cTn>
                                        <p:tgtEl>
                                          <p:spTgt spid="31"/>
                                        </p:tgtEl>
                                        <p:attrNameLst>
                                          <p:attrName>style.visibility</p:attrName>
                                        </p:attrNameLst>
                                      </p:cBhvr>
                                      <p:to>
                                        <p:strVal val="visible"/>
                                      </p:to>
                                    </p:set>
                                  </p:childTnLst>
                                </p:cTn>
                              </p:par>
                            </p:childTnLst>
                          </p:cTn>
                        </p:par>
                        <p:par>
                          <p:cTn id="49" fill="hold">
                            <p:stCondLst>
                              <p:cond delay="6000"/>
                            </p:stCondLst>
                            <p:childTnLst>
                              <p:par>
                                <p:cTn id="50" presetID="11" presetClass="entr" presetSubtype="0" fill="hold" grpId="0" nodeType="afterEffect">
                                  <p:stCondLst>
                                    <p:cond delay="0"/>
                                  </p:stCondLst>
                                  <p:childTnLst>
                                    <p:set>
                                      <p:cBhvr>
                                        <p:cTn id="51" dur="1000">
                                          <p:stCondLst>
                                            <p:cond delay="0"/>
                                          </p:stCondLst>
                                        </p:cTn>
                                        <p:tgtEl>
                                          <p:spTgt spid="32"/>
                                        </p:tgtEl>
                                        <p:attrNameLst>
                                          <p:attrName>style.visibility</p:attrName>
                                        </p:attrNameLst>
                                      </p:cBhvr>
                                      <p:to>
                                        <p:strVal val="visible"/>
                                      </p:to>
                                    </p:set>
                                  </p:childTnLst>
                                </p:cTn>
                              </p:par>
                            </p:childTnLst>
                          </p:cTn>
                        </p:par>
                        <p:par>
                          <p:cTn id="52" fill="hold">
                            <p:stCondLst>
                              <p:cond delay="7000"/>
                            </p:stCondLst>
                            <p:childTnLst>
                              <p:par>
                                <p:cTn id="53" presetID="11" presetClass="entr" presetSubtype="0" fill="hold" grpId="0" nodeType="afterEffect">
                                  <p:stCondLst>
                                    <p:cond delay="0"/>
                                  </p:stCondLst>
                                  <p:childTnLst>
                                    <p:set>
                                      <p:cBhvr>
                                        <p:cTn id="54" dur="1000">
                                          <p:stCondLst>
                                            <p:cond delay="0"/>
                                          </p:stCondLst>
                                        </p:cTn>
                                        <p:tgtEl>
                                          <p:spTgt spid="33"/>
                                        </p:tgtEl>
                                        <p:attrNameLst>
                                          <p:attrName>style.visibility</p:attrName>
                                        </p:attrNameLst>
                                      </p:cBhvr>
                                      <p:to>
                                        <p:strVal val="visible"/>
                                      </p:to>
                                    </p:set>
                                  </p:childTnLst>
                                </p:cTn>
                              </p:par>
                            </p:childTnLst>
                          </p:cTn>
                        </p:par>
                        <p:par>
                          <p:cTn id="55" fill="hold">
                            <p:stCondLst>
                              <p:cond delay="8000"/>
                            </p:stCondLst>
                            <p:childTnLst>
                              <p:par>
                                <p:cTn id="56" presetID="11" presetClass="entr" presetSubtype="0" fill="hold" grpId="0" nodeType="afterEffect">
                                  <p:stCondLst>
                                    <p:cond delay="0"/>
                                  </p:stCondLst>
                                  <p:childTnLst>
                                    <p:set>
                                      <p:cBhvr>
                                        <p:cTn id="57" dur="1000">
                                          <p:stCondLst>
                                            <p:cond delay="0"/>
                                          </p:stCondLst>
                                        </p:cTn>
                                        <p:tgtEl>
                                          <p:spTgt spid="34"/>
                                        </p:tgtEl>
                                        <p:attrNameLst>
                                          <p:attrName>style.visibility</p:attrName>
                                        </p:attrNameLst>
                                      </p:cBhvr>
                                      <p:to>
                                        <p:strVal val="visible"/>
                                      </p:to>
                                    </p:set>
                                  </p:childTnLst>
                                </p:cTn>
                              </p:par>
                            </p:childTnLst>
                          </p:cTn>
                        </p:par>
                        <p:par>
                          <p:cTn id="58" fill="hold">
                            <p:stCondLst>
                              <p:cond delay="9000"/>
                            </p:stCondLst>
                            <p:childTnLst>
                              <p:par>
                                <p:cTn id="59" presetID="11" presetClass="entr" presetSubtype="0" fill="hold" grpId="0" nodeType="afterEffect">
                                  <p:stCondLst>
                                    <p:cond delay="0"/>
                                  </p:stCondLst>
                                  <p:childTnLst>
                                    <p:set>
                                      <p:cBhvr>
                                        <p:cTn id="60" dur="1000">
                                          <p:stCondLst>
                                            <p:cond delay="0"/>
                                          </p:stCondLst>
                                        </p:cTn>
                                        <p:tgtEl>
                                          <p:spTgt spid="35"/>
                                        </p:tgtEl>
                                        <p:attrNameLst>
                                          <p:attrName>style.visibility</p:attrName>
                                        </p:attrNameLst>
                                      </p:cBhvr>
                                      <p:to>
                                        <p:strVal val="visible"/>
                                      </p:to>
                                    </p:set>
                                  </p:childTnLst>
                                </p:cTn>
                              </p:par>
                            </p:childTnLst>
                          </p:cTn>
                        </p:par>
                        <p:par>
                          <p:cTn id="61" fill="hold">
                            <p:stCondLst>
                              <p:cond delay="10000"/>
                            </p:stCondLst>
                            <p:childTnLst>
                              <p:par>
                                <p:cTn id="62" presetID="11" presetClass="entr" presetSubtype="0" fill="hold" grpId="0" nodeType="afterEffect">
                                  <p:stCondLst>
                                    <p:cond delay="0"/>
                                  </p:stCondLst>
                                  <p:childTnLst>
                                    <p:set>
                                      <p:cBhvr>
                                        <p:cTn id="6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7"/>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23" presetClass="emph" presetSubtype="0" fill="hold" grpId="0" nodeType="clickEffect">
                                  <p:stCondLst>
                                    <p:cond delay="0"/>
                                  </p:stCondLst>
                                  <p:childTnLst>
                                    <p:animClr clrSpc="hsl" dir="cw">
                                      <p:cBhvr override="childStyle">
                                        <p:cTn id="68" dur="500" fill="hold"/>
                                        <p:tgtEl>
                                          <p:spTgt spid="9"/>
                                        </p:tgtEl>
                                        <p:attrNameLst>
                                          <p:attrName>style.color</p:attrName>
                                        </p:attrNameLst>
                                      </p:cBhvr>
                                      <p:by>
                                        <p:hsl h="10842353" s="0" l="0"/>
                                      </p:by>
                                    </p:animClr>
                                    <p:animClr clrSpc="hsl" dir="cw">
                                      <p:cBhvr>
                                        <p:cTn id="69" dur="500" fill="hold"/>
                                        <p:tgtEl>
                                          <p:spTgt spid="9"/>
                                        </p:tgtEl>
                                        <p:attrNameLst>
                                          <p:attrName>fillcolor</p:attrName>
                                        </p:attrNameLst>
                                      </p:cBhvr>
                                      <p:by>
                                        <p:hsl h="10842353" s="0" l="0"/>
                                      </p:by>
                                    </p:animClr>
                                    <p:animClr clrSpc="hsl" dir="cw">
                                      <p:cBhvr>
                                        <p:cTn id="70" dur="500" fill="hold"/>
                                        <p:tgtEl>
                                          <p:spTgt spid="9"/>
                                        </p:tgtEl>
                                        <p:attrNameLst>
                                          <p:attrName>stroke.color</p:attrName>
                                        </p:attrNameLst>
                                      </p:cBhvr>
                                      <p:by>
                                        <p:hsl h="10842353" s="0" l="0"/>
                                      </p:by>
                                    </p:animClr>
                                    <p:set>
                                      <p:cBhvr>
                                        <p:cTn id="71" dur="500" fill="hold"/>
                                        <p:tgtEl>
                                          <p:spTgt spid="9"/>
                                        </p:tgtEl>
                                        <p:attrNameLst>
                                          <p:attrName>fill.type</p:attrName>
                                        </p:attrNameLst>
                                      </p:cBhvr>
                                      <p:to>
                                        <p:strVal val="solid"/>
                                      </p:to>
                                    </p:set>
                                  </p:childTnLst>
                                </p:cTn>
                              </p:par>
                            </p:childTnLst>
                          </p:cTn>
                        </p:par>
                        <p:par>
                          <p:cTn id="72" fill="hold">
                            <p:stCondLst>
                              <p:cond delay="500"/>
                            </p:stCondLst>
                            <p:childTnLst>
                              <p:par>
                                <p:cTn id="73" presetID="1"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4" name="DUNG_(new).wav"/>
                                        </p:tgtEl>
                                      </p:cMediaNode>
                                    </p:audio>
                                  </p:subTnLst>
                                </p:cTn>
                              </p:par>
                            </p:childTnLst>
                          </p:cTn>
                        </p:par>
                        <p:par>
                          <p:cTn id="75" fill="hold">
                            <p:stCondLst>
                              <p:cond delay="500"/>
                            </p:stCondLst>
                            <p:childTnLst>
                              <p:par>
                                <p:cTn id="76" presetID="49" presetClass="path" presetSubtype="0" accel="50000" decel="50000" fill="hold" nodeType="afterEffect">
                                  <p:stCondLst>
                                    <p:cond delay="0"/>
                                  </p:stCondLst>
                                  <p:childTnLst>
                                    <p:animMotion origin="layout" path="M 1.38889E-6 0 L 0.1592 -0.31505 " pathEditMode="relative" rAng="0" ptsTypes="AA">
                                      <p:cBhvr>
                                        <p:cTn id="77" dur="2000" fill="hold"/>
                                        <p:tgtEl>
                                          <p:spTgt spid="10"/>
                                        </p:tgtEl>
                                        <p:attrNameLst>
                                          <p:attrName>ppt_x</p:attrName>
                                          <p:attrName>ppt_y</p:attrName>
                                        </p:attrNameLst>
                                      </p:cBhvr>
                                      <p:rCtr x="7951" y="-15764"/>
                                    </p:animMotion>
                                  </p:childTnLst>
                                </p:cTn>
                              </p:par>
                            </p:childTnLst>
                          </p:cTn>
                        </p:par>
                        <p:par>
                          <p:cTn id="78" fill="hold">
                            <p:stCondLst>
                              <p:cond delay="2500"/>
                            </p:stCondLst>
                            <p:childTnLst>
                              <p:par>
                                <p:cTn id="79" presetID="1" presetClass="exit" presetSubtype="0" fill="hold" nodeType="afterEffect">
                                  <p:stCondLst>
                                    <p:cond delay="0"/>
                                  </p:stCondLst>
                                  <p:childTnLst>
                                    <p:set>
                                      <p:cBhvr>
                                        <p:cTn id="80" dur="1" fill="hold">
                                          <p:stCondLst>
                                            <p:cond delay="0"/>
                                          </p:stCondLst>
                                        </p:cTn>
                                        <p:tgtEl>
                                          <p:spTgt spid="13"/>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0"/>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8" grpId="0" animBg="1"/>
      <p:bldP spid="9" grpId="0" animBg="1"/>
      <p:bldP spid="20"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214" y="10528"/>
            <a:ext cx="9144000" cy="6858000"/>
            <a:chOff x="-4895850" y="-388210"/>
            <a:chExt cx="9067800" cy="7246210"/>
          </a:xfrm>
        </p:grpSpPr>
        <p:pic>
          <p:nvPicPr>
            <p:cNvPr id="6" name="Picture 4" descr="Kết quả hình ảnh cho ảnh động tom và jer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88210"/>
              <a:ext cx="9048750" cy="72462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95850" y="3409950"/>
              <a:ext cx="9067800" cy="344805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grpSp>
      <p:pic>
        <p:nvPicPr>
          <p:cNvPr id="22" name="Ảnh 9">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2898534" y="2936015"/>
            <a:ext cx="2307908" cy="1007029"/>
          </a:xfrm>
          <a:prstGeom prst="rect">
            <a:avLst/>
          </a:prstGeom>
        </p:spPr>
      </p:pic>
      <p:sp>
        <p:nvSpPr>
          <p:cNvPr id="23" name="Freeform 22"/>
          <p:cNvSpPr/>
          <p:nvPr/>
        </p:nvSpPr>
        <p:spPr>
          <a:xfrm>
            <a:off x="3049933" y="2600169"/>
            <a:ext cx="2423886" cy="1798871"/>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sp>
        <p:nvSpPr>
          <p:cNvPr id="24" name="Freeform 23"/>
          <p:cNvSpPr/>
          <p:nvPr/>
        </p:nvSpPr>
        <p:spPr>
          <a:xfrm>
            <a:off x="6915438" y="2605098"/>
            <a:ext cx="2423886" cy="1798871"/>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pic>
        <p:nvPicPr>
          <p:cNvPr id="25" name="Picture 10" descr="Kết quả hình ảnh cho jer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4217" y="5524009"/>
            <a:ext cx="1175369" cy="15361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Kết quả hình ảnh cho jerry"/>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81" b="98478" l="1143" r="98000">
                        <a14:foregroundMark x1="47810" y1="26941" x2="47810" y2="26941"/>
                        <a14:foregroundMark x1="49619" y1="25419" x2="49619" y2="25419"/>
                        <a14:foregroundMark x1="51143" y1="22222" x2="51143" y2="22222"/>
                        <a14:foregroundMark x1="38571" y1="21309" x2="38571" y2="21309"/>
                        <a14:foregroundMark x1="38952" y1="23059" x2="38952" y2="23059"/>
                        <a14:foregroundMark x1="37429" y1="23973" x2="37429" y2="23973"/>
                        <a14:foregroundMark x1="37429" y1="24886" x2="37429" y2="24886"/>
                        <a14:foregroundMark x1="45905" y1="28691" x2="45905" y2="28691"/>
                        <a14:foregroundMark x1="50381" y1="26636" x2="50381" y2="26636"/>
                      </a14:backgroundRemoval>
                    </a14:imgEffect>
                  </a14:imgLayer>
                </a14:imgProps>
              </a:ext>
              <a:ext uri="{28A0092B-C50C-407E-A947-70E740481C1C}">
                <a14:useLocalDpi xmlns:a14="http://schemas.microsoft.com/office/drawing/2010/main" val="0"/>
              </a:ext>
            </a:extLst>
          </a:blip>
          <a:srcRect/>
          <a:stretch>
            <a:fillRect/>
          </a:stretch>
        </p:blipFill>
        <p:spPr bwMode="auto">
          <a:xfrm>
            <a:off x="8919139" y="2831786"/>
            <a:ext cx="1485932" cy="18595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Kết quả hình ảnh cho miếng pho mát 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57" b="90000" l="10000" r="90000"/>
                    </a14:imgEffect>
                  </a14:imgLayer>
                </a14:imgProps>
              </a:ext>
              <a:ext uri="{28A0092B-C50C-407E-A947-70E740481C1C}">
                <a14:useLocalDpi xmlns:a14="http://schemas.microsoft.com/office/drawing/2010/main" val="0"/>
              </a:ext>
            </a:extLst>
          </a:blip>
          <a:srcRect/>
          <a:stretch>
            <a:fillRect/>
          </a:stretch>
        </p:blipFill>
        <p:spPr bwMode="auto">
          <a:xfrm>
            <a:off x="7364468" y="3407275"/>
            <a:ext cx="1525826" cy="9494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mèo t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95667">
                        <a14:foregroundMark x1="24444" y1="34286" x2="24444" y2="34286"/>
                        <a14:foregroundMark x1="27000" y1="67143" x2="27000" y2="67143"/>
                        <a14:foregroundMark x1="44111" y1="63036" x2="44111" y2="63036"/>
                        <a14:foregroundMark x1="42000" y1="91250" x2="40111" y2="87143"/>
                        <a14:foregroundMark x1="76333" y1="37857" x2="76333" y2="37857"/>
                        <a14:foregroundMark x1="77000" y1="91250" x2="77000" y2="91250"/>
                        <a14:foregroundMark x1="81778" y1="91250" x2="81778" y2="91250"/>
                        <a14:foregroundMark x1="72667" y1="90000" x2="72667"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3164055" y="3126507"/>
            <a:ext cx="2041222" cy="127009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4124769" y="4838508"/>
            <a:ext cx="1465686" cy="5140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41 m</a:t>
            </a:r>
            <a:endParaRPr lang="vi-VN" sz="3200" dirty="0"/>
          </a:p>
        </p:txBody>
      </p:sp>
      <p:sp>
        <p:nvSpPr>
          <p:cNvPr id="30" name="Rectangle 29"/>
          <p:cNvSpPr/>
          <p:nvPr/>
        </p:nvSpPr>
        <p:spPr>
          <a:xfrm>
            <a:off x="6915438" y="4835376"/>
            <a:ext cx="1465686" cy="5140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44 m</a:t>
            </a:r>
            <a:endParaRPr lang="vi-VN" sz="3200" dirty="0"/>
          </a:p>
        </p:txBody>
      </p:sp>
      <p:sp>
        <p:nvSpPr>
          <p:cNvPr id="31" name="Hexagon 30">
            <a:hlinkClick r:id="rId15" action="ppaction://hlinksldjump"/>
          </p:cNvPr>
          <p:cNvSpPr/>
          <p:nvPr/>
        </p:nvSpPr>
        <p:spPr>
          <a:xfrm>
            <a:off x="1716168" y="142844"/>
            <a:ext cx="1289874" cy="51239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Home</a:t>
            </a:r>
            <a:endParaRPr lang="vi-VN" dirty="0"/>
          </a:p>
        </p:txBody>
      </p:sp>
      <p:pic>
        <p:nvPicPr>
          <p:cNvPr id="32" name="Picture 8" descr="Kết quả hình ảnh cho mèo tom"/>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100000" l="9753" r="89973">
                        <a14:foregroundMark x1="31319" y1="25249" x2="31319" y2="25249"/>
                        <a14:foregroundMark x1="24313" y1="21373" x2="24313" y2="21373"/>
                        <a14:foregroundMark x1="25000" y1="32447" x2="25000" y2="32447"/>
                        <a14:foregroundMark x1="23352" y1="35216" x2="23352" y2="35216"/>
                        <a14:foregroundMark x1="22115" y1="35216" x2="22115" y2="35216"/>
                        <a14:foregroundMark x1="19231" y1="33444" x2="19231" y2="33444"/>
                        <a14:foregroundMark x1="33242" y1="35991" x2="33242" y2="35991"/>
                        <a14:foregroundMark x1="30632" y1="29347" x2="30632" y2="29347"/>
                        <a14:foregroundMark x1="63462" y1="58804" x2="63462" y2="58804"/>
                        <a14:foregroundMark x1="82143" y1="66002" x2="82143" y2="66002"/>
                        <a14:foregroundMark x1="56456" y1="83942" x2="56456" y2="83942"/>
                        <a14:foregroundMark x1="50412" y1="95460" x2="50412" y2="95460"/>
                        <a14:foregroundMark x1="55495" y1="88040" x2="55495" y2="88040"/>
                        <a14:foregroundMark x1="68132" y1="57032" x2="68132" y2="57032"/>
                        <a14:foregroundMark x1="60852" y1="54707" x2="60852" y2="54707"/>
                        <a14:foregroundMark x1="58654" y1="29125" x2="58654" y2="29125"/>
                        <a14:foregroundMark x1="50000" y1="28018" x2="50000" y2="28018"/>
                        <a14:foregroundMark x1="50687" y1="23477" x2="50687" y2="23477"/>
                        <a14:foregroundMark x1="54258" y1="25028" x2="54258" y2="25028"/>
                        <a14:foregroundMark x1="54258" y1="28350" x2="54258" y2="28350"/>
                        <a14:foregroundMark x1="43132" y1="94241" x2="43132" y2="94241"/>
                        <a14:foregroundMark x1="55641" y1="80745" x2="55641" y2="80745"/>
                        <a14:foregroundMark x1="55385" y1="95238" x2="55385" y2="95238"/>
                        <a14:foregroundMark x1="58974" y1="89855" x2="58974" y2="89855"/>
                        <a14:foregroundMark x1="56667" y1="96273" x2="56667" y2="96273"/>
                        <a14:foregroundMark x1="60513" y1="95859" x2="60513" y2="95859"/>
                        <a14:foregroundMark x1="63590" y1="55072" x2="63590" y2="55072"/>
                        <a14:foregroundMark x1="56667" y1="55072" x2="56667" y2="55072"/>
                      </a14:backgroundRemoval>
                    </a14:imgEffect>
                  </a14:imgLayer>
                </a14:imgProps>
              </a:ext>
              <a:ext uri="{28A0092B-C50C-407E-A947-70E740481C1C}">
                <a14:useLocalDpi xmlns:a14="http://schemas.microsoft.com/office/drawing/2010/main" val="0"/>
              </a:ext>
            </a:extLst>
          </a:blip>
          <a:srcRect l="12218" r="10180"/>
          <a:stretch/>
        </p:blipFill>
        <p:spPr bwMode="auto">
          <a:xfrm>
            <a:off x="1951576" y="2381877"/>
            <a:ext cx="1470697" cy="235076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2739873" y="111898"/>
            <a:ext cx="6622493" cy="2123658"/>
          </a:xfrm>
          <a:prstGeom prst="rect">
            <a:avLst/>
          </a:prstGeom>
          <a:solidFill>
            <a:schemeClr val="bg1"/>
          </a:solidFill>
        </p:spPr>
        <p:txBody>
          <a:bodyPr wrap="square" rtlCol="0">
            <a:spAutoFit/>
          </a:bodyPr>
          <a:lstStyle/>
          <a:p>
            <a:pPr lvl="0"/>
            <a:endParaRPr lang="en-US" sz="2200" b="1" dirty="0">
              <a:solidFill>
                <a:srgbClr val="002060"/>
              </a:solidFill>
              <a:latin typeface="Arial" pitchFamily="34" charset="0"/>
              <a:cs typeface="Arial" pitchFamily="34" charset="0"/>
            </a:endParaRPr>
          </a:p>
          <a:p>
            <a:pPr lvl="0"/>
            <a:r>
              <a:rPr lang="en-US" sz="2200" b="1" dirty="0">
                <a:solidFill>
                  <a:srgbClr val="002060"/>
                </a:solidFill>
                <a:latin typeface="Arial" pitchFamily="34" charset="0"/>
                <a:cs typeface="Arial" pitchFamily="34" charset="0"/>
              </a:rPr>
              <a:t>Cho </a:t>
            </a:r>
            <a:r>
              <a:rPr lang="en-US" sz="2200" b="1" dirty="0" err="1">
                <a:solidFill>
                  <a:srgbClr val="002060"/>
                </a:solidFill>
                <a:latin typeface="Arial" pitchFamily="34" charset="0"/>
                <a:cs typeface="Arial" pitchFamily="34" charset="0"/>
              </a:rPr>
              <a:t>một</a:t>
            </a:r>
            <a:r>
              <a:rPr lang="en-US" sz="2200" b="1" dirty="0">
                <a:solidFill>
                  <a:srgbClr val="002060"/>
                </a:solidFill>
                <a:latin typeface="Arial" pitchFamily="34" charset="0"/>
                <a:cs typeface="Arial" pitchFamily="34" charset="0"/>
              </a:rPr>
              <a:t> </a:t>
            </a:r>
            <a:r>
              <a:rPr lang="en-US" sz="2200" b="1" dirty="0" err="1">
                <a:solidFill>
                  <a:srgbClr val="002060"/>
                </a:solidFill>
                <a:latin typeface="Arial" pitchFamily="34" charset="0"/>
                <a:cs typeface="Arial" pitchFamily="34" charset="0"/>
              </a:rPr>
              <a:t>khu</a:t>
            </a:r>
            <a:r>
              <a:rPr lang="en-US" sz="2200" b="1" dirty="0">
                <a:solidFill>
                  <a:srgbClr val="002060"/>
                </a:solidFill>
                <a:latin typeface="Arial" pitchFamily="34" charset="0"/>
                <a:cs typeface="Arial" pitchFamily="34" charset="0"/>
              </a:rPr>
              <a:t> </a:t>
            </a:r>
            <a:r>
              <a:rPr lang="en-US" sz="2200" b="1" dirty="0" err="1">
                <a:solidFill>
                  <a:srgbClr val="002060"/>
                </a:solidFill>
                <a:latin typeface="Arial" pitchFamily="34" charset="0"/>
                <a:cs typeface="Arial" pitchFamily="34" charset="0"/>
              </a:rPr>
              <a:t>vườn</a:t>
            </a:r>
            <a:r>
              <a:rPr lang="en-US" sz="2200" b="1" dirty="0">
                <a:solidFill>
                  <a:srgbClr val="002060"/>
                </a:solidFill>
                <a:latin typeface="Arial" pitchFamily="34" charset="0"/>
                <a:cs typeface="Arial" pitchFamily="34" charset="0"/>
              </a:rPr>
              <a:t> </a:t>
            </a:r>
            <a:r>
              <a:rPr lang="en-US" sz="2200" b="1" dirty="0" err="1">
                <a:solidFill>
                  <a:srgbClr val="002060"/>
                </a:solidFill>
                <a:latin typeface="Arial" pitchFamily="34" charset="0"/>
                <a:cs typeface="Arial" pitchFamily="34" charset="0"/>
              </a:rPr>
              <a:t>với</a:t>
            </a:r>
            <a:r>
              <a:rPr lang="en-US" sz="2200" b="1" dirty="0">
                <a:solidFill>
                  <a:srgbClr val="002060"/>
                </a:solidFill>
                <a:latin typeface="Arial" pitchFamily="34" charset="0"/>
                <a:cs typeface="Arial" pitchFamily="34" charset="0"/>
              </a:rPr>
              <a:t> </a:t>
            </a:r>
            <a:r>
              <a:rPr lang="en-US" sz="2200" b="1" dirty="0" err="1">
                <a:solidFill>
                  <a:srgbClr val="002060"/>
                </a:solidFill>
                <a:latin typeface="Arial" pitchFamily="34" charset="0"/>
                <a:cs typeface="Arial" pitchFamily="34" charset="0"/>
              </a:rPr>
              <a:t>kích</a:t>
            </a:r>
            <a:r>
              <a:rPr lang="en-US" sz="2200" b="1" dirty="0">
                <a:solidFill>
                  <a:srgbClr val="002060"/>
                </a:solidFill>
                <a:latin typeface="Arial" pitchFamily="34" charset="0"/>
                <a:cs typeface="Arial" pitchFamily="34" charset="0"/>
              </a:rPr>
              <a:t> </a:t>
            </a:r>
          </a:p>
          <a:p>
            <a:pPr lvl="0"/>
            <a:r>
              <a:rPr lang="en-US" sz="2200" b="1" dirty="0" err="1">
                <a:solidFill>
                  <a:srgbClr val="002060"/>
                </a:solidFill>
                <a:latin typeface="Arial" pitchFamily="34" charset="0"/>
                <a:cs typeface="Arial" pitchFamily="34" charset="0"/>
              </a:rPr>
              <a:t>thước</a:t>
            </a:r>
            <a:r>
              <a:rPr lang="en-US" sz="2200" b="1" dirty="0">
                <a:solidFill>
                  <a:srgbClr val="002060"/>
                </a:solidFill>
                <a:latin typeface="Arial" pitchFamily="34" charset="0"/>
                <a:cs typeface="Arial" pitchFamily="34" charset="0"/>
              </a:rPr>
              <a:t> </a:t>
            </a:r>
            <a:r>
              <a:rPr lang="en-US" sz="2200" b="1" dirty="0" err="1">
                <a:solidFill>
                  <a:srgbClr val="002060"/>
                </a:solidFill>
                <a:latin typeface="Arial" pitchFamily="34" charset="0"/>
                <a:cs typeface="Arial" pitchFamily="34" charset="0"/>
              </a:rPr>
              <a:t>như</a:t>
            </a:r>
            <a:r>
              <a:rPr lang="en-US" sz="2200" b="1" dirty="0">
                <a:solidFill>
                  <a:srgbClr val="002060"/>
                </a:solidFill>
                <a:latin typeface="Arial" pitchFamily="34" charset="0"/>
                <a:cs typeface="Arial" pitchFamily="34" charset="0"/>
              </a:rPr>
              <a:t> </a:t>
            </a:r>
            <a:r>
              <a:rPr lang="en-US" sz="2200" b="1" dirty="0" err="1">
                <a:solidFill>
                  <a:srgbClr val="002060"/>
                </a:solidFill>
                <a:latin typeface="Arial" pitchFamily="34" charset="0"/>
                <a:cs typeface="Arial" pitchFamily="34" charset="0"/>
              </a:rPr>
              <a:t>hình</a:t>
            </a:r>
            <a:r>
              <a:rPr lang="en-US" sz="2200" b="1" dirty="0">
                <a:solidFill>
                  <a:srgbClr val="002060"/>
                </a:solidFill>
                <a:latin typeface="Arial" pitchFamily="34" charset="0"/>
                <a:cs typeface="Arial" pitchFamily="34" charset="0"/>
              </a:rPr>
              <a:t> </a:t>
            </a:r>
            <a:r>
              <a:rPr lang="en-US" sz="2200" b="1" dirty="0" err="1">
                <a:solidFill>
                  <a:srgbClr val="002060"/>
                </a:solidFill>
                <a:latin typeface="Arial" pitchFamily="34" charset="0"/>
                <a:cs typeface="Arial" pitchFamily="34" charset="0"/>
              </a:rPr>
              <a:t>bên</a:t>
            </a:r>
            <a:r>
              <a:rPr lang="en-US" sz="2200" b="1" dirty="0">
                <a:solidFill>
                  <a:srgbClr val="002060"/>
                </a:solidFill>
                <a:latin typeface="Arial" pitchFamily="34" charset="0"/>
                <a:cs typeface="Arial" pitchFamily="34" charset="0"/>
              </a:rPr>
              <a:t>. </a:t>
            </a:r>
          </a:p>
          <a:p>
            <a:pPr lvl="0"/>
            <a:r>
              <a:rPr lang="en-US" sz="2200" b="1" i="1" dirty="0">
                <a:solidFill>
                  <a:srgbClr val="002060"/>
                </a:solidFill>
                <a:latin typeface="Arial" pitchFamily="34" charset="0"/>
                <a:cs typeface="Arial" pitchFamily="34" charset="0"/>
              </a:rPr>
              <a:t>Chu vi của </a:t>
            </a:r>
            <a:r>
              <a:rPr lang="en-US" sz="2200" b="1" i="1" dirty="0" err="1">
                <a:solidFill>
                  <a:srgbClr val="002060"/>
                </a:solidFill>
                <a:latin typeface="Arial" pitchFamily="34" charset="0"/>
                <a:cs typeface="Arial" pitchFamily="34" charset="0"/>
              </a:rPr>
              <a:t>khu</a:t>
            </a:r>
            <a:r>
              <a:rPr lang="en-US" sz="2200" b="1" i="1" dirty="0">
                <a:solidFill>
                  <a:srgbClr val="002060"/>
                </a:solidFill>
                <a:latin typeface="Arial" pitchFamily="34" charset="0"/>
                <a:cs typeface="Arial" pitchFamily="34" charset="0"/>
              </a:rPr>
              <a:t> </a:t>
            </a:r>
            <a:r>
              <a:rPr lang="en-US" sz="2200" b="1" i="1" dirty="0" err="1">
                <a:solidFill>
                  <a:srgbClr val="002060"/>
                </a:solidFill>
                <a:latin typeface="Arial" pitchFamily="34" charset="0"/>
                <a:cs typeface="Arial" pitchFamily="34" charset="0"/>
              </a:rPr>
              <a:t>vườn</a:t>
            </a:r>
            <a:r>
              <a:rPr lang="en-US" sz="2200" b="1" i="1" dirty="0">
                <a:solidFill>
                  <a:srgbClr val="002060"/>
                </a:solidFill>
                <a:latin typeface="Arial" pitchFamily="34" charset="0"/>
                <a:cs typeface="Arial" pitchFamily="34" charset="0"/>
              </a:rPr>
              <a:t> </a:t>
            </a:r>
            <a:r>
              <a:rPr lang="en-US" sz="2200" b="1" i="1" dirty="0" err="1">
                <a:solidFill>
                  <a:srgbClr val="002060"/>
                </a:solidFill>
                <a:latin typeface="Arial" pitchFamily="34" charset="0"/>
                <a:cs typeface="Arial" pitchFamily="34" charset="0"/>
              </a:rPr>
              <a:t>là</a:t>
            </a:r>
            <a:r>
              <a:rPr lang="en-US" sz="2200" b="1" i="1" dirty="0">
                <a:solidFill>
                  <a:srgbClr val="002060"/>
                </a:solidFill>
                <a:latin typeface="Arial" pitchFamily="34" charset="0"/>
                <a:cs typeface="Arial" pitchFamily="34" charset="0"/>
              </a:rPr>
              <a:t>:</a:t>
            </a:r>
            <a:endParaRPr lang="en-US" sz="2200" b="1" dirty="0">
              <a:solidFill>
                <a:srgbClr val="002060"/>
              </a:solidFill>
              <a:latin typeface="Arial" pitchFamily="34" charset="0"/>
              <a:cs typeface="Arial" pitchFamily="34" charset="0"/>
            </a:endParaRPr>
          </a:p>
          <a:p>
            <a:pPr lvl="0"/>
            <a:endParaRPr lang="en-US" sz="2200" b="1" dirty="0">
              <a:solidFill>
                <a:srgbClr val="002060"/>
              </a:solidFill>
              <a:latin typeface="Arial" pitchFamily="34" charset="0"/>
              <a:cs typeface="Arial" pitchFamily="34" charset="0"/>
            </a:endParaRPr>
          </a:p>
          <a:p>
            <a:pPr lvl="0"/>
            <a:endParaRPr lang="en-US" sz="2200" b="1" dirty="0">
              <a:solidFill>
                <a:srgbClr val="002060"/>
              </a:solidFill>
              <a:latin typeface="Arial" pitchFamily="34" charset="0"/>
              <a:cs typeface="Arial" pitchFamily="34" charset="0"/>
            </a:endParaRPr>
          </a:p>
        </p:txBody>
      </p:sp>
      <p:sp>
        <p:nvSpPr>
          <p:cNvPr id="39" name="Rounded Rectangle 38"/>
          <p:cNvSpPr/>
          <p:nvPr/>
        </p:nvSpPr>
        <p:spPr>
          <a:xfrm>
            <a:off x="9512619" y="108443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40" name="Rounded Rectangle 39"/>
          <p:cNvSpPr/>
          <p:nvPr/>
        </p:nvSpPr>
        <p:spPr>
          <a:xfrm>
            <a:off x="9506100" y="106368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41" name="Rounded Rectangle 40"/>
          <p:cNvSpPr/>
          <p:nvPr/>
        </p:nvSpPr>
        <p:spPr>
          <a:xfrm>
            <a:off x="9519235" y="1076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42" name="Rounded Rectangle 41"/>
          <p:cNvSpPr/>
          <p:nvPr/>
        </p:nvSpPr>
        <p:spPr>
          <a:xfrm>
            <a:off x="9513786" y="107784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43" name="Rounded Rectangle 42"/>
          <p:cNvSpPr/>
          <p:nvPr/>
        </p:nvSpPr>
        <p:spPr>
          <a:xfrm>
            <a:off x="9507170" y="10708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06</a:t>
            </a:r>
          </a:p>
        </p:txBody>
      </p:sp>
      <p:sp>
        <p:nvSpPr>
          <p:cNvPr id="44" name="Rounded Rectangle 43"/>
          <p:cNvSpPr/>
          <p:nvPr/>
        </p:nvSpPr>
        <p:spPr>
          <a:xfrm>
            <a:off x="9509895" y="1073037"/>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45" name="Rounded Rectangle 44"/>
          <p:cNvSpPr/>
          <p:nvPr/>
        </p:nvSpPr>
        <p:spPr>
          <a:xfrm>
            <a:off x="9507754" y="1076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46" name="Rounded Rectangle 45"/>
          <p:cNvSpPr/>
          <p:nvPr/>
        </p:nvSpPr>
        <p:spPr>
          <a:xfrm>
            <a:off x="9510478" y="107088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47" name="Rounded Rectangle 46"/>
          <p:cNvSpPr/>
          <p:nvPr/>
        </p:nvSpPr>
        <p:spPr>
          <a:xfrm>
            <a:off x="9505029" y="106979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48" name="Rounded Rectangle 47"/>
          <p:cNvSpPr/>
          <p:nvPr/>
        </p:nvSpPr>
        <p:spPr>
          <a:xfrm>
            <a:off x="9499580" y="1071639"/>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49" name="Rounded Rectangle 48"/>
          <p:cNvSpPr/>
          <p:nvPr/>
        </p:nvSpPr>
        <p:spPr>
          <a:xfrm>
            <a:off x="9499580" y="1070339"/>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50" name="Picture 2" descr="Káº¿t quáº£ hÃ¬nh áº£nh cho icon Äá»ng há»"/>
          <p:cNvPicPr>
            <a:picLocks noChangeAspect="1" noChangeArrowheads="1"/>
          </p:cNvPicPr>
          <p:nvPr/>
        </p:nvPicPr>
        <p:blipFill>
          <a:blip r:embed="rId1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715465" y="123307"/>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9"/>
          <a:stretch>
            <a:fillRect/>
          </a:stretch>
        </p:blipFill>
        <p:spPr>
          <a:xfrm>
            <a:off x="6629401" y="80821"/>
            <a:ext cx="2517131" cy="2007231"/>
          </a:xfrm>
          <a:prstGeom prst="rect">
            <a:avLst/>
          </a:prstGeom>
        </p:spPr>
      </p:pic>
    </p:spTree>
    <p:extLst>
      <p:ext uri="{BB962C8B-B14F-4D97-AF65-F5344CB8AC3E}">
        <p14:creationId xmlns:p14="http://schemas.microsoft.com/office/powerpoint/2010/main" val="410379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23" presetClass="emph" presetSubtype="0" fill="hold" grpId="0" nodeType="clickEffect">
                                  <p:stCondLst>
                                    <p:cond delay="0"/>
                                  </p:stCondLst>
                                  <p:childTnLst>
                                    <p:animClr clrSpc="hsl" dir="cw">
                                      <p:cBhvr override="childStyle">
                                        <p:cTn id="17" dur="500" fill="hold"/>
                                        <p:tgtEl>
                                          <p:spTgt spid="23"/>
                                        </p:tgtEl>
                                        <p:attrNameLst>
                                          <p:attrName>style.color</p:attrName>
                                        </p:attrNameLst>
                                      </p:cBhvr>
                                      <p:by>
                                        <p:hsl h="10842353" s="0" l="0"/>
                                      </p:by>
                                    </p:animClr>
                                    <p:animClr clrSpc="hsl" dir="cw">
                                      <p:cBhvr>
                                        <p:cTn id="18" dur="500" fill="hold"/>
                                        <p:tgtEl>
                                          <p:spTgt spid="23"/>
                                        </p:tgtEl>
                                        <p:attrNameLst>
                                          <p:attrName>fillcolor</p:attrName>
                                        </p:attrNameLst>
                                      </p:cBhvr>
                                      <p:by>
                                        <p:hsl h="10842353" s="0" l="0"/>
                                      </p:by>
                                    </p:animClr>
                                    <p:animClr clrSpc="hsl" dir="cw">
                                      <p:cBhvr>
                                        <p:cTn id="19" dur="500" fill="hold"/>
                                        <p:tgtEl>
                                          <p:spTgt spid="23"/>
                                        </p:tgtEl>
                                        <p:attrNameLst>
                                          <p:attrName>stroke.color</p:attrName>
                                        </p:attrNameLst>
                                      </p:cBhvr>
                                      <p:by>
                                        <p:hsl h="10842353" s="0" l="0"/>
                                      </p:by>
                                    </p:animClr>
                                    <p:set>
                                      <p:cBhvr>
                                        <p:cTn id="20" dur="500" fill="hold"/>
                                        <p:tgtEl>
                                          <p:spTgt spid="23"/>
                                        </p:tgtEl>
                                        <p:attrNameLst>
                                          <p:attrName>fill.type</p:attrName>
                                        </p:attrNameLst>
                                      </p:cBhvr>
                                      <p:to>
                                        <p:strVal val="solid"/>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par>
                                <p:cTn id="24" presetID="56" presetClass="path" presetSubtype="0" accel="50000" decel="50000" fill="hold" nodeType="withEffect">
                                  <p:stCondLst>
                                    <p:cond delay="0"/>
                                  </p:stCondLst>
                                  <p:childTnLst>
                                    <p:animMotion origin="layout" path="M -1.11111E-6 1.48148E-6 L -0.10538 0.29583 " pathEditMode="relative" rAng="0" ptsTypes="AA">
                                      <p:cBhvr>
                                        <p:cTn id="25" dur="2000" fill="hold"/>
                                        <p:tgtEl>
                                          <p:spTgt spid="28"/>
                                        </p:tgtEl>
                                        <p:attrNameLst>
                                          <p:attrName>ppt_x</p:attrName>
                                          <p:attrName>ppt_y</p:attrName>
                                        </p:attrNameLst>
                                      </p:cBhvr>
                                      <p:rCtr x="-5278" y="14792"/>
                                    </p:animMotion>
                                  </p:childTnLst>
                                </p:cTn>
                              </p:par>
                            </p:childTnLst>
                          </p:cTn>
                        </p:par>
                        <p:par>
                          <p:cTn id="26" fill="hold">
                            <p:stCondLst>
                              <p:cond delay="2500"/>
                            </p:stCondLst>
                            <p:childTnLst>
                              <p:par>
                                <p:cTn id="27" presetID="1" presetClass="exit" presetSubtype="0" fill="hold" nodeType="afterEffect">
                                  <p:stCondLst>
                                    <p:cond delay="0"/>
                                  </p:stCondLst>
                                  <p:childTnLst>
                                    <p:set>
                                      <p:cBhvr>
                                        <p:cTn id="28" dur="1" fill="hold">
                                          <p:stCondLst>
                                            <p:cond delay="0"/>
                                          </p:stCondLst>
                                        </p:cTn>
                                        <p:tgtEl>
                                          <p:spTgt spid="2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SAI2_(new).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23" presetClass="emph" presetSubtype="0" fill="hold" grpId="0" nodeType="clickEffect">
                                  <p:stCondLst>
                                    <p:cond delay="0"/>
                                  </p:stCondLst>
                                  <p:childTnLst>
                                    <p:animClr clrSpc="hsl" dir="cw">
                                      <p:cBhvr override="childStyle">
                                        <p:cTn id="37" dur="500" fill="hold"/>
                                        <p:tgtEl>
                                          <p:spTgt spid="24"/>
                                        </p:tgtEl>
                                        <p:attrNameLst>
                                          <p:attrName>style.color</p:attrName>
                                        </p:attrNameLst>
                                      </p:cBhvr>
                                      <p:by>
                                        <p:hsl h="10842353" s="0" l="0"/>
                                      </p:by>
                                    </p:animClr>
                                    <p:animClr clrSpc="hsl" dir="cw">
                                      <p:cBhvr>
                                        <p:cTn id="38" dur="500" fill="hold"/>
                                        <p:tgtEl>
                                          <p:spTgt spid="24"/>
                                        </p:tgtEl>
                                        <p:attrNameLst>
                                          <p:attrName>fillcolor</p:attrName>
                                        </p:attrNameLst>
                                      </p:cBhvr>
                                      <p:by>
                                        <p:hsl h="10842353" s="0" l="0"/>
                                      </p:by>
                                    </p:animClr>
                                    <p:animClr clrSpc="hsl" dir="cw">
                                      <p:cBhvr>
                                        <p:cTn id="39" dur="500" fill="hold"/>
                                        <p:tgtEl>
                                          <p:spTgt spid="24"/>
                                        </p:tgtEl>
                                        <p:attrNameLst>
                                          <p:attrName>stroke.color</p:attrName>
                                        </p:attrNameLst>
                                      </p:cBhvr>
                                      <p:by>
                                        <p:hsl h="10842353" s="0" l="0"/>
                                      </p:by>
                                    </p:animClr>
                                    <p:set>
                                      <p:cBhvr>
                                        <p:cTn id="40" dur="500" fill="hold"/>
                                        <p:tgtEl>
                                          <p:spTgt spid="24"/>
                                        </p:tgtEl>
                                        <p:attrNameLst>
                                          <p:attrName>fill.type</p:attrName>
                                        </p:attrNameLst>
                                      </p:cBhvr>
                                      <p:to>
                                        <p:strVal val="solid"/>
                                      </p:to>
                                    </p:set>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DUNG_(new).wav"/>
                                        </p:tgtEl>
                                      </p:cMediaNode>
                                    </p:audio>
                                  </p:subTnLst>
                                </p:cTn>
                              </p:par>
                            </p:childTnLst>
                          </p:cTn>
                        </p:par>
                        <p:par>
                          <p:cTn id="44" fill="hold">
                            <p:stCondLst>
                              <p:cond delay="500"/>
                            </p:stCondLst>
                            <p:childTnLst>
                              <p:par>
                                <p:cTn id="45" presetID="49" presetClass="path" presetSubtype="0" accel="50000" decel="50000" fill="hold" nodeType="afterEffect">
                                  <p:stCondLst>
                                    <p:cond delay="0"/>
                                  </p:stCondLst>
                                  <p:childTnLst>
                                    <p:animMotion origin="layout" path="M 1.38889E-6 0 L 0.52448 -0.31458 " pathEditMode="relative" rAng="0" ptsTypes="AA">
                                      <p:cBhvr>
                                        <p:cTn id="46" dur="2000" fill="hold"/>
                                        <p:tgtEl>
                                          <p:spTgt spid="25"/>
                                        </p:tgtEl>
                                        <p:attrNameLst>
                                          <p:attrName>ppt_x</p:attrName>
                                          <p:attrName>ppt_y</p:attrName>
                                        </p:attrNameLst>
                                      </p:cBhvr>
                                      <p:rCtr x="26215" y="-15741"/>
                                    </p:animMotion>
                                  </p:childTnLst>
                                </p:cTn>
                              </p:par>
                            </p:childTnLst>
                          </p:cTn>
                        </p:par>
                        <p:par>
                          <p:cTn id="47" fill="hold">
                            <p:stCondLst>
                              <p:cond delay="2500"/>
                            </p:stCondLst>
                            <p:childTnLst>
                              <p:par>
                                <p:cTn id="48" presetID="1" presetClass="exit" presetSubtype="0" fill="hold" nodeType="afterEffect">
                                  <p:stCondLst>
                                    <p:cond delay="0"/>
                                  </p:stCondLst>
                                  <p:childTnLst>
                                    <p:set>
                                      <p:cBhvr>
                                        <p:cTn id="49" dur="1" fill="hold">
                                          <p:stCondLst>
                                            <p:cond delay="0"/>
                                          </p:stCondLst>
                                        </p:cTn>
                                        <p:tgtEl>
                                          <p:spTgt spid="27"/>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5"/>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1" presetClass="entr" presetSubtype="0" fill="hold" grpId="0" nodeType="afterEffect">
                                  <p:stCondLst>
                                    <p:cond delay="0"/>
                                  </p:stCondLst>
                                  <p:childTnLst>
                                    <p:set>
                                      <p:cBhvr>
                                        <p:cTn id="58" dur="1000">
                                          <p:stCondLst>
                                            <p:cond delay="0"/>
                                          </p:stCondLst>
                                        </p:cTn>
                                        <p:tgtEl>
                                          <p:spTgt spid="39"/>
                                        </p:tgtEl>
                                        <p:attrNameLst>
                                          <p:attrName>style.visibility</p:attrName>
                                        </p:attrNameLst>
                                      </p:cBhvr>
                                      <p:to>
                                        <p:strVal val="visible"/>
                                      </p:to>
                                    </p:set>
                                  </p:childTnLst>
                                </p:cTn>
                              </p:par>
                            </p:childTnLst>
                          </p:cTn>
                        </p:par>
                        <p:par>
                          <p:cTn id="59" fill="hold">
                            <p:stCondLst>
                              <p:cond delay="1000"/>
                            </p:stCondLst>
                            <p:childTnLst>
                              <p:par>
                                <p:cTn id="60" presetID="11" presetClass="entr" presetSubtype="0" fill="hold" grpId="0" nodeType="afterEffect">
                                  <p:stCondLst>
                                    <p:cond delay="0"/>
                                  </p:stCondLst>
                                  <p:childTnLst>
                                    <p:set>
                                      <p:cBhvr>
                                        <p:cTn id="61" dur="1000">
                                          <p:stCondLst>
                                            <p:cond delay="0"/>
                                          </p:stCondLst>
                                        </p:cTn>
                                        <p:tgtEl>
                                          <p:spTgt spid="40"/>
                                        </p:tgtEl>
                                        <p:attrNameLst>
                                          <p:attrName>style.visibility</p:attrName>
                                        </p:attrNameLst>
                                      </p:cBhvr>
                                      <p:to>
                                        <p:strVal val="visible"/>
                                      </p:to>
                                    </p:set>
                                  </p:childTnLst>
                                </p:cTn>
                              </p:par>
                            </p:childTnLst>
                          </p:cTn>
                        </p:par>
                        <p:par>
                          <p:cTn id="62" fill="hold">
                            <p:stCondLst>
                              <p:cond delay="2000"/>
                            </p:stCondLst>
                            <p:childTnLst>
                              <p:par>
                                <p:cTn id="63" presetID="11" presetClass="entr" presetSubtype="0" fill="hold" grpId="0" nodeType="afterEffect">
                                  <p:stCondLst>
                                    <p:cond delay="0"/>
                                  </p:stCondLst>
                                  <p:childTnLst>
                                    <p:set>
                                      <p:cBhvr>
                                        <p:cTn id="64" dur="1000">
                                          <p:stCondLst>
                                            <p:cond delay="0"/>
                                          </p:stCondLst>
                                        </p:cTn>
                                        <p:tgtEl>
                                          <p:spTgt spid="41"/>
                                        </p:tgtEl>
                                        <p:attrNameLst>
                                          <p:attrName>style.visibility</p:attrName>
                                        </p:attrNameLst>
                                      </p:cBhvr>
                                      <p:to>
                                        <p:strVal val="visible"/>
                                      </p:to>
                                    </p:set>
                                  </p:childTnLst>
                                </p:cTn>
                              </p:par>
                            </p:childTnLst>
                          </p:cTn>
                        </p:par>
                        <p:par>
                          <p:cTn id="65" fill="hold">
                            <p:stCondLst>
                              <p:cond delay="3000"/>
                            </p:stCondLst>
                            <p:childTnLst>
                              <p:par>
                                <p:cTn id="66" presetID="11" presetClass="entr" presetSubtype="0" fill="hold" grpId="0" nodeType="afterEffect">
                                  <p:stCondLst>
                                    <p:cond delay="0"/>
                                  </p:stCondLst>
                                  <p:childTnLst>
                                    <p:set>
                                      <p:cBhvr>
                                        <p:cTn id="67" dur="1000">
                                          <p:stCondLst>
                                            <p:cond delay="0"/>
                                          </p:stCondLst>
                                        </p:cTn>
                                        <p:tgtEl>
                                          <p:spTgt spid="42"/>
                                        </p:tgtEl>
                                        <p:attrNameLst>
                                          <p:attrName>style.visibility</p:attrName>
                                        </p:attrNameLst>
                                      </p:cBhvr>
                                      <p:to>
                                        <p:strVal val="visible"/>
                                      </p:to>
                                    </p:set>
                                  </p:childTnLst>
                                </p:cTn>
                              </p:par>
                            </p:childTnLst>
                          </p:cTn>
                        </p:par>
                        <p:par>
                          <p:cTn id="68" fill="hold">
                            <p:stCondLst>
                              <p:cond delay="4000"/>
                            </p:stCondLst>
                            <p:childTnLst>
                              <p:par>
                                <p:cTn id="69" presetID="11" presetClass="entr" presetSubtype="0" fill="hold" grpId="0" nodeType="afterEffect">
                                  <p:stCondLst>
                                    <p:cond delay="0"/>
                                  </p:stCondLst>
                                  <p:childTnLst>
                                    <p:set>
                                      <p:cBhvr>
                                        <p:cTn id="70" dur="1000">
                                          <p:stCondLst>
                                            <p:cond delay="0"/>
                                          </p:stCondLst>
                                        </p:cTn>
                                        <p:tgtEl>
                                          <p:spTgt spid="43"/>
                                        </p:tgtEl>
                                        <p:attrNameLst>
                                          <p:attrName>style.visibility</p:attrName>
                                        </p:attrNameLst>
                                      </p:cBhvr>
                                      <p:to>
                                        <p:strVal val="visible"/>
                                      </p:to>
                                    </p:set>
                                  </p:childTnLst>
                                </p:cTn>
                              </p:par>
                            </p:childTnLst>
                          </p:cTn>
                        </p:par>
                        <p:par>
                          <p:cTn id="71" fill="hold">
                            <p:stCondLst>
                              <p:cond delay="5000"/>
                            </p:stCondLst>
                            <p:childTnLst>
                              <p:par>
                                <p:cTn id="72" presetID="11" presetClass="entr" presetSubtype="0" fill="hold" grpId="0" nodeType="afterEffect">
                                  <p:stCondLst>
                                    <p:cond delay="0"/>
                                  </p:stCondLst>
                                  <p:childTnLst>
                                    <p:set>
                                      <p:cBhvr>
                                        <p:cTn id="73" dur="1000">
                                          <p:stCondLst>
                                            <p:cond delay="0"/>
                                          </p:stCondLst>
                                        </p:cTn>
                                        <p:tgtEl>
                                          <p:spTgt spid="44"/>
                                        </p:tgtEl>
                                        <p:attrNameLst>
                                          <p:attrName>style.visibility</p:attrName>
                                        </p:attrNameLst>
                                      </p:cBhvr>
                                      <p:to>
                                        <p:strVal val="visible"/>
                                      </p:to>
                                    </p:set>
                                  </p:childTnLst>
                                </p:cTn>
                              </p:par>
                            </p:childTnLst>
                          </p:cTn>
                        </p:par>
                        <p:par>
                          <p:cTn id="74" fill="hold">
                            <p:stCondLst>
                              <p:cond delay="6000"/>
                            </p:stCondLst>
                            <p:childTnLst>
                              <p:par>
                                <p:cTn id="75" presetID="11" presetClass="entr" presetSubtype="0" fill="hold" grpId="0" nodeType="afterEffect">
                                  <p:stCondLst>
                                    <p:cond delay="0"/>
                                  </p:stCondLst>
                                  <p:childTnLst>
                                    <p:set>
                                      <p:cBhvr>
                                        <p:cTn id="76" dur="1000">
                                          <p:stCondLst>
                                            <p:cond delay="0"/>
                                          </p:stCondLst>
                                        </p:cTn>
                                        <p:tgtEl>
                                          <p:spTgt spid="45"/>
                                        </p:tgtEl>
                                        <p:attrNameLst>
                                          <p:attrName>style.visibility</p:attrName>
                                        </p:attrNameLst>
                                      </p:cBhvr>
                                      <p:to>
                                        <p:strVal val="visible"/>
                                      </p:to>
                                    </p:set>
                                  </p:childTnLst>
                                </p:cTn>
                              </p:par>
                            </p:childTnLst>
                          </p:cTn>
                        </p:par>
                        <p:par>
                          <p:cTn id="77" fill="hold">
                            <p:stCondLst>
                              <p:cond delay="7000"/>
                            </p:stCondLst>
                            <p:childTnLst>
                              <p:par>
                                <p:cTn id="78" presetID="11" presetClass="entr" presetSubtype="0" fill="hold" grpId="0" nodeType="afterEffect">
                                  <p:stCondLst>
                                    <p:cond delay="0"/>
                                  </p:stCondLst>
                                  <p:childTnLst>
                                    <p:set>
                                      <p:cBhvr>
                                        <p:cTn id="79" dur="1000">
                                          <p:stCondLst>
                                            <p:cond delay="0"/>
                                          </p:stCondLst>
                                        </p:cTn>
                                        <p:tgtEl>
                                          <p:spTgt spid="46"/>
                                        </p:tgtEl>
                                        <p:attrNameLst>
                                          <p:attrName>style.visibility</p:attrName>
                                        </p:attrNameLst>
                                      </p:cBhvr>
                                      <p:to>
                                        <p:strVal val="visible"/>
                                      </p:to>
                                    </p:set>
                                  </p:childTnLst>
                                </p:cTn>
                              </p:par>
                            </p:childTnLst>
                          </p:cTn>
                        </p:par>
                        <p:par>
                          <p:cTn id="80" fill="hold">
                            <p:stCondLst>
                              <p:cond delay="8000"/>
                            </p:stCondLst>
                            <p:childTnLst>
                              <p:par>
                                <p:cTn id="81" presetID="11" presetClass="entr" presetSubtype="0" fill="hold" grpId="0" nodeType="afterEffect">
                                  <p:stCondLst>
                                    <p:cond delay="0"/>
                                  </p:stCondLst>
                                  <p:childTnLst>
                                    <p:set>
                                      <p:cBhvr>
                                        <p:cTn id="82" dur="1000">
                                          <p:stCondLst>
                                            <p:cond delay="0"/>
                                          </p:stCondLst>
                                        </p:cTn>
                                        <p:tgtEl>
                                          <p:spTgt spid="47"/>
                                        </p:tgtEl>
                                        <p:attrNameLst>
                                          <p:attrName>style.visibility</p:attrName>
                                        </p:attrNameLst>
                                      </p:cBhvr>
                                      <p:to>
                                        <p:strVal val="visible"/>
                                      </p:to>
                                    </p:set>
                                  </p:childTnLst>
                                </p:cTn>
                              </p:par>
                            </p:childTnLst>
                          </p:cTn>
                        </p:par>
                        <p:par>
                          <p:cTn id="83" fill="hold">
                            <p:stCondLst>
                              <p:cond delay="9000"/>
                            </p:stCondLst>
                            <p:childTnLst>
                              <p:par>
                                <p:cTn id="84" presetID="11" presetClass="entr" presetSubtype="0" fill="hold" grpId="0" nodeType="afterEffect">
                                  <p:stCondLst>
                                    <p:cond delay="0"/>
                                  </p:stCondLst>
                                  <p:childTnLst>
                                    <p:set>
                                      <p:cBhvr>
                                        <p:cTn id="85" dur="1000">
                                          <p:stCondLst>
                                            <p:cond delay="0"/>
                                          </p:stCondLst>
                                        </p:cTn>
                                        <p:tgtEl>
                                          <p:spTgt spid="48"/>
                                        </p:tgtEl>
                                        <p:attrNameLst>
                                          <p:attrName>style.visibility</p:attrName>
                                        </p:attrNameLst>
                                      </p:cBhvr>
                                      <p:to>
                                        <p:strVal val="visible"/>
                                      </p:to>
                                    </p:set>
                                  </p:childTnLst>
                                </p:cTn>
                              </p:par>
                            </p:childTnLst>
                          </p:cTn>
                        </p:par>
                        <p:par>
                          <p:cTn id="86" fill="hold">
                            <p:stCondLst>
                              <p:cond delay="10000"/>
                            </p:stCondLst>
                            <p:childTnLst>
                              <p:par>
                                <p:cTn id="87" presetID="11" presetClass="entr" presetSubtype="0" fill="hold" grpId="0" nodeType="afterEffect">
                                  <p:stCondLst>
                                    <p:cond delay="0"/>
                                  </p:stCondLst>
                                  <p:childTnLst>
                                    <p:set>
                                      <p:cBhvr>
                                        <p:cTn id="88" dur="1000">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0"/>
                  </p:tgtEl>
                </p:cond>
              </p:nextCondLst>
            </p:seq>
          </p:childTnLst>
        </p:cTn>
      </p:par>
    </p:tnLst>
    <p:bldLst>
      <p:bldP spid="23" grpId="0" animBg="1"/>
      <p:bldP spid="24" grpId="0" animBg="1"/>
      <p:bldP spid="33"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0" y="0"/>
            <a:ext cx="9144000" cy="6858000"/>
            <a:chOff x="-4895850" y="-388210"/>
            <a:chExt cx="9067800" cy="7246210"/>
          </a:xfrm>
        </p:grpSpPr>
        <p:pic>
          <p:nvPicPr>
            <p:cNvPr id="6" name="Picture 4" descr="Kết quả hình ảnh cho ảnh động tom và jer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88210"/>
              <a:ext cx="9048750" cy="72462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95850" y="3409950"/>
              <a:ext cx="9067800" cy="344805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latin typeface="Calibri" panose="020F0502020204030204" pitchFamily="34" charset="0"/>
                <a:cs typeface="Calibri" panose="020F0502020204030204" pitchFamily="34" charset="0"/>
              </a:endParaRPr>
            </a:p>
          </p:txBody>
        </p:sp>
      </p:grpSp>
      <p:sp>
        <p:nvSpPr>
          <p:cNvPr id="8" name="Freeform 7"/>
          <p:cNvSpPr/>
          <p:nvPr/>
        </p:nvSpPr>
        <p:spPr>
          <a:xfrm>
            <a:off x="6894132" y="2340763"/>
            <a:ext cx="2423886" cy="1798871"/>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sp>
        <p:nvSpPr>
          <p:cNvPr id="9" name="Freeform 8"/>
          <p:cNvSpPr/>
          <p:nvPr/>
        </p:nvSpPr>
        <p:spPr>
          <a:xfrm>
            <a:off x="3073068" y="2283090"/>
            <a:ext cx="2423886" cy="1798871"/>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pic>
        <p:nvPicPr>
          <p:cNvPr id="10" name="Picture 10" descr="Kết quả hình ảnh cho jer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0326" y="5235834"/>
            <a:ext cx="1175369" cy="15361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Kết quả hình ảnh cho jerry"/>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1" b="98478" l="1143" r="98000">
                        <a14:foregroundMark x1="47810" y1="26941" x2="47810" y2="26941"/>
                        <a14:foregroundMark x1="49619" y1="25419" x2="49619" y2="25419"/>
                        <a14:foregroundMark x1="51143" y1="22222" x2="51143" y2="22222"/>
                        <a14:foregroundMark x1="38571" y1="21309" x2="38571" y2="21309"/>
                        <a14:foregroundMark x1="38952" y1="23059" x2="38952" y2="23059"/>
                        <a14:foregroundMark x1="37429" y1="23973" x2="37429" y2="23973"/>
                        <a14:foregroundMark x1="37429" y1="24886" x2="37429" y2="24886"/>
                        <a14:foregroundMark x1="45905" y1="28691" x2="45905" y2="28691"/>
                        <a14:foregroundMark x1="50381" y1="26636" x2="50381" y2="26636"/>
                      </a14:backgroundRemoval>
                    </a14:imgEffect>
                  </a14:imgLayer>
                </a14:imgProps>
              </a:ext>
              <a:ext uri="{28A0092B-C50C-407E-A947-70E740481C1C}">
                <a14:useLocalDpi xmlns:a14="http://schemas.microsoft.com/office/drawing/2010/main" val="0"/>
              </a:ext>
            </a:extLst>
          </a:blip>
          <a:srcRect/>
          <a:stretch>
            <a:fillRect/>
          </a:stretch>
        </p:blipFill>
        <p:spPr bwMode="auto">
          <a:xfrm>
            <a:off x="1835452" y="2459691"/>
            <a:ext cx="1485932" cy="18595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Kết quả hình ảnh cho miếng pho mát 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57" b="90000" l="10000" r="90000"/>
                    </a14:imgEffect>
                  </a14:imgLayer>
                </a14:imgProps>
              </a:ext>
              <a:ext uri="{28A0092B-C50C-407E-A947-70E740481C1C}">
                <a14:useLocalDpi xmlns:a14="http://schemas.microsoft.com/office/drawing/2010/main" val="0"/>
              </a:ext>
            </a:extLst>
          </a:blip>
          <a:srcRect/>
          <a:stretch>
            <a:fillRect/>
          </a:stretch>
        </p:blipFill>
        <p:spPr bwMode="auto">
          <a:xfrm>
            <a:off x="3321384" y="2985146"/>
            <a:ext cx="1525826" cy="9494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Kết quả hình ảnh cho mèo t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95667">
                        <a14:foregroundMark x1="24444" y1="34286" x2="24444" y2="34286"/>
                        <a14:foregroundMark x1="27000" y1="67143" x2="27000" y2="67143"/>
                        <a14:foregroundMark x1="44111" y1="63036" x2="44111" y2="63036"/>
                        <a14:foregroundMark x1="42000" y1="91250" x2="40111" y2="87143"/>
                        <a14:foregroundMark x1="76333" y1="37857" x2="76333" y2="37857"/>
                        <a14:foregroundMark x1="77000" y1="91250" x2="77000" y2="91250"/>
                        <a14:foregroundMark x1="81778" y1="91250" x2="81778" y2="91250"/>
                        <a14:foregroundMark x1="72667" y1="90000" x2="72667"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7062879" y="2840770"/>
            <a:ext cx="2041222" cy="127009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705112" y="4700371"/>
            <a:ext cx="1465686" cy="5140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99 m</a:t>
            </a:r>
            <a:r>
              <a:rPr lang="en-US" sz="3200" baseline="30000" dirty="0"/>
              <a:t>2</a:t>
            </a:r>
            <a:endParaRPr lang="vi-VN" sz="3200" dirty="0"/>
          </a:p>
        </p:txBody>
      </p:sp>
      <p:sp>
        <p:nvSpPr>
          <p:cNvPr id="16" name="Rectangle 15"/>
          <p:cNvSpPr/>
          <p:nvPr/>
        </p:nvSpPr>
        <p:spPr>
          <a:xfrm>
            <a:off x="7647827" y="4700370"/>
            <a:ext cx="1465686" cy="5140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90 m</a:t>
            </a:r>
            <a:r>
              <a:rPr lang="en-US" sz="3200" baseline="30000" dirty="0"/>
              <a:t>2</a:t>
            </a:r>
            <a:endParaRPr lang="vi-VN" sz="3200" dirty="0"/>
          </a:p>
        </p:txBody>
      </p:sp>
      <p:sp>
        <p:nvSpPr>
          <p:cNvPr id="17" name="Hexagon 16">
            <a:hlinkClick r:id="rId13" action="ppaction://hlinksldjump"/>
          </p:cNvPr>
          <p:cNvSpPr/>
          <p:nvPr/>
        </p:nvSpPr>
        <p:spPr>
          <a:xfrm>
            <a:off x="1716168" y="142844"/>
            <a:ext cx="1289874" cy="51239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endParaRPr lang="vi-VN"/>
          </a:p>
        </p:txBody>
      </p:sp>
      <p:pic>
        <p:nvPicPr>
          <p:cNvPr id="19" name="Picture 8" descr="Kết quả hình ảnh cho mèo tom"/>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9753" r="89973">
                        <a14:foregroundMark x1="31319" y1="25249" x2="31319" y2="25249"/>
                        <a14:foregroundMark x1="24313" y1="21373" x2="24313" y2="21373"/>
                        <a14:foregroundMark x1="25000" y1="32447" x2="25000" y2="32447"/>
                        <a14:foregroundMark x1="23352" y1="35216" x2="23352" y2="35216"/>
                        <a14:foregroundMark x1="22115" y1="35216" x2="22115" y2="35216"/>
                        <a14:foregroundMark x1="19231" y1="33444" x2="19231" y2="33444"/>
                        <a14:foregroundMark x1="33242" y1="35991" x2="33242" y2="35991"/>
                        <a14:foregroundMark x1="30632" y1="29347" x2="30632" y2="29347"/>
                        <a14:foregroundMark x1="63462" y1="58804" x2="63462" y2="58804"/>
                        <a14:foregroundMark x1="82143" y1="66002" x2="82143" y2="66002"/>
                        <a14:foregroundMark x1="56456" y1="83942" x2="56456" y2="83942"/>
                        <a14:foregroundMark x1="50412" y1="95460" x2="50412" y2="95460"/>
                        <a14:foregroundMark x1="55495" y1="88040" x2="55495" y2="88040"/>
                        <a14:foregroundMark x1="68132" y1="57032" x2="68132" y2="57032"/>
                        <a14:foregroundMark x1="60852" y1="54707" x2="60852" y2="54707"/>
                        <a14:foregroundMark x1="58654" y1="29125" x2="58654" y2="29125"/>
                        <a14:foregroundMark x1="50000" y1="28018" x2="50000" y2="28018"/>
                        <a14:foregroundMark x1="50687" y1="23477" x2="50687" y2="23477"/>
                        <a14:foregroundMark x1="54258" y1="25028" x2="54258" y2="25028"/>
                        <a14:foregroundMark x1="54258" y1="28350" x2="54258" y2="28350"/>
                        <a14:foregroundMark x1="43132" y1="94241" x2="43132" y2="94241"/>
                        <a14:foregroundMark x1="55641" y1="80745" x2="55641" y2="80745"/>
                        <a14:foregroundMark x1="55385" y1="95238" x2="55385" y2="95238"/>
                        <a14:foregroundMark x1="58974" y1="89855" x2="58974" y2="89855"/>
                        <a14:foregroundMark x1="56667" y1="96273" x2="56667" y2="96273"/>
                        <a14:foregroundMark x1="60513" y1="95859" x2="60513" y2="95859"/>
                        <a14:foregroundMark x1="63590" y1="55072" x2="63590" y2="55072"/>
                        <a14:foregroundMark x1="56667" y1="55072" x2="56667" y2="55072"/>
                      </a14:backgroundRemoval>
                    </a14:imgEffect>
                  </a14:imgLayer>
                </a14:imgProps>
              </a:ext>
              <a:ext uri="{28A0092B-C50C-407E-A947-70E740481C1C}">
                <a14:useLocalDpi xmlns:a14="http://schemas.microsoft.com/office/drawing/2010/main" val="0"/>
              </a:ext>
            </a:extLst>
          </a:blip>
          <a:srcRect l="12218" r="10180"/>
          <a:stretch/>
        </p:blipFill>
        <p:spPr bwMode="auto">
          <a:xfrm>
            <a:off x="9113514" y="1968465"/>
            <a:ext cx="1470697" cy="23507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025253" y="151766"/>
            <a:ext cx="6622493" cy="2123658"/>
          </a:xfrm>
          <a:prstGeom prst="rect">
            <a:avLst/>
          </a:prstGeom>
          <a:solidFill>
            <a:schemeClr val="bg1"/>
          </a:solidFill>
        </p:spPr>
        <p:txBody>
          <a:bodyPr wrap="square" rtlCol="0">
            <a:spAutoFit/>
          </a:bodyPr>
          <a:lstStyle/>
          <a:p>
            <a:pPr lvl="0"/>
            <a:endParaRPr lang="en-US" sz="2200" b="1" dirty="0">
              <a:solidFill>
                <a:srgbClr val="002060"/>
              </a:solidFill>
              <a:latin typeface="Arial" pitchFamily="34" charset="0"/>
              <a:cs typeface="Arial" pitchFamily="34" charset="0"/>
            </a:endParaRPr>
          </a:p>
          <a:p>
            <a:pPr lvl="0"/>
            <a:r>
              <a:rPr lang="en-US" sz="2200" b="1" dirty="0">
                <a:solidFill>
                  <a:srgbClr val="002060"/>
                </a:solidFill>
                <a:latin typeface="Arial" pitchFamily="34" charset="0"/>
                <a:cs typeface="Arial" pitchFamily="34" charset="0"/>
              </a:rPr>
              <a:t>Cho </a:t>
            </a:r>
            <a:r>
              <a:rPr lang="en-US" sz="2200" b="1" dirty="0" err="1">
                <a:solidFill>
                  <a:srgbClr val="002060"/>
                </a:solidFill>
                <a:latin typeface="Arial" pitchFamily="34" charset="0"/>
                <a:cs typeface="Arial" pitchFamily="34" charset="0"/>
              </a:rPr>
              <a:t>một</a:t>
            </a:r>
            <a:r>
              <a:rPr lang="en-US" sz="2200" b="1" dirty="0">
                <a:solidFill>
                  <a:srgbClr val="002060"/>
                </a:solidFill>
                <a:latin typeface="Arial" pitchFamily="34" charset="0"/>
                <a:cs typeface="Arial" pitchFamily="34" charset="0"/>
              </a:rPr>
              <a:t> </a:t>
            </a:r>
            <a:r>
              <a:rPr lang="en-US" sz="2200" b="1" dirty="0" err="1">
                <a:solidFill>
                  <a:srgbClr val="002060"/>
                </a:solidFill>
                <a:latin typeface="Arial" pitchFamily="34" charset="0"/>
                <a:cs typeface="Arial" pitchFamily="34" charset="0"/>
              </a:rPr>
              <a:t>khu</a:t>
            </a:r>
            <a:r>
              <a:rPr lang="en-US" sz="2200" b="1" dirty="0">
                <a:solidFill>
                  <a:srgbClr val="002060"/>
                </a:solidFill>
                <a:latin typeface="Arial" pitchFamily="34" charset="0"/>
                <a:cs typeface="Arial" pitchFamily="34" charset="0"/>
              </a:rPr>
              <a:t> </a:t>
            </a:r>
            <a:r>
              <a:rPr lang="en-US" sz="2200" b="1" dirty="0" err="1">
                <a:solidFill>
                  <a:srgbClr val="002060"/>
                </a:solidFill>
                <a:latin typeface="Arial" pitchFamily="34" charset="0"/>
                <a:cs typeface="Arial" pitchFamily="34" charset="0"/>
              </a:rPr>
              <a:t>vườn</a:t>
            </a:r>
            <a:r>
              <a:rPr lang="en-US" sz="2200" b="1" dirty="0">
                <a:solidFill>
                  <a:srgbClr val="002060"/>
                </a:solidFill>
                <a:latin typeface="Arial" pitchFamily="34" charset="0"/>
                <a:cs typeface="Arial" pitchFamily="34" charset="0"/>
              </a:rPr>
              <a:t> </a:t>
            </a:r>
            <a:r>
              <a:rPr lang="en-US" sz="2200" b="1" dirty="0" err="1">
                <a:solidFill>
                  <a:srgbClr val="002060"/>
                </a:solidFill>
                <a:latin typeface="Arial" pitchFamily="34" charset="0"/>
                <a:cs typeface="Arial" pitchFamily="34" charset="0"/>
              </a:rPr>
              <a:t>với</a:t>
            </a:r>
            <a:r>
              <a:rPr lang="en-US" sz="2200" b="1" dirty="0">
                <a:solidFill>
                  <a:srgbClr val="002060"/>
                </a:solidFill>
                <a:latin typeface="Arial" pitchFamily="34" charset="0"/>
                <a:cs typeface="Arial" pitchFamily="34" charset="0"/>
              </a:rPr>
              <a:t> </a:t>
            </a:r>
            <a:r>
              <a:rPr lang="en-US" sz="2200" b="1" dirty="0" err="1">
                <a:solidFill>
                  <a:srgbClr val="002060"/>
                </a:solidFill>
                <a:latin typeface="Arial" pitchFamily="34" charset="0"/>
                <a:cs typeface="Arial" pitchFamily="34" charset="0"/>
              </a:rPr>
              <a:t>kích</a:t>
            </a:r>
            <a:r>
              <a:rPr lang="en-US" sz="2200" b="1" dirty="0">
                <a:solidFill>
                  <a:srgbClr val="002060"/>
                </a:solidFill>
                <a:latin typeface="Arial" pitchFamily="34" charset="0"/>
                <a:cs typeface="Arial" pitchFamily="34" charset="0"/>
              </a:rPr>
              <a:t> </a:t>
            </a:r>
          </a:p>
          <a:p>
            <a:pPr lvl="0"/>
            <a:r>
              <a:rPr lang="en-US" sz="2200" b="1" dirty="0" err="1">
                <a:solidFill>
                  <a:srgbClr val="002060"/>
                </a:solidFill>
                <a:latin typeface="Arial" pitchFamily="34" charset="0"/>
                <a:cs typeface="Arial" pitchFamily="34" charset="0"/>
              </a:rPr>
              <a:t>thước</a:t>
            </a:r>
            <a:r>
              <a:rPr lang="en-US" sz="2200" b="1" dirty="0">
                <a:solidFill>
                  <a:srgbClr val="002060"/>
                </a:solidFill>
                <a:latin typeface="Arial" pitchFamily="34" charset="0"/>
                <a:cs typeface="Arial" pitchFamily="34" charset="0"/>
              </a:rPr>
              <a:t> </a:t>
            </a:r>
            <a:r>
              <a:rPr lang="en-US" sz="2200" b="1" dirty="0" err="1">
                <a:solidFill>
                  <a:srgbClr val="002060"/>
                </a:solidFill>
                <a:latin typeface="Arial" pitchFamily="34" charset="0"/>
                <a:cs typeface="Arial" pitchFamily="34" charset="0"/>
              </a:rPr>
              <a:t>như</a:t>
            </a:r>
            <a:r>
              <a:rPr lang="en-US" sz="2200" b="1" dirty="0">
                <a:solidFill>
                  <a:srgbClr val="002060"/>
                </a:solidFill>
                <a:latin typeface="Arial" pitchFamily="34" charset="0"/>
                <a:cs typeface="Arial" pitchFamily="34" charset="0"/>
              </a:rPr>
              <a:t> </a:t>
            </a:r>
            <a:r>
              <a:rPr lang="en-US" sz="2200" b="1" dirty="0" err="1">
                <a:solidFill>
                  <a:srgbClr val="002060"/>
                </a:solidFill>
                <a:latin typeface="Arial" pitchFamily="34" charset="0"/>
                <a:cs typeface="Arial" pitchFamily="34" charset="0"/>
              </a:rPr>
              <a:t>hình</a:t>
            </a:r>
            <a:r>
              <a:rPr lang="en-US" sz="2200" b="1" dirty="0">
                <a:solidFill>
                  <a:srgbClr val="002060"/>
                </a:solidFill>
                <a:latin typeface="Arial" pitchFamily="34" charset="0"/>
                <a:cs typeface="Arial" pitchFamily="34" charset="0"/>
              </a:rPr>
              <a:t> </a:t>
            </a:r>
            <a:r>
              <a:rPr lang="en-US" sz="2200" b="1" dirty="0" err="1">
                <a:solidFill>
                  <a:srgbClr val="002060"/>
                </a:solidFill>
                <a:latin typeface="Arial" pitchFamily="34" charset="0"/>
                <a:cs typeface="Arial" pitchFamily="34" charset="0"/>
              </a:rPr>
              <a:t>bên</a:t>
            </a:r>
            <a:r>
              <a:rPr lang="en-US" sz="2200" b="1" dirty="0">
                <a:solidFill>
                  <a:srgbClr val="002060"/>
                </a:solidFill>
                <a:latin typeface="Arial" pitchFamily="34" charset="0"/>
                <a:cs typeface="Arial" pitchFamily="34" charset="0"/>
              </a:rPr>
              <a:t>. </a:t>
            </a:r>
          </a:p>
          <a:p>
            <a:pPr lvl="0"/>
            <a:r>
              <a:rPr lang="en-US" sz="2200" b="1" i="1" dirty="0" err="1">
                <a:solidFill>
                  <a:srgbClr val="002060"/>
                </a:solidFill>
                <a:latin typeface="Arial" pitchFamily="34" charset="0"/>
                <a:cs typeface="Arial" pitchFamily="34" charset="0"/>
              </a:rPr>
              <a:t>Diện</a:t>
            </a:r>
            <a:r>
              <a:rPr lang="en-US" sz="2200" b="1" i="1" dirty="0">
                <a:solidFill>
                  <a:srgbClr val="002060"/>
                </a:solidFill>
                <a:latin typeface="Arial" pitchFamily="34" charset="0"/>
                <a:cs typeface="Arial" pitchFamily="34" charset="0"/>
              </a:rPr>
              <a:t> </a:t>
            </a:r>
            <a:r>
              <a:rPr lang="en-US" sz="2200" b="1" i="1" dirty="0" err="1">
                <a:solidFill>
                  <a:srgbClr val="002060"/>
                </a:solidFill>
                <a:latin typeface="Arial" pitchFamily="34" charset="0"/>
                <a:cs typeface="Arial" pitchFamily="34" charset="0"/>
              </a:rPr>
              <a:t>tích</a:t>
            </a:r>
            <a:r>
              <a:rPr lang="en-US" sz="2200" b="1" i="1" dirty="0">
                <a:solidFill>
                  <a:srgbClr val="002060"/>
                </a:solidFill>
                <a:latin typeface="Arial" pitchFamily="34" charset="0"/>
                <a:cs typeface="Arial" pitchFamily="34" charset="0"/>
              </a:rPr>
              <a:t> của </a:t>
            </a:r>
            <a:r>
              <a:rPr lang="en-US" sz="2200" b="1" i="1" dirty="0" err="1">
                <a:solidFill>
                  <a:srgbClr val="002060"/>
                </a:solidFill>
                <a:latin typeface="Arial" pitchFamily="34" charset="0"/>
                <a:cs typeface="Arial" pitchFamily="34" charset="0"/>
              </a:rPr>
              <a:t>khu</a:t>
            </a:r>
            <a:r>
              <a:rPr lang="en-US" sz="2200" b="1" i="1" dirty="0">
                <a:solidFill>
                  <a:srgbClr val="002060"/>
                </a:solidFill>
                <a:latin typeface="Arial" pitchFamily="34" charset="0"/>
                <a:cs typeface="Arial" pitchFamily="34" charset="0"/>
              </a:rPr>
              <a:t> </a:t>
            </a:r>
            <a:r>
              <a:rPr lang="en-US" sz="2200" b="1" i="1" dirty="0" err="1">
                <a:solidFill>
                  <a:srgbClr val="002060"/>
                </a:solidFill>
                <a:latin typeface="Arial" pitchFamily="34" charset="0"/>
                <a:cs typeface="Arial" pitchFamily="34" charset="0"/>
              </a:rPr>
              <a:t>vườn</a:t>
            </a:r>
            <a:r>
              <a:rPr lang="en-US" sz="2200" b="1" i="1" dirty="0">
                <a:solidFill>
                  <a:srgbClr val="002060"/>
                </a:solidFill>
                <a:latin typeface="Arial" pitchFamily="34" charset="0"/>
                <a:cs typeface="Arial" pitchFamily="34" charset="0"/>
              </a:rPr>
              <a:t> </a:t>
            </a:r>
            <a:r>
              <a:rPr lang="en-US" sz="2200" b="1" i="1" dirty="0" err="1">
                <a:solidFill>
                  <a:srgbClr val="002060"/>
                </a:solidFill>
                <a:latin typeface="Arial" pitchFamily="34" charset="0"/>
                <a:cs typeface="Arial" pitchFamily="34" charset="0"/>
              </a:rPr>
              <a:t>là</a:t>
            </a:r>
            <a:r>
              <a:rPr lang="en-US" sz="2200" b="1" i="1" dirty="0">
                <a:solidFill>
                  <a:srgbClr val="002060"/>
                </a:solidFill>
                <a:latin typeface="Arial" pitchFamily="34" charset="0"/>
                <a:cs typeface="Arial" pitchFamily="34" charset="0"/>
              </a:rPr>
              <a:t>:</a:t>
            </a:r>
            <a:endParaRPr lang="en-US" sz="2200" b="1" dirty="0">
              <a:solidFill>
                <a:srgbClr val="002060"/>
              </a:solidFill>
              <a:latin typeface="Arial" pitchFamily="34" charset="0"/>
              <a:cs typeface="Arial" pitchFamily="34" charset="0"/>
            </a:endParaRPr>
          </a:p>
          <a:p>
            <a:pPr lvl="0"/>
            <a:endParaRPr lang="en-US" sz="2200" i="1" dirty="0">
              <a:latin typeface="Times New Roman" panose="02020603050405020304" pitchFamily="18" charset="0"/>
              <a:cs typeface="Times New Roman" panose="02020603050405020304" pitchFamily="18" charset="0"/>
            </a:endParaRPr>
          </a:p>
          <a:p>
            <a:pPr lvl="0"/>
            <a:endParaRPr lang="en-US" sz="2200" i="1" dirty="0">
              <a:latin typeface="Times New Roman" panose="02020603050405020304" pitchFamily="18" charset="0"/>
              <a:cs typeface="Times New Roman" panose="02020603050405020304" pitchFamily="18" charset="0"/>
            </a:endParaRPr>
          </a:p>
        </p:txBody>
      </p:sp>
      <p:sp>
        <p:nvSpPr>
          <p:cNvPr id="26" name="Rounded Rectangle 25"/>
          <p:cNvSpPr/>
          <p:nvPr/>
        </p:nvSpPr>
        <p:spPr>
          <a:xfrm>
            <a:off x="9509148" y="145001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517410" y="145001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509148" y="145001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509148" y="145001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517410" y="145001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509148" y="145001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513738" y="145001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517410" y="145001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517410" y="145001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517410" y="145001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517410" y="145177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áº¿t quáº£ hÃ¬nh áº£nh cho icon Äá»ng há»"/>
          <p:cNvPicPr>
            <a:picLocks noChangeAspect="1" noChangeArrowheads="1"/>
          </p:cNvPicPr>
          <p:nvPr/>
        </p:nvPicPr>
        <p:blipFill>
          <a:blip r:embed="rId16"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797782" y="241623"/>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7"/>
          <a:stretch>
            <a:fillRect/>
          </a:stretch>
        </p:blipFill>
        <p:spPr>
          <a:xfrm>
            <a:off x="6800888" y="173913"/>
            <a:ext cx="2517131" cy="2007231"/>
          </a:xfrm>
          <a:prstGeom prst="rect">
            <a:avLst/>
          </a:prstGeom>
        </p:spPr>
      </p:pic>
    </p:spTree>
    <p:extLst>
      <p:ext uri="{BB962C8B-B14F-4D97-AF65-F5344CB8AC3E}">
        <p14:creationId xmlns:p14="http://schemas.microsoft.com/office/powerpoint/2010/main" val="36007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3" presetClass="emph" presetSubtype="0" fill="hold" grpId="0" nodeType="clickEffect">
                                  <p:stCondLst>
                                    <p:cond delay="0"/>
                                  </p:stCondLst>
                                  <p:childTnLst>
                                    <p:animClr clrSpc="hsl" dir="cw">
                                      <p:cBhvr override="childStyle">
                                        <p:cTn id="17" dur="500" fill="hold"/>
                                        <p:tgtEl>
                                          <p:spTgt spid="8"/>
                                        </p:tgtEl>
                                        <p:attrNameLst>
                                          <p:attrName>style.color</p:attrName>
                                        </p:attrNameLst>
                                      </p:cBhvr>
                                      <p:by>
                                        <p:hsl h="10842353" s="0" l="0"/>
                                      </p:by>
                                    </p:animClr>
                                    <p:animClr clrSpc="hsl" dir="cw">
                                      <p:cBhvr>
                                        <p:cTn id="18" dur="500" fill="hold"/>
                                        <p:tgtEl>
                                          <p:spTgt spid="8"/>
                                        </p:tgtEl>
                                        <p:attrNameLst>
                                          <p:attrName>fillcolor</p:attrName>
                                        </p:attrNameLst>
                                      </p:cBhvr>
                                      <p:by>
                                        <p:hsl h="10842353" s="0" l="0"/>
                                      </p:by>
                                    </p:animClr>
                                    <p:animClr clrSpc="hsl" dir="cw">
                                      <p:cBhvr>
                                        <p:cTn id="19" dur="500" fill="hold"/>
                                        <p:tgtEl>
                                          <p:spTgt spid="8"/>
                                        </p:tgtEl>
                                        <p:attrNameLst>
                                          <p:attrName>stroke.color</p:attrName>
                                        </p:attrNameLst>
                                      </p:cBhvr>
                                      <p:by>
                                        <p:hsl h="10842353" s="0" l="0"/>
                                      </p:by>
                                    </p:animClr>
                                    <p:set>
                                      <p:cBhvr>
                                        <p:cTn id="20" dur="500" fill="hold"/>
                                        <p:tgtEl>
                                          <p:spTgt spid="8"/>
                                        </p:tgtEl>
                                        <p:attrNameLst>
                                          <p:attrName>fill.type</p:attrName>
                                        </p:attrNameLst>
                                      </p:cBhvr>
                                      <p:to>
                                        <p:strVal val="solid"/>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56" presetClass="path" presetSubtype="0" accel="50000" decel="50000" fill="hold" nodeType="withEffect">
                                  <p:stCondLst>
                                    <p:cond delay="0"/>
                                  </p:stCondLst>
                                  <p:childTnLst>
                                    <p:animMotion origin="layout" path="M -1.11111E-6 -1.48148E-6 L -0.58907 0.36851 " pathEditMode="relative" rAng="0" ptsTypes="AA">
                                      <p:cBhvr>
                                        <p:cTn id="25" dur="2000" fill="hold"/>
                                        <p:tgtEl>
                                          <p:spTgt spid="14"/>
                                        </p:tgtEl>
                                        <p:attrNameLst>
                                          <p:attrName>ppt_x</p:attrName>
                                          <p:attrName>ppt_y</p:attrName>
                                        </p:attrNameLst>
                                      </p:cBhvr>
                                      <p:rCtr x="-27014" y="14699"/>
                                    </p:animMotion>
                                  </p:childTnLst>
                                </p:cTn>
                              </p:par>
                            </p:childTnLst>
                          </p:cTn>
                        </p:par>
                        <p:par>
                          <p:cTn id="26" fill="hold">
                            <p:stCondLst>
                              <p:cond delay="2500"/>
                            </p:stCondLst>
                            <p:childTnLst>
                              <p:par>
                                <p:cTn id="27" presetID="1" presetClass="exit" presetSubtype="0" fill="hold" nodeType="after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SAI2_(new).wav"/>
                                        </p:tgtEl>
                                      </p:cMediaNode>
                                    </p:audio>
                                  </p:subTnLst>
                                </p:cTn>
                              </p:par>
                            </p:childTnLst>
                          </p:cTn>
                        </p:par>
                      </p:childTnLst>
                    </p:cTn>
                  </p:par>
                </p:childTnLst>
              </p:cTn>
              <p:nextCondLst>
                <p:cond evt="onClick" delay="0">
                  <p:tgtEl>
                    <p:spTgt spid="16"/>
                  </p:tgtEl>
                </p:cond>
              </p:nextCondLst>
            </p:seq>
            <p:seq concurrent="1" nextAc="seek">
              <p:cTn id="33" restart="whenNotActive" fill="hold" evtFilter="cancelBubble" nodeType="interactiveSeq">
                <p:stCondLst>
                  <p:cond evt="onClick" delay="0">
                    <p:tgtEl>
                      <p:spTgt spid="37"/>
                    </p:tgtEl>
                  </p:cond>
                </p:stCondLst>
                <p:endSync evt="end" delay="0">
                  <p:rtn val="all"/>
                </p:endSync>
                <p:childTnLst>
                  <p:par>
                    <p:cTn id="34" fill="hold">
                      <p:stCondLst>
                        <p:cond delay="0"/>
                      </p:stCondLst>
                      <p:childTnLst>
                        <p:par>
                          <p:cTn id="35" fill="hold">
                            <p:stCondLst>
                              <p:cond delay="0"/>
                            </p:stCondLst>
                            <p:childTnLst>
                              <p:par>
                                <p:cTn id="36" presetID="11" presetClass="entr" presetSubtype="0" fill="hold" grpId="0" nodeType="afterEffect">
                                  <p:stCondLst>
                                    <p:cond delay="0"/>
                                  </p:stCondLst>
                                  <p:childTnLst>
                                    <p:set>
                                      <p:cBhvr>
                                        <p:cTn id="37" dur="1000">
                                          <p:stCondLst>
                                            <p:cond delay="0"/>
                                          </p:stCondLst>
                                        </p:cTn>
                                        <p:tgtEl>
                                          <p:spTgt spid="26"/>
                                        </p:tgtEl>
                                        <p:attrNameLst>
                                          <p:attrName>style.visibility</p:attrName>
                                        </p:attrNameLst>
                                      </p:cBhvr>
                                      <p:to>
                                        <p:strVal val="visible"/>
                                      </p:to>
                                    </p:set>
                                  </p:childTnLst>
                                </p:cTn>
                              </p:par>
                            </p:childTnLst>
                          </p:cTn>
                        </p:par>
                        <p:par>
                          <p:cTn id="38" fill="hold">
                            <p:stCondLst>
                              <p:cond delay="1000"/>
                            </p:stCondLst>
                            <p:childTnLst>
                              <p:par>
                                <p:cTn id="39" presetID="11" presetClass="entr" presetSubtype="0" fill="hold" grpId="0" nodeType="afterEffect">
                                  <p:stCondLst>
                                    <p:cond delay="0"/>
                                  </p:stCondLst>
                                  <p:childTnLst>
                                    <p:set>
                                      <p:cBhvr>
                                        <p:cTn id="40" dur="1000">
                                          <p:stCondLst>
                                            <p:cond delay="0"/>
                                          </p:stCondLst>
                                        </p:cTn>
                                        <p:tgtEl>
                                          <p:spTgt spid="27"/>
                                        </p:tgtEl>
                                        <p:attrNameLst>
                                          <p:attrName>style.visibility</p:attrName>
                                        </p:attrNameLst>
                                      </p:cBhvr>
                                      <p:to>
                                        <p:strVal val="visible"/>
                                      </p:to>
                                    </p:set>
                                  </p:childTnLst>
                                </p:cTn>
                              </p:par>
                            </p:childTnLst>
                          </p:cTn>
                        </p:par>
                        <p:par>
                          <p:cTn id="41" fill="hold">
                            <p:stCondLst>
                              <p:cond delay="2000"/>
                            </p:stCondLst>
                            <p:childTnLst>
                              <p:par>
                                <p:cTn id="42" presetID="11" presetClass="entr" presetSubtype="0" fill="hold" grpId="0" nodeType="afterEffect">
                                  <p:stCondLst>
                                    <p:cond delay="0"/>
                                  </p:stCondLst>
                                  <p:childTnLst>
                                    <p:set>
                                      <p:cBhvr>
                                        <p:cTn id="43" dur="1000">
                                          <p:stCondLst>
                                            <p:cond delay="0"/>
                                          </p:stCondLst>
                                        </p:cTn>
                                        <p:tgtEl>
                                          <p:spTgt spid="28"/>
                                        </p:tgtEl>
                                        <p:attrNameLst>
                                          <p:attrName>style.visibility</p:attrName>
                                        </p:attrNameLst>
                                      </p:cBhvr>
                                      <p:to>
                                        <p:strVal val="visible"/>
                                      </p:to>
                                    </p:set>
                                  </p:childTnLst>
                                </p:cTn>
                              </p:par>
                            </p:childTnLst>
                          </p:cTn>
                        </p:par>
                        <p:par>
                          <p:cTn id="44" fill="hold">
                            <p:stCondLst>
                              <p:cond delay="3000"/>
                            </p:stCondLst>
                            <p:childTnLst>
                              <p:par>
                                <p:cTn id="45" presetID="11" presetClass="entr" presetSubtype="0" fill="hold" grpId="0" nodeType="afterEffect">
                                  <p:stCondLst>
                                    <p:cond delay="0"/>
                                  </p:stCondLst>
                                  <p:childTnLst>
                                    <p:set>
                                      <p:cBhvr>
                                        <p:cTn id="46" dur="1000">
                                          <p:stCondLst>
                                            <p:cond delay="0"/>
                                          </p:stCondLst>
                                        </p:cTn>
                                        <p:tgtEl>
                                          <p:spTgt spid="29"/>
                                        </p:tgtEl>
                                        <p:attrNameLst>
                                          <p:attrName>style.visibility</p:attrName>
                                        </p:attrNameLst>
                                      </p:cBhvr>
                                      <p:to>
                                        <p:strVal val="visible"/>
                                      </p:to>
                                    </p:set>
                                  </p:childTnLst>
                                </p:cTn>
                              </p:par>
                            </p:childTnLst>
                          </p:cTn>
                        </p:par>
                        <p:par>
                          <p:cTn id="47" fill="hold">
                            <p:stCondLst>
                              <p:cond delay="4000"/>
                            </p:stCondLst>
                            <p:childTnLst>
                              <p:par>
                                <p:cTn id="48" presetID="11" presetClass="entr" presetSubtype="0" fill="hold" grpId="0" nodeType="afterEffect">
                                  <p:stCondLst>
                                    <p:cond delay="0"/>
                                  </p:stCondLst>
                                  <p:childTnLst>
                                    <p:set>
                                      <p:cBhvr>
                                        <p:cTn id="49" dur="1000">
                                          <p:stCondLst>
                                            <p:cond delay="0"/>
                                          </p:stCondLst>
                                        </p:cTn>
                                        <p:tgtEl>
                                          <p:spTgt spid="30"/>
                                        </p:tgtEl>
                                        <p:attrNameLst>
                                          <p:attrName>style.visibility</p:attrName>
                                        </p:attrNameLst>
                                      </p:cBhvr>
                                      <p:to>
                                        <p:strVal val="visible"/>
                                      </p:to>
                                    </p:set>
                                  </p:childTnLst>
                                </p:cTn>
                              </p:par>
                            </p:childTnLst>
                          </p:cTn>
                        </p:par>
                        <p:par>
                          <p:cTn id="50" fill="hold">
                            <p:stCondLst>
                              <p:cond delay="5000"/>
                            </p:stCondLst>
                            <p:childTnLst>
                              <p:par>
                                <p:cTn id="51" presetID="11" presetClass="entr" presetSubtype="0" fill="hold" grpId="0" nodeType="afterEffect">
                                  <p:stCondLst>
                                    <p:cond delay="0"/>
                                  </p:stCondLst>
                                  <p:childTnLst>
                                    <p:set>
                                      <p:cBhvr>
                                        <p:cTn id="52" dur="1000">
                                          <p:stCondLst>
                                            <p:cond delay="0"/>
                                          </p:stCondLst>
                                        </p:cTn>
                                        <p:tgtEl>
                                          <p:spTgt spid="31"/>
                                        </p:tgtEl>
                                        <p:attrNameLst>
                                          <p:attrName>style.visibility</p:attrName>
                                        </p:attrNameLst>
                                      </p:cBhvr>
                                      <p:to>
                                        <p:strVal val="visible"/>
                                      </p:to>
                                    </p:set>
                                  </p:childTnLst>
                                </p:cTn>
                              </p:par>
                            </p:childTnLst>
                          </p:cTn>
                        </p:par>
                        <p:par>
                          <p:cTn id="53" fill="hold">
                            <p:stCondLst>
                              <p:cond delay="6000"/>
                            </p:stCondLst>
                            <p:childTnLst>
                              <p:par>
                                <p:cTn id="54" presetID="11" presetClass="entr" presetSubtype="0" fill="hold" grpId="0" nodeType="afterEffect">
                                  <p:stCondLst>
                                    <p:cond delay="0"/>
                                  </p:stCondLst>
                                  <p:childTnLst>
                                    <p:set>
                                      <p:cBhvr>
                                        <p:cTn id="55" dur="1000">
                                          <p:stCondLst>
                                            <p:cond delay="0"/>
                                          </p:stCondLst>
                                        </p:cTn>
                                        <p:tgtEl>
                                          <p:spTgt spid="32"/>
                                        </p:tgtEl>
                                        <p:attrNameLst>
                                          <p:attrName>style.visibility</p:attrName>
                                        </p:attrNameLst>
                                      </p:cBhvr>
                                      <p:to>
                                        <p:strVal val="visible"/>
                                      </p:to>
                                    </p:set>
                                  </p:childTnLst>
                                </p:cTn>
                              </p:par>
                            </p:childTnLst>
                          </p:cTn>
                        </p:par>
                        <p:par>
                          <p:cTn id="56" fill="hold">
                            <p:stCondLst>
                              <p:cond delay="7000"/>
                            </p:stCondLst>
                            <p:childTnLst>
                              <p:par>
                                <p:cTn id="57" presetID="11" presetClass="entr" presetSubtype="0" fill="hold" grpId="0" nodeType="afterEffect">
                                  <p:stCondLst>
                                    <p:cond delay="0"/>
                                  </p:stCondLst>
                                  <p:childTnLst>
                                    <p:set>
                                      <p:cBhvr>
                                        <p:cTn id="58" dur="1000">
                                          <p:stCondLst>
                                            <p:cond delay="0"/>
                                          </p:stCondLst>
                                        </p:cTn>
                                        <p:tgtEl>
                                          <p:spTgt spid="33"/>
                                        </p:tgtEl>
                                        <p:attrNameLst>
                                          <p:attrName>style.visibility</p:attrName>
                                        </p:attrNameLst>
                                      </p:cBhvr>
                                      <p:to>
                                        <p:strVal val="visible"/>
                                      </p:to>
                                    </p:set>
                                  </p:childTnLst>
                                </p:cTn>
                              </p:par>
                            </p:childTnLst>
                          </p:cTn>
                        </p:par>
                        <p:par>
                          <p:cTn id="59" fill="hold">
                            <p:stCondLst>
                              <p:cond delay="8000"/>
                            </p:stCondLst>
                            <p:childTnLst>
                              <p:par>
                                <p:cTn id="60" presetID="11" presetClass="entr" presetSubtype="0" fill="hold" grpId="0" nodeType="afterEffect">
                                  <p:stCondLst>
                                    <p:cond delay="0"/>
                                  </p:stCondLst>
                                  <p:childTnLst>
                                    <p:set>
                                      <p:cBhvr>
                                        <p:cTn id="61" dur="1000">
                                          <p:stCondLst>
                                            <p:cond delay="0"/>
                                          </p:stCondLst>
                                        </p:cTn>
                                        <p:tgtEl>
                                          <p:spTgt spid="34"/>
                                        </p:tgtEl>
                                        <p:attrNameLst>
                                          <p:attrName>style.visibility</p:attrName>
                                        </p:attrNameLst>
                                      </p:cBhvr>
                                      <p:to>
                                        <p:strVal val="visible"/>
                                      </p:to>
                                    </p:set>
                                  </p:childTnLst>
                                </p:cTn>
                              </p:par>
                            </p:childTnLst>
                          </p:cTn>
                        </p:par>
                        <p:par>
                          <p:cTn id="62" fill="hold">
                            <p:stCondLst>
                              <p:cond delay="9000"/>
                            </p:stCondLst>
                            <p:childTnLst>
                              <p:par>
                                <p:cTn id="63" presetID="11" presetClass="entr" presetSubtype="0" fill="hold" grpId="0" nodeType="afterEffect">
                                  <p:stCondLst>
                                    <p:cond delay="0"/>
                                  </p:stCondLst>
                                  <p:childTnLst>
                                    <p:set>
                                      <p:cBhvr>
                                        <p:cTn id="64" dur="1000">
                                          <p:stCondLst>
                                            <p:cond delay="0"/>
                                          </p:stCondLst>
                                        </p:cTn>
                                        <p:tgtEl>
                                          <p:spTgt spid="35"/>
                                        </p:tgtEl>
                                        <p:attrNameLst>
                                          <p:attrName>style.visibility</p:attrName>
                                        </p:attrNameLst>
                                      </p:cBhvr>
                                      <p:to>
                                        <p:strVal val="visible"/>
                                      </p:to>
                                    </p:set>
                                  </p:childTnLst>
                                </p:cTn>
                              </p:par>
                            </p:childTnLst>
                          </p:cTn>
                        </p:par>
                        <p:par>
                          <p:cTn id="65" fill="hold">
                            <p:stCondLst>
                              <p:cond delay="10000"/>
                            </p:stCondLst>
                            <p:childTnLst>
                              <p:par>
                                <p:cTn id="66" presetID="11" presetClass="entr" presetSubtype="0" fill="hold" grpId="0" nodeType="afterEffect">
                                  <p:stCondLst>
                                    <p:cond delay="0"/>
                                  </p:stCondLst>
                                  <p:childTnLst>
                                    <p:set>
                                      <p:cBhvr>
                                        <p:cTn id="67"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7"/>
                  </p:tgtEl>
                </p:cond>
              </p:nextCondLst>
            </p:seq>
            <p:seq concurrent="1" nextAc="seek">
              <p:cTn id="68" restart="whenNotActive" fill="hold" evtFilter="cancelBubble" nodeType="interactiveSeq">
                <p:stCondLst>
                  <p:cond evt="onClick" delay="0">
                    <p:tgtEl>
                      <p:spTgt spid="15"/>
                    </p:tgtEl>
                  </p:cond>
                </p:stCondLst>
                <p:endSync evt="end" delay="0">
                  <p:rtn val="all"/>
                </p:endSync>
                <p:childTnLst>
                  <p:par>
                    <p:cTn id="69" fill="hold">
                      <p:stCondLst>
                        <p:cond delay="0"/>
                      </p:stCondLst>
                      <p:childTnLst>
                        <p:par>
                          <p:cTn id="70" fill="hold">
                            <p:stCondLst>
                              <p:cond delay="0"/>
                            </p:stCondLst>
                            <p:childTnLst>
                              <p:par>
                                <p:cTn id="71" presetID="23" presetClass="emph" presetSubtype="0" fill="hold" grpId="0" nodeType="clickEffect">
                                  <p:stCondLst>
                                    <p:cond delay="0"/>
                                  </p:stCondLst>
                                  <p:childTnLst>
                                    <p:animClr clrSpc="hsl" dir="cw">
                                      <p:cBhvr override="childStyle">
                                        <p:cTn id="72" dur="500" fill="hold"/>
                                        <p:tgtEl>
                                          <p:spTgt spid="9"/>
                                        </p:tgtEl>
                                        <p:attrNameLst>
                                          <p:attrName>style.color</p:attrName>
                                        </p:attrNameLst>
                                      </p:cBhvr>
                                      <p:by>
                                        <p:hsl h="10842353" s="0" l="0"/>
                                      </p:by>
                                    </p:animClr>
                                    <p:animClr clrSpc="hsl" dir="cw">
                                      <p:cBhvr>
                                        <p:cTn id="73" dur="500" fill="hold"/>
                                        <p:tgtEl>
                                          <p:spTgt spid="9"/>
                                        </p:tgtEl>
                                        <p:attrNameLst>
                                          <p:attrName>fillcolor</p:attrName>
                                        </p:attrNameLst>
                                      </p:cBhvr>
                                      <p:by>
                                        <p:hsl h="10842353" s="0" l="0"/>
                                      </p:by>
                                    </p:animClr>
                                    <p:animClr clrSpc="hsl" dir="cw">
                                      <p:cBhvr>
                                        <p:cTn id="74" dur="500" fill="hold"/>
                                        <p:tgtEl>
                                          <p:spTgt spid="9"/>
                                        </p:tgtEl>
                                        <p:attrNameLst>
                                          <p:attrName>stroke.color</p:attrName>
                                        </p:attrNameLst>
                                      </p:cBhvr>
                                      <p:by>
                                        <p:hsl h="10842353" s="0" l="0"/>
                                      </p:by>
                                    </p:animClr>
                                    <p:set>
                                      <p:cBhvr>
                                        <p:cTn id="75" dur="500" fill="hold"/>
                                        <p:tgtEl>
                                          <p:spTgt spid="9"/>
                                        </p:tgtEl>
                                        <p:attrNameLst>
                                          <p:attrName>fill.type</p:attrName>
                                        </p:attrNameLst>
                                      </p:cBhvr>
                                      <p:to>
                                        <p:strVal val="solid"/>
                                      </p:to>
                                    </p:se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UNG_(new).wav"/>
                                        </p:tgtEl>
                                      </p:cMediaNode>
                                    </p:audio>
                                  </p:subTnLst>
                                </p:cTn>
                              </p:par>
                            </p:childTnLst>
                          </p:cTn>
                        </p:par>
                        <p:par>
                          <p:cTn id="79" fill="hold">
                            <p:stCondLst>
                              <p:cond delay="500"/>
                            </p:stCondLst>
                            <p:childTnLst>
                              <p:par>
                                <p:cTn id="80" presetID="49" presetClass="path" presetSubtype="0" accel="50000" decel="50000" fill="hold" nodeType="afterEffect">
                                  <p:stCondLst>
                                    <p:cond delay="0"/>
                                  </p:stCondLst>
                                  <p:childTnLst>
                                    <p:animMotion origin="layout" path="M 1.38889E-6 0 L 0.1592 -0.31505 " pathEditMode="relative" rAng="0" ptsTypes="AA">
                                      <p:cBhvr>
                                        <p:cTn id="81" dur="2000" fill="hold"/>
                                        <p:tgtEl>
                                          <p:spTgt spid="10"/>
                                        </p:tgtEl>
                                        <p:attrNameLst>
                                          <p:attrName>ppt_x</p:attrName>
                                          <p:attrName>ppt_y</p:attrName>
                                        </p:attrNameLst>
                                      </p:cBhvr>
                                      <p:rCtr x="7951" y="-15764"/>
                                    </p:animMotion>
                                  </p:childTnLst>
                                </p:cTn>
                              </p:par>
                            </p:childTnLst>
                          </p:cTn>
                        </p:par>
                        <p:par>
                          <p:cTn id="82" fill="hold">
                            <p:stCondLst>
                              <p:cond delay="2500"/>
                            </p:stCondLst>
                            <p:childTnLst>
                              <p:par>
                                <p:cTn id="83" presetID="1" presetClass="exit" presetSubtype="0" fill="hold" nodeType="afterEffect">
                                  <p:stCondLst>
                                    <p:cond delay="0"/>
                                  </p:stCondLst>
                                  <p:childTnLst>
                                    <p:set>
                                      <p:cBhvr>
                                        <p:cTn id="84" dur="1" fill="hold">
                                          <p:stCondLst>
                                            <p:cond delay="0"/>
                                          </p:stCondLst>
                                        </p:cTn>
                                        <p:tgtEl>
                                          <p:spTgt spid="13"/>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0"/>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8" grpId="0" animBg="1"/>
      <p:bldP spid="9" grpId="0" animBg="1"/>
      <p:bldP spid="20"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WordArt 18"/>
          <p:cNvSpPr>
            <a:spLocks noChangeArrowheads="1" noChangeShapeType="1" noTextEdit="1"/>
          </p:cNvSpPr>
          <p:nvPr/>
        </p:nvSpPr>
        <p:spPr bwMode="auto">
          <a:xfrm>
            <a:off x="2400300" y="0"/>
            <a:ext cx="7467600" cy="1752600"/>
          </a:xfrm>
          <a:prstGeom prst="rect">
            <a:avLst/>
          </a:prstGeom>
        </p:spPr>
        <p:txBody>
          <a:bodyPr wrap="none" fromWordArt="1">
            <a:prstTxWarp prst="textTriangle">
              <a:avLst>
                <a:gd name="adj" fmla="val 39370"/>
              </a:avLst>
            </a:prstTxWarp>
          </a:bodyPr>
          <a:lstStyle/>
          <a:p>
            <a:pPr algn="ctr"/>
            <a:r>
              <a:rPr lang="en-US" sz="3600" b="1" kern="10" dirty="0" err="1">
                <a:ln w="10541">
                  <a:solidFill>
                    <a:srgbClr val="4579B8"/>
                  </a:solidFill>
                  <a:round/>
                  <a:headEnd/>
                  <a:tailEnd/>
                </a:ln>
                <a:solidFill>
                  <a:srgbClr val="3333FF"/>
                </a:solidFill>
                <a:latin typeface="Times New Roman"/>
                <a:cs typeface="Times New Roman"/>
              </a:rPr>
              <a:t>Hướng</a:t>
            </a:r>
            <a:r>
              <a:rPr lang="en-US" sz="3600" b="1" kern="10" dirty="0">
                <a:ln w="10541">
                  <a:solidFill>
                    <a:srgbClr val="4579B8"/>
                  </a:solidFill>
                  <a:round/>
                  <a:headEnd/>
                  <a:tailEnd/>
                </a:ln>
                <a:solidFill>
                  <a:srgbClr val="3333FF"/>
                </a:solidFill>
                <a:latin typeface="Times New Roman"/>
                <a:cs typeface="Times New Roman"/>
              </a:rPr>
              <a:t> </a:t>
            </a:r>
            <a:r>
              <a:rPr lang="en-US" sz="3600" b="1" kern="10" dirty="0" err="1">
                <a:ln w="10541">
                  <a:solidFill>
                    <a:srgbClr val="4579B8"/>
                  </a:solidFill>
                  <a:round/>
                  <a:headEnd/>
                  <a:tailEnd/>
                </a:ln>
                <a:solidFill>
                  <a:srgbClr val="3333FF"/>
                </a:solidFill>
                <a:latin typeface="Times New Roman"/>
                <a:cs typeface="Times New Roman"/>
              </a:rPr>
              <a:t>dẫn</a:t>
            </a:r>
            <a:r>
              <a:rPr lang="en-US" sz="3600" b="1" kern="10" dirty="0">
                <a:ln w="10541">
                  <a:solidFill>
                    <a:srgbClr val="4579B8"/>
                  </a:solidFill>
                  <a:round/>
                  <a:headEnd/>
                  <a:tailEnd/>
                </a:ln>
                <a:solidFill>
                  <a:srgbClr val="3333FF"/>
                </a:solidFill>
                <a:latin typeface="Times New Roman"/>
                <a:cs typeface="Times New Roman"/>
              </a:rPr>
              <a:t> </a:t>
            </a:r>
            <a:r>
              <a:rPr lang="en-US" sz="3600" b="1" kern="10" dirty="0" err="1">
                <a:ln w="10541">
                  <a:solidFill>
                    <a:srgbClr val="4579B8"/>
                  </a:solidFill>
                  <a:round/>
                  <a:headEnd/>
                  <a:tailEnd/>
                </a:ln>
                <a:solidFill>
                  <a:srgbClr val="3333FF"/>
                </a:solidFill>
                <a:latin typeface="Times New Roman"/>
                <a:cs typeface="Times New Roman"/>
              </a:rPr>
              <a:t>về</a:t>
            </a:r>
            <a:r>
              <a:rPr lang="en-US" sz="3600" b="1" kern="10" dirty="0">
                <a:ln w="10541">
                  <a:solidFill>
                    <a:srgbClr val="4579B8"/>
                  </a:solidFill>
                  <a:round/>
                  <a:headEnd/>
                  <a:tailEnd/>
                </a:ln>
                <a:solidFill>
                  <a:srgbClr val="3333FF"/>
                </a:solidFill>
                <a:latin typeface="Times New Roman"/>
                <a:cs typeface="Times New Roman"/>
              </a:rPr>
              <a:t> </a:t>
            </a:r>
            <a:r>
              <a:rPr lang="en-US" sz="3600" b="1" kern="10" dirty="0" err="1">
                <a:ln w="10541">
                  <a:solidFill>
                    <a:srgbClr val="4579B8"/>
                  </a:solidFill>
                  <a:round/>
                  <a:headEnd/>
                  <a:tailEnd/>
                </a:ln>
                <a:solidFill>
                  <a:srgbClr val="3333FF"/>
                </a:solidFill>
                <a:latin typeface="Times New Roman"/>
                <a:cs typeface="Times New Roman"/>
              </a:rPr>
              <a:t>nhà</a:t>
            </a:r>
            <a:endParaRPr lang="en-US" sz="3600" b="1" kern="10" dirty="0">
              <a:ln w="10541">
                <a:solidFill>
                  <a:srgbClr val="4579B8"/>
                </a:solidFill>
                <a:round/>
                <a:headEnd/>
                <a:tailEnd/>
              </a:ln>
              <a:solidFill>
                <a:srgbClr val="3333FF"/>
              </a:solidFill>
              <a:latin typeface="Times New Roman"/>
              <a:cs typeface="Times New Roman"/>
            </a:endParaRPr>
          </a:p>
        </p:txBody>
      </p:sp>
      <p:sp>
        <p:nvSpPr>
          <p:cNvPr id="9" name="TextBox 8"/>
          <p:cNvSpPr txBox="1">
            <a:spLocks noChangeArrowheads="1"/>
          </p:cNvSpPr>
          <p:nvPr/>
        </p:nvSpPr>
        <p:spPr bwMode="auto">
          <a:xfrm>
            <a:off x="2209800" y="1699354"/>
            <a:ext cx="8686800" cy="3323987"/>
          </a:xfrm>
          <a:prstGeom prst="rect">
            <a:avLst/>
          </a:prstGeom>
          <a:noFill/>
          <a:ln w="9525">
            <a:noFill/>
            <a:miter lim="800000"/>
            <a:headEnd/>
            <a:tailEnd/>
          </a:ln>
        </p:spPr>
        <p:txBody>
          <a:bodyPr wrap="square">
            <a:spAutoFit/>
          </a:bodyPr>
          <a:lstStyle/>
          <a:p>
            <a:pPr>
              <a:lnSpc>
                <a:spcPct val="150000"/>
              </a:lnSpc>
              <a:buFont typeface="Wingdings" pitchFamily="2" charset="2"/>
              <a:buChar char="ü"/>
            </a:pPr>
            <a:r>
              <a:rPr lang="en-US" sz="2800" b="1" dirty="0" err="1">
                <a:solidFill>
                  <a:srgbClr val="006600"/>
                </a:solidFill>
                <a:latin typeface="Times New Roman" pitchFamily="18" charset="0"/>
                <a:cs typeface="Times New Roman" pitchFamily="18" charset="0"/>
              </a:rPr>
              <a:t>Ôn</a:t>
            </a:r>
            <a:r>
              <a:rPr lang="en-US" sz="2800" b="1" dirty="0">
                <a:solidFill>
                  <a:srgbClr val="006600"/>
                </a:solidFill>
                <a:latin typeface="Times New Roman" pitchFamily="18" charset="0"/>
                <a:cs typeface="Times New Roman" pitchFamily="18" charset="0"/>
              </a:rPr>
              <a:t> tập, </a:t>
            </a:r>
            <a:r>
              <a:rPr lang="en-US" sz="2800" b="1" dirty="0" err="1">
                <a:solidFill>
                  <a:srgbClr val="006600"/>
                </a:solidFill>
                <a:latin typeface="Times New Roman" pitchFamily="18" charset="0"/>
                <a:cs typeface="Times New Roman" pitchFamily="18" charset="0"/>
              </a:rPr>
              <a:t>nắm</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kĩ</a:t>
            </a:r>
            <a:r>
              <a:rPr lang="en-US" sz="2800" b="1" dirty="0">
                <a:solidFill>
                  <a:srgbClr val="006600"/>
                </a:solidFill>
                <a:latin typeface="Times New Roman" pitchFamily="18" charset="0"/>
                <a:cs typeface="Times New Roman" pitchFamily="18" charset="0"/>
              </a:rPr>
              <a:t> các </a:t>
            </a:r>
            <a:r>
              <a:rPr lang="en-US" sz="2800" b="1" dirty="0" err="1">
                <a:solidFill>
                  <a:srgbClr val="006600"/>
                </a:solidFill>
                <a:latin typeface="Times New Roman" pitchFamily="18" charset="0"/>
                <a:cs typeface="Times New Roman" pitchFamily="18" charset="0"/>
              </a:rPr>
              <a:t>công</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thức</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tính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chu</a:t>
            </a:r>
            <a:r>
              <a:rPr lang="en-US" sz="2800" b="1" dirty="0">
                <a:solidFill>
                  <a:srgbClr val="006600"/>
                </a:solidFill>
                <a:latin typeface="Times New Roman" pitchFamily="18" charset="0"/>
                <a:cs typeface="Times New Roman" pitchFamily="18" charset="0"/>
              </a:rPr>
              <a:t> vi, </a:t>
            </a:r>
            <a:r>
              <a:rPr lang="en-US" sz="2800" b="1" dirty="0" err="1">
                <a:solidFill>
                  <a:srgbClr val="006600"/>
                </a:solidFill>
                <a:latin typeface="Times New Roman" pitchFamily="18" charset="0"/>
                <a:cs typeface="Times New Roman" pitchFamily="18" charset="0"/>
              </a:rPr>
              <a:t>diện</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tích</a:t>
            </a:r>
            <a:r>
              <a:rPr lang="en-US" sz="2800" b="1" dirty="0">
                <a:solidFill>
                  <a:srgbClr val="006600"/>
                </a:solidFill>
                <a:latin typeface="Times New Roman" pitchFamily="18" charset="0"/>
                <a:cs typeface="Times New Roman" pitchFamily="18" charset="0"/>
              </a:rPr>
              <a:t> của các </a:t>
            </a:r>
            <a:r>
              <a:rPr lang="en-US" sz="2800" b="1" dirty="0" err="1">
                <a:solidFill>
                  <a:srgbClr val="006600"/>
                </a:solidFill>
                <a:latin typeface="Times New Roman" pitchFamily="18" charset="0"/>
                <a:cs typeface="Times New Roman" pitchFamily="18" charset="0"/>
              </a:rPr>
              <a:t>tứ</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giác</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đã</a:t>
            </a:r>
            <a:r>
              <a:rPr lang="en-US" sz="2800" b="1" dirty="0">
                <a:solidFill>
                  <a:srgbClr val="006600"/>
                </a:solidFill>
                <a:latin typeface="Times New Roman" pitchFamily="18" charset="0"/>
                <a:cs typeface="Times New Roman" pitchFamily="18" charset="0"/>
              </a:rPr>
              <a:t> học. </a:t>
            </a:r>
          </a:p>
          <a:p>
            <a:pPr>
              <a:lnSpc>
                <a:spcPct val="150000"/>
              </a:lnSpc>
              <a:buFont typeface="Wingdings" pitchFamily="2" charset="2"/>
              <a:buChar char="ü"/>
            </a:pPr>
            <a:r>
              <a:rPr lang="en-US" sz="2800" b="1" dirty="0" err="1">
                <a:solidFill>
                  <a:srgbClr val="006600"/>
                </a:solidFill>
                <a:latin typeface="Times New Roman" pitchFamily="18" charset="0"/>
                <a:cs typeface="Times New Roman" pitchFamily="18" charset="0"/>
              </a:rPr>
              <a:t>Xem</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lại</a:t>
            </a:r>
            <a:r>
              <a:rPr lang="en-US" sz="2800" b="1" dirty="0">
                <a:solidFill>
                  <a:srgbClr val="006600"/>
                </a:solidFill>
                <a:latin typeface="Times New Roman" pitchFamily="18" charset="0"/>
                <a:cs typeface="Times New Roman" pitchFamily="18" charset="0"/>
              </a:rPr>
              <a:t> các </a:t>
            </a:r>
            <a:r>
              <a:rPr lang="en-US" sz="2800" b="1" dirty="0" err="1">
                <a:solidFill>
                  <a:srgbClr val="006600"/>
                </a:solidFill>
                <a:latin typeface="Times New Roman" pitchFamily="18" charset="0"/>
                <a:cs typeface="Times New Roman" pitchFamily="18" charset="0"/>
              </a:rPr>
              <a:t>ví</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dụ</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bài</a:t>
            </a:r>
            <a:r>
              <a:rPr lang="en-US" sz="2800" b="1" dirty="0">
                <a:solidFill>
                  <a:srgbClr val="006600"/>
                </a:solidFill>
                <a:latin typeface="Times New Roman" pitchFamily="18" charset="0"/>
                <a:cs typeface="Times New Roman" pitchFamily="18" charset="0"/>
              </a:rPr>
              <a:t> tập </a:t>
            </a:r>
            <a:r>
              <a:rPr lang="en-US" sz="2800" b="1" dirty="0" err="1">
                <a:solidFill>
                  <a:srgbClr val="006600"/>
                </a:solidFill>
                <a:latin typeface="Times New Roman" pitchFamily="18" charset="0"/>
                <a:cs typeface="Times New Roman" pitchFamily="18" charset="0"/>
              </a:rPr>
              <a:t>đã</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làm</a:t>
            </a:r>
            <a:r>
              <a:rPr lang="en-US" sz="2800" b="1" dirty="0">
                <a:solidFill>
                  <a:srgbClr val="006600"/>
                </a:solidFill>
                <a:latin typeface="Times New Roman" pitchFamily="18" charset="0"/>
                <a:cs typeface="Times New Roman" pitchFamily="18" charset="0"/>
              </a:rPr>
              <a:t>.</a:t>
            </a:r>
          </a:p>
          <a:p>
            <a:pPr>
              <a:lnSpc>
                <a:spcPct val="150000"/>
              </a:lnSpc>
              <a:buFont typeface="Wingdings" pitchFamily="2" charset="2"/>
              <a:buChar char="ü"/>
            </a:pPr>
            <a:r>
              <a:rPr lang="en-US" sz="2800" b="1" dirty="0">
                <a:solidFill>
                  <a:srgbClr val="006600"/>
                </a:solidFill>
                <a:latin typeface="Times New Roman" pitchFamily="18" charset="0"/>
                <a:cs typeface="Times New Roman" pitchFamily="18" charset="0"/>
              </a:rPr>
              <a:t>BTVN: 4.20; 4.21/</a:t>
            </a:r>
            <a:r>
              <a:rPr lang="en-US" sz="2800" b="1" dirty="0" err="1">
                <a:solidFill>
                  <a:srgbClr val="006600"/>
                </a:solidFill>
                <a:latin typeface="Times New Roman" pitchFamily="18" charset="0"/>
                <a:cs typeface="Times New Roman" pitchFamily="18" charset="0"/>
              </a:rPr>
              <a:t>sgk</a:t>
            </a:r>
            <a:r>
              <a:rPr lang="en-US" sz="2800" b="1" dirty="0">
                <a:solidFill>
                  <a:srgbClr val="006600"/>
                </a:solidFill>
                <a:latin typeface="Times New Roman" pitchFamily="18" charset="0"/>
                <a:cs typeface="Times New Roman" pitchFamily="18" charset="0"/>
              </a:rPr>
              <a:t>.</a:t>
            </a:r>
          </a:p>
          <a:p>
            <a:pPr>
              <a:lnSpc>
                <a:spcPct val="150000"/>
              </a:lnSpc>
              <a:buFont typeface="Wingdings" pitchFamily="2" charset="2"/>
              <a:buChar char="ü"/>
            </a:pPr>
            <a:r>
              <a:rPr lang="en-US" sz="2800" b="1" dirty="0" err="1">
                <a:solidFill>
                  <a:srgbClr val="006600"/>
                </a:solidFill>
                <a:latin typeface="Times New Roman" pitchFamily="18" charset="0"/>
                <a:cs typeface="Times New Roman" pitchFamily="18" charset="0"/>
              </a:rPr>
              <a:t>Xem</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trước</a:t>
            </a:r>
            <a:r>
              <a:rPr lang="en-US" sz="2800" b="1" dirty="0">
                <a:solidFill>
                  <a:srgbClr val="006600"/>
                </a:solidFill>
                <a:latin typeface="Times New Roman" pitchFamily="18" charset="0"/>
                <a:cs typeface="Times New Roman" pitchFamily="18" charset="0"/>
              </a:rPr>
              <a:t> nội dung </a:t>
            </a:r>
            <a:r>
              <a:rPr lang="en-US" sz="2800" b="1" dirty="0" err="1">
                <a:solidFill>
                  <a:srgbClr val="006600"/>
                </a:solidFill>
                <a:latin typeface="Times New Roman" pitchFamily="18" charset="0"/>
                <a:cs typeface="Times New Roman" pitchFamily="18" charset="0"/>
              </a:rPr>
              <a:t>bài</a:t>
            </a:r>
            <a:r>
              <a:rPr lang="en-US" sz="2800" b="1" dirty="0">
                <a:solidFill>
                  <a:srgbClr val="006600"/>
                </a:solidFill>
                <a:latin typeface="Times New Roman" pitchFamily="18" charset="0"/>
                <a:cs typeface="Times New Roman" pitchFamily="18" charset="0"/>
              </a:rPr>
              <a:t> : LUYỆN TẬP CHUNG.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1"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18"/>
          <p:cNvSpPr>
            <a:spLocks noChangeArrowheads="1" noChangeShapeType="1" noTextEdit="1"/>
          </p:cNvSpPr>
          <p:nvPr/>
        </p:nvSpPr>
        <p:spPr bwMode="auto">
          <a:xfrm>
            <a:off x="2590800" y="990600"/>
            <a:ext cx="7391400" cy="20574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Tạm</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 </a:t>
            </a: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biệt</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 </a:t>
            </a: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hẹn</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 </a:t>
            </a: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gặp</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 </a:t>
            </a: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lại</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 các </a:t>
            </a: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em</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 name="图片 3075" descr="5">
            <a:extLst>
              <a:ext uri="{FF2B5EF4-FFF2-40B4-BE49-F238E27FC236}">
                <a16:creationId xmlns:a16="http://schemas.microsoft.com/office/drawing/2014/main" id="{263E1B15-167D-4513-978E-CE8FE180DE60}"/>
              </a:ext>
            </a:extLst>
          </p:cNvPr>
          <p:cNvPicPr>
            <a:picLocks noChangeAspect="1"/>
          </p:cNvPicPr>
          <p:nvPr/>
        </p:nvPicPr>
        <p:blipFill>
          <a:blip r:embed="rId8"/>
          <a:stretch>
            <a:fillRect/>
          </a:stretch>
        </p:blipFill>
        <p:spPr>
          <a:xfrm>
            <a:off x="1027984" y="172022"/>
            <a:ext cx="11183066" cy="6741842"/>
          </a:xfrm>
          <a:prstGeom prst="rect">
            <a:avLst/>
          </a:prstGeom>
          <a:noFill/>
          <a:ln w="9525">
            <a:noFill/>
          </a:ln>
        </p:spPr>
      </p:pic>
      <p:grpSp>
        <p:nvGrpSpPr>
          <p:cNvPr id="12" name="Group 11">
            <a:extLst>
              <a:ext uri="{FF2B5EF4-FFF2-40B4-BE49-F238E27FC236}">
                <a16:creationId xmlns:a16="http://schemas.microsoft.com/office/drawing/2014/main" id="{82CA07E7-B329-A75B-9485-54170153E47F}"/>
              </a:ext>
            </a:extLst>
          </p:cNvPr>
          <p:cNvGrpSpPr/>
          <p:nvPr/>
        </p:nvGrpSpPr>
        <p:grpSpPr>
          <a:xfrm>
            <a:off x="-527253" y="262290"/>
            <a:ext cx="3499053" cy="6651574"/>
            <a:chOff x="-689889" y="-304800"/>
            <a:chExt cx="4692254" cy="4692254"/>
          </a:xfrm>
        </p:grpSpPr>
        <p:pic>
          <p:nvPicPr>
            <p:cNvPr id="9" name="Picture 8">
              <a:extLst>
                <a:ext uri="{FF2B5EF4-FFF2-40B4-BE49-F238E27FC236}">
                  <a16:creationId xmlns:a16="http://schemas.microsoft.com/office/drawing/2014/main" id="{7029CF4F-A590-BFEC-4DA1-33A15CF14A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9889" y="-304800"/>
              <a:ext cx="4692254" cy="4692254"/>
            </a:xfrm>
            <a:prstGeom prst="rect">
              <a:avLst/>
            </a:prstGeom>
          </p:spPr>
        </p:pic>
        <p:sp>
          <p:nvSpPr>
            <p:cNvPr id="10" name="TextBox 9">
              <a:extLst>
                <a:ext uri="{FF2B5EF4-FFF2-40B4-BE49-F238E27FC236}">
                  <a16:creationId xmlns:a16="http://schemas.microsoft.com/office/drawing/2014/main" id="{CDFD67D4-8B48-BB9C-FEFB-90D4DBB6E5B7}"/>
                </a:ext>
              </a:extLst>
            </p:cNvPr>
            <p:cNvSpPr txBox="1"/>
            <p:nvPr/>
          </p:nvSpPr>
          <p:spPr>
            <a:xfrm>
              <a:off x="123925" y="643306"/>
              <a:ext cx="3064624" cy="731079"/>
            </a:xfrm>
            <a:prstGeom prst="rect">
              <a:avLst/>
            </a:prstGeom>
            <a:noFill/>
          </p:spPr>
          <p:txBody>
            <a:bodyPr wrap="square" rtlCol="0">
              <a:spAutoFit/>
            </a:bodyPr>
            <a:lstStyle/>
            <a:p>
              <a:pPr algn="ctr"/>
              <a:r>
                <a:rPr lang="en-US" sz="3200">
                  <a:solidFill>
                    <a:srgbClr val="0000CC"/>
                  </a:solidFill>
                  <a:latin typeface="#9Slide05 Authentica Regular" pitchFamily="2" charset="0"/>
                </a:rPr>
                <a:t>Cùng xem tình </a:t>
              </a:r>
            </a:p>
            <a:p>
              <a:pPr algn="ctr"/>
              <a:r>
                <a:rPr lang="en-US" sz="3200">
                  <a:solidFill>
                    <a:srgbClr val="0000CC"/>
                  </a:solidFill>
                  <a:latin typeface="#9Slide05 Authentica Regular" pitchFamily="2" charset="0"/>
                </a:rPr>
                <a:t>huống sau</a:t>
              </a:r>
            </a:p>
          </p:txBody>
        </p:sp>
      </p:grpSp>
      <p:pic>
        <p:nvPicPr>
          <p:cNvPr id="3" name="Yiruma - River Flows In You">
            <a:hlinkClick r:id="" action="ppaction://media"/>
            <a:extLst>
              <a:ext uri="{FF2B5EF4-FFF2-40B4-BE49-F238E27FC236}">
                <a16:creationId xmlns:a16="http://schemas.microsoft.com/office/drawing/2014/main" id="{63E6EA9B-94B9-1B15-8146-E9F15F9DCC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2053" y="6609064"/>
            <a:ext cx="609600" cy="609600"/>
          </a:xfrm>
          <a:prstGeom prst="rect">
            <a:avLst/>
          </a:prstGeom>
        </p:spPr>
      </p:pic>
      <p:pic>
        <p:nvPicPr>
          <p:cNvPr id="11" name="Lát tường">
            <a:hlinkClick r:id="" action="ppaction://media"/>
            <a:extLst>
              <a:ext uri="{FF2B5EF4-FFF2-40B4-BE49-F238E27FC236}">
                <a16:creationId xmlns:a16="http://schemas.microsoft.com/office/drawing/2014/main" id="{5007AEE3-34A1-3BB3-CF7C-85C0929F9941}"/>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2667000" y="1295399"/>
            <a:ext cx="9220200" cy="5186363"/>
          </a:xfrm>
          <a:prstGeom prst="rect">
            <a:avLst/>
          </a:prstGeom>
        </p:spPr>
      </p:pic>
    </p:spTree>
    <p:extLst>
      <p:ext uri="{BB962C8B-B14F-4D97-AF65-F5344CB8AC3E}">
        <p14:creationId xmlns:p14="http://schemas.microsoft.com/office/powerpoint/2010/main" val="382063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88839" fill="hold"/>
                                        <p:tgtEl>
                                          <p:spTgt spid="3"/>
                                        </p:tgtEl>
                                      </p:cBhvr>
                                    </p:cmd>
                                  </p:childTnLst>
                                </p:cTn>
                              </p:par>
                              <p:par>
                                <p:cTn id="11" presetID="1" presetClass="mediacall" presetSubtype="0" fill="hold" nodeType="withEffect">
                                  <p:stCondLst>
                                    <p:cond delay="0"/>
                                  </p:stCondLst>
                                  <p:childTnLst>
                                    <p:cmd type="call" cmd="playFrom(0.0)">
                                      <p:cBhvr>
                                        <p:cTn id="12" dur="535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video>
              <p:cMediaNode vol="100000">
                <p:cTn id="14" fill="hold" display="0">
                  <p:stCondLst>
                    <p:cond delay="indefinite"/>
                  </p:stCondLst>
                </p:cTn>
                <p:tgtEl>
                  <p:spTgt spid="11"/>
                </p:tgtEl>
              </p:cMediaNode>
            </p:video>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 t="61356" r="48558"/>
          <a:stretch/>
        </p:blipFill>
        <p:spPr>
          <a:xfrm>
            <a:off x="7892305" y="1926654"/>
            <a:ext cx="2401906" cy="1400835"/>
          </a:xfrm>
          <a:prstGeom prst="rect">
            <a:avLst/>
          </a:prstGeom>
        </p:spPr>
      </p:pic>
      <p:cxnSp>
        <p:nvCxnSpPr>
          <p:cNvPr id="22" name="Straight Connector 21"/>
          <p:cNvCxnSpPr/>
          <p:nvPr/>
        </p:nvCxnSpPr>
        <p:spPr>
          <a:xfrm flipV="1">
            <a:off x="1524000" y="3124201"/>
            <a:ext cx="0" cy="152401"/>
          </a:xfrm>
          <a:prstGeom prst="line">
            <a:avLst/>
          </a:prstGeom>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4588985" y="1971021"/>
            <a:ext cx="2667000" cy="2005613"/>
            <a:chOff x="2645885" y="1886510"/>
            <a:chExt cx="2667000" cy="2005613"/>
          </a:xfrm>
        </p:grpSpPr>
        <p:sp>
          <p:nvSpPr>
            <p:cNvPr id="16" name="Rectangle 15"/>
            <p:cNvSpPr/>
            <p:nvPr/>
          </p:nvSpPr>
          <p:spPr>
            <a:xfrm>
              <a:off x="2973406" y="1886510"/>
              <a:ext cx="2120748" cy="1312102"/>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7" name="TextBox 46"/>
            <p:cNvSpPr txBox="1"/>
            <p:nvPr/>
          </p:nvSpPr>
          <p:spPr>
            <a:xfrm>
              <a:off x="2645885" y="3430458"/>
              <a:ext cx="2667000" cy="461665"/>
            </a:xfrm>
            <a:prstGeom prst="rect">
              <a:avLst/>
            </a:prstGeom>
            <a:noFill/>
          </p:spPr>
          <p:txBody>
            <a:bodyPr wrap="square">
              <a:spAutoFit/>
            </a:bodyPr>
            <a:lstStyle/>
            <a:p>
              <a:pPr algn="ctr">
                <a:defRPr/>
              </a:pPr>
              <a:r>
                <a:rPr lang="en-US" sz="2400"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24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chữ</a:t>
              </a:r>
              <a:r>
                <a:rPr lang="en-US" sz="24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nhật</a:t>
              </a:r>
              <a:endParaRPr lang="en-US" sz="32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49" name="TextBox 48"/>
          <p:cNvSpPr txBox="1"/>
          <p:nvPr/>
        </p:nvSpPr>
        <p:spPr>
          <a:xfrm>
            <a:off x="1981200" y="4371684"/>
            <a:ext cx="1828800" cy="523220"/>
          </a:xfrm>
          <a:prstGeom prst="rect">
            <a:avLst/>
          </a:prstGeom>
          <a:noFill/>
        </p:spPr>
        <p:txBody>
          <a:bodyPr wrap="square">
            <a:spAutoFit/>
          </a:bodyPr>
          <a:lstStyle/>
          <a:p>
            <a:pPr algn="ctr">
              <a:defRPr/>
            </a:pPr>
            <a:r>
              <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 = 4a</a:t>
            </a:r>
          </a:p>
        </p:txBody>
      </p:sp>
      <p:grpSp>
        <p:nvGrpSpPr>
          <p:cNvPr id="51" name="Group 50"/>
          <p:cNvGrpSpPr/>
          <p:nvPr/>
        </p:nvGrpSpPr>
        <p:grpSpPr>
          <a:xfrm>
            <a:off x="2112486" y="2006126"/>
            <a:ext cx="1923173" cy="1999576"/>
            <a:chOff x="366174" y="1846840"/>
            <a:chExt cx="2274085" cy="2017707"/>
          </a:xfrm>
        </p:grpSpPr>
        <p:sp>
          <p:nvSpPr>
            <p:cNvPr id="12" name="Rectangle 11"/>
            <p:cNvSpPr/>
            <p:nvPr/>
          </p:nvSpPr>
          <p:spPr>
            <a:xfrm>
              <a:off x="675984" y="1846840"/>
              <a:ext cx="1660408" cy="1327609"/>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6" name="TextBox 45"/>
            <p:cNvSpPr txBox="1"/>
            <p:nvPr/>
          </p:nvSpPr>
          <p:spPr>
            <a:xfrm>
              <a:off x="366174" y="3398695"/>
              <a:ext cx="2274085" cy="465852"/>
            </a:xfrm>
            <a:prstGeom prst="rect">
              <a:avLst/>
            </a:prstGeom>
            <a:noFill/>
          </p:spPr>
          <p:txBody>
            <a:bodyPr wrap="square">
              <a:spAutoFit/>
            </a:bodyPr>
            <a:lstStyle/>
            <a:p>
              <a:pPr algn="ctr">
                <a:defRPr/>
              </a:pPr>
              <a:r>
                <a:rPr lang="en-US" sz="2400"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24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vuông</a:t>
              </a:r>
              <a:endParaRPr lang="en-US" sz="32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26" name="TextBox 25"/>
          <p:cNvSpPr txBox="1"/>
          <p:nvPr/>
        </p:nvSpPr>
        <p:spPr>
          <a:xfrm>
            <a:off x="1981200" y="2372380"/>
            <a:ext cx="609600" cy="523220"/>
          </a:xfrm>
          <a:prstGeom prst="rect">
            <a:avLst/>
          </a:prstGeom>
          <a:noFill/>
        </p:spPr>
        <p:txBody>
          <a:bodyPr wrap="square" rtlCol="0">
            <a:spAutoFit/>
          </a:bodyPr>
          <a:lstStyle/>
          <a:p>
            <a:r>
              <a:rPr lang="en-US" sz="2800" i="1" dirty="0">
                <a:solidFill>
                  <a:srgbClr val="002060"/>
                </a:solidFill>
                <a:latin typeface="Cambria" panose="02040503050406030204" pitchFamily="18" charset="0"/>
                <a:ea typeface="Cambria" panose="02040503050406030204" pitchFamily="18" charset="0"/>
              </a:rPr>
              <a:t>a</a:t>
            </a:r>
          </a:p>
        </p:txBody>
      </p:sp>
      <p:grpSp>
        <p:nvGrpSpPr>
          <p:cNvPr id="56" name="Group 55"/>
          <p:cNvGrpSpPr/>
          <p:nvPr/>
        </p:nvGrpSpPr>
        <p:grpSpPr>
          <a:xfrm>
            <a:off x="4581336" y="1534180"/>
            <a:ext cx="1819465" cy="1346748"/>
            <a:chOff x="2609573" y="1534180"/>
            <a:chExt cx="1819465" cy="1346748"/>
          </a:xfrm>
        </p:grpSpPr>
        <p:sp>
          <p:nvSpPr>
            <p:cNvPr id="52" name="TextBox 51"/>
            <p:cNvSpPr txBox="1"/>
            <p:nvPr/>
          </p:nvSpPr>
          <p:spPr>
            <a:xfrm>
              <a:off x="2609573" y="2357708"/>
              <a:ext cx="609600" cy="523220"/>
            </a:xfrm>
            <a:prstGeom prst="rect">
              <a:avLst/>
            </a:prstGeom>
            <a:noFill/>
          </p:spPr>
          <p:txBody>
            <a:bodyPr wrap="square" rtlCol="0">
              <a:spAutoFit/>
            </a:bodyPr>
            <a:lstStyle/>
            <a:p>
              <a:r>
                <a:rPr lang="en-US" sz="2800" i="1" dirty="0">
                  <a:solidFill>
                    <a:srgbClr val="002060"/>
                  </a:solidFill>
                  <a:latin typeface="Cambria" panose="02040503050406030204" pitchFamily="18" charset="0"/>
                  <a:ea typeface="Cambria" panose="02040503050406030204" pitchFamily="18" charset="0"/>
                </a:rPr>
                <a:t>a</a:t>
              </a:r>
            </a:p>
          </p:txBody>
        </p:sp>
        <p:sp>
          <p:nvSpPr>
            <p:cNvPr id="53" name="TextBox 52"/>
            <p:cNvSpPr txBox="1"/>
            <p:nvPr/>
          </p:nvSpPr>
          <p:spPr>
            <a:xfrm>
              <a:off x="3819438" y="1534180"/>
              <a:ext cx="609600" cy="523220"/>
            </a:xfrm>
            <a:prstGeom prst="rect">
              <a:avLst/>
            </a:prstGeom>
            <a:noFill/>
          </p:spPr>
          <p:txBody>
            <a:bodyPr wrap="square" rtlCol="0">
              <a:spAutoFit/>
            </a:bodyPr>
            <a:lstStyle/>
            <a:p>
              <a:r>
                <a:rPr lang="en-US" sz="2800" i="1" dirty="0">
                  <a:solidFill>
                    <a:srgbClr val="002060"/>
                  </a:solidFill>
                  <a:latin typeface="Cambria" panose="02040503050406030204" pitchFamily="18" charset="0"/>
                  <a:ea typeface="Cambria" panose="02040503050406030204" pitchFamily="18" charset="0"/>
                </a:rPr>
                <a:t>b</a:t>
              </a:r>
            </a:p>
          </p:txBody>
        </p:sp>
      </p:grpSp>
      <p:sp>
        <p:nvSpPr>
          <p:cNvPr id="60" name="TextBox 59"/>
          <p:cNvSpPr txBox="1"/>
          <p:nvPr/>
        </p:nvSpPr>
        <p:spPr>
          <a:xfrm>
            <a:off x="8101071" y="3602517"/>
            <a:ext cx="1740664" cy="461665"/>
          </a:xfrm>
          <a:prstGeom prst="rect">
            <a:avLst/>
          </a:prstGeom>
          <a:noFill/>
        </p:spPr>
        <p:txBody>
          <a:bodyPr wrap="square">
            <a:spAutoFit/>
          </a:bodyPr>
          <a:lstStyle/>
          <a:p>
            <a:pPr algn="ctr">
              <a:defRPr/>
            </a:pPr>
            <a:r>
              <a:rPr lang="en-US" sz="2400"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24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thang</a:t>
            </a:r>
            <a:endParaRPr lang="en-US" sz="32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61" name="Group 60"/>
          <p:cNvGrpSpPr/>
          <p:nvPr/>
        </p:nvGrpSpPr>
        <p:grpSpPr>
          <a:xfrm>
            <a:off x="7706132" y="1461414"/>
            <a:ext cx="2712541" cy="2240172"/>
            <a:chOff x="6199961" y="1420164"/>
            <a:chExt cx="2712541" cy="2240172"/>
          </a:xfrm>
        </p:grpSpPr>
        <p:sp>
          <p:nvSpPr>
            <p:cNvPr id="58" name="TextBox 57"/>
            <p:cNvSpPr txBox="1"/>
            <p:nvPr/>
          </p:nvSpPr>
          <p:spPr>
            <a:xfrm>
              <a:off x="7357142" y="1420164"/>
              <a:ext cx="609600" cy="523220"/>
            </a:xfrm>
            <a:prstGeom prst="rect">
              <a:avLst/>
            </a:prstGeom>
            <a:noFill/>
          </p:spPr>
          <p:txBody>
            <a:bodyPr wrap="square" rtlCol="0">
              <a:spAutoFit/>
            </a:bodyPr>
            <a:lstStyle/>
            <a:p>
              <a:r>
                <a:rPr lang="en-US" sz="2800" i="1" dirty="0">
                  <a:solidFill>
                    <a:srgbClr val="002060"/>
                  </a:solidFill>
                  <a:latin typeface="Cambria" panose="02040503050406030204" pitchFamily="18" charset="0"/>
                  <a:ea typeface="Cambria" panose="02040503050406030204" pitchFamily="18" charset="0"/>
                </a:rPr>
                <a:t>a </a:t>
              </a:r>
            </a:p>
          </p:txBody>
        </p:sp>
        <p:sp>
          <p:nvSpPr>
            <p:cNvPr id="63" name="TextBox 62"/>
            <p:cNvSpPr txBox="1"/>
            <p:nvPr/>
          </p:nvSpPr>
          <p:spPr>
            <a:xfrm>
              <a:off x="7340730" y="3137116"/>
              <a:ext cx="609600" cy="523220"/>
            </a:xfrm>
            <a:prstGeom prst="rect">
              <a:avLst/>
            </a:prstGeom>
            <a:noFill/>
          </p:spPr>
          <p:txBody>
            <a:bodyPr wrap="square" rtlCol="0">
              <a:spAutoFit/>
            </a:bodyPr>
            <a:lstStyle/>
            <a:p>
              <a:r>
                <a:rPr lang="en-US" sz="2800" i="1" dirty="0">
                  <a:solidFill>
                    <a:srgbClr val="002060"/>
                  </a:solidFill>
                  <a:latin typeface="Cambria" panose="02040503050406030204" pitchFamily="18" charset="0"/>
                  <a:ea typeface="Cambria" panose="02040503050406030204" pitchFamily="18" charset="0"/>
                </a:rPr>
                <a:t>b</a:t>
              </a:r>
            </a:p>
          </p:txBody>
        </p:sp>
        <p:sp>
          <p:nvSpPr>
            <p:cNvPr id="64" name="TextBox 63"/>
            <p:cNvSpPr txBox="1"/>
            <p:nvPr/>
          </p:nvSpPr>
          <p:spPr>
            <a:xfrm>
              <a:off x="6890632" y="2365222"/>
              <a:ext cx="609600" cy="523220"/>
            </a:xfrm>
            <a:prstGeom prst="rect">
              <a:avLst/>
            </a:prstGeom>
            <a:noFill/>
          </p:spPr>
          <p:txBody>
            <a:bodyPr wrap="square" rtlCol="0">
              <a:spAutoFit/>
            </a:bodyPr>
            <a:lstStyle/>
            <a:p>
              <a:r>
                <a:rPr lang="en-US" sz="2800" i="1" dirty="0">
                  <a:solidFill>
                    <a:srgbClr val="002060"/>
                  </a:solidFill>
                  <a:latin typeface="Cambria" panose="02040503050406030204" pitchFamily="18" charset="0"/>
                  <a:ea typeface="Cambria" panose="02040503050406030204" pitchFamily="18" charset="0"/>
                </a:rPr>
                <a:t>h</a:t>
              </a:r>
            </a:p>
          </p:txBody>
        </p:sp>
        <p:sp>
          <p:nvSpPr>
            <p:cNvPr id="65" name="TextBox 64"/>
            <p:cNvSpPr txBox="1"/>
            <p:nvPr/>
          </p:nvSpPr>
          <p:spPr>
            <a:xfrm>
              <a:off x="6199961" y="2279980"/>
              <a:ext cx="609600" cy="523220"/>
            </a:xfrm>
            <a:prstGeom prst="rect">
              <a:avLst/>
            </a:prstGeom>
            <a:noFill/>
          </p:spPr>
          <p:txBody>
            <a:bodyPr wrap="square" rtlCol="0">
              <a:spAutoFit/>
            </a:bodyPr>
            <a:lstStyle/>
            <a:p>
              <a:r>
                <a:rPr lang="en-US" sz="2800" i="1" dirty="0">
                  <a:solidFill>
                    <a:srgbClr val="002060"/>
                  </a:solidFill>
                  <a:latin typeface="Cambria" panose="02040503050406030204" pitchFamily="18" charset="0"/>
                  <a:ea typeface="Cambria" panose="02040503050406030204" pitchFamily="18" charset="0"/>
                </a:rPr>
                <a:t>c</a:t>
              </a:r>
            </a:p>
          </p:txBody>
        </p:sp>
        <p:sp>
          <p:nvSpPr>
            <p:cNvPr id="66" name="TextBox 65"/>
            <p:cNvSpPr txBox="1"/>
            <p:nvPr/>
          </p:nvSpPr>
          <p:spPr>
            <a:xfrm>
              <a:off x="8302902" y="2222039"/>
              <a:ext cx="609600" cy="523220"/>
            </a:xfrm>
            <a:prstGeom prst="rect">
              <a:avLst/>
            </a:prstGeom>
            <a:noFill/>
          </p:spPr>
          <p:txBody>
            <a:bodyPr wrap="square" rtlCol="0">
              <a:spAutoFit/>
            </a:bodyPr>
            <a:lstStyle/>
            <a:p>
              <a:r>
                <a:rPr lang="en-US" sz="2800" i="1" dirty="0">
                  <a:solidFill>
                    <a:srgbClr val="002060"/>
                  </a:solidFill>
                  <a:latin typeface="Cambria" panose="02040503050406030204" pitchFamily="18" charset="0"/>
                  <a:ea typeface="Cambria" panose="02040503050406030204" pitchFamily="18" charset="0"/>
                </a:rPr>
                <a:t>d</a:t>
              </a:r>
            </a:p>
          </p:txBody>
        </p:sp>
      </p:grpSp>
      <p:sp>
        <p:nvSpPr>
          <p:cNvPr id="68" name="TextBox 67"/>
          <p:cNvSpPr txBox="1"/>
          <p:nvPr/>
        </p:nvSpPr>
        <p:spPr>
          <a:xfrm>
            <a:off x="1981200" y="5037972"/>
            <a:ext cx="1828800" cy="523220"/>
          </a:xfrm>
          <a:prstGeom prst="rect">
            <a:avLst/>
          </a:prstGeom>
          <a:noFill/>
        </p:spPr>
        <p:txBody>
          <a:bodyPr wrap="square">
            <a:spAutoFit/>
          </a:bodyPr>
          <a:lstStyle/>
          <a:p>
            <a:pPr algn="ctr">
              <a:defRPr/>
            </a:pPr>
            <a:r>
              <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 </a:t>
            </a:r>
            <a:r>
              <a:rPr lang="en-US" sz="2800" i="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a.a</a:t>
            </a:r>
            <a:endPar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9" name="TextBox 68"/>
          <p:cNvSpPr txBox="1"/>
          <p:nvPr/>
        </p:nvSpPr>
        <p:spPr>
          <a:xfrm>
            <a:off x="5008085" y="4305582"/>
            <a:ext cx="1828800" cy="523220"/>
          </a:xfrm>
          <a:prstGeom prst="rect">
            <a:avLst/>
          </a:prstGeom>
          <a:noFill/>
        </p:spPr>
        <p:txBody>
          <a:bodyPr wrap="square">
            <a:spAutoFit/>
          </a:bodyPr>
          <a:lstStyle/>
          <a:p>
            <a:pPr algn="ctr">
              <a:defRPr/>
            </a:pPr>
            <a:r>
              <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 = 2(</a:t>
            </a:r>
            <a:r>
              <a:rPr lang="en-US" sz="2800"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a+b</a:t>
            </a:r>
            <a:r>
              <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70" name="TextBox 69"/>
          <p:cNvSpPr txBox="1"/>
          <p:nvPr/>
        </p:nvSpPr>
        <p:spPr>
          <a:xfrm>
            <a:off x="4692268" y="5017346"/>
            <a:ext cx="1828800" cy="523220"/>
          </a:xfrm>
          <a:prstGeom prst="rect">
            <a:avLst/>
          </a:prstGeom>
          <a:noFill/>
        </p:spPr>
        <p:txBody>
          <a:bodyPr wrap="square">
            <a:spAutoFit/>
          </a:bodyPr>
          <a:lstStyle/>
          <a:p>
            <a:pPr algn="ctr">
              <a:defRPr/>
            </a:pPr>
            <a:r>
              <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 = ab</a:t>
            </a:r>
          </a:p>
        </p:txBody>
      </p:sp>
      <p:sp>
        <p:nvSpPr>
          <p:cNvPr id="71" name="TextBox 70"/>
          <p:cNvSpPr txBox="1"/>
          <p:nvPr/>
        </p:nvSpPr>
        <p:spPr>
          <a:xfrm>
            <a:off x="7780459" y="4248485"/>
            <a:ext cx="2455792" cy="523220"/>
          </a:xfrm>
          <a:prstGeom prst="rect">
            <a:avLst/>
          </a:prstGeom>
          <a:noFill/>
        </p:spPr>
        <p:txBody>
          <a:bodyPr wrap="square">
            <a:spAutoFit/>
          </a:bodyPr>
          <a:lstStyle/>
          <a:p>
            <a:pPr algn="ctr">
              <a:defRPr/>
            </a:pPr>
            <a:r>
              <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 = </a:t>
            </a:r>
            <a:r>
              <a:rPr lang="en-US" sz="2800"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a+b+c+d</a:t>
            </a:r>
            <a:endPar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2" name="TextBox 71"/>
              <p:cNvSpPr txBox="1"/>
              <p:nvPr/>
            </p:nvSpPr>
            <p:spPr>
              <a:xfrm>
                <a:off x="7737870" y="4929706"/>
                <a:ext cx="2790972" cy="700705"/>
              </a:xfrm>
              <a:prstGeom prst="rect">
                <a:avLst/>
              </a:prstGeom>
              <a:noFill/>
            </p:spPr>
            <p:txBody>
              <a:bodyPr wrap="square">
                <a:spAutoFit/>
              </a:bodyPr>
              <a:lstStyle/>
              <a:p>
                <a:pPr algn="ctr">
                  <a:defRPr/>
                </a:pPr>
                <a:r>
                  <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 = </a:t>
                </a:r>
                <a14:m>
                  <m:oMath xmlns:m="http://schemas.openxmlformats.org/officeDocument/2006/math">
                    <m:f>
                      <m:fPr>
                        <m:ctrlPr>
                          <a:rPr lang="en-US" sz="2800" i="1">
                            <a:solidFill>
                              <a:srgbClr val="00206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ctrlPr>
                      </m:fPr>
                      <m:num>
                        <m:r>
                          <a:rPr lang="en-US" sz="2800" i="1">
                            <a:solidFill>
                              <a:srgbClr val="00206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1</m:t>
                        </m:r>
                      </m:num>
                      <m:den>
                        <m:r>
                          <a:rPr lang="en-US" sz="2800" i="1">
                            <a:solidFill>
                              <a:srgbClr val="00206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2</m:t>
                        </m:r>
                      </m:den>
                    </m:f>
                    <m:d>
                      <m:dPr>
                        <m:ctrlPr>
                          <a:rPr lang="en-US" sz="2800" i="1">
                            <a:solidFill>
                              <a:srgbClr val="00206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ctrlPr>
                      </m:dPr>
                      <m:e>
                        <m:r>
                          <a:rPr lang="en-US" sz="2800" i="1">
                            <a:solidFill>
                              <a:srgbClr val="00206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𝑎</m:t>
                        </m:r>
                        <m:r>
                          <a:rPr lang="en-US" sz="2800" i="1">
                            <a:solidFill>
                              <a:srgbClr val="00206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m:t>
                        </m:r>
                        <m:r>
                          <a:rPr lang="en-US" sz="2800" i="1">
                            <a:solidFill>
                              <a:srgbClr val="00206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𝑏</m:t>
                        </m:r>
                      </m:e>
                    </m:d>
                    <m:r>
                      <a:rPr lang="en-US" sz="2800" i="1">
                        <a:solidFill>
                          <a:srgbClr val="00206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h</m:t>
                    </m:r>
                  </m:oMath>
                </a14:m>
                <a:endPar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72" name="TextBox 71"/>
              <p:cNvSpPr txBox="1">
                <a:spLocks noRot="1" noChangeAspect="1" noMove="1" noResize="1" noEditPoints="1" noAdjustHandles="1" noChangeArrowheads="1" noChangeShapeType="1" noTextEdit="1"/>
              </p:cNvSpPr>
              <p:nvPr/>
            </p:nvSpPr>
            <p:spPr>
              <a:xfrm>
                <a:off x="7737870" y="4929706"/>
                <a:ext cx="2790972" cy="700705"/>
              </a:xfrm>
              <a:prstGeom prst="rect">
                <a:avLst/>
              </a:prstGeom>
              <a:blipFill>
                <a:blip r:embed="rId3"/>
                <a:stretch>
                  <a:fillRect b="-14783"/>
                </a:stretch>
              </a:blipFill>
            </p:spPr>
            <p:txBody>
              <a:bodyPr/>
              <a:lstStyle/>
              <a:p>
                <a:r>
                  <a:rPr lang="en-US">
                    <a:noFill/>
                  </a:rPr>
                  <a:t> </a:t>
                </a:r>
              </a:p>
            </p:txBody>
          </p:sp>
        </mc:Fallback>
      </mc:AlternateContent>
      <p:sp>
        <p:nvSpPr>
          <p:cNvPr id="28" name="Text Box 5">
            <a:extLst>
              <a:ext uri="{FF2B5EF4-FFF2-40B4-BE49-F238E27FC236}">
                <a16:creationId xmlns:a16="http://schemas.microsoft.com/office/drawing/2014/main" id="{479A8546-DFD5-6329-894F-45FF00A5D17F}"/>
              </a:ext>
            </a:extLst>
          </p:cNvPr>
          <p:cNvSpPr txBox="1">
            <a:spLocks noChangeArrowheads="1"/>
          </p:cNvSpPr>
          <p:nvPr/>
        </p:nvSpPr>
        <p:spPr bwMode="auto">
          <a:xfrm>
            <a:off x="914400" y="762000"/>
            <a:ext cx="10972800" cy="553998"/>
          </a:xfrm>
          <a:prstGeom prst="rect">
            <a:avLst/>
          </a:prstGeom>
          <a:solidFill>
            <a:schemeClr val="bg1"/>
          </a:solidFill>
          <a:ln w="9525">
            <a:noFill/>
            <a:miter lim="800000"/>
            <a:headEnd/>
            <a:tailEnd/>
          </a:ln>
        </p:spPr>
        <p:txBody>
          <a:bodyPr wrap="square">
            <a:spAutoFit/>
          </a:bodyPr>
          <a:lstStyle/>
          <a:p>
            <a:pPr algn="ctr">
              <a:spcBef>
                <a:spcPct val="50000"/>
              </a:spcBef>
            </a:pP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1. Chu vi,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diện</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tích</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của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hình</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vuông</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hình</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chữ</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nhật</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hình</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 </a:t>
            </a:r>
            <a:r>
              <a:rPr lang="en-US" sz="3000" b="1" u="sng" dirty="0" err="1">
                <a:solidFill>
                  <a:srgbClr val="006600"/>
                </a:solidFill>
                <a:latin typeface="Cambria" panose="02040503050406030204" pitchFamily="18" charset="0"/>
                <a:ea typeface="Cambria" panose="02040503050406030204" pitchFamily="18" charset="0"/>
                <a:cs typeface="Times New Roman" pitchFamily="18" charset="0"/>
              </a:rPr>
              <a:t>thang</a:t>
            </a:r>
            <a:r>
              <a:rPr lang="en-US" sz="3000" b="1" u="sng" dirty="0">
                <a:solidFill>
                  <a:srgbClr val="006600"/>
                </a:solidFill>
                <a:latin typeface="Cambria" panose="02040503050406030204" pitchFamily="18" charset="0"/>
                <a:ea typeface="Cambria" panose="02040503050406030204" pitchFamily="18" charset="0"/>
                <a:cs typeface="Times New Roman" pitchFamily="18" charset="0"/>
              </a:rPr>
              <a:t>.</a:t>
            </a:r>
            <a:endParaRPr lang="en-US" sz="3000" dirty="0">
              <a:solidFill>
                <a:srgbClr val="0000CC"/>
              </a:solidFill>
              <a:latin typeface="Cambria" panose="02040503050406030204" pitchFamily="18" charset="0"/>
              <a:ea typeface="Cambria" panose="02040503050406030204" pitchFamily="18" charset="0"/>
              <a:cs typeface="Times New Roman" pitchFamily="18" charset="0"/>
            </a:endParaRPr>
          </a:p>
        </p:txBody>
      </p:sp>
      <p:sp>
        <p:nvSpPr>
          <p:cNvPr id="29" name="TextBox 28">
            <a:extLst>
              <a:ext uri="{FF2B5EF4-FFF2-40B4-BE49-F238E27FC236}">
                <a16:creationId xmlns:a16="http://schemas.microsoft.com/office/drawing/2014/main" id="{50F3B995-A4B6-FE39-24DF-C374DEC3525F}"/>
              </a:ext>
            </a:extLst>
          </p:cNvPr>
          <p:cNvSpPr txBox="1"/>
          <p:nvPr/>
        </p:nvSpPr>
        <p:spPr>
          <a:xfrm>
            <a:off x="2286000" y="228600"/>
            <a:ext cx="9372600" cy="461665"/>
          </a:xfrm>
          <a:prstGeom prst="rect">
            <a:avLst/>
          </a:prstGeom>
          <a:noFill/>
        </p:spPr>
        <p:txBody>
          <a:bodyPr wrap="square" rtlCol="0">
            <a:spAutoFit/>
          </a:bodyPr>
          <a:lstStyle/>
          <a:p>
            <a:r>
              <a:rPr lang="en-US" sz="2400" b="1">
                <a:solidFill>
                  <a:srgbClr val="0000CC"/>
                </a:solidFill>
                <a:latin typeface="Arial" panose="020B0604020202020204" pitchFamily="34" charset="0"/>
                <a:cs typeface="Arial" panose="020B0604020202020204" pitchFamily="34" charset="0"/>
              </a:rPr>
              <a:t>BÀI 20: CHU VI VÀ DIỆN TÍCH CỦA MỐT SỐ TỨ GIÁC ĐÃ HỌC</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randombar(horizontal)">
                                      <p:cBhvr>
                                        <p:cTn id="17" dur="500"/>
                                        <p:tgtEl>
                                          <p:spTgt spid="60"/>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randombar(horizontal)">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randombar(horizontal)">
                                      <p:cBhvr>
                                        <p:cTn id="35" dur="50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randombar(horizontal)">
                                      <p:cBhvr>
                                        <p:cTn id="40" dur="500"/>
                                        <p:tgtEl>
                                          <p:spTgt spid="49"/>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randombar(horizontal)">
                                      <p:cBhvr>
                                        <p:cTn id="45" dur="500"/>
                                        <p:tgtEl>
                                          <p:spTgt spid="6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randombar(horizontal)">
                                      <p:cBhvr>
                                        <p:cTn id="50" dur="500"/>
                                        <p:tgtEl>
                                          <p:spTgt spid="69"/>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randombar(horizontal)">
                                      <p:cBhvr>
                                        <p:cTn id="55" dur="50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randombar(horizontal)">
                                      <p:cBhvr>
                                        <p:cTn id="60" dur="500"/>
                                        <p:tgtEl>
                                          <p:spTgt spid="71"/>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randombar(horizontal)">
                                      <p:cBhvr>
                                        <p:cTn id="6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6" grpId="0"/>
      <p:bldP spid="60" grpId="0"/>
      <p:bldP spid="68" grpId="0"/>
      <p:bldP spid="69" grpId="0"/>
      <p:bldP spid="70" grpId="0"/>
      <p:bldP spid="71" grpId="0"/>
      <p:bldP spid="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7" name="Table 6">
                <a:extLst>
                  <a:ext uri="{FF2B5EF4-FFF2-40B4-BE49-F238E27FC236}">
                    <a16:creationId xmlns:a16="http://schemas.microsoft.com/office/drawing/2014/main" id="{D0456E67-F032-4487-173E-9E8FA530C6C8}"/>
                  </a:ext>
                </a:extLst>
              </p:cNvPr>
              <p:cNvGraphicFramePr>
                <a:graphicFrameLocks noGrp="1"/>
              </p:cNvGraphicFramePr>
              <p:nvPr>
                <p:extLst>
                  <p:ext uri="{D42A27DB-BD31-4B8C-83A1-F6EECF244321}">
                    <p14:modId xmlns:p14="http://schemas.microsoft.com/office/powerpoint/2010/main" val="3303248419"/>
                  </p:ext>
                </p:extLst>
              </p:nvPr>
            </p:nvGraphicFramePr>
            <p:xfrm>
              <a:off x="54592" y="1371600"/>
              <a:ext cx="12039600" cy="6529600"/>
            </p:xfrm>
            <a:graphic>
              <a:graphicData uri="http://schemas.openxmlformats.org/drawingml/2006/table">
                <a:tbl>
                  <a:tblPr firstRow="1" firstCol="1" bandRow="1">
                    <a:tableStyleId>{5C22544A-7EE6-4342-B048-85BDC9FD1C3A}</a:tableStyleId>
                  </a:tblPr>
                  <a:tblGrid>
                    <a:gridCol w="3007280">
                      <a:extLst>
                        <a:ext uri="{9D8B030D-6E8A-4147-A177-3AD203B41FA5}">
                          <a16:colId xmlns:a16="http://schemas.microsoft.com/office/drawing/2014/main" val="125160406"/>
                        </a:ext>
                      </a:extLst>
                    </a:gridCol>
                    <a:gridCol w="3014266">
                      <a:extLst>
                        <a:ext uri="{9D8B030D-6E8A-4147-A177-3AD203B41FA5}">
                          <a16:colId xmlns:a16="http://schemas.microsoft.com/office/drawing/2014/main" val="2087617980"/>
                        </a:ext>
                      </a:extLst>
                    </a:gridCol>
                    <a:gridCol w="3008154">
                      <a:extLst>
                        <a:ext uri="{9D8B030D-6E8A-4147-A177-3AD203B41FA5}">
                          <a16:colId xmlns:a16="http://schemas.microsoft.com/office/drawing/2014/main" val="3222667250"/>
                        </a:ext>
                      </a:extLst>
                    </a:gridCol>
                    <a:gridCol w="3009900">
                      <a:extLst>
                        <a:ext uri="{9D8B030D-6E8A-4147-A177-3AD203B41FA5}">
                          <a16:colId xmlns:a16="http://schemas.microsoft.com/office/drawing/2014/main" val="1894032397"/>
                        </a:ext>
                      </a:extLst>
                    </a:gridCol>
                  </a:tblGrid>
                  <a:tr h="1301454">
                    <a:tc>
                      <a:txBody>
                        <a:bodyPr/>
                        <a:lstStyle/>
                        <a:p>
                          <a:pPr algn="ctr">
                            <a:lnSpc>
                              <a:spcPct val="100000"/>
                            </a:lnSpc>
                            <a:spcAft>
                              <a:spcPts val="1000"/>
                            </a:spcAft>
                          </a:pPr>
                          <a14:m>
                            <m:oMathPara xmlns:m="http://schemas.openxmlformats.org/officeDocument/2006/math">
                              <m:oMathParaPr>
                                <m:jc m:val="centerGroup"/>
                              </m:oMathParaPr>
                              <m:oMath xmlns:m="http://schemas.openxmlformats.org/officeDocument/2006/math">
                                <m:r>
                                  <a:rPr lang="en-US" sz="2800">
                                    <a:effectLst/>
                                  </a:rPr>
                                  <m:t>𝕂</m:t>
                                </m:r>
                              </m:oMath>
                            </m:oMathPara>
                          </a14:m>
                          <a:endParaRPr lang="en-US" sz="2800">
                            <a:effectLst/>
                          </a:endParaRPr>
                        </a:p>
                        <a:p>
                          <a:pPr algn="ctr">
                            <a:lnSpc>
                              <a:spcPct val="100000"/>
                            </a:lnSpc>
                            <a:spcAft>
                              <a:spcPts val="1000"/>
                            </a:spcAft>
                          </a:pPr>
                          <a:r>
                            <a:rPr lang="en-US" sz="2000">
                              <a:effectLst/>
                            </a:rPr>
                            <a:t> Những điều con đã biết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14:m>
                            <m:oMathPara xmlns:m="http://schemas.openxmlformats.org/officeDocument/2006/math">
                              <m:oMathParaPr>
                                <m:jc m:val="centerGroup"/>
                              </m:oMathParaPr>
                              <m:oMath xmlns:m="http://schemas.openxmlformats.org/officeDocument/2006/math">
                                <m:r>
                                  <a:rPr lang="en-US" sz="2800">
                                    <a:effectLst/>
                                  </a:rPr>
                                  <m:t>𝕎</m:t>
                                </m:r>
                              </m:oMath>
                            </m:oMathPara>
                          </a14:m>
                          <a:endParaRPr lang="en-US" sz="2800">
                            <a:effectLst/>
                          </a:endParaRPr>
                        </a:p>
                        <a:p>
                          <a:pPr algn="ctr">
                            <a:lnSpc>
                              <a:spcPct val="100000"/>
                            </a:lnSpc>
                            <a:spcAft>
                              <a:spcPts val="1000"/>
                            </a:spcAft>
                          </a:pPr>
                          <a:r>
                            <a:rPr lang="en-US" sz="2000">
                              <a:effectLst/>
                            </a:rPr>
                            <a:t>Những điều con mong muốn được biết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14:m>
                            <m:oMathPara xmlns:m="http://schemas.openxmlformats.org/officeDocument/2006/math">
                              <m:oMathParaPr>
                                <m:jc m:val="centerGroup"/>
                              </m:oMathParaPr>
                              <m:oMath xmlns:m="http://schemas.openxmlformats.org/officeDocument/2006/math">
                                <m:r>
                                  <a:rPr lang="en-US" sz="2800">
                                    <a:effectLst/>
                                  </a:rPr>
                                  <m:t>𝕃</m:t>
                                </m:r>
                              </m:oMath>
                            </m:oMathPara>
                          </a14:m>
                          <a:endParaRPr lang="en-US" sz="2800">
                            <a:effectLst/>
                          </a:endParaRPr>
                        </a:p>
                        <a:p>
                          <a:pPr algn="ctr">
                            <a:lnSpc>
                              <a:spcPct val="100000"/>
                            </a:lnSpc>
                            <a:spcAft>
                              <a:spcPts val="1000"/>
                            </a:spcAft>
                          </a:pPr>
                          <a:r>
                            <a:rPr lang="en-US" sz="2000">
                              <a:effectLst/>
                            </a:rPr>
                            <a:t>Những điều con đã học được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14:m>
                            <m:oMathPara xmlns:m="http://schemas.openxmlformats.org/officeDocument/2006/math">
                              <m:oMathParaPr>
                                <m:jc m:val="centerGroup"/>
                              </m:oMathParaPr>
                              <m:oMath xmlns:m="http://schemas.openxmlformats.org/officeDocument/2006/math">
                                <m:r>
                                  <a:rPr lang="en-US" sz="2800">
                                    <a:effectLst/>
                                  </a:rPr>
                                  <m:t>ℍ</m:t>
                                </m:r>
                              </m:oMath>
                            </m:oMathPara>
                          </a14:m>
                          <a:endParaRPr lang="en-US" sz="2800">
                            <a:effectLst/>
                          </a:endParaRPr>
                        </a:p>
                        <a:p>
                          <a:pPr algn="ctr">
                            <a:lnSpc>
                              <a:spcPct val="100000"/>
                            </a:lnSpc>
                            <a:spcAft>
                              <a:spcPts val="1000"/>
                            </a:spcAft>
                          </a:pPr>
                          <a:r>
                            <a:rPr lang="en-US" sz="2000">
                              <a:effectLst/>
                            </a:rPr>
                            <a:t>Làm thế nào để con có thể học được nhiều hơn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8205001"/>
                      </a:ext>
                    </a:extLst>
                  </a:tr>
                  <a:tr h="4108746">
                    <a:tc>
                      <a:txBody>
                        <a:bodyPr/>
                        <a:lstStyle/>
                        <a:p>
                          <a:pPr algn="l">
                            <a:lnSpc>
                              <a:spcPct val="115000"/>
                            </a:lnSpc>
                            <a:spcAft>
                              <a:spcPts val="1000"/>
                            </a:spcAft>
                          </a:pPr>
                          <a:r>
                            <a:rPr lang="en-US" sz="2400">
                              <a:effectLst/>
                            </a:rPr>
                            <a:t> </a:t>
                          </a: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D0D8E8"/>
                        </a:solidFill>
                      </a:tcPr>
                    </a:tc>
                    <a:tc>
                      <a:txBody>
                        <a:bodyPr/>
                        <a:lstStyle/>
                        <a:p>
                          <a:pPr marL="0" indent="0" algn="just">
                            <a:lnSpc>
                              <a:spcPct val="115000"/>
                            </a:lnSpc>
                            <a:spcAft>
                              <a:spcPts val="1000"/>
                            </a:spcAft>
                            <a:buNone/>
                          </a:pPr>
                          <a:r>
                            <a:rPr lang="en-US" sz="2400">
                              <a:effectLst/>
                            </a:rPr>
                            <a:t>1. Tính được diện tích của bức tường hình chữ nhật.</a:t>
                          </a:r>
                        </a:p>
                        <a:p>
                          <a:pPr marL="0" indent="0" algn="just">
                            <a:lnSpc>
                              <a:spcPct val="115000"/>
                            </a:lnSpc>
                            <a:spcAft>
                              <a:spcPts val="1000"/>
                            </a:spcAft>
                            <a:buNone/>
                          </a:pPr>
                          <a:r>
                            <a:rPr lang="en-US" sz="2400">
                              <a:effectLst/>
                            </a:rPr>
                            <a:t>2. Tính được diện tích của viên gạch men</a:t>
                          </a:r>
                        </a:p>
                        <a:p>
                          <a:pPr marL="0" indent="0" algn="just">
                            <a:lnSpc>
                              <a:spcPct val="115000"/>
                            </a:lnSpc>
                            <a:spcAft>
                              <a:spcPts val="1000"/>
                            </a:spcAft>
                            <a:buNone/>
                          </a:pPr>
                          <a:r>
                            <a:rPr lang="en-US" sz="2400">
                              <a:effectLst/>
                            </a:rPr>
                            <a:t>3. Tìm được số viên gạch cần dung để lát kín bức tường.</a:t>
                          </a: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7497232"/>
                      </a:ext>
                    </a:extLst>
                  </a:tr>
                </a:tbl>
              </a:graphicData>
            </a:graphic>
          </p:graphicFrame>
        </mc:Choice>
        <mc:Fallback>
          <p:graphicFrame>
            <p:nvGraphicFramePr>
              <p:cNvPr id="7" name="Table 6">
                <a:extLst>
                  <a:ext uri="{FF2B5EF4-FFF2-40B4-BE49-F238E27FC236}">
                    <a16:creationId xmlns:a16="http://schemas.microsoft.com/office/drawing/2014/main" id="{D0456E67-F032-4487-173E-9E8FA530C6C8}"/>
                  </a:ext>
                </a:extLst>
              </p:cNvPr>
              <p:cNvGraphicFramePr>
                <a:graphicFrameLocks noGrp="1"/>
              </p:cNvGraphicFramePr>
              <p:nvPr>
                <p:extLst>
                  <p:ext uri="{D42A27DB-BD31-4B8C-83A1-F6EECF244321}">
                    <p14:modId xmlns:p14="http://schemas.microsoft.com/office/powerpoint/2010/main" val="3303248419"/>
                  </p:ext>
                </p:extLst>
              </p:nvPr>
            </p:nvGraphicFramePr>
            <p:xfrm>
              <a:off x="54592" y="1371600"/>
              <a:ext cx="12039600" cy="6529600"/>
            </p:xfrm>
            <a:graphic>
              <a:graphicData uri="http://schemas.openxmlformats.org/drawingml/2006/table">
                <a:tbl>
                  <a:tblPr firstRow="1" firstCol="1" bandRow="1">
                    <a:tableStyleId>{5C22544A-7EE6-4342-B048-85BDC9FD1C3A}</a:tableStyleId>
                  </a:tblPr>
                  <a:tblGrid>
                    <a:gridCol w="3007280">
                      <a:extLst>
                        <a:ext uri="{9D8B030D-6E8A-4147-A177-3AD203B41FA5}">
                          <a16:colId xmlns:a16="http://schemas.microsoft.com/office/drawing/2014/main" val="125160406"/>
                        </a:ext>
                      </a:extLst>
                    </a:gridCol>
                    <a:gridCol w="3014266">
                      <a:extLst>
                        <a:ext uri="{9D8B030D-6E8A-4147-A177-3AD203B41FA5}">
                          <a16:colId xmlns:a16="http://schemas.microsoft.com/office/drawing/2014/main" val="2087617980"/>
                        </a:ext>
                      </a:extLst>
                    </a:gridCol>
                    <a:gridCol w="3008154">
                      <a:extLst>
                        <a:ext uri="{9D8B030D-6E8A-4147-A177-3AD203B41FA5}">
                          <a16:colId xmlns:a16="http://schemas.microsoft.com/office/drawing/2014/main" val="3222667250"/>
                        </a:ext>
                      </a:extLst>
                    </a:gridCol>
                    <a:gridCol w="3009900">
                      <a:extLst>
                        <a:ext uri="{9D8B030D-6E8A-4147-A177-3AD203B41FA5}">
                          <a16:colId xmlns:a16="http://schemas.microsoft.com/office/drawing/2014/main" val="1894032397"/>
                        </a:ext>
                      </a:extLst>
                    </a:gridCol>
                  </a:tblGrid>
                  <a:tr h="1301454">
                    <a:tc>
                      <a:txBody>
                        <a:bodyPr/>
                        <a:lstStyle/>
                        <a:p>
                          <a:endParaRPr lang="en-US"/>
                        </a:p>
                      </a:txBody>
                      <a:tcPr marL="68580" marR="68580" marT="0" marB="0" anchor="ctr">
                        <a:blipFill>
                          <a:blip r:embed="rId2"/>
                          <a:stretch>
                            <a:fillRect l="-202" t="-935" r="-301012" b="-401869"/>
                          </a:stretch>
                        </a:blipFill>
                      </a:tcPr>
                    </a:tc>
                    <a:tc>
                      <a:txBody>
                        <a:bodyPr/>
                        <a:lstStyle/>
                        <a:p>
                          <a:endParaRPr lang="en-US"/>
                        </a:p>
                      </a:txBody>
                      <a:tcPr marL="68580" marR="68580" marT="0" marB="0" anchor="ctr">
                        <a:blipFill>
                          <a:blip r:embed="rId2"/>
                          <a:stretch>
                            <a:fillRect l="-100202" t="-935" r="-201012" b="-401869"/>
                          </a:stretch>
                        </a:blipFill>
                      </a:tcPr>
                    </a:tc>
                    <a:tc>
                      <a:txBody>
                        <a:bodyPr/>
                        <a:lstStyle/>
                        <a:p>
                          <a:endParaRPr lang="en-US"/>
                        </a:p>
                      </a:txBody>
                      <a:tcPr marL="68580" marR="68580" marT="0" marB="0" anchor="ctr">
                        <a:blipFill>
                          <a:blip r:embed="rId2"/>
                          <a:stretch>
                            <a:fillRect l="-200202" t="-935" r="-101012" b="-401869"/>
                          </a:stretch>
                        </a:blipFill>
                      </a:tcPr>
                    </a:tc>
                    <a:tc>
                      <a:txBody>
                        <a:bodyPr/>
                        <a:lstStyle/>
                        <a:p>
                          <a:endParaRPr lang="en-US"/>
                        </a:p>
                      </a:txBody>
                      <a:tcPr marL="68580" marR="68580" marT="0" marB="0" anchor="ctr">
                        <a:blipFill>
                          <a:blip r:embed="rId2"/>
                          <a:stretch>
                            <a:fillRect l="-300202" t="-935" r="-1012" b="-401869"/>
                          </a:stretch>
                        </a:blipFill>
                      </a:tcPr>
                    </a:tc>
                    <a:extLst>
                      <a:ext uri="{0D108BD9-81ED-4DB2-BD59-A6C34878D82A}">
                        <a16:rowId xmlns:a16="http://schemas.microsoft.com/office/drawing/2014/main" val="3428205001"/>
                      </a:ext>
                    </a:extLst>
                  </a:tr>
                  <a:tr h="5228146">
                    <a:tc>
                      <a:txBody>
                        <a:bodyPr/>
                        <a:lstStyle/>
                        <a:p>
                          <a:pPr algn="l">
                            <a:lnSpc>
                              <a:spcPct val="115000"/>
                            </a:lnSpc>
                            <a:spcAft>
                              <a:spcPts val="1000"/>
                            </a:spcAft>
                          </a:pPr>
                          <a:r>
                            <a:rPr lang="en-US" sz="2400">
                              <a:effectLst/>
                            </a:rPr>
                            <a:t> </a:t>
                          </a: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D0D8E8"/>
                        </a:solidFill>
                      </a:tcPr>
                    </a:tc>
                    <a:tc>
                      <a:txBody>
                        <a:bodyPr/>
                        <a:lstStyle/>
                        <a:p>
                          <a:pPr marL="0" indent="0" algn="just">
                            <a:lnSpc>
                              <a:spcPct val="115000"/>
                            </a:lnSpc>
                            <a:spcAft>
                              <a:spcPts val="1000"/>
                            </a:spcAft>
                            <a:buNone/>
                          </a:pPr>
                          <a:r>
                            <a:rPr lang="en-US" sz="2400">
                              <a:effectLst/>
                            </a:rPr>
                            <a:t>1. Tính được diện tích của bức tường hình chữ nhật.</a:t>
                          </a:r>
                        </a:p>
                        <a:p>
                          <a:pPr marL="0" indent="0" algn="just">
                            <a:lnSpc>
                              <a:spcPct val="115000"/>
                            </a:lnSpc>
                            <a:spcAft>
                              <a:spcPts val="1000"/>
                            </a:spcAft>
                            <a:buNone/>
                          </a:pPr>
                          <a:r>
                            <a:rPr lang="en-US" sz="2400">
                              <a:effectLst/>
                            </a:rPr>
                            <a:t>2. Tính được diện tích của viên gạch men</a:t>
                          </a:r>
                        </a:p>
                        <a:p>
                          <a:pPr marL="0" indent="0" algn="just">
                            <a:lnSpc>
                              <a:spcPct val="115000"/>
                            </a:lnSpc>
                            <a:spcAft>
                              <a:spcPts val="1000"/>
                            </a:spcAft>
                            <a:buNone/>
                          </a:pPr>
                          <a:r>
                            <a:rPr lang="en-US" sz="2400">
                              <a:effectLst/>
                            </a:rPr>
                            <a:t>3. Tìm được số viên gạch cần dung để lát kín bức tường.</a:t>
                          </a: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7497232"/>
                      </a:ext>
                    </a:extLst>
                  </a:tr>
                </a:tbl>
              </a:graphicData>
            </a:graphic>
          </p:graphicFrame>
        </mc:Fallback>
      </mc:AlternateContent>
      <p:sp>
        <p:nvSpPr>
          <p:cNvPr id="11" name="TextBox 10">
            <a:extLst>
              <a:ext uri="{FF2B5EF4-FFF2-40B4-BE49-F238E27FC236}">
                <a16:creationId xmlns:a16="http://schemas.microsoft.com/office/drawing/2014/main" id="{760B40D9-2917-17BC-F30B-7B6E40B1A7DE}"/>
              </a:ext>
            </a:extLst>
          </p:cNvPr>
          <p:cNvSpPr txBox="1"/>
          <p:nvPr/>
        </p:nvSpPr>
        <p:spPr>
          <a:xfrm>
            <a:off x="1718310" y="76200"/>
            <a:ext cx="9864090" cy="1261884"/>
          </a:xfrm>
          <a:prstGeom prst="rect">
            <a:avLst/>
          </a:prstGeom>
          <a:noFill/>
        </p:spPr>
        <p:txBody>
          <a:bodyPr wrap="square" rtlCol="0">
            <a:spAutoFit/>
          </a:bodyPr>
          <a:lstStyle/>
          <a:p>
            <a:pPr algn="ctr"/>
            <a:r>
              <a:rPr lang="en-US" sz="2800">
                <a:solidFill>
                  <a:srgbClr val="FF0000"/>
                </a:solidFill>
                <a:latin typeface="#9Slide03 AllRoundGothic" panose="020B0703020202020104" pitchFamily="34" charset="0"/>
                <a:cs typeface="Arial" panose="020B0604020202020204" pitchFamily="34" charset="0"/>
              </a:rPr>
              <a:t>PHIẾU HỌC TẬP</a:t>
            </a:r>
          </a:p>
          <a:p>
            <a:pPr algn="ctr"/>
            <a:r>
              <a:rPr lang="en-US" sz="2400">
                <a:solidFill>
                  <a:srgbClr val="0000CC"/>
                </a:solidFill>
                <a:latin typeface="#9Slide03 AllRoundGothic" panose="020B0703020202020104" pitchFamily="34" charset="0"/>
                <a:cs typeface="Arial" panose="020B0604020202020204" pitchFamily="34" charset="0"/>
              </a:rPr>
              <a:t>BÀI 20: CHU VI VÀ DIỆN TÍCH MỘT SỐ TỨ GIÁC ĐÃ HỌC </a:t>
            </a:r>
          </a:p>
          <a:p>
            <a:pPr algn="ctr"/>
            <a:r>
              <a:rPr lang="en-US" sz="2400">
                <a:latin typeface="#9Slide03 AllRoundGothic" panose="020B0703020202020104" pitchFamily="34" charset="0"/>
                <a:cs typeface="Arial" panose="020B0604020202020204" pitchFamily="34" charset="0"/>
              </a:rPr>
              <a:t>Tiết 1: Chu vi, diện tích của hình vuông, hình chữ nhật, hình thang.</a:t>
            </a:r>
          </a:p>
        </p:txBody>
      </p:sp>
      <p:sp>
        <p:nvSpPr>
          <p:cNvPr id="5" name="TextBox 4">
            <a:extLst>
              <a:ext uri="{FF2B5EF4-FFF2-40B4-BE49-F238E27FC236}">
                <a16:creationId xmlns:a16="http://schemas.microsoft.com/office/drawing/2014/main" id="{64431CF4-2196-EFA6-221D-660180D0B265}"/>
              </a:ext>
            </a:extLst>
          </p:cNvPr>
          <p:cNvSpPr txBox="1"/>
          <p:nvPr/>
        </p:nvSpPr>
        <p:spPr>
          <a:xfrm>
            <a:off x="97808" y="2743200"/>
            <a:ext cx="2340592" cy="461665"/>
          </a:xfrm>
          <a:prstGeom prst="rect">
            <a:avLst/>
          </a:prstGeom>
          <a:noFill/>
        </p:spPr>
        <p:txBody>
          <a:bodyPr wrap="square">
            <a:spAutoFit/>
          </a:bodyPr>
          <a:lstStyle/>
          <a:p>
            <a:pPr algn="ctr">
              <a:defRPr/>
            </a:pPr>
            <a:r>
              <a:rPr lang="en-US" sz="2400" i="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 Hình vuông</a:t>
            </a:r>
            <a:endParaRPr lang="en-US" sz="3200"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11E8E73-F7F6-4778-EE42-A4907C8EAA82}"/>
              </a:ext>
            </a:extLst>
          </p:cNvPr>
          <p:cNvSpPr txBox="1"/>
          <p:nvPr/>
        </p:nvSpPr>
        <p:spPr>
          <a:xfrm>
            <a:off x="-304800" y="3105779"/>
            <a:ext cx="1828800" cy="523220"/>
          </a:xfrm>
          <a:prstGeom prst="rect">
            <a:avLst/>
          </a:prstGeom>
          <a:noFill/>
        </p:spPr>
        <p:txBody>
          <a:bodyPr wrap="square">
            <a:spAutoFit/>
          </a:bodyPr>
          <a:lstStyle/>
          <a:p>
            <a:pPr algn="ctr">
              <a:defRPr/>
            </a:pPr>
            <a:r>
              <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 </a:t>
            </a:r>
            <a:r>
              <a:rPr lang="en-US" sz="2800" i="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4a; </a:t>
            </a:r>
            <a:endPar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272868E-980C-7008-BAC7-EA2D419F5A76}"/>
              </a:ext>
            </a:extLst>
          </p:cNvPr>
          <p:cNvSpPr txBox="1"/>
          <p:nvPr/>
        </p:nvSpPr>
        <p:spPr>
          <a:xfrm>
            <a:off x="803910" y="3126820"/>
            <a:ext cx="1828800" cy="523220"/>
          </a:xfrm>
          <a:prstGeom prst="rect">
            <a:avLst/>
          </a:prstGeom>
          <a:noFill/>
        </p:spPr>
        <p:txBody>
          <a:bodyPr wrap="square">
            <a:spAutoFit/>
          </a:bodyPr>
          <a:lstStyle/>
          <a:p>
            <a:pPr algn="ctr">
              <a:defRPr/>
            </a:pPr>
            <a:r>
              <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 </a:t>
            </a:r>
            <a:r>
              <a:rPr lang="en-US" sz="2800" i="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a.a</a:t>
            </a:r>
            <a:endPar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55670C9-0806-E0D0-BDAB-2761A9911E01}"/>
              </a:ext>
            </a:extLst>
          </p:cNvPr>
          <p:cNvSpPr txBox="1"/>
          <p:nvPr/>
        </p:nvSpPr>
        <p:spPr>
          <a:xfrm>
            <a:off x="97808" y="3581400"/>
            <a:ext cx="2340592" cy="461665"/>
          </a:xfrm>
          <a:prstGeom prst="rect">
            <a:avLst/>
          </a:prstGeom>
          <a:noFill/>
        </p:spPr>
        <p:txBody>
          <a:bodyPr wrap="square">
            <a:spAutoFit/>
          </a:bodyPr>
          <a:lstStyle/>
          <a:p>
            <a:pPr algn="ctr">
              <a:defRPr/>
            </a:pPr>
            <a:r>
              <a:rPr lang="en-US" sz="2400" i="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2. Hình chữ nhật</a:t>
            </a:r>
            <a:endParaRPr lang="en-US" sz="3200"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888418A-99F4-55A8-F939-490BA52B886F}"/>
              </a:ext>
            </a:extLst>
          </p:cNvPr>
          <p:cNvSpPr txBox="1"/>
          <p:nvPr/>
        </p:nvSpPr>
        <p:spPr>
          <a:xfrm>
            <a:off x="0" y="4048892"/>
            <a:ext cx="1828800" cy="523220"/>
          </a:xfrm>
          <a:prstGeom prst="rect">
            <a:avLst/>
          </a:prstGeom>
          <a:noFill/>
        </p:spPr>
        <p:txBody>
          <a:bodyPr wrap="square">
            <a:spAutoFit/>
          </a:bodyPr>
          <a:lstStyle/>
          <a:p>
            <a:pPr algn="ctr">
              <a:defRPr/>
            </a:pPr>
            <a:r>
              <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 = 2(</a:t>
            </a:r>
            <a:r>
              <a:rPr lang="en-US" sz="2800"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a:t>
            </a:r>
            <a:r>
              <a:rPr lang="en-US" sz="2800" i="1"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a:t>
            </a:r>
            <a:r>
              <a:rPr lang="en-US" sz="2800" i="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DC9C1BB-FEF3-E330-59BA-1B23ED17B648}"/>
              </a:ext>
            </a:extLst>
          </p:cNvPr>
          <p:cNvSpPr txBox="1"/>
          <p:nvPr/>
        </p:nvSpPr>
        <p:spPr>
          <a:xfrm>
            <a:off x="1447800" y="4065896"/>
            <a:ext cx="1828800" cy="523220"/>
          </a:xfrm>
          <a:prstGeom prst="rect">
            <a:avLst/>
          </a:prstGeom>
          <a:noFill/>
        </p:spPr>
        <p:txBody>
          <a:bodyPr wrap="square">
            <a:spAutoFit/>
          </a:bodyPr>
          <a:lstStyle/>
          <a:p>
            <a:pPr algn="ctr">
              <a:defRPr/>
            </a:pPr>
            <a:r>
              <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 = ab</a:t>
            </a:r>
          </a:p>
        </p:txBody>
      </p:sp>
      <p:sp>
        <p:nvSpPr>
          <p:cNvPr id="14" name="TextBox 13">
            <a:extLst>
              <a:ext uri="{FF2B5EF4-FFF2-40B4-BE49-F238E27FC236}">
                <a16:creationId xmlns:a16="http://schemas.microsoft.com/office/drawing/2014/main" id="{F8EA7D26-DBE2-F0BC-012D-DDE72965C17F}"/>
              </a:ext>
            </a:extLst>
          </p:cNvPr>
          <p:cNvSpPr txBox="1"/>
          <p:nvPr/>
        </p:nvSpPr>
        <p:spPr>
          <a:xfrm>
            <a:off x="97808" y="4656498"/>
            <a:ext cx="2340592" cy="461665"/>
          </a:xfrm>
          <a:prstGeom prst="rect">
            <a:avLst/>
          </a:prstGeom>
          <a:noFill/>
        </p:spPr>
        <p:txBody>
          <a:bodyPr wrap="square">
            <a:spAutoFit/>
          </a:bodyPr>
          <a:lstStyle/>
          <a:p>
            <a:pPr algn="ctr">
              <a:defRPr/>
            </a:pPr>
            <a:r>
              <a:rPr lang="en-US" sz="2400" i="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3. Hình thang</a:t>
            </a:r>
            <a:endParaRPr lang="en-US" sz="3200"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3A8F784-22E6-35BC-DF3E-2DFB4709D791}"/>
              </a:ext>
            </a:extLst>
          </p:cNvPr>
          <p:cNvSpPr txBox="1"/>
          <p:nvPr/>
        </p:nvSpPr>
        <p:spPr>
          <a:xfrm>
            <a:off x="121063" y="5177388"/>
            <a:ext cx="2455792" cy="523220"/>
          </a:xfrm>
          <a:prstGeom prst="rect">
            <a:avLst/>
          </a:prstGeom>
          <a:noFill/>
        </p:spPr>
        <p:txBody>
          <a:bodyPr wrap="square">
            <a:spAutoFit/>
          </a:bodyPr>
          <a:lstStyle/>
          <a:p>
            <a:pPr algn="ctr">
              <a:defRPr/>
            </a:pPr>
            <a:r>
              <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 = </a:t>
            </a:r>
            <a:r>
              <a:rPr lang="en-US" sz="2800"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a+b+c+d</a:t>
            </a:r>
            <a:endPar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158E2D3F-A413-0C6A-A74E-2883AF3F64DC}"/>
                  </a:ext>
                </a:extLst>
              </p:cNvPr>
              <p:cNvSpPr txBox="1"/>
              <p:nvPr/>
            </p:nvSpPr>
            <p:spPr>
              <a:xfrm>
                <a:off x="78474" y="5858609"/>
                <a:ext cx="2790972" cy="700705"/>
              </a:xfrm>
              <a:prstGeom prst="rect">
                <a:avLst/>
              </a:prstGeom>
              <a:noFill/>
            </p:spPr>
            <p:txBody>
              <a:bodyPr wrap="square">
                <a:spAutoFit/>
              </a:bodyPr>
              <a:lstStyle/>
              <a:p>
                <a:pPr algn="ctr">
                  <a:defRPr/>
                </a:pPr>
                <a:r>
                  <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 = </a:t>
                </a:r>
                <a14:m>
                  <m:oMath xmlns:m="http://schemas.openxmlformats.org/officeDocument/2006/math">
                    <m:f>
                      <m:fPr>
                        <m:ctrlPr>
                          <a:rPr lang="en-US" sz="2800" i="1">
                            <a:solidFill>
                              <a:srgbClr val="00206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ctrlPr>
                      </m:fPr>
                      <m:num>
                        <m:r>
                          <a:rPr lang="en-US" sz="2800" i="1">
                            <a:solidFill>
                              <a:srgbClr val="00206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1</m:t>
                        </m:r>
                      </m:num>
                      <m:den>
                        <m:r>
                          <a:rPr lang="en-US" sz="2800" i="1">
                            <a:solidFill>
                              <a:srgbClr val="00206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2</m:t>
                        </m:r>
                      </m:den>
                    </m:f>
                    <m:d>
                      <m:dPr>
                        <m:ctrlPr>
                          <a:rPr lang="en-US" sz="2800" i="1">
                            <a:solidFill>
                              <a:srgbClr val="00206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ctrlPr>
                      </m:dPr>
                      <m:e>
                        <m:r>
                          <a:rPr lang="en-US" sz="2800" i="1">
                            <a:solidFill>
                              <a:srgbClr val="00206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𝑎</m:t>
                        </m:r>
                        <m:r>
                          <a:rPr lang="en-US" sz="2800" i="1">
                            <a:solidFill>
                              <a:srgbClr val="00206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m:t>
                        </m:r>
                        <m:r>
                          <a:rPr lang="en-US" sz="2800" i="1">
                            <a:solidFill>
                              <a:srgbClr val="00206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𝑏</m:t>
                        </m:r>
                      </m:e>
                    </m:d>
                    <m:r>
                      <a:rPr lang="en-US" sz="2800" i="1">
                        <a:solidFill>
                          <a:srgbClr val="00206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h</m:t>
                    </m:r>
                  </m:oMath>
                </a14:m>
                <a:endParaRPr lang="en-US" sz="28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16" name="TextBox 15">
                <a:extLst>
                  <a:ext uri="{FF2B5EF4-FFF2-40B4-BE49-F238E27FC236}">
                    <a16:creationId xmlns:a16="http://schemas.microsoft.com/office/drawing/2014/main" id="{158E2D3F-A413-0C6A-A74E-2883AF3F64DC}"/>
                  </a:ext>
                </a:extLst>
              </p:cNvPr>
              <p:cNvSpPr txBox="1">
                <a:spLocks noRot="1" noChangeAspect="1" noMove="1" noResize="1" noEditPoints="1" noAdjustHandles="1" noChangeArrowheads="1" noChangeShapeType="1" noTextEdit="1"/>
              </p:cNvSpPr>
              <p:nvPr/>
            </p:nvSpPr>
            <p:spPr>
              <a:xfrm>
                <a:off x="78474" y="5858609"/>
                <a:ext cx="2790972" cy="700705"/>
              </a:xfrm>
              <a:prstGeom prst="rect">
                <a:avLst/>
              </a:prstGeom>
              <a:blipFill>
                <a:blip r:embed="rId3"/>
                <a:stretch>
                  <a:fillRect b="-15652"/>
                </a:stretch>
              </a:blipFill>
            </p:spPr>
            <p:txBody>
              <a:bodyPr/>
              <a:lstStyle/>
              <a:p>
                <a:r>
                  <a:rPr lang="en-US">
                    <a:noFill/>
                  </a:rPr>
                  <a:t> </a:t>
                </a:r>
              </a:p>
            </p:txBody>
          </p:sp>
        </mc:Fallback>
      </mc:AlternateContent>
    </p:spTree>
    <p:extLst>
      <p:ext uri="{BB962C8B-B14F-4D97-AF65-F5344CB8AC3E}">
        <p14:creationId xmlns:p14="http://schemas.microsoft.com/office/powerpoint/2010/main" val="44693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12"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3BD36F-545E-02AB-6E2B-1A29F5391EF8}"/>
              </a:ext>
            </a:extLst>
          </p:cNvPr>
          <p:cNvSpPr txBox="1"/>
          <p:nvPr/>
        </p:nvSpPr>
        <p:spPr>
          <a:xfrm>
            <a:off x="2819400" y="228600"/>
            <a:ext cx="6093724" cy="400110"/>
          </a:xfrm>
          <a:prstGeom prst="rect">
            <a:avLst/>
          </a:prstGeom>
          <a:noFill/>
        </p:spPr>
        <p:txBody>
          <a:bodyPr wrap="square">
            <a:spAutoFit/>
          </a:bodyPr>
          <a:lstStyle/>
          <a:p>
            <a:pPr algn="ctr"/>
            <a:r>
              <a:rPr lang="en-US" sz="2000">
                <a:solidFill>
                  <a:srgbClr val="FF0000"/>
                </a:solidFill>
                <a:latin typeface="#9Slide03 AllRoundGothic" panose="020B0703020202020104" pitchFamily="34" charset="0"/>
                <a:cs typeface="Arial" panose="020B0604020202020204" pitchFamily="34" charset="0"/>
              </a:rPr>
              <a:t>HOẠT ĐỘNG NHÓM</a:t>
            </a:r>
          </a:p>
        </p:txBody>
      </p:sp>
      <p:pic>
        <p:nvPicPr>
          <p:cNvPr id="7" name="Picture 6" descr="A group of kids sitting around a table&#10;&#10;Description automatically generated with medium confidence">
            <a:extLst>
              <a:ext uri="{FF2B5EF4-FFF2-40B4-BE49-F238E27FC236}">
                <a16:creationId xmlns:a16="http://schemas.microsoft.com/office/drawing/2014/main" id="{F5CD9521-AFDC-0D05-54AF-FD5409081D9C}"/>
              </a:ext>
            </a:extLst>
          </p:cNvPr>
          <p:cNvPicPr>
            <a:picLocks noChangeAspect="1"/>
          </p:cNvPicPr>
          <p:nvPr/>
        </p:nvPicPr>
        <p:blipFill rotWithShape="1">
          <a:blip r:embed="rId2">
            <a:extLst>
              <a:ext uri="{28A0092B-C50C-407E-A947-70E740481C1C}">
                <a14:useLocalDpi xmlns:a14="http://schemas.microsoft.com/office/drawing/2010/main" val="0"/>
              </a:ext>
            </a:extLst>
          </a:blip>
          <a:srcRect l="7000" t="24512" r="33000" b="17434"/>
          <a:stretch/>
        </p:blipFill>
        <p:spPr>
          <a:xfrm>
            <a:off x="9405582" y="19334"/>
            <a:ext cx="2591710" cy="1771002"/>
          </a:xfrm>
          <a:prstGeom prst="rect">
            <a:avLst/>
          </a:prstGeom>
        </p:spPr>
      </p:pic>
    </p:spTree>
    <p:extLst>
      <p:ext uri="{BB962C8B-B14F-4D97-AF65-F5344CB8AC3E}">
        <p14:creationId xmlns:p14="http://schemas.microsoft.com/office/powerpoint/2010/main" val="4002292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524000" y="0"/>
            <a:ext cx="10515600" cy="1938992"/>
          </a:xfrm>
          <a:prstGeom prst="rect">
            <a:avLst/>
          </a:prstGeom>
          <a:solidFill>
            <a:schemeClr val="bg1"/>
          </a:solidFill>
          <a:ln w="9525">
            <a:noFill/>
            <a:miter lim="800000"/>
            <a:headEnd/>
            <a:tailEnd/>
          </a:ln>
        </p:spPr>
        <p:txBody>
          <a:bodyPr wrap="square">
            <a:spAutoFit/>
          </a:bodyPr>
          <a:lstStyle/>
          <a:p>
            <a:pPr>
              <a:spcBef>
                <a:spcPct val="50000"/>
              </a:spcBef>
            </a:pPr>
            <a:r>
              <a:rPr lang="en-US" sz="3200" b="1">
                <a:solidFill>
                  <a:srgbClr val="33CC33"/>
                </a:solidFill>
              </a:rPr>
              <a:t>Bài toán 1. </a:t>
            </a:r>
            <a:r>
              <a:rPr lang="en-US" sz="2800" dirty="0">
                <a:solidFill>
                  <a:srgbClr val="002060"/>
                </a:solidFill>
              </a:rPr>
              <a:t>Bác </a:t>
            </a:r>
            <a:r>
              <a:rPr lang="en-US" sz="2800" dirty="0" err="1">
                <a:solidFill>
                  <a:srgbClr val="002060"/>
                </a:solidFill>
              </a:rPr>
              <a:t>Khôi</a:t>
            </a:r>
            <a:r>
              <a:rPr lang="en-US" sz="2800" dirty="0">
                <a:solidFill>
                  <a:srgbClr val="002060"/>
                </a:solidFill>
              </a:rPr>
              <a:t> </a:t>
            </a:r>
            <a:r>
              <a:rPr lang="en-US" sz="2800" dirty="0" err="1">
                <a:solidFill>
                  <a:srgbClr val="002060"/>
                </a:solidFill>
              </a:rPr>
              <a:t>muốn</a:t>
            </a:r>
            <a:r>
              <a:rPr lang="en-US" sz="2800" dirty="0">
                <a:solidFill>
                  <a:srgbClr val="002060"/>
                </a:solidFill>
              </a:rPr>
              <a:t> </a:t>
            </a:r>
            <a:r>
              <a:rPr lang="en-US" sz="2800" err="1">
                <a:solidFill>
                  <a:srgbClr val="002060"/>
                </a:solidFill>
              </a:rPr>
              <a:t>lát</a:t>
            </a:r>
            <a:r>
              <a:rPr lang="en-US" sz="2800">
                <a:solidFill>
                  <a:srgbClr val="002060"/>
                </a:solidFill>
              </a:rPr>
              <a:t> một bức tường </a:t>
            </a:r>
            <a:r>
              <a:rPr lang="en-US" sz="2800" dirty="0" err="1">
                <a:solidFill>
                  <a:srgbClr val="002060"/>
                </a:solidFill>
              </a:rPr>
              <a:t>hình</a:t>
            </a:r>
            <a:r>
              <a:rPr lang="en-US" sz="2800" dirty="0">
                <a:solidFill>
                  <a:srgbClr val="002060"/>
                </a:solidFill>
              </a:rPr>
              <a:t> </a:t>
            </a:r>
            <a:r>
              <a:rPr lang="en-US" sz="2800" dirty="0" err="1">
                <a:solidFill>
                  <a:srgbClr val="002060"/>
                </a:solidFill>
              </a:rPr>
              <a:t>chữ</a:t>
            </a:r>
            <a:r>
              <a:rPr lang="en-US" sz="2800" dirty="0">
                <a:solidFill>
                  <a:srgbClr val="002060"/>
                </a:solidFill>
              </a:rPr>
              <a:t> </a:t>
            </a:r>
            <a:r>
              <a:rPr lang="en-US" sz="2800" dirty="0" err="1">
                <a:solidFill>
                  <a:srgbClr val="002060"/>
                </a:solidFill>
              </a:rPr>
              <a:t>nhật</a:t>
            </a:r>
            <a:r>
              <a:rPr lang="en-US" sz="2800" dirty="0">
                <a:solidFill>
                  <a:srgbClr val="002060"/>
                </a:solidFill>
              </a:rPr>
              <a:t> </a:t>
            </a:r>
            <a:r>
              <a:rPr lang="en-US" sz="2800" dirty="0" err="1">
                <a:solidFill>
                  <a:srgbClr val="002060"/>
                </a:solidFill>
              </a:rPr>
              <a:t>có</a:t>
            </a:r>
            <a:r>
              <a:rPr lang="en-US" sz="2800" dirty="0">
                <a:solidFill>
                  <a:srgbClr val="002060"/>
                </a:solidFill>
              </a:rPr>
              <a:t> </a:t>
            </a:r>
            <a:r>
              <a:rPr lang="en-US" sz="2800" dirty="0" err="1">
                <a:solidFill>
                  <a:srgbClr val="002060"/>
                </a:solidFill>
              </a:rPr>
              <a:t>chiều</a:t>
            </a:r>
            <a:r>
              <a:rPr lang="en-US" sz="2800" dirty="0">
                <a:solidFill>
                  <a:srgbClr val="002060"/>
                </a:solidFill>
              </a:rPr>
              <a:t> </a:t>
            </a:r>
            <a:r>
              <a:rPr lang="en-US" sz="2800" err="1">
                <a:solidFill>
                  <a:srgbClr val="002060"/>
                </a:solidFill>
              </a:rPr>
              <a:t>dài</a:t>
            </a:r>
            <a:r>
              <a:rPr lang="en-US" sz="2800">
                <a:solidFill>
                  <a:srgbClr val="002060"/>
                </a:solidFill>
              </a:rPr>
              <a:t> 5m</a:t>
            </a:r>
            <a:r>
              <a:rPr lang="en-US" sz="2800" dirty="0">
                <a:solidFill>
                  <a:srgbClr val="002060"/>
                </a:solidFill>
              </a:rPr>
              <a:t>, </a:t>
            </a:r>
            <a:r>
              <a:rPr lang="en-US" sz="2800" dirty="0" err="1">
                <a:solidFill>
                  <a:srgbClr val="002060"/>
                </a:solidFill>
              </a:rPr>
              <a:t>chiều</a:t>
            </a:r>
            <a:r>
              <a:rPr lang="en-US" sz="2800" dirty="0">
                <a:solidFill>
                  <a:srgbClr val="002060"/>
                </a:solidFill>
              </a:rPr>
              <a:t> </a:t>
            </a:r>
            <a:r>
              <a:rPr lang="en-US" sz="2800" err="1">
                <a:solidFill>
                  <a:srgbClr val="002060"/>
                </a:solidFill>
              </a:rPr>
              <a:t>rộng</a:t>
            </a:r>
            <a:r>
              <a:rPr lang="en-US" sz="2800">
                <a:solidFill>
                  <a:srgbClr val="002060"/>
                </a:solidFill>
              </a:rPr>
              <a:t> 3m</a:t>
            </a:r>
            <a:r>
              <a:rPr lang="en-US" sz="2800" dirty="0">
                <a:solidFill>
                  <a:srgbClr val="002060"/>
                </a:solidFill>
              </a:rPr>
              <a:t>. </a:t>
            </a:r>
            <a:r>
              <a:rPr lang="en-US" sz="2800" dirty="0" err="1">
                <a:solidFill>
                  <a:srgbClr val="002060"/>
                </a:solidFill>
              </a:rPr>
              <a:t>Loại</a:t>
            </a:r>
            <a:r>
              <a:rPr lang="en-US" sz="2800" dirty="0">
                <a:solidFill>
                  <a:srgbClr val="002060"/>
                </a:solidFill>
              </a:rPr>
              <a:t> </a:t>
            </a:r>
            <a:r>
              <a:rPr lang="en-US" sz="2800" dirty="0" err="1">
                <a:solidFill>
                  <a:srgbClr val="002060"/>
                </a:solidFill>
              </a:rPr>
              <a:t>gạch</a:t>
            </a:r>
            <a:r>
              <a:rPr lang="en-US" sz="2800" dirty="0">
                <a:solidFill>
                  <a:srgbClr val="002060"/>
                </a:solidFill>
              </a:rPr>
              <a:t> </a:t>
            </a:r>
            <a:r>
              <a:rPr lang="en-US" sz="2800" dirty="0" err="1">
                <a:solidFill>
                  <a:srgbClr val="002060"/>
                </a:solidFill>
              </a:rPr>
              <a:t>lát</a:t>
            </a:r>
            <a:r>
              <a:rPr lang="en-US" sz="2800" dirty="0">
                <a:solidFill>
                  <a:srgbClr val="002060"/>
                </a:solidFill>
              </a:rPr>
              <a:t> </a:t>
            </a:r>
            <a:r>
              <a:rPr lang="en-US" sz="2800" dirty="0" err="1">
                <a:solidFill>
                  <a:srgbClr val="002060"/>
                </a:solidFill>
              </a:rPr>
              <a:t>nền</a:t>
            </a:r>
            <a:r>
              <a:rPr lang="en-US" sz="2800" dirty="0">
                <a:solidFill>
                  <a:srgbClr val="002060"/>
                </a:solidFill>
              </a:rPr>
              <a:t> được </a:t>
            </a:r>
            <a:r>
              <a:rPr lang="en-US" sz="2800" dirty="0" err="1">
                <a:solidFill>
                  <a:srgbClr val="002060"/>
                </a:solidFill>
              </a:rPr>
              <a:t>sử</a:t>
            </a:r>
            <a:r>
              <a:rPr lang="en-US" sz="2800" dirty="0">
                <a:solidFill>
                  <a:srgbClr val="002060"/>
                </a:solidFill>
              </a:rPr>
              <a:t> </a:t>
            </a:r>
            <a:r>
              <a:rPr lang="en-US" sz="2800" dirty="0" err="1">
                <a:solidFill>
                  <a:srgbClr val="002060"/>
                </a:solidFill>
              </a:rPr>
              <a:t>dụng</a:t>
            </a:r>
            <a:r>
              <a:rPr lang="en-US" sz="2800" dirty="0">
                <a:solidFill>
                  <a:srgbClr val="002060"/>
                </a:solidFill>
              </a:rPr>
              <a:t> </a:t>
            </a:r>
            <a:r>
              <a:rPr lang="en-US" sz="2800" dirty="0" err="1">
                <a:solidFill>
                  <a:srgbClr val="002060"/>
                </a:solidFill>
              </a:rPr>
              <a:t>là</a:t>
            </a:r>
            <a:r>
              <a:rPr lang="en-US" sz="2800" dirty="0">
                <a:solidFill>
                  <a:srgbClr val="002060"/>
                </a:solidFill>
              </a:rPr>
              <a:t> </a:t>
            </a:r>
            <a:r>
              <a:rPr lang="en-US" sz="2800" dirty="0" err="1">
                <a:solidFill>
                  <a:srgbClr val="002060"/>
                </a:solidFill>
              </a:rPr>
              <a:t>loại</a:t>
            </a:r>
            <a:r>
              <a:rPr lang="en-US" sz="2800" dirty="0">
                <a:solidFill>
                  <a:srgbClr val="002060"/>
                </a:solidFill>
              </a:rPr>
              <a:t> </a:t>
            </a:r>
            <a:r>
              <a:rPr lang="en-US" sz="2800" dirty="0" err="1">
                <a:solidFill>
                  <a:srgbClr val="002060"/>
                </a:solidFill>
              </a:rPr>
              <a:t>gạch</a:t>
            </a:r>
            <a:r>
              <a:rPr lang="en-US" sz="2800" dirty="0">
                <a:solidFill>
                  <a:srgbClr val="002060"/>
                </a:solidFill>
              </a:rPr>
              <a:t> </a:t>
            </a:r>
            <a:r>
              <a:rPr lang="en-US" sz="2800" dirty="0" err="1">
                <a:solidFill>
                  <a:srgbClr val="002060"/>
                </a:solidFill>
              </a:rPr>
              <a:t>hình</a:t>
            </a:r>
            <a:r>
              <a:rPr lang="en-US" sz="2800" dirty="0">
                <a:solidFill>
                  <a:srgbClr val="002060"/>
                </a:solidFill>
              </a:rPr>
              <a:t> </a:t>
            </a:r>
            <a:r>
              <a:rPr lang="en-US" sz="2800" dirty="0" err="1">
                <a:solidFill>
                  <a:srgbClr val="002060"/>
                </a:solidFill>
              </a:rPr>
              <a:t>vuông</a:t>
            </a:r>
            <a:r>
              <a:rPr lang="en-US" sz="2800" dirty="0">
                <a:solidFill>
                  <a:srgbClr val="002060"/>
                </a:solidFill>
              </a:rPr>
              <a:t> </a:t>
            </a:r>
            <a:r>
              <a:rPr lang="en-US" sz="2800" dirty="0" err="1">
                <a:solidFill>
                  <a:srgbClr val="002060"/>
                </a:solidFill>
              </a:rPr>
              <a:t>có</a:t>
            </a:r>
            <a:r>
              <a:rPr lang="en-US" sz="2800" dirty="0">
                <a:solidFill>
                  <a:srgbClr val="002060"/>
                </a:solidFill>
              </a:rPr>
              <a:t> </a:t>
            </a:r>
            <a:r>
              <a:rPr lang="en-US" sz="2800" dirty="0" err="1">
                <a:solidFill>
                  <a:srgbClr val="002060"/>
                </a:solidFill>
              </a:rPr>
              <a:t>cạnh</a:t>
            </a:r>
            <a:r>
              <a:rPr lang="en-US" sz="2800" dirty="0">
                <a:solidFill>
                  <a:srgbClr val="002060"/>
                </a:solidFill>
              </a:rPr>
              <a:t> </a:t>
            </a:r>
            <a:r>
              <a:rPr lang="en-US" sz="2800" err="1">
                <a:solidFill>
                  <a:srgbClr val="002060"/>
                </a:solidFill>
              </a:rPr>
              <a:t>dài</a:t>
            </a:r>
            <a:r>
              <a:rPr lang="en-US" sz="2800">
                <a:solidFill>
                  <a:srgbClr val="002060"/>
                </a:solidFill>
              </a:rPr>
              <a:t> 25cm</a:t>
            </a:r>
            <a:r>
              <a:rPr lang="en-US" sz="2800" dirty="0">
                <a:solidFill>
                  <a:srgbClr val="002060"/>
                </a:solidFill>
              </a:rPr>
              <a:t>. </a:t>
            </a:r>
            <a:r>
              <a:rPr lang="en-US" sz="2800" dirty="0" err="1">
                <a:solidFill>
                  <a:srgbClr val="002060"/>
                </a:solidFill>
              </a:rPr>
              <a:t>Hỏi</a:t>
            </a:r>
            <a:r>
              <a:rPr lang="en-US" sz="2800" dirty="0">
                <a:solidFill>
                  <a:srgbClr val="002060"/>
                </a:solidFill>
              </a:rPr>
              <a:t> bác </a:t>
            </a:r>
            <a:r>
              <a:rPr lang="en-US" sz="2800" dirty="0" err="1">
                <a:solidFill>
                  <a:srgbClr val="002060"/>
                </a:solidFill>
              </a:rPr>
              <a:t>Khôi</a:t>
            </a:r>
            <a:r>
              <a:rPr lang="en-US" sz="2800" dirty="0">
                <a:solidFill>
                  <a:srgbClr val="002060"/>
                </a:solidFill>
              </a:rPr>
              <a:t> </a:t>
            </a:r>
            <a:r>
              <a:rPr lang="en-US" sz="2800" dirty="0" err="1">
                <a:solidFill>
                  <a:srgbClr val="002060"/>
                </a:solidFill>
              </a:rPr>
              <a:t>phải</a:t>
            </a:r>
            <a:r>
              <a:rPr lang="en-US" sz="2800" dirty="0">
                <a:solidFill>
                  <a:srgbClr val="002060"/>
                </a:solidFill>
              </a:rPr>
              <a:t> </a:t>
            </a:r>
            <a:r>
              <a:rPr lang="en-US" sz="2800" dirty="0" err="1">
                <a:solidFill>
                  <a:srgbClr val="002060"/>
                </a:solidFill>
              </a:rPr>
              <a:t>sử</a:t>
            </a:r>
            <a:r>
              <a:rPr lang="en-US" sz="2800" dirty="0">
                <a:solidFill>
                  <a:srgbClr val="002060"/>
                </a:solidFill>
              </a:rPr>
              <a:t> </a:t>
            </a:r>
            <a:r>
              <a:rPr lang="en-US" sz="2800" dirty="0" err="1">
                <a:solidFill>
                  <a:srgbClr val="002060"/>
                </a:solidFill>
              </a:rPr>
              <a:t>dụng</a:t>
            </a:r>
            <a:r>
              <a:rPr lang="en-US" sz="2800" dirty="0">
                <a:solidFill>
                  <a:srgbClr val="002060"/>
                </a:solidFill>
              </a:rPr>
              <a:t> </a:t>
            </a:r>
            <a:r>
              <a:rPr lang="en-US" sz="2800" dirty="0" err="1">
                <a:solidFill>
                  <a:srgbClr val="002060"/>
                </a:solidFill>
              </a:rPr>
              <a:t>bao</a:t>
            </a:r>
            <a:r>
              <a:rPr lang="en-US" sz="2800" dirty="0">
                <a:solidFill>
                  <a:srgbClr val="002060"/>
                </a:solidFill>
              </a:rPr>
              <a:t> </a:t>
            </a:r>
            <a:r>
              <a:rPr lang="en-US" sz="2800" dirty="0" err="1">
                <a:solidFill>
                  <a:srgbClr val="002060"/>
                </a:solidFill>
              </a:rPr>
              <a:t>nhiêu</a:t>
            </a:r>
            <a:r>
              <a:rPr lang="en-US" sz="2800" dirty="0">
                <a:solidFill>
                  <a:srgbClr val="002060"/>
                </a:solidFill>
              </a:rPr>
              <a:t> viên </a:t>
            </a:r>
            <a:r>
              <a:rPr lang="en-US" sz="2800" dirty="0" err="1">
                <a:solidFill>
                  <a:srgbClr val="002060"/>
                </a:solidFill>
              </a:rPr>
              <a:t>gạch</a:t>
            </a:r>
            <a:r>
              <a:rPr lang="en-US" sz="2800" dirty="0">
                <a:solidFill>
                  <a:srgbClr val="002060"/>
                </a:solidFill>
              </a:rPr>
              <a:t> (</a:t>
            </a:r>
            <a:r>
              <a:rPr lang="en-US" sz="2800" dirty="0" err="1">
                <a:solidFill>
                  <a:srgbClr val="002060"/>
                </a:solidFill>
              </a:rPr>
              <a:t>coi</a:t>
            </a:r>
            <a:r>
              <a:rPr lang="en-US" sz="2800" dirty="0">
                <a:solidFill>
                  <a:srgbClr val="002060"/>
                </a:solidFill>
              </a:rPr>
              <a:t> </a:t>
            </a:r>
            <a:r>
              <a:rPr lang="en-US" sz="2800" dirty="0" err="1">
                <a:solidFill>
                  <a:srgbClr val="002060"/>
                </a:solidFill>
              </a:rPr>
              <a:t>gạch</a:t>
            </a:r>
            <a:r>
              <a:rPr lang="en-US" sz="2800" dirty="0">
                <a:solidFill>
                  <a:srgbClr val="002060"/>
                </a:solidFill>
              </a:rPr>
              <a:t> </a:t>
            </a:r>
            <a:r>
              <a:rPr lang="en-US" sz="2800" dirty="0" err="1">
                <a:solidFill>
                  <a:srgbClr val="002060"/>
                </a:solidFill>
              </a:rPr>
              <a:t>vữa</a:t>
            </a:r>
            <a:r>
              <a:rPr lang="en-US" sz="2800" dirty="0">
                <a:solidFill>
                  <a:srgbClr val="002060"/>
                </a:solidFill>
              </a:rPr>
              <a:t> </a:t>
            </a:r>
            <a:r>
              <a:rPr lang="en-US" sz="2800" dirty="0" err="1">
                <a:solidFill>
                  <a:srgbClr val="002060"/>
                </a:solidFill>
              </a:rPr>
              <a:t>không</a:t>
            </a:r>
            <a:r>
              <a:rPr lang="en-US" sz="2800" dirty="0">
                <a:solidFill>
                  <a:srgbClr val="002060"/>
                </a:solidFill>
              </a:rPr>
              <a:t> </a:t>
            </a:r>
            <a:r>
              <a:rPr lang="en-US" sz="2800" dirty="0" err="1">
                <a:solidFill>
                  <a:srgbClr val="002060"/>
                </a:solidFill>
              </a:rPr>
              <a:t>đáng</a:t>
            </a:r>
            <a:r>
              <a:rPr lang="en-US" sz="2800" dirty="0">
                <a:solidFill>
                  <a:srgbClr val="002060"/>
                </a:solidFill>
              </a:rPr>
              <a:t> </a:t>
            </a:r>
            <a:r>
              <a:rPr lang="en-US" sz="2800" dirty="0" err="1">
                <a:solidFill>
                  <a:srgbClr val="002060"/>
                </a:solidFill>
              </a:rPr>
              <a:t>kể</a:t>
            </a:r>
            <a:r>
              <a:rPr lang="en-US" sz="2800" dirty="0">
                <a:solidFill>
                  <a:srgbClr val="002060"/>
                </a:solidFill>
              </a:rPr>
              <a:t>)?</a:t>
            </a:r>
          </a:p>
        </p:txBody>
      </p:sp>
      <p:pic>
        <p:nvPicPr>
          <p:cNvPr id="3" name="Picture 2"/>
          <p:cNvPicPr>
            <a:picLocks noChangeAspect="1"/>
          </p:cNvPicPr>
          <p:nvPr/>
        </p:nvPicPr>
        <p:blipFill>
          <a:blip r:embed="rId2"/>
          <a:stretch>
            <a:fillRect/>
          </a:stretch>
        </p:blipFill>
        <p:spPr>
          <a:xfrm>
            <a:off x="7564516" y="2015556"/>
            <a:ext cx="2784394" cy="1482747"/>
          </a:xfrm>
          <a:prstGeom prst="rect">
            <a:avLst/>
          </a:prstGeom>
          <a:ln>
            <a:noFill/>
          </a:ln>
          <a:effectLst>
            <a:outerShdw blurRad="190500" algn="tl" rotWithShape="0">
              <a:srgbClr val="000000">
                <a:alpha val="70000"/>
              </a:srgbClr>
            </a:outerShdw>
          </a:effectLst>
        </p:spPr>
      </p:pic>
      <p:sp>
        <p:nvSpPr>
          <p:cNvPr id="9" name="WordArt 18"/>
          <p:cNvSpPr>
            <a:spLocks noChangeArrowheads="1" noChangeShapeType="1" noTextEdit="1"/>
          </p:cNvSpPr>
          <p:nvPr/>
        </p:nvSpPr>
        <p:spPr bwMode="auto">
          <a:xfrm>
            <a:off x="2055564" y="2570053"/>
            <a:ext cx="1828800" cy="685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err="1">
                <a:ln w="9525">
                  <a:round/>
                  <a:headEnd/>
                  <a:tailEnd/>
                </a:ln>
                <a:gradFill rotWithShape="1">
                  <a:gsLst>
                    <a:gs pos="0">
                      <a:srgbClr val="FFFFCC"/>
                    </a:gs>
                    <a:gs pos="100000">
                      <a:srgbClr val="FF9999"/>
                    </a:gs>
                  </a:gsLst>
                  <a:lin ang="5400000" scaled="1"/>
                </a:gradFill>
                <a:latin typeface="Times New Roman"/>
                <a:cs typeface="Times New Roman"/>
              </a:rPr>
              <a:t>Giải</a:t>
            </a: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a:t>
            </a:r>
          </a:p>
        </p:txBody>
      </p:sp>
      <p:sp>
        <p:nvSpPr>
          <p:cNvPr id="10" name="Text Box 5"/>
          <p:cNvSpPr txBox="1">
            <a:spLocks noChangeArrowheads="1"/>
          </p:cNvSpPr>
          <p:nvPr/>
        </p:nvSpPr>
        <p:spPr bwMode="auto">
          <a:xfrm>
            <a:off x="2010978" y="3517799"/>
            <a:ext cx="8382000" cy="3323987"/>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Diện</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tích</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a:solidFill>
                  <a:srgbClr val="0000CC"/>
                </a:solidFill>
                <a:latin typeface="Cambria" panose="02040503050406030204" pitchFamily="18" charset="0"/>
                <a:ea typeface="Cambria" panose="02040503050406030204" pitchFamily="18" charset="0"/>
                <a:cs typeface="Times New Roman" pitchFamily="18" charset="0"/>
              </a:rPr>
              <a:t>của bức tường là</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p>
          <a:p>
            <a:r>
              <a:rPr lang="en-US" sz="2800">
                <a:solidFill>
                  <a:srgbClr val="0000CC"/>
                </a:solidFill>
                <a:latin typeface="Cambria" panose="02040503050406030204" pitchFamily="18" charset="0"/>
                <a:ea typeface="Cambria" panose="02040503050406030204" pitchFamily="18" charset="0"/>
                <a:cs typeface="Times New Roman" pitchFamily="18" charset="0"/>
              </a:rPr>
              <a:t>                5.3 = 15(</a:t>
            </a:r>
            <a:r>
              <a:rPr lang="en-US" sz="2800" dirty="0">
                <a:solidFill>
                  <a:srgbClr val="0000CC"/>
                </a:solidFill>
                <a:latin typeface="Cambria" panose="02040503050406030204" pitchFamily="18" charset="0"/>
                <a:ea typeface="Cambria" panose="02040503050406030204" pitchFamily="18" charset="0"/>
                <a:cs typeface="Times New Roman" pitchFamily="18" charset="0"/>
              </a:rPr>
              <a:t>m</a:t>
            </a:r>
            <a:r>
              <a:rPr lang="en-US" sz="2800" baseline="30000" dirty="0">
                <a:solidFill>
                  <a:srgbClr val="0000CC"/>
                </a:solidFill>
                <a:latin typeface="Cambria" panose="02040503050406030204" pitchFamily="18" charset="0"/>
                <a:ea typeface="Cambria" panose="02040503050406030204" pitchFamily="18" charset="0"/>
                <a:cs typeface="Times New Roman" pitchFamily="18" charset="0"/>
              </a:rPr>
              <a:t>2</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a:p>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a:p>
            <a:pPr marL="514350" indent="-514350" eaLnBrk="1" hangingPunct="1">
              <a:spcBef>
                <a:spcPct val="50000"/>
              </a:spcBef>
              <a:defRPr/>
            </a:pPr>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a:p>
            <a:pPr marL="514350" indent="-514350" eaLnBrk="1" hangingPunct="1">
              <a:spcBef>
                <a:spcPct val="50000"/>
              </a:spcBef>
              <a:defRPr/>
            </a:pPr>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a:p>
            <a:pPr marL="514350" indent="-514350" eaLnBrk="1" hangingPunct="1">
              <a:spcBef>
                <a:spcPct val="50000"/>
              </a:spcBef>
              <a:defRPr/>
            </a:pPr>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p:txBody>
      </p:sp>
      <p:sp>
        <p:nvSpPr>
          <p:cNvPr id="11" name="TextBox 10"/>
          <p:cNvSpPr txBox="1"/>
          <p:nvPr/>
        </p:nvSpPr>
        <p:spPr>
          <a:xfrm>
            <a:off x="2155634" y="4551488"/>
            <a:ext cx="7696200" cy="2108269"/>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Diện</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tích</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của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một</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viên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gạch</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hình</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vuông</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p>
          <a:p>
            <a:r>
              <a:rPr lang="en-US" sz="2800">
                <a:solidFill>
                  <a:srgbClr val="0000CC"/>
                </a:solidFill>
                <a:latin typeface="Cambria" panose="02040503050406030204" pitchFamily="18" charset="0"/>
                <a:ea typeface="Cambria" panose="02040503050406030204" pitchFamily="18" charset="0"/>
                <a:cs typeface="Times New Roman" pitchFamily="18" charset="0"/>
              </a:rPr>
              <a:t>              25.25  = 625(</a:t>
            </a:r>
            <a:r>
              <a:rPr lang="en-US" sz="2800" dirty="0">
                <a:solidFill>
                  <a:srgbClr val="0000CC"/>
                </a:solidFill>
                <a:latin typeface="Cambria" panose="02040503050406030204" pitchFamily="18" charset="0"/>
                <a:ea typeface="Cambria" panose="02040503050406030204" pitchFamily="18" charset="0"/>
                <a:cs typeface="Times New Roman" pitchFamily="18" charset="0"/>
              </a:rPr>
              <a:t>cm</a:t>
            </a:r>
            <a:r>
              <a:rPr lang="en-US" sz="2800" baseline="30000" dirty="0">
                <a:solidFill>
                  <a:srgbClr val="0000CC"/>
                </a:solidFill>
                <a:latin typeface="Cambria" panose="02040503050406030204" pitchFamily="18" charset="0"/>
                <a:ea typeface="Cambria" panose="02040503050406030204" pitchFamily="18" charset="0"/>
                <a:cs typeface="Times New Roman" pitchFamily="18" charset="0"/>
              </a:rPr>
              <a:t>2</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a:solidFill>
                  <a:srgbClr val="0000CC"/>
                </a:solidFill>
                <a:latin typeface="Cambria" panose="02040503050406030204" pitchFamily="18" charset="0"/>
                <a:ea typeface="Cambria" panose="02040503050406030204" pitchFamily="18" charset="0"/>
                <a:cs typeface="Times New Roman" pitchFamily="18" charset="0"/>
              </a:rPr>
              <a:t>= 0,0625 (</a:t>
            </a:r>
            <a:r>
              <a:rPr lang="en-US" sz="2800" dirty="0">
                <a:solidFill>
                  <a:srgbClr val="0000CC"/>
                </a:solidFill>
                <a:latin typeface="Cambria" panose="02040503050406030204" pitchFamily="18" charset="0"/>
                <a:ea typeface="Cambria" panose="02040503050406030204" pitchFamily="18" charset="0"/>
                <a:cs typeface="Times New Roman" pitchFamily="18" charset="0"/>
              </a:rPr>
              <a:t>m</a:t>
            </a:r>
            <a:r>
              <a:rPr lang="en-US" sz="2800" baseline="30000" dirty="0">
                <a:solidFill>
                  <a:srgbClr val="0000CC"/>
                </a:solidFill>
                <a:latin typeface="Cambria" panose="02040503050406030204" pitchFamily="18" charset="0"/>
                <a:ea typeface="Cambria" panose="02040503050406030204" pitchFamily="18" charset="0"/>
                <a:cs typeface="Times New Roman" pitchFamily="18" charset="0"/>
              </a:rPr>
              <a:t>2</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a:p>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a:p>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a:p>
            <a:endParaRPr lang="en-US" sz="1900" dirty="0">
              <a:solidFill>
                <a:srgbClr val="0000CC"/>
              </a:solidFill>
              <a:latin typeface="Cambria" panose="02040503050406030204" pitchFamily="18" charset="0"/>
              <a:ea typeface="Cambria" panose="02040503050406030204" pitchFamily="18" charset="0"/>
              <a:cs typeface="Times New Roman" pitchFamily="18" charset="0"/>
            </a:endParaRPr>
          </a:p>
        </p:txBody>
      </p:sp>
      <p:sp>
        <p:nvSpPr>
          <p:cNvPr id="12" name="TextBox 11"/>
          <p:cNvSpPr txBox="1"/>
          <p:nvPr/>
        </p:nvSpPr>
        <p:spPr>
          <a:xfrm>
            <a:off x="2155634" y="5599094"/>
            <a:ext cx="7696200" cy="954107"/>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 Số viên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gạch</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mà</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bác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Khôi</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cần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dùng</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a:p>
            <a:r>
              <a:rPr lang="en-US" sz="2800">
                <a:solidFill>
                  <a:srgbClr val="0000CC"/>
                </a:solidFill>
                <a:latin typeface="Cambria" panose="02040503050406030204" pitchFamily="18" charset="0"/>
                <a:ea typeface="Cambria" panose="02040503050406030204" pitchFamily="18" charset="0"/>
                <a:cs typeface="Times New Roman" pitchFamily="18" charset="0"/>
              </a:rPr>
              <a:t>              15: 0,0625  = 240 (</a:t>
            </a:r>
            <a:r>
              <a:rPr lang="en-US" sz="2800" dirty="0">
                <a:solidFill>
                  <a:srgbClr val="0000CC"/>
                </a:solidFill>
                <a:latin typeface="Cambria" panose="02040503050406030204" pitchFamily="18" charset="0"/>
                <a:ea typeface="Cambria" panose="02040503050406030204" pitchFamily="18" charset="0"/>
                <a:cs typeface="Times New Roman" pitchFamily="18" charset="0"/>
              </a:rPr>
              <a:t>viên).</a:t>
            </a:r>
          </a:p>
        </p:txBody>
      </p:sp>
    </p:spTree>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685800" y="159133"/>
            <a:ext cx="11353800" cy="1938992"/>
          </a:xfrm>
          <a:prstGeom prst="rect">
            <a:avLst/>
          </a:prstGeom>
          <a:solidFill>
            <a:schemeClr val="bg1"/>
          </a:solidFill>
          <a:ln w="9525">
            <a:noFill/>
            <a:miter lim="800000"/>
            <a:headEnd/>
            <a:tailEnd/>
          </a:ln>
        </p:spPr>
        <p:txBody>
          <a:bodyPr wrap="square">
            <a:spAutoFit/>
          </a:bodyPr>
          <a:lstStyle/>
          <a:p>
            <a:r>
              <a:rPr lang="en-US" sz="3200" b="1">
                <a:solidFill>
                  <a:srgbClr val="33CC33"/>
                </a:solidFill>
              </a:rPr>
              <a:t>Bài toán 2. </a:t>
            </a:r>
            <a:r>
              <a:rPr lang="pt-BR" sz="2800" i="1">
                <a:solidFill>
                  <a:srgbClr val="002060"/>
                </a:solidFill>
              </a:rPr>
              <a:t>Một </a:t>
            </a:r>
            <a:r>
              <a:rPr lang="pt-BR" sz="2800" i="1" dirty="0">
                <a:solidFill>
                  <a:srgbClr val="002060"/>
                </a:solidFill>
              </a:rPr>
              <a:t>siêu thị cần treo đèn trang trí xung quanh mép của một tấm biển quảng cáo hình chữ nhật có chiều rộng 5m, chiều dài 10m. Chi phí cho mỗi mét dài của đèn là 40 000 đồng. Hỏi siêu thị phải chi bao nhiêu tiền để mua đèn?</a:t>
            </a:r>
            <a:endParaRPr lang="en-US" sz="2800" dirty="0">
              <a:solidFill>
                <a:srgbClr val="002060"/>
              </a:solidFill>
            </a:endParaRPr>
          </a:p>
        </p:txBody>
      </p:sp>
      <p:sp>
        <p:nvSpPr>
          <p:cNvPr id="7" name="Text Box 5"/>
          <p:cNvSpPr txBox="1">
            <a:spLocks noChangeArrowheads="1"/>
          </p:cNvSpPr>
          <p:nvPr/>
        </p:nvSpPr>
        <p:spPr bwMode="auto">
          <a:xfrm>
            <a:off x="304800" y="3800364"/>
            <a:ext cx="10134600" cy="2462213"/>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14350" indent="-514350" eaLnBrk="1" hangingPunct="1">
              <a:spcBef>
                <a:spcPct val="50000"/>
              </a:spcBef>
              <a:defRPr/>
            </a:pPr>
            <a:r>
              <a:rPr lang="en-US" sz="2800" dirty="0">
                <a:solidFill>
                  <a:srgbClr val="0000CC"/>
                </a:solidFill>
                <a:latin typeface="Cambria" panose="02040503050406030204" pitchFamily="18" charset="0"/>
                <a:ea typeface="Cambria" panose="02040503050406030204" pitchFamily="18" charset="0"/>
                <a:cs typeface="Times New Roman" pitchFamily="18" charset="0"/>
              </a:rPr>
              <a:t>    + Chu vi của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tấm</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biển</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quảng</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cáo</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hình</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chữ</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nhật</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a:p>
            <a:pPr marL="514350" indent="-514350" eaLnBrk="1" hangingPunct="1">
              <a:spcBef>
                <a:spcPct val="50000"/>
              </a:spcBef>
              <a:defRPr/>
            </a:pPr>
            <a:r>
              <a:rPr lang="en-US" sz="2800" dirty="0">
                <a:solidFill>
                  <a:srgbClr val="0000CC"/>
                </a:solidFill>
                <a:latin typeface="Cambria" panose="02040503050406030204" pitchFamily="18" charset="0"/>
                <a:ea typeface="Cambria" panose="02040503050406030204" pitchFamily="18" charset="0"/>
                <a:cs typeface="Times New Roman" pitchFamily="18" charset="0"/>
              </a:rPr>
              <a:t>              2.(5 + 10) = 2.15 = 30 (m)</a:t>
            </a:r>
          </a:p>
          <a:p>
            <a:pPr marL="514350" indent="-514350" eaLnBrk="1" hangingPunct="1">
              <a:spcBef>
                <a:spcPct val="50000"/>
              </a:spcBef>
              <a:defRPr/>
            </a:pPr>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a:p>
            <a:pPr marL="514350" indent="-514350" eaLnBrk="1" hangingPunct="1">
              <a:spcBef>
                <a:spcPct val="50000"/>
              </a:spcBef>
              <a:defRPr/>
            </a:pPr>
            <a:endParaRPr lang="en-US" sz="2800" dirty="0">
              <a:solidFill>
                <a:srgbClr val="0000CC"/>
              </a:solidFill>
              <a:latin typeface="Cambria" panose="02040503050406030204" pitchFamily="18" charset="0"/>
              <a:ea typeface="Cambria" panose="02040503050406030204" pitchFamily="18" charset="0"/>
              <a:cs typeface="Times New Roman" pitchFamily="18" charset="0"/>
            </a:endParaRPr>
          </a:p>
        </p:txBody>
      </p:sp>
      <p:sp>
        <p:nvSpPr>
          <p:cNvPr id="8" name="TextBox 7"/>
          <p:cNvSpPr txBox="1"/>
          <p:nvPr/>
        </p:nvSpPr>
        <p:spPr>
          <a:xfrm>
            <a:off x="457200" y="4994747"/>
            <a:ext cx="9448800" cy="954107"/>
          </a:xfrm>
          <a:prstGeom prst="rect">
            <a:avLst/>
          </a:prstGeom>
          <a:noFill/>
        </p:spPr>
        <p:txBody>
          <a:bodyPr wrap="square" rtlCol="0">
            <a:spAutoFit/>
          </a:bodyPr>
          <a:lstStyle/>
          <a:p>
            <a:r>
              <a:rPr lang="en-US" sz="2800" dirty="0">
                <a:solidFill>
                  <a:srgbClr val="0000CC"/>
                </a:solidFill>
                <a:latin typeface="Cambria" panose="02040503050406030204" pitchFamily="18" charset="0"/>
                <a:ea typeface="Cambria" panose="02040503050406030204" pitchFamily="18" charset="0"/>
                <a:cs typeface="Times New Roman" pitchFamily="18" charset="0"/>
              </a:rPr>
              <a:t>  + Số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tiền</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siêu</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thị</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cần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phải</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chi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để</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mua</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đèn</a:t>
            </a:r>
            <a:r>
              <a:rPr lang="en-US" sz="2800" dirty="0">
                <a:solidFill>
                  <a:srgbClr val="0000CC"/>
                </a:solidFill>
                <a:latin typeface="Cambria" panose="02040503050406030204" pitchFamily="18" charset="0"/>
                <a:ea typeface="Cambria" panose="02040503050406030204" pitchFamily="18" charset="0"/>
                <a:cs typeface="Times New Roman" pitchFamily="18" charset="0"/>
              </a:rPr>
              <a:t>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là</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a:p>
            <a:r>
              <a:rPr lang="en-US" sz="2800" dirty="0">
                <a:solidFill>
                  <a:srgbClr val="0000CC"/>
                </a:solidFill>
                <a:latin typeface="Cambria" panose="02040503050406030204" pitchFamily="18" charset="0"/>
                <a:ea typeface="Cambria" panose="02040503050406030204" pitchFamily="18" charset="0"/>
                <a:cs typeface="Times New Roman" pitchFamily="18" charset="0"/>
              </a:rPr>
              <a:t>              30. 40 000 = 1 200 000 (</a:t>
            </a:r>
            <a:r>
              <a:rPr lang="en-US" sz="2800" dirty="0" err="1">
                <a:solidFill>
                  <a:srgbClr val="0000CC"/>
                </a:solidFill>
                <a:latin typeface="Cambria" panose="02040503050406030204" pitchFamily="18" charset="0"/>
                <a:ea typeface="Cambria" panose="02040503050406030204" pitchFamily="18" charset="0"/>
                <a:cs typeface="Times New Roman" pitchFamily="18" charset="0"/>
              </a:rPr>
              <a:t>đồng</a:t>
            </a:r>
            <a:r>
              <a:rPr lang="en-US" sz="2800" dirty="0">
                <a:solidFill>
                  <a:srgbClr val="0000CC"/>
                </a:solidFill>
                <a:latin typeface="Cambria" panose="02040503050406030204" pitchFamily="18" charset="0"/>
                <a:ea typeface="Cambria" panose="02040503050406030204" pitchFamily="18" charset="0"/>
                <a:cs typeface="Times New Roman" pitchFamily="18" charset="0"/>
              </a:rPr>
              <a:t>)</a:t>
            </a:r>
          </a:p>
        </p:txBody>
      </p:sp>
      <p:pic>
        <p:nvPicPr>
          <p:cNvPr id="9" name="Picture 8"/>
          <p:cNvPicPr/>
          <p:nvPr/>
        </p:nvPicPr>
        <p:blipFill rotWithShape="1">
          <a:blip r:embed="rId2">
            <a:extLst>
              <a:ext uri="{28A0092B-C50C-407E-A947-70E740481C1C}">
                <a14:useLocalDpi xmlns:a14="http://schemas.microsoft.com/office/drawing/2010/main" val="0"/>
              </a:ext>
            </a:extLst>
          </a:blip>
          <a:srcRect t="3637"/>
          <a:stretch/>
        </p:blipFill>
        <p:spPr bwMode="auto">
          <a:xfrm>
            <a:off x="6781800" y="2006284"/>
            <a:ext cx="3657600" cy="17134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044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1969</TotalTime>
  <Words>2299</Words>
  <PresentationFormat>Widescreen</PresentationFormat>
  <Paragraphs>311</Paragraphs>
  <Slides>37</Slides>
  <Notes>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#9Slide03 AllRoundGothic</vt:lpstr>
      <vt:lpstr>#9Slide04 Yeseva One</vt:lpstr>
      <vt:lpstr>#9Slide05 Authentica Regular</vt:lpstr>
      <vt:lpstr>Arial</vt:lpstr>
      <vt:lpstr>Calibri</vt:lpstr>
      <vt:lpstr>Cambria</vt:lpstr>
      <vt:lpstr>Cambria Math</vt:lpstr>
      <vt:lpstr>Palatino Linotype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 LUẬT CHƠI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2019-01-09T03:14:35Z</dcterms:created>
  <dcterms:modified xsi:type="dcterms:W3CDTF">2022-07-20T10:39:20Z</dcterms:modified>
</cp:coreProperties>
</file>