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296" r:id="rId3"/>
    <p:sldId id="309" r:id="rId4"/>
    <p:sldId id="310" r:id="rId5"/>
    <p:sldId id="337" r:id="rId6"/>
    <p:sldId id="338" r:id="rId7"/>
    <p:sldId id="311" r:id="rId8"/>
    <p:sldId id="312" r:id="rId9"/>
    <p:sldId id="313" r:id="rId10"/>
    <p:sldId id="314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8" r:id="rId30"/>
    <p:sldId id="35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296"/>
            <p14:sldId id="309"/>
            <p14:sldId id="310"/>
            <p14:sldId id="337"/>
            <p14:sldId id="338"/>
            <p14:sldId id="311"/>
            <p14:sldId id="312"/>
            <p14:sldId id="313"/>
            <p14:sldId id="314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8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91919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582" autoAdjust="0"/>
  </p:normalViewPr>
  <p:slideViewPr>
    <p:cSldViewPr>
      <p:cViewPr varScale="1">
        <p:scale>
          <a:sx n="108" d="100"/>
          <a:sy n="108" d="100"/>
        </p:scale>
        <p:origin x="8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5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4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0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3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73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8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2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 b="30312"/>
          <a:stretch/>
        </p:blipFill>
        <p:spPr bwMode="auto">
          <a:xfrm>
            <a:off x="381000" y="836506"/>
            <a:ext cx="2438400" cy="3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81390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5822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MỆNH ĐỀ</a:t>
            </a:r>
          </a:p>
        </p:txBody>
      </p:sp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438400" y="361950"/>
            <a:ext cx="6400800" cy="414985"/>
          </a:xfrm>
          <a:prstGeom prst="rect">
            <a:avLst/>
          </a:prstGeom>
          <a:noFill/>
          <a:ln w="9525">
            <a:solidFill>
              <a:srgbClr val="FFA3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Thực</a:t>
            </a:r>
            <a:r>
              <a:rPr lang="en-US" altLang="en-US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hành</a:t>
            </a:r>
            <a:r>
              <a:rPr lang="en-US" altLang="en-US" i="1" u="sng" dirty="0">
                <a:solidFill>
                  <a:srgbClr val="FFFF00"/>
                </a:solidFill>
                <a:cs typeface="Arial" panose="020B0604020202020204" pitchFamily="34" charset="0"/>
              </a:rPr>
              <a:t> 4</a:t>
            </a:r>
            <a:r>
              <a:rPr lang="en-US" altLang="en-US" i="1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MỆNH ĐỀ PHỦ ĐỊNH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92B18C-3E04-2869-D00A-66ACC67D55BD}"/>
                  </a:ext>
                </a:extLst>
              </p:cNvPr>
              <p:cNvSpPr txBox="1"/>
              <p:nvPr/>
            </p:nvSpPr>
            <p:spPr>
              <a:xfrm>
                <a:off x="2438400" y="952315"/>
                <a:ext cx="655320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Kí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hiệu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mệnh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đề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).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"Paris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phải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thủ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đô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nước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Anh".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đúng</a:t>
                </a:r>
              </a:p>
              <a:p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"23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phải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nguyên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tố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"2021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chia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hết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 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92B18C-3E04-2869-D00A-66ACC67D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52315"/>
                <a:ext cx="6553200" cy="2862322"/>
              </a:xfrm>
              <a:prstGeom prst="rect">
                <a:avLst/>
              </a:prstGeom>
              <a:blipFill>
                <a:blip r:embed="rId4"/>
                <a:stretch>
                  <a:fillRect l="-744" t="-106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438400" y="361950"/>
            <a:ext cx="6400800" cy="414985"/>
          </a:xfrm>
          <a:prstGeom prst="rect">
            <a:avLst/>
          </a:prstGeom>
          <a:noFill/>
          <a:ln w="9525">
            <a:solidFill>
              <a:srgbClr val="FFA3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i="1" u="sng" dirty="0">
                <a:solidFill>
                  <a:srgbClr val="FFFF00"/>
                </a:solidFill>
                <a:cs typeface="Arial" panose="020B0604020202020204" pitchFamily="34" charset="0"/>
              </a:rPr>
              <a:t>HĐPK 4</a:t>
            </a:r>
            <a:r>
              <a:rPr lang="en-US" altLang="en-US" i="1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92B18C-3E04-2869-D00A-66ACC67D55BD}"/>
                  </a:ext>
                </a:extLst>
              </p:cNvPr>
              <p:cNvSpPr txBox="1"/>
              <p:nvPr/>
            </p:nvSpPr>
            <p:spPr>
              <a:xfrm>
                <a:off x="2438400" y="952315"/>
                <a:ext cx="65532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dirty="0">
                    <a:solidFill>
                      <a:srgbClr val="FF0000"/>
                    </a:solidFill>
                  </a:rPr>
                  <a:t>(1) </a:t>
                </a:r>
                <a:r>
                  <a:rPr lang="en-US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</a:rPr>
                  <a:t> (2)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(1),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"Tam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</a:rPr>
                  <a:t>",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 "Tam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cân</a:t>
                </a:r>
                <a:r>
                  <a:rPr lang="en-US" dirty="0">
                    <a:solidFill>
                      <a:srgbClr val="FF0000"/>
                    </a:solidFill>
                  </a:rPr>
                  <a:t>".</a:t>
                </a:r>
                <a:endParaRPr lang="en-US" dirty="0"/>
              </a:p>
              <a:p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Với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(2),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4&gt;0",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:"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&gt;2"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". </a:t>
                </a:r>
                <a:endParaRPr lang="en-US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92B18C-3E04-2869-D00A-66ACC67D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52315"/>
                <a:ext cx="6553200" cy="1754326"/>
              </a:xfrm>
              <a:prstGeom prst="rect">
                <a:avLst/>
              </a:prstGeom>
              <a:blipFill>
                <a:blip r:embed="rId4"/>
                <a:stretch>
                  <a:fillRect l="-744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6588D997-E4C3-548F-AA39-4B1621C39561}"/>
              </a:ext>
            </a:extLst>
          </p:cNvPr>
          <p:cNvSpPr txBox="1"/>
          <p:nvPr/>
        </p:nvSpPr>
        <p:spPr>
          <a:xfrm>
            <a:off x="2438400" y="54824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1600" b="1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38400" y="732908"/>
                <a:ext cx="6553200" cy="3151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mệnh đề P và Q. Mệnh đề "Nếu P thì Q" được gọi là mệnh đề kéo theo, kí hiệu là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 đề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chỉ sai khi P đúng và Q sai.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b="1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xét:</a:t>
                </a:r>
                <a:endParaRPr lang="en-US" sz="1400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Mệnh đề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còn được phát biểu là "P kéo theo Q" hoặc "Từ P suy ra Q".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Để xét tính đúng sai của mệnh đề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chỉ cần xét trường hợp P đúng. Khi đó, nếu Q đúng thì mệnh đề đúng, nếu Q sai thì mệnh đề sai.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b="1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4 (SGK – tr 11)</a:t>
                </a:r>
                <a:endParaRPr lang="en-US" sz="1800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732908"/>
                <a:ext cx="6553200" cy="3151697"/>
              </a:xfrm>
              <a:prstGeom prst="rect">
                <a:avLst/>
              </a:prstGeom>
              <a:blipFill>
                <a:blip r:embed="rId4"/>
                <a:stretch>
                  <a:fillRect l="-279" r="-1116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6588D997-E4C3-548F-AA39-4B1621C39561}"/>
              </a:ext>
            </a:extLst>
          </p:cNvPr>
          <p:cNvSpPr txBox="1"/>
          <p:nvPr/>
        </p:nvSpPr>
        <p:spPr>
          <a:xfrm>
            <a:off x="2514600" y="430396"/>
            <a:ext cx="22860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 4 (SGK – tr 11)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514600" y="1047750"/>
                <a:ext cx="6553200" cy="17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mệnh đề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định lí, ta nói: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là giả thiết, Q là kết luận của định lí'; 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là điều kiện đủ để có Q;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 là điều kiện cần để có P.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47750"/>
                <a:ext cx="6553200" cy="1760547"/>
              </a:xfrm>
              <a:prstGeom prst="rect">
                <a:avLst/>
              </a:prstGeom>
              <a:blipFill>
                <a:blip r:embed="rId4"/>
                <a:stretch>
                  <a:fillRect l="-837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6588D997-E4C3-548F-AA39-4B1621C39561}"/>
              </a:ext>
            </a:extLst>
          </p:cNvPr>
          <p:cNvSpPr txBox="1"/>
          <p:nvPr/>
        </p:nvSpPr>
        <p:spPr>
          <a:xfrm>
            <a:off x="2419165" y="4424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5 (SGK -tr11)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28043" y="799728"/>
                <a:ext cx="6553200" cy="2656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5: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lí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"Hai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43" y="799728"/>
                <a:ext cx="6553200" cy="2656368"/>
              </a:xfrm>
              <a:prstGeom prst="rect">
                <a:avLst/>
              </a:prstGeom>
              <a:blipFill>
                <a:blip r:embed="rId4"/>
                <a:stretch>
                  <a:fillRect l="-744" t="-1147" r="-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đảo. Hai mệnh đề tương đương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6588D997-E4C3-548F-AA39-4B1621C39561}"/>
              </a:ext>
            </a:extLst>
          </p:cNvPr>
          <p:cNvSpPr txBox="1"/>
          <p:nvPr/>
        </p:nvSpPr>
        <p:spPr>
          <a:xfrm>
            <a:off x="2419165" y="4424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5: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28043" y="799728"/>
                <a:ext cx="6553200" cy="445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:"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"⋅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'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nl-NL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đảo của một mệnh đề không nhất thiết là đúng</a:t>
                </a:r>
                <a:r>
                  <a:rPr lang="nl-N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43" y="799728"/>
                <a:ext cx="6553200" cy="4458721"/>
              </a:xfrm>
              <a:prstGeom prst="rect">
                <a:avLst/>
              </a:prstGeom>
              <a:blipFill>
                <a:blip r:embed="rId4"/>
                <a:stretch>
                  <a:fillRect l="-744" t="-683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đảo. Hai mệnh đề tương đương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553200" cy="342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cả hai mệnh đề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"P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"P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Q".</a:t>
                </a: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đó, ta cũng nói P là điều kiện cần và đủ để có Q (hay Q là điều kiện cần và đủ để có P).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xét:</a:t>
                </a: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mệnh đề P và Q tương đương khi chúng cùng đúng hoặc cùng sai.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6 (SGK – tr 12+13)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553200" cy="3422540"/>
              </a:xfrm>
              <a:prstGeom prst="rect">
                <a:avLst/>
              </a:prstGeom>
              <a:blipFill>
                <a:blip r:embed="rId4"/>
                <a:stretch>
                  <a:fillRect l="-837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đảo. Hai mệnh đề tương đương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5532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6: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553200" cy="3139321"/>
              </a:xfrm>
              <a:prstGeom prst="rect">
                <a:avLst/>
              </a:prstGeom>
              <a:blipFill>
                <a:blip r:embed="rId4"/>
                <a:stretch>
                  <a:fillRect l="-837" t="-971" r="-65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1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F736589-720F-4892-4E33-EEE20BCA577F}"/>
                  </a:ext>
                </a:extLst>
              </p:cNvPr>
              <p:cNvSpPr txBox="1"/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Mệnh đề chứa kí hiệu </a:t>
                </a:r>
                <a14:m>
                  <m:oMath xmlns:m="http://schemas.openxmlformats.org/officeDocument/2006/math">
                    <m:r>
                      <a:rPr lang="nl-NL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∀, ∃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F736589-720F-4892-4E33-EEE20BCA5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blipFill>
                <a:blip r:embed="rId4"/>
                <a:stretch>
                  <a:fillRect l="-2133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553200" cy="367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HĐKP 6: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vi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(3)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vi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"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đúng nếu với mọi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"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đúng nếu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553200" cy="3671070"/>
              </a:xfrm>
              <a:prstGeom prst="rect">
                <a:avLst/>
              </a:prstGeom>
              <a:blipFill>
                <a:blip r:embed="rId5"/>
                <a:stretch>
                  <a:fillRect l="-837" t="-831" r="-186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4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F736589-720F-4892-4E33-EEE20BCA577F}"/>
                  </a:ext>
                </a:extLst>
              </p:cNvPr>
              <p:cNvSpPr txBox="1"/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 đề chứa kí hiệu </a:t>
                </a:r>
                <a14:m>
                  <m:oMath xmlns:m="http://schemas.openxmlformats.org/officeDocument/2006/math">
                    <m:r>
                      <a:rPr lang="nl-NL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∀, ∃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F736589-720F-4892-4E33-EEE20BCA5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blipFill>
                <a:blip r:embed="rId4"/>
                <a:stretch>
                  <a:fillRect l="-2133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465903" cy="4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7 (SGK – tr14)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7: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=0;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</m:oMath>
                </a14:m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8: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+1≠0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465903" cy="4251164"/>
              </a:xfrm>
              <a:prstGeom prst="rect">
                <a:avLst/>
              </a:prstGeom>
              <a:blipFill>
                <a:blip r:embed="rId5"/>
                <a:stretch>
                  <a:fillRect l="-848" t="-716" r="-283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960" y="213963"/>
            <a:ext cx="103766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1</a:t>
            </a:r>
            <a:endParaRPr lang="vi-VN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571" y="590550"/>
            <a:ext cx="29632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alt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1+1=2.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Dân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ca Quan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họ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di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sản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văn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hoá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phi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vật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thể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đại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diện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nhân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loại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1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(Sai) 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181600" y="680577"/>
            <a:ext cx="0" cy="112917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85842" y="573793"/>
            <a:ext cx="3141662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2798279"/>
            <a:ext cx="2087562" cy="825983"/>
            <a:chOff x="5638800" y="1657351"/>
            <a:chExt cx="2087562" cy="1110757"/>
          </a:xfrm>
        </p:grpSpPr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6497898" y="1657351"/>
              <a:ext cx="358775" cy="2873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638800" y="1978786"/>
              <a:ext cx="2087562" cy="78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13869" y="2301678"/>
            <a:ext cx="1752600" cy="493818"/>
            <a:chOff x="5638800" y="1825703"/>
            <a:chExt cx="2087562" cy="493818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6172200" y="1825703"/>
              <a:ext cx="358775" cy="206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5638800" y="1978786"/>
              <a:ext cx="2087562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WordArt 16"/>
          <p:cNvSpPr>
            <a:spLocks noChangeArrowheads="1" noChangeShapeType="1" noTextEdit="1"/>
          </p:cNvSpPr>
          <p:nvPr/>
        </p:nvSpPr>
        <p:spPr bwMode="auto">
          <a:xfrm>
            <a:off x="3374269" y="3333750"/>
            <a:ext cx="4318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3545443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26" grpId="0"/>
      <p:bldP spid="3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465903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</a:t>
                </a:r>
              </a:p>
              <a:p>
                <a:r>
                  <a:rPr 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b)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Sai.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2020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3".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≥3,15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2020, 5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Nã̃ng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Chí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Thơ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(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  <a:p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nay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"Tam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3.</a:t>
                </a:r>
                <a:endParaRPr 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465903" cy="4278094"/>
              </a:xfrm>
              <a:prstGeom prst="rect">
                <a:avLst/>
              </a:prstGeom>
              <a:blipFill>
                <a:blip r:embed="rId4"/>
                <a:stretch>
                  <a:fillRect l="-566" t="-427" r="-660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2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id="{03E99026-A6CC-22EC-8B5C-056F750A4B69}"/>
              </a:ext>
            </a:extLst>
          </p:cNvPr>
          <p:cNvSpPr txBox="1"/>
          <p:nvPr/>
        </p:nvSpPr>
        <p:spPr>
          <a:xfrm>
            <a:off x="2510161" y="541029"/>
            <a:ext cx="646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Bài</a:t>
            </a:r>
            <a:r>
              <a:rPr lang="en-US" b="1" dirty="0">
                <a:solidFill>
                  <a:srgbClr val="FFFF00"/>
                </a:solidFill>
              </a:rPr>
              <a:t> 4.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err="1">
                <a:solidFill>
                  <a:srgbClr val="FF0000"/>
                </a:solidFill>
              </a:rPr>
              <a:t>Giả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BDE0EF62-BA8D-274C-32F3-D0FE8391A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93814"/>
                  </p:ext>
                </p:extLst>
              </p:nvPr>
            </p:nvGraphicFramePr>
            <p:xfrm>
              <a:off x="2438400" y="1189764"/>
              <a:ext cx="4572000" cy="14451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5674058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59604642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85922886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Định lí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Giả thiết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Kết luận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extLst>
                      <a:ext uri="{0D108BD9-81ED-4DB2-BD59-A6C34878D82A}">
                        <a16:rowId xmlns:a16="http://schemas.microsoft.com/office/drawing/2014/main" val="14698355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Hai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Diện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tích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của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hai</a:t>
                          </a:r>
                          <a:r>
                            <a:rPr lang="en-US" sz="1200" dirty="0">
                              <a:effectLst/>
                            </a:rPr>
                            <a:t>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đó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9143136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4228795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BDE0EF62-BA8D-274C-32F3-D0FE8391A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93814"/>
                  </p:ext>
                </p:extLst>
              </p:nvPr>
            </p:nvGraphicFramePr>
            <p:xfrm>
              <a:off x="2438400" y="1189764"/>
              <a:ext cx="4572000" cy="14451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5674058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59604642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85922886"/>
                        </a:ext>
                      </a:extLst>
                    </a:gridCol>
                  </a:tblGrid>
                  <a:tr h="3466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Định lí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Giả thiết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Kết luận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extLst>
                      <a:ext uri="{0D108BD9-81ED-4DB2-BD59-A6C34878D82A}">
                        <a16:rowId xmlns:a16="http://schemas.microsoft.com/office/drawing/2014/main" val="1469835560"/>
                      </a:ext>
                    </a:extLst>
                  </a:tr>
                  <a:tr h="6209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800" t="-56863" r="-202000" b="-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Hai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Diện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tích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của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hai</a:t>
                          </a:r>
                          <a:r>
                            <a:rPr lang="en-US" sz="1200" dirty="0">
                              <a:effectLst/>
                            </a:rPr>
                            <a:t>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đó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914313620"/>
                      </a:ext>
                    </a:extLst>
                  </a:tr>
                  <a:tr h="477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800" t="-202532" r="-20200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0800" t="-202532" r="-10200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200800" t="-202532" r="-2000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7950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7430BF5-B8A4-9693-8BD6-05E1215D47A0}"/>
                  </a:ext>
                </a:extLst>
              </p:cNvPr>
              <p:cNvSpPr txBox="1"/>
              <p:nvPr/>
            </p:nvSpPr>
            <p:spPr>
              <a:xfrm>
                <a:off x="2590800" y="2800350"/>
                <a:ext cx="6553200" cy="1516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"Hai tam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".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"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 đ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ề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ki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đủ để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"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:"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7430BF5-B8A4-9693-8BD6-05E1215D4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800350"/>
                <a:ext cx="6553200" cy="1516441"/>
              </a:xfrm>
              <a:prstGeom prst="rect">
                <a:avLst/>
              </a:prstGeom>
              <a:blipFill>
                <a:blip r:embed="rId5"/>
                <a:stretch>
                  <a:fillRect l="-279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2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524217" y="438150"/>
                <a:ext cx="6465903" cy="4505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"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17" y="438150"/>
                <a:ext cx="6465903" cy="4505336"/>
              </a:xfrm>
              <a:prstGeom prst="rect">
                <a:avLst/>
              </a:prstGeom>
              <a:blipFill>
                <a:blip r:embed="rId4"/>
                <a:stretch>
                  <a:fillRect l="-754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5798" y="569881"/>
                <a:ext cx="6465903" cy="445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:"∃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=10";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“∃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+3≠0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+1≥2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98" y="569881"/>
                <a:ext cx="6465903" cy="4451347"/>
              </a:xfrm>
              <a:prstGeom prst="rect">
                <a:avLst/>
              </a:prstGeom>
              <a:blipFill>
                <a:blip r:embed="rId4"/>
                <a:stretch>
                  <a:fillRect l="-754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2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50237" y="361950"/>
                <a:ext cx="6465903" cy="4925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r>
                  <a:rPr lang="fr-FR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là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</a:p>
              <a:p>
                <a:pPr marL="342900" indent="-342900">
                  <a:buAutoNum type="alphaUcPeriod"/>
                </a:pP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muộn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Hôm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nay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nắng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đói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, −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11.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vi-VN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2x – m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vô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kép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vô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kép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37" y="361950"/>
                <a:ext cx="6465903" cy="4925836"/>
              </a:xfrm>
              <a:prstGeom prst="rect">
                <a:avLst/>
              </a:prstGeom>
              <a:blipFill>
                <a:blip r:embed="rId4"/>
                <a:stretch>
                  <a:fillRect l="-848" t="-619" r="-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38400" y="361950"/>
                <a:ext cx="6465903" cy="4989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vi-VN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3+5≤7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2&gt;1⇒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 </m:t>
                    </m:r>
                  </m:oMath>
                </a14:m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6. 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&lt;3⇔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pPr marL="342900" indent="-342900">
                  <a:buAutoNum type="alphaUcPeriod"/>
                </a:pP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1950"/>
                <a:ext cx="6465903" cy="4989186"/>
              </a:xfrm>
              <a:prstGeom prst="rect">
                <a:avLst/>
              </a:prstGeom>
              <a:blipFill>
                <a:blip r:embed="rId4"/>
                <a:stretch>
                  <a:fillRect l="-471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0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0619" y="361950"/>
                <a:ext cx="6465903" cy="414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7.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"n chia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12",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</a:t>
                </a: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4         </a:t>
                </a: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3                  </a:t>
                </a: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88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8.</a:t>
                </a:r>
                <a:r>
                  <a:rPr lang="fr-FR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9.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:"</m:t>
                        </m:r>
                      </m:fName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19" y="361950"/>
                <a:ext cx="6465903" cy="4143122"/>
              </a:xfrm>
              <a:prstGeom prst="rect">
                <a:avLst/>
              </a:prstGeom>
              <a:blipFill>
                <a:blip r:embed="rId4"/>
                <a:stretch>
                  <a:fillRect l="-283" t="-147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38400" y="361950"/>
                <a:ext cx="6465903" cy="462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:"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acc>
                      <m:accPr>
                        <m:chr m:val="̸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ac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11:</a:t>
                </a:r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+ b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tam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12:</a:t>
                </a:r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nào sau là mệnh đề </a:t>
                </a:r>
                <a:r>
                  <a:rPr lang="pt-BR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1950"/>
                <a:ext cx="6465903" cy="4623253"/>
              </a:xfrm>
              <a:prstGeom prst="rect">
                <a:avLst/>
              </a:prstGeom>
              <a:blipFill>
                <a:blip r:embed="rId4"/>
                <a:stretch>
                  <a:fillRect l="-471" t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0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286000" y="395609"/>
                <a:ext cx="646590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13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kép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14: </a:t>
                </a:r>
                <a:r>
                  <a:rPr lang="nl-NL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trắc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dễ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	 </a:t>
                </a:r>
              </a:p>
              <a:p>
                <a:r>
                  <a:rPr lang="en-US" sz="1400" b="0" dirty="0">
                    <a:solidFill>
                      <a:srgbClr val="FF0000"/>
                    </a:solidFill>
                  </a:rPr>
                  <a:t>B.   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2016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+12=11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tịch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Thắng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An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15: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(I).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(II).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(III).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(I),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(III),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			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5609"/>
                <a:ext cx="6465903" cy="3970318"/>
              </a:xfrm>
              <a:prstGeom prst="rect">
                <a:avLst/>
              </a:prstGeom>
              <a:blipFill>
                <a:blip r:embed="rId4"/>
                <a:stretch>
                  <a:fillRect l="-283" t="-307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854125-ED2A-9B52-7C09-9CC8408D106A}"/>
              </a:ext>
            </a:extLst>
          </p:cNvPr>
          <p:cNvSpPr txBox="1"/>
          <p:nvPr/>
        </p:nvSpPr>
        <p:spPr>
          <a:xfrm>
            <a:off x="3223704" y="435607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C42DCC-89E6-193F-1A4C-1CFA768578F3}"/>
              </a:ext>
            </a:extLst>
          </p:cNvPr>
          <p:cNvSpPr txBox="1"/>
          <p:nvPr/>
        </p:nvSpPr>
        <p:spPr>
          <a:xfrm>
            <a:off x="3893229" y="4365927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87425ED-BFEC-B9BB-5793-AE6C01581A56}"/>
              </a:ext>
            </a:extLst>
          </p:cNvPr>
          <p:cNvSpPr txBox="1"/>
          <p:nvPr/>
        </p:nvSpPr>
        <p:spPr>
          <a:xfrm>
            <a:off x="4907872" y="4358104"/>
            <a:ext cx="6280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33FE2C8-B77B-6305-80AD-A2D839512867}"/>
              </a:ext>
            </a:extLst>
          </p:cNvPr>
          <p:cNvSpPr txBox="1"/>
          <p:nvPr/>
        </p:nvSpPr>
        <p:spPr>
          <a:xfrm>
            <a:off x="2411952" y="435607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14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303015" y="421541"/>
                <a:ext cx="6465903" cy="1852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Câu 16. </a:t>
                </a:r>
                <a:r>
                  <a:rPr lang="en-US" dirty="0">
                    <a:solidFill>
                      <a:srgbClr val="FF0000"/>
                    </a:solidFill>
                  </a:rPr>
                  <a:t>Trong </a:t>
                </a:r>
                <a:r>
                  <a:rPr lang="en-US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sau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</a:rPr>
                  <a:t>tìm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A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</a:rPr>
                      <m:t>–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</a:rPr>
                      <m:t>π</m:t>
                    </m:r>
                    <m:r>
                      <a:rPr lang="en-US">
                        <a:solidFill>
                          <a:srgbClr val="FF0000"/>
                        </a:solidFill>
                      </a:rPr>
                      <m:t> &lt; – 2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</a:rPr>
                      <m:t> &lt; 4   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</a:rPr>
                      <m:t>π</m:t>
                    </m:r>
                    <m:r>
                      <a:rPr lang="en-US">
                        <a:solidFill>
                          <a:srgbClr val="FF0000"/>
                        </a:solidFill>
                      </a:rPr>
                      <m:t> &lt;  2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</a:rPr>
                      <m:t>&lt; 16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C.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</a:rPr>
                      <m:t>3 &lt; 5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3.5</m:t>
                    </m:r>
                    <m:r>
                      <a:rPr lang="en-US">
                        <a:solidFill>
                          <a:srgbClr val="FF0000"/>
                        </a:solidFill>
                      </a:rPr>
                      <m:t> &lt; 5.5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D.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</a:rPr>
                      <m:t>3 &lt; 5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d>
                      <m:dPr>
                        <m:ctrl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>
                        <a:solidFill>
                          <a:srgbClr val="FF0000"/>
                        </a:solidFill>
                      </a:rPr>
                      <m:t>&gt;(</m:t>
                    </m:r>
                    <m:r>
                      <a:rPr lang="en-US" i="1">
                        <a:solidFill>
                          <a:srgbClr val="FF0000"/>
                        </a:solidFill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</a:rPr>
                      <m:t>5).5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15" y="421541"/>
                <a:ext cx="6465903" cy="1852110"/>
              </a:xfrm>
              <a:prstGeom prst="rect">
                <a:avLst/>
              </a:prstGeom>
              <a:blipFill>
                <a:blip r:embed="rId4"/>
                <a:stretch>
                  <a:fillRect l="-849" t="-1645" b="-8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58FD482-E323-6EE4-FFFF-48145F395666}"/>
              </a:ext>
            </a:extLst>
          </p:cNvPr>
          <p:cNvSpPr txBox="1"/>
          <p:nvPr/>
        </p:nvSpPr>
        <p:spPr>
          <a:xfrm>
            <a:off x="2317812" y="2023537"/>
            <a:ext cx="560458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VNI-Times"/>
                <a:ea typeface="VNI-Times"/>
                <a:cs typeface="VNI-Times"/>
              </a:rPr>
              <a:t>Câu</a:t>
            </a:r>
            <a:r>
              <a:rPr lang="en-US" sz="1800" b="1" dirty="0">
                <a:solidFill>
                  <a:srgbClr val="FFFF00"/>
                </a:solidFill>
                <a:effectLst/>
                <a:latin typeface="VNI-Times"/>
                <a:ea typeface="VNI-Times"/>
                <a:cs typeface="VNI-Times"/>
              </a:rPr>
              <a:t> 17.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NI-Times"/>
                <a:cs typeface="Cordia New" panose="020B0304020202020204" pitchFamily="34" charset="-34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Trong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mệnh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đề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sau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tìm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mệnh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đề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: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A2F84CA-200E-79B7-1D91-C2E3BBDBE059}"/>
                  </a:ext>
                </a:extLst>
              </p:cNvPr>
              <p:cNvSpPr txBox="1"/>
              <p:nvPr/>
            </p:nvSpPr>
            <p:spPr>
              <a:xfrm>
                <a:off x="2286000" y="234496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+1≠0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A2F84CA-200E-79B7-1D91-C2E3BBDBE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44960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l="-10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97A868E-3707-3F59-30E8-934553B33A30}"/>
                  </a:ext>
                </a:extLst>
              </p:cNvPr>
              <p:cNvSpPr txBox="1"/>
              <p:nvPr/>
            </p:nvSpPr>
            <p:spPr>
              <a:xfrm>
                <a:off x="2286000" y="264428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0,+∞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97A868E-3707-3F59-30E8-934553B3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44288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10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401B6A-45DF-DBA0-FE0B-2FF1729140A9}"/>
              </a:ext>
            </a:extLst>
          </p:cNvPr>
          <p:cNvSpPr txBox="1"/>
          <p:nvPr/>
        </p:nvSpPr>
        <p:spPr>
          <a:xfrm>
            <a:off x="2286000" y="2968008"/>
            <a:ext cx="5229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AB=CD”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B1283DA-901E-F8BA-5025-936C4B14B201}"/>
              </a:ext>
            </a:extLst>
          </p:cNvPr>
          <p:cNvSpPr txBox="1"/>
          <p:nvPr/>
        </p:nvSpPr>
        <p:spPr>
          <a:xfrm>
            <a:off x="2314112" y="33373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2007 chia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9”.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5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1. MỆNH ĐỀ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4664" y="1035616"/>
            <a:ext cx="6332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72248" y="692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 NGHĨA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6708" y="1352550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2248" y="295275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Q, R,…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74A8917-AB3D-2C5A-BEAA-B6515F63CF95}"/>
              </a:ext>
            </a:extLst>
          </p:cNvPr>
          <p:cNvSpPr txBox="1"/>
          <p:nvPr/>
        </p:nvSpPr>
        <p:spPr>
          <a:xfrm>
            <a:off x="174125" y="362769"/>
            <a:ext cx="218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00" b="1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286000" y="395609"/>
                <a:ext cx="6465903" cy="421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18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</a:rPr>
                      <m:t>∃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ℚ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</a:rPr>
                      <m:t>&lt;5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</a:rPr>
                      <m:t>∃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ℚ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</a:rPr>
                      <m:t>≤0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  <a:r>
                  <a:rPr lang="en-US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D.Hình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19.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(I): 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(II):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ABCD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20.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&gt;−2⇒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</a:rPr>
                      <m:t>&gt;4.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&gt;2⇒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</a:rPr>
                      <m:t>≥4.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𝑅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</a:rPr>
                      <m:t>≥4⇒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</a:rPr>
                      <m:t>&gt;2.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</a:rPr>
                      <m:t>&gt;4⇒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rgbClr val="FF0000"/>
                            </a:solidFill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</a:rPr>
                      <m:t>&gt;−2.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5609"/>
                <a:ext cx="6465903" cy="4214615"/>
              </a:xfrm>
              <a:prstGeom prst="rect">
                <a:avLst/>
              </a:prstGeom>
              <a:blipFill>
                <a:blip r:embed="rId4"/>
                <a:stretch>
                  <a:fillRect l="-283" t="-289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7">
            <a:extLst>
              <a:ext uri="{FF2B5EF4-FFF2-40B4-BE49-F238E27FC236}">
                <a16:creationId xmlns:a16="http://schemas.microsoft.com/office/drawing/2014/main" id="{2B40CF10-284C-1766-723B-7775CBF8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6638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5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399" y="227838"/>
            <a:ext cx="647700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.Trong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14600" y="1150331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a. “3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lẻ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r>
              <a:rPr lang="en-US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33022" y="1612435"/>
            <a:ext cx="5764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b. 1+2&gt;3.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33022" y="2118945"/>
            <a:ext cx="5963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l-GR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1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vô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tỉ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?!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33022" y="2577352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d. 0,0001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rất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bé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52422" y="1163876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MĐ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367509" y="1639525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MĐ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sai</a:t>
            </a:r>
            <a:endParaRPr lang="en-US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81371" y="2061056"/>
            <a:ext cx="2916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514601" y="3333750"/>
            <a:ext cx="2438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e.Đến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năm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2050, con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sẽ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chân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sao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Hoả</a:t>
            </a:r>
            <a:endParaRPr lang="en-US" altLang="en-US" sz="1400" b="1" dirty="0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865871" y="4053810"/>
            <a:ext cx="497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   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mệnh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chứa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biến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?</a:t>
            </a:r>
            <a:endParaRPr lang="en-US" altLang="en-US" b="1" dirty="0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sp>
        <p:nvSpPr>
          <p:cNvPr id="33" name="WordArt 16"/>
          <p:cNvSpPr>
            <a:spLocks noChangeArrowheads="1" noChangeShapeType="1" noTextEdit="1"/>
          </p:cNvSpPr>
          <p:nvPr/>
        </p:nvSpPr>
        <p:spPr bwMode="auto">
          <a:xfrm>
            <a:off x="2641599" y="4053810"/>
            <a:ext cx="431800" cy="3963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1A084518-7512-D180-ED32-B636A71B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594" y="2606788"/>
            <a:ext cx="2916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do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</a:t>
            </a:r>
            <a:endParaRPr lang="en-US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82B2903A-030B-301A-3611-5731CB062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026" y="3425852"/>
            <a:ext cx="2916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MĐ</a:t>
            </a:r>
          </a:p>
        </p:txBody>
      </p:sp>
    </p:spTree>
    <p:extLst>
      <p:ext uri="{BB962C8B-B14F-4D97-AF65-F5344CB8AC3E}">
        <p14:creationId xmlns:p14="http://schemas.microsoft.com/office/powerpoint/2010/main" val="26289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3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5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399" y="227838"/>
            <a:ext cx="647700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.Trong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545348" y="1124018"/>
                <a:ext cx="5638800" cy="54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400" dirty="0">
                    <a:solidFill>
                      <a:srgbClr val="FF0000"/>
                    </a:solidFill>
                  </a:rPr>
                  <a:t>a)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</a:rPr>
                  <a:t> (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</a:rPr>
                  <a:t>). Ở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cấp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Trung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học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cơ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sở</a:t>
                </a:r>
                <a:r>
                  <a:rPr lang="en-US" sz="1400" dirty="0">
                    <a:solidFill>
                      <a:srgbClr val="FF0000"/>
                    </a:solidFill>
                  </a:rPr>
                  <a:t>, HS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đã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biết</a:t>
                </a:r>
                <a:r>
                  <a:rPr lang="en-US" sz="1400" dirty="0">
                    <a:solidFill>
                      <a:srgbClr val="FF0000"/>
                    </a:solidFill>
                  </a:rPr>
                  <a:t> "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vô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tỉ</a:t>
                </a:r>
                <a:r>
                  <a:rPr lang="en-US" sz="1400" dirty="0">
                    <a:solidFill>
                      <a:srgbClr val="FF0000"/>
                    </a:solidFill>
                  </a:rPr>
                  <a:t>".</a:t>
                </a:r>
              </a:p>
            </p:txBody>
          </p:sp>
        </mc:Choice>
        <mc:Fallback xmlns="">
          <p:sp>
            <p:nvSpPr>
              <p:cNvPr id="2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348" y="1124018"/>
                <a:ext cx="5638800" cy="544188"/>
              </a:xfrm>
              <a:prstGeom prst="rect">
                <a:avLst/>
              </a:prstGeom>
              <a:blipFill>
                <a:blip r:embed="rId4"/>
                <a:stretch>
                  <a:fillRect l="-324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33022" y="1768216"/>
            <a:ext cx="576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b)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mệnh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đề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Khó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kiểm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tra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hay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nhưng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chắc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chắn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này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chỉ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hoặc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hoặc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17916" y="3247939"/>
            <a:ext cx="5963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d)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câu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cảm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thán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không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phải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mệnh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đề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33022" y="2165069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 err="1">
                <a:solidFill>
                  <a:srgbClr val="FF0000"/>
                </a:solidFill>
              </a:rPr>
              <a:t>Không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phải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mệnh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đề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Mặc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dù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một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nhưng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không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xác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hay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, vi </a:t>
            </a:r>
            <a:r>
              <a:rPr lang="en-US" sz="1400" dirty="0" err="1">
                <a:solidFill>
                  <a:srgbClr val="FF0000"/>
                </a:solidFill>
              </a:rPr>
              <a:t>chưa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tiêu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chí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đối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chiếu</a:t>
            </a:r>
            <a:r>
              <a:rPr lang="en-US" sz="1400" dirty="0">
                <a:solidFill>
                  <a:srgbClr val="FF0000"/>
                </a:solidFill>
              </a:rPr>
              <a:t>. Trong </a:t>
            </a:r>
            <a:r>
              <a:rPr lang="en-US" sz="1400" dirty="0" err="1">
                <a:solidFill>
                  <a:srgbClr val="FF0000"/>
                </a:solidFill>
              </a:rPr>
              <a:t>thực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tế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tuỳ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theo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hoàn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cảnh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người</a:t>
            </a:r>
            <a:r>
              <a:rPr lang="en-US" sz="1400" dirty="0">
                <a:solidFill>
                  <a:srgbClr val="FF0000"/>
                </a:solidFill>
              </a:rPr>
              <a:t> ta </a:t>
            </a:r>
            <a:r>
              <a:rPr lang="en-US" sz="1400" dirty="0" err="1">
                <a:solidFill>
                  <a:srgbClr val="FF0000"/>
                </a:solidFill>
              </a:rPr>
              <a:t>coi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hay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5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60457"/>
            <a:ext cx="647700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.Xét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i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743200" y="1276350"/>
            <a:ext cx="5638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AutoNum type="alphaLcParenR"/>
            </a:pP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Vịnh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Hạ</a:t>
            </a:r>
            <a:r>
              <a:rPr lang="en-US" dirty="0">
                <a:solidFill>
                  <a:srgbClr val="FF0000"/>
                </a:solidFill>
              </a:rPr>
              <a:t> Long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UNESCO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sản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1994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2000 .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87519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latin typeface="Arial" pitchFamily="34" charset="0"/>
                <a:cs typeface="Arial" pitchFamily="34" charset="0"/>
              </a:rPr>
              <a:t>MỆNH ĐỀ CHỨA BIẾN. </a:t>
            </a:r>
            <a:endParaRPr lang="en-US" sz="3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77727"/>
            <a:ext cx="3636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MỆNH ĐỀ CHỨA BIẾN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61334" y="821225"/>
            <a:ext cx="602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HĐKP2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tùy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n.</a:t>
            </a:r>
          </a:p>
          <a:p>
            <a:r>
              <a:rPr lang="en-US" dirty="0">
                <a:solidFill>
                  <a:srgbClr val="FF0000"/>
                </a:solidFill>
              </a:rPr>
              <a:t>b) HS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61334" y="1922524"/>
                <a:ext cx="640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P(n): "n chia </a:t>
                </a:r>
                <a:r>
                  <a:rPr lang="en-US" dirty="0" err="1">
                    <a:solidFill>
                      <a:srgbClr val="FFFF00"/>
                    </a:solidFill>
                  </a:rPr>
                  <a:t>hết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cho</a:t>
                </a:r>
                <a:r>
                  <a:rPr lang="en-US" dirty="0">
                    <a:solidFill>
                      <a:srgbClr val="FFFF00"/>
                    </a:solidFill>
                  </a:rPr>
                  <a:t> 5" (n </a:t>
                </a:r>
                <a:r>
                  <a:rPr lang="en-US" dirty="0" err="1">
                    <a:solidFill>
                      <a:srgbClr val="FFFF00"/>
                    </a:solidFill>
                  </a:rPr>
                  <a:t>là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số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tự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nhiên</a:t>
                </a:r>
                <a:r>
                  <a:rPr lang="en-US" dirty="0">
                    <a:solidFill>
                      <a:srgbClr val="FFFF00"/>
                    </a:solidFill>
                  </a:rPr>
                  <a:t>) là </a:t>
                </a:r>
                <a:r>
                  <a:rPr lang="en-US" dirty="0" err="1">
                    <a:solidFill>
                      <a:srgbClr val="FFFF00"/>
                    </a:solidFill>
                  </a:rPr>
                  <a:t>mệnh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đề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chứa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biến</a:t>
                </a:r>
                <a:r>
                  <a:rPr lang="en-US" dirty="0">
                    <a:solidFill>
                      <a:srgbClr val="FFFF00"/>
                    </a:solidFill>
                  </a:rPr>
                  <a:t>. </a:t>
                </a:r>
                <a:r>
                  <a:rPr lang="en-US" dirty="0" err="1">
                    <a:solidFill>
                      <a:srgbClr val="FFFF00"/>
                    </a:solidFill>
                  </a:rPr>
                  <a:t>Người</a:t>
                </a:r>
                <a:r>
                  <a:rPr lang="en-US" dirty="0">
                    <a:solidFill>
                      <a:srgbClr val="FFFF00"/>
                    </a:solidFill>
                  </a:rPr>
                  <a:t> ta </a:t>
                </a:r>
                <a:r>
                  <a:rPr lang="en-US" dirty="0" err="1">
                    <a:solidFill>
                      <a:srgbClr val="FFFF00"/>
                    </a:solidFill>
                  </a:rPr>
                  <a:t>thường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dirty="0">
                    <a:solidFill>
                      <a:srgbClr val="FFFF00"/>
                    </a:solidFill>
                  </a:rPr>
                  <a:t> P(n)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4" y="1922524"/>
                <a:ext cx="6400800" cy="646331"/>
              </a:xfrm>
              <a:prstGeom prst="rect">
                <a:avLst/>
              </a:prstGeom>
              <a:blipFill>
                <a:blip r:embed="rId4"/>
                <a:stretch>
                  <a:fillRect l="-85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1BA678-6E4A-E895-8A72-96E52C3F4708}"/>
              </a:ext>
            </a:extLst>
          </p:cNvPr>
          <p:cNvSpPr txBox="1"/>
          <p:nvPr/>
        </p:nvSpPr>
        <p:spPr>
          <a:xfrm>
            <a:off x="2429522" y="2479924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Ví dụ 2 (SGK – tr9)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94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42" y="3935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>
                <a:latin typeface="Arial" pitchFamily="34" charset="0"/>
                <a:cs typeface="Arial" pitchFamily="34" charset="0"/>
              </a:rPr>
              <a:t>MỆNH ĐỀ CHỨA BIẾN. </a:t>
            </a:r>
            <a:endParaRPr lang="en-US" sz="32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0429" y="393525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87220" y="794114"/>
                <a:ext cx="6383418" cy="3166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b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b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HV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1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R(1)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2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R(2)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20" y="794114"/>
                <a:ext cx="6383418" cy="3166316"/>
              </a:xfrm>
              <a:prstGeom prst="rect">
                <a:avLst/>
              </a:prstGeom>
              <a:blipFill>
                <a:blip r:embed="rId4"/>
                <a:stretch>
                  <a:fillRect l="-860" r="-1051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6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5482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MỆNH ĐỀ PHỦ ĐỊNH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4712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HĐKP 3: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774CBE-7D08-6AAF-F2AD-86B34E28A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9384"/>
            <a:ext cx="6096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85CFE1-1E84-2A91-A279-C104B442BEC7}"/>
              </a:ext>
            </a:extLst>
          </p:cNvPr>
          <p:cNvSpPr txBox="1"/>
          <p:nvPr/>
        </p:nvSpPr>
        <p:spPr>
          <a:xfrm>
            <a:off x="2424344" y="3553929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Ví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dụ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3 (SGK – tr 10)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9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4278</Words>
  <Application>Microsoft Office PowerPoint</Application>
  <PresentationFormat>Trình chiếu Trên màn hình (16:9)</PresentationFormat>
  <Paragraphs>341</Paragraphs>
  <Slides>30</Slides>
  <Notes>29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VNI-Times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Bui Van Trong</cp:lastModifiedBy>
  <cp:revision>212</cp:revision>
  <dcterms:created xsi:type="dcterms:W3CDTF">2021-08-04T05:24:17Z</dcterms:created>
  <dcterms:modified xsi:type="dcterms:W3CDTF">2022-08-17T15:06:57Z</dcterms:modified>
</cp:coreProperties>
</file>