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1" r:id="rId4"/>
    <p:sldId id="259" r:id="rId5"/>
    <p:sldId id="260" r:id="rId6"/>
    <p:sldId id="258" r:id="rId7"/>
    <p:sldId id="262" r:id="rId8"/>
    <p:sldId id="263" r:id="rId9"/>
    <p:sldId id="266" r:id="rId10"/>
    <p:sldId id="265" r:id="rId11"/>
    <p:sldId id="264" r:id="rId12"/>
    <p:sldId id="268" r:id="rId13"/>
    <p:sldId id="271" r:id="rId14"/>
    <p:sldId id="274" r:id="rId15"/>
    <p:sldId id="273" r:id="rId16"/>
    <p:sldId id="279" r:id="rId17"/>
    <p:sldId id="282" r:id="rId18"/>
    <p:sldId id="281" r:id="rId19"/>
    <p:sldId id="283" r:id="rId20"/>
    <p:sldId id="276" r:id="rId21"/>
    <p:sldId id="286" r:id="rId22"/>
    <p:sldId id="287" r:id="rId23"/>
    <p:sldId id="267" r:id="rId24"/>
    <p:sldId id="269" r:id="rId25"/>
    <p:sldId id="270" r:id="rId26"/>
    <p:sldId id="289" r:id="rId27"/>
    <p:sldId id="285" r:id="rId28"/>
    <p:sldId id="284" r:id="rId29"/>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494B76-04C1-4A3F-B47E-09DD1B444B02}"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00CE1-C908-49F8-8219-E9867ABB2907}"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94B76-04C1-4A3F-B47E-09DD1B444B02}"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00CE1-C908-49F8-8219-E9867ABB290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494B76-04C1-4A3F-B47E-09DD1B444B02}"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00CE1-C908-49F8-8219-E9867ABB290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8494B76-04C1-4A3F-B47E-09DD1B444B02}"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00CE1-C908-49F8-8219-E9867ABB290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94B76-04C1-4A3F-B47E-09DD1B444B02}"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00CE1-C908-49F8-8219-E9867ABB290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8494B76-04C1-4A3F-B47E-09DD1B444B02}"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00CE1-C908-49F8-8219-E9867ABB290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494B76-04C1-4A3F-B47E-09DD1B444B02}"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E00CE1-C908-49F8-8219-E9867ABB2907}"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494B76-04C1-4A3F-B47E-09DD1B444B02}"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E00CE1-C908-49F8-8219-E9867ABB290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94B76-04C1-4A3F-B47E-09DD1B444B02}"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E00CE1-C908-49F8-8219-E9867ABB290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94B76-04C1-4A3F-B47E-09DD1B444B02}"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00CE1-C908-49F8-8219-E9867ABB290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94B76-04C1-4A3F-B47E-09DD1B444B02}"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00CE1-C908-49F8-8219-E9867ABB2907}"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8494B76-04C1-4A3F-B47E-09DD1B444B02}" type="datetimeFigureOut">
              <a:rPr lang="en-US" smtClean="0"/>
              <a:t>11/6/2019</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BE00CE1-C908-49F8-8219-E9867ABB29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34636"/>
            <a:ext cx="8915400" cy="882119"/>
          </a:xfrm>
        </p:spPr>
        <p:txBody>
          <a:bodyPr/>
          <a:lstStyle/>
          <a:p>
            <a:r>
              <a:rPr lang="en-US" dirty="0" smtClean="0"/>
              <a:t>Trò chơi “Đuổi hình bắt chữ Văn học dân gian”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0" y="2532063"/>
            <a:ext cx="7175500" cy="17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33400"/>
            <a:ext cx="6564139" cy="532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93273" y="5943600"/>
            <a:ext cx="5867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itchFamily="18" charset="0"/>
                <a:cs typeface="Times New Roman" pitchFamily="18" charset="0"/>
              </a:rPr>
              <a:t>Gắp lửa bỏ tay người</a:t>
            </a:r>
            <a:endParaRPr lang="en-US" sz="32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18211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wipe(down)">
                                      <p:cBhvr>
                                        <p:cTn id="14" dur="5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0" y="0"/>
            <a:ext cx="7365630" cy="6054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71600" y="6248400"/>
            <a:ext cx="6553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Một giọt máu đào hơn ao nước lã</a:t>
            </a:r>
            <a:endParaRPr lang="en-US" sz="2400" b="1" dirty="0">
              <a:solidFill>
                <a:schemeClr val="tx1"/>
              </a:solidFill>
            </a:endParaRPr>
          </a:p>
        </p:txBody>
      </p:sp>
    </p:spTree>
    <p:extLst>
      <p:ext uri="{BB962C8B-B14F-4D97-AF65-F5344CB8AC3E}">
        <p14:creationId xmlns:p14="http://schemas.microsoft.com/office/powerpoint/2010/main" val="291609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709"/>
            <a:ext cx="8381999" cy="1143000"/>
          </a:xfrm>
        </p:spPr>
        <p:txBody>
          <a:bodyPr/>
          <a:lstStyle/>
          <a:p>
            <a:pPr marL="0" indent="0" algn="ctr">
              <a:buNone/>
            </a:pPr>
            <a:r>
              <a:rPr lang="en-US" sz="3600" dirty="0" smtClean="0"/>
              <a:t>TIẾT 31: ÔN TẬP VĂN HỌC DÂN GIAN VIỆT NAM</a:t>
            </a:r>
            <a:endParaRPr lang="en-US" sz="3600" dirty="0"/>
          </a:p>
        </p:txBody>
      </p:sp>
      <p:sp>
        <p:nvSpPr>
          <p:cNvPr id="3" name="Content Placeholder 2"/>
          <p:cNvSpPr>
            <a:spLocks noGrp="1"/>
          </p:cNvSpPr>
          <p:nvPr>
            <p:ph sz="quarter" idx="13"/>
          </p:nvPr>
        </p:nvSpPr>
        <p:spPr>
          <a:xfrm>
            <a:off x="1447800" y="2514600"/>
            <a:ext cx="6400800" cy="3474720"/>
          </a:xfrm>
        </p:spPr>
        <p:txBody>
          <a:bodyPr/>
          <a:lstStyle/>
          <a:p>
            <a:pPr marL="45720" indent="0">
              <a:buNone/>
            </a:pPr>
            <a:r>
              <a:rPr lang="en-US" dirty="0" smtClean="0"/>
              <a:t>MỤC TIÊU:</a:t>
            </a:r>
          </a:p>
          <a:p>
            <a:pPr marL="45720" indent="0">
              <a:buNone/>
            </a:pPr>
            <a:r>
              <a:rPr lang="en-US" dirty="0" smtClean="0"/>
              <a:t>Củng cố, hệ thống hóa các tri thức về Văn học dân gian Việt Nam: đặc trưng, các thể loại văn học dân gian, giá trị nội dung, giá trị nghệ thuật của các tác phẩm (đoạn trích)</a:t>
            </a:r>
          </a:p>
          <a:p>
            <a:pPr marL="45720" indent="0">
              <a:buNone/>
            </a:pPr>
            <a:r>
              <a:rPr lang="en-US" dirty="0" smtClean="0"/>
              <a:t>Biết vận dụng đặc trưng thể loại để phân tích tác phẩm cụ thể</a:t>
            </a:r>
            <a:endParaRPr lang="en-US" dirty="0"/>
          </a:p>
        </p:txBody>
      </p:sp>
    </p:spTree>
    <p:extLst>
      <p:ext uri="{BB962C8B-B14F-4D97-AF65-F5344CB8AC3E}">
        <p14:creationId xmlns:p14="http://schemas.microsoft.com/office/powerpoint/2010/main" val="3092326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228600"/>
            <a:ext cx="8610600" cy="4343400"/>
          </a:xfrm>
        </p:spPr>
        <p:txBody>
          <a:bodyPr>
            <a:normAutofit/>
          </a:bodyPr>
          <a:lstStyle/>
          <a:p>
            <a:pPr marL="45720" indent="0">
              <a:buNone/>
            </a:pPr>
            <a:r>
              <a:rPr lang="en-US" sz="2800" dirty="0" smtClean="0"/>
              <a:t>Cuộc thi: </a:t>
            </a:r>
            <a:r>
              <a:rPr lang="en-US" sz="2800" b="1" dirty="0" smtClean="0">
                <a:effectLst>
                  <a:outerShdw blurRad="38100" dist="38100" dir="2700000" algn="tl">
                    <a:srgbClr val="000000">
                      <a:alpha val="43137"/>
                    </a:srgbClr>
                  </a:outerShdw>
                </a:effectLst>
              </a:rPr>
              <a:t>chinh phục kiến thức</a:t>
            </a:r>
          </a:p>
          <a:p>
            <a:pPr marL="45720" indent="0">
              <a:buNone/>
            </a:pPr>
            <a:r>
              <a:rPr lang="en-US" sz="2800" dirty="0" smtClean="0"/>
              <a:t>4 đội chơi là 4 tổ tham gia 3 phần thi: phần thi Khởi động, phần thi Tăng tốc, phần thi Về đích.</a:t>
            </a:r>
          </a:p>
          <a:p>
            <a:pPr marL="45720" indent="0">
              <a:buNone/>
            </a:pPr>
            <a:r>
              <a:rPr lang="en-US" sz="2800" dirty="0" smtClean="0"/>
              <a:t>Ban giám khảo và thư kí tổng kết điểm mỗi phần thi của các đội chơi.</a:t>
            </a:r>
          </a:p>
          <a:p>
            <a:pPr marL="45720" indent="0">
              <a:buNone/>
            </a:pPr>
            <a:r>
              <a:rPr lang="en-US" sz="2800" dirty="0" smtClean="0"/>
              <a:t>Khi GV đọc câu hỏi, các đội trả lời theo luật của từng phần. Các đội thảo luận nhanh và cử đại diện trả lời. Mỗi câu trả lời đúng hay sai sẽ bị trừ điểm theo luật từng phần.</a:t>
            </a:r>
          </a:p>
          <a:p>
            <a:pPr marL="45720" indent="0">
              <a:buNone/>
            </a:pPr>
            <a:endParaRPr lang="en-US" dirty="0"/>
          </a:p>
        </p:txBody>
      </p:sp>
    </p:spTree>
    <p:extLst>
      <p:ext uri="{BB962C8B-B14F-4D97-AF65-F5344CB8AC3E}">
        <p14:creationId xmlns:p14="http://schemas.microsoft.com/office/powerpoint/2010/main" val="902402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512511" cy="1143000"/>
          </a:xfrm>
        </p:spPr>
        <p:txBody>
          <a:bodyPr/>
          <a:lstStyle/>
          <a:p>
            <a:pPr marL="0" indent="0">
              <a:buNone/>
            </a:pPr>
            <a:r>
              <a:rPr lang="en-US" dirty="0" smtClean="0"/>
              <a:t>Phần thi “Khởi động”</a:t>
            </a:r>
            <a:endParaRPr lang="en-US" dirty="0"/>
          </a:p>
        </p:txBody>
      </p:sp>
      <p:sp>
        <p:nvSpPr>
          <p:cNvPr id="4" name="Rectangle 3"/>
          <p:cNvSpPr/>
          <p:nvPr/>
        </p:nvSpPr>
        <p:spPr>
          <a:xfrm>
            <a:off x="381000" y="1676400"/>
            <a:ext cx="8610600" cy="4953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en-US" sz="2400" dirty="0">
                <a:solidFill>
                  <a:schemeClr val="tx1"/>
                </a:solidFill>
              </a:rPr>
              <a:t>C</a:t>
            </a:r>
            <a:r>
              <a:rPr lang="en-US" sz="2400" dirty="0" smtClean="0">
                <a:solidFill>
                  <a:schemeClr val="tx1"/>
                </a:solidFill>
              </a:rPr>
              <a:t>ó 4 từ hàng ngang và 1 từ hàng dọc liên quan đến VHDG Việt Nam được đưa ra. </a:t>
            </a:r>
          </a:p>
          <a:p>
            <a:pPr algn="just"/>
            <a:r>
              <a:rPr lang="en-US" sz="2400" dirty="0" smtClean="0">
                <a:solidFill>
                  <a:schemeClr val="tx1"/>
                </a:solidFill>
              </a:rPr>
              <a:t>Lần lượt các đội lựa chọn từ hàng ngang và trả lời. Đội lựa chọn từ hàng ngang trả lời đúng được 10 điểm, trả lời sai không bị trừ điểm. Nếu đội lựa chọn từ hàng ngang không trả lời được thì 1 đội giơ tay nhanh nhất được trả lời, trả lời đúng được 5 điểm, sai không bị trừ điểm. Thời gian tối đa cho 1 từ hàng ngang là 20 giây.</a:t>
            </a:r>
          </a:p>
          <a:p>
            <a:pPr algn="just"/>
            <a:r>
              <a:rPr lang="en-US" sz="2400" dirty="0" smtClean="0">
                <a:solidFill>
                  <a:schemeClr val="tx1"/>
                </a:solidFill>
              </a:rPr>
              <a:t>Từ hàng dọc cũng là từ khóa của phần thi, các đội có quyền giơ tay trả lời từ hàng dọc ngay khi mở được 1 từ hàng ngang nào đó. Tìm được từ khóa trước khi mở từ hàng ngang thứ 3 được 30 điểm, trước khi mở từ hàng ngang thứ 4 được 20 điểm. Trả lời sai từ khóa sẽ phải dừng phần thi.</a:t>
            </a:r>
            <a:endParaRPr lang="en-US" sz="2400" dirty="0">
              <a:solidFill>
                <a:schemeClr val="tx1"/>
              </a:solidFill>
            </a:endParaRPr>
          </a:p>
        </p:txBody>
      </p:sp>
    </p:spTree>
    <p:extLst>
      <p:ext uri="{BB962C8B-B14F-4D97-AF65-F5344CB8AC3E}">
        <p14:creationId xmlns:p14="http://schemas.microsoft.com/office/powerpoint/2010/main" val="416315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512511" cy="1143000"/>
          </a:xfrm>
        </p:spPr>
        <p:txBody>
          <a:bodyPr/>
          <a:lstStyle/>
          <a:p>
            <a:pPr marL="0" indent="0" algn="ctr">
              <a:buNone/>
            </a:pPr>
            <a:r>
              <a:rPr lang="en-US" dirty="0" smtClean="0"/>
              <a:t>Phần thi “Tăng tốc”</a:t>
            </a:r>
            <a:endParaRPr lang="en-US" dirty="0"/>
          </a:p>
        </p:txBody>
      </p:sp>
      <p:sp>
        <p:nvSpPr>
          <p:cNvPr id="4" name="Rectangle 3"/>
          <p:cNvSpPr/>
          <p:nvPr/>
        </p:nvSpPr>
        <p:spPr>
          <a:xfrm>
            <a:off x="533400" y="1143000"/>
            <a:ext cx="8382000" cy="5181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en-US" sz="2800" b="1" dirty="0" smtClean="0">
                <a:solidFill>
                  <a:schemeClr val="tx1"/>
                </a:solidFill>
                <a:latin typeface="Times New Roman" pitchFamily="18" charset="0"/>
                <a:cs typeface="Times New Roman" pitchFamily="18" charset="0"/>
              </a:rPr>
              <a:t>Có 4 gói câu hỏi, mỗi gói câu hỏi gồm 5 câu liên quan đến các kiến thức về đặc trưng, thể loại, các tác phẩm, đoạn trích đã học.</a:t>
            </a:r>
          </a:p>
          <a:p>
            <a:pPr algn="just"/>
            <a:r>
              <a:rPr lang="en-US" sz="2800" b="1" dirty="0" smtClean="0">
                <a:solidFill>
                  <a:schemeClr val="tx1"/>
                </a:solidFill>
                <a:latin typeface="Times New Roman" pitchFamily="18" charset="0"/>
                <a:cs typeface="Times New Roman" pitchFamily="18" charset="0"/>
              </a:rPr>
              <a:t>Đại diện các đội chơi lần lượt lên bốc thăm gói câu hỏi của mình sau đó sẽ trả lời các câu hỏi trong gói đã được bốc thăm.</a:t>
            </a:r>
          </a:p>
          <a:p>
            <a:pPr algn="just"/>
            <a:r>
              <a:rPr lang="en-US" sz="2800" b="1" dirty="0" smtClean="0">
                <a:solidFill>
                  <a:schemeClr val="tx1"/>
                </a:solidFill>
                <a:latin typeface="Times New Roman" pitchFamily="18" charset="0"/>
                <a:cs typeface="Times New Roman" pitchFamily="18" charset="0"/>
              </a:rPr>
              <a:t>Mỗi câu trả lời đúng được 20 điểm, sai bị trừ 5 điểm. Nếu đội chơi lựa chọn gói câu hỏi không trả lời được thì các đội còn lại được quyền trả lời, trả lời đúng được 5 điểm, trả lời sai không bị trừ điểm.</a:t>
            </a:r>
            <a:endParaRPr lang="en-US"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80865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512511" cy="685800"/>
          </a:xfrm>
        </p:spPr>
        <p:txBody>
          <a:bodyPr/>
          <a:lstStyle/>
          <a:p>
            <a:pPr marL="0" indent="0">
              <a:buNone/>
            </a:pPr>
            <a:r>
              <a:rPr lang="en-US" dirty="0" smtClean="0"/>
              <a:t>Phần thi “Tăng tốc”</a:t>
            </a:r>
            <a:endParaRPr lang="en-US" dirty="0"/>
          </a:p>
        </p:txBody>
      </p:sp>
      <p:sp>
        <p:nvSpPr>
          <p:cNvPr id="4" name="Oval 3"/>
          <p:cNvSpPr/>
          <p:nvPr/>
        </p:nvSpPr>
        <p:spPr>
          <a:xfrm>
            <a:off x="0" y="2667000"/>
            <a:ext cx="1905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Gói câu hỏi số 1</a:t>
            </a:r>
            <a:endParaRPr lang="en-US" dirty="0"/>
          </a:p>
        </p:txBody>
      </p:sp>
      <p:sp>
        <p:nvSpPr>
          <p:cNvPr id="5" name="Rounded Rectangle 4"/>
          <p:cNvSpPr/>
          <p:nvPr/>
        </p:nvSpPr>
        <p:spPr>
          <a:xfrm>
            <a:off x="1447800" y="1066800"/>
            <a:ext cx="7620000" cy="838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Đây là phương thức tồn tại, lưu hành của văn học dân gian Việt Nam</a:t>
            </a:r>
            <a:endParaRPr lang="en-US" dirty="0"/>
          </a:p>
        </p:txBody>
      </p:sp>
      <p:sp>
        <p:nvSpPr>
          <p:cNvPr id="6" name="Rounded Rectangle 5"/>
          <p:cNvSpPr/>
          <p:nvPr/>
        </p:nvSpPr>
        <p:spPr>
          <a:xfrm>
            <a:off x="1447800" y="2209800"/>
            <a:ext cx="7620000" cy="8382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“Đăm Săn” là sử thi của dân tộc nào? Thuộc loại sử thi gì?</a:t>
            </a:r>
            <a:endParaRPr lang="en-US" dirty="0"/>
          </a:p>
        </p:txBody>
      </p:sp>
      <p:sp>
        <p:nvSpPr>
          <p:cNvPr id="7" name="Rounded Rectangle 6"/>
          <p:cNvSpPr/>
          <p:nvPr/>
        </p:nvSpPr>
        <p:spPr>
          <a:xfrm>
            <a:off x="1524000" y="3390900"/>
            <a:ext cx="7543800" cy="8763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tx1"/>
                </a:solidFill>
              </a:rPr>
              <a:t>Kiểu nhân vật chính trong thể loại truyền thuyết là gì?</a:t>
            </a:r>
            <a:endParaRPr lang="en-US" dirty="0">
              <a:solidFill>
                <a:schemeClr val="tx1"/>
              </a:solidFill>
            </a:endParaRPr>
          </a:p>
        </p:txBody>
      </p:sp>
      <p:sp>
        <p:nvSpPr>
          <p:cNvPr id="8" name="Rounded Rectangle 7"/>
          <p:cNvSpPr/>
          <p:nvPr/>
        </p:nvSpPr>
        <p:spPr>
          <a:xfrm>
            <a:off x="1524000" y="4572000"/>
            <a:ext cx="7543800" cy="838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chemeClr val="tx1"/>
                </a:solidFill>
              </a:rPr>
              <a:t>Truyện cười “Nhưng nó phải bằng hai mày” phê phán đối tượng nào trong xã hội cũ?</a:t>
            </a:r>
            <a:endParaRPr lang="en-US" dirty="0">
              <a:solidFill>
                <a:schemeClr val="tx1"/>
              </a:solidFill>
            </a:endParaRPr>
          </a:p>
        </p:txBody>
      </p:sp>
      <p:sp>
        <p:nvSpPr>
          <p:cNvPr id="9" name="Rounded Rectangle 8"/>
          <p:cNvSpPr/>
          <p:nvPr/>
        </p:nvSpPr>
        <p:spPr>
          <a:xfrm>
            <a:off x="1524000" y="5791200"/>
            <a:ext cx="75438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Ca dao thường phản ánh nội dung gì?</a:t>
            </a:r>
            <a:endParaRPr lang="en-US" dirty="0"/>
          </a:p>
        </p:txBody>
      </p:sp>
    </p:spTree>
    <p:extLst>
      <p:ext uri="{BB962C8B-B14F-4D97-AF65-F5344CB8AC3E}">
        <p14:creationId xmlns:p14="http://schemas.microsoft.com/office/powerpoint/2010/main" val="422580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512511" cy="685800"/>
          </a:xfrm>
        </p:spPr>
        <p:txBody>
          <a:bodyPr/>
          <a:lstStyle/>
          <a:p>
            <a:pPr marL="0" indent="0">
              <a:buNone/>
            </a:pPr>
            <a:r>
              <a:rPr lang="en-US" dirty="0" smtClean="0"/>
              <a:t>Phần thi “Tăng tốc”</a:t>
            </a:r>
            <a:endParaRPr lang="en-US" dirty="0"/>
          </a:p>
        </p:txBody>
      </p:sp>
      <p:sp>
        <p:nvSpPr>
          <p:cNvPr id="4" name="Oval 3"/>
          <p:cNvSpPr/>
          <p:nvPr/>
        </p:nvSpPr>
        <p:spPr>
          <a:xfrm>
            <a:off x="0" y="2667000"/>
            <a:ext cx="1905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Gói câu hỏi số 2</a:t>
            </a:r>
            <a:endParaRPr lang="en-US" dirty="0"/>
          </a:p>
        </p:txBody>
      </p:sp>
      <p:sp>
        <p:nvSpPr>
          <p:cNvPr id="5" name="Rounded Rectangle 4"/>
          <p:cNvSpPr/>
          <p:nvPr/>
        </p:nvSpPr>
        <p:spPr>
          <a:xfrm>
            <a:off x="1447800" y="1066800"/>
            <a:ext cx="7620000" cy="838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Hát ru được coi là hình thức gì của tác phẩm Văn học dân gian Việt Nam</a:t>
            </a:r>
            <a:endParaRPr lang="en-US" dirty="0"/>
          </a:p>
        </p:txBody>
      </p:sp>
      <p:sp>
        <p:nvSpPr>
          <p:cNvPr id="6" name="Rounded Rectangle 5"/>
          <p:cNvSpPr/>
          <p:nvPr/>
        </p:nvSpPr>
        <p:spPr>
          <a:xfrm>
            <a:off x="1447800" y="2209800"/>
            <a:ext cx="7620000" cy="8382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Trong thể loại truyền thuyết, ngoài yếu tố lịch sử thì yếu tố quan trọng nữa tạo nên sự hấp dẫn là gì?</a:t>
            </a:r>
            <a:endParaRPr lang="en-US" dirty="0"/>
          </a:p>
        </p:txBody>
      </p:sp>
      <p:sp>
        <p:nvSpPr>
          <p:cNvPr id="7" name="Rounded Rectangle 6"/>
          <p:cNvSpPr/>
          <p:nvPr/>
        </p:nvSpPr>
        <p:spPr>
          <a:xfrm>
            <a:off x="1524000" y="3390900"/>
            <a:ext cx="7543800" cy="8763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tx1"/>
                </a:solidFill>
              </a:rPr>
              <a:t>Nội dung phản ánh của thể loại sử thi anh hùng là gì?</a:t>
            </a:r>
            <a:endParaRPr lang="en-US" dirty="0">
              <a:solidFill>
                <a:schemeClr val="tx1"/>
              </a:solidFill>
            </a:endParaRPr>
          </a:p>
        </p:txBody>
      </p:sp>
      <p:sp>
        <p:nvSpPr>
          <p:cNvPr id="8" name="Rounded Rectangle 7"/>
          <p:cNvSpPr/>
          <p:nvPr/>
        </p:nvSpPr>
        <p:spPr>
          <a:xfrm>
            <a:off x="1524000" y="4572000"/>
            <a:ext cx="7543800" cy="838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chemeClr val="tx1"/>
                </a:solidFill>
              </a:rPr>
              <a:t>Truyện cổ tích Tấm Cám phản ánh mâu thuẫn chủ yếu là mâu thuẫn gì?</a:t>
            </a:r>
            <a:endParaRPr lang="en-US" dirty="0">
              <a:solidFill>
                <a:schemeClr val="tx1"/>
              </a:solidFill>
            </a:endParaRPr>
          </a:p>
        </p:txBody>
      </p:sp>
      <p:sp>
        <p:nvSpPr>
          <p:cNvPr id="9" name="Rounded Rectangle 8"/>
          <p:cNvSpPr/>
          <p:nvPr/>
        </p:nvSpPr>
        <p:spPr>
          <a:xfrm>
            <a:off x="1524000" y="5791200"/>
            <a:ext cx="75438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Các biện pháp tu từ thường được sử dụng trong các bài ca dao than thân là gì?</a:t>
            </a:r>
            <a:endParaRPr lang="en-US" dirty="0"/>
          </a:p>
        </p:txBody>
      </p:sp>
    </p:spTree>
    <p:extLst>
      <p:ext uri="{BB962C8B-B14F-4D97-AF65-F5344CB8AC3E}">
        <p14:creationId xmlns:p14="http://schemas.microsoft.com/office/powerpoint/2010/main" val="184890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512511" cy="685800"/>
          </a:xfrm>
        </p:spPr>
        <p:txBody>
          <a:bodyPr/>
          <a:lstStyle/>
          <a:p>
            <a:pPr marL="0" indent="0">
              <a:buNone/>
            </a:pPr>
            <a:r>
              <a:rPr lang="en-US" dirty="0" smtClean="0"/>
              <a:t>Phần thi “Tăng tốc”</a:t>
            </a:r>
            <a:endParaRPr lang="en-US" dirty="0"/>
          </a:p>
        </p:txBody>
      </p:sp>
      <p:sp>
        <p:nvSpPr>
          <p:cNvPr id="4" name="Oval 3"/>
          <p:cNvSpPr/>
          <p:nvPr/>
        </p:nvSpPr>
        <p:spPr>
          <a:xfrm>
            <a:off x="0" y="2667000"/>
            <a:ext cx="1905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Gói câu hỏi số 3</a:t>
            </a:r>
            <a:endParaRPr lang="en-US" dirty="0"/>
          </a:p>
        </p:txBody>
      </p:sp>
      <p:sp>
        <p:nvSpPr>
          <p:cNvPr id="5" name="Rounded Rectangle 4"/>
          <p:cNvSpPr/>
          <p:nvPr/>
        </p:nvSpPr>
        <p:spPr>
          <a:xfrm>
            <a:off x="1447800" y="1066800"/>
            <a:ext cx="7620000" cy="838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Tác giả của Văn học dân gian là ai?</a:t>
            </a:r>
            <a:endParaRPr lang="en-US" dirty="0"/>
          </a:p>
        </p:txBody>
      </p:sp>
      <p:sp>
        <p:nvSpPr>
          <p:cNvPr id="6" name="Rounded Rectangle 5"/>
          <p:cNvSpPr/>
          <p:nvPr/>
        </p:nvSpPr>
        <p:spPr>
          <a:xfrm>
            <a:off x="1447800" y="2209800"/>
            <a:ext cx="7620000" cy="8382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Truyền thuyết “Truyện An Dương Vương và Mị Châu – Trọng Thủy” gắn bó với hình thức diễn xướng nào?</a:t>
            </a:r>
            <a:endParaRPr lang="en-US" dirty="0"/>
          </a:p>
        </p:txBody>
      </p:sp>
      <p:sp>
        <p:nvSpPr>
          <p:cNvPr id="7" name="Rounded Rectangle 6"/>
          <p:cNvSpPr/>
          <p:nvPr/>
        </p:nvSpPr>
        <p:spPr>
          <a:xfrm>
            <a:off x="1524000" y="3390900"/>
            <a:ext cx="7543800" cy="8763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tx1"/>
                </a:solidFill>
              </a:rPr>
              <a:t>Mục đích sáng tác của thể loại truyện cổ tích là gì?</a:t>
            </a:r>
            <a:endParaRPr lang="en-US" dirty="0">
              <a:solidFill>
                <a:schemeClr val="tx1"/>
              </a:solidFill>
            </a:endParaRPr>
          </a:p>
        </p:txBody>
      </p:sp>
      <p:sp>
        <p:nvSpPr>
          <p:cNvPr id="8" name="Rounded Rectangle 7"/>
          <p:cNvSpPr/>
          <p:nvPr/>
        </p:nvSpPr>
        <p:spPr>
          <a:xfrm>
            <a:off x="1524000" y="4572000"/>
            <a:ext cx="7543800" cy="838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chemeClr val="tx1"/>
                </a:solidFill>
              </a:rPr>
              <a:t>Đối tượng phê phán của truyện cười “Tam đại con gà” là người như thế nào?</a:t>
            </a:r>
            <a:endParaRPr lang="en-US" dirty="0">
              <a:solidFill>
                <a:schemeClr val="tx1"/>
              </a:solidFill>
            </a:endParaRPr>
          </a:p>
        </p:txBody>
      </p:sp>
      <p:sp>
        <p:nvSpPr>
          <p:cNvPr id="9" name="Rounded Rectangle 8"/>
          <p:cNvSpPr/>
          <p:nvPr/>
        </p:nvSpPr>
        <p:spPr>
          <a:xfrm>
            <a:off x="1524000" y="5791200"/>
            <a:ext cx="75438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Thể thơ chủ yếu được sử dụng trong ca dao là gì?</a:t>
            </a:r>
            <a:endParaRPr lang="en-US" dirty="0"/>
          </a:p>
        </p:txBody>
      </p:sp>
    </p:spTree>
    <p:extLst>
      <p:ext uri="{BB962C8B-B14F-4D97-AF65-F5344CB8AC3E}">
        <p14:creationId xmlns:p14="http://schemas.microsoft.com/office/powerpoint/2010/main" val="117523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512511" cy="685800"/>
          </a:xfrm>
        </p:spPr>
        <p:txBody>
          <a:bodyPr/>
          <a:lstStyle/>
          <a:p>
            <a:pPr marL="0" indent="0">
              <a:buNone/>
            </a:pPr>
            <a:r>
              <a:rPr lang="en-US" dirty="0" smtClean="0"/>
              <a:t>Phần thi “Tăng tốc”</a:t>
            </a:r>
            <a:endParaRPr lang="en-US" dirty="0"/>
          </a:p>
        </p:txBody>
      </p:sp>
      <p:sp>
        <p:nvSpPr>
          <p:cNvPr id="4" name="Oval 3"/>
          <p:cNvSpPr/>
          <p:nvPr/>
        </p:nvSpPr>
        <p:spPr>
          <a:xfrm>
            <a:off x="0" y="2667000"/>
            <a:ext cx="1905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Gói câu hỏi số 4</a:t>
            </a:r>
            <a:endParaRPr lang="en-US" dirty="0"/>
          </a:p>
        </p:txBody>
      </p:sp>
      <p:sp>
        <p:nvSpPr>
          <p:cNvPr id="5" name="Rounded Rectangle 4"/>
          <p:cNvSpPr/>
          <p:nvPr/>
        </p:nvSpPr>
        <p:spPr>
          <a:xfrm>
            <a:off x="1447800" y="838200"/>
            <a:ext cx="7620000" cy="1066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Ví dụ sau chứng minh đặc trưng gì của Văn học dân gian Việt Nam:</a:t>
            </a:r>
          </a:p>
          <a:p>
            <a:pPr algn="ctr"/>
            <a:r>
              <a:rPr lang="en-US" dirty="0" smtClean="0"/>
              <a:t>VB1: Gió đưa gió đẩy/Về rẫy ăn còng/Về sông ăn cá/ Về đồng ăn cua</a:t>
            </a:r>
          </a:p>
          <a:p>
            <a:r>
              <a:rPr lang="en-US" dirty="0" smtClean="0"/>
              <a:t>VB2:</a:t>
            </a:r>
            <a:r>
              <a:rPr lang="en-US" dirty="0"/>
              <a:t>Gió đưa gió đẩy/Về rẫy ăn còng/Về </a:t>
            </a:r>
            <a:r>
              <a:rPr lang="en-US" dirty="0" smtClean="0"/>
              <a:t>bưng </a:t>
            </a:r>
            <a:r>
              <a:rPr lang="en-US" dirty="0"/>
              <a:t>ăn </a:t>
            </a:r>
            <a:r>
              <a:rPr lang="en-US" dirty="0" smtClean="0"/>
              <a:t>ốc/ </a:t>
            </a:r>
            <a:r>
              <a:rPr lang="en-US" dirty="0"/>
              <a:t>Về đồng ăn cua</a:t>
            </a:r>
          </a:p>
          <a:p>
            <a:endParaRPr lang="en-US" dirty="0"/>
          </a:p>
        </p:txBody>
      </p:sp>
      <p:sp>
        <p:nvSpPr>
          <p:cNvPr id="6" name="Rounded Rectangle 5"/>
          <p:cNvSpPr/>
          <p:nvPr/>
        </p:nvSpPr>
        <p:spPr>
          <a:xfrm>
            <a:off x="1447800" y="2209800"/>
            <a:ext cx="7620000" cy="8382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Truyện cổ tích “Tấm Cám” thuộc loại truyện cổ tích nào?</a:t>
            </a:r>
            <a:endParaRPr lang="en-US" dirty="0"/>
          </a:p>
        </p:txBody>
      </p:sp>
      <p:sp>
        <p:nvSpPr>
          <p:cNvPr id="7" name="Rounded Rectangle 6"/>
          <p:cNvSpPr/>
          <p:nvPr/>
        </p:nvSpPr>
        <p:spPr>
          <a:xfrm>
            <a:off x="1524000" y="3390900"/>
            <a:ext cx="7543800" cy="8763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tx1"/>
                </a:solidFill>
              </a:rPr>
              <a:t>Mục đích sáng tác của thể loại truyện cười là gì?</a:t>
            </a:r>
            <a:endParaRPr lang="en-US" dirty="0">
              <a:solidFill>
                <a:schemeClr val="tx1"/>
              </a:solidFill>
            </a:endParaRPr>
          </a:p>
        </p:txBody>
      </p:sp>
      <p:sp>
        <p:nvSpPr>
          <p:cNvPr id="8" name="Rounded Rectangle 7"/>
          <p:cNvSpPr/>
          <p:nvPr/>
        </p:nvSpPr>
        <p:spPr>
          <a:xfrm>
            <a:off x="1524000" y="4572000"/>
            <a:ext cx="7543800" cy="838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chemeClr val="tx1"/>
                </a:solidFill>
              </a:rPr>
              <a:t>Nêu </a:t>
            </a:r>
            <a:r>
              <a:rPr lang="en-US" dirty="0">
                <a:solidFill>
                  <a:schemeClr val="tx1"/>
                </a:solidFill>
              </a:rPr>
              <a:t>một vài yếu tố kì </a:t>
            </a:r>
            <a:r>
              <a:rPr lang="en-US" dirty="0" smtClean="0">
                <a:solidFill>
                  <a:schemeClr val="tx1"/>
                </a:solidFill>
              </a:rPr>
              <a:t>ảo trong truyện cổ tích “Tấm Cám”</a:t>
            </a:r>
            <a:endParaRPr lang="en-US" dirty="0">
              <a:solidFill>
                <a:schemeClr val="tx1"/>
              </a:solidFill>
            </a:endParaRPr>
          </a:p>
        </p:txBody>
      </p:sp>
      <p:sp>
        <p:nvSpPr>
          <p:cNvPr id="9" name="Rounded Rectangle 8"/>
          <p:cNvSpPr/>
          <p:nvPr/>
        </p:nvSpPr>
        <p:spPr>
          <a:xfrm>
            <a:off x="1524000" y="5791200"/>
            <a:ext cx="75438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Ca dao than thân thường có cấu trúc như thế nào?</a:t>
            </a:r>
            <a:endParaRPr lang="en-US" dirty="0"/>
          </a:p>
        </p:txBody>
      </p:sp>
    </p:spTree>
    <p:extLst>
      <p:ext uri="{BB962C8B-B14F-4D97-AF65-F5344CB8AC3E}">
        <p14:creationId xmlns:p14="http://schemas.microsoft.com/office/powerpoint/2010/main" val="117523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512511" cy="1143000"/>
          </a:xfrm>
        </p:spPr>
        <p:txBody>
          <a:bodyPr/>
          <a:lstStyle/>
          <a:p>
            <a:pPr marL="0" indent="0" algn="ctr">
              <a:buNone/>
            </a:pPr>
            <a:r>
              <a:rPr lang="en-US" dirty="0" smtClean="0"/>
              <a:t>Phần thi “Về đích”</a:t>
            </a:r>
            <a:endParaRPr lang="en-US" dirty="0"/>
          </a:p>
        </p:txBody>
      </p:sp>
      <p:sp>
        <p:nvSpPr>
          <p:cNvPr id="4" name="Rectangle 3"/>
          <p:cNvSpPr/>
          <p:nvPr/>
        </p:nvSpPr>
        <p:spPr>
          <a:xfrm>
            <a:off x="533400" y="1143000"/>
            <a:ext cx="8382000" cy="5181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en-US" sz="2800" b="1" dirty="0" smtClean="0">
                <a:solidFill>
                  <a:schemeClr val="tx1"/>
                </a:solidFill>
                <a:latin typeface="Times New Roman" pitchFamily="18" charset="0"/>
                <a:cs typeface="Times New Roman" pitchFamily="18" charset="0"/>
              </a:rPr>
              <a:t>Có 8 câu hỏi liên quan đến các kiến thức về đặc trưng, thể loại, các tác phẩm, đoạn trích đã học.</a:t>
            </a:r>
          </a:p>
          <a:p>
            <a:pPr algn="just"/>
            <a:r>
              <a:rPr lang="en-US" sz="2800" b="1" dirty="0" smtClean="0">
                <a:solidFill>
                  <a:schemeClr val="tx1"/>
                </a:solidFill>
                <a:latin typeface="Times New Roman" pitchFamily="18" charset="0"/>
                <a:cs typeface="Times New Roman" pitchFamily="18" charset="0"/>
              </a:rPr>
              <a:t>Sau khi GV đọc nội dung câu hỏi, đội nào giơ tay nhanh nhất được quyền trả lời, trả lời đúng được 20 điểm. Nếu đội thứ nhất trả lời sai, các đội còn lại được quyền trả lời, trả lời lần 2 được 15 điểm, lần 3 được 10 điểm, lần 4 được 5 điểm.</a:t>
            </a:r>
            <a:r>
              <a:rPr lang="en-US" sz="2800" b="1" dirty="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Trả </a:t>
            </a:r>
            <a:r>
              <a:rPr lang="en-US" sz="2800" b="1" dirty="0" smtClean="0">
                <a:solidFill>
                  <a:schemeClr val="tx1"/>
                </a:solidFill>
                <a:latin typeface="Times New Roman" pitchFamily="18" charset="0"/>
                <a:cs typeface="Times New Roman" pitchFamily="18" charset="0"/>
              </a:rPr>
              <a:t>lời sai không </a:t>
            </a:r>
            <a:r>
              <a:rPr lang="en-US" sz="2800" b="1" dirty="0">
                <a:solidFill>
                  <a:schemeClr val="tx1"/>
                </a:solidFill>
                <a:latin typeface="Times New Roman" pitchFamily="18" charset="0"/>
                <a:cs typeface="Times New Roman" pitchFamily="18" charset="0"/>
              </a:rPr>
              <a:t>bị trừ </a:t>
            </a:r>
            <a:r>
              <a:rPr lang="en-US" sz="2800" b="1" dirty="0" smtClean="0">
                <a:solidFill>
                  <a:schemeClr val="tx1"/>
                </a:solidFill>
                <a:latin typeface="Times New Roman" pitchFamily="18" charset="0"/>
                <a:cs typeface="Times New Roman" pitchFamily="18" charset="0"/>
              </a:rPr>
              <a:t>điểm</a:t>
            </a:r>
          </a:p>
        </p:txBody>
      </p:sp>
    </p:spTree>
    <p:extLst>
      <p:ext uri="{BB962C8B-B14F-4D97-AF65-F5344CB8AC3E}">
        <p14:creationId xmlns:p14="http://schemas.microsoft.com/office/powerpoint/2010/main" val="3721606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7200"/>
            <a:ext cx="7598532" cy="522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19200" y="5943600"/>
            <a:ext cx="6858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Cổ Loa</a:t>
            </a:r>
            <a:endParaRPr lang="en-US"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6620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0" y="0"/>
            <a:ext cx="6512511" cy="838200"/>
          </a:xfrm>
        </p:spPr>
        <p:txBody>
          <a:bodyPr/>
          <a:lstStyle/>
          <a:p>
            <a:pPr marL="0" indent="0" algn="ctr">
              <a:buNone/>
            </a:pPr>
            <a:r>
              <a:rPr lang="en-US" dirty="0" smtClean="0"/>
              <a:t>Phần thi “Về đích”</a:t>
            </a:r>
            <a:endParaRPr lang="en-US" dirty="0"/>
          </a:p>
        </p:txBody>
      </p:sp>
      <p:sp>
        <p:nvSpPr>
          <p:cNvPr id="2" name="Rectangle 1"/>
          <p:cNvSpPr/>
          <p:nvPr/>
        </p:nvSpPr>
        <p:spPr>
          <a:xfrm>
            <a:off x="-34636" y="1143000"/>
            <a:ext cx="9144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Câu hỏi 1: Ca dao than thân thường là lời của những ai? Thân phận của họ như thế nào?</a:t>
            </a:r>
            <a:endParaRPr lang="en-US" sz="2400" dirty="0"/>
          </a:p>
        </p:txBody>
      </p:sp>
      <p:sp>
        <p:nvSpPr>
          <p:cNvPr id="3" name="Rounded Rectangle 2"/>
          <p:cNvSpPr/>
          <p:nvPr/>
        </p:nvSpPr>
        <p:spPr>
          <a:xfrm>
            <a:off x="0" y="2667000"/>
            <a:ext cx="9109364"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solidFill>
                  <a:schemeClr val="tx1"/>
                </a:solidFill>
              </a:rPr>
              <a:t>Câu hỏi 2: Đọc 3 bài ca dao bắt đầu bằng “Thân em” (ngoài các bài đã học).</a:t>
            </a:r>
            <a:endParaRPr lang="en-US" sz="2400" dirty="0">
              <a:solidFill>
                <a:schemeClr val="tx1"/>
              </a:solidFill>
            </a:endParaRPr>
          </a:p>
        </p:txBody>
      </p:sp>
      <p:sp>
        <p:nvSpPr>
          <p:cNvPr id="4" name="Rounded Rectangle 3"/>
          <p:cNvSpPr/>
          <p:nvPr/>
        </p:nvSpPr>
        <p:spPr>
          <a:xfrm>
            <a:off x="0" y="4038600"/>
            <a:ext cx="9144000" cy="1219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t>Câu hỏi 3: Ca dao yêu thương, tình nghĩa thường ca ngợi tình cảm gì của người lao động? Hãy đọc một số bài ca dao ca ngợi tình cảm gia đình.</a:t>
            </a:r>
            <a:endParaRPr lang="en-US" sz="2400" dirty="0"/>
          </a:p>
        </p:txBody>
      </p:sp>
      <p:sp>
        <p:nvSpPr>
          <p:cNvPr id="6" name="Rounded Rectangle 5"/>
          <p:cNvSpPr/>
          <p:nvPr/>
        </p:nvSpPr>
        <p:spPr>
          <a:xfrm>
            <a:off x="0" y="5562600"/>
            <a:ext cx="9144000" cy="1295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Câu hỏi 4: Biểu tượng “gừng cay – muối mặn” trong ca dao thường ca ngợi tình cảm như thế nào?</a:t>
            </a:r>
            <a:endParaRPr lang="en-US" sz="2400" dirty="0"/>
          </a:p>
        </p:txBody>
      </p:sp>
    </p:spTree>
    <p:extLst>
      <p:ext uri="{BB962C8B-B14F-4D97-AF65-F5344CB8AC3E}">
        <p14:creationId xmlns:p14="http://schemas.microsoft.com/office/powerpoint/2010/main" val="371637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0" y="0"/>
            <a:ext cx="6512511" cy="838200"/>
          </a:xfrm>
        </p:spPr>
        <p:txBody>
          <a:bodyPr/>
          <a:lstStyle/>
          <a:p>
            <a:pPr marL="0" indent="0" algn="ctr">
              <a:buNone/>
            </a:pPr>
            <a:r>
              <a:rPr lang="en-US" dirty="0" smtClean="0"/>
              <a:t>Phần thi “Về đích”</a:t>
            </a:r>
            <a:endParaRPr lang="en-US" dirty="0"/>
          </a:p>
        </p:txBody>
      </p:sp>
      <p:sp>
        <p:nvSpPr>
          <p:cNvPr id="2" name="Rectangle 1"/>
          <p:cNvSpPr/>
          <p:nvPr/>
        </p:nvSpPr>
        <p:spPr>
          <a:xfrm>
            <a:off x="-27709" y="762000"/>
            <a:ext cx="91440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Câu hỏi 5: Tiếng cười trong bài ca dao sau thuộc tiếng cười tự trào hay tiếng cười phê phán?</a:t>
            </a:r>
          </a:p>
          <a:p>
            <a:pPr algn="ctr"/>
            <a:r>
              <a:rPr lang="en-US" sz="2400" dirty="0" smtClean="0"/>
              <a:t>“Con cò chết rũ trên cây</a:t>
            </a:r>
          </a:p>
          <a:p>
            <a:pPr algn="ctr"/>
            <a:r>
              <a:rPr lang="en-US" sz="2400" dirty="0" smtClean="0"/>
              <a:t>Cò con mở lịch xem ngày làm ma</a:t>
            </a:r>
          </a:p>
          <a:p>
            <a:pPr algn="ctr"/>
            <a:r>
              <a:rPr lang="en-US" sz="2400" dirty="0" smtClean="0"/>
              <a:t>Cà cuống uống rượu la đà </a:t>
            </a:r>
          </a:p>
          <a:p>
            <a:pPr algn="ctr"/>
            <a:r>
              <a:rPr lang="en-US" sz="2400" dirty="0" smtClean="0"/>
              <a:t>Chim ri ríu rít bò ra lấy phần”</a:t>
            </a:r>
            <a:endParaRPr lang="en-US" sz="2400" dirty="0"/>
          </a:p>
        </p:txBody>
      </p:sp>
      <p:sp>
        <p:nvSpPr>
          <p:cNvPr id="4" name="Rounded Rectangle 3"/>
          <p:cNvSpPr/>
          <p:nvPr/>
        </p:nvSpPr>
        <p:spPr>
          <a:xfrm>
            <a:off x="0" y="4038600"/>
            <a:ext cx="9144000" cy="2438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t>Câu hỏi 6: Tiếng cười trong bài ca dao sau được tạo ra từ điều gì?</a:t>
            </a:r>
          </a:p>
          <a:p>
            <a:pPr algn="ctr"/>
            <a:r>
              <a:rPr lang="en-US" sz="2400" dirty="0" smtClean="0"/>
              <a:t>“Bà già đi chợ Cầu Đông</a:t>
            </a:r>
          </a:p>
          <a:p>
            <a:pPr algn="ctr"/>
            <a:r>
              <a:rPr lang="en-US" sz="2400" dirty="0" smtClean="0"/>
              <a:t>Bói xem một quẻ lấy chồng lợi chăng</a:t>
            </a:r>
          </a:p>
          <a:p>
            <a:pPr algn="ctr"/>
            <a:r>
              <a:rPr lang="en-US" sz="2400" dirty="0" smtClean="0"/>
              <a:t>Thầy bói gieo quẻ nói rằng</a:t>
            </a:r>
          </a:p>
          <a:p>
            <a:pPr algn="ctr"/>
            <a:r>
              <a:rPr lang="en-US" sz="2400" dirty="0" smtClean="0"/>
              <a:t>Lợi thì có lợi nhưng răng không còn”</a:t>
            </a:r>
            <a:endParaRPr lang="en-US" sz="2400" dirty="0"/>
          </a:p>
        </p:txBody>
      </p:sp>
    </p:spTree>
    <p:extLst>
      <p:ext uri="{BB962C8B-B14F-4D97-AF65-F5344CB8AC3E}">
        <p14:creationId xmlns:p14="http://schemas.microsoft.com/office/powerpoint/2010/main" val="42610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0" y="0"/>
            <a:ext cx="6512511" cy="838200"/>
          </a:xfrm>
        </p:spPr>
        <p:txBody>
          <a:bodyPr/>
          <a:lstStyle/>
          <a:p>
            <a:pPr marL="0" indent="0" algn="ctr">
              <a:buNone/>
            </a:pPr>
            <a:r>
              <a:rPr lang="en-US" dirty="0" smtClean="0"/>
              <a:t>Phần thi “Về đích”</a:t>
            </a:r>
            <a:endParaRPr lang="en-US" dirty="0"/>
          </a:p>
        </p:txBody>
      </p:sp>
      <p:sp>
        <p:nvSpPr>
          <p:cNvPr id="2" name="Rectangle 1"/>
          <p:cNvSpPr/>
          <p:nvPr/>
        </p:nvSpPr>
        <p:spPr>
          <a:xfrm>
            <a:off x="-27709" y="762000"/>
            <a:ext cx="91440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Câu hỏi 7: Bài ca dao sau ca ngợi tình cảm gì?</a:t>
            </a:r>
          </a:p>
          <a:p>
            <a:pPr algn="ctr"/>
            <a:r>
              <a:rPr lang="en-US" sz="2400" dirty="0" smtClean="0"/>
              <a:t>Đồng Đăng có phố Kì Lừa</a:t>
            </a:r>
          </a:p>
          <a:p>
            <a:pPr algn="ctr"/>
            <a:r>
              <a:rPr lang="en-US" sz="2400" dirty="0" smtClean="0"/>
              <a:t>Có nàng Tô Thị, có chùa Tam Thanh</a:t>
            </a:r>
          </a:p>
          <a:p>
            <a:pPr algn="ctr"/>
            <a:r>
              <a:rPr lang="en-US" sz="2400" dirty="0" smtClean="0"/>
              <a:t>Ai lên xứ lạng cùng anh</a:t>
            </a:r>
          </a:p>
          <a:p>
            <a:pPr algn="ctr"/>
            <a:r>
              <a:rPr lang="en-US" sz="2400" dirty="0" smtClean="0"/>
              <a:t>Bõ công bác mẹ sinh thành ra ta</a:t>
            </a:r>
          </a:p>
        </p:txBody>
      </p:sp>
      <p:sp>
        <p:nvSpPr>
          <p:cNvPr id="4" name="Rounded Rectangle 3"/>
          <p:cNvSpPr/>
          <p:nvPr/>
        </p:nvSpPr>
        <p:spPr>
          <a:xfrm>
            <a:off x="0" y="4038600"/>
            <a:ext cx="9144000" cy="13716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t>Câu hỏi 8: Hình thức diễn xướng thường gặp của ca dao là gì?</a:t>
            </a:r>
            <a:endParaRPr lang="en-US" sz="2400" dirty="0"/>
          </a:p>
        </p:txBody>
      </p:sp>
    </p:spTree>
    <p:extLst>
      <p:ext uri="{BB962C8B-B14F-4D97-AF65-F5344CB8AC3E}">
        <p14:creationId xmlns:p14="http://schemas.microsoft.com/office/powerpoint/2010/main" val="218240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76200"/>
            <a:ext cx="8229600" cy="5791200"/>
          </a:xfrm>
        </p:spPr>
        <p:txBody>
          <a:bodyPr>
            <a:noAutofit/>
          </a:bodyPr>
          <a:lstStyle/>
          <a:p>
            <a:pPr marL="45720" lvl="0" indent="0">
              <a:buNone/>
            </a:pPr>
            <a:r>
              <a:rPr lang="en-US" b="1" i="1" dirty="0">
                <a:solidFill>
                  <a:schemeClr val="tx1"/>
                </a:solidFill>
                <a:latin typeface="Times New Roman" pitchFamily="18" charset="0"/>
                <a:cs typeface="Times New Roman" pitchFamily="18" charset="0"/>
              </a:rPr>
              <a:t>Các đặc trưng cơ bản của VHDGVN</a:t>
            </a:r>
            <a:endParaRPr lang="en-US" dirty="0">
              <a:solidFill>
                <a:schemeClr val="tx1"/>
              </a:solidFill>
              <a:latin typeface="Times New Roman" pitchFamily="18" charset="0"/>
              <a:cs typeface="Times New Roman" pitchFamily="18" charset="0"/>
            </a:endParaRPr>
          </a:p>
          <a:p>
            <a:pPr marL="45720" indent="0">
              <a:buNone/>
            </a:pPr>
            <a:r>
              <a:rPr lang="en-US" dirty="0">
                <a:solidFill>
                  <a:schemeClr val="tx1"/>
                </a:solidFill>
                <a:latin typeface="Times New Roman" pitchFamily="18" charset="0"/>
                <a:cs typeface="Times New Roman" pitchFamily="18" charset="0"/>
              </a:rPr>
              <a:t>Tính truyền miệng =&gt; tính dị bản, tính diễn xướng</a:t>
            </a:r>
          </a:p>
          <a:p>
            <a:pPr marL="45720" indent="0">
              <a:buNone/>
            </a:pPr>
            <a:r>
              <a:rPr lang="en-US" dirty="0">
                <a:solidFill>
                  <a:schemeClr val="tx1"/>
                </a:solidFill>
                <a:latin typeface="Times New Roman" pitchFamily="18" charset="0"/>
                <a:cs typeface="Times New Roman" pitchFamily="18" charset="0"/>
              </a:rPr>
              <a:t>Tính tập thể =&gt; tính địa phương</a:t>
            </a:r>
          </a:p>
          <a:p>
            <a:pPr marL="45720" lvl="0" indent="0">
              <a:buNone/>
            </a:pPr>
            <a:r>
              <a:rPr lang="en-US" b="1" i="1" dirty="0">
                <a:solidFill>
                  <a:schemeClr val="tx1"/>
                </a:solidFill>
                <a:latin typeface="Times New Roman" pitchFamily="18" charset="0"/>
                <a:cs typeface="Times New Roman" pitchFamily="18" charset="0"/>
              </a:rPr>
              <a:t> Các thể loại VHDGVN</a:t>
            </a:r>
            <a:endParaRPr lang="en-US" dirty="0">
              <a:solidFill>
                <a:schemeClr val="tx1"/>
              </a:solidFill>
              <a:latin typeface="Times New Roman" pitchFamily="18" charset="0"/>
              <a:cs typeface="Times New Roman" pitchFamily="18" charset="0"/>
            </a:endParaRPr>
          </a:p>
          <a:p>
            <a:pPr marL="45720" lvl="0" indent="0">
              <a:buNone/>
            </a:pPr>
            <a:r>
              <a:rPr lang="en-US" dirty="0">
                <a:solidFill>
                  <a:schemeClr val="tx1"/>
                </a:solidFill>
                <a:latin typeface="Times New Roman" pitchFamily="18" charset="0"/>
                <a:cs typeface="Times New Roman" pitchFamily="18" charset="0"/>
              </a:rPr>
              <a:t>Các thể loại: thần thoại, sử thi, truyền thuyết, truyện cổ tích, truyện ngụ ngôn, truyện cười, tục ngữ, câu đố, ca dao, vè, truyện thơ, chèo</a:t>
            </a:r>
            <a:r>
              <a:rPr lang="en-US" dirty="0" smtClean="0">
                <a:solidFill>
                  <a:schemeClr val="tx1"/>
                </a:solidFill>
                <a:latin typeface="Times New Roman" pitchFamily="18" charset="0"/>
                <a:cs typeface="Times New Roman" pitchFamily="18" charset="0"/>
              </a:rPr>
              <a:t>.</a:t>
            </a:r>
            <a:r>
              <a:rPr lang="en-US" b="1" i="1" dirty="0">
                <a:latin typeface="Times New Roman" pitchFamily="18" charset="0"/>
                <a:cs typeface="Times New Roman" pitchFamily="18" charset="0"/>
              </a:rPr>
              <a:t> </a:t>
            </a:r>
            <a:endParaRPr lang="en-US" b="1" i="1" dirty="0" smtClean="0">
              <a:latin typeface="Times New Roman" pitchFamily="18" charset="0"/>
              <a:cs typeface="Times New Roman" pitchFamily="18" charset="0"/>
            </a:endParaRPr>
          </a:p>
          <a:p>
            <a:pPr marL="45720" lvl="0" indent="0">
              <a:buNone/>
            </a:pPr>
            <a:r>
              <a:rPr lang="en-US" b="1" i="1" dirty="0" smtClean="0">
                <a:latin typeface="Times New Roman" pitchFamily="18" charset="0"/>
                <a:cs typeface="Times New Roman" pitchFamily="18" charset="0"/>
              </a:rPr>
              <a:t>Giá </a:t>
            </a:r>
            <a:r>
              <a:rPr lang="en-US" b="1" i="1" dirty="0">
                <a:latin typeface="Times New Roman" pitchFamily="18" charset="0"/>
                <a:cs typeface="Times New Roman" pitchFamily="18" charset="0"/>
              </a:rPr>
              <a:t>trị nội dung</a:t>
            </a:r>
            <a:endParaRPr lang="en-US" dirty="0">
              <a:latin typeface="Times New Roman" pitchFamily="18" charset="0"/>
              <a:cs typeface="Times New Roman" pitchFamily="18" charset="0"/>
            </a:endParaRPr>
          </a:p>
          <a:p>
            <a:pPr marL="45720" indent="0">
              <a:buNone/>
            </a:pPr>
            <a:r>
              <a:rPr lang="en-US" dirty="0">
                <a:latin typeface="Times New Roman" pitchFamily="18" charset="0"/>
                <a:cs typeface="Times New Roman" pitchFamily="18" charset="0"/>
              </a:rPr>
              <a:t>-Thể hiện tình yêu thiên nhiên, đất nước, ý thức dân tộc</a:t>
            </a:r>
          </a:p>
          <a:p>
            <a:pPr marL="45720" indent="0">
              <a:buNone/>
            </a:pPr>
            <a:r>
              <a:rPr lang="en-US" dirty="0">
                <a:latin typeface="Times New Roman" pitchFamily="18" charset="0"/>
                <a:cs typeface="Times New Roman" pitchFamily="18" charset="0"/>
              </a:rPr>
              <a:t>-Thể hiện tinh thần nhân đạo, đạo lí làm người, tinh thần lạc quan, cuộc đấu tranh không khoan nhượng trước cái ác.</a:t>
            </a:r>
          </a:p>
          <a:p>
            <a:pPr marL="45720" indent="0">
              <a:buNone/>
            </a:pPr>
            <a:r>
              <a:rPr lang="en-US" dirty="0">
                <a:latin typeface="Times New Roman" pitchFamily="18" charset="0"/>
                <a:cs typeface="Times New Roman" pitchFamily="18" charset="0"/>
              </a:rPr>
              <a:t>-Thể hiện đời sống của các dân tộc</a:t>
            </a:r>
          </a:p>
          <a:p>
            <a:pPr marL="45720" lvl="0" indent="0">
              <a:buNone/>
            </a:pPr>
            <a:r>
              <a:rPr lang="en-US" b="1" i="1" dirty="0">
                <a:latin typeface="Times New Roman" pitchFamily="18" charset="0"/>
                <a:cs typeface="Times New Roman" pitchFamily="18" charset="0"/>
              </a:rPr>
              <a:t>Giá trị nghệ thuật</a:t>
            </a:r>
            <a:endParaRPr lang="en-US" dirty="0">
              <a:latin typeface="Times New Roman" pitchFamily="18" charset="0"/>
              <a:cs typeface="Times New Roman" pitchFamily="18" charset="0"/>
            </a:endParaRPr>
          </a:p>
          <a:p>
            <a:pPr marL="45720" indent="0">
              <a:buNone/>
            </a:pPr>
            <a:r>
              <a:rPr lang="en-US" dirty="0">
                <a:latin typeface="Times New Roman" pitchFamily="18" charset="0"/>
                <a:cs typeface="Times New Roman" pitchFamily="18" charset="0"/>
              </a:rPr>
              <a:t>-Sự phong phú, đa dạng về thể loại</a:t>
            </a:r>
          </a:p>
          <a:p>
            <a:pPr marL="45720" indent="0">
              <a:buNone/>
            </a:pPr>
            <a:r>
              <a:rPr lang="en-US" dirty="0">
                <a:latin typeface="Times New Roman" pitchFamily="18" charset="0"/>
                <a:cs typeface="Times New Roman" pitchFamily="18" charset="0"/>
              </a:rPr>
              <a:t>-Sự kết tinh nghệ thuật ngôn từ, sự lặp lại các hình ảnh, các lối diễn đạt in đậm sắc thái dân gian</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362306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3000"/>
            <a:ext cx="8686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Bài 1: Anh/chị hãy phân biệt văn học dân gian và văn học viết</a:t>
            </a:r>
          </a:p>
        </p:txBody>
      </p:sp>
      <p:sp>
        <p:nvSpPr>
          <p:cNvPr id="5" name="Title 1"/>
          <p:cNvSpPr>
            <a:spLocks noGrp="1"/>
          </p:cNvSpPr>
          <p:nvPr>
            <p:ph type="title"/>
          </p:nvPr>
        </p:nvSpPr>
        <p:spPr>
          <a:xfrm>
            <a:off x="1506244" y="0"/>
            <a:ext cx="6512511" cy="838200"/>
          </a:xfrm>
        </p:spPr>
        <p:txBody>
          <a:bodyPr/>
          <a:lstStyle/>
          <a:p>
            <a:pPr marL="0" indent="0" algn="ctr">
              <a:buNone/>
            </a:pPr>
            <a:r>
              <a:rPr lang="en-US" dirty="0" smtClean="0"/>
              <a:t>Bài tập thực hành</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8333239"/>
              </p:ext>
            </p:extLst>
          </p:nvPr>
        </p:nvGraphicFramePr>
        <p:xfrm>
          <a:off x="457200" y="1981200"/>
          <a:ext cx="8458200" cy="3581401"/>
        </p:xfrm>
        <a:graphic>
          <a:graphicData uri="http://schemas.openxmlformats.org/drawingml/2006/table">
            <a:tbl>
              <a:tblPr firstRow="1" firstCol="1" bandRow="1">
                <a:tableStyleId>{5C22544A-7EE6-4342-B048-85BDC9FD1C3A}</a:tableStyleId>
              </a:tblPr>
              <a:tblGrid>
                <a:gridCol w="1974111"/>
                <a:gridCol w="3254853"/>
                <a:gridCol w="3229236"/>
              </a:tblGrid>
              <a:tr h="497077">
                <a:tc>
                  <a:txBody>
                    <a:bodyPr/>
                    <a:lstStyle/>
                    <a:p>
                      <a:pPr algn="just">
                        <a:lnSpc>
                          <a:spcPct val="115000"/>
                        </a:lnSpc>
                        <a:spcAft>
                          <a:spcPts val="0"/>
                        </a:spcAft>
                      </a:pPr>
                      <a:r>
                        <a:rPr lang="en-US" sz="1400" dirty="0">
                          <a:effectLst/>
                        </a:rPr>
                        <a:t>Tiêu chí</a:t>
                      </a:r>
                      <a:endParaRPr lang="en-US"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400">
                          <a:effectLst/>
                        </a:rPr>
                        <a:t>Văn học dân gian</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400">
                          <a:effectLst/>
                        </a:rPr>
                        <a:t>Văn học viết</a:t>
                      </a:r>
                      <a:endParaRPr lang="en-US" sz="1100">
                        <a:effectLst/>
                        <a:latin typeface="Calibri"/>
                        <a:ea typeface="Calibri"/>
                        <a:cs typeface="Times New Roman"/>
                      </a:endParaRPr>
                    </a:p>
                  </a:txBody>
                  <a:tcPr marL="68580" marR="68580" marT="0" marB="0"/>
                </a:tc>
              </a:tr>
              <a:tr h="1028108">
                <a:tc>
                  <a:txBody>
                    <a:bodyPr/>
                    <a:lstStyle/>
                    <a:p>
                      <a:pPr algn="just">
                        <a:lnSpc>
                          <a:spcPct val="115000"/>
                        </a:lnSpc>
                        <a:spcAft>
                          <a:spcPts val="0"/>
                        </a:spcAft>
                      </a:pPr>
                      <a:r>
                        <a:rPr lang="en-US" sz="1400">
                          <a:effectLst/>
                        </a:rPr>
                        <a:t>Tác giả</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400" dirty="0">
                          <a:effectLst/>
                        </a:rPr>
                        <a:t>Tập thể nhân dân lao động</a:t>
                      </a:r>
                      <a:endParaRPr lang="en-US"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400">
                          <a:effectLst/>
                        </a:rPr>
                        <a:t>Cá nhân, đa số là nhà Nho, trí thức</a:t>
                      </a:r>
                      <a:endParaRPr lang="en-US" sz="1100">
                        <a:effectLst/>
                        <a:latin typeface="Calibri"/>
                        <a:ea typeface="Calibri"/>
                        <a:cs typeface="Times New Roman"/>
                      </a:endParaRPr>
                    </a:p>
                  </a:txBody>
                  <a:tcPr marL="68580" marR="68580" marT="0" marB="0"/>
                </a:tc>
              </a:tr>
              <a:tr h="1028108">
                <a:tc>
                  <a:txBody>
                    <a:bodyPr/>
                    <a:lstStyle/>
                    <a:p>
                      <a:pPr algn="just">
                        <a:lnSpc>
                          <a:spcPct val="115000"/>
                        </a:lnSpc>
                        <a:spcAft>
                          <a:spcPts val="0"/>
                        </a:spcAft>
                      </a:pPr>
                      <a:r>
                        <a:rPr lang="en-US" sz="1400">
                          <a:effectLst/>
                        </a:rPr>
                        <a:t>Phương thức lưu truyền</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400" dirty="0">
                          <a:effectLst/>
                        </a:rPr>
                        <a:t>Truyền miệng</a:t>
                      </a:r>
                      <a:endParaRPr lang="en-US"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400" dirty="0">
                          <a:effectLst/>
                        </a:rPr>
                        <a:t>Hình thành những văn bản</a:t>
                      </a:r>
                      <a:endParaRPr lang="en-US" sz="1100" dirty="0">
                        <a:effectLst/>
                        <a:latin typeface="Calibri"/>
                        <a:ea typeface="Calibri"/>
                        <a:cs typeface="Times New Roman"/>
                      </a:endParaRPr>
                    </a:p>
                  </a:txBody>
                  <a:tcPr marL="68580" marR="68580" marT="0" marB="0"/>
                </a:tc>
              </a:tr>
              <a:tr h="1028108">
                <a:tc>
                  <a:txBody>
                    <a:bodyPr/>
                    <a:lstStyle/>
                    <a:p>
                      <a:pPr algn="just">
                        <a:lnSpc>
                          <a:spcPct val="115000"/>
                        </a:lnSpc>
                        <a:spcAft>
                          <a:spcPts val="0"/>
                        </a:spcAft>
                      </a:pPr>
                      <a:r>
                        <a:rPr lang="en-US" sz="1400">
                          <a:effectLst/>
                        </a:rPr>
                        <a:t>Nội dung tư tưởng</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400" dirty="0">
                          <a:effectLst/>
                        </a:rPr>
                        <a:t>Tư tưởng của cộng đồng, tập thể</a:t>
                      </a:r>
                      <a:endParaRPr lang="en-US"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400" dirty="0">
                          <a:effectLst/>
                        </a:rPr>
                        <a:t>Tiếng nói cá nhân, thể hiện phong cách tác giả</a:t>
                      </a:r>
                      <a:endParaRPr lang="en-US" sz="1100" dirty="0">
                        <a:effectLst/>
                        <a:latin typeface="Calibri"/>
                        <a:ea typeface="Calibri"/>
                        <a:cs typeface="Times New Roman"/>
                      </a:endParaRPr>
                    </a:p>
                  </a:txBody>
                  <a:tcPr marL="68580" marR="68580" marT="0" marB="0"/>
                </a:tc>
              </a:tr>
            </a:tbl>
          </a:graphicData>
        </a:graphic>
      </p:graphicFrame>
      <p:sp>
        <p:nvSpPr>
          <p:cNvPr id="7" name="Rounded Rectangle 6"/>
          <p:cNvSpPr/>
          <p:nvPr/>
        </p:nvSpPr>
        <p:spPr>
          <a:xfrm>
            <a:off x="0" y="5867400"/>
            <a:ext cx="91440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t>Bài 2: Văn học dân gian có ảnh hưởng đến văn học viết không? Đưa dẫn chứng chứng minh.</a:t>
            </a:r>
          </a:p>
        </p:txBody>
      </p:sp>
    </p:spTree>
    <p:extLst>
      <p:ext uri="{BB962C8B-B14F-4D97-AF65-F5344CB8AC3E}">
        <p14:creationId xmlns:p14="http://schemas.microsoft.com/office/powerpoint/2010/main" val="175286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06244" y="0"/>
            <a:ext cx="6512511" cy="838200"/>
          </a:xfrm>
        </p:spPr>
        <p:txBody>
          <a:bodyPr/>
          <a:lstStyle/>
          <a:p>
            <a:pPr marL="0" indent="0" algn="ctr">
              <a:buNone/>
            </a:pPr>
            <a:r>
              <a:rPr lang="en-US" dirty="0" smtClean="0"/>
              <a:t>Bài tập thực hành</a:t>
            </a:r>
            <a:endParaRPr lang="en-US" dirty="0"/>
          </a:p>
        </p:txBody>
      </p:sp>
      <p:sp>
        <p:nvSpPr>
          <p:cNvPr id="6" name="Rectangle 5"/>
          <p:cNvSpPr/>
          <p:nvPr/>
        </p:nvSpPr>
        <p:spPr>
          <a:xfrm>
            <a:off x="0" y="838200"/>
            <a:ext cx="9067800" cy="579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Bài 3: đoạn thơ sau đã khai thác và sử dụng những chất liệu văn học dân gian nào? </a:t>
            </a:r>
            <a:r>
              <a:rPr lang="en-US" sz="2200" i="1" dirty="0"/>
              <a:t>Nêu hiệu quả nghệ thuật của việc sử dụng các chất liệu văn học dân gian đó.</a:t>
            </a:r>
            <a:endParaRPr lang="en-US" sz="2200" dirty="0"/>
          </a:p>
          <a:p>
            <a:r>
              <a:rPr lang="en-US" sz="2200" i="1" dirty="0"/>
              <a:t>Đất Nước bắt đầu với miếng trầu bây giờ bà ăn</a:t>
            </a:r>
            <a:endParaRPr lang="en-US" sz="2200" dirty="0"/>
          </a:p>
          <a:p>
            <a:r>
              <a:rPr lang="en-US" sz="2200" i="1" dirty="0"/>
              <a:t>Đất Nước lớn lên khi dân mình biết trồng tre mà đánh giặc</a:t>
            </a:r>
            <a:endParaRPr lang="en-US" sz="2200" dirty="0"/>
          </a:p>
          <a:p>
            <a:r>
              <a:rPr lang="en-US" sz="2200" i="1" dirty="0"/>
              <a:t>Tóc mẹ thì bới sau đầu</a:t>
            </a:r>
            <a:endParaRPr lang="en-US" sz="2200" dirty="0"/>
          </a:p>
          <a:p>
            <a:r>
              <a:rPr lang="en-US" sz="2200" i="1" dirty="0"/>
              <a:t>Cha mẹ thương nhau bằng gừng cay muối mặn</a:t>
            </a:r>
            <a:endParaRPr lang="en-US" sz="2200" dirty="0"/>
          </a:p>
          <a:p>
            <a:r>
              <a:rPr lang="en-US" sz="2200" i="1" dirty="0"/>
              <a:t>Cái kèo, cái cột thành tên</a:t>
            </a:r>
            <a:endParaRPr lang="en-US" sz="2200" dirty="0"/>
          </a:p>
          <a:p>
            <a:r>
              <a:rPr lang="en-US" sz="2200" i="1" dirty="0"/>
              <a:t>Hạt gạo phải một nắng hai sương xay, giã, giần, sàng</a:t>
            </a:r>
            <a:endParaRPr lang="en-US" sz="2200" dirty="0"/>
          </a:p>
          <a:p>
            <a:r>
              <a:rPr lang="en-US" sz="2200" i="1" dirty="0"/>
              <a:t>Đất nước có từ ngày đó...</a:t>
            </a:r>
            <a:endParaRPr lang="en-US" sz="2200" dirty="0"/>
          </a:p>
          <a:p>
            <a:r>
              <a:rPr lang="en-US" sz="2200" i="1" dirty="0"/>
              <a:t> </a:t>
            </a:r>
            <a:endParaRPr lang="en-US" sz="2200" dirty="0"/>
          </a:p>
          <a:p>
            <a:r>
              <a:rPr lang="en-US" sz="2200" i="1" dirty="0"/>
              <a:t>Đất là nơi anh đến trường</a:t>
            </a:r>
            <a:endParaRPr lang="en-US" sz="2200" dirty="0"/>
          </a:p>
          <a:p>
            <a:r>
              <a:rPr lang="en-US" sz="2200" i="1" dirty="0"/>
              <a:t>Nước là nơi em tắm</a:t>
            </a:r>
            <a:endParaRPr lang="en-US" sz="2200" dirty="0"/>
          </a:p>
          <a:p>
            <a:r>
              <a:rPr lang="en-US" sz="2200" i="1" dirty="0"/>
              <a:t>Đất Nước là nơi ta hò hẹn</a:t>
            </a:r>
            <a:endParaRPr lang="en-US" sz="2200" dirty="0"/>
          </a:p>
          <a:p>
            <a:r>
              <a:rPr lang="en-US" sz="2200" i="1" dirty="0"/>
              <a:t>Đất Nước là nơi em đánh rơi chiếc khăn trong nỗi nhớ thầm.</a:t>
            </a:r>
            <a:endParaRPr lang="en-US" sz="2200" dirty="0"/>
          </a:p>
          <a:p>
            <a:r>
              <a:rPr lang="en-US" sz="2200" dirty="0"/>
              <a:t>(Nguyễn Khoa Điềm, </a:t>
            </a:r>
            <a:r>
              <a:rPr lang="en-US" sz="2200" i="1" dirty="0"/>
              <a:t>Mặt đường khát vọng</a:t>
            </a:r>
            <a:r>
              <a:rPr lang="en-US" sz="2200" dirty="0"/>
              <a:t>)</a:t>
            </a:r>
          </a:p>
        </p:txBody>
      </p:sp>
      <p:sp>
        <p:nvSpPr>
          <p:cNvPr id="7" name="Rectangle 6"/>
          <p:cNvSpPr/>
          <p:nvPr/>
        </p:nvSpPr>
        <p:spPr>
          <a:xfrm>
            <a:off x="2857500" y="2036619"/>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rgbClr val="FFFF00"/>
                </a:solidFill>
              </a:rPr>
              <a:t>miếng trầu</a:t>
            </a:r>
            <a:endParaRPr lang="en-US" sz="2000" dirty="0">
              <a:solidFill>
                <a:srgbClr val="FFFF00"/>
              </a:solidFill>
            </a:endParaRPr>
          </a:p>
        </p:txBody>
      </p:sp>
      <p:sp>
        <p:nvSpPr>
          <p:cNvPr id="8" name="Oval Callout 7"/>
          <p:cNvSpPr/>
          <p:nvPr/>
        </p:nvSpPr>
        <p:spPr>
          <a:xfrm>
            <a:off x="3619500" y="304800"/>
            <a:ext cx="2247900" cy="1582882"/>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smtClean="0"/>
              <a:t>Sự tích “Trầu Cau”</a:t>
            </a:r>
            <a:endParaRPr lang="en-US" sz="2000" dirty="0"/>
          </a:p>
        </p:txBody>
      </p:sp>
      <p:sp>
        <p:nvSpPr>
          <p:cNvPr id="9" name="Rectangle 8"/>
          <p:cNvSpPr/>
          <p:nvPr/>
        </p:nvSpPr>
        <p:spPr>
          <a:xfrm>
            <a:off x="4613564" y="2341419"/>
            <a:ext cx="3048000" cy="360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C000"/>
                </a:solidFill>
              </a:rPr>
              <a:t>Trồng tre mà đánh giặc</a:t>
            </a:r>
            <a:endParaRPr lang="en-US" sz="2000" dirty="0">
              <a:solidFill>
                <a:srgbClr val="FFC000"/>
              </a:solidFill>
            </a:endParaRPr>
          </a:p>
        </p:txBody>
      </p:sp>
      <p:sp>
        <p:nvSpPr>
          <p:cNvPr id="3" name="Cloud Callout 2"/>
          <p:cNvSpPr/>
          <p:nvPr/>
        </p:nvSpPr>
        <p:spPr>
          <a:xfrm>
            <a:off x="5486400" y="0"/>
            <a:ext cx="3200400" cy="2036619"/>
          </a:xfrm>
          <a:prstGeom prst="cloud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Truyền thuyết “Thánh Gióng”</a:t>
            </a:r>
            <a:endParaRPr lang="en-US" dirty="0"/>
          </a:p>
        </p:txBody>
      </p:sp>
      <p:sp>
        <p:nvSpPr>
          <p:cNvPr id="5" name="Rectangle 4"/>
          <p:cNvSpPr/>
          <p:nvPr/>
        </p:nvSpPr>
        <p:spPr>
          <a:xfrm>
            <a:off x="1524000" y="2701637"/>
            <a:ext cx="1524000" cy="422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rgbClr val="FFC000"/>
                </a:solidFill>
              </a:rPr>
              <a:t>bới sau đầu</a:t>
            </a:r>
            <a:endParaRPr lang="en-US" sz="2000" dirty="0">
              <a:solidFill>
                <a:srgbClr val="FFC000"/>
              </a:solidFill>
            </a:endParaRPr>
          </a:p>
        </p:txBody>
      </p:sp>
      <p:sp>
        <p:nvSpPr>
          <p:cNvPr id="10" name="Cloud Callout 9"/>
          <p:cNvSpPr/>
          <p:nvPr/>
        </p:nvSpPr>
        <p:spPr>
          <a:xfrm>
            <a:off x="647701" y="-269008"/>
            <a:ext cx="3733799" cy="2701637"/>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200" dirty="0"/>
              <a:t>bài ca dao: “</a:t>
            </a:r>
            <a:r>
              <a:rPr lang="en-US" sz="2200" i="1" dirty="0"/>
              <a:t>Tóc ngang lưng vừa chừng em bới/ Đề chi dài bối rối lòng anh</a:t>
            </a:r>
            <a:r>
              <a:rPr lang="en-US" sz="2200" dirty="0"/>
              <a:t>”</a:t>
            </a:r>
          </a:p>
        </p:txBody>
      </p:sp>
      <p:sp>
        <p:nvSpPr>
          <p:cNvPr id="11" name="Rectangle 10"/>
          <p:cNvSpPr/>
          <p:nvPr/>
        </p:nvSpPr>
        <p:spPr>
          <a:xfrm>
            <a:off x="3429000" y="3058391"/>
            <a:ext cx="28956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i="1" dirty="0">
                <a:solidFill>
                  <a:srgbClr val="FFC000"/>
                </a:solidFill>
              </a:rPr>
              <a:t>gừng cay muối mặn</a:t>
            </a:r>
            <a:endParaRPr lang="en-US" sz="2200" dirty="0">
              <a:solidFill>
                <a:srgbClr val="FFC000"/>
              </a:solidFill>
            </a:endParaRPr>
          </a:p>
        </p:txBody>
      </p:sp>
      <p:sp>
        <p:nvSpPr>
          <p:cNvPr id="12" name="Oval Callout 11"/>
          <p:cNvSpPr/>
          <p:nvPr/>
        </p:nvSpPr>
        <p:spPr>
          <a:xfrm>
            <a:off x="4963802" y="1018309"/>
            <a:ext cx="3951598" cy="2033651"/>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dirty="0"/>
              <a:t>bài ca dao: “</a:t>
            </a:r>
            <a:r>
              <a:rPr lang="en-US" sz="2200" i="1" dirty="0"/>
              <a:t>Muối ba năm muối đang còn mặn/ Gừng chín tháng gừng hãy còn cay”</a:t>
            </a:r>
            <a:endParaRPr lang="en-US" sz="2200" dirty="0"/>
          </a:p>
        </p:txBody>
      </p:sp>
      <p:sp>
        <p:nvSpPr>
          <p:cNvPr id="13" name="Rectangle 12"/>
          <p:cNvSpPr/>
          <p:nvPr/>
        </p:nvSpPr>
        <p:spPr>
          <a:xfrm>
            <a:off x="0" y="3427268"/>
            <a:ext cx="2133600" cy="3706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rgbClr val="FFC000"/>
                </a:solidFill>
              </a:rPr>
              <a:t>Cái kèo, cái cột</a:t>
            </a:r>
            <a:endParaRPr lang="en-US" sz="2000" dirty="0">
              <a:solidFill>
                <a:srgbClr val="FFC000"/>
              </a:solidFill>
            </a:endParaRPr>
          </a:p>
        </p:txBody>
      </p:sp>
      <p:sp>
        <p:nvSpPr>
          <p:cNvPr id="14" name="Cloud Callout 13"/>
          <p:cNvSpPr/>
          <p:nvPr/>
        </p:nvSpPr>
        <p:spPr>
          <a:xfrm>
            <a:off x="0" y="-304798"/>
            <a:ext cx="3619500" cy="3390898"/>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a:t>bài vè “Cái quán”: </a:t>
            </a:r>
          </a:p>
          <a:p>
            <a:r>
              <a:rPr lang="en-US" i="1" dirty="0"/>
              <a:t>Tôi thương cái cột</a:t>
            </a:r>
            <a:endParaRPr lang="en-US" dirty="0"/>
          </a:p>
          <a:p>
            <a:r>
              <a:rPr lang="en-US" i="1" dirty="0"/>
              <a:t>Tôi nhớ cái kèo</a:t>
            </a:r>
            <a:endParaRPr lang="en-US" dirty="0"/>
          </a:p>
          <a:p>
            <a:r>
              <a:rPr lang="en-US" i="1" dirty="0"/>
              <a:t>Tôi nhớ cái  cửa</a:t>
            </a:r>
            <a:endParaRPr lang="en-US" dirty="0"/>
          </a:p>
          <a:p>
            <a:r>
              <a:rPr lang="en-US" i="1" dirty="0"/>
              <a:t>Nơi bạn nghèo gặp nhau</a:t>
            </a:r>
            <a:endParaRPr lang="en-US" dirty="0"/>
          </a:p>
        </p:txBody>
      </p:sp>
      <p:sp>
        <p:nvSpPr>
          <p:cNvPr id="15" name="Rectangle 14"/>
          <p:cNvSpPr/>
          <p:nvPr/>
        </p:nvSpPr>
        <p:spPr>
          <a:xfrm>
            <a:off x="2556164" y="5749636"/>
            <a:ext cx="5105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i="1" dirty="0">
                <a:solidFill>
                  <a:srgbClr val="FFC000"/>
                </a:solidFill>
              </a:rPr>
              <a:t>đánh rơi chiếc khăn trong nỗi nhớ thầm</a:t>
            </a:r>
            <a:endParaRPr lang="en-US" sz="2100" dirty="0">
              <a:solidFill>
                <a:srgbClr val="FFC000"/>
              </a:solidFill>
            </a:endParaRPr>
          </a:p>
        </p:txBody>
      </p:sp>
      <p:sp>
        <p:nvSpPr>
          <p:cNvPr id="16" name="Cloud Callout 15"/>
          <p:cNvSpPr/>
          <p:nvPr/>
        </p:nvSpPr>
        <p:spPr>
          <a:xfrm>
            <a:off x="6137564" y="2227119"/>
            <a:ext cx="3494314" cy="3143249"/>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400" dirty="0"/>
              <a:t>bài ca dao:</a:t>
            </a:r>
          </a:p>
          <a:p>
            <a:r>
              <a:rPr lang="en-US" sz="2400" i="1" dirty="0"/>
              <a:t>Khăn thương nhớ ai</a:t>
            </a:r>
            <a:endParaRPr lang="en-US" sz="2400" dirty="0"/>
          </a:p>
          <a:p>
            <a:r>
              <a:rPr lang="en-US" sz="2400" i="1" dirty="0"/>
              <a:t>Khăn rơi xuống đất</a:t>
            </a:r>
            <a:endParaRPr lang="en-US" sz="2400" dirty="0"/>
          </a:p>
        </p:txBody>
      </p:sp>
    </p:spTree>
    <p:extLst>
      <p:ext uri="{BB962C8B-B14F-4D97-AF65-F5344CB8AC3E}">
        <p14:creationId xmlns:p14="http://schemas.microsoft.com/office/powerpoint/2010/main" val="116185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3" grpId="0" animBg="1"/>
      <p:bldP spid="5" grpId="0" animBg="1"/>
      <p:bldP spid="10" grpId="0" animBg="1"/>
      <p:bldP spid="11" grpId="0" animBg="1"/>
      <p:bldP spid="12" grpId="0" animBg="1"/>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3000"/>
            <a:ext cx="85344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Bài 3: Những bài ca dao bắt đầu bằng “Thân em” gợi nhắc đến thân phận của ai? Em thấy trong xã hội hiện đại người phụ nữ còn chịu những bất hạnh nữa không? Họ thể hiện như thế nào?</a:t>
            </a:r>
          </a:p>
        </p:txBody>
      </p:sp>
      <p:sp>
        <p:nvSpPr>
          <p:cNvPr id="5" name="Title 1"/>
          <p:cNvSpPr>
            <a:spLocks noGrp="1"/>
          </p:cNvSpPr>
          <p:nvPr>
            <p:ph type="title"/>
          </p:nvPr>
        </p:nvSpPr>
        <p:spPr>
          <a:xfrm>
            <a:off x="1506244" y="0"/>
            <a:ext cx="6512511" cy="838200"/>
          </a:xfrm>
        </p:spPr>
        <p:txBody>
          <a:bodyPr/>
          <a:lstStyle/>
          <a:p>
            <a:pPr marL="0" indent="0" algn="ctr">
              <a:buNone/>
            </a:pPr>
            <a:r>
              <a:rPr lang="en-US" dirty="0" smtClean="0"/>
              <a:t>Bài tập thực hành</a:t>
            </a:r>
            <a:endParaRPr lang="en-US" dirty="0"/>
          </a:p>
        </p:txBody>
      </p:sp>
      <p:sp>
        <p:nvSpPr>
          <p:cNvPr id="7" name="Rounded Rectangle 6"/>
          <p:cNvSpPr/>
          <p:nvPr/>
        </p:nvSpPr>
        <p:spPr>
          <a:xfrm>
            <a:off x="228600" y="4419600"/>
            <a:ext cx="87630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t>Bài </a:t>
            </a:r>
            <a:r>
              <a:rPr lang="en-US" sz="2400" dirty="0" smtClean="0"/>
              <a:t>4: Xem các video sau và phát hiện những yếu tố của VHDG được sử dụng.</a:t>
            </a:r>
            <a:endParaRPr lang="en-US" sz="2400" dirty="0"/>
          </a:p>
        </p:txBody>
      </p:sp>
    </p:spTree>
    <p:extLst>
      <p:ext uri="{BB962C8B-B14F-4D97-AF65-F5344CB8AC3E}">
        <p14:creationId xmlns:p14="http://schemas.microsoft.com/office/powerpoint/2010/main" val="47642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 </a:t>
            </a:r>
            <a:endParaRPr lang="en-US" dirty="0"/>
          </a:p>
        </p:txBody>
      </p:sp>
      <p:sp>
        <p:nvSpPr>
          <p:cNvPr id="4" name="Oval 3"/>
          <p:cNvSpPr/>
          <p:nvPr/>
        </p:nvSpPr>
        <p:spPr>
          <a:xfrm>
            <a:off x="2895600" y="256309"/>
            <a:ext cx="32004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Vận dụng</a:t>
            </a:r>
            <a:endParaRPr lang="en-US" sz="2400" dirty="0"/>
          </a:p>
        </p:txBody>
      </p:sp>
      <p:sp>
        <p:nvSpPr>
          <p:cNvPr id="5" name="Rounded Rectangle 4"/>
          <p:cNvSpPr/>
          <p:nvPr/>
        </p:nvSpPr>
        <p:spPr>
          <a:xfrm>
            <a:off x="76200" y="1447800"/>
            <a:ext cx="8839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-HS vận dụng kiến thức đã học, HS viết bài thu hoạch về những vấn đề tâm đắc sau khi học xong phần VHDG VN</a:t>
            </a:r>
          </a:p>
        </p:txBody>
      </p:sp>
      <p:sp>
        <p:nvSpPr>
          <p:cNvPr id="7" name="Oval 6"/>
          <p:cNvSpPr/>
          <p:nvPr/>
        </p:nvSpPr>
        <p:spPr>
          <a:xfrm>
            <a:off x="76200" y="3429000"/>
            <a:ext cx="8839200" cy="2971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Mở rộng:</a:t>
            </a:r>
          </a:p>
          <a:p>
            <a:pPr algn="ctr"/>
            <a:r>
              <a:rPr lang="en-US" sz="2400" dirty="0" smtClean="0"/>
              <a:t>HS vẽ sơ đồ tư duy ôn tập đặc trưng của các thể loại: sử thi, truyền thuyết, truyện cổ tích, truyện cười, ca dao</a:t>
            </a:r>
            <a:endParaRPr lang="en-US" sz="2400" dirty="0"/>
          </a:p>
        </p:txBody>
      </p:sp>
    </p:spTree>
    <p:extLst>
      <p:ext uri="{BB962C8B-B14F-4D97-AF65-F5344CB8AC3E}">
        <p14:creationId xmlns:p14="http://schemas.microsoft.com/office/powerpoint/2010/main" val="222035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arn(inVertical)">
                                      <p:cBhvr>
                                        <p:cTn id="2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1140974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76202"/>
            <a:ext cx="5562600" cy="476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4600" y="5257800"/>
            <a:ext cx="4114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itchFamily="18" charset="0"/>
                <a:cs typeface="Times New Roman" pitchFamily="18" charset="0"/>
              </a:rPr>
              <a:t>Thạch Sanh</a:t>
            </a:r>
            <a:endParaRPr lang="en-US" sz="32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3235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
            <a:ext cx="6652047" cy="451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09800" y="5105400"/>
            <a:ext cx="3810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Ca dao</a:t>
            </a:r>
            <a:endParaRPr lang="en-US"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05215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61109"/>
            <a:ext cx="663948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67000" y="5334000"/>
            <a:ext cx="3962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Nấu sử sôi kinh</a:t>
            </a:r>
            <a:endParaRPr lang="en-US" sz="2400" dirty="0">
              <a:solidFill>
                <a:schemeClr val="tx1"/>
              </a:solidFill>
            </a:endParaRPr>
          </a:p>
        </p:txBody>
      </p:sp>
    </p:spTree>
    <p:extLst>
      <p:ext uri="{BB962C8B-B14F-4D97-AF65-F5344CB8AC3E}">
        <p14:creationId xmlns:p14="http://schemas.microsoft.com/office/powerpoint/2010/main" val="130088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799"/>
            <a:ext cx="6629400" cy="446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57400" y="5334000"/>
            <a:ext cx="4419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Cãi chày cãi cối</a:t>
            </a:r>
            <a:endParaRPr lang="en-US" sz="2400" dirty="0">
              <a:solidFill>
                <a:schemeClr val="tx1"/>
              </a:solidFill>
            </a:endParaRPr>
          </a:p>
        </p:txBody>
      </p:sp>
    </p:spTree>
    <p:extLst>
      <p:ext uri="{BB962C8B-B14F-4D97-AF65-F5344CB8AC3E}">
        <p14:creationId xmlns:p14="http://schemas.microsoft.com/office/powerpoint/2010/main" val="43958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7709"/>
            <a:ext cx="6629400" cy="526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67000" y="5715000"/>
            <a:ext cx="3962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Lá lành đùm lá rách</a:t>
            </a:r>
            <a:endParaRPr lang="en-US" sz="2800" dirty="0">
              <a:solidFill>
                <a:schemeClr val="tx1"/>
              </a:solidFill>
            </a:endParaRPr>
          </a:p>
        </p:txBody>
      </p:sp>
    </p:spTree>
    <p:extLst>
      <p:ext uri="{BB962C8B-B14F-4D97-AF65-F5344CB8AC3E}">
        <p14:creationId xmlns:p14="http://schemas.microsoft.com/office/powerpoint/2010/main" val="316732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5562600"/>
            <a:ext cx="4572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Cốc mò cò xơi</a:t>
            </a:r>
            <a:endParaRPr lang="en-US" sz="2800" dirty="0">
              <a:solidFill>
                <a:schemeClr val="tx1"/>
              </a:solidFill>
            </a:endParaRPr>
          </a:p>
        </p:txBody>
      </p:sp>
      <p:sp>
        <p:nvSpPr>
          <p:cNvPr id="5" name="Content Placeholder 4"/>
          <p:cNvSpPr>
            <a:spLocks noGrp="1"/>
          </p:cNvSpPr>
          <p:nvPr>
            <p:ph sz="quarter" idx="13"/>
          </p:nvPr>
        </p:nvSpPr>
        <p:spPr/>
        <p:txBody>
          <a:bodyPr/>
          <a:lstStyle/>
          <a:p>
            <a:endParaRPr lang="en-US" dirty="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745" y="380999"/>
            <a:ext cx="6733055" cy="457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91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arn(inVertical)">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33400"/>
            <a:ext cx="6781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62200" y="5791200"/>
            <a:ext cx="4343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Cây tre trăm đốt</a:t>
            </a:r>
            <a:endParaRPr lang="en-US" sz="2400" b="1" dirty="0">
              <a:solidFill>
                <a:schemeClr val="tx1"/>
              </a:solidFill>
            </a:endParaRPr>
          </a:p>
        </p:txBody>
      </p:sp>
    </p:spTree>
    <p:extLst>
      <p:ext uri="{BB962C8B-B14F-4D97-AF65-F5344CB8AC3E}">
        <p14:creationId xmlns:p14="http://schemas.microsoft.com/office/powerpoint/2010/main" val="372144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223</TotalTime>
  <Words>1970</Words>
  <Application>Microsoft Office PowerPoint</Application>
  <PresentationFormat>On-screen Show (4:3)</PresentationFormat>
  <Paragraphs>151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TIẾT 31: ÔN TẬP VĂN HỌC DÂN GIAN VIỆT NAM</vt:lpstr>
      <vt:lpstr>PowerPoint Presentation</vt:lpstr>
      <vt:lpstr>Phần thi “Khởi động”</vt:lpstr>
      <vt:lpstr>Phần thi “Tăng tốc”</vt:lpstr>
      <vt:lpstr>Phần thi “Tăng tốc”</vt:lpstr>
      <vt:lpstr>Phần thi “Tăng tốc”</vt:lpstr>
      <vt:lpstr>Phần thi “Tăng tốc”</vt:lpstr>
      <vt:lpstr>Phần thi “Tăng tốc”</vt:lpstr>
      <vt:lpstr>Phần thi “Về đích”</vt:lpstr>
      <vt:lpstr>Phần thi “Về đích”</vt:lpstr>
      <vt:lpstr>Phần thi “Về đích”</vt:lpstr>
      <vt:lpstr>Phần thi “Về đích”</vt:lpstr>
      <vt:lpstr>PowerPoint Presentation</vt:lpstr>
      <vt:lpstr>Bài tập thực hành</vt:lpstr>
      <vt:lpstr>Bài tập thực hành</vt:lpstr>
      <vt:lpstr>Bài tập thực hành</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26</cp:revision>
  <cp:lastPrinted>2019-11-05T16:13:52Z</cp:lastPrinted>
  <dcterms:created xsi:type="dcterms:W3CDTF">2019-11-04T15:22:10Z</dcterms:created>
  <dcterms:modified xsi:type="dcterms:W3CDTF">2019-11-06T03:16:18Z</dcterms:modified>
</cp:coreProperties>
</file>