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9" r:id="rId3"/>
    <p:sldMasterId id="2147483704" r:id="rId4"/>
    <p:sldMasterId id="2147483719" r:id="rId5"/>
    <p:sldMasterId id="2147483734" r:id="rId6"/>
    <p:sldMasterId id="2147483749" r:id="rId7"/>
    <p:sldMasterId id="2147483764" r:id="rId8"/>
    <p:sldMasterId id="2147483779" r:id="rId9"/>
  </p:sldMasterIdLst>
  <p:notesMasterIdLst>
    <p:notesMasterId r:id="rId78"/>
  </p:notesMasterIdLst>
  <p:sldIdLst>
    <p:sldId id="503" r:id="rId10"/>
    <p:sldId id="356" r:id="rId11"/>
    <p:sldId id="505" r:id="rId12"/>
    <p:sldId id="509" r:id="rId13"/>
    <p:sldId id="510" r:id="rId14"/>
    <p:sldId id="511" r:id="rId15"/>
    <p:sldId id="512" r:id="rId16"/>
    <p:sldId id="513" r:id="rId17"/>
    <p:sldId id="514" r:id="rId18"/>
    <p:sldId id="515" r:id="rId19"/>
    <p:sldId id="516" r:id="rId20"/>
    <p:sldId id="517" r:id="rId21"/>
    <p:sldId id="518" r:id="rId22"/>
    <p:sldId id="519"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58" r:id="rId36"/>
    <p:sldId id="559" r:id="rId37"/>
    <p:sldId id="560" r:id="rId38"/>
    <p:sldId id="561" r:id="rId39"/>
    <p:sldId id="562" r:id="rId40"/>
    <p:sldId id="563" r:id="rId41"/>
    <p:sldId id="564" r:id="rId42"/>
    <p:sldId id="565" r:id="rId43"/>
    <p:sldId id="566" r:id="rId44"/>
    <p:sldId id="567" r:id="rId45"/>
    <p:sldId id="568" r:id="rId46"/>
    <p:sldId id="569" r:id="rId47"/>
    <p:sldId id="570" r:id="rId48"/>
    <p:sldId id="571" r:id="rId49"/>
    <p:sldId id="572" r:id="rId50"/>
    <p:sldId id="573" r:id="rId51"/>
    <p:sldId id="574" r:id="rId52"/>
    <p:sldId id="575" r:id="rId53"/>
    <p:sldId id="576" r:id="rId54"/>
    <p:sldId id="577" r:id="rId55"/>
    <p:sldId id="578" r:id="rId56"/>
    <p:sldId id="579" r:id="rId57"/>
    <p:sldId id="580" r:id="rId58"/>
    <p:sldId id="581" r:id="rId59"/>
    <p:sldId id="582" r:id="rId60"/>
    <p:sldId id="583" r:id="rId61"/>
    <p:sldId id="584" r:id="rId62"/>
    <p:sldId id="585" r:id="rId63"/>
    <p:sldId id="586" r:id="rId64"/>
    <p:sldId id="587" r:id="rId65"/>
    <p:sldId id="588" r:id="rId66"/>
    <p:sldId id="589" r:id="rId67"/>
    <p:sldId id="590" r:id="rId68"/>
    <p:sldId id="591" r:id="rId69"/>
    <p:sldId id="592" r:id="rId70"/>
    <p:sldId id="593" r:id="rId71"/>
    <p:sldId id="594" r:id="rId72"/>
    <p:sldId id="595" r:id="rId73"/>
    <p:sldId id="596" r:id="rId74"/>
    <p:sldId id="597" r:id="rId75"/>
    <p:sldId id="598" r:id="rId76"/>
    <p:sldId id="599" r:id="rId77"/>
  </p:sldIdLst>
  <p:sldSz cx="12192000" cy="6858000"/>
  <p:notesSz cx="6858000" cy="9144000"/>
  <p:defaultTextStyle>
    <a:defPPr>
      <a:defRPr lang="en-US"/>
    </a:defPPr>
    <a:lvl1pPr marL="0" algn="l" defTabSz="908383" rtl="0" eaLnBrk="1" latinLnBrk="0" hangingPunct="1">
      <a:defRPr sz="1800" kern="1200">
        <a:solidFill>
          <a:schemeClr val="tx1"/>
        </a:solidFill>
        <a:latin typeface="+mn-lt"/>
        <a:ea typeface="+mn-ea"/>
        <a:cs typeface="+mn-cs"/>
      </a:defRPr>
    </a:lvl1pPr>
    <a:lvl2pPr marL="454208" algn="l" defTabSz="908383" rtl="0" eaLnBrk="1" latinLnBrk="0" hangingPunct="1">
      <a:defRPr sz="1800" kern="1200">
        <a:solidFill>
          <a:schemeClr val="tx1"/>
        </a:solidFill>
        <a:latin typeface="+mn-lt"/>
        <a:ea typeface="+mn-ea"/>
        <a:cs typeface="+mn-cs"/>
      </a:defRPr>
    </a:lvl2pPr>
    <a:lvl3pPr marL="908383" algn="l" defTabSz="908383" rtl="0" eaLnBrk="1" latinLnBrk="0" hangingPunct="1">
      <a:defRPr sz="1800" kern="1200">
        <a:solidFill>
          <a:schemeClr val="tx1"/>
        </a:solidFill>
        <a:latin typeface="+mn-lt"/>
        <a:ea typeface="+mn-ea"/>
        <a:cs typeface="+mn-cs"/>
      </a:defRPr>
    </a:lvl3pPr>
    <a:lvl4pPr marL="1362571" algn="l" defTabSz="908383" rtl="0" eaLnBrk="1" latinLnBrk="0" hangingPunct="1">
      <a:defRPr sz="1800" kern="1200">
        <a:solidFill>
          <a:schemeClr val="tx1"/>
        </a:solidFill>
        <a:latin typeface="+mn-lt"/>
        <a:ea typeface="+mn-ea"/>
        <a:cs typeface="+mn-cs"/>
      </a:defRPr>
    </a:lvl4pPr>
    <a:lvl5pPr marL="1816766" algn="l" defTabSz="908383" rtl="0" eaLnBrk="1" latinLnBrk="0" hangingPunct="1">
      <a:defRPr sz="1800" kern="1200">
        <a:solidFill>
          <a:schemeClr val="tx1"/>
        </a:solidFill>
        <a:latin typeface="+mn-lt"/>
        <a:ea typeface="+mn-ea"/>
        <a:cs typeface="+mn-cs"/>
      </a:defRPr>
    </a:lvl5pPr>
    <a:lvl6pPr marL="2270959" algn="l" defTabSz="908383" rtl="0" eaLnBrk="1" latinLnBrk="0" hangingPunct="1">
      <a:defRPr sz="1800" kern="1200">
        <a:solidFill>
          <a:schemeClr val="tx1"/>
        </a:solidFill>
        <a:latin typeface="+mn-lt"/>
        <a:ea typeface="+mn-ea"/>
        <a:cs typeface="+mn-cs"/>
      </a:defRPr>
    </a:lvl6pPr>
    <a:lvl7pPr marL="2725152" algn="l" defTabSz="908383" rtl="0" eaLnBrk="1" latinLnBrk="0" hangingPunct="1">
      <a:defRPr sz="1800" kern="1200">
        <a:solidFill>
          <a:schemeClr val="tx1"/>
        </a:solidFill>
        <a:latin typeface="+mn-lt"/>
        <a:ea typeface="+mn-ea"/>
        <a:cs typeface="+mn-cs"/>
      </a:defRPr>
    </a:lvl7pPr>
    <a:lvl8pPr marL="3179344" algn="l" defTabSz="908383" rtl="0" eaLnBrk="1" latinLnBrk="0" hangingPunct="1">
      <a:defRPr sz="1800" kern="1200">
        <a:solidFill>
          <a:schemeClr val="tx1"/>
        </a:solidFill>
        <a:latin typeface="+mn-lt"/>
        <a:ea typeface="+mn-ea"/>
        <a:cs typeface="+mn-cs"/>
      </a:defRPr>
    </a:lvl8pPr>
    <a:lvl9pPr marL="3633537" algn="l" defTabSz="908383" rtl="0" eaLnBrk="1" latinLnBrk="0" hangingPunct="1">
      <a:defRPr sz="1800" kern="1200">
        <a:solidFill>
          <a:schemeClr val="tx1"/>
        </a:solidFill>
        <a:latin typeface="+mn-lt"/>
        <a:ea typeface="+mn-ea"/>
        <a:cs typeface="+mn-cs"/>
      </a:defRPr>
    </a:lvl9pPr>
  </p:defaultTextStyle>
  <p:extLs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B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9645" autoAdjust="0"/>
  </p:normalViewPr>
  <p:slideViewPr>
    <p:cSldViewPr snapToGrid="0">
      <p:cViewPr>
        <p:scale>
          <a:sx n="60" d="100"/>
          <a:sy n="60" d="100"/>
        </p:scale>
        <p:origin x="-378"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 Id="rId5" Type="http://schemas.openxmlformats.org/officeDocument/2006/relationships/image" Target="../media/image275.wmf"/><Relationship Id="rId4" Type="http://schemas.openxmlformats.org/officeDocument/2006/relationships/image" Target="../media/image2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5" Type="http://schemas.openxmlformats.org/officeDocument/2006/relationships/image" Target="../media/image286.wmf"/><Relationship Id="rId4" Type="http://schemas.openxmlformats.org/officeDocument/2006/relationships/image" Target="../media/image2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0.wmf"/><Relationship Id="rId2" Type="http://schemas.openxmlformats.org/officeDocument/2006/relationships/image" Target="../media/image289.wmf"/><Relationship Id="rId1" Type="http://schemas.openxmlformats.org/officeDocument/2006/relationships/image" Target="../media/image28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6.wmf"/><Relationship Id="rId1" Type="http://schemas.openxmlformats.org/officeDocument/2006/relationships/image" Target="../media/image29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0.wmf"/><Relationship Id="rId2" Type="http://schemas.openxmlformats.org/officeDocument/2006/relationships/image" Target="../media/image299.wmf"/><Relationship Id="rId1" Type="http://schemas.openxmlformats.org/officeDocument/2006/relationships/image" Target="../media/image2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 Id="rId4" Type="http://schemas.openxmlformats.org/officeDocument/2006/relationships/image" Target="../media/image2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9.wmf"/><Relationship Id="rId1" Type="http://schemas.openxmlformats.org/officeDocument/2006/relationships/image" Target="../media/image2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6" Type="http://schemas.openxmlformats.org/officeDocument/2006/relationships/image" Target="../media/image260.wmf"/><Relationship Id="rId5" Type="http://schemas.openxmlformats.org/officeDocument/2006/relationships/image" Target="../media/image259.wmf"/><Relationship Id="rId4" Type="http://schemas.openxmlformats.org/officeDocument/2006/relationships/image" Target="../media/image25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4.wmf"/><Relationship Id="rId2" Type="http://schemas.openxmlformats.org/officeDocument/2006/relationships/image" Target="../media/image263.wmf"/><Relationship Id="rId1" Type="http://schemas.openxmlformats.org/officeDocument/2006/relationships/image" Target="../media/image262.wmf"/><Relationship Id="rId4" Type="http://schemas.openxmlformats.org/officeDocument/2006/relationships/image" Target="../media/image26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17/03/2020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950854646"/>
      </p:ext>
    </p:extLst>
  </p:cSld>
  <p:clrMap bg1="lt1" tx1="dk1" bg2="lt2" tx2="dk2" accent1="accent1" accent2="accent2" accent3="accent3" accent4="accent4" accent5="accent5" accent6="accent6" hlink="hlink" folHlink="folHlink"/>
  <p:notesStyle>
    <a:lvl1pPr marL="0" algn="l" defTabSz="908383" rtl="0" eaLnBrk="1" latinLnBrk="0" hangingPunct="1">
      <a:defRPr sz="1200" kern="1200">
        <a:solidFill>
          <a:schemeClr val="tx1"/>
        </a:solidFill>
        <a:latin typeface="+mn-lt"/>
        <a:ea typeface="+mn-ea"/>
        <a:cs typeface="+mn-cs"/>
      </a:defRPr>
    </a:lvl1pPr>
    <a:lvl2pPr marL="454208" algn="l" defTabSz="908383" rtl="0" eaLnBrk="1" latinLnBrk="0" hangingPunct="1">
      <a:defRPr sz="1200" kern="1200">
        <a:solidFill>
          <a:schemeClr val="tx1"/>
        </a:solidFill>
        <a:latin typeface="+mn-lt"/>
        <a:ea typeface="+mn-ea"/>
        <a:cs typeface="+mn-cs"/>
      </a:defRPr>
    </a:lvl2pPr>
    <a:lvl3pPr marL="908383" algn="l" defTabSz="908383" rtl="0" eaLnBrk="1" latinLnBrk="0" hangingPunct="1">
      <a:defRPr sz="1200" kern="1200">
        <a:solidFill>
          <a:schemeClr val="tx1"/>
        </a:solidFill>
        <a:latin typeface="+mn-lt"/>
        <a:ea typeface="+mn-ea"/>
        <a:cs typeface="+mn-cs"/>
      </a:defRPr>
    </a:lvl3pPr>
    <a:lvl4pPr marL="1362571" algn="l" defTabSz="908383" rtl="0" eaLnBrk="1" latinLnBrk="0" hangingPunct="1">
      <a:defRPr sz="1200" kern="1200">
        <a:solidFill>
          <a:schemeClr val="tx1"/>
        </a:solidFill>
        <a:latin typeface="+mn-lt"/>
        <a:ea typeface="+mn-ea"/>
        <a:cs typeface="+mn-cs"/>
      </a:defRPr>
    </a:lvl4pPr>
    <a:lvl5pPr marL="1816766" algn="l" defTabSz="908383" rtl="0" eaLnBrk="1" latinLnBrk="0" hangingPunct="1">
      <a:defRPr sz="1200" kern="1200">
        <a:solidFill>
          <a:schemeClr val="tx1"/>
        </a:solidFill>
        <a:latin typeface="+mn-lt"/>
        <a:ea typeface="+mn-ea"/>
        <a:cs typeface="+mn-cs"/>
      </a:defRPr>
    </a:lvl5pPr>
    <a:lvl6pPr marL="2270959" algn="l" defTabSz="908383" rtl="0" eaLnBrk="1" latinLnBrk="0" hangingPunct="1">
      <a:defRPr sz="1200" kern="1200">
        <a:solidFill>
          <a:schemeClr val="tx1"/>
        </a:solidFill>
        <a:latin typeface="+mn-lt"/>
        <a:ea typeface="+mn-ea"/>
        <a:cs typeface="+mn-cs"/>
      </a:defRPr>
    </a:lvl6pPr>
    <a:lvl7pPr marL="2725152" algn="l" defTabSz="908383" rtl="0" eaLnBrk="1" latinLnBrk="0" hangingPunct="1">
      <a:defRPr sz="1200" kern="1200">
        <a:solidFill>
          <a:schemeClr val="tx1"/>
        </a:solidFill>
        <a:latin typeface="+mn-lt"/>
        <a:ea typeface="+mn-ea"/>
        <a:cs typeface="+mn-cs"/>
      </a:defRPr>
    </a:lvl7pPr>
    <a:lvl8pPr marL="3179344" algn="l" defTabSz="908383" rtl="0" eaLnBrk="1" latinLnBrk="0" hangingPunct="1">
      <a:defRPr sz="1200" kern="1200">
        <a:solidFill>
          <a:schemeClr val="tx1"/>
        </a:solidFill>
        <a:latin typeface="+mn-lt"/>
        <a:ea typeface="+mn-ea"/>
        <a:cs typeface="+mn-cs"/>
      </a:defRPr>
    </a:lvl8pPr>
    <a:lvl9pPr marL="3633537" algn="l" defTabSz="9083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4403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5032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276781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437057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194251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847632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726530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6036584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21318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899099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080479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309304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519393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733110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79612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79612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905560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58954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5032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1282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4208" indent="0" algn="ctr">
              <a:buNone/>
              <a:defRPr sz="2000"/>
            </a:lvl2pPr>
            <a:lvl3pPr marL="908383" indent="0" algn="ctr">
              <a:buNone/>
              <a:defRPr sz="1800"/>
            </a:lvl3pPr>
            <a:lvl4pPr marL="1362571" indent="0" algn="ctr">
              <a:buNone/>
              <a:defRPr sz="1600"/>
            </a:lvl4pPr>
            <a:lvl5pPr marL="1816766" indent="0" algn="ctr">
              <a:buNone/>
              <a:defRPr sz="1600"/>
            </a:lvl5pPr>
            <a:lvl6pPr marL="2270959" indent="0" algn="ctr">
              <a:buNone/>
              <a:defRPr sz="1600"/>
            </a:lvl6pPr>
            <a:lvl7pPr marL="2725152" indent="0" algn="ctr">
              <a:buNone/>
              <a:defRPr sz="1600"/>
            </a:lvl7pPr>
            <a:lvl8pPr marL="3179344" indent="0" algn="ctr">
              <a:buNone/>
              <a:defRPr sz="1600"/>
            </a:lvl8pPr>
            <a:lvl9pPr marL="3633537"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641" tIns="22815" rIns="45641" bIns="2281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641" tIns="22815" rIns="45641" bIns="2281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6" name="Footer Placeholder 5"/>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7" name="Slide Number Placeholder 6"/>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31363771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641" tIns="22815" rIns="45641" bIns="22815" anchor="b"/>
          <a:lstStyle>
            <a:lvl1pPr marL="0" indent="0">
              <a:buNone/>
              <a:defRPr sz="2800" b="1"/>
            </a:lvl1pPr>
            <a:lvl2pPr marL="543391" indent="0">
              <a:buNone/>
              <a:defRPr sz="2400" b="1"/>
            </a:lvl2pPr>
            <a:lvl3pPr marL="1086791" indent="0">
              <a:buNone/>
              <a:defRPr sz="2100" b="1"/>
            </a:lvl3pPr>
            <a:lvl4pPr marL="1630182" indent="0">
              <a:buNone/>
              <a:defRPr sz="1900" b="1"/>
            </a:lvl4pPr>
            <a:lvl5pPr marL="2173583" indent="0">
              <a:buNone/>
              <a:defRPr sz="1900" b="1"/>
            </a:lvl5pPr>
            <a:lvl6pPr marL="2716973" indent="0">
              <a:buNone/>
              <a:defRPr sz="1900" b="1"/>
            </a:lvl6pPr>
            <a:lvl7pPr marL="3260368" indent="0">
              <a:buNone/>
              <a:defRPr sz="1900" b="1"/>
            </a:lvl7pPr>
            <a:lvl8pPr marL="3803764" indent="0">
              <a:buNone/>
              <a:defRPr sz="1900" b="1"/>
            </a:lvl8pPr>
            <a:lvl9pPr marL="4347159"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641" tIns="22815" rIns="45641" bIns="2281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a:prstGeom prst="rect">
            <a:avLst/>
          </a:prstGeom>
        </p:spPr>
        <p:txBody>
          <a:bodyPr lIns="45641" tIns="22815" rIns="45641" bIns="22815" anchor="b"/>
          <a:lstStyle>
            <a:lvl1pPr marL="0" indent="0">
              <a:buNone/>
              <a:defRPr sz="2800" b="1"/>
            </a:lvl1pPr>
            <a:lvl2pPr marL="543391" indent="0">
              <a:buNone/>
              <a:defRPr sz="2400" b="1"/>
            </a:lvl2pPr>
            <a:lvl3pPr marL="1086791" indent="0">
              <a:buNone/>
              <a:defRPr sz="2100" b="1"/>
            </a:lvl3pPr>
            <a:lvl4pPr marL="1630182" indent="0">
              <a:buNone/>
              <a:defRPr sz="1900" b="1"/>
            </a:lvl4pPr>
            <a:lvl5pPr marL="2173583" indent="0">
              <a:buNone/>
              <a:defRPr sz="1900" b="1"/>
            </a:lvl5pPr>
            <a:lvl6pPr marL="2716973" indent="0">
              <a:buNone/>
              <a:defRPr sz="1900" b="1"/>
            </a:lvl6pPr>
            <a:lvl7pPr marL="3260368" indent="0">
              <a:buNone/>
              <a:defRPr sz="1900" b="1"/>
            </a:lvl7pPr>
            <a:lvl8pPr marL="3803764" indent="0">
              <a:buNone/>
              <a:defRPr sz="1900" b="1"/>
            </a:lvl8pPr>
            <a:lvl9pPr marL="434715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a:prstGeom prst="rect">
            <a:avLst/>
          </a:prstGeom>
        </p:spPr>
        <p:txBody>
          <a:bodyPr lIns="45641" tIns="22815" rIns="45641" bIns="2281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8" name="Footer Placeholder 7"/>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9" name="Slide Number Placeholder 8"/>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784187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4" name="Footer Placeholder 3"/>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5" name="Slide Number Placeholder 4"/>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5802410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3" name="Footer Placeholder 2"/>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4" name="Slide Number Placeholder 3"/>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498979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43" y="273061"/>
            <a:ext cx="6815667" cy="5853113"/>
          </a:xfrm>
          <a:prstGeom prst="rect">
            <a:avLst/>
          </a:prstGeom>
        </p:spPr>
        <p:txBody>
          <a:bodyPr lIns="45641" tIns="22815" rIns="45641" bIns="22815"/>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641" tIns="22815" rIns="45641" bIns="22815"/>
          <a:lstStyle>
            <a:lvl1pPr marL="0" indent="0">
              <a:buNone/>
              <a:defRPr sz="1600"/>
            </a:lvl1pPr>
            <a:lvl2pPr marL="543391" indent="0">
              <a:buNone/>
              <a:defRPr sz="1400"/>
            </a:lvl2pPr>
            <a:lvl3pPr marL="1086791" indent="0">
              <a:buNone/>
              <a:defRPr sz="1200"/>
            </a:lvl3pPr>
            <a:lvl4pPr marL="1630182" indent="0">
              <a:buNone/>
              <a:defRPr sz="1000"/>
            </a:lvl4pPr>
            <a:lvl5pPr marL="2173583" indent="0">
              <a:buNone/>
              <a:defRPr sz="1000"/>
            </a:lvl5pPr>
            <a:lvl6pPr marL="2716973" indent="0">
              <a:buNone/>
              <a:defRPr sz="1000"/>
            </a:lvl6pPr>
            <a:lvl7pPr marL="3260368" indent="0">
              <a:buNone/>
              <a:defRPr sz="1000"/>
            </a:lvl7pPr>
            <a:lvl8pPr marL="3803764" indent="0">
              <a:buNone/>
              <a:defRPr sz="1000"/>
            </a:lvl8pPr>
            <a:lvl9pPr marL="434715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6" name="Footer Placeholder 5"/>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7" name="Slide Number Placeholder 6"/>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1960313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641" tIns="22815" rIns="45641" bIns="22815"/>
          <a:lstStyle>
            <a:lvl1pPr marL="0" indent="0">
              <a:buNone/>
              <a:defRPr sz="3800"/>
            </a:lvl1pPr>
            <a:lvl2pPr marL="543391" indent="0">
              <a:buNone/>
              <a:defRPr sz="3300"/>
            </a:lvl2pPr>
            <a:lvl3pPr marL="1086791" indent="0">
              <a:buNone/>
              <a:defRPr sz="2800"/>
            </a:lvl3pPr>
            <a:lvl4pPr marL="1630182" indent="0">
              <a:buNone/>
              <a:defRPr sz="2400"/>
            </a:lvl4pPr>
            <a:lvl5pPr marL="2173583" indent="0">
              <a:buNone/>
              <a:defRPr sz="2400"/>
            </a:lvl5pPr>
            <a:lvl6pPr marL="2716973" indent="0">
              <a:buNone/>
              <a:defRPr sz="2400"/>
            </a:lvl6pPr>
            <a:lvl7pPr marL="3260368" indent="0">
              <a:buNone/>
              <a:defRPr sz="2400"/>
            </a:lvl7pPr>
            <a:lvl8pPr marL="3803764" indent="0">
              <a:buNone/>
              <a:defRPr sz="2400"/>
            </a:lvl8pPr>
            <a:lvl9pPr marL="4347159"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641" tIns="22815" rIns="45641" bIns="22815"/>
          <a:lstStyle>
            <a:lvl1pPr marL="0" indent="0">
              <a:buNone/>
              <a:defRPr sz="1600"/>
            </a:lvl1pPr>
            <a:lvl2pPr marL="543391" indent="0">
              <a:buNone/>
              <a:defRPr sz="1400"/>
            </a:lvl2pPr>
            <a:lvl3pPr marL="1086791" indent="0">
              <a:buNone/>
              <a:defRPr sz="1200"/>
            </a:lvl3pPr>
            <a:lvl4pPr marL="1630182" indent="0">
              <a:buNone/>
              <a:defRPr sz="1000"/>
            </a:lvl4pPr>
            <a:lvl5pPr marL="2173583" indent="0">
              <a:buNone/>
              <a:defRPr sz="1000"/>
            </a:lvl5pPr>
            <a:lvl6pPr marL="2716973" indent="0">
              <a:buNone/>
              <a:defRPr sz="1000"/>
            </a:lvl6pPr>
            <a:lvl7pPr marL="3260368" indent="0">
              <a:buNone/>
              <a:defRPr sz="1000"/>
            </a:lvl7pPr>
            <a:lvl8pPr marL="3803764" indent="0">
              <a:buNone/>
              <a:defRPr sz="1000"/>
            </a:lvl8pPr>
            <a:lvl9pPr marL="434715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6" name="Footer Placeholder 5"/>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7" name="Slide Number Placeholder 6"/>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30566820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641" tIns="22815" rIns="45641" bIns="228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3782685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a:prstGeom prst="rect">
            <a:avLst/>
          </a:prstGeom>
        </p:spPr>
        <p:txBody>
          <a:bodyPr vert="eaVert" lIns="45641" tIns="22815" rIns="45641" bIns="228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5227872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10" y="6356363"/>
            <a:ext cx="2844801" cy="365125"/>
          </a:xfrm>
          <a:prstGeom prst="rect">
            <a:avLst/>
          </a:prstGeom>
        </p:spPr>
        <p:txBody>
          <a:bodyPr lIns="45634" tIns="22812" rIns="45634" bIns="22812"/>
          <a:lstStyle/>
          <a:p>
            <a:pPr defTabSz="1086791"/>
            <a:fld id="{D15044BE-B3F3-4258-B55D-9238C2EBFDF1}"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3" y="6356363"/>
            <a:ext cx="3860800" cy="365125"/>
          </a:xfrm>
          <a:prstGeom prst="rect">
            <a:avLst/>
          </a:prstGeom>
        </p:spPr>
        <p:txBody>
          <a:bodyPr lIns="45634" tIns="22812" rIns="45634" bIns="22812"/>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12" y="6356363"/>
            <a:ext cx="2844801" cy="365125"/>
          </a:xfrm>
          <a:prstGeom prst="rect">
            <a:avLst/>
          </a:prstGeom>
        </p:spPr>
        <p:txBody>
          <a:bodyPr lIns="45634" tIns="22812" rIns="45634" bIns="22812"/>
          <a:lstStyle/>
          <a:p>
            <a:pPr defTabSz="1086791"/>
            <a:fld id="{E56A0A80-8336-46B1-B89F-89FB7E7362A5}"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06570377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61"/>
            <a:ext cx="2844800" cy="365125"/>
          </a:xfrm>
          <a:prstGeom prst="rect">
            <a:avLst/>
          </a:prstGeom>
        </p:spPr>
        <p:txBody>
          <a:bodyPr lIns="45641" tIns="22815" rIns="45641" bIns="22815"/>
          <a:lstStyle/>
          <a:p>
            <a:pPr defTabSz="1086791"/>
            <a:fld id="{D15044BE-B3F3-4258-B55D-9238C2EBFDF1}"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1" y="6356361"/>
            <a:ext cx="2844800" cy="365125"/>
          </a:xfrm>
          <a:prstGeom prst="rect">
            <a:avLst/>
          </a:prstGeom>
        </p:spPr>
        <p:txBody>
          <a:bodyPr lIns="45641" tIns="22815" rIns="45641" bIns="22815"/>
          <a:lstStyle/>
          <a:p>
            <a:pPr defTabSz="1086791"/>
            <a:fld id="{E56A0A80-8336-46B1-B89F-89FB7E7362A5}"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3917020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D15044BE-B3F3-4258-B55D-9238C2EBFDF1}"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E56A0A80-8336-46B1-B89F-89FB7E7362A5}"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246346948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711" tIns="22855" rIns="45711" bIns="22855"/>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2730847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41803317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711" tIns="22855" rIns="45711" bIns="22855" anchor="b"/>
          <a:lstStyle>
            <a:lvl1pPr marL="0" indent="0">
              <a:buNone/>
              <a:defRPr sz="2400">
                <a:solidFill>
                  <a:schemeClr val="tx1">
                    <a:tint val="75000"/>
                  </a:schemeClr>
                </a:solidFill>
              </a:defRPr>
            </a:lvl1pPr>
            <a:lvl2pPr marL="544211" indent="0">
              <a:buNone/>
              <a:defRPr sz="2100">
                <a:solidFill>
                  <a:schemeClr val="tx1">
                    <a:tint val="75000"/>
                  </a:schemeClr>
                </a:solidFill>
              </a:defRPr>
            </a:lvl2pPr>
            <a:lvl3pPr marL="1088421" indent="0">
              <a:buNone/>
              <a:defRPr sz="1900">
                <a:solidFill>
                  <a:schemeClr val="tx1">
                    <a:tint val="75000"/>
                  </a:schemeClr>
                </a:solidFill>
              </a:defRPr>
            </a:lvl3pPr>
            <a:lvl4pPr marL="1632632" indent="0">
              <a:buNone/>
              <a:defRPr sz="1600">
                <a:solidFill>
                  <a:schemeClr val="tx1">
                    <a:tint val="75000"/>
                  </a:schemeClr>
                </a:solidFill>
              </a:defRPr>
            </a:lvl4pPr>
            <a:lvl5pPr marL="2176843" indent="0">
              <a:buNone/>
              <a:defRPr sz="1600">
                <a:solidFill>
                  <a:schemeClr val="tx1">
                    <a:tint val="75000"/>
                  </a:schemeClr>
                </a:solidFill>
              </a:defRPr>
            </a:lvl5pPr>
            <a:lvl6pPr marL="2721053" indent="0">
              <a:buNone/>
              <a:defRPr sz="1600">
                <a:solidFill>
                  <a:schemeClr val="tx1">
                    <a:tint val="75000"/>
                  </a:schemeClr>
                </a:solidFill>
              </a:defRPr>
            </a:lvl6pPr>
            <a:lvl7pPr marL="3265264" indent="0">
              <a:buNone/>
              <a:defRPr sz="1600">
                <a:solidFill>
                  <a:schemeClr val="tx1">
                    <a:tint val="75000"/>
                  </a:schemeClr>
                </a:solidFill>
              </a:defRPr>
            </a:lvl7pPr>
            <a:lvl8pPr marL="3809474" indent="0">
              <a:buNone/>
              <a:defRPr sz="1600">
                <a:solidFill>
                  <a:schemeClr val="tx1">
                    <a:tint val="75000"/>
                  </a:schemeClr>
                </a:solidFill>
              </a:defRPr>
            </a:lvl8pPr>
            <a:lvl9pPr marL="435368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378726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lIns="45711" tIns="22855" rIns="45711" bIns="2285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lIns="45711" tIns="22855" rIns="45711" bIns="2285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25275740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711" tIns="22855" rIns="45711" bIns="22855" anchor="b"/>
          <a:lstStyle>
            <a:lvl1pPr marL="0" indent="0">
              <a:buNone/>
              <a:defRPr sz="2800" b="1"/>
            </a:lvl1pPr>
            <a:lvl2pPr marL="544211" indent="0">
              <a:buNone/>
              <a:defRPr sz="2400" b="1"/>
            </a:lvl2pPr>
            <a:lvl3pPr marL="1088421" indent="0">
              <a:buNone/>
              <a:defRPr sz="210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711" tIns="22855" rIns="45711" bIns="2285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lIns="45711" tIns="22855" rIns="45711" bIns="22855" anchor="b"/>
          <a:lstStyle>
            <a:lvl1pPr marL="0" indent="0">
              <a:buNone/>
              <a:defRPr sz="2800" b="1"/>
            </a:lvl1pPr>
            <a:lvl2pPr marL="544211" indent="0">
              <a:buNone/>
              <a:defRPr sz="2400" b="1"/>
            </a:lvl2pPr>
            <a:lvl3pPr marL="1088421" indent="0">
              <a:buNone/>
              <a:defRPr sz="210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lIns="45711" tIns="22855" rIns="45711" bIns="2285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436583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511059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1864588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lIns="45711" tIns="22855" rIns="45711" bIns="22855"/>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lIns="45711" tIns="22855" rIns="45711" bIns="22855"/>
          <a:lstStyle>
            <a:lvl1pPr marL="0" indent="0">
              <a:buNone/>
              <a:defRPr sz="1600"/>
            </a:lvl1pPr>
            <a:lvl2pPr marL="544211" indent="0">
              <a:buNone/>
              <a:defRPr sz="1400"/>
            </a:lvl2pPr>
            <a:lvl3pPr marL="1088421" indent="0">
              <a:buNone/>
              <a:defRPr sz="1200"/>
            </a:lvl3pPr>
            <a:lvl4pPr marL="1632632" indent="0">
              <a:buNone/>
              <a:defRPr sz="1000"/>
            </a:lvl4pPr>
            <a:lvl5pPr marL="2176843" indent="0">
              <a:buNone/>
              <a:defRPr sz="1000"/>
            </a:lvl5pPr>
            <a:lvl6pPr marL="2721053" indent="0">
              <a:buNone/>
              <a:defRPr sz="1000"/>
            </a:lvl6pPr>
            <a:lvl7pPr marL="3265264" indent="0">
              <a:buNone/>
              <a:defRPr sz="1000"/>
            </a:lvl7pPr>
            <a:lvl8pPr marL="3809474" indent="0">
              <a:buNone/>
              <a:defRPr sz="1000"/>
            </a:lvl8pPr>
            <a:lvl9pPr marL="43536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5819479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711" tIns="22855" rIns="45711" bIns="22855"/>
          <a:lstStyle>
            <a:lvl1pPr marL="0" indent="0">
              <a:buNone/>
              <a:defRPr sz="3800"/>
            </a:lvl1pPr>
            <a:lvl2pPr marL="544211" indent="0">
              <a:buNone/>
              <a:defRPr sz="3300"/>
            </a:lvl2pPr>
            <a:lvl3pPr marL="1088421" indent="0">
              <a:buNone/>
              <a:defRPr sz="2800"/>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711" tIns="22855" rIns="45711" bIns="22855"/>
          <a:lstStyle>
            <a:lvl1pPr marL="0" indent="0">
              <a:buNone/>
              <a:defRPr sz="1600"/>
            </a:lvl1pPr>
            <a:lvl2pPr marL="544211" indent="0">
              <a:buNone/>
              <a:defRPr sz="1400"/>
            </a:lvl2pPr>
            <a:lvl3pPr marL="1088421" indent="0">
              <a:buNone/>
              <a:defRPr sz="1200"/>
            </a:lvl3pPr>
            <a:lvl4pPr marL="1632632" indent="0">
              <a:buNone/>
              <a:defRPr sz="1000"/>
            </a:lvl4pPr>
            <a:lvl5pPr marL="2176843" indent="0">
              <a:buNone/>
              <a:defRPr sz="1000"/>
            </a:lvl5pPr>
            <a:lvl6pPr marL="2721053" indent="0">
              <a:buNone/>
              <a:defRPr sz="1000"/>
            </a:lvl6pPr>
            <a:lvl7pPr marL="3265264" indent="0">
              <a:buNone/>
              <a:defRPr sz="1000"/>
            </a:lvl7pPr>
            <a:lvl8pPr marL="3809474" indent="0">
              <a:buNone/>
              <a:defRPr sz="1000"/>
            </a:lvl8pPr>
            <a:lvl9pPr marL="43536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28855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946691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lIns="45711" tIns="22855" rIns="45711" bIns="2285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45711" tIns="22855" rIns="45711" bIns="22855"/>
          <a:lstStyle/>
          <a:p>
            <a:pPr defTabSz="1088421"/>
            <a:fld id="{F9E5E443-43CC-47C0-B016-9A203293290C}" type="datetimeFigureOut">
              <a:rPr lang="en-US" sz="2100" smtClean="0">
                <a:solidFill>
                  <a:prstClr val="black"/>
                </a:solidFill>
              </a:rPr>
              <a:pPr defTabSz="1088421"/>
              <a:t>17/03/2020</a:t>
            </a:fld>
            <a:endParaRPr lang="en-US" sz="210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45711" tIns="22855" rIns="45711" bIns="22855"/>
          <a:lstStyle/>
          <a:p>
            <a:pPr defTabSz="1088421"/>
            <a:endParaRPr lang="en-US" sz="210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45711" tIns="22855" rIns="45711" bIns="22855"/>
          <a:lstStyle/>
          <a:p>
            <a:pPr defTabSz="1088421"/>
            <a:fld id="{24C77148-22BA-41E4-AAE6-AAE78D0077C6}" type="slidenum">
              <a:rPr lang="en-US" sz="2100" smtClean="0">
                <a:solidFill>
                  <a:prstClr val="black"/>
                </a:solidFill>
              </a:rPr>
              <a:pPr defTabSz="1088421"/>
              <a:t>‹#›</a:t>
            </a:fld>
            <a:endParaRPr lang="en-US" sz="2100">
              <a:solidFill>
                <a:prstClr val="black"/>
              </a:solidFill>
            </a:endParaRPr>
          </a:p>
        </p:txBody>
      </p:sp>
    </p:spTree>
    <p:extLst>
      <p:ext uri="{BB962C8B-B14F-4D97-AF65-F5344CB8AC3E}">
        <p14:creationId xmlns:p14="http://schemas.microsoft.com/office/powerpoint/2010/main" val="39205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403" tIns="22679" rIns="45403" bIns="22679"/>
          <a:lstStyle>
            <a:lvl1pPr marL="0" indent="0" algn="ctr">
              <a:buNone/>
              <a:defRPr>
                <a:solidFill>
                  <a:schemeClr val="tx1">
                    <a:tint val="75000"/>
                  </a:schemeClr>
                </a:solidFill>
              </a:defRPr>
            </a:lvl1pPr>
            <a:lvl2pPr marL="540625" indent="0" algn="ctr">
              <a:buNone/>
              <a:defRPr>
                <a:solidFill>
                  <a:schemeClr val="tx1">
                    <a:tint val="75000"/>
                  </a:schemeClr>
                </a:solidFill>
              </a:defRPr>
            </a:lvl2pPr>
            <a:lvl3pPr marL="1081256" indent="0" algn="ctr">
              <a:buNone/>
              <a:defRPr>
                <a:solidFill>
                  <a:schemeClr val="tx1">
                    <a:tint val="75000"/>
                  </a:schemeClr>
                </a:solidFill>
              </a:defRPr>
            </a:lvl3pPr>
            <a:lvl4pPr marL="1621886" indent="0" algn="ctr">
              <a:buNone/>
              <a:defRPr>
                <a:solidFill>
                  <a:schemeClr val="tx1">
                    <a:tint val="75000"/>
                  </a:schemeClr>
                </a:solidFill>
              </a:defRPr>
            </a:lvl4pPr>
            <a:lvl5pPr marL="2162521" indent="0" algn="ctr">
              <a:buNone/>
              <a:defRPr>
                <a:solidFill>
                  <a:schemeClr val="tx1">
                    <a:tint val="75000"/>
                  </a:schemeClr>
                </a:solidFill>
              </a:defRPr>
            </a:lvl5pPr>
            <a:lvl6pPr marL="2703150" indent="0" algn="ctr">
              <a:buNone/>
              <a:defRPr>
                <a:solidFill>
                  <a:schemeClr val="tx1">
                    <a:tint val="75000"/>
                  </a:schemeClr>
                </a:solidFill>
              </a:defRPr>
            </a:lvl6pPr>
            <a:lvl7pPr marL="3243780" indent="0" algn="ctr">
              <a:buNone/>
              <a:defRPr>
                <a:solidFill>
                  <a:schemeClr val="tx1">
                    <a:tint val="75000"/>
                  </a:schemeClr>
                </a:solidFill>
              </a:defRPr>
            </a:lvl7pPr>
            <a:lvl8pPr marL="3784412" indent="0" algn="ctr">
              <a:buNone/>
              <a:defRPr>
                <a:solidFill>
                  <a:schemeClr val="tx1">
                    <a:tint val="75000"/>
                  </a:schemeClr>
                </a:solidFill>
              </a:defRPr>
            </a:lvl8pPr>
            <a:lvl9pPr marL="43250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397036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403" tIns="22679" rIns="45403" bIns="22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28803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5"/>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403" tIns="22679" rIns="45403" bIns="22679" anchor="b"/>
          <a:lstStyle>
            <a:lvl1pPr marL="0" indent="0">
              <a:buNone/>
              <a:defRPr sz="2400">
                <a:solidFill>
                  <a:schemeClr val="tx1">
                    <a:tint val="75000"/>
                  </a:schemeClr>
                </a:solidFill>
              </a:defRPr>
            </a:lvl1pPr>
            <a:lvl2pPr marL="540625" indent="0">
              <a:buNone/>
              <a:defRPr sz="2100">
                <a:solidFill>
                  <a:schemeClr val="tx1">
                    <a:tint val="75000"/>
                  </a:schemeClr>
                </a:solidFill>
              </a:defRPr>
            </a:lvl2pPr>
            <a:lvl3pPr marL="1081256" indent="0">
              <a:buNone/>
              <a:defRPr sz="1900">
                <a:solidFill>
                  <a:schemeClr val="tx1">
                    <a:tint val="75000"/>
                  </a:schemeClr>
                </a:solidFill>
              </a:defRPr>
            </a:lvl3pPr>
            <a:lvl4pPr marL="1621886" indent="0">
              <a:buNone/>
              <a:defRPr sz="1600">
                <a:solidFill>
                  <a:schemeClr val="tx1">
                    <a:tint val="75000"/>
                  </a:schemeClr>
                </a:solidFill>
              </a:defRPr>
            </a:lvl4pPr>
            <a:lvl5pPr marL="2162521" indent="0">
              <a:buNone/>
              <a:defRPr sz="1600">
                <a:solidFill>
                  <a:schemeClr val="tx1">
                    <a:tint val="75000"/>
                  </a:schemeClr>
                </a:solidFill>
              </a:defRPr>
            </a:lvl5pPr>
            <a:lvl6pPr marL="2703150" indent="0">
              <a:buNone/>
              <a:defRPr sz="1600">
                <a:solidFill>
                  <a:schemeClr val="tx1">
                    <a:tint val="75000"/>
                  </a:schemeClr>
                </a:solidFill>
              </a:defRPr>
            </a:lvl6pPr>
            <a:lvl7pPr marL="3243780" indent="0">
              <a:buNone/>
              <a:defRPr sz="1600">
                <a:solidFill>
                  <a:schemeClr val="tx1">
                    <a:tint val="75000"/>
                  </a:schemeClr>
                </a:solidFill>
              </a:defRPr>
            </a:lvl7pPr>
            <a:lvl8pPr marL="3784412" indent="0">
              <a:buNone/>
              <a:defRPr sz="1600">
                <a:solidFill>
                  <a:schemeClr val="tx1">
                    <a:tint val="75000"/>
                  </a:schemeClr>
                </a:solidFill>
              </a:defRPr>
            </a:lvl8pPr>
            <a:lvl9pPr marL="432504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290873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403" tIns="22679" rIns="45403" bIns="2267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403" tIns="22679" rIns="45403" bIns="2267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6" name="Footer Placeholder 5"/>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7" name="Slide Number Placeholder 6"/>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328653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403" tIns="22679" rIns="45403" bIns="22679" anchor="b"/>
          <a:lstStyle>
            <a:lvl1pPr marL="0" indent="0">
              <a:buNone/>
              <a:defRPr sz="2800" b="1"/>
            </a:lvl1pPr>
            <a:lvl2pPr marL="540625" indent="0">
              <a:buNone/>
              <a:defRPr sz="2400" b="1"/>
            </a:lvl2pPr>
            <a:lvl3pPr marL="1081256" indent="0">
              <a:buNone/>
              <a:defRPr sz="2100" b="1"/>
            </a:lvl3pPr>
            <a:lvl4pPr marL="1621886" indent="0">
              <a:buNone/>
              <a:defRPr sz="1900" b="1"/>
            </a:lvl4pPr>
            <a:lvl5pPr marL="2162521" indent="0">
              <a:buNone/>
              <a:defRPr sz="1900" b="1"/>
            </a:lvl5pPr>
            <a:lvl6pPr marL="2703150" indent="0">
              <a:buNone/>
              <a:defRPr sz="1900" b="1"/>
            </a:lvl6pPr>
            <a:lvl7pPr marL="3243780" indent="0">
              <a:buNone/>
              <a:defRPr sz="1900" b="1"/>
            </a:lvl7pPr>
            <a:lvl8pPr marL="3784412" indent="0">
              <a:buNone/>
              <a:defRPr sz="1900" b="1"/>
            </a:lvl8pPr>
            <a:lvl9pPr marL="4325041"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403" tIns="22679" rIns="45403" bIns="2267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2" y="1535113"/>
            <a:ext cx="5389033" cy="639762"/>
          </a:xfrm>
          <a:prstGeom prst="rect">
            <a:avLst/>
          </a:prstGeom>
        </p:spPr>
        <p:txBody>
          <a:bodyPr lIns="45403" tIns="22679" rIns="45403" bIns="22679" anchor="b"/>
          <a:lstStyle>
            <a:lvl1pPr marL="0" indent="0">
              <a:buNone/>
              <a:defRPr sz="2800" b="1"/>
            </a:lvl1pPr>
            <a:lvl2pPr marL="540625" indent="0">
              <a:buNone/>
              <a:defRPr sz="2400" b="1"/>
            </a:lvl2pPr>
            <a:lvl3pPr marL="1081256" indent="0">
              <a:buNone/>
              <a:defRPr sz="2100" b="1"/>
            </a:lvl3pPr>
            <a:lvl4pPr marL="1621886" indent="0">
              <a:buNone/>
              <a:defRPr sz="1900" b="1"/>
            </a:lvl4pPr>
            <a:lvl5pPr marL="2162521" indent="0">
              <a:buNone/>
              <a:defRPr sz="1900" b="1"/>
            </a:lvl5pPr>
            <a:lvl6pPr marL="2703150" indent="0">
              <a:buNone/>
              <a:defRPr sz="1900" b="1"/>
            </a:lvl6pPr>
            <a:lvl7pPr marL="3243780" indent="0">
              <a:buNone/>
              <a:defRPr sz="1900" b="1"/>
            </a:lvl7pPr>
            <a:lvl8pPr marL="3784412" indent="0">
              <a:buNone/>
              <a:defRPr sz="1900" b="1"/>
            </a:lvl8pPr>
            <a:lvl9pPr marL="432504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412" y="2174875"/>
            <a:ext cx="5389033" cy="3951288"/>
          </a:xfrm>
          <a:prstGeom prst="rect">
            <a:avLst/>
          </a:prstGeom>
        </p:spPr>
        <p:txBody>
          <a:bodyPr lIns="45403" tIns="22679" rIns="45403" bIns="2267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8" name="Footer Placeholder 7"/>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9" name="Slide Number Placeholder 8"/>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3142734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4" name="Footer Placeholder 3"/>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5" name="Slide Number Placeholder 4"/>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78822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3" name="Footer Placeholder 2"/>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4" name="Slide Number Placeholder 3"/>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223598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77" y="273077"/>
            <a:ext cx="6815667" cy="5853113"/>
          </a:xfrm>
          <a:prstGeom prst="rect">
            <a:avLst/>
          </a:prstGeom>
        </p:spPr>
        <p:txBody>
          <a:bodyPr lIns="45403" tIns="22679" rIns="45403" bIns="22679"/>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403" tIns="22679" rIns="45403" bIns="22679"/>
          <a:lstStyle>
            <a:lvl1pPr marL="0" indent="0">
              <a:buNone/>
              <a:defRPr sz="1600"/>
            </a:lvl1pPr>
            <a:lvl2pPr marL="540625" indent="0">
              <a:buNone/>
              <a:defRPr sz="1400"/>
            </a:lvl2pPr>
            <a:lvl3pPr marL="1081256" indent="0">
              <a:buNone/>
              <a:defRPr sz="1200"/>
            </a:lvl3pPr>
            <a:lvl4pPr marL="1621886" indent="0">
              <a:buNone/>
              <a:defRPr sz="1000"/>
            </a:lvl4pPr>
            <a:lvl5pPr marL="2162521" indent="0">
              <a:buNone/>
              <a:defRPr sz="1000"/>
            </a:lvl5pPr>
            <a:lvl6pPr marL="2703150" indent="0">
              <a:buNone/>
              <a:defRPr sz="1000"/>
            </a:lvl6pPr>
            <a:lvl7pPr marL="3243780" indent="0">
              <a:buNone/>
              <a:defRPr sz="1000"/>
            </a:lvl7pPr>
            <a:lvl8pPr marL="3784412" indent="0">
              <a:buNone/>
              <a:defRPr sz="1000"/>
            </a:lvl8pPr>
            <a:lvl9pPr marL="4325041"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6" name="Footer Placeholder 5"/>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7" name="Slide Number Placeholder 6"/>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98787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403" tIns="22679" rIns="45403" bIns="22679"/>
          <a:lstStyle>
            <a:lvl1pPr marL="0" indent="0">
              <a:buNone/>
              <a:defRPr sz="3800"/>
            </a:lvl1pPr>
            <a:lvl2pPr marL="540625" indent="0">
              <a:buNone/>
              <a:defRPr sz="3300"/>
            </a:lvl2pPr>
            <a:lvl3pPr marL="1081256" indent="0">
              <a:buNone/>
              <a:defRPr sz="2800"/>
            </a:lvl3pPr>
            <a:lvl4pPr marL="1621886" indent="0">
              <a:buNone/>
              <a:defRPr sz="2400"/>
            </a:lvl4pPr>
            <a:lvl5pPr marL="2162521" indent="0">
              <a:buNone/>
              <a:defRPr sz="2400"/>
            </a:lvl5pPr>
            <a:lvl6pPr marL="2703150" indent="0">
              <a:buNone/>
              <a:defRPr sz="2400"/>
            </a:lvl6pPr>
            <a:lvl7pPr marL="3243780" indent="0">
              <a:buNone/>
              <a:defRPr sz="2400"/>
            </a:lvl7pPr>
            <a:lvl8pPr marL="3784412" indent="0">
              <a:buNone/>
              <a:defRPr sz="2400"/>
            </a:lvl8pPr>
            <a:lvl9pPr marL="4325041"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403" tIns="22679" rIns="45403" bIns="22679"/>
          <a:lstStyle>
            <a:lvl1pPr marL="0" indent="0">
              <a:buNone/>
              <a:defRPr sz="1600"/>
            </a:lvl1pPr>
            <a:lvl2pPr marL="540625" indent="0">
              <a:buNone/>
              <a:defRPr sz="1400"/>
            </a:lvl2pPr>
            <a:lvl3pPr marL="1081256" indent="0">
              <a:buNone/>
              <a:defRPr sz="1200"/>
            </a:lvl3pPr>
            <a:lvl4pPr marL="1621886" indent="0">
              <a:buNone/>
              <a:defRPr sz="1000"/>
            </a:lvl4pPr>
            <a:lvl5pPr marL="2162521" indent="0">
              <a:buNone/>
              <a:defRPr sz="1000"/>
            </a:lvl5pPr>
            <a:lvl6pPr marL="2703150" indent="0">
              <a:buNone/>
              <a:defRPr sz="1000"/>
            </a:lvl6pPr>
            <a:lvl7pPr marL="3243780" indent="0">
              <a:buNone/>
              <a:defRPr sz="1000"/>
            </a:lvl7pPr>
            <a:lvl8pPr marL="3784412" indent="0">
              <a:buNone/>
              <a:defRPr sz="1000"/>
            </a:lvl8pPr>
            <a:lvl9pPr marL="4325041"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6" name="Footer Placeholder 5"/>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7" name="Slide Number Placeholder 6"/>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306937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403" tIns="22679" rIns="45403" bIns="22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597318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4"/>
            <a:ext cx="8026400" cy="5851525"/>
          </a:xfrm>
          <a:prstGeom prst="rect">
            <a:avLst/>
          </a:prstGeom>
        </p:spPr>
        <p:txBody>
          <a:bodyPr vert="eaVert" lIns="45403" tIns="22679" rIns="45403" bIns="22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F9E5E443-43CC-47C0-B016-9A203293290C}"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24C77148-22BA-41E4-AAE6-AAE78D0077C6}"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99494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44" y="6356397"/>
            <a:ext cx="2844801" cy="365125"/>
          </a:xfrm>
          <a:prstGeom prst="rect">
            <a:avLst/>
          </a:prstGeom>
        </p:spPr>
        <p:txBody>
          <a:bodyPr lIns="45396" tIns="22676" rIns="45396" bIns="22676"/>
          <a:lstStyle/>
          <a:p>
            <a:pPr defTabSz="1081256"/>
            <a:fld id="{D15044BE-B3F3-4258-B55D-9238C2EBFDF1}"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3" y="6356397"/>
            <a:ext cx="3860800" cy="365125"/>
          </a:xfrm>
          <a:prstGeom prst="rect">
            <a:avLst/>
          </a:prstGeom>
        </p:spPr>
        <p:txBody>
          <a:bodyPr lIns="45396" tIns="22676" rIns="45396" bIns="22676"/>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46" y="6356397"/>
            <a:ext cx="2844801" cy="365125"/>
          </a:xfrm>
          <a:prstGeom prst="rect">
            <a:avLst/>
          </a:prstGeom>
        </p:spPr>
        <p:txBody>
          <a:bodyPr lIns="45396" tIns="22676" rIns="45396" bIns="22676"/>
          <a:lstStyle/>
          <a:p>
            <a:pPr defTabSz="1081256"/>
            <a:fld id="{E56A0A80-8336-46B1-B89F-89FB7E7362A5}"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0829100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95"/>
            <a:ext cx="2844800" cy="365125"/>
          </a:xfrm>
          <a:prstGeom prst="rect">
            <a:avLst/>
          </a:prstGeom>
        </p:spPr>
        <p:txBody>
          <a:bodyPr lIns="45403" tIns="22679" rIns="45403" bIns="22679"/>
          <a:lstStyle/>
          <a:p>
            <a:pPr defTabSz="1081256"/>
            <a:fld id="{D15044BE-B3F3-4258-B55D-9238C2EBFDF1}"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1" y="6356395"/>
            <a:ext cx="2844800" cy="365125"/>
          </a:xfrm>
          <a:prstGeom prst="rect">
            <a:avLst/>
          </a:prstGeom>
        </p:spPr>
        <p:txBody>
          <a:bodyPr lIns="45403" tIns="22679" rIns="45403" bIns="22679"/>
          <a:lstStyle/>
          <a:p>
            <a:pPr defTabSz="1081256"/>
            <a:fld id="{E56A0A80-8336-46B1-B89F-89FB7E7362A5}"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5979943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95"/>
            <a:ext cx="2844800" cy="365125"/>
          </a:xfrm>
          <a:prstGeom prst="rect">
            <a:avLst/>
          </a:prstGeom>
        </p:spPr>
        <p:txBody>
          <a:bodyPr lIns="45403" tIns="22679" rIns="45403" bIns="22679"/>
          <a:lstStyle/>
          <a:p>
            <a:pPr defTabSz="1081256"/>
            <a:fld id="{D15044BE-B3F3-4258-B55D-9238C2EBFDF1}" type="datetimeFigureOut">
              <a:rPr lang="en-US" sz="2100" smtClean="0">
                <a:solidFill>
                  <a:prstClr val="black"/>
                </a:solidFill>
              </a:rPr>
              <a:pPr defTabSz="1081256"/>
              <a:t>17/03/2020</a:t>
            </a:fld>
            <a:endParaRPr lang="en-US" sz="2100">
              <a:solidFill>
                <a:prstClr val="black"/>
              </a:solidFill>
            </a:endParaRPr>
          </a:p>
        </p:txBody>
      </p:sp>
      <p:sp>
        <p:nvSpPr>
          <p:cNvPr id="5" name="Footer Placeholder 4"/>
          <p:cNvSpPr>
            <a:spLocks noGrp="1"/>
          </p:cNvSpPr>
          <p:nvPr>
            <p:ph type="ftr" sz="quarter" idx="11"/>
          </p:nvPr>
        </p:nvSpPr>
        <p:spPr>
          <a:xfrm>
            <a:off x="4165600" y="6356395"/>
            <a:ext cx="3860800" cy="365125"/>
          </a:xfrm>
          <a:prstGeom prst="rect">
            <a:avLst/>
          </a:prstGeom>
        </p:spPr>
        <p:txBody>
          <a:bodyPr lIns="45403" tIns="22679" rIns="45403" bIns="22679"/>
          <a:lstStyle/>
          <a:p>
            <a:pPr defTabSz="1081256"/>
            <a:endParaRPr lang="en-US" sz="2100">
              <a:solidFill>
                <a:prstClr val="black"/>
              </a:solidFill>
            </a:endParaRPr>
          </a:p>
        </p:txBody>
      </p:sp>
      <p:sp>
        <p:nvSpPr>
          <p:cNvPr id="6" name="Slide Number Placeholder 5"/>
          <p:cNvSpPr>
            <a:spLocks noGrp="1"/>
          </p:cNvSpPr>
          <p:nvPr>
            <p:ph type="sldNum" sz="quarter" idx="12"/>
          </p:nvPr>
        </p:nvSpPr>
        <p:spPr>
          <a:xfrm>
            <a:off x="8737600" y="6356395"/>
            <a:ext cx="2844800" cy="365125"/>
          </a:xfrm>
          <a:prstGeom prst="rect">
            <a:avLst/>
          </a:prstGeom>
        </p:spPr>
        <p:txBody>
          <a:bodyPr lIns="45403" tIns="22679" rIns="45403" bIns="22679"/>
          <a:lstStyle/>
          <a:p>
            <a:pPr defTabSz="1081256"/>
            <a:fld id="{E56A0A80-8336-46B1-B89F-89FB7E7362A5}" type="slidenum">
              <a:rPr lang="en-US" sz="2100" smtClean="0">
                <a:solidFill>
                  <a:prstClr val="black"/>
                </a:solidFill>
              </a:rPr>
              <a:pPr defTabSz="1081256"/>
              <a:t>‹#›</a:t>
            </a:fld>
            <a:endParaRPr lang="en-US" sz="2100">
              <a:solidFill>
                <a:prstClr val="black"/>
              </a:solidFill>
            </a:endParaRPr>
          </a:p>
        </p:txBody>
      </p:sp>
    </p:spTree>
    <p:extLst>
      <p:ext uri="{BB962C8B-B14F-4D97-AF65-F5344CB8AC3E}">
        <p14:creationId xmlns:p14="http://schemas.microsoft.com/office/powerpoint/2010/main" val="17915732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410" tIns="22683" rIns="45410" bIns="22683"/>
          <a:lstStyle>
            <a:lvl1pPr marL="0" indent="0" algn="ctr">
              <a:buNone/>
              <a:defRPr>
                <a:solidFill>
                  <a:schemeClr val="tx1">
                    <a:tint val="75000"/>
                  </a:schemeClr>
                </a:solidFill>
              </a:defRPr>
            </a:lvl1pPr>
            <a:lvl2pPr marL="540706" indent="0" algn="ctr">
              <a:buNone/>
              <a:defRPr>
                <a:solidFill>
                  <a:schemeClr val="tx1">
                    <a:tint val="75000"/>
                  </a:schemeClr>
                </a:solidFill>
              </a:defRPr>
            </a:lvl2pPr>
            <a:lvl3pPr marL="1081418" indent="0" algn="ctr">
              <a:buNone/>
              <a:defRPr>
                <a:solidFill>
                  <a:schemeClr val="tx1">
                    <a:tint val="75000"/>
                  </a:schemeClr>
                </a:solidFill>
              </a:defRPr>
            </a:lvl3pPr>
            <a:lvl4pPr marL="1622129" indent="0" algn="ctr">
              <a:buNone/>
              <a:defRPr>
                <a:solidFill>
                  <a:schemeClr val="tx1">
                    <a:tint val="75000"/>
                  </a:schemeClr>
                </a:solidFill>
              </a:defRPr>
            </a:lvl4pPr>
            <a:lvl5pPr marL="2162846" indent="0" algn="ctr">
              <a:buNone/>
              <a:defRPr>
                <a:solidFill>
                  <a:schemeClr val="tx1">
                    <a:tint val="75000"/>
                  </a:schemeClr>
                </a:solidFill>
              </a:defRPr>
            </a:lvl5pPr>
            <a:lvl6pPr marL="2703556" indent="0" algn="ctr">
              <a:buNone/>
              <a:defRPr>
                <a:solidFill>
                  <a:schemeClr val="tx1">
                    <a:tint val="75000"/>
                  </a:schemeClr>
                </a:solidFill>
              </a:defRPr>
            </a:lvl6pPr>
            <a:lvl7pPr marL="3244267" indent="0" algn="ctr">
              <a:buNone/>
              <a:defRPr>
                <a:solidFill>
                  <a:schemeClr val="tx1">
                    <a:tint val="75000"/>
                  </a:schemeClr>
                </a:solidFill>
              </a:defRPr>
            </a:lvl7pPr>
            <a:lvl8pPr marL="3784980" indent="0" algn="ctr">
              <a:buNone/>
              <a:defRPr>
                <a:solidFill>
                  <a:schemeClr val="tx1">
                    <a:tint val="75000"/>
                  </a:schemeClr>
                </a:solidFill>
              </a:defRPr>
            </a:lvl8pPr>
            <a:lvl9pPr marL="43256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1505725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410" tIns="22683" rIns="45410" bIns="2268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371027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4"/>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410" tIns="22683" rIns="45410" bIns="22683" anchor="b"/>
          <a:lstStyle>
            <a:lvl1pPr marL="0" indent="0">
              <a:buNone/>
              <a:defRPr sz="2400">
                <a:solidFill>
                  <a:schemeClr val="tx1">
                    <a:tint val="75000"/>
                  </a:schemeClr>
                </a:solidFill>
              </a:defRPr>
            </a:lvl1pPr>
            <a:lvl2pPr marL="540706" indent="0">
              <a:buNone/>
              <a:defRPr sz="2100">
                <a:solidFill>
                  <a:schemeClr val="tx1">
                    <a:tint val="75000"/>
                  </a:schemeClr>
                </a:solidFill>
              </a:defRPr>
            </a:lvl2pPr>
            <a:lvl3pPr marL="1081418" indent="0">
              <a:buNone/>
              <a:defRPr sz="1900">
                <a:solidFill>
                  <a:schemeClr val="tx1">
                    <a:tint val="75000"/>
                  </a:schemeClr>
                </a:solidFill>
              </a:defRPr>
            </a:lvl3pPr>
            <a:lvl4pPr marL="1622129" indent="0">
              <a:buNone/>
              <a:defRPr sz="1600">
                <a:solidFill>
                  <a:schemeClr val="tx1">
                    <a:tint val="75000"/>
                  </a:schemeClr>
                </a:solidFill>
              </a:defRPr>
            </a:lvl4pPr>
            <a:lvl5pPr marL="2162846" indent="0">
              <a:buNone/>
              <a:defRPr sz="1600">
                <a:solidFill>
                  <a:schemeClr val="tx1">
                    <a:tint val="75000"/>
                  </a:schemeClr>
                </a:solidFill>
              </a:defRPr>
            </a:lvl5pPr>
            <a:lvl6pPr marL="2703556" indent="0">
              <a:buNone/>
              <a:defRPr sz="1600">
                <a:solidFill>
                  <a:schemeClr val="tx1">
                    <a:tint val="75000"/>
                  </a:schemeClr>
                </a:solidFill>
              </a:defRPr>
            </a:lvl6pPr>
            <a:lvl7pPr marL="3244267" indent="0">
              <a:buNone/>
              <a:defRPr sz="1600">
                <a:solidFill>
                  <a:schemeClr val="tx1">
                    <a:tint val="75000"/>
                  </a:schemeClr>
                </a:solidFill>
              </a:defRPr>
            </a:lvl7pPr>
            <a:lvl8pPr marL="3784980" indent="0">
              <a:buNone/>
              <a:defRPr sz="1600">
                <a:solidFill>
                  <a:schemeClr val="tx1">
                    <a:tint val="75000"/>
                  </a:schemeClr>
                </a:solidFill>
              </a:defRPr>
            </a:lvl8pPr>
            <a:lvl9pPr marL="432569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426271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6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507"/>
            <a:ext cx="10515600" cy="1500187"/>
          </a:xfrm>
        </p:spPr>
        <p:txBody>
          <a:bodyPr/>
          <a:lstStyle>
            <a:lvl1pPr marL="0" indent="0">
              <a:buNone/>
              <a:defRPr sz="2400">
                <a:solidFill>
                  <a:schemeClr val="tx1">
                    <a:tint val="75000"/>
                  </a:schemeClr>
                </a:solidFill>
              </a:defRPr>
            </a:lvl1pPr>
            <a:lvl2pPr marL="454208" indent="0">
              <a:buNone/>
              <a:defRPr sz="2000">
                <a:solidFill>
                  <a:schemeClr val="tx1">
                    <a:tint val="75000"/>
                  </a:schemeClr>
                </a:solidFill>
              </a:defRPr>
            </a:lvl2pPr>
            <a:lvl3pPr marL="908383" indent="0">
              <a:buNone/>
              <a:defRPr sz="1800">
                <a:solidFill>
                  <a:schemeClr val="tx1">
                    <a:tint val="75000"/>
                  </a:schemeClr>
                </a:solidFill>
              </a:defRPr>
            </a:lvl3pPr>
            <a:lvl4pPr marL="1362571" indent="0">
              <a:buNone/>
              <a:defRPr sz="1600">
                <a:solidFill>
                  <a:schemeClr val="tx1">
                    <a:tint val="75000"/>
                  </a:schemeClr>
                </a:solidFill>
              </a:defRPr>
            </a:lvl4pPr>
            <a:lvl5pPr marL="1816766" indent="0">
              <a:buNone/>
              <a:defRPr sz="1600">
                <a:solidFill>
                  <a:schemeClr val="tx1">
                    <a:tint val="75000"/>
                  </a:schemeClr>
                </a:solidFill>
              </a:defRPr>
            </a:lvl5pPr>
            <a:lvl6pPr marL="2270959" indent="0">
              <a:buNone/>
              <a:defRPr sz="1600">
                <a:solidFill>
                  <a:schemeClr val="tx1">
                    <a:tint val="75000"/>
                  </a:schemeClr>
                </a:solidFill>
              </a:defRPr>
            </a:lvl6pPr>
            <a:lvl7pPr marL="2725152" indent="0">
              <a:buNone/>
              <a:defRPr sz="1600">
                <a:solidFill>
                  <a:schemeClr val="tx1">
                    <a:tint val="75000"/>
                  </a:schemeClr>
                </a:solidFill>
              </a:defRPr>
            </a:lvl7pPr>
            <a:lvl8pPr marL="3179344" indent="0">
              <a:buNone/>
              <a:defRPr sz="1600">
                <a:solidFill>
                  <a:schemeClr val="tx1">
                    <a:tint val="75000"/>
                  </a:schemeClr>
                </a:solidFill>
              </a:defRPr>
            </a:lvl8pPr>
            <a:lvl9pPr marL="363353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374A9C-1B12-4F59-AD8D-A4633FFB0FF2}" type="datetimeFigureOut">
              <a:rPr lang="vi-VN" smtClean="0"/>
              <a:t>17/03/2020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410" tIns="22683" rIns="45410" bIns="22683"/>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410" tIns="22683" rIns="45410" bIns="22683"/>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6" name="Footer Placeholder 5"/>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7" name="Slide Number Placeholder 6"/>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3550440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410" tIns="22683" rIns="45410" bIns="22683" anchor="b"/>
          <a:lstStyle>
            <a:lvl1pPr marL="0" indent="0">
              <a:buNone/>
              <a:defRPr sz="2800" b="1"/>
            </a:lvl1pPr>
            <a:lvl2pPr marL="540706" indent="0">
              <a:buNone/>
              <a:defRPr sz="2400" b="1"/>
            </a:lvl2pPr>
            <a:lvl3pPr marL="1081418" indent="0">
              <a:buNone/>
              <a:defRPr sz="2100" b="1"/>
            </a:lvl3pPr>
            <a:lvl4pPr marL="1622129" indent="0">
              <a:buNone/>
              <a:defRPr sz="1900" b="1"/>
            </a:lvl4pPr>
            <a:lvl5pPr marL="2162846" indent="0">
              <a:buNone/>
              <a:defRPr sz="1900" b="1"/>
            </a:lvl5pPr>
            <a:lvl6pPr marL="2703556" indent="0">
              <a:buNone/>
              <a:defRPr sz="1900" b="1"/>
            </a:lvl6pPr>
            <a:lvl7pPr marL="3244267" indent="0">
              <a:buNone/>
              <a:defRPr sz="1900" b="1"/>
            </a:lvl7pPr>
            <a:lvl8pPr marL="3784980" indent="0">
              <a:buNone/>
              <a:defRPr sz="1900" b="1"/>
            </a:lvl8pPr>
            <a:lvl9pPr marL="4325690"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410" tIns="22683" rIns="45410" bIns="22683"/>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1" y="1535113"/>
            <a:ext cx="5389033" cy="639762"/>
          </a:xfrm>
          <a:prstGeom prst="rect">
            <a:avLst/>
          </a:prstGeom>
        </p:spPr>
        <p:txBody>
          <a:bodyPr lIns="45410" tIns="22683" rIns="45410" bIns="22683" anchor="b"/>
          <a:lstStyle>
            <a:lvl1pPr marL="0" indent="0">
              <a:buNone/>
              <a:defRPr sz="2800" b="1"/>
            </a:lvl1pPr>
            <a:lvl2pPr marL="540706" indent="0">
              <a:buNone/>
              <a:defRPr sz="2400" b="1"/>
            </a:lvl2pPr>
            <a:lvl3pPr marL="1081418" indent="0">
              <a:buNone/>
              <a:defRPr sz="2100" b="1"/>
            </a:lvl3pPr>
            <a:lvl4pPr marL="1622129" indent="0">
              <a:buNone/>
              <a:defRPr sz="1900" b="1"/>
            </a:lvl4pPr>
            <a:lvl5pPr marL="2162846" indent="0">
              <a:buNone/>
              <a:defRPr sz="1900" b="1"/>
            </a:lvl5pPr>
            <a:lvl6pPr marL="2703556" indent="0">
              <a:buNone/>
              <a:defRPr sz="1900" b="1"/>
            </a:lvl6pPr>
            <a:lvl7pPr marL="3244267" indent="0">
              <a:buNone/>
              <a:defRPr sz="1900" b="1"/>
            </a:lvl7pPr>
            <a:lvl8pPr marL="3784980" indent="0">
              <a:buNone/>
              <a:defRPr sz="1900" b="1"/>
            </a:lvl8pPr>
            <a:lvl9pPr marL="432569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411" y="2174875"/>
            <a:ext cx="5389033" cy="3951288"/>
          </a:xfrm>
          <a:prstGeom prst="rect">
            <a:avLst/>
          </a:prstGeom>
        </p:spPr>
        <p:txBody>
          <a:bodyPr lIns="45410" tIns="22683" rIns="45410" bIns="22683"/>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8" name="Footer Placeholder 7"/>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9" name="Slide Number Placeholder 8"/>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4119480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4" name="Footer Placeholder 3"/>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5" name="Slide Number Placeholder 4"/>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247866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3" name="Footer Placeholder 2"/>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4" name="Slide Number Placeholder 3"/>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411104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76" y="273077"/>
            <a:ext cx="6815667" cy="5853113"/>
          </a:xfrm>
          <a:prstGeom prst="rect">
            <a:avLst/>
          </a:prstGeom>
        </p:spPr>
        <p:txBody>
          <a:bodyPr lIns="45410" tIns="22683" rIns="45410" bIns="22683"/>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410" tIns="22683" rIns="45410" bIns="22683"/>
          <a:lstStyle>
            <a:lvl1pPr marL="0" indent="0">
              <a:buNone/>
              <a:defRPr sz="1600"/>
            </a:lvl1pPr>
            <a:lvl2pPr marL="540706" indent="0">
              <a:buNone/>
              <a:defRPr sz="1400"/>
            </a:lvl2pPr>
            <a:lvl3pPr marL="1081418" indent="0">
              <a:buNone/>
              <a:defRPr sz="1200"/>
            </a:lvl3pPr>
            <a:lvl4pPr marL="1622129" indent="0">
              <a:buNone/>
              <a:defRPr sz="1000"/>
            </a:lvl4pPr>
            <a:lvl5pPr marL="2162846" indent="0">
              <a:buNone/>
              <a:defRPr sz="1000"/>
            </a:lvl5pPr>
            <a:lvl6pPr marL="2703556" indent="0">
              <a:buNone/>
              <a:defRPr sz="1000"/>
            </a:lvl6pPr>
            <a:lvl7pPr marL="3244267" indent="0">
              <a:buNone/>
              <a:defRPr sz="1000"/>
            </a:lvl7pPr>
            <a:lvl8pPr marL="3784980" indent="0">
              <a:buNone/>
              <a:defRPr sz="1000"/>
            </a:lvl8pPr>
            <a:lvl9pPr marL="432569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6" name="Footer Placeholder 5"/>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7" name="Slide Number Placeholder 6"/>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2462720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410" tIns="22683" rIns="45410" bIns="22683"/>
          <a:lstStyle>
            <a:lvl1pPr marL="0" indent="0">
              <a:buNone/>
              <a:defRPr sz="3800"/>
            </a:lvl1pPr>
            <a:lvl2pPr marL="540706" indent="0">
              <a:buNone/>
              <a:defRPr sz="3300"/>
            </a:lvl2pPr>
            <a:lvl3pPr marL="1081418" indent="0">
              <a:buNone/>
              <a:defRPr sz="2800"/>
            </a:lvl3pPr>
            <a:lvl4pPr marL="1622129" indent="0">
              <a:buNone/>
              <a:defRPr sz="2400"/>
            </a:lvl4pPr>
            <a:lvl5pPr marL="2162846" indent="0">
              <a:buNone/>
              <a:defRPr sz="2400"/>
            </a:lvl5pPr>
            <a:lvl6pPr marL="2703556" indent="0">
              <a:buNone/>
              <a:defRPr sz="2400"/>
            </a:lvl6pPr>
            <a:lvl7pPr marL="3244267" indent="0">
              <a:buNone/>
              <a:defRPr sz="2400"/>
            </a:lvl7pPr>
            <a:lvl8pPr marL="3784980" indent="0">
              <a:buNone/>
              <a:defRPr sz="2400"/>
            </a:lvl8pPr>
            <a:lvl9pPr marL="4325690"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410" tIns="22683" rIns="45410" bIns="22683"/>
          <a:lstStyle>
            <a:lvl1pPr marL="0" indent="0">
              <a:buNone/>
              <a:defRPr sz="1600"/>
            </a:lvl1pPr>
            <a:lvl2pPr marL="540706" indent="0">
              <a:buNone/>
              <a:defRPr sz="1400"/>
            </a:lvl2pPr>
            <a:lvl3pPr marL="1081418" indent="0">
              <a:buNone/>
              <a:defRPr sz="1200"/>
            </a:lvl3pPr>
            <a:lvl4pPr marL="1622129" indent="0">
              <a:buNone/>
              <a:defRPr sz="1000"/>
            </a:lvl4pPr>
            <a:lvl5pPr marL="2162846" indent="0">
              <a:buNone/>
              <a:defRPr sz="1000"/>
            </a:lvl5pPr>
            <a:lvl6pPr marL="2703556" indent="0">
              <a:buNone/>
              <a:defRPr sz="1000"/>
            </a:lvl6pPr>
            <a:lvl7pPr marL="3244267" indent="0">
              <a:buNone/>
              <a:defRPr sz="1000"/>
            </a:lvl7pPr>
            <a:lvl8pPr marL="3784980" indent="0">
              <a:buNone/>
              <a:defRPr sz="1000"/>
            </a:lvl8pPr>
            <a:lvl9pPr marL="432569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6" name="Footer Placeholder 5"/>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7" name="Slide Number Placeholder 6"/>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182519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410" tIns="22683" rIns="45410" bIns="2268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4138854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4"/>
            <a:ext cx="8026400" cy="5851525"/>
          </a:xfrm>
          <a:prstGeom prst="rect">
            <a:avLst/>
          </a:prstGeom>
        </p:spPr>
        <p:txBody>
          <a:bodyPr vert="eaVert" lIns="45410" tIns="22683" rIns="45410" bIns="2268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F9E5E443-43CC-47C0-B016-9A203293290C}"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24C77148-22BA-41E4-AAE6-AAE78D0077C6}"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288639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43" y="6356396"/>
            <a:ext cx="2844801" cy="365125"/>
          </a:xfrm>
          <a:prstGeom prst="rect">
            <a:avLst/>
          </a:prstGeom>
        </p:spPr>
        <p:txBody>
          <a:bodyPr lIns="45403" tIns="22680" rIns="45403" bIns="22680"/>
          <a:lstStyle/>
          <a:p>
            <a:pPr defTabSz="1081418"/>
            <a:fld id="{D15044BE-B3F3-4258-B55D-9238C2EBFDF1}"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3" y="6356396"/>
            <a:ext cx="3860800" cy="365125"/>
          </a:xfrm>
          <a:prstGeom prst="rect">
            <a:avLst/>
          </a:prstGeom>
        </p:spPr>
        <p:txBody>
          <a:bodyPr lIns="45403" tIns="22680" rIns="45403" bIns="22680"/>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45" y="6356396"/>
            <a:ext cx="2844801" cy="365125"/>
          </a:xfrm>
          <a:prstGeom prst="rect">
            <a:avLst/>
          </a:prstGeom>
        </p:spPr>
        <p:txBody>
          <a:bodyPr lIns="45403" tIns="22680" rIns="45403" bIns="22680"/>
          <a:lstStyle/>
          <a:p>
            <a:pPr defTabSz="1081418"/>
            <a:fld id="{E56A0A80-8336-46B1-B89F-89FB7E7362A5}"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7482182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94"/>
            <a:ext cx="2844800" cy="365125"/>
          </a:xfrm>
          <a:prstGeom prst="rect">
            <a:avLst/>
          </a:prstGeom>
        </p:spPr>
        <p:txBody>
          <a:bodyPr lIns="45410" tIns="22683" rIns="45410" bIns="22683"/>
          <a:lstStyle/>
          <a:p>
            <a:pPr defTabSz="1081418"/>
            <a:fld id="{D15044BE-B3F3-4258-B55D-9238C2EBFDF1}"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1" y="6356394"/>
            <a:ext cx="2844800" cy="365125"/>
          </a:xfrm>
          <a:prstGeom prst="rect">
            <a:avLst/>
          </a:prstGeom>
        </p:spPr>
        <p:txBody>
          <a:bodyPr lIns="45410" tIns="22683" rIns="45410" bIns="22683"/>
          <a:lstStyle/>
          <a:p>
            <a:pPr defTabSz="1081418"/>
            <a:fld id="{E56A0A80-8336-46B1-B89F-89FB7E7362A5}"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3994920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6374A9C-1B12-4F59-AD8D-A4633FFB0FF2}" type="datetimeFigureOut">
              <a:rPr lang="vi-VN" smtClean="0"/>
              <a:t>17/03/2020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94"/>
            <a:ext cx="2844800" cy="365125"/>
          </a:xfrm>
          <a:prstGeom prst="rect">
            <a:avLst/>
          </a:prstGeom>
        </p:spPr>
        <p:txBody>
          <a:bodyPr lIns="45410" tIns="22683" rIns="45410" bIns="22683"/>
          <a:lstStyle/>
          <a:p>
            <a:pPr defTabSz="1081418"/>
            <a:fld id="{D15044BE-B3F3-4258-B55D-9238C2EBFDF1}" type="datetimeFigureOut">
              <a:rPr lang="en-US" sz="2100" smtClean="0">
                <a:solidFill>
                  <a:prstClr val="black"/>
                </a:solidFill>
              </a:rPr>
              <a:pPr defTabSz="1081418"/>
              <a:t>17/03/2020</a:t>
            </a:fld>
            <a:endParaRPr lang="en-US" sz="2100">
              <a:solidFill>
                <a:prstClr val="black"/>
              </a:solidFill>
            </a:endParaRPr>
          </a:p>
        </p:txBody>
      </p:sp>
      <p:sp>
        <p:nvSpPr>
          <p:cNvPr id="5" name="Footer Placeholder 4"/>
          <p:cNvSpPr>
            <a:spLocks noGrp="1"/>
          </p:cNvSpPr>
          <p:nvPr>
            <p:ph type="ftr" sz="quarter" idx="11"/>
          </p:nvPr>
        </p:nvSpPr>
        <p:spPr>
          <a:xfrm>
            <a:off x="4165600" y="6356394"/>
            <a:ext cx="3860800" cy="365125"/>
          </a:xfrm>
          <a:prstGeom prst="rect">
            <a:avLst/>
          </a:prstGeom>
        </p:spPr>
        <p:txBody>
          <a:bodyPr lIns="45410" tIns="22683" rIns="45410" bIns="22683"/>
          <a:lstStyle/>
          <a:p>
            <a:pPr defTabSz="1081418"/>
            <a:endParaRPr lang="en-US" sz="2100">
              <a:solidFill>
                <a:prstClr val="black"/>
              </a:solidFill>
            </a:endParaRPr>
          </a:p>
        </p:txBody>
      </p:sp>
      <p:sp>
        <p:nvSpPr>
          <p:cNvPr id="6" name="Slide Number Placeholder 5"/>
          <p:cNvSpPr>
            <a:spLocks noGrp="1"/>
          </p:cNvSpPr>
          <p:nvPr>
            <p:ph type="sldNum" sz="quarter" idx="12"/>
          </p:nvPr>
        </p:nvSpPr>
        <p:spPr>
          <a:xfrm>
            <a:off x="8737600" y="6356394"/>
            <a:ext cx="2844800" cy="365125"/>
          </a:xfrm>
          <a:prstGeom prst="rect">
            <a:avLst/>
          </a:prstGeom>
        </p:spPr>
        <p:txBody>
          <a:bodyPr lIns="45410" tIns="22683" rIns="45410" bIns="22683"/>
          <a:lstStyle/>
          <a:p>
            <a:pPr defTabSz="1081418"/>
            <a:fld id="{E56A0A80-8336-46B1-B89F-89FB7E7362A5}" type="slidenum">
              <a:rPr lang="en-US" sz="2100" smtClean="0">
                <a:solidFill>
                  <a:prstClr val="black"/>
                </a:solidFill>
              </a:rPr>
              <a:pPr defTabSz="1081418"/>
              <a:t>‹#›</a:t>
            </a:fld>
            <a:endParaRPr lang="en-US" sz="2100">
              <a:solidFill>
                <a:prstClr val="black"/>
              </a:solidFill>
            </a:endParaRPr>
          </a:p>
        </p:txBody>
      </p:sp>
    </p:spTree>
    <p:extLst>
      <p:ext uri="{BB962C8B-B14F-4D97-AF65-F5344CB8AC3E}">
        <p14:creationId xmlns:p14="http://schemas.microsoft.com/office/powerpoint/2010/main" val="28033577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431" tIns="22695" rIns="45431" bIns="22695"/>
          <a:lstStyle>
            <a:lvl1pPr marL="0" indent="0" algn="ctr">
              <a:buNone/>
              <a:defRPr>
                <a:solidFill>
                  <a:schemeClr val="tx1">
                    <a:tint val="75000"/>
                  </a:schemeClr>
                </a:solidFill>
              </a:defRPr>
            </a:lvl1pPr>
            <a:lvl2pPr marL="540949" indent="0" algn="ctr">
              <a:buNone/>
              <a:defRPr>
                <a:solidFill>
                  <a:schemeClr val="tx1">
                    <a:tint val="75000"/>
                  </a:schemeClr>
                </a:solidFill>
              </a:defRPr>
            </a:lvl2pPr>
            <a:lvl3pPr marL="1081904" indent="0" algn="ctr">
              <a:buNone/>
              <a:defRPr>
                <a:solidFill>
                  <a:schemeClr val="tx1">
                    <a:tint val="75000"/>
                  </a:schemeClr>
                </a:solidFill>
              </a:defRPr>
            </a:lvl3pPr>
            <a:lvl4pPr marL="1622860" indent="0" algn="ctr">
              <a:buNone/>
              <a:defRPr>
                <a:solidFill>
                  <a:schemeClr val="tx1">
                    <a:tint val="75000"/>
                  </a:schemeClr>
                </a:solidFill>
              </a:defRPr>
            </a:lvl4pPr>
            <a:lvl5pPr marL="2163821" indent="0" algn="ctr">
              <a:buNone/>
              <a:defRPr>
                <a:solidFill>
                  <a:schemeClr val="tx1">
                    <a:tint val="75000"/>
                  </a:schemeClr>
                </a:solidFill>
              </a:defRPr>
            </a:lvl5pPr>
            <a:lvl6pPr marL="2704774" indent="0" algn="ctr">
              <a:buNone/>
              <a:defRPr>
                <a:solidFill>
                  <a:schemeClr val="tx1">
                    <a:tint val="75000"/>
                  </a:schemeClr>
                </a:solidFill>
              </a:defRPr>
            </a:lvl6pPr>
            <a:lvl7pPr marL="3245728" indent="0" algn="ctr">
              <a:buNone/>
              <a:defRPr>
                <a:solidFill>
                  <a:schemeClr val="tx1">
                    <a:tint val="75000"/>
                  </a:schemeClr>
                </a:solidFill>
              </a:defRPr>
            </a:lvl7pPr>
            <a:lvl8pPr marL="3786684" indent="0" algn="ctr">
              <a:buNone/>
              <a:defRPr>
                <a:solidFill>
                  <a:schemeClr val="tx1">
                    <a:tint val="75000"/>
                  </a:schemeClr>
                </a:solidFill>
              </a:defRPr>
            </a:lvl8pPr>
            <a:lvl9pPr marL="432763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2915718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431" tIns="22695" rIns="45431" bIns="2269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757537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431" tIns="22695" rIns="45431" bIns="22695" anchor="b"/>
          <a:lstStyle>
            <a:lvl1pPr marL="0" indent="0">
              <a:buNone/>
              <a:defRPr sz="2400">
                <a:solidFill>
                  <a:schemeClr val="tx1">
                    <a:tint val="75000"/>
                  </a:schemeClr>
                </a:solidFill>
              </a:defRPr>
            </a:lvl1pPr>
            <a:lvl2pPr marL="540949" indent="0">
              <a:buNone/>
              <a:defRPr sz="2100">
                <a:solidFill>
                  <a:schemeClr val="tx1">
                    <a:tint val="75000"/>
                  </a:schemeClr>
                </a:solidFill>
              </a:defRPr>
            </a:lvl2pPr>
            <a:lvl3pPr marL="1081904" indent="0">
              <a:buNone/>
              <a:defRPr sz="1900">
                <a:solidFill>
                  <a:schemeClr val="tx1">
                    <a:tint val="75000"/>
                  </a:schemeClr>
                </a:solidFill>
              </a:defRPr>
            </a:lvl3pPr>
            <a:lvl4pPr marL="1622860" indent="0">
              <a:buNone/>
              <a:defRPr sz="1600">
                <a:solidFill>
                  <a:schemeClr val="tx1">
                    <a:tint val="75000"/>
                  </a:schemeClr>
                </a:solidFill>
              </a:defRPr>
            </a:lvl4pPr>
            <a:lvl5pPr marL="2163821" indent="0">
              <a:buNone/>
              <a:defRPr sz="1600">
                <a:solidFill>
                  <a:schemeClr val="tx1">
                    <a:tint val="75000"/>
                  </a:schemeClr>
                </a:solidFill>
              </a:defRPr>
            </a:lvl5pPr>
            <a:lvl6pPr marL="2704774" indent="0">
              <a:buNone/>
              <a:defRPr sz="1600">
                <a:solidFill>
                  <a:schemeClr val="tx1">
                    <a:tint val="75000"/>
                  </a:schemeClr>
                </a:solidFill>
              </a:defRPr>
            </a:lvl6pPr>
            <a:lvl7pPr marL="3245728" indent="0">
              <a:buNone/>
              <a:defRPr sz="1600">
                <a:solidFill>
                  <a:schemeClr val="tx1">
                    <a:tint val="75000"/>
                  </a:schemeClr>
                </a:solidFill>
              </a:defRPr>
            </a:lvl7pPr>
            <a:lvl8pPr marL="3786684" indent="0">
              <a:buNone/>
              <a:defRPr sz="1600">
                <a:solidFill>
                  <a:schemeClr val="tx1">
                    <a:tint val="75000"/>
                  </a:schemeClr>
                </a:solidFill>
              </a:defRPr>
            </a:lvl8pPr>
            <a:lvl9pPr marL="432763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1541243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431" tIns="22695" rIns="45431" bIns="2269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431" tIns="22695" rIns="45431" bIns="22695"/>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6" name="Footer Placeholder 5"/>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7" name="Slide Number Placeholder 6"/>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2222187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431" tIns="22695" rIns="45431" bIns="22695" anchor="b"/>
          <a:lstStyle>
            <a:lvl1pPr marL="0" indent="0">
              <a:buNone/>
              <a:defRPr sz="2800" b="1"/>
            </a:lvl1pPr>
            <a:lvl2pPr marL="540949" indent="0">
              <a:buNone/>
              <a:defRPr sz="2400" b="1"/>
            </a:lvl2pPr>
            <a:lvl3pPr marL="1081904" indent="0">
              <a:buNone/>
              <a:defRPr sz="2100" b="1"/>
            </a:lvl3pPr>
            <a:lvl4pPr marL="1622860" indent="0">
              <a:buNone/>
              <a:defRPr sz="1900" b="1"/>
            </a:lvl4pPr>
            <a:lvl5pPr marL="2163821" indent="0">
              <a:buNone/>
              <a:defRPr sz="1900" b="1"/>
            </a:lvl5pPr>
            <a:lvl6pPr marL="2704774" indent="0">
              <a:buNone/>
              <a:defRPr sz="1900" b="1"/>
            </a:lvl6pPr>
            <a:lvl7pPr marL="3245728" indent="0">
              <a:buNone/>
              <a:defRPr sz="1900" b="1"/>
            </a:lvl7pPr>
            <a:lvl8pPr marL="3786684" indent="0">
              <a:buNone/>
              <a:defRPr sz="1900" b="1"/>
            </a:lvl8pPr>
            <a:lvl9pPr marL="4327637"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431" tIns="22695" rIns="45431" bIns="2269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8" y="1535113"/>
            <a:ext cx="5389033" cy="639762"/>
          </a:xfrm>
          <a:prstGeom prst="rect">
            <a:avLst/>
          </a:prstGeom>
        </p:spPr>
        <p:txBody>
          <a:bodyPr lIns="45431" tIns="22695" rIns="45431" bIns="22695" anchor="b"/>
          <a:lstStyle>
            <a:lvl1pPr marL="0" indent="0">
              <a:buNone/>
              <a:defRPr sz="2800" b="1"/>
            </a:lvl1pPr>
            <a:lvl2pPr marL="540949" indent="0">
              <a:buNone/>
              <a:defRPr sz="2400" b="1"/>
            </a:lvl2pPr>
            <a:lvl3pPr marL="1081904" indent="0">
              <a:buNone/>
              <a:defRPr sz="2100" b="1"/>
            </a:lvl3pPr>
            <a:lvl4pPr marL="1622860" indent="0">
              <a:buNone/>
              <a:defRPr sz="1900" b="1"/>
            </a:lvl4pPr>
            <a:lvl5pPr marL="2163821" indent="0">
              <a:buNone/>
              <a:defRPr sz="1900" b="1"/>
            </a:lvl5pPr>
            <a:lvl6pPr marL="2704774" indent="0">
              <a:buNone/>
              <a:defRPr sz="1900" b="1"/>
            </a:lvl6pPr>
            <a:lvl7pPr marL="3245728" indent="0">
              <a:buNone/>
              <a:defRPr sz="1900" b="1"/>
            </a:lvl7pPr>
            <a:lvl8pPr marL="3786684" indent="0">
              <a:buNone/>
              <a:defRPr sz="1900" b="1"/>
            </a:lvl8pPr>
            <a:lvl9pPr marL="4327637"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408" y="2174875"/>
            <a:ext cx="5389033" cy="3951288"/>
          </a:xfrm>
          <a:prstGeom prst="rect">
            <a:avLst/>
          </a:prstGeom>
        </p:spPr>
        <p:txBody>
          <a:bodyPr lIns="45431" tIns="22695" rIns="45431" bIns="22695"/>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8" name="Footer Placeholder 7"/>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9" name="Slide Number Placeholder 8"/>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2228970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4" name="Footer Placeholder 3"/>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5" name="Slide Number Placeholder 4"/>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405269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3" name="Footer Placeholder 2"/>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4" name="Slide Number Placeholder 3"/>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1520807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73" y="273077"/>
            <a:ext cx="6815667" cy="5853113"/>
          </a:xfrm>
          <a:prstGeom prst="rect">
            <a:avLst/>
          </a:prstGeom>
        </p:spPr>
        <p:txBody>
          <a:bodyPr lIns="45431" tIns="22695" rIns="45431" bIns="22695"/>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431" tIns="22695" rIns="45431" bIns="22695"/>
          <a:lstStyle>
            <a:lvl1pPr marL="0" indent="0">
              <a:buNone/>
              <a:defRPr sz="1600"/>
            </a:lvl1pPr>
            <a:lvl2pPr marL="540949" indent="0">
              <a:buNone/>
              <a:defRPr sz="1400"/>
            </a:lvl2pPr>
            <a:lvl3pPr marL="1081904" indent="0">
              <a:buNone/>
              <a:defRPr sz="1200"/>
            </a:lvl3pPr>
            <a:lvl4pPr marL="1622860" indent="0">
              <a:buNone/>
              <a:defRPr sz="1000"/>
            </a:lvl4pPr>
            <a:lvl5pPr marL="2163821" indent="0">
              <a:buNone/>
              <a:defRPr sz="1000"/>
            </a:lvl5pPr>
            <a:lvl6pPr marL="2704774" indent="0">
              <a:buNone/>
              <a:defRPr sz="1000"/>
            </a:lvl6pPr>
            <a:lvl7pPr marL="3245728" indent="0">
              <a:buNone/>
              <a:defRPr sz="1000"/>
            </a:lvl7pPr>
            <a:lvl8pPr marL="3786684" indent="0">
              <a:buNone/>
              <a:defRPr sz="1000"/>
            </a:lvl8pPr>
            <a:lvl9pPr marL="4327637"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6" name="Footer Placeholder 5"/>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7" name="Slide Number Placeholder 6"/>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3464845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431" tIns="22695" rIns="45431" bIns="22695"/>
          <a:lstStyle>
            <a:lvl1pPr marL="0" indent="0">
              <a:buNone/>
              <a:defRPr sz="3800"/>
            </a:lvl1pPr>
            <a:lvl2pPr marL="540949" indent="0">
              <a:buNone/>
              <a:defRPr sz="3300"/>
            </a:lvl2pPr>
            <a:lvl3pPr marL="1081904" indent="0">
              <a:buNone/>
              <a:defRPr sz="2800"/>
            </a:lvl3pPr>
            <a:lvl4pPr marL="1622860" indent="0">
              <a:buNone/>
              <a:defRPr sz="2400"/>
            </a:lvl4pPr>
            <a:lvl5pPr marL="2163821" indent="0">
              <a:buNone/>
              <a:defRPr sz="2400"/>
            </a:lvl5pPr>
            <a:lvl6pPr marL="2704774" indent="0">
              <a:buNone/>
              <a:defRPr sz="2400"/>
            </a:lvl6pPr>
            <a:lvl7pPr marL="3245728" indent="0">
              <a:buNone/>
              <a:defRPr sz="2400"/>
            </a:lvl7pPr>
            <a:lvl8pPr marL="3786684" indent="0">
              <a:buNone/>
              <a:defRPr sz="2400"/>
            </a:lvl8pPr>
            <a:lvl9pPr marL="4327637"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431" tIns="22695" rIns="45431" bIns="22695"/>
          <a:lstStyle>
            <a:lvl1pPr marL="0" indent="0">
              <a:buNone/>
              <a:defRPr sz="1600"/>
            </a:lvl1pPr>
            <a:lvl2pPr marL="540949" indent="0">
              <a:buNone/>
              <a:defRPr sz="1400"/>
            </a:lvl2pPr>
            <a:lvl3pPr marL="1081904" indent="0">
              <a:buNone/>
              <a:defRPr sz="1200"/>
            </a:lvl3pPr>
            <a:lvl4pPr marL="1622860" indent="0">
              <a:buNone/>
              <a:defRPr sz="1000"/>
            </a:lvl4pPr>
            <a:lvl5pPr marL="2163821" indent="0">
              <a:buNone/>
              <a:defRPr sz="1000"/>
            </a:lvl5pPr>
            <a:lvl6pPr marL="2704774" indent="0">
              <a:buNone/>
              <a:defRPr sz="1000"/>
            </a:lvl6pPr>
            <a:lvl7pPr marL="3245728" indent="0">
              <a:buNone/>
              <a:defRPr sz="1000"/>
            </a:lvl7pPr>
            <a:lvl8pPr marL="3786684" indent="0">
              <a:buNone/>
              <a:defRPr sz="1000"/>
            </a:lvl8pPr>
            <a:lvl9pPr marL="4327637"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6" name="Footer Placeholder 5"/>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7" name="Slide Number Placeholder 6"/>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20046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832" y="1681163"/>
            <a:ext cx="5157787" cy="823912"/>
          </a:xfrm>
        </p:spPr>
        <p:txBody>
          <a:bodyPr anchor="b"/>
          <a:lstStyle>
            <a:lvl1pPr marL="0" indent="0">
              <a:buNone/>
              <a:defRPr sz="2400" b="1"/>
            </a:lvl1pPr>
            <a:lvl2pPr marL="454208" indent="0">
              <a:buNone/>
              <a:defRPr sz="2000" b="1"/>
            </a:lvl2pPr>
            <a:lvl3pPr marL="908383" indent="0">
              <a:buNone/>
              <a:defRPr sz="1800" b="1"/>
            </a:lvl3pPr>
            <a:lvl4pPr marL="1362571" indent="0">
              <a:buNone/>
              <a:defRPr sz="1600" b="1"/>
            </a:lvl4pPr>
            <a:lvl5pPr marL="1816766" indent="0">
              <a:buNone/>
              <a:defRPr sz="1600" b="1"/>
            </a:lvl5pPr>
            <a:lvl6pPr marL="2270959" indent="0">
              <a:buNone/>
              <a:defRPr sz="1600" b="1"/>
            </a:lvl6pPr>
            <a:lvl7pPr marL="2725152" indent="0">
              <a:buNone/>
              <a:defRPr sz="1600" b="1"/>
            </a:lvl7pPr>
            <a:lvl8pPr marL="3179344" indent="0">
              <a:buNone/>
              <a:defRPr sz="1600" b="1"/>
            </a:lvl8pPr>
            <a:lvl9pPr marL="363353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3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4208" indent="0">
              <a:buNone/>
              <a:defRPr sz="2000" b="1"/>
            </a:lvl2pPr>
            <a:lvl3pPr marL="908383" indent="0">
              <a:buNone/>
              <a:defRPr sz="1800" b="1"/>
            </a:lvl3pPr>
            <a:lvl4pPr marL="1362571" indent="0">
              <a:buNone/>
              <a:defRPr sz="1600" b="1"/>
            </a:lvl4pPr>
            <a:lvl5pPr marL="1816766" indent="0">
              <a:buNone/>
              <a:defRPr sz="1600" b="1"/>
            </a:lvl5pPr>
            <a:lvl6pPr marL="2270959" indent="0">
              <a:buNone/>
              <a:defRPr sz="1600" b="1"/>
            </a:lvl6pPr>
            <a:lvl7pPr marL="2725152" indent="0">
              <a:buNone/>
              <a:defRPr sz="1600" b="1"/>
            </a:lvl7pPr>
            <a:lvl8pPr marL="3179344" indent="0">
              <a:buNone/>
              <a:defRPr sz="1600" b="1"/>
            </a:lvl8pPr>
            <a:lvl9pPr marL="363353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6374A9C-1B12-4F59-AD8D-A4633FFB0FF2}" type="datetimeFigureOut">
              <a:rPr lang="vi-VN" smtClean="0"/>
              <a:t>17/03/2020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431" tIns="22695" rIns="45431" bIns="2269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1800255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4"/>
            <a:ext cx="8026400" cy="5851525"/>
          </a:xfrm>
          <a:prstGeom prst="rect">
            <a:avLst/>
          </a:prstGeom>
        </p:spPr>
        <p:txBody>
          <a:bodyPr vert="eaVert" lIns="45431" tIns="22695" rIns="45431" bIns="2269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F9E5E443-43CC-47C0-B016-9A203293290C}"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24C77148-22BA-41E4-AAE6-AAE78D0077C6}"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956761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40" y="6356393"/>
            <a:ext cx="2844801" cy="365125"/>
          </a:xfrm>
          <a:prstGeom prst="rect">
            <a:avLst/>
          </a:prstGeom>
        </p:spPr>
        <p:txBody>
          <a:bodyPr lIns="45424" tIns="22692" rIns="45424" bIns="22692"/>
          <a:lstStyle/>
          <a:p>
            <a:pPr defTabSz="1081904"/>
            <a:fld id="{D15044BE-B3F3-4258-B55D-9238C2EBFDF1}"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3" y="6356393"/>
            <a:ext cx="3860800" cy="365125"/>
          </a:xfrm>
          <a:prstGeom prst="rect">
            <a:avLst/>
          </a:prstGeom>
        </p:spPr>
        <p:txBody>
          <a:bodyPr lIns="45424" tIns="22692" rIns="45424" bIns="22692"/>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42" y="6356393"/>
            <a:ext cx="2844801" cy="365125"/>
          </a:xfrm>
          <a:prstGeom prst="rect">
            <a:avLst/>
          </a:prstGeom>
        </p:spPr>
        <p:txBody>
          <a:bodyPr lIns="45424" tIns="22692" rIns="45424" bIns="22692"/>
          <a:lstStyle/>
          <a:p>
            <a:pPr defTabSz="1081904"/>
            <a:fld id="{E56A0A80-8336-46B1-B89F-89FB7E7362A5}"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3204471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91"/>
            <a:ext cx="2844800" cy="365125"/>
          </a:xfrm>
          <a:prstGeom prst="rect">
            <a:avLst/>
          </a:prstGeom>
        </p:spPr>
        <p:txBody>
          <a:bodyPr lIns="45431" tIns="22695" rIns="45431" bIns="22695"/>
          <a:lstStyle/>
          <a:p>
            <a:pPr defTabSz="1081904"/>
            <a:fld id="{D15044BE-B3F3-4258-B55D-9238C2EBFDF1}"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1" y="6356391"/>
            <a:ext cx="2844800" cy="365125"/>
          </a:xfrm>
          <a:prstGeom prst="rect">
            <a:avLst/>
          </a:prstGeom>
        </p:spPr>
        <p:txBody>
          <a:bodyPr lIns="45431" tIns="22695" rIns="45431" bIns="22695"/>
          <a:lstStyle/>
          <a:p>
            <a:pPr defTabSz="1081904"/>
            <a:fld id="{E56A0A80-8336-46B1-B89F-89FB7E7362A5}"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33521770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91"/>
            <a:ext cx="2844800" cy="365125"/>
          </a:xfrm>
          <a:prstGeom prst="rect">
            <a:avLst/>
          </a:prstGeom>
        </p:spPr>
        <p:txBody>
          <a:bodyPr lIns="45431" tIns="22695" rIns="45431" bIns="22695"/>
          <a:lstStyle/>
          <a:p>
            <a:pPr defTabSz="1081904"/>
            <a:fld id="{D15044BE-B3F3-4258-B55D-9238C2EBFDF1}" type="datetimeFigureOut">
              <a:rPr lang="en-US" sz="2100" smtClean="0">
                <a:solidFill>
                  <a:prstClr val="black"/>
                </a:solidFill>
              </a:rPr>
              <a:pPr defTabSz="1081904"/>
              <a:t>17/03/2020</a:t>
            </a:fld>
            <a:endParaRPr lang="en-US" sz="2100">
              <a:solidFill>
                <a:prstClr val="black"/>
              </a:solidFill>
            </a:endParaRPr>
          </a:p>
        </p:txBody>
      </p:sp>
      <p:sp>
        <p:nvSpPr>
          <p:cNvPr id="5" name="Footer Placeholder 4"/>
          <p:cNvSpPr>
            <a:spLocks noGrp="1"/>
          </p:cNvSpPr>
          <p:nvPr>
            <p:ph type="ftr" sz="quarter" idx="11"/>
          </p:nvPr>
        </p:nvSpPr>
        <p:spPr>
          <a:xfrm>
            <a:off x="4165600" y="6356391"/>
            <a:ext cx="3860800" cy="365125"/>
          </a:xfrm>
          <a:prstGeom prst="rect">
            <a:avLst/>
          </a:prstGeom>
        </p:spPr>
        <p:txBody>
          <a:bodyPr lIns="45431" tIns="22695" rIns="45431" bIns="22695"/>
          <a:lstStyle/>
          <a:p>
            <a:pPr defTabSz="1081904"/>
            <a:endParaRPr lang="en-US" sz="2100">
              <a:solidFill>
                <a:prstClr val="black"/>
              </a:solidFill>
            </a:endParaRPr>
          </a:p>
        </p:txBody>
      </p:sp>
      <p:sp>
        <p:nvSpPr>
          <p:cNvPr id="6" name="Slide Number Placeholder 5"/>
          <p:cNvSpPr>
            <a:spLocks noGrp="1"/>
          </p:cNvSpPr>
          <p:nvPr>
            <p:ph type="sldNum" sz="quarter" idx="12"/>
          </p:nvPr>
        </p:nvSpPr>
        <p:spPr>
          <a:xfrm>
            <a:off x="8737600" y="6356391"/>
            <a:ext cx="2844800" cy="365125"/>
          </a:xfrm>
          <a:prstGeom prst="rect">
            <a:avLst/>
          </a:prstGeom>
        </p:spPr>
        <p:txBody>
          <a:bodyPr lIns="45431" tIns="22695" rIns="45431" bIns="22695"/>
          <a:lstStyle/>
          <a:p>
            <a:pPr defTabSz="1081904"/>
            <a:fld id="{E56A0A80-8336-46B1-B89F-89FB7E7362A5}" type="slidenum">
              <a:rPr lang="en-US" sz="2100" smtClean="0">
                <a:solidFill>
                  <a:prstClr val="black"/>
                </a:solidFill>
              </a:rPr>
              <a:pPr defTabSz="1081904"/>
              <a:t>‹#›</a:t>
            </a:fld>
            <a:endParaRPr lang="en-US" sz="2100">
              <a:solidFill>
                <a:prstClr val="black"/>
              </a:solidFill>
            </a:endParaRPr>
          </a:p>
        </p:txBody>
      </p:sp>
    </p:spTree>
    <p:extLst>
      <p:ext uri="{BB962C8B-B14F-4D97-AF65-F5344CB8AC3E}">
        <p14:creationId xmlns:p14="http://schemas.microsoft.com/office/powerpoint/2010/main" val="10848749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473" tIns="22719" rIns="45473" bIns="22719"/>
          <a:lstStyle>
            <a:lvl1pPr marL="0" indent="0" algn="ctr">
              <a:buNone/>
              <a:defRPr>
                <a:solidFill>
                  <a:schemeClr val="tx1">
                    <a:tint val="75000"/>
                  </a:schemeClr>
                </a:solidFill>
              </a:defRPr>
            </a:lvl1pPr>
            <a:lvl2pPr marL="541435" indent="0" algn="ctr">
              <a:buNone/>
              <a:defRPr>
                <a:solidFill>
                  <a:schemeClr val="tx1">
                    <a:tint val="75000"/>
                  </a:schemeClr>
                </a:solidFill>
              </a:defRPr>
            </a:lvl2pPr>
            <a:lvl3pPr marL="1082879" indent="0" algn="ctr">
              <a:buNone/>
              <a:defRPr>
                <a:solidFill>
                  <a:schemeClr val="tx1">
                    <a:tint val="75000"/>
                  </a:schemeClr>
                </a:solidFill>
              </a:defRPr>
            </a:lvl3pPr>
            <a:lvl4pPr marL="1624324" indent="0" algn="ctr">
              <a:buNone/>
              <a:defRPr>
                <a:solidFill>
                  <a:schemeClr val="tx1">
                    <a:tint val="75000"/>
                  </a:schemeClr>
                </a:solidFill>
              </a:defRPr>
            </a:lvl4pPr>
            <a:lvl5pPr marL="2165771" indent="0" algn="ctr">
              <a:buNone/>
              <a:defRPr>
                <a:solidFill>
                  <a:schemeClr val="tx1">
                    <a:tint val="75000"/>
                  </a:schemeClr>
                </a:solidFill>
              </a:defRPr>
            </a:lvl5pPr>
            <a:lvl6pPr marL="2707210" indent="0" algn="ctr">
              <a:buNone/>
              <a:defRPr>
                <a:solidFill>
                  <a:schemeClr val="tx1">
                    <a:tint val="75000"/>
                  </a:schemeClr>
                </a:solidFill>
              </a:defRPr>
            </a:lvl6pPr>
            <a:lvl7pPr marL="3248650" indent="0" algn="ctr">
              <a:buNone/>
              <a:defRPr>
                <a:solidFill>
                  <a:schemeClr val="tx1">
                    <a:tint val="75000"/>
                  </a:schemeClr>
                </a:solidFill>
              </a:defRPr>
            </a:lvl7pPr>
            <a:lvl8pPr marL="3790093" indent="0" algn="ctr">
              <a:buNone/>
              <a:defRPr>
                <a:solidFill>
                  <a:schemeClr val="tx1">
                    <a:tint val="75000"/>
                  </a:schemeClr>
                </a:solidFill>
              </a:defRPr>
            </a:lvl8pPr>
            <a:lvl9pPr marL="43315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2349717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473" tIns="22719" rIns="45473" bIns="22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718671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473" tIns="22719" rIns="45473" bIns="22719" anchor="b"/>
          <a:lstStyle>
            <a:lvl1pPr marL="0" indent="0">
              <a:buNone/>
              <a:defRPr sz="2400">
                <a:solidFill>
                  <a:schemeClr val="tx1">
                    <a:tint val="75000"/>
                  </a:schemeClr>
                </a:solidFill>
              </a:defRPr>
            </a:lvl1pPr>
            <a:lvl2pPr marL="541435" indent="0">
              <a:buNone/>
              <a:defRPr sz="2100">
                <a:solidFill>
                  <a:schemeClr val="tx1">
                    <a:tint val="75000"/>
                  </a:schemeClr>
                </a:solidFill>
              </a:defRPr>
            </a:lvl2pPr>
            <a:lvl3pPr marL="1082879" indent="0">
              <a:buNone/>
              <a:defRPr sz="1900">
                <a:solidFill>
                  <a:schemeClr val="tx1">
                    <a:tint val="75000"/>
                  </a:schemeClr>
                </a:solidFill>
              </a:defRPr>
            </a:lvl3pPr>
            <a:lvl4pPr marL="1624324" indent="0">
              <a:buNone/>
              <a:defRPr sz="1600">
                <a:solidFill>
                  <a:schemeClr val="tx1">
                    <a:tint val="75000"/>
                  </a:schemeClr>
                </a:solidFill>
              </a:defRPr>
            </a:lvl4pPr>
            <a:lvl5pPr marL="2165771" indent="0">
              <a:buNone/>
              <a:defRPr sz="1600">
                <a:solidFill>
                  <a:schemeClr val="tx1">
                    <a:tint val="75000"/>
                  </a:schemeClr>
                </a:solidFill>
              </a:defRPr>
            </a:lvl5pPr>
            <a:lvl6pPr marL="2707210" indent="0">
              <a:buNone/>
              <a:defRPr sz="1600">
                <a:solidFill>
                  <a:schemeClr val="tx1">
                    <a:tint val="75000"/>
                  </a:schemeClr>
                </a:solidFill>
              </a:defRPr>
            </a:lvl6pPr>
            <a:lvl7pPr marL="3248650" indent="0">
              <a:buNone/>
              <a:defRPr sz="1600">
                <a:solidFill>
                  <a:schemeClr val="tx1">
                    <a:tint val="75000"/>
                  </a:schemeClr>
                </a:solidFill>
              </a:defRPr>
            </a:lvl7pPr>
            <a:lvl8pPr marL="3790093" indent="0">
              <a:buNone/>
              <a:defRPr sz="1600">
                <a:solidFill>
                  <a:schemeClr val="tx1">
                    <a:tint val="75000"/>
                  </a:schemeClr>
                </a:solidFill>
              </a:defRPr>
            </a:lvl8pPr>
            <a:lvl9pPr marL="433153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4057116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473" tIns="22719" rIns="45473" bIns="2271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473" tIns="22719" rIns="45473" bIns="2271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6" name="Footer Placeholder 5"/>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7" name="Slide Number Placeholder 6"/>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476643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473" tIns="22719" rIns="45473" bIns="22719" anchor="b"/>
          <a:lstStyle>
            <a:lvl1pPr marL="0" indent="0">
              <a:buNone/>
              <a:defRPr sz="2800" b="1"/>
            </a:lvl1pPr>
            <a:lvl2pPr marL="541435" indent="0">
              <a:buNone/>
              <a:defRPr sz="2400" b="1"/>
            </a:lvl2pPr>
            <a:lvl3pPr marL="1082879" indent="0">
              <a:buNone/>
              <a:defRPr sz="2100" b="1"/>
            </a:lvl3pPr>
            <a:lvl4pPr marL="1624324" indent="0">
              <a:buNone/>
              <a:defRPr sz="1900" b="1"/>
            </a:lvl4pPr>
            <a:lvl5pPr marL="2165771" indent="0">
              <a:buNone/>
              <a:defRPr sz="1900" b="1"/>
            </a:lvl5pPr>
            <a:lvl6pPr marL="2707210" indent="0">
              <a:buNone/>
              <a:defRPr sz="1900" b="1"/>
            </a:lvl6pPr>
            <a:lvl7pPr marL="3248650" indent="0">
              <a:buNone/>
              <a:defRPr sz="1900" b="1"/>
            </a:lvl7pPr>
            <a:lvl8pPr marL="3790093" indent="0">
              <a:buNone/>
              <a:defRPr sz="1900" b="1"/>
            </a:lvl8pPr>
            <a:lvl9pPr marL="4331534"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473" tIns="22719" rIns="45473" bIns="2271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a:prstGeom prst="rect">
            <a:avLst/>
          </a:prstGeom>
        </p:spPr>
        <p:txBody>
          <a:bodyPr lIns="45473" tIns="22719" rIns="45473" bIns="22719" anchor="b"/>
          <a:lstStyle>
            <a:lvl1pPr marL="0" indent="0">
              <a:buNone/>
              <a:defRPr sz="2800" b="1"/>
            </a:lvl1pPr>
            <a:lvl2pPr marL="541435" indent="0">
              <a:buNone/>
              <a:defRPr sz="2400" b="1"/>
            </a:lvl2pPr>
            <a:lvl3pPr marL="1082879" indent="0">
              <a:buNone/>
              <a:defRPr sz="2100" b="1"/>
            </a:lvl3pPr>
            <a:lvl4pPr marL="1624324" indent="0">
              <a:buNone/>
              <a:defRPr sz="1900" b="1"/>
            </a:lvl4pPr>
            <a:lvl5pPr marL="2165771" indent="0">
              <a:buNone/>
              <a:defRPr sz="1900" b="1"/>
            </a:lvl5pPr>
            <a:lvl6pPr marL="2707210" indent="0">
              <a:buNone/>
              <a:defRPr sz="1900" b="1"/>
            </a:lvl6pPr>
            <a:lvl7pPr marL="3248650" indent="0">
              <a:buNone/>
              <a:defRPr sz="1900" b="1"/>
            </a:lvl7pPr>
            <a:lvl8pPr marL="3790093" indent="0">
              <a:buNone/>
              <a:defRPr sz="1900" b="1"/>
            </a:lvl8pPr>
            <a:lvl9pPr marL="4331534"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a:prstGeom prst="rect">
            <a:avLst/>
          </a:prstGeom>
        </p:spPr>
        <p:txBody>
          <a:bodyPr lIns="45473" tIns="22719" rIns="45473" bIns="2271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8" name="Footer Placeholder 7"/>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9" name="Slide Number Placeholder 8"/>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390036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6374A9C-1B12-4F59-AD8D-A4633FFB0FF2}" type="datetimeFigureOut">
              <a:rPr lang="vi-VN" smtClean="0"/>
              <a:t>17/03/2020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4" name="Footer Placeholder 3"/>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5" name="Slide Number Placeholder 4"/>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791454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3" name="Footer Placeholder 2"/>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4" name="Slide Number Placeholder 3"/>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3495413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67" y="273077"/>
            <a:ext cx="6815667" cy="5853113"/>
          </a:xfrm>
          <a:prstGeom prst="rect">
            <a:avLst/>
          </a:prstGeom>
        </p:spPr>
        <p:txBody>
          <a:bodyPr lIns="45473" tIns="22719" rIns="45473" bIns="22719"/>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473" tIns="22719" rIns="45473" bIns="22719"/>
          <a:lstStyle>
            <a:lvl1pPr marL="0" indent="0">
              <a:buNone/>
              <a:defRPr sz="1600"/>
            </a:lvl1pPr>
            <a:lvl2pPr marL="541435" indent="0">
              <a:buNone/>
              <a:defRPr sz="1400"/>
            </a:lvl2pPr>
            <a:lvl3pPr marL="1082879" indent="0">
              <a:buNone/>
              <a:defRPr sz="1200"/>
            </a:lvl3pPr>
            <a:lvl4pPr marL="1624324" indent="0">
              <a:buNone/>
              <a:defRPr sz="1000"/>
            </a:lvl4pPr>
            <a:lvl5pPr marL="2165771" indent="0">
              <a:buNone/>
              <a:defRPr sz="1000"/>
            </a:lvl5pPr>
            <a:lvl6pPr marL="2707210" indent="0">
              <a:buNone/>
              <a:defRPr sz="1000"/>
            </a:lvl6pPr>
            <a:lvl7pPr marL="3248650" indent="0">
              <a:buNone/>
              <a:defRPr sz="1000"/>
            </a:lvl7pPr>
            <a:lvl8pPr marL="3790093" indent="0">
              <a:buNone/>
              <a:defRPr sz="1000"/>
            </a:lvl8pPr>
            <a:lvl9pPr marL="4331534"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6" name="Footer Placeholder 5"/>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7" name="Slide Number Placeholder 6"/>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2197000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473" tIns="22719" rIns="45473" bIns="22719"/>
          <a:lstStyle>
            <a:lvl1pPr marL="0" indent="0">
              <a:buNone/>
              <a:defRPr sz="3800"/>
            </a:lvl1pPr>
            <a:lvl2pPr marL="541435" indent="0">
              <a:buNone/>
              <a:defRPr sz="3300"/>
            </a:lvl2pPr>
            <a:lvl3pPr marL="1082879" indent="0">
              <a:buNone/>
              <a:defRPr sz="2800"/>
            </a:lvl3pPr>
            <a:lvl4pPr marL="1624324" indent="0">
              <a:buNone/>
              <a:defRPr sz="2400"/>
            </a:lvl4pPr>
            <a:lvl5pPr marL="2165771" indent="0">
              <a:buNone/>
              <a:defRPr sz="2400"/>
            </a:lvl5pPr>
            <a:lvl6pPr marL="2707210" indent="0">
              <a:buNone/>
              <a:defRPr sz="2400"/>
            </a:lvl6pPr>
            <a:lvl7pPr marL="3248650" indent="0">
              <a:buNone/>
              <a:defRPr sz="2400"/>
            </a:lvl7pPr>
            <a:lvl8pPr marL="3790093" indent="0">
              <a:buNone/>
              <a:defRPr sz="2400"/>
            </a:lvl8pPr>
            <a:lvl9pPr marL="4331534"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473" tIns="22719" rIns="45473" bIns="22719"/>
          <a:lstStyle>
            <a:lvl1pPr marL="0" indent="0">
              <a:buNone/>
              <a:defRPr sz="1600"/>
            </a:lvl1pPr>
            <a:lvl2pPr marL="541435" indent="0">
              <a:buNone/>
              <a:defRPr sz="1400"/>
            </a:lvl2pPr>
            <a:lvl3pPr marL="1082879" indent="0">
              <a:buNone/>
              <a:defRPr sz="1200"/>
            </a:lvl3pPr>
            <a:lvl4pPr marL="1624324" indent="0">
              <a:buNone/>
              <a:defRPr sz="1000"/>
            </a:lvl4pPr>
            <a:lvl5pPr marL="2165771" indent="0">
              <a:buNone/>
              <a:defRPr sz="1000"/>
            </a:lvl5pPr>
            <a:lvl6pPr marL="2707210" indent="0">
              <a:buNone/>
              <a:defRPr sz="1000"/>
            </a:lvl6pPr>
            <a:lvl7pPr marL="3248650" indent="0">
              <a:buNone/>
              <a:defRPr sz="1000"/>
            </a:lvl7pPr>
            <a:lvl8pPr marL="3790093" indent="0">
              <a:buNone/>
              <a:defRPr sz="1000"/>
            </a:lvl8pPr>
            <a:lvl9pPr marL="4331534"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6" name="Footer Placeholder 5"/>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7" name="Slide Number Placeholder 6"/>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05036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473" tIns="22719" rIns="45473" bIns="22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662038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4"/>
            <a:ext cx="8026400" cy="5851525"/>
          </a:xfrm>
          <a:prstGeom prst="rect">
            <a:avLst/>
          </a:prstGeom>
        </p:spPr>
        <p:txBody>
          <a:bodyPr vert="eaVert" lIns="45473" tIns="22719" rIns="45473" bIns="22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F9E5E443-43CC-47C0-B016-9A203293290C}"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24C77148-22BA-41E4-AAE6-AAE78D0077C6}"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236644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34" y="6356387"/>
            <a:ext cx="2844801" cy="365125"/>
          </a:xfrm>
          <a:prstGeom prst="rect">
            <a:avLst/>
          </a:prstGeom>
        </p:spPr>
        <p:txBody>
          <a:bodyPr lIns="45466" tIns="22716" rIns="45466" bIns="22716"/>
          <a:lstStyle/>
          <a:p>
            <a:pPr defTabSz="1082879"/>
            <a:fld id="{D15044BE-B3F3-4258-B55D-9238C2EBFDF1}"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3" y="6356387"/>
            <a:ext cx="3860800" cy="365125"/>
          </a:xfrm>
          <a:prstGeom prst="rect">
            <a:avLst/>
          </a:prstGeom>
        </p:spPr>
        <p:txBody>
          <a:bodyPr lIns="45466" tIns="22716" rIns="45466" bIns="22716"/>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36" y="6356387"/>
            <a:ext cx="2844801" cy="365125"/>
          </a:xfrm>
          <a:prstGeom prst="rect">
            <a:avLst/>
          </a:prstGeom>
        </p:spPr>
        <p:txBody>
          <a:bodyPr lIns="45466" tIns="22716" rIns="45466" bIns="22716"/>
          <a:lstStyle/>
          <a:p>
            <a:pPr defTabSz="1082879"/>
            <a:fld id="{E56A0A80-8336-46B1-B89F-89FB7E7362A5}"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39317199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85"/>
            <a:ext cx="2844800" cy="365125"/>
          </a:xfrm>
          <a:prstGeom prst="rect">
            <a:avLst/>
          </a:prstGeom>
        </p:spPr>
        <p:txBody>
          <a:bodyPr lIns="45473" tIns="22719" rIns="45473" bIns="22719"/>
          <a:lstStyle/>
          <a:p>
            <a:pPr defTabSz="1082879"/>
            <a:fld id="{D15044BE-B3F3-4258-B55D-9238C2EBFDF1}"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1" y="6356385"/>
            <a:ext cx="2844800" cy="365125"/>
          </a:xfrm>
          <a:prstGeom prst="rect">
            <a:avLst/>
          </a:prstGeom>
        </p:spPr>
        <p:txBody>
          <a:bodyPr lIns="45473" tIns="22719" rIns="45473" bIns="22719"/>
          <a:lstStyle/>
          <a:p>
            <a:pPr defTabSz="1082879"/>
            <a:fld id="{E56A0A80-8336-46B1-B89F-89FB7E7362A5}"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194328653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85"/>
            <a:ext cx="2844800" cy="365125"/>
          </a:xfrm>
          <a:prstGeom prst="rect">
            <a:avLst/>
          </a:prstGeom>
        </p:spPr>
        <p:txBody>
          <a:bodyPr lIns="45473" tIns="22719" rIns="45473" bIns="22719"/>
          <a:lstStyle/>
          <a:p>
            <a:pPr defTabSz="1082879"/>
            <a:fld id="{D15044BE-B3F3-4258-B55D-9238C2EBFDF1}" type="datetimeFigureOut">
              <a:rPr lang="en-US" sz="2100" smtClean="0">
                <a:solidFill>
                  <a:prstClr val="black"/>
                </a:solidFill>
              </a:rPr>
              <a:pPr defTabSz="1082879"/>
              <a:t>17/03/2020</a:t>
            </a:fld>
            <a:endParaRPr lang="en-US" sz="2100">
              <a:solidFill>
                <a:prstClr val="black"/>
              </a:solidFill>
            </a:endParaRPr>
          </a:p>
        </p:txBody>
      </p:sp>
      <p:sp>
        <p:nvSpPr>
          <p:cNvPr id="5" name="Footer Placeholder 4"/>
          <p:cNvSpPr>
            <a:spLocks noGrp="1"/>
          </p:cNvSpPr>
          <p:nvPr>
            <p:ph type="ftr" sz="quarter" idx="11"/>
          </p:nvPr>
        </p:nvSpPr>
        <p:spPr>
          <a:xfrm>
            <a:off x="4165600" y="6356385"/>
            <a:ext cx="3860800" cy="365125"/>
          </a:xfrm>
          <a:prstGeom prst="rect">
            <a:avLst/>
          </a:prstGeom>
        </p:spPr>
        <p:txBody>
          <a:bodyPr lIns="45473" tIns="22719" rIns="45473" bIns="22719"/>
          <a:lstStyle/>
          <a:p>
            <a:pPr defTabSz="1082879"/>
            <a:endParaRPr lang="en-US" sz="2100">
              <a:solidFill>
                <a:prstClr val="black"/>
              </a:solidFill>
            </a:endParaRPr>
          </a:p>
        </p:txBody>
      </p:sp>
      <p:sp>
        <p:nvSpPr>
          <p:cNvPr id="6" name="Slide Number Placeholder 5"/>
          <p:cNvSpPr>
            <a:spLocks noGrp="1"/>
          </p:cNvSpPr>
          <p:nvPr>
            <p:ph type="sldNum" sz="quarter" idx="12"/>
          </p:nvPr>
        </p:nvSpPr>
        <p:spPr>
          <a:xfrm>
            <a:off x="8737600" y="6356385"/>
            <a:ext cx="2844800" cy="365125"/>
          </a:xfrm>
          <a:prstGeom prst="rect">
            <a:avLst/>
          </a:prstGeom>
        </p:spPr>
        <p:txBody>
          <a:bodyPr lIns="45473" tIns="22719" rIns="45473" bIns="22719"/>
          <a:lstStyle/>
          <a:p>
            <a:pPr defTabSz="1082879"/>
            <a:fld id="{E56A0A80-8336-46B1-B89F-89FB7E7362A5}" type="slidenum">
              <a:rPr lang="en-US" sz="2100" smtClean="0">
                <a:solidFill>
                  <a:prstClr val="black"/>
                </a:solidFill>
              </a:rPr>
              <a:pPr defTabSz="1082879"/>
              <a:t>‹#›</a:t>
            </a:fld>
            <a:endParaRPr lang="en-US" sz="2100">
              <a:solidFill>
                <a:prstClr val="black"/>
              </a:solidFill>
            </a:endParaRPr>
          </a:p>
        </p:txBody>
      </p:sp>
    </p:spTree>
    <p:extLst>
      <p:ext uri="{BB962C8B-B14F-4D97-AF65-F5344CB8AC3E}">
        <p14:creationId xmlns:p14="http://schemas.microsoft.com/office/powerpoint/2010/main" val="3304625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3"/>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522" tIns="22747" rIns="45522" bIns="22747"/>
          <a:lstStyle>
            <a:lvl1pPr marL="0" indent="0" algn="ctr">
              <a:buNone/>
              <a:defRPr>
                <a:solidFill>
                  <a:schemeClr val="tx1">
                    <a:tint val="75000"/>
                  </a:schemeClr>
                </a:solidFill>
              </a:defRPr>
            </a:lvl1pPr>
            <a:lvl2pPr marL="542002" indent="0" algn="ctr">
              <a:buNone/>
              <a:defRPr>
                <a:solidFill>
                  <a:schemeClr val="tx1">
                    <a:tint val="75000"/>
                  </a:schemeClr>
                </a:solidFill>
              </a:defRPr>
            </a:lvl2pPr>
            <a:lvl3pPr marL="1084020" indent="0" algn="ctr">
              <a:buNone/>
              <a:defRPr>
                <a:solidFill>
                  <a:schemeClr val="tx1">
                    <a:tint val="75000"/>
                  </a:schemeClr>
                </a:solidFill>
              </a:defRPr>
            </a:lvl3pPr>
            <a:lvl4pPr marL="1626032" indent="0" algn="ctr">
              <a:buNone/>
              <a:defRPr>
                <a:solidFill>
                  <a:schemeClr val="tx1">
                    <a:tint val="75000"/>
                  </a:schemeClr>
                </a:solidFill>
              </a:defRPr>
            </a:lvl4pPr>
            <a:lvl5pPr marL="2168046" indent="0" algn="ctr">
              <a:buNone/>
              <a:defRPr>
                <a:solidFill>
                  <a:schemeClr val="tx1">
                    <a:tint val="75000"/>
                  </a:schemeClr>
                </a:solidFill>
              </a:defRPr>
            </a:lvl5pPr>
            <a:lvl6pPr marL="2710053" indent="0" algn="ctr">
              <a:buNone/>
              <a:defRPr>
                <a:solidFill>
                  <a:schemeClr val="tx1">
                    <a:tint val="75000"/>
                  </a:schemeClr>
                </a:solidFill>
              </a:defRPr>
            </a:lvl6pPr>
            <a:lvl7pPr marL="3252064" indent="0" algn="ctr">
              <a:buNone/>
              <a:defRPr>
                <a:solidFill>
                  <a:schemeClr val="tx1">
                    <a:tint val="75000"/>
                  </a:schemeClr>
                </a:solidFill>
              </a:defRPr>
            </a:lvl7pPr>
            <a:lvl8pPr marL="3794076" indent="0" algn="ctr">
              <a:buNone/>
              <a:defRPr>
                <a:solidFill>
                  <a:schemeClr val="tx1">
                    <a:tint val="75000"/>
                  </a:schemeClr>
                </a:solidFill>
              </a:defRPr>
            </a:lvl8pPr>
            <a:lvl9pPr marL="43360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246175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4A9C-1B12-4F59-AD8D-A4633FFB0FF2}" type="datetimeFigureOut">
              <a:rPr lang="vi-VN" smtClean="0"/>
              <a:t>17/03/2020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522" tIns="22747" rIns="45522" bIns="227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2989495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8"/>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522" tIns="22747" rIns="45522" bIns="22747" anchor="b"/>
          <a:lstStyle>
            <a:lvl1pPr marL="0" indent="0">
              <a:buNone/>
              <a:defRPr sz="2400">
                <a:solidFill>
                  <a:schemeClr val="tx1">
                    <a:tint val="75000"/>
                  </a:schemeClr>
                </a:solidFill>
              </a:defRPr>
            </a:lvl1pPr>
            <a:lvl2pPr marL="542002" indent="0">
              <a:buNone/>
              <a:defRPr sz="2100">
                <a:solidFill>
                  <a:schemeClr val="tx1">
                    <a:tint val="75000"/>
                  </a:schemeClr>
                </a:solidFill>
              </a:defRPr>
            </a:lvl2pPr>
            <a:lvl3pPr marL="1084020" indent="0">
              <a:buNone/>
              <a:defRPr sz="1900">
                <a:solidFill>
                  <a:schemeClr val="tx1">
                    <a:tint val="75000"/>
                  </a:schemeClr>
                </a:solidFill>
              </a:defRPr>
            </a:lvl3pPr>
            <a:lvl4pPr marL="1626032" indent="0">
              <a:buNone/>
              <a:defRPr sz="1600">
                <a:solidFill>
                  <a:schemeClr val="tx1">
                    <a:tint val="75000"/>
                  </a:schemeClr>
                </a:solidFill>
              </a:defRPr>
            </a:lvl4pPr>
            <a:lvl5pPr marL="2168046" indent="0">
              <a:buNone/>
              <a:defRPr sz="1600">
                <a:solidFill>
                  <a:schemeClr val="tx1">
                    <a:tint val="75000"/>
                  </a:schemeClr>
                </a:solidFill>
              </a:defRPr>
            </a:lvl5pPr>
            <a:lvl6pPr marL="2710053" indent="0">
              <a:buNone/>
              <a:defRPr sz="1600">
                <a:solidFill>
                  <a:schemeClr val="tx1">
                    <a:tint val="75000"/>
                  </a:schemeClr>
                </a:solidFill>
              </a:defRPr>
            </a:lvl6pPr>
            <a:lvl7pPr marL="3252064" indent="0">
              <a:buNone/>
              <a:defRPr sz="1600">
                <a:solidFill>
                  <a:schemeClr val="tx1">
                    <a:tint val="75000"/>
                  </a:schemeClr>
                </a:solidFill>
              </a:defRPr>
            </a:lvl7pPr>
            <a:lvl8pPr marL="3794076" indent="0">
              <a:buNone/>
              <a:defRPr sz="1600">
                <a:solidFill>
                  <a:schemeClr val="tx1">
                    <a:tint val="75000"/>
                  </a:schemeClr>
                </a:solidFill>
              </a:defRPr>
            </a:lvl8pPr>
            <a:lvl9pPr marL="433608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1780837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522" tIns="22747" rIns="45522" bIns="22747"/>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522" tIns="22747" rIns="45522" bIns="22747"/>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6" name="Footer Placeholder 5"/>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7" name="Slide Number Placeholder 6"/>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3830722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522" tIns="22747" rIns="45522" bIns="22747" anchor="b"/>
          <a:lstStyle>
            <a:lvl1pPr marL="0" indent="0">
              <a:buNone/>
              <a:defRPr sz="2800" b="1"/>
            </a:lvl1pPr>
            <a:lvl2pPr marL="542002" indent="0">
              <a:buNone/>
              <a:defRPr sz="2400" b="1"/>
            </a:lvl2pPr>
            <a:lvl3pPr marL="1084020" indent="0">
              <a:buNone/>
              <a:defRPr sz="2100" b="1"/>
            </a:lvl3pPr>
            <a:lvl4pPr marL="1626032" indent="0">
              <a:buNone/>
              <a:defRPr sz="1900" b="1"/>
            </a:lvl4pPr>
            <a:lvl5pPr marL="2168046" indent="0">
              <a:buNone/>
              <a:defRPr sz="1900" b="1"/>
            </a:lvl5pPr>
            <a:lvl6pPr marL="2710053" indent="0">
              <a:buNone/>
              <a:defRPr sz="1900" b="1"/>
            </a:lvl6pPr>
            <a:lvl7pPr marL="3252064" indent="0">
              <a:buNone/>
              <a:defRPr sz="1900" b="1"/>
            </a:lvl7pPr>
            <a:lvl8pPr marL="3794076" indent="0">
              <a:buNone/>
              <a:defRPr sz="1900" b="1"/>
            </a:lvl8pPr>
            <a:lvl9pPr marL="43360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522" tIns="22747" rIns="45522" bIns="22747"/>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5" y="1535113"/>
            <a:ext cx="5389033" cy="639762"/>
          </a:xfrm>
          <a:prstGeom prst="rect">
            <a:avLst/>
          </a:prstGeom>
        </p:spPr>
        <p:txBody>
          <a:bodyPr lIns="45522" tIns="22747" rIns="45522" bIns="22747" anchor="b"/>
          <a:lstStyle>
            <a:lvl1pPr marL="0" indent="0">
              <a:buNone/>
              <a:defRPr sz="2800" b="1"/>
            </a:lvl1pPr>
            <a:lvl2pPr marL="542002" indent="0">
              <a:buNone/>
              <a:defRPr sz="2400" b="1"/>
            </a:lvl2pPr>
            <a:lvl3pPr marL="1084020" indent="0">
              <a:buNone/>
              <a:defRPr sz="2100" b="1"/>
            </a:lvl3pPr>
            <a:lvl4pPr marL="1626032" indent="0">
              <a:buNone/>
              <a:defRPr sz="1900" b="1"/>
            </a:lvl4pPr>
            <a:lvl5pPr marL="2168046" indent="0">
              <a:buNone/>
              <a:defRPr sz="1900" b="1"/>
            </a:lvl5pPr>
            <a:lvl6pPr marL="2710053" indent="0">
              <a:buNone/>
              <a:defRPr sz="1900" b="1"/>
            </a:lvl6pPr>
            <a:lvl7pPr marL="3252064" indent="0">
              <a:buNone/>
              <a:defRPr sz="1900" b="1"/>
            </a:lvl7pPr>
            <a:lvl8pPr marL="3794076" indent="0">
              <a:buNone/>
              <a:defRPr sz="1900" b="1"/>
            </a:lvl8pPr>
            <a:lvl9pPr marL="43360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95" y="2174875"/>
            <a:ext cx="5389033" cy="3951288"/>
          </a:xfrm>
          <a:prstGeom prst="rect">
            <a:avLst/>
          </a:prstGeom>
        </p:spPr>
        <p:txBody>
          <a:bodyPr lIns="45522" tIns="22747" rIns="45522" bIns="22747"/>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8" name="Footer Placeholder 7"/>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9" name="Slide Number Placeholder 8"/>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1776383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4" name="Footer Placeholder 3"/>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5" name="Slide Number Placeholder 4"/>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809837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3" name="Footer Placeholder 2"/>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4" name="Slide Number Placeholder 3"/>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1628367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60" y="273068"/>
            <a:ext cx="6815667" cy="5853113"/>
          </a:xfrm>
          <a:prstGeom prst="rect">
            <a:avLst/>
          </a:prstGeom>
        </p:spPr>
        <p:txBody>
          <a:bodyPr lIns="45522" tIns="22747" rIns="45522" bIns="22747"/>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522" tIns="22747" rIns="45522" bIns="22747"/>
          <a:lstStyle>
            <a:lvl1pPr marL="0" indent="0">
              <a:buNone/>
              <a:defRPr sz="1600"/>
            </a:lvl1pPr>
            <a:lvl2pPr marL="542002" indent="0">
              <a:buNone/>
              <a:defRPr sz="1400"/>
            </a:lvl2pPr>
            <a:lvl3pPr marL="1084020" indent="0">
              <a:buNone/>
              <a:defRPr sz="1200"/>
            </a:lvl3pPr>
            <a:lvl4pPr marL="1626032" indent="0">
              <a:buNone/>
              <a:defRPr sz="1000"/>
            </a:lvl4pPr>
            <a:lvl5pPr marL="2168046" indent="0">
              <a:buNone/>
              <a:defRPr sz="1000"/>
            </a:lvl5pPr>
            <a:lvl6pPr marL="2710053" indent="0">
              <a:buNone/>
              <a:defRPr sz="1000"/>
            </a:lvl6pPr>
            <a:lvl7pPr marL="3252064" indent="0">
              <a:buNone/>
              <a:defRPr sz="1000"/>
            </a:lvl7pPr>
            <a:lvl8pPr marL="3794076" indent="0">
              <a:buNone/>
              <a:defRPr sz="1000"/>
            </a:lvl8pPr>
            <a:lvl9pPr marL="43360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6" name="Footer Placeholder 5"/>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7" name="Slide Number Placeholder 6"/>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2807439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522" tIns="22747" rIns="45522" bIns="22747"/>
          <a:lstStyle>
            <a:lvl1pPr marL="0" indent="0">
              <a:buNone/>
              <a:defRPr sz="3800"/>
            </a:lvl1pPr>
            <a:lvl2pPr marL="542002" indent="0">
              <a:buNone/>
              <a:defRPr sz="3300"/>
            </a:lvl2pPr>
            <a:lvl3pPr marL="1084020" indent="0">
              <a:buNone/>
              <a:defRPr sz="2800"/>
            </a:lvl3pPr>
            <a:lvl4pPr marL="1626032" indent="0">
              <a:buNone/>
              <a:defRPr sz="2400"/>
            </a:lvl4pPr>
            <a:lvl5pPr marL="2168046" indent="0">
              <a:buNone/>
              <a:defRPr sz="2400"/>
            </a:lvl5pPr>
            <a:lvl6pPr marL="2710053" indent="0">
              <a:buNone/>
              <a:defRPr sz="2400"/>
            </a:lvl6pPr>
            <a:lvl7pPr marL="3252064" indent="0">
              <a:buNone/>
              <a:defRPr sz="2400"/>
            </a:lvl7pPr>
            <a:lvl8pPr marL="3794076" indent="0">
              <a:buNone/>
              <a:defRPr sz="2400"/>
            </a:lvl8pPr>
            <a:lvl9pPr marL="4336085"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522" tIns="22747" rIns="45522" bIns="22747"/>
          <a:lstStyle>
            <a:lvl1pPr marL="0" indent="0">
              <a:buNone/>
              <a:defRPr sz="1600"/>
            </a:lvl1pPr>
            <a:lvl2pPr marL="542002" indent="0">
              <a:buNone/>
              <a:defRPr sz="1400"/>
            </a:lvl2pPr>
            <a:lvl3pPr marL="1084020" indent="0">
              <a:buNone/>
              <a:defRPr sz="1200"/>
            </a:lvl3pPr>
            <a:lvl4pPr marL="1626032" indent="0">
              <a:buNone/>
              <a:defRPr sz="1000"/>
            </a:lvl4pPr>
            <a:lvl5pPr marL="2168046" indent="0">
              <a:buNone/>
              <a:defRPr sz="1000"/>
            </a:lvl5pPr>
            <a:lvl6pPr marL="2710053" indent="0">
              <a:buNone/>
              <a:defRPr sz="1000"/>
            </a:lvl6pPr>
            <a:lvl7pPr marL="3252064" indent="0">
              <a:buNone/>
              <a:defRPr sz="1000"/>
            </a:lvl7pPr>
            <a:lvl8pPr marL="3794076" indent="0">
              <a:buNone/>
              <a:defRPr sz="1000"/>
            </a:lvl8pPr>
            <a:lvl9pPr marL="4336085"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6" name="Footer Placeholder 5"/>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7" name="Slide Number Placeholder 6"/>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35416931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522" tIns="22747" rIns="45522" bIns="227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449019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a:prstGeom prst="rect">
            <a:avLst/>
          </a:prstGeom>
        </p:spPr>
        <p:txBody>
          <a:bodyPr vert="eaVert" lIns="45522" tIns="22747" rIns="45522" bIns="227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F9E5E443-43CC-47C0-B016-9A203293290C}"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24C77148-22BA-41E4-AAE6-AAE78D0077C6}"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268893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32"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832" y="2057400"/>
            <a:ext cx="3932237" cy="3811588"/>
          </a:xfrm>
        </p:spPr>
        <p:txBody>
          <a:bodyPr/>
          <a:lstStyle>
            <a:lvl1pPr marL="0" indent="0">
              <a:buNone/>
              <a:defRPr sz="1600"/>
            </a:lvl1pPr>
            <a:lvl2pPr marL="454208" indent="0">
              <a:buNone/>
              <a:defRPr sz="1400"/>
            </a:lvl2pPr>
            <a:lvl3pPr marL="908383" indent="0">
              <a:buNone/>
              <a:defRPr sz="1200"/>
            </a:lvl3pPr>
            <a:lvl4pPr marL="1362571" indent="0">
              <a:buNone/>
              <a:defRPr sz="1000"/>
            </a:lvl4pPr>
            <a:lvl5pPr marL="1816766" indent="0">
              <a:buNone/>
              <a:defRPr sz="1000"/>
            </a:lvl5pPr>
            <a:lvl6pPr marL="2270959" indent="0">
              <a:buNone/>
              <a:defRPr sz="1000"/>
            </a:lvl6pPr>
            <a:lvl7pPr marL="2725152" indent="0">
              <a:buNone/>
              <a:defRPr sz="1000"/>
            </a:lvl7pPr>
            <a:lvl8pPr marL="3179344" indent="0">
              <a:buNone/>
              <a:defRPr sz="1000"/>
            </a:lvl8pPr>
            <a:lvl9pPr marL="363353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74A9C-1B12-4F59-AD8D-A4633FFB0FF2}" type="datetimeFigureOut">
              <a:rPr lang="vi-VN" smtClean="0"/>
              <a:t>17/03/2020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27" y="6356380"/>
            <a:ext cx="2844801" cy="365125"/>
          </a:xfrm>
          <a:prstGeom prst="rect">
            <a:avLst/>
          </a:prstGeom>
        </p:spPr>
        <p:txBody>
          <a:bodyPr lIns="45515" tIns="22744" rIns="45515" bIns="22744"/>
          <a:lstStyle/>
          <a:p>
            <a:pPr defTabSz="1084020"/>
            <a:fld id="{D15044BE-B3F3-4258-B55D-9238C2EBFDF1}"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3" y="6356380"/>
            <a:ext cx="3860800" cy="365125"/>
          </a:xfrm>
          <a:prstGeom prst="rect">
            <a:avLst/>
          </a:prstGeom>
        </p:spPr>
        <p:txBody>
          <a:bodyPr lIns="45515" tIns="22744" rIns="45515" bIns="22744"/>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29" y="6356380"/>
            <a:ext cx="2844801" cy="365125"/>
          </a:xfrm>
          <a:prstGeom prst="rect">
            <a:avLst/>
          </a:prstGeom>
        </p:spPr>
        <p:txBody>
          <a:bodyPr lIns="45515" tIns="22744" rIns="45515" bIns="22744"/>
          <a:lstStyle/>
          <a:p>
            <a:pPr defTabSz="1084020"/>
            <a:fld id="{E56A0A80-8336-46B1-B89F-89FB7E7362A5}"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1852878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78"/>
            <a:ext cx="2844800" cy="365125"/>
          </a:xfrm>
          <a:prstGeom prst="rect">
            <a:avLst/>
          </a:prstGeom>
        </p:spPr>
        <p:txBody>
          <a:bodyPr lIns="45522" tIns="22747" rIns="45522" bIns="22747"/>
          <a:lstStyle/>
          <a:p>
            <a:pPr defTabSz="1084020"/>
            <a:fld id="{D15044BE-B3F3-4258-B55D-9238C2EBFDF1}"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1" y="6356378"/>
            <a:ext cx="2844800" cy="365125"/>
          </a:xfrm>
          <a:prstGeom prst="rect">
            <a:avLst/>
          </a:prstGeom>
        </p:spPr>
        <p:txBody>
          <a:bodyPr lIns="45522" tIns="22747" rIns="45522" bIns="22747"/>
          <a:lstStyle/>
          <a:p>
            <a:pPr defTabSz="1084020"/>
            <a:fld id="{E56A0A80-8336-46B1-B89F-89FB7E7362A5}"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3937442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78"/>
            <a:ext cx="2844800" cy="365125"/>
          </a:xfrm>
          <a:prstGeom prst="rect">
            <a:avLst/>
          </a:prstGeom>
        </p:spPr>
        <p:txBody>
          <a:bodyPr lIns="45522" tIns="22747" rIns="45522" bIns="22747"/>
          <a:lstStyle/>
          <a:p>
            <a:pPr defTabSz="1084020"/>
            <a:fld id="{D15044BE-B3F3-4258-B55D-9238C2EBFDF1}" type="datetimeFigureOut">
              <a:rPr lang="en-US" sz="2100" smtClean="0">
                <a:solidFill>
                  <a:prstClr val="black"/>
                </a:solidFill>
              </a:rPr>
              <a:pPr defTabSz="1084020"/>
              <a:t>17/03/2020</a:t>
            </a:fld>
            <a:endParaRPr lang="en-US" sz="2100">
              <a:solidFill>
                <a:prstClr val="black"/>
              </a:solidFill>
            </a:endParaRPr>
          </a:p>
        </p:txBody>
      </p:sp>
      <p:sp>
        <p:nvSpPr>
          <p:cNvPr id="5" name="Footer Placeholder 4"/>
          <p:cNvSpPr>
            <a:spLocks noGrp="1"/>
          </p:cNvSpPr>
          <p:nvPr>
            <p:ph type="ftr" sz="quarter" idx="11"/>
          </p:nvPr>
        </p:nvSpPr>
        <p:spPr>
          <a:xfrm>
            <a:off x="4165600" y="6356378"/>
            <a:ext cx="3860800" cy="365125"/>
          </a:xfrm>
          <a:prstGeom prst="rect">
            <a:avLst/>
          </a:prstGeom>
        </p:spPr>
        <p:txBody>
          <a:bodyPr lIns="45522" tIns="22747" rIns="45522" bIns="22747"/>
          <a:lstStyle/>
          <a:p>
            <a:pPr defTabSz="1084020"/>
            <a:endParaRPr lang="en-US" sz="2100">
              <a:solidFill>
                <a:prstClr val="black"/>
              </a:solidFill>
            </a:endParaRPr>
          </a:p>
        </p:txBody>
      </p:sp>
      <p:sp>
        <p:nvSpPr>
          <p:cNvPr id="6" name="Slide Number Placeholder 5"/>
          <p:cNvSpPr>
            <a:spLocks noGrp="1"/>
          </p:cNvSpPr>
          <p:nvPr>
            <p:ph type="sldNum" sz="quarter" idx="12"/>
          </p:nvPr>
        </p:nvSpPr>
        <p:spPr>
          <a:xfrm>
            <a:off x="8737600" y="6356378"/>
            <a:ext cx="2844800" cy="365125"/>
          </a:xfrm>
          <a:prstGeom prst="rect">
            <a:avLst/>
          </a:prstGeom>
        </p:spPr>
        <p:txBody>
          <a:bodyPr lIns="45522" tIns="22747" rIns="45522" bIns="22747"/>
          <a:lstStyle/>
          <a:p>
            <a:pPr defTabSz="1084020"/>
            <a:fld id="{E56A0A80-8336-46B1-B89F-89FB7E7362A5}" type="slidenum">
              <a:rPr lang="en-US" sz="2100" smtClean="0">
                <a:solidFill>
                  <a:prstClr val="black"/>
                </a:solidFill>
              </a:rPr>
              <a:pPr defTabSz="1084020"/>
              <a:t>‹#›</a:t>
            </a:fld>
            <a:endParaRPr lang="en-US" sz="2100">
              <a:solidFill>
                <a:prstClr val="black"/>
              </a:solidFill>
            </a:endParaRPr>
          </a:p>
        </p:txBody>
      </p:sp>
    </p:spTree>
    <p:extLst>
      <p:ext uri="{BB962C8B-B14F-4D97-AF65-F5344CB8AC3E}">
        <p14:creationId xmlns:p14="http://schemas.microsoft.com/office/powerpoint/2010/main" val="281037080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578" tIns="22779" rIns="45578" bIns="22779"/>
          <a:lstStyle>
            <a:lvl1pPr marL="0" indent="0" algn="ctr">
              <a:buNone/>
              <a:defRPr>
                <a:solidFill>
                  <a:schemeClr val="tx1">
                    <a:tint val="75000"/>
                  </a:schemeClr>
                </a:solidFill>
              </a:defRPr>
            </a:lvl1pPr>
            <a:lvl2pPr marL="542653" indent="0" algn="ctr">
              <a:buNone/>
              <a:defRPr>
                <a:solidFill>
                  <a:schemeClr val="tx1">
                    <a:tint val="75000"/>
                  </a:schemeClr>
                </a:solidFill>
              </a:defRPr>
            </a:lvl2pPr>
            <a:lvl3pPr marL="1085324" indent="0" algn="ctr">
              <a:buNone/>
              <a:defRPr>
                <a:solidFill>
                  <a:schemeClr val="tx1">
                    <a:tint val="75000"/>
                  </a:schemeClr>
                </a:solidFill>
              </a:defRPr>
            </a:lvl3pPr>
            <a:lvl4pPr marL="1627984" indent="0" algn="ctr">
              <a:buNone/>
              <a:defRPr>
                <a:solidFill>
                  <a:schemeClr val="tx1">
                    <a:tint val="75000"/>
                  </a:schemeClr>
                </a:solidFill>
              </a:defRPr>
            </a:lvl4pPr>
            <a:lvl5pPr marL="2170649" indent="0" algn="ctr">
              <a:buNone/>
              <a:defRPr>
                <a:solidFill>
                  <a:schemeClr val="tx1">
                    <a:tint val="75000"/>
                  </a:schemeClr>
                </a:solidFill>
              </a:defRPr>
            </a:lvl5pPr>
            <a:lvl6pPr marL="2713309" indent="0" algn="ctr">
              <a:buNone/>
              <a:defRPr>
                <a:solidFill>
                  <a:schemeClr val="tx1">
                    <a:tint val="75000"/>
                  </a:schemeClr>
                </a:solidFill>
              </a:defRPr>
            </a:lvl6pPr>
            <a:lvl7pPr marL="3255969" indent="0" algn="ctr">
              <a:buNone/>
              <a:defRPr>
                <a:solidFill>
                  <a:schemeClr val="tx1">
                    <a:tint val="75000"/>
                  </a:schemeClr>
                </a:solidFill>
              </a:defRPr>
            </a:lvl7pPr>
            <a:lvl8pPr marL="3798631" indent="0" algn="ctr">
              <a:buNone/>
              <a:defRPr>
                <a:solidFill>
                  <a:schemeClr val="tx1">
                    <a:tint val="75000"/>
                  </a:schemeClr>
                </a:solidFill>
              </a:defRPr>
            </a:lvl8pPr>
            <a:lvl9pPr marL="43412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1733412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578" tIns="22779" rIns="45578" bIns="227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32001207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0"/>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578" tIns="22779" rIns="45578" bIns="22779" anchor="b"/>
          <a:lstStyle>
            <a:lvl1pPr marL="0" indent="0">
              <a:buNone/>
              <a:defRPr sz="2400">
                <a:solidFill>
                  <a:schemeClr val="tx1">
                    <a:tint val="75000"/>
                  </a:schemeClr>
                </a:solidFill>
              </a:defRPr>
            </a:lvl1pPr>
            <a:lvl2pPr marL="542653" indent="0">
              <a:buNone/>
              <a:defRPr sz="2100">
                <a:solidFill>
                  <a:schemeClr val="tx1">
                    <a:tint val="75000"/>
                  </a:schemeClr>
                </a:solidFill>
              </a:defRPr>
            </a:lvl2pPr>
            <a:lvl3pPr marL="1085324" indent="0">
              <a:buNone/>
              <a:defRPr sz="1900">
                <a:solidFill>
                  <a:schemeClr val="tx1">
                    <a:tint val="75000"/>
                  </a:schemeClr>
                </a:solidFill>
              </a:defRPr>
            </a:lvl3pPr>
            <a:lvl4pPr marL="1627984" indent="0">
              <a:buNone/>
              <a:defRPr sz="1600">
                <a:solidFill>
                  <a:schemeClr val="tx1">
                    <a:tint val="75000"/>
                  </a:schemeClr>
                </a:solidFill>
              </a:defRPr>
            </a:lvl4pPr>
            <a:lvl5pPr marL="2170649" indent="0">
              <a:buNone/>
              <a:defRPr sz="1600">
                <a:solidFill>
                  <a:schemeClr val="tx1">
                    <a:tint val="75000"/>
                  </a:schemeClr>
                </a:solidFill>
              </a:defRPr>
            </a:lvl5pPr>
            <a:lvl6pPr marL="2713309" indent="0">
              <a:buNone/>
              <a:defRPr sz="1600">
                <a:solidFill>
                  <a:schemeClr val="tx1">
                    <a:tint val="75000"/>
                  </a:schemeClr>
                </a:solidFill>
              </a:defRPr>
            </a:lvl6pPr>
            <a:lvl7pPr marL="3255969" indent="0">
              <a:buNone/>
              <a:defRPr sz="1600">
                <a:solidFill>
                  <a:schemeClr val="tx1">
                    <a:tint val="75000"/>
                  </a:schemeClr>
                </a:solidFill>
              </a:defRPr>
            </a:lvl7pPr>
            <a:lvl8pPr marL="3798631" indent="0">
              <a:buNone/>
              <a:defRPr sz="1600">
                <a:solidFill>
                  <a:schemeClr val="tx1">
                    <a:tint val="75000"/>
                  </a:schemeClr>
                </a:solidFill>
              </a:defRPr>
            </a:lvl8pPr>
            <a:lvl9pPr marL="434129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858305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lIns="45578" tIns="22779" rIns="45578" bIns="2277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lIns="45578" tIns="22779" rIns="45578" bIns="22779"/>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6" name="Footer Placeholder 5"/>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7" name="Slide Number Placeholder 6"/>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2424785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lIns="45578" tIns="22779" rIns="45578" bIns="22779" anchor="b"/>
          <a:lstStyle>
            <a:lvl1pPr marL="0" indent="0">
              <a:buNone/>
              <a:defRPr sz="2800" b="1"/>
            </a:lvl1pPr>
            <a:lvl2pPr marL="542653" indent="0">
              <a:buNone/>
              <a:defRPr sz="2400" b="1"/>
            </a:lvl2pPr>
            <a:lvl3pPr marL="1085324" indent="0">
              <a:buNone/>
              <a:defRPr sz="2100" b="1"/>
            </a:lvl3pPr>
            <a:lvl4pPr marL="1627984" indent="0">
              <a:buNone/>
              <a:defRPr sz="1900" b="1"/>
            </a:lvl4pPr>
            <a:lvl5pPr marL="2170649" indent="0">
              <a:buNone/>
              <a:defRPr sz="1900" b="1"/>
            </a:lvl5pPr>
            <a:lvl6pPr marL="2713309" indent="0">
              <a:buNone/>
              <a:defRPr sz="1900" b="1"/>
            </a:lvl6pPr>
            <a:lvl7pPr marL="3255969" indent="0">
              <a:buNone/>
              <a:defRPr sz="1900" b="1"/>
            </a:lvl7pPr>
            <a:lvl8pPr marL="3798631" indent="0">
              <a:buNone/>
              <a:defRPr sz="1900" b="1"/>
            </a:lvl8pPr>
            <a:lvl9pPr marL="434129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lIns="45578" tIns="22779" rIns="45578" bIns="2277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7" y="1535113"/>
            <a:ext cx="5389033" cy="639762"/>
          </a:xfrm>
          <a:prstGeom prst="rect">
            <a:avLst/>
          </a:prstGeom>
        </p:spPr>
        <p:txBody>
          <a:bodyPr lIns="45578" tIns="22779" rIns="45578" bIns="22779" anchor="b"/>
          <a:lstStyle>
            <a:lvl1pPr marL="0" indent="0">
              <a:buNone/>
              <a:defRPr sz="2800" b="1"/>
            </a:lvl1pPr>
            <a:lvl2pPr marL="542653" indent="0">
              <a:buNone/>
              <a:defRPr sz="2400" b="1"/>
            </a:lvl2pPr>
            <a:lvl3pPr marL="1085324" indent="0">
              <a:buNone/>
              <a:defRPr sz="2100" b="1"/>
            </a:lvl3pPr>
            <a:lvl4pPr marL="1627984" indent="0">
              <a:buNone/>
              <a:defRPr sz="1900" b="1"/>
            </a:lvl4pPr>
            <a:lvl5pPr marL="2170649" indent="0">
              <a:buNone/>
              <a:defRPr sz="1900" b="1"/>
            </a:lvl5pPr>
            <a:lvl6pPr marL="2713309" indent="0">
              <a:buNone/>
              <a:defRPr sz="1900" b="1"/>
            </a:lvl6pPr>
            <a:lvl7pPr marL="3255969" indent="0">
              <a:buNone/>
              <a:defRPr sz="1900" b="1"/>
            </a:lvl7pPr>
            <a:lvl8pPr marL="3798631" indent="0">
              <a:buNone/>
              <a:defRPr sz="1900" b="1"/>
            </a:lvl8pPr>
            <a:lvl9pPr marL="434129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87" y="2174875"/>
            <a:ext cx="5389033" cy="3951288"/>
          </a:xfrm>
          <a:prstGeom prst="rect">
            <a:avLst/>
          </a:prstGeom>
        </p:spPr>
        <p:txBody>
          <a:bodyPr lIns="45578" tIns="22779" rIns="45578" bIns="22779"/>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8" name="Footer Placeholder 7"/>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9" name="Slide Number Placeholder 8"/>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11736755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4" name="Footer Placeholder 3"/>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5" name="Slide Number Placeholder 4"/>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2080976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3" name="Footer Placeholder 2"/>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4" name="Slide Number Placeholder 3"/>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261231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32"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51"/>
            <a:ext cx="6172200" cy="4873625"/>
          </a:xfrm>
        </p:spPr>
        <p:txBody>
          <a:bodyPr/>
          <a:lstStyle>
            <a:lvl1pPr marL="0" indent="0">
              <a:buNone/>
              <a:defRPr sz="3200"/>
            </a:lvl1pPr>
            <a:lvl2pPr marL="454208" indent="0">
              <a:buNone/>
              <a:defRPr sz="2800"/>
            </a:lvl2pPr>
            <a:lvl3pPr marL="908383" indent="0">
              <a:buNone/>
              <a:defRPr sz="2400"/>
            </a:lvl3pPr>
            <a:lvl4pPr marL="1362571" indent="0">
              <a:buNone/>
              <a:defRPr sz="2000"/>
            </a:lvl4pPr>
            <a:lvl5pPr marL="1816766" indent="0">
              <a:buNone/>
              <a:defRPr sz="2000"/>
            </a:lvl5pPr>
            <a:lvl6pPr marL="2270959" indent="0">
              <a:buNone/>
              <a:defRPr sz="2000"/>
            </a:lvl6pPr>
            <a:lvl7pPr marL="2725152" indent="0">
              <a:buNone/>
              <a:defRPr sz="2000"/>
            </a:lvl7pPr>
            <a:lvl8pPr marL="3179344" indent="0">
              <a:buNone/>
              <a:defRPr sz="2000"/>
            </a:lvl8pPr>
            <a:lvl9pPr marL="3633537" indent="0">
              <a:buNone/>
              <a:defRPr sz="2000"/>
            </a:lvl9pPr>
          </a:lstStyle>
          <a:p>
            <a:r>
              <a:rPr lang="en-US"/>
              <a:t>Click icon to add picture</a:t>
            </a:r>
            <a:endParaRPr lang="vi-VN"/>
          </a:p>
        </p:txBody>
      </p:sp>
      <p:sp>
        <p:nvSpPr>
          <p:cNvPr id="4" name="Text Placeholder 3"/>
          <p:cNvSpPr>
            <a:spLocks noGrp="1"/>
          </p:cNvSpPr>
          <p:nvPr>
            <p:ph type="body" sz="half" idx="2"/>
          </p:nvPr>
        </p:nvSpPr>
        <p:spPr>
          <a:xfrm>
            <a:off x="839832" y="2057400"/>
            <a:ext cx="3932237" cy="3811588"/>
          </a:xfrm>
        </p:spPr>
        <p:txBody>
          <a:bodyPr/>
          <a:lstStyle>
            <a:lvl1pPr marL="0" indent="0">
              <a:buNone/>
              <a:defRPr sz="1600"/>
            </a:lvl1pPr>
            <a:lvl2pPr marL="454208" indent="0">
              <a:buNone/>
              <a:defRPr sz="1400"/>
            </a:lvl2pPr>
            <a:lvl3pPr marL="908383" indent="0">
              <a:buNone/>
              <a:defRPr sz="1200"/>
            </a:lvl3pPr>
            <a:lvl4pPr marL="1362571" indent="0">
              <a:buNone/>
              <a:defRPr sz="1000"/>
            </a:lvl4pPr>
            <a:lvl5pPr marL="1816766" indent="0">
              <a:buNone/>
              <a:defRPr sz="1000"/>
            </a:lvl5pPr>
            <a:lvl6pPr marL="2270959" indent="0">
              <a:buNone/>
              <a:defRPr sz="1000"/>
            </a:lvl6pPr>
            <a:lvl7pPr marL="2725152" indent="0">
              <a:buNone/>
              <a:defRPr sz="1000"/>
            </a:lvl7pPr>
            <a:lvl8pPr marL="3179344" indent="0">
              <a:buNone/>
              <a:defRPr sz="1000"/>
            </a:lvl8pPr>
            <a:lvl9pPr marL="363353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374A9C-1B12-4F59-AD8D-A4633FFB0FF2}" type="datetimeFigureOut">
              <a:rPr lang="vi-VN" smtClean="0"/>
              <a:t>17/03/2020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EBA14-6DE7-482B-826A-78393C332BC3}" type="slidenum">
              <a:rPr lang="vi-VN" smtClean="0"/>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52" y="273062"/>
            <a:ext cx="6815667" cy="5853113"/>
          </a:xfrm>
          <a:prstGeom prst="rect">
            <a:avLst/>
          </a:prstGeom>
        </p:spPr>
        <p:txBody>
          <a:bodyPr lIns="45578" tIns="22779" rIns="45578" bIns="22779"/>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a:prstGeom prst="rect">
            <a:avLst/>
          </a:prstGeom>
        </p:spPr>
        <p:txBody>
          <a:bodyPr lIns="45578" tIns="22779" rIns="45578" bIns="22779"/>
          <a:lstStyle>
            <a:lvl1pPr marL="0" indent="0">
              <a:buNone/>
              <a:defRPr sz="1600"/>
            </a:lvl1pPr>
            <a:lvl2pPr marL="542653" indent="0">
              <a:buNone/>
              <a:defRPr sz="1400"/>
            </a:lvl2pPr>
            <a:lvl3pPr marL="1085324" indent="0">
              <a:buNone/>
              <a:defRPr sz="1200"/>
            </a:lvl3pPr>
            <a:lvl4pPr marL="1627984" indent="0">
              <a:buNone/>
              <a:defRPr sz="1000"/>
            </a:lvl4pPr>
            <a:lvl5pPr marL="2170649" indent="0">
              <a:buNone/>
              <a:defRPr sz="1000"/>
            </a:lvl5pPr>
            <a:lvl6pPr marL="2713309" indent="0">
              <a:buNone/>
              <a:defRPr sz="1000"/>
            </a:lvl6pPr>
            <a:lvl7pPr marL="3255969" indent="0">
              <a:buNone/>
              <a:defRPr sz="1000"/>
            </a:lvl7pPr>
            <a:lvl8pPr marL="3798631" indent="0">
              <a:buNone/>
              <a:defRPr sz="1000"/>
            </a:lvl8pPr>
            <a:lvl9pPr marL="4341292"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6" name="Footer Placeholder 5"/>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7" name="Slide Number Placeholder 6"/>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2946250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lIns="45578" tIns="22779" rIns="45578" bIns="22779"/>
          <a:lstStyle>
            <a:lvl1pPr marL="0" indent="0">
              <a:buNone/>
              <a:defRPr sz="3800"/>
            </a:lvl1pPr>
            <a:lvl2pPr marL="542653" indent="0">
              <a:buNone/>
              <a:defRPr sz="3300"/>
            </a:lvl2pPr>
            <a:lvl3pPr marL="1085324" indent="0">
              <a:buNone/>
              <a:defRPr sz="2800"/>
            </a:lvl3pPr>
            <a:lvl4pPr marL="1627984" indent="0">
              <a:buNone/>
              <a:defRPr sz="2400"/>
            </a:lvl4pPr>
            <a:lvl5pPr marL="2170649" indent="0">
              <a:buNone/>
              <a:defRPr sz="2400"/>
            </a:lvl5pPr>
            <a:lvl6pPr marL="2713309" indent="0">
              <a:buNone/>
              <a:defRPr sz="2400"/>
            </a:lvl6pPr>
            <a:lvl7pPr marL="3255969" indent="0">
              <a:buNone/>
              <a:defRPr sz="2400"/>
            </a:lvl7pPr>
            <a:lvl8pPr marL="3798631" indent="0">
              <a:buNone/>
              <a:defRPr sz="2400"/>
            </a:lvl8pPr>
            <a:lvl9pPr marL="4341292"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lIns="45578" tIns="22779" rIns="45578" bIns="22779"/>
          <a:lstStyle>
            <a:lvl1pPr marL="0" indent="0">
              <a:buNone/>
              <a:defRPr sz="1600"/>
            </a:lvl1pPr>
            <a:lvl2pPr marL="542653" indent="0">
              <a:buNone/>
              <a:defRPr sz="1400"/>
            </a:lvl2pPr>
            <a:lvl3pPr marL="1085324" indent="0">
              <a:buNone/>
              <a:defRPr sz="1200"/>
            </a:lvl3pPr>
            <a:lvl4pPr marL="1627984" indent="0">
              <a:buNone/>
              <a:defRPr sz="1000"/>
            </a:lvl4pPr>
            <a:lvl5pPr marL="2170649" indent="0">
              <a:buNone/>
              <a:defRPr sz="1000"/>
            </a:lvl5pPr>
            <a:lvl6pPr marL="2713309" indent="0">
              <a:buNone/>
              <a:defRPr sz="1000"/>
            </a:lvl6pPr>
            <a:lvl7pPr marL="3255969" indent="0">
              <a:buNone/>
              <a:defRPr sz="1000"/>
            </a:lvl7pPr>
            <a:lvl8pPr marL="3798631" indent="0">
              <a:buNone/>
              <a:defRPr sz="1000"/>
            </a:lvl8pPr>
            <a:lvl9pPr marL="4341292"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6" name="Footer Placeholder 5"/>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7" name="Slide Number Placeholder 6"/>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16506080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45578" tIns="22779" rIns="45578" bIns="227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330930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9"/>
            <a:ext cx="8026400" cy="5851525"/>
          </a:xfrm>
          <a:prstGeom prst="rect">
            <a:avLst/>
          </a:prstGeom>
        </p:spPr>
        <p:txBody>
          <a:bodyPr vert="eaVert" lIns="45578" tIns="22779" rIns="45578" bIns="227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F9E5E443-43CC-47C0-B016-9A203293290C}"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24C77148-22BA-41E4-AAE6-AAE78D0077C6}"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9499604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19" y="6356372"/>
            <a:ext cx="2844801" cy="365125"/>
          </a:xfrm>
          <a:prstGeom prst="rect">
            <a:avLst/>
          </a:prstGeom>
        </p:spPr>
        <p:txBody>
          <a:bodyPr lIns="45571" tIns="22776" rIns="45571" bIns="22776"/>
          <a:lstStyle/>
          <a:p>
            <a:pPr defTabSz="1085324"/>
            <a:fld id="{D15044BE-B3F3-4258-B55D-9238C2EBFDF1}"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3" y="6356372"/>
            <a:ext cx="3860800" cy="365125"/>
          </a:xfrm>
          <a:prstGeom prst="rect">
            <a:avLst/>
          </a:prstGeom>
        </p:spPr>
        <p:txBody>
          <a:bodyPr lIns="45571" tIns="22776" rIns="45571" bIns="22776"/>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21" y="6356372"/>
            <a:ext cx="2844801" cy="365125"/>
          </a:xfrm>
          <a:prstGeom prst="rect">
            <a:avLst/>
          </a:prstGeom>
        </p:spPr>
        <p:txBody>
          <a:bodyPr lIns="45571" tIns="22776" rIns="45571" bIns="22776"/>
          <a:lstStyle/>
          <a:p>
            <a:pPr defTabSz="1085324"/>
            <a:fld id="{E56A0A80-8336-46B1-B89F-89FB7E7362A5}"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111245854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70"/>
            <a:ext cx="2844800" cy="365125"/>
          </a:xfrm>
          <a:prstGeom prst="rect">
            <a:avLst/>
          </a:prstGeom>
        </p:spPr>
        <p:txBody>
          <a:bodyPr lIns="45578" tIns="22779" rIns="45578" bIns="22779"/>
          <a:lstStyle/>
          <a:p>
            <a:pPr defTabSz="1085324"/>
            <a:fld id="{D15044BE-B3F3-4258-B55D-9238C2EBFDF1}"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1" y="6356370"/>
            <a:ext cx="2844800" cy="365125"/>
          </a:xfrm>
          <a:prstGeom prst="rect">
            <a:avLst/>
          </a:prstGeom>
        </p:spPr>
        <p:txBody>
          <a:bodyPr lIns="45578" tIns="22779" rIns="45578" bIns="22779"/>
          <a:lstStyle/>
          <a:p>
            <a:pPr defTabSz="1085324"/>
            <a:fld id="{E56A0A80-8336-46B1-B89F-89FB7E7362A5}"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184875877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70"/>
            <a:ext cx="2844800" cy="365125"/>
          </a:xfrm>
          <a:prstGeom prst="rect">
            <a:avLst/>
          </a:prstGeom>
        </p:spPr>
        <p:txBody>
          <a:bodyPr lIns="45578" tIns="22779" rIns="45578" bIns="22779"/>
          <a:lstStyle/>
          <a:p>
            <a:pPr defTabSz="1085324"/>
            <a:fld id="{D15044BE-B3F3-4258-B55D-9238C2EBFDF1}" type="datetimeFigureOut">
              <a:rPr lang="en-US" sz="2100" smtClean="0">
                <a:solidFill>
                  <a:prstClr val="black"/>
                </a:solidFill>
              </a:rPr>
              <a:pPr defTabSz="1085324"/>
              <a:t>17/03/2020</a:t>
            </a:fld>
            <a:endParaRPr lang="en-US" sz="2100">
              <a:solidFill>
                <a:prstClr val="black"/>
              </a:solidFill>
            </a:endParaRPr>
          </a:p>
        </p:txBody>
      </p:sp>
      <p:sp>
        <p:nvSpPr>
          <p:cNvPr id="5" name="Footer Placeholder 4"/>
          <p:cNvSpPr>
            <a:spLocks noGrp="1"/>
          </p:cNvSpPr>
          <p:nvPr>
            <p:ph type="ftr" sz="quarter" idx="11"/>
          </p:nvPr>
        </p:nvSpPr>
        <p:spPr>
          <a:xfrm>
            <a:off x="4165600" y="6356370"/>
            <a:ext cx="3860800" cy="365125"/>
          </a:xfrm>
          <a:prstGeom prst="rect">
            <a:avLst/>
          </a:prstGeom>
        </p:spPr>
        <p:txBody>
          <a:bodyPr lIns="45578" tIns="22779" rIns="45578" bIns="22779"/>
          <a:lstStyle/>
          <a:p>
            <a:pPr defTabSz="1085324"/>
            <a:endParaRPr lang="en-US" sz="2100">
              <a:solidFill>
                <a:prstClr val="black"/>
              </a:solidFill>
            </a:endParaRPr>
          </a:p>
        </p:txBody>
      </p:sp>
      <p:sp>
        <p:nvSpPr>
          <p:cNvPr id="6" name="Slide Number Placeholder 5"/>
          <p:cNvSpPr>
            <a:spLocks noGrp="1"/>
          </p:cNvSpPr>
          <p:nvPr>
            <p:ph type="sldNum" sz="quarter" idx="12"/>
          </p:nvPr>
        </p:nvSpPr>
        <p:spPr>
          <a:xfrm>
            <a:off x="8737600" y="6356370"/>
            <a:ext cx="2844800" cy="365125"/>
          </a:xfrm>
          <a:prstGeom prst="rect">
            <a:avLst/>
          </a:prstGeom>
        </p:spPr>
        <p:txBody>
          <a:bodyPr lIns="45578" tIns="22779" rIns="45578" bIns="22779"/>
          <a:lstStyle/>
          <a:p>
            <a:pPr defTabSz="1085324"/>
            <a:fld id="{E56A0A80-8336-46B1-B89F-89FB7E7362A5}" type="slidenum">
              <a:rPr lang="en-US" sz="2100" smtClean="0">
                <a:solidFill>
                  <a:prstClr val="black"/>
                </a:solidFill>
              </a:rPr>
              <a:pPr defTabSz="1085324"/>
              <a:t>‹#›</a:t>
            </a:fld>
            <a:endParaRPr lang="en-US" sz="2100">
              <a:solidFill>
                <a:prstClr val="black"/>
              </a:solidFill>
            </a:endParaRPr>
          </a:p>
        </p:txBody>
      </p:sp>
    </p:spTree>
    <p:extLst>
      <p:ext uri="{BB962C8B-B14F-4D97-AF65-F5344CB8AC3E}">
        <p14:creationId xmlns:p14="http://schemas.microsoft.com/office/powerpoint/2010/main" val="35415343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45641" tIns="22815" rIns="45641" bIns="22815"/>
          <a:lstStyle>
            <a:lvl1pPr marL="0" indent="0" algn="ctr">
              <a:buNone/>
              <a:defRPr>
                <a:solidFill>
                  <a:schemeClr val="tx1">
                    <a:tint val="75000"/>
                  </a:schemeClr>
                </a:solidFill>
              </a:defRPr>
            </a:lvl1pPr>
            <a:lvl2pPr marL="543391" indent="0" algn="ctr">
              <a:buNone/>
              <a:defRPr>
                <a:solidFill>
                  <a:schemeClr val="tx1">
                    <a:tint val="75000"/>
                  </a:schemeClr>
                </a:solidFill>
              </a:defRPr>
            </a:lvl2pPr>
            <a:lvl3pPr marL="1086791" indent="0" algn="ctr">
              <a:buNone/>
              <a:defRPr>
                <a:solidFill>
                  <a:schemeClr val="tx1">
                    <a:tint val="75000"/>
                  </a:schemeClr>
                </a:solidFill>
              </a:defRPr>
            </a:lvl3pPr>
            <a:lvl4pPr marL="1630182" indent="0" algn="ctr">
              <a:buNone/>
              <a:defRPr>
                <a:solidFill>
                  <a:schemeClr val="tx1">
                    <a:tint val="75000"/>
                  </a:schemeClr>
                </a:solidFill>
              </a:defRPr>
            </a:lvl4pPr>
            <a:lvl5pPr marL="2173583" indent="0" algn="ctr">
              <a:buNone/>
              <a:defRPr>
                <a:solidFill>
                  <a:schemeClr val="tx1">
                    <a:tint val="75000"/>
                  </a:schemeClr>
                </a:solidFill>
              </a:defRPr>
            </a:lvl5pPr>
            <a:lvl6pPr marL="2716973" indent="0" algn="ctr">
              <a:buNone/>
              <a:defRPr>
                <a:solidFill>
                  <a:schemeClr val="tx1">
                    <a:tint val="75000"/>
                  </a:schemeClr>
                </a:solidFill>
              </a:defRPr>
            </a:lvl6pPr>
            <a:lvl7pPr marL="3260368" indent="0" algn="ctr">
              <a:buNone/>
              <a:defRPr>
                <a:solidFill>
                  <a:schemeClr val="tx1">
                    <a:tint val="75000"/>
                  </a:schemeClr>
                </a:solidFill>
              </a:defRPr>
            </a:lvl7pPr>
            <a:lvl8pPr marL="3803764" indent="0" algn="ctr">
              <a:buNone/>
              <a:defRPr>
                <a:solidFill>
                  <a:schemeClr val="tx1">
                    <a:tint val="75000"/>
                  </a:schemeClr>
                </a:solidFill>
              </a:defRPr>
            </a:lvl8pPr>
            <a:lvl9pPr marL="43471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2067348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lIns="45641" tIns="22815" rIns="45641" bIns="228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41628036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45641" tIns="22815" rIns="45641" bIns="22815" anchor="b"/>
          <a:lstStyle>
            <a:lvl1pPr marL="0" indent="0">
              <a:buNone/>
              <a:defRPr sz="2400">
                <a:solidFill>
                  <a:schemeClr val="tx1">
                    <a:tint val="75000"/>
                  </a:schemeClr>
                </a:solidFill>
              </a:defRPr>
            </a:lvl1pPr>
            <a:lvl2pPr marL="543391" indent="0">
              <a:buNone/>
              <a:defRPr sz="2100">
                <a:solidFill>
                  <a:schemeClr val="tx1">
                    <a:tint val="75000"/>
                  </a:schemeClr>
                </a:solidFill>
              </a:defRPr>
            </a:lvl2pPr>
            <a:lvl3pPr marL="1086791" indent="0">
              <a:buNone/>
              <a:defRPr sz="1900">
                <a:solidFill>
                  <a:schemeClr val="tx1">
                    <a:tint val="75000"/>
                  </a:schemeClr>
                </a:solidFill>
              </a:defRPr>
            </a:lvl3pPr>
            <a:lvl4pPr marL="1630182" indent="0">
              <a:buNone/>
              <a:defRPr sz="1600">
                <a:solidFill>
                  <a:schemeClr val="tx1">
                    <a:tint val="75000"/>
                  </a:schemeClr>
                </a:solidFill>
              </a:defRPr>
            </a:lvl4pPr>
            <a:lvl5pPr marL="2173583" indent="0">
              <a:buNone/>
              <a:defRPr sz="1600">
                <a:solidFill>
                  <a:schemeClr val="tx1">
                    <a:tint val="75000"/>
                  </a:schemeClr>
                </a:solidFill>
              </a:defRPr>
            </a:lvl5pPr>
            <a:lvl6pPr marL="2716973" indent="0">
              <a:buNone/>
              <a:defRPr sz="1600">
                <a:solidFill>
                  <a:schemeClr val="tx1">
                    <a:tint val="75000"/>
                  </a:schemeClr>
                </a:solidFill>
              </a:defRPr>
            </a:lvl6pPr>
            <a:lvl7pPr marL="3260368" indent="0">
              <a:buNone/>
              <a:defRPr sz="1600">
                <a:solidFill>
                  <a:schemeClr val="tx1">
                    <a:tint val="75000"/>
                  </a:schemeClr>
                </a:solidFill>
              </a:defRPr>
            </a:lvl7pPr>
            <a:lvl8pPr marL="3803764" indent="0">
              <a:buNone/>
              <a:defRPr sz="1600">
                <a:solidFill>
                  <a:schemeClr val="tx1">
                    <a:tint val="75000"/>
                  </a:schemeClr>
                </a:solidFill>
              </a:defRPr>
            </a:lvl8pPr>
            <a:lvl9pPr marL="43471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1"/>
            <a:ext cx="2844800" cy="365125"/>
          </a:xfrm>
          <a:prstGeom prst="rect">
            <a:avLst/>
          </a:prstGeom>
        </p:spPr>
        <p:txBody>
          <a:bodyPr lIns="45641" tIns="22815" rIns="45641" bIns="22815"/>
          <a:lstStyle/>
          <a:p>
            <a:pPr defTabSz="1086791"/>
            <a:fld id="{F9E5E443-43CC-47C0-B016-9A203293290C}" type="datetimeFigureOut">
              <a:rPr lang="en-US" sz="2100" smtClean="0">
                <a:solidFill>
                  <a:prstClr val="black"/>
                </a:solidFill>
              </a:rPr>
              <a:pPr defTabSz="1086791"/>
              <a:t>17/03/2020</a:t>
            </a:fld>
            <a:endParaRPr lang="en-US" sz="2100">
              <a:solidFill>
                <a:prstClr val="black"/>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lIns="45641" tIns="22815" rIns="45641" bIns="22815"/>
          <a:lstStyle/>
          <a:p>
            <a:pPr defTabSz="1086791"/>
            <a:endParaRPr lang="en-US" sz="2100">
              <a:solidFill>
                <a:prstClr val="black"/>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lIns="45641" tIns="22815" rIns="45641" bIns="22815"/>
          <a:lstStyle/>
          <a:p>
            <a:pPr defTabSz="1086791"/>
            <a:fld id="{24C77148-22BA-41E4-AAE6-AAE78D0077C6}" type="slidenum">
              <a:rPr lang="en-US" sz="2100" smtClean="0">
                <a:solidFill>
                  <a:prstClr val="black"/>
                </a:solidFill>
              </a:rPr>
              <a:pPr defTabSz="1086791"/>
              <a:t>‹#›</a:t>
            </a:fld>
            <a:endParaRPr lang="en-US" sz="2100">
              <a:solidFill>
                <a:prstClr val="black"/>
              </a:solidFill>
            </a:endParaRPr>
          </a:p>
        </p:txBody>
      </p:sp>
    </p:spTree>
    <p:extLst>
      <p:ext uri="{BB962C8B-B14F-4D97-AF65-F5344CB8AC3E}">
        <p14:creationId xmlns:p14="http://schemas.microsoft.com/office/powerpoint/2010/main" val="104755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emf"/><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em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1.emf"/><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e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54"/>
            <a:ext cx="10515600" cy="549275"/>
          </a:xfrm>
          <a:prstGeom prst="rect">
            <a:avLst/>
          </a:prstGeom>
        </p:spPr>
        <p:txBody>
          <a:bodyPr vert="horz" lIns="90824" tIns="45412" rIns="90824" bIns="45412"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011939"/>
            <a:ext cx="10515600" cy="5165027"/>
          </a:xfrm>
          <a:prstGeom prst="rect">
            <a:avLst/>
          </a:prstGeom>
        </p:spPr>
        <p:txBody>
          <a:bodyPr vert="horz" lIns="90824" tIns="45412" rIns="90824" bIns="454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94"/>
            <a:ext cx="2743200" cy="365125"/>
          </a:xfrm>
          <a:prstGeom prst="rect">
            <a:avLst/>
          </a:prstGeom>
        </p:spPr>
        <p:txBody>
          <a:bodyPr vert="horz" lIns="90824" tIns="45412" rIns="90824" bIns="45412" rtlCol="0" anchor="ctr"/>
          <a:lstStyle>
            <a:lvl1pPr algn="l">
              <a:defRPr sz="1200">
                <a:solidFill>
                  <a:schemeClr val="tx1">
                    <a:tint val="75000"/>
                  </a:schemeClr>
                </a:solidFill>
              </a:defRPr>
            </a:lvl1pPr>
          </a:lstStyle>
          <a:p>
            <a:fld id="{46374A9C-1B12-4F59-AD8D-A4633FFB0FF2}" type="datetimeFigureOut">
              <a:rPr lang="vi-VN" smtClean="0"/>
              <a:t>17/03/2020</a:t>
            </a:fld>
            <a:endParaRPr lang="vi-VN"/>
          </a:p>
        </p:txBody>
      </p:sp>
      <p:sp>
        <p:nvSpPr>
          <p:cNvPr id="5" name="Footer Placeholder 4"/>
          <p:cNvSpPr>
            <a:spLocks noGrp="1"/>
          </p:cNvSpPr>
          <p:nvPr>
            <p:ph type="ftr" sz="quarter" idx="3"/>
          </p:nvPr>
        </p:nvSpPr>
        <p:spPr>
          <a:xfrm>
            <a:off x="4038600" y="6356394"/>
            <a:ext cx="4114800" cy="365125"/>
          </a:xfrm>
          <a:prstGeom prst="rect">
            <a:avLst/>
          </a:prstGeom>
        </p:spPr>
        <p:txBody>
          <a:bodyPr vert="horz" lIns="90824" tIns="45412" rIns="90824" bIns="45412"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94"/>
            <a:ext cx="2743200" cy="365125"/>
          </a:xfrm>
          <a:prstGeom prst="rect">
            <a:avLst/>
          </a:prstGeom>
        </p:spPr>
        <p:txBody>
          <a:bodyPr vert="horz" lIns="90824" tIns="45412" rIns="90824" bIns="45412"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0838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104" indent="-227104" algn="l" defTabSz="90838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1279" indent="-227104" algn="l" defTabSz="908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5483" indent="-227104" algn="l" defTabSz="908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89672"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3865"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98054"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52247"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06442"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60630" indent="-227104" algn="l" defTabSz="9083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08383" rtl="0" eaLnBrk="1" latinLnBrk="0" hangingPunct="1">
        <a:defRPr sz="1800" kern="1200">
          <a:solidFill>
            <a:schemeClr val="tx1"/>
          </a:solidFill>
          <a:latin typeface="+mn-lt"/>
          <a:ea typeface="+mn-ea"/>
          <a:cs typeface="+mn-cs"/>
        </a:defRPr>
      </a:lvl1pPr>
      <a:lvl2pPr marL="454208" algn="l" defTabSz="908383" rtl="0" eaLnBrk="1" latinLnBrk="0" hangingPunct="1">
        <a:defRPr sz="1800" kern="1200">
          <a:solidFill>
            <a:schemeClr val="tx1"/>
          </a:solidFill>
          <a:latin typeface="+mn-lt"/>
          <a:ea typeface="+mn-ea"/>
          <a:cs typeface="+mn-cs"/>
        </a:defRPr>
      </a:lvl2pPr>
      <a:lvl3pPr marL="908383" algn="l" defTabSz="908383" rtl="0" eaLnBrk="1" latinLnBrk="0" hangingPunct="1">
        <a:defRPr sz="1800" kern="1200">
          <a:solidFill>
            <a:schemeClr val="tx1"/>
          </a:solidFill>
          <a:latin typeface="+mn-lt"/>
          <a:ea typeface="+mn-ea"/>
          <a:cs typeface="+mn-cs"/>
        </a:defRPr>
      </a:lvl3pPr>
      <a:lvl4pPr marL="1362571" algn="l" defTabSz="908383" rtl="0" eaLnBrk="1" latinLnBrk="0" hangingPunct="1">
        <a:defRPr sz="1800" kern="1200">
          <a:solidFill>
            <a:schemeClr val="tx1"/>
          </a:solidFill>
          <a:latin typeface="+mn-lt"/>
          <a:ea typeface="+mn-ea"/>
          <a:cs typeface="+mn-cs"/>
        </a:defRPr>
      </a:lvl4pPr>
      <a:lvl5pPr marL="1816766" algn="l" defTabSz="908383" rtl="0" eaLnBrk="1" latinLnBrk="0" hangingPunct="1">
        <a:defRPr sz="1800" kern="1200">
          <a:solidFill>
            <a:schemeClr val="tx1"/>
          </a:solidFill>
          <a:latin typeface="+mn-lt"/>
          <a:ea typeface="+mn-ea"/>
          <a:cs typeface="+mn-cs"/>
        </a:defRPr>
      </a:lvl5pPr>
      <a:lvl6pPr marL="2270959" algn="l" defTabSz="908383" rtl="0" eaLnBrk="1" latinLnBrk="0" hangingPunct="1">
        <a:defRPr sz="1800" kern="1200">
          <a:solidFill>
            <a:schemeClr val="tx1"/>
          </a:solidFill>
          <a:latin typeface="+mn-lt"/>
          <a:ea typeface="+mn-ea"/>
          <a:cs typeface="+mn-cs"/>
        </a:defRPr>
      </a:lvl6pPr>
      <a:lvl7pPr marL="2725152" algn="l" defTabSz="908383" rtl="0" eaLnBrk="1" latinLnBrk="0" hangingPunct="1">
        <a:defRPr sz="1800" kern="1200">
          <a:solidFill>
            <a:schemeClr val="tx1"/>
          </a:solidFill>
          <a:latin typeface="+mn-lt"/>
          <a:ea typeface="+mn-ea"/>
          <a:cs typeface="+mn-cs"/>
        </a:defRPr>
      </a:lvl7pPr>
      <a:lvl8pPr marL="3179344" algn="l" defTabSz="908383" rtl="0" eaLnBrk="1" latinLnBrk="0" hangingPunct="1">
        <a:defRPr sz="1800" kern="1200">
          <a:solidFill>
            <a:schemeClr val="tx1"/>
          </a:solidFill>
          <a:latin typeface="+mn-lt"/>
          <a:ea typeface="+mn-ea"/>
          <a:cs typeface="+mn-cs"/>
        </a:defRPr>
      </a:lvl8pPr>
      <a:lvl9pPr marL="3633537" algn="l" defTabSz="9083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12" y="1790"/>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16"/>
            <a:ext cx="4962046" cy="430877"/>
          </a:xfrm>
          <a:prstGeom prst="rect">
            <a:avLst/>
          </a:prstGeom>
          <a:noFill/>
        </p:spPr>
        <p:txBody>
          <a:bodyPr wrap="none" lIns="45403" tIns="22679" rIns="45403" bIns="22679" rtlCol="0">
            <a:spAutoFit/>
          </a:bodyPr>
          <a:lstStyle/>
          <a:p>
            <a:pPr algn="ctr" defTabSz="1081256"/>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403" tIns="22679" rIns="45403" bIns="22679" rtlCol="0">
            <a:spAutoFit/>
          </a:bodyPr>
          <a:lstStyle/>
          <a:p>
            <a:pPr algn="ctr" defTabSz="1081256"/>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3002"/>
            <a:ext cx="430548" cy="636061"/>
          </a:xfrm>
          <a:prstGeom prst="rect">
            <a:avLst/>
          </a:prstGeom>
          <a:noFill/>
        </p:spPr>
        <p:txBody>
          <a:bodyPr wrap="none" lIns="45403" tIns="22679" rIns="45403" bIns="22679" rtlCol="0">
            <a:spAutoFit/>
          </a:bodyPr>
          <a:lstStyle/>
          <a:p>
            <a:pPr algn="ctr" defTabSz="1081256">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1256">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90"/>
            <a:ext cx="1006026" cy="538599"/>
          </a:xfrm>
          <a:prstGeom prst="rect">
            <a:avLst/>
          </a:prstGeom>
          <a:noFill/>
        </p:spPr>
        <p:txBody>
          <a:bodyPr wrap="none" lIns="45403" tIns="22679" rIns="45403" bIns="22679" rtlCol="0">
            <a:spAutoFit/>
          </a:bodyPr>
          <a:lstStyle/>
          <a:p>
            <a:pPr algn="ctr" defTabSz="1081256"/>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1256"/>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65" y="274638"/>
            <a:ext cx="10972959" cy="1143000"/>
          </a:xfrm>
          <a:prstGeom prst="rect">
            <a:avLst/>
          </a:prstGeom>
        </p:spPr>
        <p:txBody>
          <a:bodyPr vert="horz" lIns="45403" tIns="22679" rIns="45403" bIns="22679" rtlCol="0" anchor="ctr">
            <a:normAutofit/>
          </a:bodyPr>
          <a:lstStyle/>
          <a:p>
            <a:r>
              <a:rPr lang="en-US"/>
              <a:t>Click to edit Master title style</a:t>
            </a:r>
          </a:p>
        </p:txBody>
      </p:sp>
    </p:spTree>
    <p:extLst>
      <p:ext uri="{BB962C8B-B14F-4D97-AF65-F5344CB8AC3E}">
        <p14:creationId xmlns:p14="http://schemas.microsoft.com/office/powerpoint/2010/main" val="34168587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defTabSz="1081256" rtl="0" eaLnBrk="1" latinLnBrk="0" hangingPunct="1">
        <a:spcBef>
          <a:spcPct val="0"/>
        </a:spcBef>
        <a:buNone/>
        <a:defRPr sz="5200" kern="1200">
          <a:solidFill>
            <a:schemeClr val="tx1"/>
          </a:solidFill>
          <a:latin typeface="+mj-lt"/>
          <a:ea typeface="+mj-ea"/>
          <a:cs typeface="+mj-cs"/>
        </a:defRPr>
      </a:lvl1pPr>
    </p:titleStyle>
    <p:bodyStyle>
      <a:lvl1pPr marL="405474" indent="-405474" algn="l" defTabSz="108125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8519" indent="-337887" algn="l" defTabSz="108125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1578" indent="-270301" algn="l" defTabSz="108125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2206"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2838"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73465"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4098"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54728"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595355" indent="-270301" algn="l" defTabSz="108125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1256" rtl="0" eaLnBrk="1" latinLnBrk="0" hangingPunct="1">
        <a:defRPr sz="2100" kern="1200">
          <a:solidFill>
            <a:schemeClr val="tx1"/>
          </a:solidFill>
          <a:latin typeface="+mn-lt"/>
          <a:ea typeface="+mn-ea"/>
          <a:cs typeface="+mn-cs"/>
        </a:defRPr>
      </a:lvl1pPr>
      <a:lvl2pPr marL="540625" algn="l" defTabSz="1081256" rtl="0" eaLnBrk="1" latinLnBrk="0" hangingPunct="1">
        <a:defRPr sz="2100" kern="1200">
          <a:solidFill>
            <a:schemeClr val="tx1"/>
          </a:solidFill>
          <a:latin typeface="+mn-lt"/>
          <a:ea typeface="+mn-ea"/>
          <a:cs typeface="+mn-cs"/>
        </a:defRPr>
      </a:lvl2pPr>
      <a:lvl3pPr marL="1081256" algn="l" defTabSz="1081256" rtl="0" eaLnBrk="1" latinLnBrk="0" hangingPunct="1">
        <a:defRPr sz="2100" kern="1200">
          <a:solidFill>
            <a:schemeClr val="tx1"/>
          </a:solidFill>
          <a:latin typeface="+mn-lt"/>
          <a:ea typeface="+mn-ea"/>
          <a:cs typeface="+mn-cs"/>
        </a:defRPr>
      </a:lvl3pPr>
      <a:lvl4pPr marL="1621886" algn="l" defTabSz="1081256" rtl="0" eaLnBrk="1" latinLnBrk="0" hangingPunct="1">
        <a:defRPr sz="2100" kern="1200">
          <a:solidFill>
            <a:schemeClr val="tx1"/>
          </a:solidFill>
          <a:latin typeface="+mn-lt"/>
          <a:ea typeface="+mn-ea"/>
          <a:cs typeface="+mn-cs"/>
        </a:defRPr>
      </a:lvl4pPr>
      <a:lvl5pPr marL="2162521" algn="l" defTabSz="1081256" rtl="0" eaLnBrk="1" latinLnBrk="0" hangingPunct="1">
        <a:defRPr sz="2100" kern="1200">
          <a:solidFill>
            <a:schemeClr val="tx1"/>
          </a:solidFill>
          <a:latin typeface="+mn-lt"/>
          <a:ea typeface="+mn-ea"/>
          <a:cs typeface="+mn-cs"/>
        </a:defRPr>
      </a:lvl5pPr>
      <a:lvl6pPr marL="2703150" algn="l" defTabSz="1081256" rtl="0" eaLnBrk="1" latinLnBrk="0" hangingPunct="1">
        <a:defRPr sz="2100" kern="1200">
          <a:solidFill>
            <a:schemeClr val="tx1"/>
          </a:solidFill>
          <a:latin typeface="+mn-lt"/>
          <a:ea typeface="+mn-ea"/>
          <a:cs typeface="+mn-cs"/>
        </a:defRPr>
      </a:lvl6pPr>
      <a:lvl7pPr marL="3243780" algn="l" defTabSz="1081256" rtl="0" eaLnBrk="1" latinLnBrk="0" hangingPunct="1">
        <a:defRPr sz="2100" kern="1200">
          <a:solidFill>
            <a:schemeClr val="tx1"/>
          </a:solidFill>
          <a:latin typeface="+mn-lt"/>
          <a:ea typeface="+mn-ea"/>
          <a:cs typeface="+mn-cs"/>
        </a:defRPr>
      </a:lvl7pPr>
      <a:lvl8pPr marL="3784412" algn="l" defTabSz="1081256" rtl="0" eaLnBrk="1" latinLnBrk="0" hangingPunct="1">
        <a:defRPr sz="2100" kern="1200">
          <a:solidFill>
            <a:schemeClr val="tx1"/>
          </a:solidFill>
          <a:latin typeface="+mn-lt"/>
          <a:ea typeface="+mn-ea"/>
          <a:cs typeface="+mn-cs"/>
        </a:defRPr>
      </a:lvl8pPr>
      <a:lvl9pPr marL="4325041" algn="l" defTabSz="10812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11" y="1790"/>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16"/>
            <a:ext cx="4962046" cy="430877"/>
          </a:xfrm>
          <a:prstGeom prst="rect">
            <a:avLst/>
          </a:prstGeom>
          <a:noFill/>
        </p:spPr>
        <p:txBody>
          <a:bodyPr wrap="none" lIns="45410" tIns="22683" rIns="45410" bIns="22683" rtlCol="0">
            <a:spAutoFit/>
          </a:bodyPr>
          <a:lstStyle/>
          <a:p>
            <a:pPr algn="ctr" defTabSz="1081418"/>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410" tIns="22683" rIns="45410" bIns="22683" rtlCol="0">
            <a:spAutoFit/>
          </a:bodyPr>
          <a:lstStyle/>
          <a:p>
            <a:pPr algn="ctr" defTabSz="1081418"/>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99"/>
            <a:ext cx="430548" cy="636061"/>
          </a:xfrm>
          <a:prstGeom prst="rect">
            <a:avLst/>
          </a:prstGeom>
          <a:noFill/>
        </p:spPr>
        <p:txBody>
          <a:bodyPr wrap="none" lIns="45410" tIns="22683" rIns="45410" bIns="22683" rtlCol="0">
            <a:spAutoFit/>
          </a:bodyPr>
          <a:lstStyle/>
          <a:p>
            <a:pPr algn="ctr" defTabSz="1081418">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1418">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90"/>
            <a:ext cx="1006026" cy="538599"/>
          </a:xfrm>
          <a:prstGeom prst="rect">
            <a:avLst/>
          </a:prstGeom>
          <a:noFill/>
        </p:spPr>
        <p:txBody>
          <a:bodyPr wrap="none" lIns="45410" tIns="22683" rIns="45410" bIns="22683" rtlCol="0">
            <a:spAutoFit/>
          </a:bodyPr>
          <a:lstStyle/>
          <a:p>
            <a:pPr algn="ctr" defTabSz="1081418"/>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1418"/>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64" y="274638"/>
            <a:ext cx="10972959" cy="1143000"/>
          </a:xfrm>
          <a:prstGeom prst="rect">
            <a:avLst/>
          </a:prstGeom>
        </p:spPr>
        <p:txBody>
          <a:bodyPr vert="horz" lIns="45410" tIns="22683" rIns="45410" bIns="22683" rtlCol="0" anchor="ctr">
            <a:normAutofit/>
          </a:bodyPr>
          <a:lstStyle/>
          <a:p>
            <a:r>
              <a:rPr lang="en-US"/>
              <a:t>Click to edit Master title style</a:t>
            </a:r>
          </a:p>
        </p:txBody>
      </p:sp>
    </p:spTree>
    <p:extLst>
      <p:ext uri="{BB962C8B-B14F-4D97-AF65-F5344CB8AC3E}">
        <p14:creationId xmlns:p14="http://schemas.microsoft.com/office/powerpoint/2010/main" val="7610623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defTabSz="1081418" rtl="0" eaLnBrk="1" latinLnBrk="0" hangingPunct="1">
        <a:spcBef>
          <a:spcPct val="0"/>
        </a:spcBef>
        <a:buNone/>
        <a:defRPr sz="5200" kern="1200">
          <a:solidFill>
            <a:schemeClr val="tx1"/>
          </a:solidFill>
          <a:latin typeface="+mj-lt"/>
          <a:ea typeface="+mj-ea"/>
          <a:cs typeface="+mj-cs"/>
        </a:defRPr>
      </a:lvl1pPr>
    </p:titleStyle>
    <p:bodyStyle>
      <a:lvl1pPr marL="405535" indent="-405535" algn="l" defTabSz="1081418"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8651" indent="-337938" algn="l" defTabSz="108141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1781" indent="-270342" algn="l" defTabSz="1081418"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2490"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3203"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73911"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4625"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55336"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596044" indent="-270342" algn="l" defTabSz="108141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1418" rtl="0" eaLnBrk="1" latinLnBrk="0" hangingPunct="1">
        <a:defRPr sz="2100" kern="1200">
          <a:solidFill>
            <a:schemeClr val="tx1"/>
          </a:solidFill>
          <a:latin typeface="+mn-lt"/>
          <a:ea typeface="+mn-ea"/>
          <a:cs typeface="+mn-cs"/>
        </a:defRPr>
      </a:lvl1pPr>
      <a:lvl2pPr marL="540706" algn="l" defTabSz="1081418" rtl="0" eaLnBrk="1" latinLnBrk="0" hangingPunct="1">
        <a:defRPr sz="2100" kern="1200">
          <a:solidFill>
            <a:schemeClr val="tx1"/>
          </a:solidFill>
          <a:latin typeface="+mn-lt"/>
          <a:ea typeface="+mn-ea"/>
          <a:cs typeface="+mn-cs"/>
        </a:defRPr>
      </a:lvl2pPr>
      <a:lvl3pPr marL="1081418" algn="l" defTabSz="1081418" rtl="0" eaLnBrk="1" latinLnBrk="0" hangingPunct="1">
        <a:defRPr sz="2100" kern="1200">
          <a:solidFill>
            <a:schemeClr val="tx1"/>
          </a:solidFill>
          <a:latin typeface="+mn-lt"/>
          <a:ea typeface="+mn-ea"/>
          <a:cs typeface="+mn-cs"/>
        </a:defRPr>
      </a:lvl3pPr>
      <a:lvl4pPr marL="1622129" algn="l" defTabSz="1081418" rtl="0" eaLnBrk="1" latinLnBrk="0" hangingPunct="1">
        <a:defRPr sz="2100" kern="1200">
          <a:solidFill>
            <a:schemeClr val="tx1"/>
          </a:solidFill>
          <a:latin typeface="+mn-lt"/>
          <a:ea typeface="+mn-ea"/>
          <a:cs typeface="+mn-cs"/>
        </a:defRPr>
      </a:lvl4pPr>
      <a:lvl5pPr marL="2162846" algn="l" defTabSz="1081418" rtl="0" eaLnBrk="1" latinLnBrk="0" hangingPunct="1">
        <a:defRPr sz="2100" kern="1200">
          <a:solidFill>
            <a:schemeClr val="tx1"/>
          </a:solidFill>
          <a:latin typeface="+mn-lt"/>
          <a:ea typeface="+mn-ea"/>
          <a:cs typeface="+mn-cs"/>
        </a:defRPr>
      </a:lvl5pPr>
      <a:lvl6pPr marL="2703556" algn="l" defTabSz="1081418" rtl="0" eaLnBrk="1" latinLnBrk="0" hangingPunct="1">
        <a:defRPr sz="2100" kern="1200">
          <a:solidFill>
            <a:schemeClr val="tx1"/>
          </a:solidFill>
          <a:latin typeface="+mn-lt"/>
          <a:ea typeface="+mn-ea"/>
          <a:cs typeface="+mn-cs"/>
        </a:defRPr>
      </a:lvl6pPr>
      <a:lvl7pPr marL="3244267" algn="l" defTabSz="1081418" rtl="0" eaLnBrk="1" latinLnBrk="0" hangingPunct="1">
        <a:defRPr sz="2100" kern="1200">
          <a:solidFill>
            <a:schemeClr val="tx1"/>
          </a:solidFill>
          <a:latin typeface="+mn-lt"/>
          <a:ea typeface="+mn-ea"/>
          <a:cs typeface="+mn-cs"/>
        </a:defRPr>
      </a:lvl7pPr>
      <a:lvl8pPr marL="3784980" algn="l" defTabSz="1081418" rtl="0" eaLnBrk="1" latinLnBrk="0" hangingPunct="1">
        <a:defRPr sz="2100" kern="1200">
          <a:solidFill>
            <a:schemeClr val="tx1"/>
          </a:solidFill>
          <a:latin typeface="+mn-lt"/>
          <a:ea typeface="+mn-ea"/>
          <a:cs typeface="+mn-cs"/>
        </a:defRPr>
      </a:lvl8pPr>
      <a:lvl9pPr marL="4325690" algn="l" defTabSz="1081418"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08" y="1785"/>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16"/>
            <a:ext cx="4962046" cy="430877"/>
          </a:xfrm>
          <a:prstGeom prst="rect">
            <a:avLst/>
          </a:prstGeom>
          <a:noFill/>
        </p:spPr>
        <p:txBody>
          <a:bodyPr wrap="none" lIns="45431" tIns="22695" rIns="45431" bIns="22695" rtlCol="0">
            <a:spAutoFit/>
          </a:bodyPr>
          <a:lstStyle/>
          <a:p>
            <a:pPr algn="ctr" defTabSz="1081904"/>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431" tIns="22695" rIns="45431" bIns="22695" rtlCol="0">
            <a:spAutoFit/>
          </a:bodyPr>
          <a:lstStyle/>
          <a:p>
            <a:pPr algn="ctr" defTabSz="1081904"/>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99"/>
            <a:ext cx="430548" cy="636061"/>
          </a:xfrm>
          <a:prstGeom prst="rect">
            <a:avLst/>
          </a:prstGeom>
          <a:noFill/>
        </p:spPr>
        <p:txBody>
          <a:bodyPr wrap="none" lIns="45431" tIns="22695" rIns="45431" bIns="22695" rtlCol="0">
            <a:spAutoFit/>
          </a:bodyPr>
          <a:lstStyle/>
          <a:p>
            <a:pPr algn="ctr" defTabSz="1081904">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1904">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90"/>
            <a:ext cx="1006026" cy="538599"/>
          </a:xfrm>
          <a:prstGeom prst="rect">
            <a:avLst/>
          </a:prstGeom>
          <a:noFill/>
        </p:spPr>
        <p:txBody>
          <a:bodyPr wrap="none" lIns="45431" tIns="22695" rIns="45431" bIns="22695" rtlCol="0">
            <a:spAutoFit/>
          </a:bodyPr>
          <a:lstStyle/>
          <a:p>
            <a:pPr algn="ctr" defTabSz="1081904"/>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1904"/>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61" y="274638"/>
            <a:ext cx="10972959" cy="1143000"/>
          </a:xfrm>
          <a:prstGeom prst="rect">
            <a:avLst/>
          </a:prstGeom>
        </p:spPr>
        <p:txBody>
          <a:bodyPr vert="horz" lIns="45431" tIns="22695" rIns="45431" bIns="22695" rtlCol="0" anchor="ctr">
            <a:normAutofit/>
          </a:bodyPr>
          <a:lstStyle/>
          <a:p>
            <a:r>
              <a:rPr lang="en-US"/>
              <a:t>Click to edit Master title style</a:t>
            </a:r>
          </a:p>
        </p:txBody>
      </p:sp>
    </p:spTree>
    <p:extLst>
      <p:ext uri="{BB962C8B-B14F-4D97-AF65-F5344CB8AC3E}">
        <p14:creationId xmlns:p14="http://schemas.microsoft.com/office/powerpoint/2010/main" val="22137555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ctr" defTabSz="1081904" rtl="0" eaLnBrk="1" latinLnBrk="0" hangingPunct="1">
        <a:spcBef>
          <a:spcPct val="0"/>
        </a:spcBef>
        <a:buNone/>
        <a:defRPr sz="5200" kern="1200">
          <a:solidFill>
            <a:schemeClr val="tx1"/>
          </a:solidFill>
          <a:latin typeface="+mj-lt"/>
          <a:ea typeface="+mj-ea"/>
          <a:cs typeface="+mj-cs"/>
        </a:defRPr>
      </a:lvl1pPr>
    </p:titleStyle>
    <p:bodyStyle>
      <a:lvl1pPr marL="405718" indent="-405718" algn="l" defTabSz="1081904"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9047" indent="-338091" algn="l" defTabSz="1081904"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2390" indent="-270465" algn="l" defTabSz="1081904"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3342"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4298"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75249"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6206"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57160"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598113" indent="-270465" algn="l" defTabSz="108190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1904" rtl="0" eaLnBrk="1" latinLnBrk="0" hangingPunct="1">
        <a:defRPr sz="2100" kern="1200">
          <a:solidFill>
            <a:schemeClr val="tx1"/>
          </a:solidFill>
          <a:latin typeface="+mn-lt"/>
          <a:ea typeface="+mn-ea"/>
          <a:cs typeface="+mn-cs"/>
        </a:defRPr>
      </a:lvl1pPr>
      <a:lvl2pPr marL="540949" algn="l" defTabSz="1081904" rtl="0" eaLnBrk="1" latinLnBrk="0" hangingPunct="1">
        <a:defRPr sz="2100" kern="1200">
          <a:solidFill>
            <a:schemeClr val="tx1"/>
          </a:solidFill>
          <a:latin typeface="+mn-lt"/>
          <a:ea typeface="+mn-ea"/>
          <a:cs typeface="+mn-cs"/>
        </a:defRPr>
      </a:lvl2pPr>
      <a:lvl3pPr marL="1081904" algn="l" defTabSz="1081904" rtl="0" eaLnBrk="1" latinLnBrk="0" hangingPunct="1">
        <a:defRPr sz="2100" kern="1200">
          <a:solidFill>
            <a:schemeClr val="tx1"/>
          </a:solidFill>
          <a:latin typeface="+mn-lt"/>
          <a:ea typeface="+mn-ea"/>
          <a:cs typeface="+mn-cs"/>
        </a:defRPr>
      </a:lvl3pPr>
      <a:lvl4pPr marL="1622860" algn="l" defTabSz="1081904" rtl="0" eaLnBrk="1" latinLnBrk="0" hangingPunct="1">
        <a:defRPr sz="2100" kern="1200">
          <a:solidFill>
            <a:schemeClr val="tx1"/>
          </a:solidFill>
          <a:latin typeface="+mn-lt"/>
          <a:ea typeface="+mn-ea"/>
          <a:cs typeface="+mn-cs"/>
        </a:defRPr>
      </a:lvl4pPr>
      <a:lvl5pPr marL="2163821" algn="l" defTabSz="1081904" rtl="0" eaLnBrk="1" latinLnBrk="0" hangingPunct="1">
        <a:defRPr sz="2100" kern="1200">
          <a:solidFill>
            <a:schemeClr val="tx1"/>
          </a:solidFill>
          <a:latin typeface="+mn-lt"/>
          <a:ea typeface="+mn-ea"/>
          <a:cs typeface="+mn-cs"/>
        </a:defRPr>
      </a:lvl5pPr>
      <a:lvl6pPr marL="2704774" algn="l" defTabSz="1081904" rtl="0" eaLnBrk="1" latinLnBrk="0" hangingPunct="1">
        <a:defRPr sz="2100" kern="1200">
          <a:solidFill>
            <a:schemeClr val="tx1"/>
          </a:solidFill>
          <a:latin typeface="+mn-lt"/>
          <a:ea typeface="+mn-ea"/>
          <a:cs typeface="+mn-cs"/>
        </a:defRPr>
      </a:lvl6pPr>
      <a:lvl7pPr marL="3245728" algn="l" defTabSz="1081904" rtl="0" eaLnBrk="1" latinLnBrk="0" hangingPunct="1">
        <a:defRPr sz="2100" kern="1200">
          <a:solidFill>
            <a:schemeClr val="tx1"/>
          </a:solidFill>
          <a:latin typeface="+mn-lt"/>
          <a:ea typeface="+mn-ea"/>
          <a:cs typeface="+mn-cs"/>
        </a:defRPr>
      </a:lvl7pPr>
      <a:lvl8pPr marL="3786684" algn="l" defTabSz="1081904" rtl="0" eaLnBrk="1" latinLnBrk="0" hangingPunct="1">
        <a:defRPr sz="2100" kern="1200">
          <a:solidFill>
            <a:schemeClr val="tx1"/>
          </a:solidFill>
          <a:latin typeface="+mn-lt"/>
          <a:ea typeface="+mn-ea"/>
          <a:cs typeface="+mn-cs"/>
        </a:defRPr>
      </a:lvl8pPr>
      <a:lvl9pPr marL="4327637" algn="l" defTabSz="1081904"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02" y="1785"/>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13"/>
            <a:ext cx="4962046" cy="430877"/>
          </a:xfrm>
          <a:prstGeom prst="rect">
            <a:avLst/>
          </a:prstGeom>
          <a:noFill/>
        </p:spPr>
        <p:txBody>
          <a:bodyPr wrap="none" lIns="45473" tIns="22719" rIns="45473" bIns="22719" rtlCol="0">
            <a:spAutoFit/>
          </a:bodyPr>
          <a:lstStyle/>
          <a:p>
            <a:pPr algn="ctr" defTabSz="1082879"/>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473" tIns="22719" rIns="45473" bIns="22719" rtlCol="0">
            <a:spAutoFit/>
          </a:bodyPr>
          <a:lstStyle/>
          <a:p>
            <a:pPr algn="ctr" defTabSz="1082879"/>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99"/>
            <a:ext cx="430548" cy="636061"/>
          </a:xfrm>
          <a:prstGeom prst="rect">
            <a:avLst/>
          </a:prstGeom>
          <a:noFill/>
        </p:spPr>
        <p:txBody>
          <a:bodyPr wrap="none" lIns="45473" tIns="22719" rIns="45473" bIns="22719" rtlCol="0">
            <a:spAutoFit/>
          </a:bodyPr>
          <a:lstStyle/>
          <a:p>
            <a:pPr algn="ctr" defTabSz="1082879">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2879">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90"/>
            <a:ext cx="1006026" cy="538599"/>
          </a:xfrm>
          <a:prstGeom prst="rect">
            <a:avLst/>
          </a:prstGeom>
          <a:noFill/>
        </p:spPr>
        <p:txBody>
          <a:bodyPr wrap="none" lIns="45473" tIns="22719" rIns="45473" bIns="22719" rtlCol="0">
            <a:spAutoFit/>
          </a:bodyPr>
          <a:lstStyle/>
          <a:p>
            <a:pPr algn="ctr" defTabSz="1082879"/>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2879"/>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55" y="274638"/>
            <a:ext cx="10972959" cy="1143000"/>
          </a:xfrm>
          <a:prstGeom prst="rect">
            <a:avLst/>
          </a:prstGeom>
        </p:spPr>
        <p:txBody>
          <a:bodyPr vert="horz" lIns="45473" tIns="22719" rIns="45473" bIns="22719" rtlCol="0" anchor="ctr">
            <a:normAutofit/>
          </a:bodyPr>
          <a:lstStyle/>
          <a:p>
            <a:r>
              <a:rPr lang="en-US"/>
              <a:t>Click to edit Master title style</a:t>
            </a:r>
          </a:p>
        </p:txBody>
      </p:sp>
    </p:spTree>
    <p:extLst>
      <p:ext uri="{BB962C8B-B14F-4D97-AF65-F5344CB8AC3E}">
        <p14:creationId xmlns:p14="http://schemas.microsoft.com/office/powerpoint/2010/main" val="27991091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ctr" defTabSz="1082879" rtl="0" eaLnBrk="1" latinLnBrk="0" hangingPunct="1">
        <a:spcBef>
          <a:spcPct val="0"/>
        </a:spcBef>
        <a:buNone/>
        <a:defRPr sz="5200" kern="1200">
          <a:solidFill>
            <a:schemeClr val="tx1"/>
          </a:solidFill>
          <a:latin typeface="+mj-lt"/>
          <a:ea typeface="+mj-ea"/>
          <a:cs typeface="+mj-cs"/>
        </a:defRPr>
      </a:lvl1pPr>
    </p:titleStyle>
    <p:bodyStyle>
      <a:lvl1pPr marL="406084" indent="-406084" algn="l" defTabSz="1082879"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9839" indent="-338397" algn="l" defTabSz="1082879"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3608" indent="-270711" algn="l" defTabSz="1082879"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5046"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6488"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77927"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9372"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0814"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2253" indent="-270711" algn="l" defTabSz="108287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2879" rtl="0" eaLnBrk="1" latinLnBrk="0" hangingPunct="1">
        <a:defRPr sz="2100" kern="1200">
          <a:solidFill>
            <a:schemeClr val="tx1"/>
          </a:solidFill>
          <a:latin typeface="+mn-lt"/>
          <a:ea typeface="+mn-ea"/>
          <a:cs typeface="+mn-cs"/>
        </a:defRPr>
      </a:lvl1pPr>
      <a:lvl2pPr marL="541435" algn="l" defTabSz="1082879" rtl="0" eaLnBrk="1" latinLnBrk="0" hangingPunct="1">
        <a:defRPr sz="2100" kern="1200">
          <a:solidFill>
            <a:schemeClr val="tx1"/>
          </a:solidFill>
          <a:latin typeface="+mn-lt"/>
          <a:ea typeface="+mn-ea"/>
          <a:cs typeface="+mn-cs"/>
        </a:defRPr>
      </a:lvl2pPr>
      <a:lvl3pPr marL="1082879" algn="l" defTabSz="1082879" rtl="0" eaLnBrk="1" latinLnBrk="0" hangingPunct="1">
        <a:defRPr sz="2100" kern="1200">
          <a:solidFill>
            <a:schemeClr val="tx1"/>
          </a:solidFill>
          <a:latin typeface="+mn-lt"/>
          <a:ea typeface="+mn-ea"/>
          <a:cs typeface="+mn-cs"/>
        </a:defRPr>
      </a:lvl3pPr>
      <a:lvl4pPr marL="1624324" algn="l" defTabSz="1082879" rtl="0" eaLnBrk="1" latinLnBrk="0" hangingPunct="1">
        <a:defRPr sz="2100" kern="1200">
          <a:solidFill>
            <a:schemeClr val="tx1"/>
          </a:solidFill>
          <a:latin typeface="+mn-lt"/>
          <a:ea typeface="+mn-ea"/>
          <a:cs typeface="+mn-cs"/>
        </a:defRPr>
      </a:lvl4pPr>
      <a:lvl5pPr marL="2165771" algn="l" defTabSz="1082879" rtl="0" eaLnBrk="1" latinLnBrk="0" hangingPunct="1">
        <a:defRPr sz="2100" kern="1200">
          <a:solidFill>
            <a:schemeClr val="tx1"/>
          </a:solidFill>
          <a:latin typeface="+mn-lt"/>
          <a:ea typeface="+mn-ea"/>
          <a:cs typeface="+mn-cs"/>
        </a:defRPr>
      </a:lvl5pPr>
      <a:lvl6pPr marL="2707210" algn="l" defTabSz="1082879" rtl="0" eaLnBrk="1" latinLnBrk="0" hangingPunct="1">
        <a:defRPr sz="2100" kern="1200">
          <a:solidFill>
            <a:schemeClr val="tx1"/>
          </a:solidFill>
          <a:latin typeface="+mn-lt"/>
          <a:ea typeface="+mn-ea"/>
          <a:cs typeface="+mn-cs"/>
        </a:defRPr>
      </a:lvl6pPr>
      <a:lvl7pPr marL="3248650" algn="l" defTabSz="1082879" rtl="0" eaLnBrk="1" latinLnBrk="0" hangingPunct="1">
        <a:defRPr sz="2100" kern="1200">
          <a:solidFill>
            <a:schemeClr val="tx1"/>
          </a:solidFill>
          <a:latin typeface="+mn-lt"/>
          <a:ea typeface="+mn-ea"/>
          <a:cs typeface="+mn-cs"/>
        </a:defRPr>
      </a:lvl7pPr>
      <a:lvl8pPr marL="3790093" algn="l" defTabSz="1082879" rtl="0" eaLnBrk="1" latinLnBrk="0" hangingPunct="1">
        <a:defRPr sz="2100" kern="1200">
          <a:solidFill>
            <a:schemeClr val="tx1"/>
          </a:solidFill>
          <a:latin typeface="+mn-lt"/>
          <a:ea typeface="+mn-ea"/>
          <a:cs typeface="+mn-cs"/>
        </a:defRPr>
      </a:lvl8pPr>
      <a:lvl9pPr marL="4331534" algn="l" defTabSz="1082879"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95" y="1782"/>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08"/>
            <a:ext cx="4962046" cy="430877"/>
          </a:xfrm>
          <a:prstGeom prst="rect">
            <a:avLst/>
          </a:prstGeom>
          <a:noFill/>
        </p:spPr>
        <p:txBody>
          <a:bodyPr wrap="none" lIns="45522" tIns="22747" rIns="45522" bIns="22747" rtlCol="0">
            <a:spAutoFit/>
          </a:bodyPr>
          <a:lstStyle/>
          <a:p>
            <a:pPr algn="ctr" defTabSz="1084020"/>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522" tIns="22747" rIns="45522" bIns="22747" rtlCol="0">
            <a:spAutoFit/>
          </a:bodyPr>
          <a:lstStyle/>
          <a:p>
            <a:pPr algn="ctr" defTabSz="1084020"/>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91"/>
            <a:ext cx="430548" cy="636061"/>
          </a:xfrm>
          <a:prstGeom prst="rect">
            <a:avLst/>
          </a:prstGeom>
          <a:noFill/>
        </p:spPr>
        <p:txBody>
          <a:bodyPr wrap="none" lIns="45522" tIns="22747" rIns="45522" bIns="22747" rtlCol="0">
            <a:spAutoFit/>
          </a:bodyPr>
          <a:lstStyle/>
          <a:p>
            <a:pPr algn="ctr" defTabSz="1084020">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4020">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82"/>
            <a:ext cx="1006026" cy="538599"/>
          </a:xfrm>
          <a:prstGeom prst="rect">
            <a:avLst/>
          </a:prstGeom>
          <a:noFill/>
        </p:spPr>
        <p:txBody>
          <a:bodyPr wrap="none" lIns="45522" tIns="22747" rIns="45522" bIns="22747" rtlCol="0">
            <a:spAutoFit/>
          </a:bodyPr>
          <a:lstStyle/>
          <a:p>
            <a:pPr algn="ctr" defTabSz="1084020"/>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4020"/>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48" y="274638"/>
            <a:ext cx="10972959" cy="1143000"/>
          </a:xfrm>
          <a:prstGeom prst="rect">
            <a:avLst/>
          </a:prstGeom>
        </p:spPr>
        <p:txBody>
          <a:bodyPr vert="horz" lIns="45522" tIns="22747" rIns="45522" bIns="22747" rtlCol="0" anchor="ctr">
            <a:normAutofit/>
          </a:bodyPr>
          <a:lstStyle/>
          <a:p>
            <a:r>
              <a:rPr lang="en-US"/>
              <a:t>Click to edit Master title style</a:t>
            </a:r>
          </a:p>
        </p:txBody>
      </p:sp>
    </p:spTree>
    <p:extLst>
      <p:ext uri="{BB962C8B-B14F-4D97-AF65-F5344CB8AC3E}">
        <p14:creationId xmlns:p14="http://schemas.microsoft.com/office/powerpoint/2010/main" val="30573062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ctr" defTabSz="1084020" rtl="0" eaLnBrk="1" latinLnBrk="0" hangingPunct="1">
        <a:spcBef>
          <a:spcPct val="0"/>
        </a:spcBef>
        <a:buNone/>
        <a:defRPr sz="5200" kern="1200">
          <a:solidFill>
            <a:schemeClr val="tx1"/>
          </a:solidFill>
          <a:latin typeface="+mj-lt"/>
          <a:ea typeface="+mj-ea"/>
          <a:cs typeface="+mj-cs"/>
        </a:defRPr>
      </a:lvl1pPr>
    </p:titleStyle>
    <p:bodyStyle>
      <a:lvl1pPr marL="406511" indent="-406511" algn="l" defTabSz="108402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763" indent="-338754" algn="l" defTabSz="1084020"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5029" indent="-270998" algn="l" defTabSz="108402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7034"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9048"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1056"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3070"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5082"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7090" indent="-270998" algn="l" defTabSz="108402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4020" rtl="0" eaLnBrk="1" latinLnBrk="0" hangingPunct="1">
        <a:defRPr sz="2100" kern="1200">
          <a:solidFill>
            <a:schemeClr val="tx1"/>
          </a:solidFill>
          <a:latin typeface="+mn-lt"/>
          <a:ea typeface="+mn-ea"/>
          <a:cs typeface="+mn-cs"/>
        </a:defRPr>
      </a:lvl1pPr>
      <a:lvl2pPr marL="542002" algn="l" defTabSz="1084020" rtl="0" eaLnBrk="1" latinLnBrk="0" hangingPunct="1">
        <a:defRPr sz="2100" kern="1200">
          <a:solidFill>
            <a:schemeClr val="tx1"/>
          </a:solidFill>
          <a:latin typeface="+mn-lt"/>
          <a:ea typeface="+mn-ea"/>
          <a:cs typeface="+mn-cs"/>
        </a:defRPr>
      </a:lvl2pPr>
      <a:lvl3pPr marL="1084020" algn="l" defTabSz="1084020" rtl="0" eaLnBrk="1" latinLnBrk="0" hangingPunct="1">
        <a:defRPr sz="2100" kern="1200">
          <a:solidFill>
            <a:schemeClr val="tx1"/>
          </a:solidFill>
          <a:latin typeface="+mn-lt"/>
          <a:ea typeface="+mn-ea"/>
          <a:cs typeface="+mn-cs"/>
        </a:defRPr>
      </a:lvl3pPr>
      <a:lvl4pPr marL="1626032" algn="l" defTabSz="1084020" rtl="0" eaLnBrk="1" latinLnBrk="0" hangingPunct="1">
        <a:defRPr sz="2100" kern="1200">
          <a:solidFill>
            <a:schemeClr val="tx1"/>
          </a:solidFill>
          <a:latin typeface="+mn-lt"/>
          <a:ea typeface="+mn-ea"/>
          <a:cs typeface="+mn-cs"/>
        </a:defRPr>
      </a:lvl4pPr>
      <a:lvl5pPr marL="2168046" algn="l" defTabSz="1084020" rtl="0" eaLnBrk="1" latinLnBrk="0" hangingPunct="1">
        <a:defRPr sz="2100" kern="1200">
          <a:solidFill>
            <a:schemeClr val="tx1"/>
          </a:solidFill>
          <a:latin typeface="+mn-lt"/>
          <a:ea typeface="+mn-ea"/>
          <a:cs typeface="+mn-cs"/>
        </a:defRPr>
      </a:lvl5pPr>
      <a:lvl6pPr marL="2710053" algn="l" defTabSz="1084020" rtl="0" eaLnBrk="1" latinLnBrk="0" hangingPunct="1">
        <a:defRPr sz="2100" kern="1200">
          <a:solidFill>
            <a:schemeClr val="tx1"/>
          </a:solidFill>
          <a:latin typeface="+mn-lt"/>
          <a:ea typeface="+mn-ea"/>
          <a:cs typeface="+mn-cs"/>
        </a:defRPr>
      </a:lvl6pPr>
      <a:lvl7pPr marL="3252064" algn="l" defTabSz="1084020" rtl="0" eaLnBrk="1" latinLnBrk="0" hangingPunct="1">
        <a:defRPr sz="2100" kern="1200">
          <a:solidFill>
            <a:schemeClr val="tx1"/>
          </a:solidFill>
          <a:latin typeface="+mn-lt"/>
          <a:ea typeface="+mn-ea"/>
          <a:cs typeface="+mn-cs"/>
        </a:defRPr>
      </a:lvl7pPr>
      <a:lvl8pPr marL="3794076" algn="l" defTabSz="1084020" rtl="0" eaLnBrk="1" latinLnBrk="0" hangingPunct="1">
        <a:defRPr sz="2100" kern="1200">
          <a:solidFill>
            <a:schemeClr val="tx1"/>
          </a:solidFill>
          <a:latin typeface="+mn-lt"/>
          <a:ea typeface="+mn-ea"/>
          <a:cs typeface="+mn-cs"/>
        </a:defRPr>
      </a:lvl8pPr>
      <a:lvl9pPr marL="4336085" algn="l" defTabSz="1084020"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87" y="1774"/>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700"/>
            <a:ext cx="4962046" cy="430877"/>
          </a:xfrm>
          <a:prstGeom prst="rect">
            <a:avLst/>
          </a:prstGeom>
          <a:noFill/>
        </p:spPr>
        <p:txBody>
          <a:bodyPr wrap="none" lIns="45578" tIns="22779" rIns="45578" bIns="22779" rtlCol="0">
            <a:spAutoFit/>
          </a:bodyPr>
          <a:lstStyle/>
          <a:p>
            <a:pPr algn="ctr" defTabSz="1085324"/>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578" tIns="22779" rIns="45578" bIns="22779" rtlCol="0">
            <a:spAutoFit/>
          </a:bodyPr>
          <a:lstStyle/>
          <a:p>
            <a:pPr algn="ctr" defTabSz="1085324"/>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83"/>
            <a:ext cx="430548" cy="636061"/>
          </a:xfrm>
          <a:prstGeom prst="rect">
            <a:avLst/>
          </a:prstGeom>
          <a:noFill/>
        </p:spPr>
        <p:txBody>
          <a:bodyPr wrap="none" lIns="45578" tIns="22779" rIns="45578" bIns="22779" rtlCol="0">
            <a:spAutoFit/>
          </a:bodyPr>
          <a:lstStyle/>
          <a:p>
            <a:pPr algn="ctr" defTabSz="1085324">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5324">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74"/>
            <a:ext cx="1006026" cy="538599"/>
          </a:xfrm>
          <a:prstGeom prst="rect">
            <a:avLst/>
          </a:prstGeom>
          <a:noFill/>
        </p:spPr>
        <p:txBody>
          <a:bodyPr wrap="none" lIns="45578" tIns="22779" rIns="45578" bIns="22779" rtlCol="0">
            <a:spAutoFit/>
          </a:bodyPr>
          <a:lstStyle/>
          <a:p>
            <a:pPr algn="ctr" defTabSz="1085324"/>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5324"/>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40" y="274638"/>
            <a:ext cx="10972959" cy="1143000"/>
          </a:xfrm>
          <a:prstGeom prst="rect">
            <a:avLst/>
          </a:prstGeom>
        </p:spPr>
        <p:txBody>
          <a:bodyPr vert="horz" lIns="45578" tIns="22779" rIns="45578" bIns="22779" rtlCol="0" anchor="ctr">
            <a:normAutofit/>
          </a:bodyPr>
          <a:lstStyle/>
          <a:p>
            <a:r>
              <a:rPr lang="en-US"/>
              <a:t>Click to edit Master title style</a:t>
            </a:r>
          </a:p>
        </p:txBody>
      </p:sp>
    </p:spTree>
    <p:extLst>
      <p:ext uri="{BB962C8B-B14F-4D97-AF65-F5344CB8AC3E}">
        <p14:creationId xmlns:p14="http://schemas.microsoft.com/office/powerpoint/2010/main" val="6512582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xStyles>
    <p:titleStyle>
      <a:lvl1pPr algn="ctr" defTabSz="1085324" rtl="0" eaLnBrk="1" latinLnBrk="0" hangingPunct="1">
        <a:spcBef>
          <a:spcPct val="0"/>
        </a:spcBef>
        <a:buNone/>
        <a:defRPr sz="5200" kern="1200">
          <a:solidFill>
            <a:schemeClr val="tx1"/>
          </a:solidFill>
          <a:latin typeface="+mj-lt"/>
          <a:ea typeface="+mj-ea"/>
          <a:cs typeface="+mj-cs"/>
        </a:defRPr>
      </a:lvl1pPr>
    </p:titleStyle>
    <p:bodyStyle>
      <a:lvl1pPr marL="406999" indent="-406999" algn="l" defTabSz="1085324"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1819" indent="-339162" algn="l" defTabSz="1085324"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6653" indent="-271326" algn="l" defTabSz="1085324"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9313"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1976"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4638"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7302"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9963"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2623" indent="-271326" algn="l" defTabSz="108532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5324" rtl="0" eaLnBrk="1" latinLnBrk="0" hangingPunct="1">
        <a:defRPr sz="2100" kern="1200">
          <a:solidFill>
            <a:schemeClr val="tx1"/>
          </a:solidFill>
          <a:latin typeface="+mn-lt"/>
          <a:ea typeface="+mn-ea"/>
          <a:cs typeface="+mn-cs"/>
        </a:defRPr>
      </a:lvl1pPr>
      <a:lvl2pPr marL="542653" algn="l" defTabSz="1085324" rtl="0" eaLnBrk="1" latinLnBrk="0" hangingPunct="1">
        <a:defRPr sz="2100" kern="1200">
          <a:solidFill>
            <a:schemeClr val="tx1"/>
          </a:solidFill>
          <a:latin typeface="+mn-lt"/>
          <a:ea typeface="+mn-ea"/>
          <a:cs typeface="+mn-cs"/>
        </a:defRPr>
      </a:lvl2pPr>
      <a:lvl3pPr marL="1085324" algn="l" defTabSz="1085324" rtl="0" eaLnBrk="1" latinLnBrk="0" hangingPunct="1">
        <a:defRPr sz="2100" kern="1200">
          <a:solidFill>
            <a:schemeClr val="tx1"/>
          </a:solidFill>
          <a:latin typeface="+mn-lt"/>
          <a:ea typeface="+mn-ea"/>
          <a:cs typeface="+mn-cs"/>
        </a:defRPr>
      </a:lvl3pPr>
      <a:lvl4pPr marL="1627984" algn="l" defTabSz="1085324" rtl="0" eaLnBrk="1" latinLnBrk="0" hangingPunct="1">
        <a:defRPr sz="2100" kern="1200">
          <a:solidFill>
            <a:schemeClr val="tx1"/>
          </a:solidFill>
          <a:latin typeface="+mn-lt"/>
          <a:ea typeface="+mn-ea"/>
          <a:cs typeface="+mn-cs"/>
        </a:defRPr>
      </a:lvl4pPr>
      <a:lvl5pPr marL="2170649" algn="l" defTabSz="1085324" rtl="0" eaLnBrk="1" latinLnBrk="0" hangingPunct="1">
        <a:defRPr sz="2100" kern="1200">
          <a:solidFill>
            <a:schemeClr val="tx1"/>
          </a:solidFill>
          <a:latin typeface="+mn-lt"/>
          <a:ea typeface="+mn-ea"/>
          <a:cs typeface="+mn-cs"/>
        </a:defRPr>
      </a:lvl5pPr>
      <a:lvl6pPr marL="2713309" algn="l" defTabSz="1085324" rtl="0" eaLnBrk="1" latinLnBrk="0" hangingPunct="1">
        <a:defRPr sz="2100" kern="1200">
          <a:solidFill>
            <a:schemeClr val="tx1"/>
          </a:solidFill>
          <a:latin typeface="+mn-lt"/>
          <a:ea typeface="+mn-ea"/>
          <a:cs typeface="+mn-cs"/>
        </a:defRPr>
      </a:lvl6pPr>
      <a:lvl7pPr marL="3255969" algn="l" defTabSz="1085324" rtl="0" eaLnBrk="1" latinLnBrk="0" hangingPunct="1">
        <a:defRPr sz="2100" kern="1200">
          <a:solidFill>
            <a:schemeClr val="tx1"/>
          </a:solidFill>
          <a:latin typeface="+mn-lt"/>
          <a:ea typeface="+mn-ea"/>
          <a:cs typeface="+mn-cs"/>
        </a:defRPr>
      </a:lvl7pPr>
      <a:lvl8pPr marL="3798631" algn="l" defTabSz="1085324" rtl="0" eaLnBrk="1" latinLnBrk="0" hangingPunct="1">
        <a:defRPr sz="2100" kern="1200">
          <a:solidFill>
            <a:schemeClr val="tx1"/>
          </a:solidFill>
          <a:latin typeface="+mn-lt"/>
          <a:ea typeface="+mn-ea"/>
          <a:cs typeface="+mn-cs"/>
        </a:defRPr>
      </a:lvl8pPr>
      <a:lvl9pPr marL="4341292" algn="l" defTabSz="1085324"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78" y="1771"/>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698"/>
            <a:ext cx="4962046" cy="430877"/>
          </a:xfrm>
          <a:prstGeom prst="rect">
            <a:avLst/>
          </a:prstGeom>
          <a:noFill/>
        </p:spPr>
        <p:txBody>
          <a:bodyPr wrap="none" lIns="45641" tIns="22815" rIns="45641" bIns="22815" rtlCol="0">
            <a:spAutoFit/>
          </a:bodyPr>
          <a:lstStyle/>
          <a:p>
            <a:pPr algn="ctr" defTabSz="1086791"/>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641" tIns="22815" rIns="45641" bIns="22815" rtlCol="0">
            <a:spAutoFit/>
          </a:bodyPr>
          <a:lstStyle/>
          <a:p>
            <a:pPr algn="ctr" defTabSz="1086791"/>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83"/>
            <a:ext cx="430548" cy="636061"/>
          </a:xfrm>
          <a:prstGeom prst="rect">
            <a:avLst/>
          </a:prstGeom>
          <a:noFill/>
        </p:spPr>
        <p:txBody>
          <a:bodyPr wrap="none" lIns="45641" tIns="22815" rIns="45641" bIns="22815" rtlCol="0">
            <a:spAutoFit/>
          </a:bodyPr>
          <a:lstStyle/>
          <a:p>
            <a:pPr algn="ctr" defTabSz="1086791">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6791">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72"/>
            <a:ext cx="1006026" cy="538599"/>
          </a:xfrm>
          <a:prstGeom prst="rect">
            <a:avLst/>
          </a:prstGeom>
          <a:noFill/>
        </p:spPr>
        <p:txBody>
          <a:bodyPr wrap="none" lIns="45641" tIns="22815" rIns="45641" bIns="22815" rtlCol="0">
            <a:spAutoFit/>
          </a:bodyPr>
          <a:lstStyle/>
          <a:p>
            <a:pPr algn="ctr" defTabSz="1086791"/>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6791"/>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31" y="274638"/>
            <a:ext cx="10972959" cy="1143000"/>
          </a:xfrm>
          <a:prstGeom prst="rect">
            <a:avLst/>
          </a:prstGeom>
        </p:spPr>
        <p:txBody>
          <a:bodyPr vert="horz" lIns="45641" tIns="22815" rIns="45641" bIns="22815" rtlCol="0" anchor="ctr">
            <a:normAutofit/>
          </a:bodyPr>
          <a:lstStyle/>
          <a:p>
            <a:r>
              <a:rPr lang="en-US"/>
              <a:t>Click to edit Master title style</a:t>
            </a:r>
          </a:p>
        </p:txBody>
      </p:sp>
    </p:spTree>
    <p:extLst>
      <p:ext uri="{BB962C8B-B14F-4D97-AF65-F5344CB8AC3E}">
        <p14:creationId xmlns:p14="http://schemas.microsoft.com/office/powerpoint/2010/main" val="2439302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xStyles>
    <p:titleStyle>
      <a:lvl1pPr algn="ctr" defTabSz="1086791" rtl="0" eaLnBrk="1" latinLnBrk="0" hangingPunct="1">
        <a:spcBef>
          <a:spcPct val="0"/>
        </a:spcBef>
        <a:buNone/>
        <a:defRPr sz="5200" kern="1200">
          <a:solidFill>
            <a:schemeClr val="tx1"/>
          </a:solidFill>
          <a:latin typeface="+mj-lt"/>
          <a:ea typeface="+mj-ea"/>
          <a:cs typeface="+mj-cs"/>
        </a:defRPr>
      </a:lvl1pPr>
    </p:titleStyle>
    <p:bodyStyle>
      <a:lvl1pPr marL="407548" indent="-407548" algn="l" defTabSz="1086791"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3012" indent="-339621" algn="l" defTabSz="108679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8486" indent="-271695" algn="l" defTabSz="108679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1878"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5278"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8670"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2068"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5463"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854" indent="-271695" algn="l" defTabSz="10867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791" rtl="0" eaLnBrk="1" latinLnBrk="0" hangingPunct="1">
        <a:defRPr sz="2100" kern="1200">
          <a:solidFill>
            <a:schemeClr val="tx1"/>
          </a:solidFill>
          <a:latin typeface="+mn-lt"/>
          <a:ea typeface="+mn-ea"/>
          <a:cs typeface="+mn-cs"/>
        </a:defRPr>
      </a:lvl1pPr>
      <a:lvl2pPr marL="543391" algn="l" defTabSz="1086791" rtl="0" eaLnBrk="1" latinLnBrk="0" hangingPunct="1">
        <a:defRPr sz="2100" kern="1200">
          <a:solidFill>
            <a:schemeClr val="tx1"/>
          </a:solidFill>
          <a:latin typeface="+mn-lt"/>
          <a:ea typeface="+mn-ea"/>
          <a:cs typeface="+mn-cs"/>
        </a:defRPr>
      </a:lvl2pPr>
      <a:lvl3pPr marL="1086791" algn="l" defTabSz="1086791" rtl="0" eaLnBrk="1" latinLnBrk="0" hangingPunct="1">
        <a:defRPr sz="2100" kern="1200">
          <a:solidFill>
            <a:schemeClr val="tx1"/>
          </a:solidFill>
          <a:latin typeface="+mn-lt"/>
          <a:ea typeface="+mn-ea"/>
          <a:cs typeface="+mn-cs"/>
        </a:defRPr>
      </a:lvl3pPr>
      <a:lvl4pPr marL="1630182" algn="l" defTabSz="1086791" rtl="0" eaLnBrk="1" latinLnBrk="0" hangingPunct="1">
        <a:defRPr sz="2100" kern="1200">
          <a:solidFill>
            <a:schemeClr val="tx1"/>
          </a:solidFill>
          <a:latin typeface="+mn-lt"/>
          <a:ea typeface="+mn-ea"/>
          <a:cs typeface="+mn-cs"/>
        </a:defRPr>
      </a:lvl4pPr>
      <a:lvl5pPr marL="2173583" algn="l" defTabSz="1086791" rtl="0" eaLnBrk="1" latinLnBrk="0" hangingPunct="1">
        <a:defRPr sz="2100" kern="1200">
          <a:solidFill>
            <a:schemeClr val="tx1"/>
          </a:solidFill>
          <a:latin typeface="+mn-lt"/>
          <a:ea typeface="+mn-ea"/>
          <a:cs typeface="+mn-cs"/>
        </a:defRPr>
      </a:lvl5pPr>
      <a:lvl6pPr marL="2716973" algn="l" defTabSz="1086791" rtl="0" eaLnBrk="1" latinLnBrk="0" hangingPunct="1">
        <a:defRPr sz="2100" kern="1200">
          <a:solidFill>
            <a:schemeClr val="tx1"/>
          </a:solidFill>
          <a:latin typeface="+mn-lt"/>
          <a:ea typeface="+mn-ea"/>
          <a:cs typeface="+mn-cs"/>
        </a:defRPr>
      </a:lvl6pPr>
      <a:lvl7pPr marL="3260368" algn="l" defTabSz="1086791" rtl="0" eaLnBrk="1" latinLnBrk="0" hangingPunct="1">
        <a:defRPr sz="2100" kern="1200">
          <a:solidFill>
            <a:schemeClr val="tx1"/>
          </a:solidFill>
          <a:latin typeface="+mn-lt"/>
          <a:ea typeface="+mn-ea"/>
          <a:cs typeface="+mn-cs"/>
        </a:defRPr>
      </a:lvl7pPr>
      <a:lvl8pPr marL="3803764" algn="l" defTabSz="1086791" rtl="0" eaLnBrk="1" latinLnBrk="0" hangingPunct="1">
        <a:defRPr sz="2100" kern="1200">
          <a:solidFill>
            <a:schemeClr val="tx1"/>
          </a:solidFill>
          <a:latin typeface="+mn-lt"/>
          <a:ea typeface="+mn-ea"/>
          <a:cs typeface="+mn-cs"/>
        </a:defRPr>
      </a:lvl8pPr>
      <a:lvl9pPr marL="4347159" algn="l" defTabSz="1086791"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8" y="1762"/>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236018" y="166688"/>
            <a:ext cx="4962046" cy="430877"/>
          </a:xfrm>
          <a:prstGeom prst="rect">
            <a:avLst/>
          </a:prstGeom>
          <a:noFill/>
        </p:spPr>
        <p:txBody>
          <a:bodyPr wrap="none" lIns="45711" tIns="22855" rIns="45711" bIns="22855" rtlCol="0">
            <a:spAutoFit/>
          </a:bodyPr>
          <a:lstStyle/>
          <a:p>
            <a:pPr algn="ctr" defTabSz="1088421"/>
            <a:r>
              <a:rPr lang="en-US" sz="2500">
                <a:solidFill>
                  <a:prstClr val="white"/>
                </a:solidFill>
                <a:latin typeface="AvantGarde-Demi" pitchFamily="18" charset="0"/>
                <a:ea typeface="AvantGarde-Demi" pitchFamily="18" charset="0"/>
                <a:cs typeface="AvantGarde-Demi" pitchFamily="18" charset="0"/>
              </a:rPr>
              <a:t>LŨY THỪA – HÀM SỐ LŨY THỪA</a:t>
            </a:r>
          </a:p>
        </p:txBody>
      </p:sp>
      <p:sp>
        <p:nvSpPr>
          <p:cNvPr id="9" name="TextBox 8"/>
          <p:cNvSpPr txBox="1"/>
          <p:nvPr userDrawn="1"/>
        </p:nvSpPr>
        <p:spPr>
          <a:xfrm>
            <a:off x="1600534" y="227625"/>
            <a:ext cx="1050398" cy="292378"/>
          </a:xfrm>
          <a:prstGeom prst="rect">
            <a:avLst/>
          </a:prstGeom>
          <a:noFill/>
        </p:spPr>
        <p:txBody>
          <a:bodyPr wrap="none" lIns="45711" tIns="22855" rIns="45711" bIns="22855" rtlCol="0">
            <a:spAutoFit/>
          </a:bodyPr>
          <a:lstStyle/>
          <a:p>
            <a:pPr algn="ctr" defTabSz="1088421"/>
            <a:r>
              <a:rPr lang="en-US" sz="1600">
                <a:solidFill>
                  <a:prstClr val="white"/>
                </a:solidFill>
                <a:latin typeface="AvantGarde-Demi" pitchFamily="18" charset="0"/>
                <a:ea typeface="AvantGarde-Demi" pitchFamily="18" charset="0"/>
                <a:cs typeface="AvantGarde-Demi" pitchFamily="18" charset="0"/>
              </a:rPr>
              <a:t>GIẢI </a:t>
            </a:r>
            <a:r>
              <a:rPr lang="en-US" sz="1600" dirty="0">
                <a:solidFill>
                  <a:prstClr val="white"/>
                </a:solidFill>
                <a:latin typeface="AvantGarde-Demi" pitchFamily="18" charset="0"/>
                <a:ea typeface="AvantGarde-Demi" pitchFamily="18" charset="0"/>
                <a:cs typeface="AvantGarde-Demi" pitchFamily="18" charset="0"/>
              </a:rPr>
              <a:t>TÍCH</a:t>
            </a:r>
          </a:p>
        </p:txBody>
      </p:sp>
      <p:sp>
        <p:nvSpPr>
          <p:cNvPr id="10" name="TextBox 9"/>
          <p:cNvSpPr txBox="1"/>
          <p:nvPr userDrawn="1"/>
        </p:nvSpPr>
        <p:spPr>
          <a:xfrm>
            <a:off x="1070642" y="92973"/>
            <a:ext cx="430548" cy="636061"/>
          </a:xfrm>
          <a:prstGeom prst="rect">
            <a:avLst/>
          </a:prstGeom>
          <a:noFill/>
        </p:spPr>
        <p:txBody>
          <a:bodyPr wrap="none" lIns="45711" tIns="22855" rIns="45711" bIns="22855" rtlCol="0">
            <a:spAutoFit/>
          </a:bodyPr>
          <a:lstStyle/>
          <a:p>
            <a:pPr algn="ctr" defTabSz="1088421">
              <a:lnSpc>
                <a:spcPts val="2250"/>
              </a:lnSpc>
            </a:pPr>
            <a:r>
              <a:rPr lang="en-US" sz="1400" dirty="0">
                <a:solidFill>
                  <a:prstClr val="white"/>
                </a:solidFill>
                <a:latin typeface="AvantGarde-Demi" pitchFamily="18" charset="0"/>
                <a:ea typeface="AvantGarde-Demi" pitchFamily="18" charset="0"/>
                <a:cs typeface="AvantGarde-Demi" pitchFamily="18" charset="0"/>
              </a:rPr>
              <a:t>LỚP</a:t>
            </a:r>
          </a:p>
          <a:p>
            <a:pPr algn="ctr" defTabSz="1088421">
              <a:lnSpc>
                <a:spcPts val="2250"/>
              </a:lnSpc>
            </a:pPr>
            <a:r>
              <a:rPr lang="en-US" sz="2400">
                <a:solidFill>
                  <a:prstClr val="white"/>
                </a:solidFill>
                <a:latin typeface="AvantGarde-Demi" pitchFamily="18" charset="0"/>
                <a:ea typeface="AvantGarde-Demi" pitchFamily="18" charset="0"/>
                <a:cs typeface="AvantGarde-Demi" pitchFamily="18" charset="0"/>
              </a:rPr>
              <a:t>12</a:t>
            </a:r>
            <a:endParaRPr lang="en-US" sz="2400" dirty="0">
              <a:solidFill>
                <a:prstClr val="white"/>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630126" y="138262"/>
            <a:ext cx="1006026" cy="538599"/>
          </a:xfrm>
          <a:prstGeom prst="rect">
            <a:avLst/>
          </a:prstGeom>
          <a:noFill/>
        </p:spPr>
        <p:txBody>
          <a:bodyPr wrap="none" lIns="45711" tIns="22855" rIns="45711" bIns="22855" rtlCol="0">
            <a:spAutoFit/>
          </a:bodyPr>
          <a:lstStyle/>
          <a:p>
            <a:pPr algn="ctr" defTabSz="1088421"/>
            <a:r>
              <a:rPr lang="en-US" sz="1600">
                <a:solidFill>
                  <a:prstClr val="white"/>
                </a:solidFill>
                <a:latin typeface="AvantGarde-Demi" pitchFamily="18" charset="0"/>
                <a:ea typeface="AvantGarde-Demi" pitchFamily="18" charset="0"/>
                <a:cs typeface="AvantGarde-Demi" pitchFamily="18" charset="0"/>
              </a:rPr>
              <a:t>BÀI 9</a:t>
            </a:r>
            <a:endParaRPr lang="en-US" sz="1600" dirty="0">
              <a:solidFill>
                <a:prstClr val="white"/>
              </a:solidFill>
              <a:latin typeface="AvantGarde-Demi" pitchFamily="18" charset="0"/>
              <a:ea typeface="AvantGarde-Demi" pitchFamily="18" charset="0"/>
              <a:cs typeface="AvantGarde-Demi" pitchFamily="18" charset="0"/>
            </a:endParaRPr>
          </a:p>
          <a:p>
            <a:pPr algn="ctr" defTabSz="1088421"/>
            <a:r>
              <a:rPr lang="en-US" sz="1600" err="1">
                <a:solidFill>
                  <a:prstClr val="white"/>
                </a:solidFill>
                <a:latin typeface="AvantGarde-Demi" pitchFamily="18" charset="0"/>
                <a:ea typeface="AvantGarde-Demi" pitchFamily="18" charset="0"/>
                <a:cs typeface="AvantGarde-Demi" pitchFamily="18" charset="0"/>
              </a:rPr>
              <a:t>Chương</a:t>
            </a:r>
            <a:r>
              <a:rPr lang="en-US" sz="1600">
                <a:solidFill>
                  <a:prstClr val="white"/>
                </a:solidFill>
                <a:latin typeface="AvantGarde-Demi" pitchFamily="18" charset="0"/>
                <a:ea typeface="AvantGarde-Demi" pitchFamily="18" charset="0"/>
                <a:cs typeface="AvantGarde-Demi" pitchFamily="18" charset="0"/>
              </a:rPr>
              <a:t> </a:t>
            </a:r>
            <a:r>
              <a:rPr lang="vi-VN" sz="1600" b="1">
                <a:solidFill>
                  <a:prstClr val="white"/>
                </a:solidFill>
                <a:latin typeface="Tahoma" pitchFamily="34" charset="0"/>
                <a:ea typeface="Tahoma" pitchFamily="34" charset="0"/>
                <a:cs typeface="Tahoma" pitchFamily="34" charset="0"/>
              </a:rPr>
              <a:t>I</a:t>
            </a:r>
            <a:r>
              <a:rPr lang="en-US" sz="1600" b="1">
                <a:solidFill>
                  <a:prstClr val="white"/>
                </a:solidFill>
                <a:latin typeface="Tahoma" pitchFamily="34" charset="0"/>
                <a:ea typeface="Tahoma" pitchFamily="34" charset="0"/>
                <a:cs typeface="Tahoma" pitchFamily="34" charset="0"/>
              </a:rPr>
              <a:t>I</a:t>
            </a:r>
            <a:endParaRPr lang="en-US" sz="1600" b="1" dirty="0">
              <a:solidFill>
                <a:prstClr val="white"/>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21" y="274638"/>
            <a:ext cx="10972959" cy="1143000"/>
          </a:xfrm>
          <a:prstGeom prst="rect">
            <a:avLst/>
          </a:prstGeom>
        </p:spPr>
        <p:txBody>
          <a:bodyPr vert="horz" lIns="45711" tIns="22855" rIns="45711" bIns="22855" rtlCol="0" anchor="ctr">
            <a:normAutofit/>
          </a:bodyPr>
          <a:lstStyle/>
          <a:p>
            <a:r>
              <a:rPr lang="en-US"/>
              <a:t>Click to edit Master title style</a:t>
            </a:r>
          </a:p>
        </p:txBody>
      </p:sp>
    </p:spTree>
    <p:extLst>
      <p:ext uri="{BB962C8B-B14F-4D97-AF65-F5344CB8AC3E}">
        <p14:creationId xmlns:p14="http://schemas.microsoft.com/office/powerpoint/2010/main" val="35441139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1088421" rtl="0" eaLnBrk="1" latinLnBrk="0" hangingPunct="1">
        <a:spcBef>
          <a:spcPct val="0"/>
        </a:spcBef>
        <a:buNone/>
        <a:defRPr sz="5200"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00" kern="1200">
          <a:solidFill>
            <a:schemeClr val="tx1"/>
          </a:solidFill>
          <a:latin typeface="+mn-lt"/>
          <a:ea typeface="+mn-ea"/>
          <a:cs typeface="+mn-cs"/>
        </a:defRPr>
      </a:lvl1pPr>
      <a:lvl2pPr marL="544211" algn="l" defTabSz="1088421" rtl="0" eaLnBrk="1" latinLnBrk="0" hangingPunct="1">
        <a:defRPr sz="2100" kern="1200">
          <a:solidFill>
            <a:schemeClr val="tx1"/>
          </a:solidFill>
          <a:latin typeface="+mn-lt"/>
          <a:ea typeface="+mn-ea"/>
          <a:cs typeface="+mn-cs"/>
        </a:defRPr>
      </a:lvl2pPr>
      <a:lvl3pPr marL="1088421" algn="l" defTabSz="1088421" rtl="0" eaLnBrk="1" latinLnBrk="0" hangingPunct="1">
        <a:defRPr sz="2100" kern="1200">
          <a:solidFill>
            <a:schemeClr val="tx1"/>
          </a:solidFill>
          <a:latin typeface="+mn-lt"/>
          <a:ea typeface="+mn-ea"/>
          <a:cs typeface="+mn-cs"/>
        </a:defRPr>
      </a:lvl3pPr>
      <a:lvl4pPr marL="1632632" algn="l" defTabSz="1088421" rtl="0" eaLnBrk="1" latinLnBrk="0" hangingPunct="1">
        <a:defRPr sz="2100" kern="1200">
          <a:solidFill>
            <a:schemeClr val="tx1"/>
          </a:solidFill>
          <a:latin typeface="+mn-lt"/>
          <a:ea typeface="+mn-ea"/>
          <a:cs typeface="+mn-cs"/>
        </a:defRPr>
      </a:lvl4pPr>
      <a:lvl5pPr marL="2176843" algn="l" defTabSz="1088421" rtl="0" eaLnBrk="1" latinLnBrk="0" hangingPunct="1">
        <a:defRPr sz="2100" kern="1200">
          <a:solidFill>
            <a:schemeClr val="tx1"/>
          </a:solidFill>
          <a:latin typeface="+mn-lt"/>
          <a:ea typeface="+mn-ea"/>
          <a:cs typeface="+mn-cs"/>
        </a:defRPr>
      </a:lvl5pPr>
      <a:lvl6pPr marL="2721053" algn="l" defTabSz="1088421" rtl="0" eaLnBrk="1" latinLnBrk="0" hangingPunct="1">
        <a:defRPr sz="2100" kern="1200">
          <a:solidFill>
            <a:schemeClr val="tx1"/>
          </a:solidFill>
          <a:latin typeface="+mn-lt"/>
          <a:ea typeface="+mn-ea"/>
          <a:cs typeface="+mn-cs"/>
        </a:defRPr>
      </a:lvl6pPr>
      <a:lvl7pPr marL="3265264" algn="l" defTabSz="1088421" rtl="0" eaLnBrk="1" latinLnBrk="0" hangingPunct="1">
        <a:defRPr sz="2100" kern="1200">
          <a:solidFill>
            <a:schemeClr val="tx1"/>
          </a:solidFill>
          <a:latin typeface="+mn-lt"/>
          <a:ea typeface="+mn-ea"/>
          <a:cs typeface="+mn-cs"/>
        </a:defRPr>
      </a:lvl7pPr>
      <a:lvl8pPr marL="3809474" algn="l" defTabSz="1088421" rtl="0" eaLnBrk="1" latinLnBrk="0" hangingPunct="1">
        <a:defRPr sz="2100" kern="1200">
          <a:solidFill>
            <a:schemeClr val="tx1"/>
          </a:solidFill>
          <a:latin typeface="+mn-lt"/>
          <a:ea typeface="+mn-ea"/>
          <a:cs typeface="+mn-cs"/>
        </a:defRPr>
      </a:lvl8pPr>
      <a:lvl9pPr marL="4353685" algn="l" defTabSz="108842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6.xml"/><Relationship Id="rId3" Type="http://schemas.openxmlformats.org/officeDocument/2006/relationships/slide" Target="slide26.xml"/><Relationship Id="rId7" Type="http://schemas.openxmlformats.org/officeDocument/2006/relationships/slide" Target="slide22.xml"/><Relationship Id="rId12" Type="http://schemas.openxmlformats.org/officeDocument/2006/relationships/slide" Target="slide17.xml"/><Relationship Id="rId2" Type="http://schemas.openxmlformats.org/officeDocument/2006/relationships/slide" Target="slide51.xml"/><Relationship Id="rId16" Type="http://schemas.openxmlformats.org/officeDocument/2006/relationships/slide" Target="slide15.xml"/><Relationship Id="rId1" Type="http://schemas.openxmlformats.org/officeDocument/2006/relationships/slideLayout" Target="../slideLayouts/slideLayout56.xml"/><Relationship Id="rId6" Type="http://schemas.openxmlformats.org/officeDocument/2006/relationships/slide" Target="slide21.xml"/><Relationship Id="rId11" Type="http://schemas.openxmlformats.org/officeDocument/2006/relationships/slide" Target="slide18.xml"/><Relationship Id="rId5" Type="http://schemas.openxmlformats.org/officeDocument/2006/relationships/slide" Target="slide53.xml"/><Relationship Id="rId15" Type="http://schemas.openxmlformats.org/officeDocument/2006/relationships/slide" Target="slide20.xml"/><Relationship Id="rId10" Type="http://schemas.openxmlformats.org/officeDocument/2006/relationships/slide" Target="slide19.xml"/><Relationship Id="rId4" Type="http://schemas.openxmlformats.org/officeDocument/2006/relationships/slide" Target="slide52.xml"/><Relationship Id="rId9" Type="http://schemas.openxmlformats.org/officeDocument/2006/relationships/slide" Target="slide24.xml"/><Relationship Id="rId14" Type="http://schemas.openxmlformats.org/officeDocument/2006/relationships/slide" Target="slide25.xml"/></Relationships>
</file>

<file path=ppt/slides/_rels/slide11.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56.xml"/><Relationship Id="rId3" Type="http://schemas.openxmlformats.org/officeDocument/2006/relationships/slide" Target="slide65.xml"/><Relationship Id="rId7" Type="http://schemas.openxmlformats.org/officeDocument/2006/relationships/slide" Target="slide60.xml"/><Relationship Id="rId12" Type="http://schemas.openxmlformats.org/officeDocument/2006/relationships/slide" Target="slide57.xml"/><Relationship Id="rId17" Type="http://schemas.openxmlformats.org/officeDocument/2006/relationships/slide" Target="slide54.xml"/><Relationship Id="rId2" Type="http://schemas.openxmlformats.org/officeDocument/2006/relationships/slide" Target="slide51.xml"/><Relationship Id="rId16" Type="http://schemas.openxmlformats.org/officeDocument/2006/relationships/slide" Target="slide59.xml"/><Relationship Id="rId1" Type="http://schemas.openxmlformats.org/officeDocument/2006/relationships/slideLayout" Target="../slideLayouts/slideLayout56.xml"/><Relationship Id="rId6" Type="http://schemas.openxmlformats.org/officeDocument/2006/relationships/slide" Target="slide68.xml"/><Relationship Id="rId11" Type="http://schemas.openxmlformats.org/officeDocument/2006/relationships/slide" Target="slide58.xml"/><Relationship Id="rId5" Type="http://schemas.openxmlformats.org/officeDocument/2006/relationships/slide" Target="slide67.xml"/><Relationship Id="rId15" Type="http://schemas.openxmlformats.org/officeDocument/2006/relationships/slide" Target="slide64.xml"/><Relationship Id="rId10" Type="http://schemas.openxmlformats.org/officeDocument/2006/relationships/slide" Target="slide63.xml"/><Relationship Id="rId4" Type="http://schemas.openxmlformats.org/officeDocument/2006/relationships/slide" Target="slide66.xml"/><Relationship Id="rId9" Type="http://schemas.openxmlformats.org/officeDocument/2006/relationships/slide" Target="slide62.xml"/><Relationship Id="rId14" Type="http://schemas.openxmlformats.org/officeDocument/2006/relationships/slide" Target="slide55.xml"/></Relationships>
</file>

<file path=ppt/slides/_rels/slide1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58.xml"/><Relationship Id="rId3" Type="http://schemas.openxmlformats.org/officeDocument/2006/relationships/slide" Target="slide59.xml"/><Relationship Id="rId7" Type="http://schemas.openxmlformats.org/officeDocument/2006/relationships/slide" Target="slide54.xml"/><Relationship Id="rId12" Type="http://schemas.openxmlformats.org/officeDocument/2006/relationships/slide" Target="slide50.xml"/><Relationship Id="rId2" Type="http://schemas.openxmlformats.org/officeDocument/2006/relationships/slide" Target="slide51.xml"/><Relationship Id="rId1" Type="http://schemas.openxmlformats.org/officeDocument/2006/relationships/slideLayout" Target="../slideLayouts/slideLayout56.xml"/><Relationship Id="rId6" Type="http://schemas.openxmlformats.org/officeDocument/2006/relationships/slide" Target="slide62.xml"/><Relationship Id="rId11" Type="http://schemas.openxmlformats.org/officeDocument/2006/relationships/slide" Target="slide52.xml"/><Relationship Id="rId5" Type="http://schemas.openxmlformats.org/officeDocument/2006/relationships/slide" Target="slide61.xml"/><Relationship Id="rId10" Type="http://schemas.openxmlformats.org/officeDocument/2006/relationships/slide" Target="slide57.xml"/><Relationship Id="rId4" Type="http://schemas.openxmlformats.org/officeDocument/2006/relationships/slide" Target="slide60.xml"/><Relationship Id="rId9" Type="http://schemas.openxmlformats.org/officeDocument/2006/relationships/slide" Target="slide56.xml"/><Relationship Id="rId14" Type="http://schemas.openxmlformats.org/officeDocument/2006/relationships/slide" Target="slide53.xml"/></Relationships>
</file>

<file path=ppt/slides/_rels/slide13.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slide" Target="slide63.xml"/><Relationship Id="rId2" Type="http://schemas.openxmlformats.org/officeDocument/2006/relationships/slide" Target="slide51.xml"/><Relationship Id="rId1" Type="http://schemas.openxmlformats.org/officeDocument/2006/relationships/slideLayout" Target="../slideLayouts/slideLayout56.xml"/><Relationship Id="rId6" Type="http://schemas.openxmlformats.org/officeDocument/2006/relationships/slide" Target="slide64.xml"/><Relationship Id="rId5" Type="http://schemas.openxmlformats.org/officeDocument/2006/relationships/slide" Target="slide65.xml"/><Relationship Id="rId4" Type="http://schemas.openxmlformats.org/officeDocument/2006/relationships/slide" Target="slide6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9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0.xml"/><Relationship Id="rId6" Type="http://schemas.openxmlformats.org/officeDocument/2006/relationships/image" Target="../media/image38.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7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63.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7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5.emf"/></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70.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76.emf"/><Relationship Id="rId4" Type="http://schemas.openxmlformats.org/officeDocument/2006/relationships/image" Target="../media/image78.png"/><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6.pn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70.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70.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7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70.xml"/><Relationship Id="rId5" Type="http://schemas.openxmlformats.org/officeDocument/2006/relationships/image" Target="../media/image102.png"/><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70.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3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4.xml"/><Relationship Id="rId1" Type="http://schemas.openxmlformats.org/officeDocument/2006/relationships/slideLayout" Target="../slideLayouts/slideLayout70.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33.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70.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6.xml"/><Relationship Id="rId1" Type="http://schemas.openxmlformats.org/officeDocument/2006/relationships/slideLayout" Target="../slideLayouts/slideLayout70.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70.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70.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3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29.xml"/><Relationship Id="rId1" Type="http://schemas.openxmlformats.org/officeDocument/2006/relationships/slideLayout" Target="../slideLayouts/slideLayout70.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38.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30.xml"/><Relationship Id="rId1" Type="http://schemas.openxmlformats.org/officeDocument/2006/relationships/slideLayout" Target="../slideLayouts/slideLayout70.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39.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1.xml"/><Relationship Id="rId1" Type="http://schemas.openxmlformats.org/officeDocument/2006/relationships/slideLayout" Target="../slideLayouts/slideLayout70.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4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Layout" Target="../slideLayouts/slideLayout5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notesSlide" Target="../notesSlides/notesSlide32.xml"/><Relationship Id="rId1" Type="http://schemas.openxmlformats.org/officeDocument/2006/relationships/slideLayout" Target="../slideLayouts/slideLayout70.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6.png"/></Relationships>
</file>

<file path=ppt/slides/_rels/slide41.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33.xml"/><Relationship Id="rId1" Type="http://schemas.openxmlformats.org/officeDocument/2006/relationships/slideLayout" Target="../slideLayouts/slideLayout70.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173.png"/></Relationships>
</file>

<file path=ppt/slides/_rels/slide42.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4.png"/><Relationship Id="rId7" Type="http://schemas.openxmlformats.org/officeDocument/2006/relationships/image" Target="../media/image177.png"/><Relationship Id="rId2" Type="http://schemas.openxmlformats.org/officeDocument/2006/relationships/notesSlide" Target="../notesSlides/notesSlide34.xml"/><Relationship Id="rId1" Type="http://schemas.openxmlformats.org/officeDocument/2006/relationships/slideLayout" Target="../slideLayouts/slideLayout70.xml"/><Relationship Id="rId6" Type="http://schemas.openxmlformats.org/officeDocument/2006/relationships/image" Target="../media/image176.png"/><Relationship Id="rId5" Type="http://schemas.openxmlformats.org/officeDocument/2006/relationships/image" Target="../media/image173.png"/><Relationship Id="rId4" Type="http://schemas.openxmlformats.org/officeDocument/2006/relationships/image" Target="../media/image175.png"/><Relationship Id="rId9" Type="http://schemas.openxmlformats.org/officeDocument/2006/relationships/image" Target="../media/image179.png"/></Relationships>
</file>

<file path=ppt/slides/_rels/slide43.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3.png"/><Relationship Id="rId7" Type="http://schemas.openxmlformats.org/officeDocument/2006/relationships/image" Target="../media/image183.png"/><Relationship Id="rId2" Type="http://schemas.openxmlformats.org/officeDocument/2006/relationships/notesSlide" Target="../notesSlides/notesSlide35.xml"/><Relationship Id="rId1" Type="http://schemas.openxmlformats.org/officeDocument/2006/relationships/slideLayout" Target="../slideLayouts/slideLayout70.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 Id="rId9" Type="http://schemas.openxmlformats.org/officeDocument/2006/relationships/image" Target="../media/image185.png"/></Relationships>
</file>

<file path=ppt/slides/_rels/slide44.xml.rels><?xml version="1.0" encoding="UTF-8" standalone="yes"?>
<Relationships xmlns="http://schemas.openxmlformats.org/package/2006/relationships"><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notesSlide" Target="../notesSlides/notesSlide36.xml"/><Relationship Id="rId1" Type="http://schemas.openxmlformats.org/officeDocument/2006/relationships/slideLayout" Target="../slideLayouts/slideLayout70.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s>
</file>

<file path=ppt/slides/_rels/slide45.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notesSlide" Target="../notesSlides/notesSlide37.xml"/><Relationship Id="rId1" Type="http://schemas.openxmlformats.org/officeDocument/2006/relationships/slideLayout" Target="../slideLayouts/slideLayout70.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97.png"/></Relationships>
</file>

<file path=ppt/slides/_rels/slide46.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notesSlide" Target="../notesSlides/notesSlide38.xml"/><Relationship Id="rId1" Type="http://schemas.openxmlformats.org/officeDocument/2006/relationships/slideLayout" Target="../slideLayouts/slideLayout70.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 Id="rId9" Type="http://schemas.openxmlformats.org/officeDocument/2006/relationships/image" Target="../media/image198.emf"/></Relationships>
</file>

<file path=ppt/slides/_rels/slide47.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39.xml"/><Relationship Id="rId1" Type="http://schemas.openxmlformats.org/officeDocument/2006/relationships/slideLayout" Target="../slideLayouts/slideLayout70.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 Id="rId9" Type="http://schemas.openxmlformats.org/officeDocument/2006/relationships/image" Target="../media/image173.png"/></Relationships>
</file>

<file path=ppt/slides/_rels/slide48.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notesSlide" Target="../notesSlides/notesSlide40.xml"/><Relationship Id="rId1" Type="http://schemas.openxmlformats.org/officeDocument/2006/relationships/slideLayout" Target="../slideLayouts/slideLayout70.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 Id="rId9" Type="http://schemas.openxmlformats.org/officeDocument/2006/relationships/image" Target="../media/image210.PNG"/></Relationships>
</file>

<file path=ppt/slides/_rels/slide49.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notesSlide" Target="../notesSlides/notesSlide41.xml"/><Relationship Id="rId1" Type="http://schemas.openxmlformats.org/officeDocument/2006/relationships/slideLayout" Target="../slideLayouts/slideLayout70.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 Id="rId9" Type="http://schemas.openxmlformats.org/officeDocument/2006/relationships/image" Target="../media/image22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3.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5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223.png"/><Relationship Id="rId7" Type="http://schemas.openxmlformats.org/officeDocument/2006/relationships/image" Target="../media/image228.png"/><Relationship Id="rId2" Type="http://schemas.openxmlformats.org/officeDocument/2006/relationships/notesSlide" Target="../notesSlides/notesSlide42.xml"/><Relationship Id="rId1" Type="http://schemas.openxmlformats.org/officeDocument/2006/relationships/slideLayout" Target="../slideLayouts/slideLayout112.xml"/><Relationship Id="rId6" Type="http://schemas.openxmlformats.org/officeDocument/2006/relationships/image" Target="../media/image227.png"/><Relationship Id="rId5" Type="http://schemas.openxmlformats.org/officeDocument/2006/relationships/image" Target="../media/image226.png"/><Relationship Id="rId10" Type="http://schemas.openxmlformats.org/officeDocument/2006/relationships/image" Target="../media/image231.png"/><Relationship Id="rId4" Type="http://schemas.openxmlformats.org/officeDocument/2006/relationships/image" Target="../media/image225.png"/><Relationship Id="rId9" Type="http://schemas.openxmlformats.org/officeDocument/2006/relationships/image" Target="../media/image230.png"/></Relationships>
</file>

<file path=ppt/slides/_rels/slide51.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43.xml"/><Relationship Id="rId1" Type="http://schemas.openxmlformats.org/officeDocument/2006/relationships/slideLayout" Target="../slideLayouts/slideLayout112.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image" Target="../media/image237.jp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12.xml"/><Relationship Id="rId6" Type="http://schemas.openxmlformats.org/officeDocument/2006/relationships/image" Target="../media/image32.png"/><Relationship Id="rId11" Type="http://schemas.openxmlformats.org/officeDocument/2006/relationships/image" Target="../media/image9.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710.png"/></Relationships>
</file>

<file path=ppt/slides/_rels/slide53.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34.png"/><Relationship Id="rId12" Type="http://schemas.openxmlformats.org/officeDocument/2006/relationships/image" Target="../media/image36.png"/><Relationship Id="rId17" Type="http://schemas.openxmlformats.org/officeDocument/2006/relationships/image" Target="../media/image239.png"/><Relationship Id="rId2" Type="http://schemas.openxmlformats.org/officeDocument/2006/relationships/notesSlide" Target="../notesSlides/notesSlide45.xml"/><Relationship Id="rId16" Type="http://schemas.openxmlformats.org/officeDocument/2006/relationships/image" Target="../media/image1110.png"/><Relationship Id="rId1" Type="http://schemas.openxmlformats.org/officeDocument/2006/relationships/slideLayout" Target="../slideLayouts/slideLayout112.xml"/><Relationship Id="rId11" Type="http://schemas.openxmlformats.org/officeDocument/2006/relationships/image" Target="../media/image35.png"/><Relationship Id="rId15" Type="http://schemas.openxmlformats.org/officeDocument/2006/relationships/image" Target="../media/image238.jpg"/><Relationship Id="rId14" Type="http://schemas.openxmlformats.org/officeDocument/2006/relationships/image" Target="../media/image38.png"/></Relationships>
</file>

<file path=ppt/slides/_rels/slide54.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14.png"/><Relationship Id="rId3" Type="http://schemas.openxmlformats.org/officeDocument/2006/relationships/image" Target="../media/image13.png"/><Relationship Id="rId12" Type="http://schemas.openxmlformats.org/officeDocument/2006/relationships/image" Target="../media/image40.png"/><Relationship Id="rId17" Type="http://schemas.openxmlformats.org/officeDocument/2006/relationships/image" Target="../media/image1010.png"/><Relationship Id="rId2" Type="http://schemas.openxmlformats.org/officeDocument/2006/relationships/notesSlide" Target="../notesSlides/notesSlide46.xml"/><Relationship Id="rId16" Type="http://schemas.openxmlformats.org/officeDocument/2006/relationships/image" Target="../media/image240.jpg"/><Relationship Id="rId1" Type="http://schemas.openxmlformats.org/officeDocument/2006/relationships/slideLayout" Target="../slideLayouts/slideLayout112.xml"/><Relationship Id="rId15" Type="http://schemas.openxmlformats.org/officeDocument/2006/relationships/image" Target="../media/image43.png"/><Relationship Id="rId19" Type="http://schemas.openxmlformats.org/officeDocument/2006/relationships/image" Target="../media/image15.png"/><Relationship Id="rId14" Type="http://schemas.openxmlformats.org/officeDocument/2006/relationships/image" Target="../media/image42.png"/></Relationships>
</file>

<file path=ppt/slides/_rels/slide5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44.png"/><Relationship Id="rId12" Type="http://schemas.openxmlformats.org/officeDocument/2006/relationships/image" Target="../media/image241.jpg"/><Relationship Id="rId2" Type="http://schemas.openxmlformats.org/officeDocument/2006/relationships/notesSlide" Target="../notesSlides/notesSlide47.xml"/><Relationship Id="rId1" Type="http://schemas.openxmlformats.org/officeDocument/2006/relationships/slideLayout" Target="../slideLayouts/slideLayout112.xml"/><Relationship Id="rId6" Type="http://schemas.openxmlformats.org/officeDocument/2006/relationships/image" Target="../media/image39.png"/><Relationship Id="rId11" Type="http://schemas.openxmlformats.org/officeDocument/2006/relationships/image" Target="../media/image48.png"/><Relationship Id="rId5" Type="http://schemas.openxmlformats.org/officeDocument/2006/relationships/image" Target="../media/image1810.png"/><Relationship Id="rId10" Type="http://schemas.openxmlformats.org/officeDocument/2006/relationships/image" Target="../media/image47.png"/><Relationship Id="rId4" Type="http://schemas.openxmlformats.org/officeDocument/2006/relationships/image" Target="../media/image17.png"/><Relationship Id="rId9"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oleObject" Target="../embeddings/oleObject9.bin"/><Relationship Id="rId3" Type="http://schemas.openxmlformats.org/officeDocument/2006/relationships/image" Target="../media/image2100.PNG"/><Relationship Id="rId7" Type="http://schemas.openxmlformats.org/officeDocument/2006/relationships/image" Target="../media/image62.png"/><Relationship Id="rId12" Type="http://schemas.openxmlformats.org/officeDocument/2006/relationships/image" Target="../media/image243.wmf"/><Relationship Id="rId2" Type="http://schemas.openxmlformats.org/officeDocument/2006/relationships/slideLayout" Target="../slideLayouts/slideLayout112.xml"/><Relationship Id="rId16" Type="http://schemas.openxmlformats.org/officeDocument/2006/relationships/image" Target="../media/image245.wmf"/><Relationship Id="rId1" Type="http://schemas.openxmlformats.org/officeDocument/2006/relationships/vmlDrawing" Target="../drawings/vmlDrawing4.vml"/><Relationship Id="rId6" Type="http://schemas.openxmlformats.org/officeDocument/2006/relationships/image" Target="../media/image55.png"/><Relationship Id="rId11" Type="http://schemas.openxmlformats.org/officeDocument/2006/relationships/oleObject" Target="../embeddings/oleObject8.bin"/><Relationship Id="rId5" Type="http://schemas.openxmlformats.org/officeDocument/2006/relationships/image" Target="../media/image246.png"/><Relationship Id="rId15" Type="http://schemas.openxmlformats.org/officeDocument/2006/relationships/oleObject" Target="../embeddings/oleObject10.bin"/><Relationship Id="rId10" Type="http://schemas.openxmlformats.org/officeDocument/2006/relationships/image" Target="../media/image242.wmf"/><Relationship Id="rId4" Type="http://schemas.openxmlformats.org/officeDocument/2006/relationships/image" Target="../media/image310.png"/><Relationship Id="rId9" Type="http://schemas.openxmlformats.org/officeDocument/2006/relationships/oleObject" Target="../embeddings/oleObject7.bin"/><Relationship Id="rId14" Type="http://schemas.openxmlformats.org/officeDocument/2006/relationships/image" Target="../media/image244.wmf"/></Relationships>
</file>

<file path=ppt/slides/_rels/slide5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49.wmf"/><Relationship Id="rId3" Type="http://schemas.openxmlformats.org/officeDocument/2006/relationships/notesSlide" Target="../notesSlides/notesSlide48.xml"/><Relationship Id="rId7" Type="http://schemas.openxmlformats.org/officeDocument/2006/relationships/image" Target="../media/image160.png"/><Relationship Id="rId12" Type="http://schemas.openxmlformats.org/officeDocument/2006/relationships/oleObject" Target="../embeddings/oleObject12.bin"/><Relationship Id="rId2" Type="http://schemas.openxmlformats.org/officeDocument/2006/relationships/slideLayout" Target="../slideLayouts/slideLayout112.xml"/><Relationship Id="rId1" Type="http://schemas.openxmlformats.org/officeDocument/2006/relationships/vmlDrawing" Target="../drawings/vmlDrawing5.vml"/><Relationship Id="rId6" Type="http://schemas.openxmlformats.org/officeDocument/2006/relationships/image" Target="../media/image150.png"/><Relationship Id="rId11" Type="http://schemas.openxmlformats.org/officeDocument/2006/relationships/image" Target="../media/image248.wmf"/><Relationship Id="rId5" Type="http://schemas.openxmlformats.org/officeDocument/2006/relationships/image" Target="../media/image140.png"/><Relationship Id="rId10" Type="http://schemas.openxmlformats.org/officeDocument/2006/relationships/oleObject" Target="../embeddings/oleObject11.bin"/><Relationship Id="rId4" Type="http://schemas.openxmlformats.org/officeDocument/2006/relationships/image" Target="../media/image105.png"/><Relationship Id="rId9" Type="http://schemas.openxmlformats.org/officeDocument/2006/relationships/image" Target="../media/image250.png"/></Relationships>
</file>

<file path=ppt/slides/_rels/slide58.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52.wmf"/><Relationship Id="rId3" Type="http://schemas.openxmlformats.org/officeDocument/2006/relationships/notesSlide" Target="../notesSlides/notesSlide49.xml"/><Relationship Id="rId7" Type="http://schemas.openxmlformats.org/officeDocument/2006/relationships/image" Target="../media/image2300.png"/><Relationship Id="rId12" Type="http://schemas.openxmlformats.org/officeDocument/2006/relationships/oleObject" Target="../embeddings/oleObject14.bin"/><Relationship Id="rId2" Type="http://schemas.openxmlformats.org/officeDocument/2006/relationships/slideLayout" Target="../slideLayouts/slideLayout112.xml"/><Relationship Id="rId1" Type="http://schemas.openxmlformats.org/officeDocument/2006/relationships/vmlDrawing" Target="../drawings/vmlDrawing6.vml"/><Relationship Id="rId6" Type="http://schemas.openxmlformats.org/officeDocument/2006/relationships/image" Target="../media/image220.png"/><Relationship Id="rId11" Type="http://schemas.openxmlformats.org/officeDocument/2006/relationships/image" Target="../media/image251.wmf"/><Relationship Id="rId5" Type="http://schemas.openxmlformats.org/officeDocument/2006/relationships/image" Target="../media/image211.png"/><Relationship Id="rId15" Type="http://schemas.openxmlformats.org/officeDocument/2006/relationships/image" Target="../media/image253.wmf"/><Relationship Id="rId10" Type="http://schemas.openxmlformats.org/officeDocument/2006/relationships/oleObject" Target="../embeddings/oleObject13.bin"/><Relationship Id="rId4" Type="http://schemas.openxmlformats.org/officeDocument/2006/relationships/image" Target="../media/image200.png"/><Relationship Id="rId9" Type="http://schemas.openxmlformats.org/officeDocument/2006/relationships/image" Target="../media/image254.png"/><Relationship Id="rId14"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256.wmf"/><Relationship Id="rId18" Type="http://schemas.openxmlformats.org/officeDocument/2006/relationships/oleObject" Target="../embeddings/oleObject20.bin"/><Relationship Id="rId3" Type="http://schemas.openxmlformats.org/officeDocument/2006/relationships/notesSlide" Target="../notesSlides/notesSlide50.xml"/><Relationship Id="rId21" Type="http://schemas.openxmlformats.org/officeDocument/2006/relationships/image" Target="../media/image260.wmf"/><Relationship Id="rId7" Type="http://schemas.openxmlformats.org/officeDocument/2006/relationships/image" Target="../media/image330.png"/><Relationship Id="rId12" Type="http://schemas.openxmlformats.org/officeDocument/2006/relationships/oleObject" Target="../embeddings/oleObject17.bin"/><Relationship Id="rId17" Type="http://schemas.openxmlformats.org/officeDocument/2006/relationships/image" Target="../media/image258.wmf"/><Relationship Id="rId2" Type="http://schemas.openxmlformats.org/officeDocument/2006/relationships/slideLayout" Target="../slideLayouts/slideLayout112.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7.vml"/><Relationship Id="rId6" Type="http://schemas.openxmlformats.org/officeDocument/2006/relationships/image" Target="../media/image320.png"/><Relationship Id="rId11" Type="http://schemas.openxmlformats.org/officeDocument/2006/relationships/image" Target="../media/image255.wmf"/><Relationship Id="rId5" Type="http://schemas.openxmlformats.org/officeDocument/2006/relationships/image" Target="../media/image311.png"/><Relationship Id="rId15" Type="http://schemas.openxmlformats.org/officeDocument/2006/relationships/image" Target="../media/image257.wmf"/><Relationship Id="rId10" Type="http://schemas.openxmlformats.org/officeDocument/2006/relationships/oleObject" Target="../embeddings/oleObject16.bin"/><Relationship Id="rId19" Type="http://schemas.openxmlformats.org/officeDocument/2006/relationships/image" Target="../media/image259.wmf"/><Relationship Id="rId4" Type="http://schemas.openxmlformats.org/officeDocument/2006/relationships/image" Target="../media/image300.png"/><Relationship Id="rId9" Type="http://schemas.openxmlformats.org/officeDocument/2006/relationships/image" Target="../media/image261.png"/><Relationship Id="rId1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263.wmf"/><Relationship Id="rId3" Type="http://schemas.openxmlformats.org/officeDocument/2006/relationships/notesSlide" Target="../notesSlides/notesSlide51.xml"/><Relationship Id="rId7" Type="http://schemas.openxmlformats.org/officeDocument/2006/relationships/image" Target="../media/image440.png"/><Relationship Id="rId12" Type="http://schemas.openxmlformats.org/officeDocument/2006/relationships/oleObject" Target="../embeddings/oleObject23.bin"/><Relationship Id="rId17" Type="http://schemas.openxmlformats.org/officeDocument/2006/relationships/image" Target="../media/image265.wmf"/><Relationship Id="rId2" Type="http://schemas.openxmlformats.org/officeDocument/2006/relationships/slideLayout" Target="../slideLayouts/slideLayout112.xml"/><Relationship Id="rId16" Type="http://schemas.openxmlformats.org/officeDocument/2006/relationships/oleObject" Target="../embeddings/oleObject25.bin"/><Relationship Id="rId1" Type="http://schemas.openxmlformats.org/officeDocument/2006/relationships/vmlDrawing" Target="../drawings/vmlDrawing8.vml"/><Relationship Id="rId6" Type="http://schemas.openxmlformats.org/officeDocument/2006/relationships/image" Target="../media/image430.png"/><Relationship Id="rId11" Type="http://schemas.openxmlformats.org/officeDocument/2006/relationships/image" Target="../media/image262.wmf"/><Relationship Id="rId5" Type="http://schemas.openxmlformats.org/officeDocument/2006/relationships/image" Target="../media/image420.png"/><Relationship Id="rId15" Type="http://schemas.openxmlformats.org/officeDocument/2006/relationships/image" Target="../media/image264.wmf"/><Relationship Id="rId10" Type="http://schemas.openxmlformats.org/officeDocument/2006/relationships/oleObject" Target="../embeddings/oleObject22.bin"/><Relationship Id="rId4" Type="http://schemas.openxmlformats.org/officeDocument/2006/relationships/image" Target="../media/image410.png"/><Relationship Id="rId9" Type="http://schemas.openxmlformats.org/officeDocument/2006/relationships/image" Target="../media/image266.png"/><Relationship Id="rId14" Type="http://schemas.openxmlformats.org/officeDocument/2006/relationships/oleObject" Target="../embeddings/oleObject24.bin"/></Relationships>
</file>

<file path=ppt/slides/_rels/slide61.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oleObject" Target="../embeddings/oleObject28.bin"/><Relationship Id="rId3" Type="http://schemas.openxmlformats.org/officeDocument/2006/relationships/notesSlide" Target="../notesSlides/notesSlide52.xml"/><Relationship Id="rId7" Type="http://schemas.openxmlformats.org/officeDocument/2006/relationships/image" Target="../media/image53.png"/><Relationship Id="rId12" Type="http://schemas.openxmlformats.org/officeDocument/2006/relationships/image" Target="../media/image268.wmf"/><Relationship Id="rId2" Type="http://schemas.openxmlformats.org/officeDocument/2006/relationships/slideLayout" Target="../slideLayouts/slideLayout112.xml"/><Relationship Id="rId1" Type="http://schemas.openxmlformats.org/officeDocument/2006/relationships/vmlDrawing" Target="../drawings/vmlDrawing9.vml"/><Relationship Id="rId6" Type="http://schemas.openxmlformats.org/officeDocument/2006/relationships/image" Target="../media/image52.png"/><Relationship Id="rId11" Type="http://schemas.openxmlformats.org/officeDocument/2006/relationships/oleObject" Target="../embeddings/oleObject27.bin"/><Relationship Id="rId5" Type="http://schemas.openxmlformats.org/officeDocument/2006/relationships/image" Target="../media/image51.png"/><Relationship Id="rId10" Type="http://schemas.openxmlformats.org/officeDocument/2006/relationships/image" Target="../media/image267.wmf"/><Relationship Id="rId4" Type="http://schemas.openxmlformats.org/officeDocument/2006/relationships/image" Target="../media/image50.png"/><Relationship Id="rId9" Type="http://schemas.openxmlformats.org/officeDocument/2006/relationships/oleObject" Target="../embeddings/oleObject26.bin"/><Relationship Id="rId14" Type="http://schemas.openxmlformats.org/officeDocument/2006/relationships/image" Target="../media/image269.wmf"/></Relationships>
</file>

<file path=ppt/slides/_rels/slide62.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272.wmf"/><Relationship Id="rId18" Type="http://schemas.openxmlformats.org/officeDocument/2006/relationships/oleObject" Target="../embeddings/oleObject33.bin"/><Relationship Id="rId3" Type="http://schemas.openxmlformats.org/officeDocument/2006/relationships/notesSlide" Target="../notesSlides/notesSlide53.xml"/><Relationship Id="rId7" Type="http://schemas.openxmlformats.org/officeDocument/2006/relationships/image" Target="../media/image610.png"/><Relationship Id="rId12" Type="http://schemas.openxmlformats.org/officeDocument/2006/relationships/oleObject" Target="../embeddings/oleObject30.bin"/><Relationship Id="rId17" Type="http://schemas.openxmlformats.org/officeDocument/2006/relationships/image" Target="../media/image274.wmf"/><Relationship Id="rId2" Type="http://schemas.openxmlformats.org/officeDocument/2006/relationships/slideLayout" Target="../slideLayouts/slideLayout112.xml"/><Relationship Id="rId16" Type="http://schemas.openxmlformats.org/officeDocument/2006/relationships/oleObject" Target="../embeddings/oleObject32.bin"/><Relationship Id="rId1" Type="http://schemas.openxmlformats.org/officeDocument/2006/relationships/vmlDrawing" Target="../drawings/vmlDrawing10.vml"/><Relationship Id="rId6" Type="http://schemas.openxmlformats.org/officeDocument/2006/relationships/image" Target="../media/image60.png"/><Relationship Id="rId11" Type="http://schemas.openxmlformats.org/officeDocument/2006/relationships/image" Target="../media/image271.wmf"/><Relationship Id="rId5" Type="http://schemas.openxmlformats.org/officeDocument/2006/relationships/image" Target="../media/image59.png"/><Relationship Id="rId15" Type="http://schemas.openxmlformats.org/officeDocument/2006/relationships/image" Target="../media/image273.wmf"/><Relationship Id="rId10" Type="http://schemas.openxmlformats.org/officeDocument/2006/relationships/oleObject" Target="../embeddings/oleObject29.bin"/><Relationship Id="rId19" Type="http://schemas.openxmlformats.org/officeDocument/2006/relationships/image" Target="../media/image275.wmf"/><Relationship Id="rId4" Type="http://schemas.openxmlformats.org/officeDocument/2006/relationships/image" Target="../media/image58.png"/><Relationship Id="rId9" Type="http://schemas.openxmlformats.org/officeDocument/2006/relationships/image" Target="../media/image276.png"/><Relationship Id="rId14" Type="http://schemas.openxmlformats.org/officeDocument/2006/relationships/oleObject" Target="../embeddings/oleObject3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280.png"/><Relationship Id="rId7" Type="http://schemas.openxmlformats.org/officeDocument/2006/relationships/image" Target="../media/image278.wmf"/><Relationship Id="rId2" Type="http://schemas.openxmlformats.org/officeDocument/2006/relationships/slideLayout" Target="../slideLayouts/slideLayout112.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image" Target="../media/image277.wmf"/><Relationship Id="rId10" Type="http://schemas.openxmlformats.org/officeDocument/2006/relationships/image" Target="../media/image281.png"/><Relationship Id="rId4" Type="http://schemas.openxmlformats.org/officeDocument/2006/relationships/oleObject" Target="../embeddings/oleObject34.bin"/><Relationship Id="rId9" Type="http://schemas.openxmlformats.org/officeDocument/2006/relationships/image" Target="../media/image279.wmf"/></Relationships>
</file>

<file path=ppt/slides/_rels/slide64.xml.rels><?xml version="1.0" encoding="UTF-8" standalone="yes"?>
<Relationships xmlns="http://schemas.openxmlformats.org/package/2006/relationships"><Relationship Id="rId8" Type="http://schemas.openxmlformats.org/officeDocument/2006/relationships/image" Target="../media/image770.png"/><Relationship Id="rId13" Type="http://schemas.openxmlformats.org/officeDocument/2006/relationships/image" Target="../media/image283.wmf"/><Relationship Id="rId18" Type="http://schemas.openxmlformats.org/officeDocument/2006/relationships/oleObject" Target="../embeddings/oleObject41.bin"/><Relationship Id="rId3" Type="http://schemas.openxmlformats.org/officeDocument/2006/relationships/notesSlide" Target="../notesSlides/notesSlide54.xml"/><Relationship Id="rId7" Type="http://schemas.openxmlformats.org/officeDocument/2006/relationships/image" Target="../media/image76.png"/><Relationship Id="rId12" Type="http://schemas.openxmlformats.org/officeDocument/2006/relationships/oleObject" Target="../embeddings/oleObject38.bin"/><Relationship Id="rId17" Type="http://schemas.openxmlformats.org/officeDocument/2006/relationships/image" Target="../media/image285.wmf"/><Relationship Id="rId2" Type="http://schemas.openxmlformats.org/officeDocument/2006/relationships/slideLayout" Target="../slideLayouts/slideLayout112.xml"/><Relationship Id="rId16" Type="http://schemas.openxmlformats.org/officeDocument/2006/relationships/oleObject" Target="../embeddings/oleObject40.bin"/><Relationship Id="rId1" Type="http://schemas.openxmlformats.org/officeDocument/2006/relationships/vmlDrawing" Target="../drawings/vmlDrawing12.vml"/><Relationship Id="rId6" Type="http://schemas.openxmlformats.org/officeDocument/2006/relationships/image" Target="../media/image75.png"/><Relationship Id="rId11" Type="http://schemas.openxmlformats.org/officeDocument/2006/relationships/image" Target="../media/image282.wmf"/><Relationship Id="rId5" Type="http://schemas.openxmlformats.org/officeDocument/2006/relationships/image" Target="../media/image740.png"/><Relationship Id="rId15" Type="http://schemas.openxmlformats.org/officeDocument/2006/relationships/image" Target="../media/image284.wmf"/><Relationship Id="rId10" Type="http://schemas.openxmlformats.org/officeDocument/2006/relationships/oleObject" Target="../embeddings/oleObject37.bin"/><Relationship Id="rId19" Type="http://schemas.openxmlformats.org/officeDocument/2006/relationships/image" Target="../media/image286.wmf"/><Relationship Id="rId4" Type="http://schemas.openxmlformats.org/officeDocument/2006/relationships/image" Target="../media/image730.png"/><Relationship Id="rId9" Type="http://schemas.openxmlformats.org/officeDocument/2006/relationships/image" Target="../media/image287.png"/><Relationship Id="rId14" Type="http://schemas.openxmlformats.org/officeDocument/2006/relationships/oleObject" Target="../embeddings/oleObject39.bin"/></Relationships>
</file>

<file path=ppt/slides/_rels/slide6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289.wmf"/><Relationship Id="rId3" Type="http://schemas.openxmlformats.org/officeDocument/2006/relationships/notesSlide" Target="../notesSlides/notesSlide55.xml"/><Relationship Id="rId7" Type="http://schemas.openxmlformats.org/officeDocument/2006/relationships/image" Target="../media/image91.png"/><Relationship Id="rId12" Type="http://schemas.openxmlformats.org/officeDocument/2006/relationships/oleObject" Target="../embeddings/oleObject43.bin"/><Relationship Id="rId2" Type="http://schemas.openxmlformats.org/officeDocument/2006/relationships/slideLayout" Target="../slideLayouts/slideLayout112.xml"/><Relationship Id="rId1" Type="http://schemas.openxmlformats.org/officeDocument/2006/relationships/vmlDrawing" Target="../drawings/vmlDrawing13.vml"/><Relationship Id="rId6" Type="http://schemas.openxmlformats.org/officeDocument/2006/relationships/image" Target="../media/image90.png"/><Relationship Id="rId11" Type="http://schemas.openxmlformats.org/officeDocument/2006/relationships/image" Target="../media/image288.wmf"/><Relationship Id="rId5" Type="http://schemas.openxmlformats.org/officeDocument/2006/relationships/image" Target="../media/image89.png"/><Relationship Id="rId15" Type="http://schemas.openxmlformats.org/officeDocument/2006/relationships/image" Target="../media/image290.wmf"/><Relationship Id="rId10" Type="http://schemas.openxmlformats.org/officeDocument/2006/relationships/oleObject" Target="../embeddings/oleObject42.bin"/><Relationship Id="rId4" Type="http://schemas.openxmlformats.org/officeDocument/2006/relationships/image" Target="../media/image88.png"/><Relationship Id="rId9" Type="http://schemas.openxmlformats.org/officeDocument/2006/relationships/image" Target="../media/image291.png"/><Relationship Id="rId1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8" Type="http://schemas.openxmlformats.org/officeDocument/2006/relationships/image" Target="../media/image92.png"/><Relationship Id="rId7" Type="http://schemas.openxmlformats.org/officeDocument/2006/relationships/image" Target="../media/image91.png"/><Relationship Id="rId2" Type="http://schemas.openxmlformats.org/officeDocument/2006/relationships/notesSlide" Target="../notesSlides/notesSlide56.xml"/><Relationship Id="rId1" Type="http://schemas.openxmlformats.org/officeDocument/2006/relationships/slideLayout" Target="../slideLayouts/slideLayout112.xml"/><Relationship Id="rId6" Type="http://schemas.openxmlformats.org/officeDocument/2006/relationships/image" Target="../media/image90.png"/><Relationship Id="rId11" Type="http://schemas.openxmlformats.org/officeDocument/2006/relationships/image" Target="../media/image294.PNG"/><Relationship Id="rId5" Type="http://schemas.openxmlformats.org/officeDocument/2006/relationships/image" Target="../media/image89.png"/><Relationship Id="rId10" Type="http://schemas.openxmlformats.org/officeDocument/2006/relationships/image" Target="../media/image293.png"/><Relationship Id="rId4" Type="http://schemas.openxmlformats.org/officeDocument/2006/relationships/image" Target="../media/image88.png"/><Relationship Id="rId9" Type="http://schemas.openxmlformats.org/officeDocument/2006/relationships/image" Target="../media/image292.png"/></Relationships>
</file>

<file path=ppt/slides/_rels/slide67.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notesSlide" Target="../notesSlides/notesSlide57.xml"/><Relationship Id="rId7" Type="http://schemas.openxmlformats.org/officeDocument/2006/relationships/image" Target="../media/image103.png"/><Relationship Id="rId12" Type="http://schemas.openxmlformats.org/officeDocument/2006/relationships/image" Target="../media/image296.wmf"/><Relationship Id="rId2" Type="http://schemas.openxmlformats.org/officeDocument/2006/relationships/slideLayout" Target="../slideLayouts/slideLayout112.xml"/><Relationship Id="rId1" Type="http://schemas.openxmlformats.org/officeDocument/2006/relationships/vmlDrawing" Target="../drawings/vmlDrawing14.vml"/><Relationship Id="rId6" Type="http://schemas.openxmlformats.org/officeDocument/2006/relationships/image" Target="../media/image102.png"/><Relationship Id="rId11" Type="http://schemas.openxmlformats.org/officeDocument/2006/relationships/oleObject" Target="../embeddings/oleObject46.bin"/><Relationship Id="rId5" Type="http://schemas.openxmlformats.org/officeDocument/2006/relationships/image" Target="../media/image101.png"/><Relationship Id="rId10" Type="http://schemas.openxmlformats.org/officeDocument/2006/relationships/image" Target="../media/image295.wmf"/><Relationship Id="rId4" Type="http://schemas.openxmlformats.org/officeDocument/2006/relationships/image" Target="../media/image100.png"/><Relationship Id="rId9"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299.wmf"/><Relationship Id="rId3" Type="http://schemas.openxmlformats.org/officeDocument/2006/relationships/notesSlide" Target="../notesSlides/notesSlide58.xml"/><Relationship Id="rId7" Type="http://schemas.openxmlformats.org/officeDocument/2006/relationships/image" Target="../media/image111.png"/><Relationship Id="rId12" Type="http://schemas.openxmlformats.org/officeDocument/2006/relationships/oleObject" Target="../embeddings/oleObject48.bin"/><Relationship Id="rId2" Type="http://schemas.openxmlformats.org/officeDocument/2006/relationships/slideLayout" Target="../slideLayouts/slideLayout112.xml"/><Relationship Id="rId1" Type="http://schemas.openxmlformats.org/officeDocument/2006/relationships/vmlDrawing" Target="../drawings/vmlDrawing15.vml"/><Relationship Id="rId6" Type="http://schemas.openxmlformats.org/officeDocument/2006/relationships/image" Target="../media/image110.png"/><Relationship Id="rId11" Type="http://schemas.openxmlformats.org/officeDocument/2006/relationships/image" Target="../media/image298.wmf"/><Relationship Id="rId5" Type="http://schemas.openxmlformats.org/officeDocument/2006/relationships/image" Target="../media/image109.png"/><Relationship Id="rId15" Type="http://schemas.openxmlformats.org/officeDocument/2006/relationships/image" Target="../media/image300.wmf"/><Relationship Id="rId10" Type="http://schemas.openxmlformats.org/officeDocument/2006/relationships/oleObject" Target="../embeddings/oleObject47.bin"/><Relationship Id="rId4" Type="http://schemas.openxmlformats.org/officeDocument/2006/relationships/image" Target="../media/image108.png"/><Relationship Id="rId9" Type="http://schemas.openxmlformats.org/officeDocument/2006/relationships/image" Target="../media/image301.png"/><Relationship Id="rId14" Type="http://schemas.openxmlformats.org/officeDocument/2006/relationships/oleObject" Target="../embeddings/oleObject4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6.wmf"/><Relationship Id="rId2" Type="http://schemas.openxmlformats.org/officeDocument/2006/relationships/slideLayout" Target="../slideLayouts/slideLayout3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031" y="0"/>
            <a:ext cx="12201485" cy="691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374" tIns="22664" rIns="45374" bIns="22664" rtlCol="0" anchor="ctr"/>
          <a:lstStyle/>
          <a:p>
            <a:pPr algn="ctr" defTabSz="1081094"/>
            <a:endParaRPr lang="en-US" sz="2100">
              <a:solidFill>
                <a:prstClr val="white"/>
              </a:solidFill>
            </a:endParaRPr>
          </a:p>
        </p:txBody>
      </p:sp>
      <p:sp>
        <p:nvSpPr>
          <p:cNvPr id="16" name="Rounded Rectangle 15"/>
          <p:cNvSpPr/>
          <p:nvPr/>
        </p:nvSpPr>
        <p:spPr>
          <a:xfrm>
            <a:off x="2447034" y="3811242"/>
            <a:ext cx="7568415" cy="187006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374" tIns="22664" rIns="45374" bIns="22664" rtlCol="0" anchor="ctr"/>
          <a:lstStyle/>
          <a:p>
            <a:pPr algn="ctr" defTabSz="1081094"/>
            <a:endParaRPr lang="en-US" sz="2100">
              <a:solidFill>
                <a:prstClr val="white"/>
              </a:solidFill>
            </a:endParaRPr>
          </a:p>
        </p:txBody>
      </p:sp>
      <p:sp>
        <p:nvSpPr>
          <p:cNvPr id="21" name="TextBox 20"/>
          <p:cNvSpPr txBox="1"/>
          <p:nvPr/>
        </p:nvSpPr>
        <p:spPr>
          <a:xfrm>
            <a:off x="3921800" y="1903963"/>
            <a:ext cx="4431856" cy="4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374" tIns="22664" rIns="45374" bIns="22664" rtlCol="0">
            <a:spAutoFit/>
          </a:bodyPr>
          <a:lstStyle/>
          <a:p>
            <a:pPr algn="ctr" defTabSz="1081094"/>
            <a:r>
              <a:rPr lang="en-US" sz="2400" b="1">
                <a:solidFill>
                  <a:srgbClr val="135F82"/>
                </a:solidFill>
                <a:latin typeface="Tahoma" pitchFamily="34" charset="0"/>
                <a:ea typeface="Tahoma" pitchFamily="34" charset="0"/>
                <a:cs typeface="Tahoma" pitchFamily="34" charset="0"/>
              </a:rPr>
              <a:t>DIỄN ĐÀN GIÁO VIÊN TOÁN</a:t>
            </a:r>
            <a:endParaRPr lang="en-US" sz="24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5528184" y="2251777"/>
            <a:ext cx="1500697" cy="60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45374" tIns="22664" rIns="45374" bIns="22664" rtlCol="0">
            <a:spAutoFit/>
          </a:bodyPr>
          <a:lstStyle/>
          <a:p>
            <a:pPr defTabSz="1081094">
              <a:lnSpc>
                <a:spcPct val="150000"/>
              </a:lnSpc>
            </a:pPr>
            <a:r>
              <a:rPr lang="en-US" sz="2400" b="1">
                <a:solidFill>
                  <a:srgbClr val="FF0000"/>
                </a:solidFill>
                <a:latin typeface="Tahoma" pitchFamily="34" charset="0"/>
                <a:ea typeface="Tahoma" pitchFamily="34" charset="0"/>
                <a:cs typeface="Tahoma" pitchFamily="34" charset="0"/>
              </a:rPr>
              <a:t>PPT TIVI</a:t>
            </a:r>
            <a:endParaRPr lang="en-US" sz="2400" b="1" dirty="0">
              <a:solidFill>
                <a:srgbClr val="FF0000"/>
              </a:solidFill>
              <a:latin typeface="Tahoma" pitchFamily="34" charset="0"/>
              <a:ea typeface="Tahoma" pitchFamily="34" charset="0"/>
              <a:cs typeface="Tahoma" pitchFamily="34" charset="0"/>
            </a:endParaRPr>
          </a:p>
        </p:txBody>
      </p:sp>
      <p:grpSp>
        <p:nvGrpSpPr>
          <p:cNvPr id="10" name="Group 9"/>
          <p:cNvGrpSpPr/>
          <p:nvPr/>
        </p:nvGrpSpPr>
        <p:grpSpPr>
          <a:xfrm>
            <a:off x="3784210" y="3426797"/>
            <a:ext cx="4768488" cy="2139017"/>
            <a:chOff x="8531432" y="4371559"/>
            <a:chExt cx="8054358" cy="2085411"/>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1081094"/>
              <a:endParaRPr lang="en-US" sz="2100">
                <a:solidFill>
                  <a:prstClr val="white"/>
                </a:solidFill>
              </a:endParaRPr>
            </a:p>
          </p:txBody>
        </p:sp>
        <p:sp>
          <p:nvSpPr>
            <p:cNvPr id="23" name="TextBox 22"/>
            <p:cNvSpPr txBox="1"/>
            <p:nvPr/>
          </p:nvSpPr>
          <p:spPr>
            <a:xfrm>
              <a:off x="8531432" y="4371559"/>
              <a:ext cx="8054358" cy="2085411"/>
            </a:xfrm>
            <a:prstGeom prst="rect">
              <a:avLst/>
            </a:prstGeom>
            <a:noFill/>
          </p:spPr>
          <p:txBody>
            <a:bodyPr wrap="none" lIns="91410" tIns="45705" rIns="91410" bIns="45705" rtlCol="0">
              <a:spAutoFit/>
            </a:bodyPr>
            <a:lstStyle/>
            <a:p>
              <a:pPr algn="ctr" defTabSz="1081094"/>
              <a:r>
                <a:rPr lang="en-US" sz="3300" b="1" dirty="0">
                  <a:solidFill>
                    <a:srgbClr val="002060"/>
                  </a:solidFill>
                  <a:latin typeface="AvantGarde-Demi" pitchFamily="18" charset="0"/>
                  <a:ea typeface="AvantGarde-Demi" pitchFamily="18" charset="0"/>
                  <a:cs typeface="AvantGarde-Demi" pitchFamily="18" charset="0"/>
                </a:rPr>
                <a:t>ÔN THI THPTQG</a:t>
              </a:r>
            </a:p>
            <a:p>
              <a:pPr algn="ctr" defTabSz="1081094"/>
              <a:r>
                <a:rPr lang="en-US" sz="2800" b="1" dirty="0">
                  <a:solidFill>
                    <a:srgbClr val="FF0000"/>
                  </a:solidFill>
                  <a:latin typeface="AvantGarde-Demi" pitchFamily="18" charset="0"/>
                  <a:ea typeface="AvantGarde-Demi" pitchFamily="18" charset="0"/>
                  <a:cs typeface="AvantGarde-Demi" pitchFamily="18" charset="0"/>
                </a:rPr>
                <a:t>CHUYÊN ĐỀ:</a:t>
              </a:r>
            </a:p>
            <a:p>
              <a:pPr algn="ctr" defTabSz="1081094"/>
              <a:r>
                <a:rPr lang="en-US" sz="3600" b="1">
                  <a:solidFill>
                    <a:srgbClr val="135F82"/>
                  </a:solidFill>
                  <a:latin typeface="AvantGarde-Demi" pitchFamily="18" charset="0"/>
                  <a:ea typeface="AvantGarde-Demi" pitchFamily="18" charset="0"/>
                  <a:cs typeface="AvantGarde-Demi" pitchFamily="18" charset="0"/>
                </a:rPr>
                <a:t> </a:t>
              </a:r>
              <a:r>
                <a:rPr lang="en-US" sz="3600" b="1">
                  <a:solidFill>
                    <a:srgbClr val="0000CC"/>
                  </a:solidFill>
                  <a:latin typeface="Times New Roman" panose="02020603050405020304" pitchFamily="18" charset="0"/>
                  <a:cs typeface="Times New Roman" panose="02020603050405020304" pitchFamily="18" charset="0"/>
                </a:rPr>
                <a:t>KHỐI TRÒN XOAY</a:t>
              </a:r>
            </a:p>
            <a:p>
              <a:pPr algn="ctr" defTabSz="1081094">
                <a:lnSpc>
                  <a:spcPct val="150000"/>
                </a:lnSpc>
              </a:pPr>
              <a:r>
                <a:rPr lang="en-US" sz="2400" b="1">
                  <a:solidFill>
                    <a:srgbClr val="0000CC"/>
                  </a:solidFill>
                  <a:latin typeface="Times New Roman" panose="02020603050405020304" pitchFamily="18" charset="0"/>
                  <a:cs typeface="Times New Roman" panose="02020603050405020304" pitchFamily="18" charset="0"/>
                </a:rPr>
                <a:t>PHẦN B: MẶT TRỤ - KHỐI TRỤ</a:t>
              </a:r>
              <a:endParaRPr lang="en-US" sz="2400" b="1" dirty="0">
                <a:solidFill>
                  <a:srgbClr val="0000CC"/>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6391610" y="871658"/>
            <a:ext cx="906946" cy="952849"/>
            <a:chOff x="12784885" y="1066801"/>
            <a:chExt cx="1814128" cy="1905693"/>
          </a:xfrm>
        </p:grpSpPr>
        <p:sp>
          <p:nvSpPr>
            <p:cNvPr id="24" name="TextBox 23"/>
            <p:cNvSpPr txBox="1"/>
            <p:nvPr/>
          </p:nvSpPr>
          <p:spPr>
            <a:xfrm>
              <a:off x="12784885" y="1066801"/>
              <a:ext cx="1814128" cy="830934"/>
            </a:xfrm>
            <a:prstGeom prst="rect">
              <a:avLst/>
            </a:prstGeom>
            <a:noFill/>
          </p:spPr>
          <p:txBody>
            <a:bodyPr wrap="square" lIns="91410" tIns="45705" rIns="91410" bIns="45705" rtlCol="0">
              <a:spAutoFit/>
            </a:bodyPr>
            <a:lstStyle/>
            <a:p>
              <a:pPr algn="ctr" defTabSz="1081094"/>
              <a:r>
                <a:rPr lang="en-US" sz="2100"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4" y="1556786"/>
              <a:ext cx="1395314" cy="1415708"/>
            </a:xfrm>
            <a:prstGeom prst="rect">
              <a:avLst/>
            </a:prstGeom>
            <a:noFill/>
          </p:spPr>
          <p:txBody>
            <a:bodyPr wrap="none" lIns="91410" tIns="45705" rIns="91410" bIns="45705" rtlCol="0">
              <a:spAutoFit/>
            </a:bodyPr>
            <a:lstStyle/>
            <a:p>
              <a:pPr defTabSz="1081094"/>
              <a:r>
                <a:rPr lang="en-US" sz="4000" dirty="0">
                  <a:solidFill>
                    <a:srgbClr val="135F82"/>
                  </a:solidFill>
                  <a:latin typeface="Times New Roman" panose="02020603050405020304" pitchFamily="18" charset="0"/>
                  <a:ea typeface="AvantGarde" pitchFamily="2" charset="0"/>
                  <a:cs typeface="Times New Roman" panose="02020603050405020304" pitchFamily="18" charset="0"/>
                </a:rPr>
                <a:t>12</a:t>
              </a:r>
            </a:p>
          </p:txBody>
        </p:sp>
      </p:grpSp>
      <p:grpSp>
        <p:nvGrpSpPr>
          <p:cNvPr id="9" name="Group 8"/>
          <p:cNvGrpSpPr/>
          <p:nvPr/>
        </p:nvGrpSpPr>
        <p:grpSpPr>
          <a:xfrm>
            <a:off x="5592467" y="932504"/>
            <a:ext cx="1119042" cy="853514"/>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8562233" y="1164857"/>
            <a:ext cx="3606587" cy="207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126907" y="841330"/>
            <a:ext cx="2610779" cy="2655113"/>
          </a:xfrm>
          <a:prstGeom prst="rect">
            <a:avLst/>
          </a:prstGeom>
          <a:noFill/>
        </p:spPr>
      </p:pic>
    </p:spTree>
    <p:extLst>
      <p:ext uri="{BB962C8B-B14F-4D97-AF65-F5344CB8AC3E}">
        <p14:creationId xmlns:p14="http://schemas.microsoft.com/office/powerpoint/2010/main" val="419430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864" y="1195237"/>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466" tIns="22715" rIns="45466" bIns="22715" anchor="ctr"/>
          <a:lstStyle/>
          <a:p>
            <a:pPr algn="ctr" defTabSz="1082716">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Nhận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biết</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p>
        </p:txBody>
      </p:sp>
      <p:sp>
        <p:nvSpPr>
          <p:cNvPr id="20" name="Action Button: Back or Previous 19">
            <a:hlinkClick r:id="rId2" action="ppaction://hlinksldjump" highlightClick="1"/>
          </p:cNvPr>
          <p:cNvSpPr/>
          <p:nvPr/>
        </p:nvSpPr>
        <p:spPr>
          <a:xfrm>
            <a:off x="11082986" y="6151456"/>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1" name="Action Button: Forward or Next 20">
            <a:hlinkClick r:id="" action="ppaction://hlinkshowjump?jump=nextslide" highlightClick="1"/>
          </p:cNvPr>
          <p:cNvSpPr/>
          <p:nvPr/>
        </p:nvSpPr>
        <p:spPr>
          <a:xfrm>
            <a:off x="11563218" y="6160692"/>
            <a:ext cx="47099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2"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18254"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932" tIns="45466" rIns="90932" bIns="45466" numCol="1" anchor="ctr" anchorCtr="0" compatLnSpc="1">
            <a:prstTxWarp prst="textNoShape">
              <a:avLst/>
            </a:prstTxWarp>
            <a:spAutoFit/>
          </a:bodyPr>
          <a:lstStyle/>
          <a:p>
            <a:pPr algn="ctr" defTabSz="909425"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5554" y="228600"/>
            <a:ext cx="11048636" cy="538609"/>
          </a:xfrm>
          <a:prstGeom prst="rect">
            <a:avLst/>
          </a:prstGeom>
          <a:noFill/>
        </p:spPr>
        <p:txBody>
          <a:bodyPr wrap="square" lIns="45466" tIns="22715" rIns="45466" bIns="22715" rtlCol="0">
            <a:spAutoFit/>
          </a:bodyPr>
          <a:lstStyle/>
          <a:p>
            <a:pPr algn="ctr" defTabSz="1082716"/>
            <a:r>
              <a:rPr lang="en-US" sz="3200" b="1">
                <a:solidFill>
                  <a:srgbClr val="FF0000"/>
                </a:solidFill>
                <a:latin typeface="Times New Roman" panose="02020603050405020304" pitchFamily="18" charset="0"/>
                <a:cs typeface="Times New Roman" panose="02020603050405020304" pitchFamily="18" charset="0"/>
              </a:rPr>
              <a:t>CĐ_HÌNH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hlinkClick r:id="rId3" action="ppaction://hlinksldjump"/>
          </p:cNvPr>
          <p:cNvSpPr txBox="1"/>
          <p:nvPr/>
        </p:nvSpPr>
        <p:spPr>
          <a:xfrm>
            <a:off x="3181394"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12</a:t>
            </a:r>
          </a:p>
        </p:txBody>
      </p:sp>
      <p:sp>
        <p:nvSpPr>
          <p:cNvPr id="25" name="TextBox 24">
            <a:hlinkClick r:id="rId2" action="ppaction://hlinksldjump"/>
          </p:cNvPr>
          <p:cNvSpPr txBox="1"/>
          <p:nvPr/>
        </p:nvSpPr>
        <p:spPr>
          <a:xfrm>
            <a:off x="5219700"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13</a:t>
            </a:r>
          </a:p>
        </p:txBody>
      </p:sp>
      <p:sp>
        <p:nvSpPr>
          <p:cNvPr id="26" name="TextBox 25">
            <a:hlinkClick r:id="rId4" action="ppaction://hlinksldjump"/>
          </p:cNvPr>
          <p:cNvSpPr txBox="1"/>
          <p:nvPr/>
        </p:nvSpPr>
        <p:spPr>
          <a:xfrm>
            <a:off x="7162800"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14</a:t>
            </a:r>
          </a:p>
        </p:txBody>
      </p:sp>
      <p:sp>
        <p:nvSpPr>
          <p:cNvPr id="27" name="TextBox 26">
            <a:hlinkClick r:id="rId5" action="ppaction://hlinksldjump"/>
          </p:cNvPr>
          <p:cNvSpPr txBox="1"/>
          <p:nvPr/>
        </p:nvSpPr>
        <p:spPr>
          <a:xfrm>
            <a:off x="9256757"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15</a:t>
            </a:r>
          </a:p>
        </p:txBody>
      </p:sp>
      <p:sp>
        <p:nvSpPr>
          <p:cNvPr id="28" name="TextBox 27">
            <a:hlinkClick r:id="rId6" action="ppaction://hlinksldjump"/>
          </p:cNvPr>
          <p:cNvSpPr txBox="1"/>
          <p:nvPr/>
        </p:nvSpPr>
        <p:spPr>
          <a:xfrm>
            <a:off x="3181394"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7</a:t>
            </a:r>
          </a:p>
        </p:txBody>
      </p:sp>
      <p:sp>
        <p:nvSpPr>
          <p:cNvPr id="29" name="TextBox 28">
            <a:hlinkClick r:id="rId7" action="ppaction://hlinksldjump"/>
          </p:cNvPr>
          <p:cNvSpPr txBox="1"/>
          <p:nvPr/>
        </p:nvSpPr>
        <p:spPr>
          <a:xfrm>
            <a:off x="5219699"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8</a:t>
            </a:r>
          </a:p>
        </p:txBody>
      </p:sp>
      <p:sp>
        <p:nvSpPr>
          <p:cNvPr id="30" name="TextBox 29">
            <a:hlinkClick r:id="rId8" action="ppaction://hlinksldjump"/>
          </p:cNvPr>
          <p:cNvSpPr txBox="1"/>
          <p:nvPr/>
        </p:nvSpPr>
        <p:spPr>
          <a:xfrm>
            <a:off x="7162800" y="3232732"/>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9</a:t>
            </a:r>
          </a:p>
        </p:txBody>
      </p:sp>
      <p:sp>
        <p:nvSpPr>
          <p:cNvPr id="31" name="TextBox 30">
            <a:hlinkClick r:id="rId9" action="ppaction://hlinksldjump"/>
          </p:cNvPr>
          <p:cNvSpPr txBox="1"/>
          <p:nvPr/>
        </p:nvSpPr>
        <p:spPr>
          <a:xfrm>
            <a:off x="9190038" y="3232732"/>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10</a:t>
            </a:r>
          </a:p>
        </p:txBody>
      </p:sp>
      <p:sp>
        <p:nvSpPr>
          <p:cNvPr id="32" name="TextBox 31">
            <a:hlinkClick r:id="rId10" action="ppaction://hlinksldjump"/>
          </p:cNvPr>
          <p:cNvSpPr txBox="1"/>
          <p:nvPr/>
        </p:nvSpPr>
        <p:spPr>
          <a:xfrm>
            <a:off x="9175795"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a:t>
            </a:r>
          </a:p>
        </p:txBody>
      </p:sp>
      <p:sp>
        <p:nvSpPr>
          <p:cNvPr id="33" name="TextBox 32">
            <a:hlinkClick r:id="rId11" action="ppaction://hlinksldjump"/>
          </p:cNvPr>
          <p:cNvSpPr txBox="1"/>
          <p:nvPr/>
        </p:nvSpPr>
        <p:spPr>
          <a:xfrm>
            <a:off x="71628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a:t>
            </a:r>
          </a:p>
        </p:txBody>
      </p:sp>
      <p:sp>
        <p:nvSpPr>
          <p:cNvPr id="34" name="TextBox 33">
            <a:hlinkClick r:id="rId12" action="ppaction://hlinksldjump"/>
          </p:cNvPr>
          <p:cNvSpPr txBox="1"/>
          <p:nvPr/>
        </p:nvSpPr>
        <p:spPr>
          <a:xfrm>
            <a:off x="52197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a:t>
            </a:r>
          </a:p>
        </p:txBody>
      </p:sp>
      <p:sp>
        <p:nvSpPr>
          <p:cNvPr id="35" name="TextBox 34">
            <a:hlinkClick r:id="rId13" action="ppaction://hlinksldjump"/>
          </p:cNvPr>
          <p:cNvSpPr txBox="1"/>
          <p:nvPr/>
        </p:nvSpPr>
        <p:spPr>
          <a:xfrm>
            <a:off x="3152775" y="22040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a:t>
            </a:r>
          </a:p>
        </p:txBody>
      </p:sp>
      <p:sp>
        <p:nvSpPr>
          <p:cNvPr id="36" name="TextBox 35">
            <a:hlinkClick r:id="rId14" action="ppaction://hlinksldjump"/>
          </p:cNvPr>
          <p:cNvSpPr txBox="1"/>
          <p:nvPr/>
        </p:nvSpPr>
        <p:spPr>
          <a:xfrm>
            <a:off x="1123994" y="421009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11</a:t>
            </a:r>
          </a:p>
        </p:txBody>
      </p:sp>
      <p:sp>
        <p:nvSpPr>
          <p:cNvPr id="37" name="TextBox 36">
            <a:hlinkClick r:id="rId15" action="ppaction://hlinksldjump"/>
          </p:cNvPr>
          <p:cNvSpPr txBox="1"/>
          <p:nvPr/>
        </p:nvSpPr>
        <p:spPr>
          <a:xfrm>
            <a:off x="1123994" y="322031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6</a:t>
            </a:r>
          </a:p>
        </p:txBody>
      </p:sp>
      <p:sp>
        <p:nvSpPr>
          <p:cNvPr id="38" name="TextBox 37">
            <a:hlinkClick r:id="rId16" action="ppaction://hlinksldjump"/>
          </p:cNvPr>
          <p:cNvSpPr txBox="1"/>
          <p:nvPr/>
        </p:nvSpPr>
        <p:spPr>
          <a:xfrm>
            <a:off x="1095375" y="2223119"/>
            <a:ext cx="1666875" cy="58477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a:t>
            </a:r>
          </a:p>
        </p:txBody>
      </p:sp>
    </p:spTree>
    <p:extLst>
      <p:ext uri="{BB962C8B-B14F-4D97-AF65-F5344CB8AC3E}">
        <p14:creationId xmlns:p14="http://schemas.microsoft.com/office/powerpoint/2010/main" val="341116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864" y="1195237"/>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466" tIns="22715" rIns="45466" bIns="22715" anchor="ctr"/>
          <a:lstStyle/>
          <a:p>
            <a:pPr algn="ctr" defTabSz="1082716">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 Thông hiểu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Action Button: Back or Previous 19">
            <a:hlinkClick r:id="rId2" action="ppaction://hlinksldjump" highlightClick="1"/>
          </p:cNvPr>
          <p:cNvSpPr/>
          <p:nvPr/>
        </p:nvSpPr>
        <p:spPr>
          <a:xfrm>
            <a:off x="11082986" y="6151456"/>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1" name="Action Button: Forward or Next 20">
            <a:hlinkClick r:id="" action="ppaction://hlinkshowjump?jump=nextslide" highlightClick="1"/>
          </p:cNvPr>
          <p:cNvSpPr/>
          <p:nvPr/>
        </p:nvSpPr>
        <p:spPr>
          <a:xfrm>
            <a:off x="11563218" y="6160692"/>
            <a:ext cx="47099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2"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18254"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932" tIns="45466" rIns="90932" bIns="45466" numCol="1" anchor="ctr" anchorCtr="0" compatLnSpc="1">
            <a:prstTxWarp prst="textNoShape">
              <a:avLst/>
            </a:prstTxWarp>
            <a:spAutoFit/>
          </a:bodyPr>
          <a:lstStyle/>
          <a:p>
            <a:pPr algn="ctr" defTabSz="909425"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5554" y="228600"/>
            <a:ext cx="11048636" cy="538609"/>
          </a:xfrm>
          <a:prstGeom prst="rect">
            <a:avLst/>
          </a:prstGeom>
          <a:noFill/>
        </p:spPr>
        <p:txBody>
          <a:bodyPr wrap="square" lIns="45466" tIns="22715" rIns="45466" bIns="22715" rtlCol="0">
            <a:spAutoFit/>
          </a:bodyPr>
          <a:lstStyle/>
          <a:p>
            <a:pPr algn="ctr" defTabSz="1082716"/>
            <a:r>
              <a:rPr lang="en-US" sz="3200" b="1">
                <a:solidFill>
                  <a:srgbClr val="FF0000"/>
                </a:solidFill>
                <a:latin typeface="Times New Roman" panose="02020603050405020304" pitchFamily="18" charset="0"/>
                <a:cs typeface="Times New Roman" panose="02020603050405020304" pitchFamily="18" charset="0"/>
              </a:rPr>
              <a:t>CĐ_HÌNH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39" name="TextBox 38">
            <a:hlinkClick r:id="rId3" action="ppaction://hlinksldjump"/>
          </p:cNvPr>
          <p:cNvSpPr txBox="1"/>
          <p:nvPr/>
        </p:nvSpPr>
        <p:spPr>
          <a:xfrm>
            <a:off x="3181394" y="449584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27</a:t>
            </a:r>
          </a:p>
        </p:txBody>
      </p:sp>
      <p:sp>
        <p:nvSpPr>
          <p:cNvPr id="40" name="TextBox 39">
            <a:hlinkClick r:id="rId4" action="ppaction://hlinksldjump"/>
          </p:cNvPr>
          <p:cNvSpPr txBox="1"/>
          <p:nvPr/>
        </p:nvSpPr>
        <p:spPr>
          <a:xfrm>
            <a:off x="5219700" y="449584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28</a:t>
            </a:r>
          </a:p>
        </p:txBody>
      </p:sp>
      <p:sp>
        <p:nvSpPr>
          <p:cNvPr id="41" name="TextBox 40">
            <a:hlinkClick r:id="rId5" action="ppaction://hlinksldjump"/>
          </p:cNvPr>
          <p:cNvSpPr txBox="1"/>
          <p:nvPr/>
        </p:nvSpPr>
        <p:spPr>
          <a:xfrm>
            <a:off x="7162800" y="449584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29</a:t>
            </a:r>
          </a:p>
        </p:txBody>
      </p:sp>
      <p:sp>
        <p:nvSpPr>
          <p:cNvPr id="42" name="TextBox 41">
            <a:hlinkClick r:id="rId6" action="ppaction://hlinksldjump"/>
          </p:cNvPr>
          <p:cNvSpPr txBox="1"/>
          <p:nvPr/>
        </p:nvSpPr>
        <p:spPr>
          <a:xfrm>
            <a:off x="9256757" y="449584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30</a:t>
            </a:r>
          </a:p>
        </p:txBody>
      </p:sp>
      <p:sp>
        <p:nvSpPr>
          <p:cNvPr id="43" name="TextBox 42">
            <a:hlinkClick r:id="rId7" action="ppaction://hlinksldjump"/>
          </p:cNvPr>
          <p:cNvSpPr txBox="1"/>
          <p:nvPr/>
        </p:nvSpPr>
        <p:spPr>
          <a:xfrm>
            <a:off x="3181394" y="3506061"/>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22</a:t>
            </a:r>
          </a:p>
        </p:txBody>
      </p:sp>
      <p:sp>
        <p:nvSpPr>
          <p:cNvPr id="44" name="TextBox 43">
            <a:hlinkClick r:id="rId8" action="ppaction://hlinksldjump"/>
          </p:cNvPr>
          <p:cNvSpPr txBox="1"/>
          <p:nvPr/>
        </p:nvSpPr>
        <p:spPr>
          <a:xfrm>
            <a:off x="5219699" y="3506062"/>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23</a:t>
            </a:r>
          </a:p>
        </p:txBody>
      </p:sp>
      <p:sp>
        <p:nvSpPr>
          <p:cNvPr id="45" name="TextBox 44">
            <a:hlinkClick r:id="rId9" action="ppaction://hlinksldjump"/>
          </p:cNvPr>
          <p:cNvSpPr txBox="1"/>
          <p:nvPr/>
        </p:nvSpPr>
        <p:spPr>
          <a:xfrm>
            <a:off x="7162800" y="3537528"/>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24</a:t>
            </a:r>
          </a:p>
        </p:txBody>
      </p:sp>
      <p:sp>
        <p:nvSpPr>
          <p:cNvPr id="46" name="TextBox 45">
            <a:hlinkClick r:id="rId10" action="ppaction://hlinksldjump"/>
          </p:cNvPr>
          <p:cNvSpPr txBox="1"/>
          <p:nvPr/>
        </p:nvSpPr>
        <p:spPr>
          <a:xfrm>
            <a:off x="9190038" y="3537528"/>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25</a:t>
            </a:r>
          </a:p>
        </p:txBody>
      </p:sp>
      <p:sp>
        <p:nvSpPr>
          <p:cNvPr id="47" name="TextBox 46">
            <a:hlinkClick r:id="rId11" action="ppaction://hlinksldjump"/>
          </p:cNvPr>
          <p:cNvSpPr txBox="1"/>
          <p:nvPr/>
        </p:nvSpPr>
        <p:spPr>
          <a:xfrm>
            <a:off x="9175795" y="25394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20</a:t>
            </a:r>
          </a:p>
        </p:txBody>
      </p:sp>
      <p:sp>
        <p:nvSpPr>
          <p:cNvPr id="48" name="TextBox 47">
            <a:hlinkClick r:id="rId12" action="ppaction://hlinksldjump"/>
          </p:cNvPr>
          <p:cNvSpPr txBox="1"/>
          <p:nvPr/>
        </p:nvSpPr>
        <p:spPr>
          <a:xfrm>
            <a:off x="7162800" y="25394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19</a:t>
            </a:r>
          </a:p>
        </p:txBody>
      </p:sp>
      <p:sp>
        <p:nvSpPr>
          <p:cNvPr id="49" name="TextBox 48">
            <a:hlinkClick r:id="rId13" action="ppaction://hlinksldjump"/>
          </p:cNvPr>
          <p:cNvSpPr txBox="1"/>
          <p:nvPr/>
        </p:nvSpPr>
        <p:spPr>
          <a:xfrm>
            <a:off x="5219700" y="25394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18</a:t>
            </a:r>
          </a:p>
        </p:txBody>
      </p:sp>
      <p:sp>
        <p:nvSpPr>
          <p:cNvPr id="50" name="TextBox 49">
            <a:hlinkClick r:id="rId14" action="ppaction://hlinksldjump"/>
          </p:cNvPr>
          <p:cNvSpPr txBox="1"/>
          <p:nvPr/>
        </p:nvSpPr>
        <p:spPr>
          <a:xfrm>
            <a:off x="3152775" y="25088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17</a:t>
            </a:r>
          </a:p>
        </p:txBody>
      </p:sp>
      <p:sp>
        <p:nvSpPr>
          <p:cNvPr id="51" name="TextBox 50">
            <a:hlinkClick r:id="rId15" action="ppaction://hlinksldjump"/>
          </p:cNvPr>
          <p:cNvSpPr txBox="1"/>
          <p:nvPr/>
        </p:nvSpPr>
        <p:spPr>
          <a:xfrm>
            <a:off x="1123994" y="451489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26</a:t>
            </a:r>
          </a:p>
        </p:txBody>
      </p:sp>
      <p:sp>
        <p:nvSpPr>
          <p:cNvPr id="52" name="TextBox 51">
            <a:hlinkClick r:id="rId16" action="ppaction://hlinksldjump"/>
          </p:cNvPr>
          <p:cNvSpPr txBox="1"/>
          <p:nvPr/>
        </p:nvSpPr>
        <p:spPr>
          <a:xfrm>
            <a:off x="1123994" y="3525111"/>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21</a:t>
            </a:r>
          </a:p>
        </p:txBody>
      </p:sp>
      <p:sp>
        <p:nvSpPr>
          <p:cNvPr id="53" name="TextBox 52">
            <a:hlinkClick r:id="rId17" action="ppaction://hlinksldjump"/>
          </p:cNvPr>
          <p:cNvSpPr txBox="1"/>
          <p:nvPr/>
        </p:nvSpPr>
        <p:spPr>
          <a:xfrm>
            <a:off x="1095375" y="252791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16</a:t>
            </a:r>
          </a:p>
        </p:txBody>
      </p:sp>
      <p:sp>
        <p:nvSpPr>
          <p:cNvPr id="54" name="TextBox 4">
            <a:hlinkClick r:id="" action="ppaction://noaction"/>
          </p:cNvPr>
          <p:cNvSpPr txBox="1"/>
          <p:nvPr/>
        </p:nvSpPr>
        <p:spPr>
          <a:xfrm>
            <a:off x="3162344" y="548453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32</a:t>
            </a:r>
          </a:p>
        </p:txBody>
      </p:sp>
      <p:sp>
        <p:nvSpPr>
          <p:cNvPr id="55" name="TextBox 5">
            <a:hlinkClick r:id="" action="ppaction://noaction"/>
          </p:cNvPr>
          <p:cNvSpPr txBox="1"/>
          <p:nvPr/>
        </p:nvSpPr>
        <p:spPr>
          <a:xfrm>
            <a:off x="5200650" y="5484538"/>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33</a:t>
            </a:r>
          </a:p>
        </p:txBody>
      </p:sp>
      <p:sp>
        <p:nvSpPr>
          <p:cNvPr id="56" name="TextBox 6">
            <a:hlinkClick r:id="" action="ppaction://noaction"/>
          </p:cNvPr>
          <p:cNvSpPr txBox="1"/>
          <p:nvPr/>
        </p:nvSpPr>
        <p:spPr>
          <a:xfrm>
            <a:off x="7143750" y="548453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34</a:t>
            </a:r>
          </a:p>
        </p:txBody>
      </p:sp>
      <p:sp>
        <p:nvSpPr>
          <p:cNvPr id="57" name="TextBox 7">
            <a:hlinkClick r:id="" action="ppaction://noaction"/>
          </p:cNvPr>
          <p:cNvSpPr txBox="1"/>
          <p:nvPr/>
        </p:nvSpPr>
        <p:spPr>
          <a:xfrm>
            <a:off x="9237707" y="548453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35</a:t>
            </a:r>
          </a:p>
        </p:txBody>
      </p:sp>
      <p:sp>
        <p:nvSpPr>
          <p:cNvPr id="58" name="TextBox 16">
            <a:hlinkClick r:id="" action="ppaction://noaction"/>
          </p:cNvPr>
          <p:cNvSpPr txBox="1"/>
          <p:nvPr/>
        </p:nvSpPr>
        <p:spPr>
          <a:xfrm>
            <a:off x="1104944" y="550358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31</a:t>
            </a:r>
          </a:p>
        </p:txBody>
      </p:sp>
    </p:spTree>
    <p:extLst>
      <p:ext uri="{BB962C8B-B14F-4D97-AF65-F5344CB8AC3E}">
        <p14:creationId xmlns:p14="http://schemas.microsoft.com/office/powerpoint/2010/main" val="23471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864" y="1195237"/>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466" tIns="22715" rIns="45466" bIns="22715" anchor="ctr"/>
          <a:lstStyle/>
          <a:p>
            <a:pPr algn="ctr" defTabSz="1082716">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Vận dụng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Action Button: Back or Previous 19">
            <a:hlinkClick r:id="rId2" action="ppaction://hlinksldjump" highlightClick="1"/>
          </p:cNvPr>
          <p:cNvSpPr/>
          <p:nvPr/>
        </p:nvSpPr>
        <p:spPr>
          <a:xfrm>
            <a:off x="11082986" y="6151456"/>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1" name="Action Button: Forward or Next 20">
            <a:hlinkClick r:id="" action="ppaction://hlinkshowjump?jump=nextslide" highlightClick="1"/>
          </p:cNvPr>
          <p:cNvSpPr/>
          <p:nvPr/>
        </p:nvSpPr>
        <p:spPr>
          <a:xfrm>
            <a:off x="11563218" y="6160692"/>
            <a:ext cx="47099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2"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18254"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932" tIns="45466" rIns="90932" bIns="45466" numCol="1" anchor="ctr" anchorCtr="0" compatLnSpc="1">
            <a:prstTxWarp prst="textNoShape">
              <a:avLst/>
            </a:prstTxWarp>
            <a:spAutoFit/>
          </a:bodyPr>
          <a:lstStyle/>
          <a:p>
            <a:pPr algn="ctr" defTabSz="909425"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5554" y="228600"/>
            <a:ext cx="11048636" cy="538609"/>
          </a:xfrm>
          <a:prstGeom prst="rect">
            <a:avLst/>
          </a:prstGeom>
          <a:noFill/>
        </p:spPr>
        <p:txBody>
          <a:bodyPr wrap="square" lIns="45466" tIns="22715" rIns="45466" bIns="22715" rtlCol="0">
            <a:spAutoFit/>
          </a:bodyPr>
          <a:lstStyle/>
          <a:p>
            <a:pPr algn="ctr" defTabSz="1082716"/>
            <a:r>
              <a:rPr lang="en-US" sz="3200" b="1">
                <a:solidFill>
                  <a:srgbClr val="FF0000"/>
                </a:solidFill>
                <a:latin typeface="Times New Roman" panose="02020603050405020304" pitchFamily="18" charset="0"/>
                <a:cs typeface="Times New Roman" panose="02020603050405020304" pitchFamily="18" charset="0"/>
              </a:rPr>
              <a:t>CĐ_HÌNH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27" name="TextBox 26">
            <a:hlinkClick r:id="rId3" action="ppaction://hlinksldjump"/>
          </p:cNvPr>
          <p:cNvSpPr txBox="1"/>
          <p:nvPr/>
        </p:nvSpPr>
        <p:spPr>
          <a:xfrm>
            <a:off x="3181394"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47</a:t>
            </a:r>
          </a:p>
        </p:txBody>
      </p:sp>
      <p:sp>
        <p:nvSpPr>
          <p:cNvPr id="28" name="TextBox 27">
            <a:hlinkClick r:id="rId4" action="ppaction://hlinksldjump"/>
          </p:cNvPr>
          <p:cNvSpPr txBox="1"/>
          <p:nvPr/>
        </p:nvSpPr>
        <p:spPr>
          <a:xfrm>
            <a:off x="5219700"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48</a:t>
            </a:r>
          </a:p>
        </p:txBody>
      </p:sp>
      <p:sp>
        <p:nvSpPr>
          <p:cNvPr id="29" name="TextBox 28">
            <a:hlinkClick r:id="rId5" action="ppaction://hlinksldjump"/>
          </p:cNvPr>
          <p:cNvSpPr txBox="1"/>
          <p:nvPr/>
        </p:nvSpPr>
        <p:spPr>
          <a:xfrm>
            <a:off x="7162800"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49</a:t>
            </a:r>
          </a:p>
        </p:txBody>
      </p:sp>
      <p:sp>
        <p:nvSpPr>
          <p:cNvPr id="30" name="TextBox 29">
            <a:hlinkClick r:id="rId6" action="ppaction://hlinksldjump"/>
          </p:cNvPr>
          <p:cNvSpPr txBox="1"/>
          <p:nvPr/>
        </p:nvSpPr>
        <p:spPr>
          <a:xfrm>
            <a:off x="9256757" y="4191033"/>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50</a:t>
            </a:r>
          </a:p>
        </p:txBody>
      </p:sp>
      <p:sp>
        <p:nvSpPr>
          <p:cNvPr id="31" name="TextBox 30">
            <a:hlinkClick r:id="rId7" action="ppaction://hlinksldjump"/>
          </p:cNvPr>
          <p:cNvSpPr txBox="1"/>
          <p:nvPr/>
        </p:nvSpPr>
        <p:spPr>
          <a:xfrm>
            <a:off x="3181394"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42</a:t>
            </a:r>
          </a:p>
        </p:txBody>
      </p:sp>
      <p:sp>
        <p:nvSpPr>
          <p:cNvPr id="32" name="TextBox 31">
            <a:hlinkClick r:id="rId8" action="ppaction://hlinksldjump"/>
          </p:cNvPr>
          <p:cNvSpPr txBox="1"/>
          <p:nvPr/>
        </p:nvSpPr>
        <p:spPr>
          <a:xfrm>
            <a:off x="5219699"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43</a:t>
            </a:r>
          </a:p>
        </p:txBody>
      </p:sp>
      <p:sp>
        <p:nvSpPr>
          <p:cNvPr id="33" name="TextBox 32">
            <a:hlinkClick r:id="rId9" action="ppaction://hlinksldjump"/>
          </p:cNvPr>
          <p:cNvSpPr txBox="1"/>
          <p:nvPr/>
        </p:nvSpPr>
        <p:spPr>
          <a:xfrm>
            <a:off x="7162800" y="3218120"/>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44</a:t>
            </a:r>
          </a:p>
        </p:txBody>
      </p:sp>
      <p:sp>
        <p:nvSpPr>
          <p:cNvPr id="34" name="TextBox 33">
            <a:hlinkClick r:id="rId10" action="ppaction://hlinksldjump"/>
          </p:cNvPr>
          <p:cNvSpPr txBox="1"/>
          <p:nvPr/>
        </p:nvSpPr>
        <p:spPr>
          <a:xfrm>
            <a:off x="9190038" y="3218120"/>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45</a:t>
            </a:r>
          </a:p>
        </p:txBody>
      </p:sp>
      <p:sp>
        <p:nvSpPr>
          <p:cNvPr id="35" name="TextBox 34">
            <a:hlinkClick r:id="rId11" action="ppaction://hlinksldjump"/>
          </p:cNvPr>
          <p:cNvSpPr txBox="1"/>
          <p:nvPr/>
        </p:nvSpPr>
        <p:spPr>
          <a:xfrm>
            <a:off x="9175795"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40</a:t>
            </a:r>
          </a:p>
        </p:txBody>
      </p:sp>
      <p:sp>
        <p:nvSpPr>
          <p:cNvPr id="36" name="TextBox 35">
            <a:hlinkClick r:id="rId2" action="ppaction://hlinksldjump"/>
          </p:cNvPr>
          <p:cNvSpPr txBox="1"/>
          <p:nvPr/>
        </p:nvSpPr>
        <p:spPr>
          <a:xfrm>
            <a:off x="71628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39</a:t>
            </a:r>
          </a:p>
        </p:txBody>
      </p:sp>
      <p:sp>
        <p:nvSpPr>
          <p:cNvPr id="37" name="TextBox 36">
            <a:hlinkClick r:id="rId12" action="ppaction://hlinksldjump"/>
          </p:cNvPr>
          <p:cNvSpPr txBox="1"/>
          <p:nvPr/>
        </p:nvSpPr>
        <p:spPr>
          <a:xfrm>
            <a:off x="52197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38</a:t>
            </a:r>
          </a:p>
        </p:txBody>
      </p:sp>
      <p:sp>
        <p:nvSpPr>
          <p:cNvPr id="38" name="TextBox 37">
            <a:hlinkClick r:id="" action="ppaction://noaction"/>
          </p:cNvPr>
          <p:cNvSpPr txBox="1"/>
          <p:nvPr/>
        </p:nvSpPr>
        <p:spPr>
          <a:xfrm>
            <a:off x="3152775" y="22040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37</a:t>
            </a:r>
          </a:p>
        </p:txBody>
      </p:sp>
      <p:sp>
        <p:nvSpPr>
          <p:cNvPr id="59" name="TextBox 58">
            <a:hlinkClick r:id="rId13" action="ppaction://hlinksldjump"/>
          </p:cNvPr>
          <p:cNvSpPr txBox="1"/>
          <p:nvPr/>
        </p:nvSpPr>
        <p:spPr>
          <a:xfrm>
            <a:off x="1123994" y="421009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46</a:t>
            </a:r>
          </a:p>
        </p:txBody>
      </p:sp>
      <p:sp>
        <p:nvSpPr>
          <p:cNvPr id="60" name="TextBox 59">
            <a:hlinkClick r:id="rId14" action="ppaction://hlinksldjump"/>
          </p:cNvPr>
          <p:cNvSpPr txBox="1"/>
          <p:nvPr/>
        </p:nvSpPr>
        <p:spPr>
          <a:xfrm>
            <a:off x="1123994" y="3220314"/>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41</a:t>
            </a:r>
          </a:p>
        </p:txBody>
      </p:sp>
      <p:sp>
        <p:nvSpPr>
          <p:cNvPr id="61" name="TextBox 60">
            <a:hlinkClick r:id="" action="ppaction://noaction"/>
          </p:cNvPr>
          <p:cNvSpPr txBox="1"/>
          <p:nvPr/>
        </p:nvSpPr>
        <p:spPr>
          <a:xfrm>
            <a:off x="1095375" y="222311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36</a:t>
            </a:r>
          </a:p>
        </p:txBody>
      </p:sp>
    </p:spTree>
    <p:extLst>
      <p:ext uri="{BB962C8B-B14F-4D97-AF65-F5344CB8AC3E}">
        <p14:creationId xmlns:p14="http://schemas.microsoft.com/office/powerpoint/2010/main" val="17763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bldLvl="0" animBg="1"/>
      <p:bldP spid="34" grpId="0" bldLvl="0" animBg="1"/>
      <p:bldP spid="35" grpId="0" animBg="1"/>
      <p:bldP spid="36" grpId="0" animBg="1"/>
      <p:bldP spid="37" grpId="0" animBg="1"/>
      <p:bldP spid="38" grpId="0" animBg="1"/>
      <p:bldP spid="59" grpId="0" animBg="1"/>
      <p:bldP spid="60"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864" y="1195237"/>
            <a:ext cx="687052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45466" tIns="22715" rIns="45466" bIns="22715" anchor="ctr"/>
          <a:lstStyle/>
          <a:p>
            <a:pPr algn="ctr" defTabSz="1082716">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Vận dụng cao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Action Button: Back or Previous 19">
            <a:hlinkClick r:id="rId2" action="ppaction://hlinksldjump" highlightClick="1"/>
          </p:cNvPr>
          <p:cNvSpPr/>
          <p:nvPr/>
        </p:nvSpPr>
        <p:spPr>
          <a:xfrm>
            <a:off x="11082986" y="6151456"/>
            <a:ext cx="452523" cy="42949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1" name="Action Button: Forward or Next 20">
            <a:hlinkClick r:id="" action="ppaction://hlinkshowjump?jump=nextslide" highlightClick="1"/>
          </p:cNvPr>
          <p:cNvSpPr/>
          <p:nvPr/>
        </p:nvSpPr>
        <p:spPr>
          <a:xfrm>
            <a:off x="11563218" y="6160692"/>
            <a:ext cx="470994" cy="4202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lIns="45466" tIns="22715" rIns="45466" bIns="22715" rtlCol="0" anchor="ctr"/>
          <a:lstStyle/>
          <a:p>
            <a:pPr algn="ctr" defTabSz="1082716"/>
            <a:endParaRPr lang="en-US" sz="4300">
              <a:solidFill>
                <a:prstClr val="white"/>
              </a:solidFill>
            </a:endParaRPr>
          </a:p>
        </p:txBody>
      </p:sp>
      <p:sp>
        <p:nvSpPr>
          <p:cNvPr id="22"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18254"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932" tIns="45466" rIns="90932" bIns="45466" numCol="1" anchor="ctr" anchorCtr="0" compatLnSpc="1">
            <a:prstTxWarp prst="textNoShape">
              <a:avLst/>
            </a:prstTxWarp>
            <a:spAutoFit/>
          </a:bodyPr>
          <a:lstStyle/>
          <a:p>
            <a:pPr algn="ctr" defTabSz="909425"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05554" y="228600"/>
            <a:ext cx="11048636" cy="538609"/>
          </a:xfrm>
          <a:prstGeom prst="rect">
            <a:avLst/>
          </a:prstGeom>
          <a:noFill/>
        </p:spPr>
        <p:txBody>
          <a:bodyPr wrap="square" lIns="45466" tIns="22715" rIns="45466" bIns="22715" rtlCol="0">
            <a:spAutoFit/>
          </a:bodyPr>
          <a:lstStyle/>
          <a:p>
            <a:pPr algn="ctr" defTabSz="1082716"/>
            <a:r>
              <a:rPr lang="en-US" sz="3200" b="1">
                <a:solidFill>
                  <a:srgbClr val="FF0000"/>
                </a:solidFill>
                <a:latin typeface="Times New Roman" panose="02020603050405020304" pitchFamily="18" charset="0"/>
                <a:cs typeface="Times New Roman" panose="02020603050405020304" pitchFamily="18" charset="0"/>
              </a:rPr>
              <a:t>CĐ_HÌNH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hlinkClick r:id="rId3" action="ppaction://hlinksldjump"/>
          </p:cNvPr>
          <p:cNvSpPr txBox="1"/>
          <p:nvPr/>
        </p:nvSpPr>
        <p:spPr>
          <a:xfrm>
            <a:off x="3986212"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54</a:t>
            </a:r>
          </a:p>
        </p:txBody>
      </p:sp>
      <p:sp>
        <p:nvSpPr>
          <p:cNvPr id="25" name="TextBox 24">
            <a:hlinkClick r:id="rId4" action="ppaction://hlinksldjump"/>
          </p:cNvPr>
          <p:cNvSpPr txBox="1"/>
          <p:nvPr/>
        </p:nvSpPr>
        <p:spPr>
          <a:xfrm>
            <a:off x="6553244" y="3201265"/>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55</a:t>
            </a:r>
          </a:p>
        </p:txBody>
      </p:sp>
      <p:sp>
        <p:nvSpPr>
          <p:cNvPr id="26" name="TextBox 25">
            <a:hlinkClick r:id="rId5" action="ppaction://hlinksldjump"/>
          </p:cNvPr>
          <p:cNvSpPr txBox="1"/>
          <p:nvPr/>
        </p:nvSpPr>
        <p:spPr>
          <a:xfrm>
            <a:off x="71628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53</a:t>
            </a:r>
          </a:p>
        </p:txBody>
      </p:sp>
      <p:sp>
        <p:nvSpPr>
          <p:cNvPr id="39" name="TextBox 38">
            <a:hlinkClick r:id="rId6" action="ppaction://hlinksldjump"/>
          </p:cNvPr>
          <p:cNvSpPr txBox="1"/>
          <p:nvPr/>
        </p:nvSpPr>
        <p:spPr>
          <a:xfrm>
            <a:off x="5219700" y="22346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52</a:t>
            </a:r>
          </a:p>
        </p:txBody>
      </p:sp>
      <p:sp>
        <p:nvSpPr>
          <p:cNvPr id="40" name="TextBox 39">
            <a:hlinkClick r:id="rId7" action="ppaction://hlinksldjump"/>
          </p:cNvPr>
          <p:cNvSpPr txBox="1"/>
          <p:nvPr/>
        </p:nvSpPr>
        <p:spPr>
          <a:xfrm>
            <a:off x="3152775" y="2204069"/>
            <a:ext cx="1666875" cy="583565"/>
          </a:xfrm>
          <a:prstGeom prst="rect">
            <a:avLst/>
          </a:prstGeom>
          <a:solidFill>
            <a:srgbClr val="FFC000">
              <a:lumMod val="20000"/>
              <a:lumOff val="80000"/>
            </a:srgbClr>
          </a:solidFill>
          <a:ln w="19050">
            <a:solidFill>
              <a:srgbClr val="0070C0"/>
            </a:solidFill>
          </a:ln>
        </p:spPr>
        <p:txBody>
          <a:bodyPr wrap="square" lIns="90824" tIns="45412" rIns="90824" bIns="45412" rtlCol="0">
            <a:spAutoFit/>
          </a:bodyPr>
          <a:lstStyle/>
          <a:p>
            <a:pPr algn="ctr" defTabSz="909743"/>
            <a:r>
              <a:rPr lang="en-US" sz="3200" kern="0" dirty="0" err="1">
                <a:solidFill>
                  <a:sysClr val="windowText" lastClr="000000"/>
                </a:solidFill>
                <a:latin typeface="Times New Roman" panose="02020603050405020304" charset="0"/>
                <a:cs typeface="Times New Roman" panose="02020603050405020304" charset="0"/>
              </a:rPr>
              <a:t>Câu</a:t>
            </a:r>
            <a:r>
              <a:rPr lang="en-US" sz="3200" kern="0" dirty="0">
                <a:solidFill>
                  <a:sysClr val="windowText" lastClr="000000"/>
                </a:solidFill>
                <a:latin typeface="Times New Roman" panose="02020603050405020304" charset="0"/>
                <a:cs typeface="Times New Roman" panose="02020603050405020304" charset="0"/>
              </a:rPr>
              <a:t> 51</a:t>
            </a:r>
          </a:p>
        </p:txBody>
      </p:sp>
    </p:spTree>
    <p:extLst>
      <p:ext uri="{BB962C8B-B14F-4D97-AF65-F5344CB8AC3E}">
        <p14:creationId xmlns:p14="http://schemas.microsoft.com/office/powerpoint/2010/main" val="1094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0"/>
            <a:ext cx="11906396" cy="1896620"/>
            <a:chOff x="534987" y="1869705"/>
            <a:chExt cx="23340848" cy="318097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1</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2814535" y="2327725"/>
              <a:ext cx="19835650" cy="27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90000"/>
                </a:lnSpc>
                <a:spcBef>
                  <a:spcPts val="1000"/>
                </a:spcBef>
              </a:pPr>
              <a:r>
                <a:rPr lang="en-US" sz="3000" b="1">
                  <a:solidFill>
                    <a:srgbClr val="002060"/>
                  </a:solidFill>
                  <a:latin typeface="Times New Roman" pitchFamily="18" charset="0"/>
                  <a:cs typeface="Times New Roman" pitchFamily="18" charset="0"/>
                </a:rPr>
                <a:t>        Gọi </a:t>
              </a:r>
              <a:r>
                <a:rPr lang="en-US" sz="3000" b="1" i="1">
                  <a:solidFill>
                    <a:srgbClr val="002060"/>
                  </a:solidFill>
                  <a:latin typeface="Times New Roman" pitchFamily="18" charset="0"/>
                  <a:cs typeface="Times New Roman" pitchFamily="18" charset="0"/>
                </a:rPr>
                <a:t>l, h, R</a:t>
              </a:r>
              <a:r>
                <a:rPr lang="en-US" sz="3000" b="1">
                  <a:solidFill>
                    <a:srgbClr val="002060"/>
                  </a:solidFill>
                  <a:latin typeface="Times New Roman" pitchFamily="18" charset="0"/>
                  <a:cs typeface="Times New Roman" pitchFamily="18" charset="0"/>
                </a:rPr>
                <a:t> lần lượt là độ dài đường sinh, chiều cao và bán kính đáy của hình trụ. Đẳng thức luôn đúng là:</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59619" y="2065347"/>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102" y="2059683"/>
            <a:ext cx="1096775" cy="600164"/>
          </a:xfrm>
          <a:prstGeom prst="rect">
            <a:avLst/>
          </a:prstGeom>
        </p:spPr>
        <p:txBody>
          <a:bodyPr wrap="none" lIns="91062" tIns="45531" rIns="91062" bIns="45531">
            <a:spAutoFit/>
          </a:bodyPr>
          <a:lstStyle/>
          <a:p>
            <a:pPr defTabSz="910701">
              <a:defRPr/>
            </a:pPr>
            <a:r>
              <a:rPr lang="en-US" sz="3200" b="1" i="1" kern="0">
                <a:solidFill>
                  <a:schemeClr val="bg1"/>
                </a:solidFill>
                <a:latin typeface="Times New Roman" panose="02020603050405020304" charset="0"/>
                <a:cs typeface="Times New Roman" panose="02020603050405020304" charset="0"/>
              </a:rPr>
              <a:t>l = h</a:t>
            </a:r>
            <a:r>
              <a:rPr lang="en-US" sz="3200" b="1" kern="0">
                <a:solidFill>
                  <a:schemeClr val="bg1"/>
                </a:solidFill>
                <a:latin typeface="Arial" panose="020B0604020202020204" pitchFamily="34" charset="0"/>
                <a:cs typeface="Arial" panose="020B0604020202020204" pitchFamily="34" charset="0"/>
              </a:rPr>
              <a:t> </a:t>
            </a:r>
            <a:endParaRPr lang="en-US" sz="3200" kern="0">
              <a:solidFill>
                <a:schemeClr val="bg1"/>
              </a:solidFill>
            </a:endParaRPr>
          </a:p>
        </p:txBody>
      </p:sp>
      <p:sp>
        <p:nvSpPr>
          <p:cNvPr id="13" name="Rectangle 12"/>
          <p:cNvSpPr/>
          <p:nvPr/>
        </p:nvSpPr>
        <p:spPr>
          <a:xfrm>
            <a:off x="4068357" y="2054107"/>
            <a:ext cx="1154483" cy="600164"/>
          </a:xfrm>
          <a:prstGeom prst="rect">
            <a:avLst/>
          </a:prstGeom>
        </p:spPr>
        <p:txBody>
          <a:bodyPr wrap="none" lIns="91062" tIns="45531" rIns="91062" bIns="45531">
            <a:spAutoFit/>
          </a:bodyPr>
          <a:lstStyle/>
          <a:p>
            <a:pPr defTabSz="910701">
              <a:defRPr/>
            </a:pPr>
            <a:r>
              <a:rPr lang="en-US" sz="3200" b="1" i="1" kern="0">
                <a:solidFill>
                  <a:schemeClr val="bg1"/>
                </a:solidFill>
                <a:latin typeface="Times New Roman" panose="02020603050405020304" charset="0"/>
                <a:cs typeface="Times New Roman" panose="02020603050405020304" charset="0"/>
              </a:rPr>
              <a:t>R = h</a:t>
            </a:r>
            <a:endParaRPr lang="en-US" sz="3200" kern="0">
              <a:solidFill>
                <a:schemeClr val="bg1"/>
              </a:solidFill>
            </a:endParaRPr>
          </a:p>
        </p:txBody>
      </p:sp>
      <mc:AlternateContent xmlns:mc="http://schemas.openxmlformats.org/markup-compatibility/2006" xmlns:a14="http://schemas.microsoft.com/office/drawing/2010/main">
        <mc:Choice Requires="a14">
          <p:sp>
            <p:nvSpPr>
              <p:cNvPr id="16" name="TextBox 15"/>
              <p:cNvSpPr txBox="1"/>
              <p:nvPr/>
            </p:nvSpPr>
            <p:spPr>
              <a:xfrm>
                <a:off x="6593607" y="2085125"/>
                <a:ext cx="2529730" cy="595932"/>
              </a:xfrm>
              <a:prstGeom prst="rect">
                <a:avLst/>
              </a:prstGeom>
              <a:noFill/>
            </p:spPr>
            <p:txBody>
              <a:bodyPr wrap="none" lIns="91062" tIns="45531" rIns="91062" bIns="45531" rtlCol="0">
                <a:spAutoFit/>
              </a:bodyPr>
              <a:lstStyle/>
              <a:p>
                <a:pPr/>
                <a14:m>
                  <m:oMathPara xmlns:m="http://schemas.openxmlformats.org/officeDocument/2006/math">
                    <m:oMathParaPr>
                      <m:jc m:val="centerGroup"/>
                    </m:oMathParaPr>
                    <m:oMath xmlns:m="http://schemas.openxmlformats.org/officeDocument/2006/math">
                      <m:sSup>
                        <m:sSupPr>
                          <m:ctrlPr>
                            <a:rPr lang="en-US" sz="3200" b="1" i="1">
                              <a:solidFill>
                                <a:schemeClr val="bg1"/>
                              </a:solidFill>
                              <a:latin typeface="Cambria Math"/>
                            </a:rPr>
                          </m:ctrlPr>
                        </m:sSupPr>
                        <m:e>
                          <m:r>
                            <a:rPr lang="en-US" sz="3200" b="1" i="1">
                              <a:solidFill>
                                <a:schemeClr val="bg1"/>
                              </a:solidFill>
                              <a:latin typeface="Cambria Math"/>
                            </a:rPr>
                            <m:t>𝒍</m:t>
                          </m:r>
                        </m:e>
                        <m:sup>
                          <m:r>
                            <a:rPr lang="en-US" sz="3200" b="1" i="1">
                              <a:solidFill>
                                <a:schemeClr val="bg1"/>
                              </a:solidFill>
                              <a:latin typeface="Cambria Math"/>
                            </a:rPr>
                            <m:t>𝟐</m:t>
                          </m:r>
                        </m:sup>
                      </m:sSup>
                      <m:r>
                        <a:rPr lang="en-US" sz="3200" b="1" i="1">
                          <a:solidFill>
                            <a:schemeClr val="bg1"/>
                          </a:solidFill>
                          <a:latin typeface="Cambria Math"/>
                        </a:rPr>
                        <m:t>=</m:t>
                      </m:r>
                      <m:sSup>
                        <m:sSupPr>
                          <m:ctrlPr>
                            <a:rPr lang="en-US" sz="3200" b="1" i="1">
                              <a:solidFill>
                                <a:schemeClr val="bg1"/>
                              </a:solidFill>
                              <a:latin typeface="Cambria Math"/>
                            </a:rPr>
                          </m:ctrlPr>
                        </m:sSupPr>
                        <m:e>
                          <m:r>
                            <a:rPr lang="en-US" sz="3200" b="1" i="1">
                              <a:solidFill>
                                <a:schemeClr val="bg1"/>
                              </a:solidFill>
                              <a:latin typeface="Cambria Math"/>
                            </a:rPr>
                            <m:t>𝒉</m:t>
                          </m:r>
                        </m:e>
                        <m:sup>
                          <m:r>
                            <a:rPr lang="en-US" sz="3200" b="1" i="1">
                              <a:solidFill>
                                <a:schemeClr val="bg1"/>
                              </a:solidFill>
                              <a:latin typeface="Cambria Math"/>
                            </a:rPr>
                            <m:t>𝟐</m:t>
                          </m:r>
                        </m:sup>
                      </m:sSup>
                      <m:r>
                        <a:rPr lang="en-US" sz="3200" b="1" i="1">
                          <a:solidFill>
                            <a:schemeClr val="bg1"/>
                          </a:solidFill>
                          <a:latin typeface="Cambria Math"/>
                        </a:rPr>
                        <m:t>+</m:t>
                      </m:r>
                      <m:sSup>
                        <m:sSupPr>
                          <m:ctrlPr>
                            <a:rPr lang="en-US" sz="3200" b="1" i="1">
                              <a:solidFill>
                                <a:schemeClr val="bg1"/>
                              </a:solidFill>
                              <a:latin typeface="Cambria Math"/>
                            </a:rPr>
                          </m:ctrlPr>
                        </m:sSupPr>
                        <m:e>
                          <m:r>
                            <a:rPr lang="en-US" sz="3200" b="1" i="1">
                              <a:solidFill>
                                <a:schemeClr val="bg1"/>
                              </a:solidFill>
                              <a:latin typeface="Cambria Math"/>
                            </a:rPr>
                            <m:t>𝒓</m:t>
                          </m:r>
                        </m:e>
                        <m:sup>
                          <m:r>
                            <a:rPr lang="en-US" sz="3200" b="1" i="1">
                              <a:solidFill>
                                <a:schemeClr val="bg1"/>
                              </a:solidFill>
                              <a:latin typeface="Cambria Math"/>
                            </a:rPr>
                            <m:t>𝟐</m:t>
                          </m:r>
                        </m:sup>
                      </m:sSup>
                    </m:oMath>
                  </m:oMathPara>
                </a14:m>
                <a:endParaRPr lang="en-US" sz="3200" b="1">
                  <a:latin typeface="Times New Roman" pitchFamily="18" charset="0"/>
                  <a:cs typeface="Times New Roman"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593607" y="2085125"/>
                <a:ext cx="2529730" cy="5959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774648" y="2085125"/>
                <a:ext cx="2199015" cy="595932"/>
              </a:xfrm>
              <a:prstGeom prst="rect">
                <a:avLst/>
              </a:prstGeom>
              <a:noFill/>
            </p:spPr>
            <p:txBody>
              <a:bodyPr wrap="square" lIns="91062" tIns="45531" rIns="91062" bIns="45531" rtlCol="0">
                <a:spAutoFit/>
              </a:bodyPr>
              <a:lstStyle/>
              <a:p>
                <a14:m>
                  <m:oMath xmlns:m="http://schemas.openxmlformats.org/officeDocument/2006/math">
                    <m:sSup>
                      <m:sSupPr>
                        <m:ctrlPr>
                          <a:rPr lang="en-US" sz="3200" b="1" i="1">
                            <a:solidFill>
                              <a:schemeClr val="bg1"/>
                            </a:solidFill>
                            <a:latin typeface="Cambria Math"/>
                          </a:rPr>
                        </m:ctrlPr>
                      </m:sSupPr>
                      <m:e>
                        <m:r>
                          <a:rPr lang="en-US" sz="3200" b="1" i="1">
                            <a:solidFill>
                              <a:schemeClr val="bg1"/>
                            </a:solidFill>
                            <a:latin typeface="Cambria Math"/>
                          </a:rPr>
                          <m:t>𝑹</m:t>
                        </m:r>
                      </m:e>
                      <m:sup>
                        <m:r>
                          <a:rPr lang="en-US" sz="3200" b="1" i="1">
                            <a:solidFill>
                              <a:schemeClr val="bg1"/>
                            </a:solidFill>
                            <a:latin typeface="Cambria Math"/>
                          </a:rPr>
                          <m:t>𝟐</m:t>
                        </m:r>
                      </m:sup>
                    </m:sSup>
                    <m:r>
                      <a:rPr lang="en-US" sz="3200" b="1" i="1">
                        <a:solidFill>
                          <a:schemeClr val="bg1"/>
                        </a:solidFill>
                        <a:latin typeface="Cambria Math"/>
                      </a:rPr>
                      <m:t>=</m:t>
                    </m:r>
                    <m:sSup>
                      <m:sSupPr>
                        <m:ctrlPr>
                          <a:rPr lang="en-US" sz="3200" b="1" i="1">
                            <a:solidFill>
                              <a:schemeClr val="bg1"/>
                            </a:solidFill>
                            <a:latin typeface="Cambria Math"/>
                          </a:rPr>
                        </m:ctrlPr>
                      </m:sSupPr>
                      <m:e>
                        <m:r>
                          <a:rPr lang="en-US" sz="3200" b="1" i="1">
                            <a:solidFill>
                              <a:schemeClr val="bg1"/>
                            </a:solidFill>
                            <a:latin typeface="Cambria Math"/>
                          </a:rPr>
                          <m:t>𝒍</m:t>
                        </m:r>
                      </m:e>
                      <m:sup>
                        <m:r>
                          <a:rPr lang="en-US" sz="3200" b="1" i="1">
                            <a:solidFill>
                              <a:schemeClr val="bg1"/>
                            </a:solidFill>
                            <a:latin typeface="Cambria Math"/>
                          </a:rPr>
                          <m:t>𝟐</m:t>
                        </m:r>
                      </m:sup>
                    </m:sSup>
                  </m:oMath>
                </a14:m>
                <a:r>
                  <a:rPr lang="en-US" sz="3200" b="1" i="1">
                    <a:solidFill>
                      <a:schemeClr val="bg1"/>
                    </a:solidFill>
                  </a:rPr>
                  <a:t>+</a:t>
                </a:r>
                <a14:m>
                  <m:oMath xmlns:m="http://schemas.openxmlformats.org/officeDocument/2006/math">
                    <m:sSup>
                      <m:sSupPr>
                        <m:ctrlPr>
                          <a:rPr lang="en-US" sz="3200" b="1" i="1">
                            <a:solidFill>
                              <a:schemeClr val="bg1"/>
                            </a:solidFill>
                            <a:latin typeface="Cambria Math"/>
                          </a:rPr>
                        </m:ctrlPr>
                      </m:sSupPr>
                      <m:e>
                        <m:r>
                          <a:rPr lang="en-US" sz="3200" b="1" i="1">
                            <a:solidFill>
                              <a:schemeClr val="bg1"/>
                            </a:solidFill>
                            <a:latin typeface="Cambria Math"/>
                          </a:rPr>
                          <m:t>𝒉</m:t>
                        </m:r>
                      </m:e>
                      <m:sup>
                        <m:r>
                          <a:rPr lang="en-US" sz="3200" b="1" i="1">
                            <a:solidFill>
                              <a:schemeClr val="bg1"/>
                            </a:solidFill>
                            <a:latin typeface="Cambria Math"/>
                          </a:rPr>
                          <m:t>𝟐</m:t>
                        </m:r>
                      </m:sup>
                    </m:sSup>
                  </m:oMath>
                </a14:m>
                <a:endParaRPr lang="en-US" sz="3200" b="1" i="1">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774621" y="2085125"/>
                <a:ext cx="2199015" cy="595932"/>
              </a:xfrm>
              <a:prstGeom prst="rect">
                <a:avLst/>
              </a:prstGeom>
              <a:blipFill rotWithShape="1">
                <a:blip r:embed="rId4"/>
                <a:stretch>
                  <a:fillRect t="-10204" b="-33673"/>
                </a:stretch>
              </a:blipFill>
            </p:spPr>
            <p:txBody>
              <a:bodyPr/>
              <a:lstStyle/>
              <a:p>
                <a:r>
                  <a:rPr lang="en-US">
                    <a:noFill/>
                  </a:rPr>
                  <a:t> </a:t>
                </a:r>
              </a:p>
            </p:txBody>
          </p:sp>
        </mc:Fallback>
      </mc:AlternateContent>
      <p:sp>
        <p:nvSpPr>
          <p:cNvPr id="22" name="TextBox 21"/>
          <p:cNvSpPr txBox="1"/>
          <p:nvPr/>
        </p:nvSpPr>
        <p:spPr>
          <a:xfrm>
            <a:off x="1309877" y="4209420"/>
            <a:ext cx="8231182" cy="584775"/>
          </a:xfrm>
          <a:prstGeom prst="rect">
            <a:avLst/>
          </a:prstGeom>
          <a:noFill/>
        </p:spPr>
        <p:txBody>
          <a:bodyPr wrap="square" lIns="91062" tIns="45531" rIns="91062" bIns="45531" rtlCol="0">
            <a:spAutoFit/>
          </a:bodyPr>
          <a:lstStyle/>
          <a:p>
            <a:r>
              <a:rPr lang="en-US" sz="3200">
                <a:latin typeface="Times New Roman" pitchFamily="18" charset="0"/>
                <a:cs typeface="Times New Roman" pitchFamily="18" charset="0"/>
              </a:rPr>
              <a:t>Chiều cao và đường sinh của hình trụ bằng nhau</a:t>
            </a:r>
          </a:p>
        </p:txBody>
      </p:sp>
    </p:spTree>
    <p:extLst>
      <p:ext uri="{BB962C8B-B14F-4D97-AF65-F5344CB8AC3E}">
        <p14:creationId xmlns:p14="http://schemas.microsoft.com/office/powerpoint/2010/main" val="28576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7057" y="117619"/>
            <a:ext cx="11906396" cy="2127711"/>
            <a:chOff x="534987" y="1869705"/>
            <a:chExt cx="23340848" cy="3568553"/>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2</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254735" y="1942731"/>
              <a:ext cx="19835650" cy="349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90000"/>
                </a:lnSpc>
                <a:spcBef>
                  <a:spcPts val="1000"/>
                </a:spcBef>
              </a:pPr>
              <a:r>
                <a:rPr lang="en-US" sz="2800" b="1">
                  <a:solidFill>
                    <a:srgbClr val="002060"/>
                  </a:solidFill>
                  <a:latin typeface="Times New Roman" pitchFamily="18" charset="0"/>
                  <a:cs typeface="Times New Roman" pitchFamily="18" charset="0"/>
                </a:rPr>
                <a:t>        Cho hình trụ </a:t>
              </a: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T</a:t>
              </a:r>
              <a:r>
                <a:rPr lang="en-US" sz="2800">
                  <a:solidFill>
                    <a:srgbClr val="002060"/>
                  </a:solidFill>
                  <a:latin typeface="Times New Roman" pitchFamily="18" charset="0"/>
                  <a:cs typeface="Times New Roman" pitchFamily="18" charset="0"/>
                </a:rPr>
                <a:t>)</a:t>
              </a:r>
              <a:r>
                <a:rPr lang="en-US" sz="2800" b="1">
                  <a:solidFill>
                    <a:srgbClr val="002060"/>
                  </a:solidFill>
                  <a:latin typeface="Times New Roman" pitchFamily="18" charset="0"/>
                  <a:cs typeface="Times New Roman" pitchFamily="18" charset="0"/>
                </a:rPr>
                <a:t> có chiều cao </a:t>
              </a:r>
              <a:r>
                <a:rPr lang="en-US" sz="2800" b="1" i="1">
                  <a:solidFill>
                    <a:srgbClr val="002060"/>
                  </a:solidFill>
                  <a:latin typeface="Times New Roman" pitchFamily="18" charset="0"/>
                  <a:cs typeface="Times New Roman" pitchFamily="18" charset="0"/>
                </a:rPr>
                <a:t>h</a:t>
              </a:r>
              <a:r>
                <a:rPr lang="en-US" sz="2800" b="1">
                  <a:solidFill>
                    <a:srgbClr val="002060"/>
                  </a:solidFill>
                  <a:latin typeface="Times New Roman" pitchFamily="18" charset="0"/>
                  <a:cs typeface="Times New Roman" pitchFamily="18" charset="0"/>
                </a:rPr>
                <a:t>, độ dài đường sinh </a:t>
              </a:r>
              <a:r>
                <a:rPr lang="en-US" sz="2800" b="1" i="1">
                  <a:solidFill>
                    <a:srgbClr val="002060"/>
                  </a:solidFill>
                  <a:latin typeface="Times New Roman" pitchFamily="18" charset="0"/>
                  <a:cs typeface="Times New Roman" pitchFamily="18" charset="0"/>
                </a:rPr>
                <a:t>l</a:t>
              </a:r>
              <a:r>
                <a:rPr lang="en-US" sz="2800" b="1">
                  <a:solidFill>
                    <a:srgbClr val="002060"/>
                  </a:solidFill>
                  <a:latin typeface="Times New Roman" pitchFamily="18" charset="0"/>
                  <a:cs typeface="Times New Roman" pitchFamily="18" charset="0"/>
                </a:rPr>
                <a:t>, bán kính đáy </a:t>
              </a:r>
              <a:r>
                <a:rPr lang="en-US" sz="2800" b="1" i="1">
                  <a:solidFill>
                    <a:srgbClr val="002060"/>
                  </a:solidFill>
                  <a:latin typeface="Times New Roman" pitchFamily="18" charset="0"/>
                  <a:cs typeface="Times New Roman" pitchFamily="18" charset="0"/>
                </a:rPr>
                <a:t>r</a:t>
              </a:r>
              <a:r>
                <a:rPr lang="en-US" sz="2800" b="1">
                  <a:solidFill>
                    <a:srgbClr val="002060"/>
                  </a:solidFill>
                  <a:latin typeface="Times New Roman" pitchFamily="18" charset="0"/>
                  <a:cs typeface="Times New Roman" pitchFamily="18" charset="0"/>
                </a:rPr>
                <a:t>. Ký hiệu  </a:t>
              </a:r>
              <a:r>
                <a:rPr lang="en-US" sz="2800" b="1" i="1">
                  <a:solidFill>
                    <a:srgbClr val="002060"/>
                  </a:solidFill>
                  <a:latin typeface="Times New Roman" pitchFamily="18" charset="0"/>
                  <a:cs typeface="Times New Roman" pitchFamily="18" charset="0"/>
                </a:rPr>
                <a:t>S</a:t>
              </a:r>
              <a:r>
                <a:rPr lang="en-US" sz="2800" b="1" i="1" baseline="-25000">
                  <a:solidFill>
                    <a:srgbClr val="002060"/>
                  </a:solidFill>
                  <a:latin typeface="Times New Roman" pitchFamily="18" charset="0"/>
                  <a:cs typeface="Times New Roman" pitchFamily="18" charset="0"/>
                </a:rPr>
                <a:t>xq</a:t>
              </a:r>
              <a:r>
                <a:rPr lang="en-US" sz="2800" b="1" baseline="-25000">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là diện tích xung quanh của </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sym typeface="+mn-ea"/>
                </a:rPr>
                <a:t>T</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rPr>
                <a:t>. </a:t>
              </a:r>
            </a:p>
            <a:p>
              <a:pPr>
                <a:lnSpc>
                  <a:spcPct val="90000"/>
                </a:lnSpc>
                <a:spcBef>
                  <a:spcPts val="1000"/>
                </a:spcBef>
              </a:pPr>
              <a:r>
                <a:rPr lang="en-US" sz="2800" b="1">
                  <a:solidFill>
                    <a:srgbClr val="002060"/>
                  </a:solidFill>
                  <a:latin typeface="Times New Roman" pitchFamily="18" charset="0"/>
                  <a:cs typeface="Times New Roman" pitchFamily="18" charset="0"/>
                </a:rPr>
                <a:t>Công thức nào sau đây là đúng?</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03" y="206916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75" y="2059683"/>
                <a:ext cx="2197846" cy="629018"/>
              </a:xfrm>
              <a:prstGeom prst="rect">
                <a:avLst/>
              </a:prstGeom>
            </p:spPr>
            <p:txBody>
              <a:bodyPr wrap="none" lIns="91062" tIns="45531" rIns="91062" bIns="45531">
                <a:spAutoFit/>
              </a:bodyPr>
              <a:lstStyle/>
              <a:p>
                <a:pPr defTabSz="910701"/>
                <a14:m>
                  <m:oMath xmlns:m="http://schemas.openxmlformats.org/officeDocument/2006/math">
                    <m:sSub>
                      <m:sSubPr>
                        <m:ctrlPr>
                          <a:rPr lang="en-US" sz="3200" b="1" i="1" kern="0">
                            <a:solidFill>
                              <a:prstClr val="white"/>
                            </a:solidFill>
                            <a:latin typeface="Cambria Math"/>
                            <a:cs typeface="Arial" panose="020B0604020202020204" pitchFamily="34" charset="0"/>
                          </a:rPr>
                        </m:ctrlPr>
                      </m:sSubPr>
                      <m:e>
                        <m:r>
                          <a:rPr lang="en-US" sz="3200" b="1" i="1" kern="0">
                            <a:solidFill>
                              <a:prstClr val="white"/>
                            </a:solidFill>
                            <a:latin typeface="Cambria Math"/>
                            <a:cs typeface="Arial" panose="020B0604020202020204" pitchFamily="34" charset="0"/>
                          </a:rPr>
                          <m:t>𝑺</m:t>
                        </m:r>
                      </m:e>
                      <m:sub>
                        <m:r>
                          <a:rPr lang="en-US" sz="3200" b="1" i="1" kern="0">
                            <a:solidFill>
                              <a:prstClr val="white"/>
                            </a:solidFill>
                            <a:latin typeface="Cambria Math"/>
                            <a:cs typeface="Arial" panose="020B0604020202020204" pitchFamily="34" charset="0"/>
                          </a:rPr>
                          <m:t>𝒙𝒒</m:t>
                        </m:r>
                      </m:sub>
                    </m:sSub>
                    <m:r>
                      <a:rPr lang="en-US" sz="3200" b="1" i="1" kern="0">
                        <a:solidFill>
                          <a:prstClr val="white"/>
                        </a:solidFill>
                        <a:latin typeface="Cambria Math"/>
                        <a:cs typeface="Arial" panose="020B0604020202020204" pitchFamily="34" charset="0"/>
                      </a:rPr>
                      <m:t>=</m:t>
                    </m:r>
                    <m:r>
                      <a:rPr lang="en-US" sz="3200" b="1" i="1" kern="0">
                        <a:solidFill>
                          <a:prstClr val="white"/>
                        </a:solidFill>
                        <a:latin typeface="Cambria Math"/>
                        <a:ea typeface="Cambria Math"/>
                        <a:cs typeface="Arial" panose="020B0604020202020204" pitchFamily="34" charset="0"/>
                      </a:rPr>
                      <m:t>𝝅</m:t>
                    </m:r>
                    <m:r>
                      <a:rPr lang="en-US" sz="3200" b="1" i="1" kern="0">
                        <a:solidFill>
                          <a:prstClr val="white"/>
                        </a:solidFill>
                        <a:latin typeface="Cambria Math"/>
                        <a:ea typeface="Cambria Math"/>
                        <a:cs typeface="Arial" panose="020B0604020202020204" pitchFamily="34" charset="0"/>
                      </a:rPr>
                      <m:t>𝒓𝒉</m:t>
                    </m:r>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75" y="2059683"/>
                <a:ext cx="2197846" cy="62901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93607" y="2085144"/>
                <a:ext cx="2513060" cy="651525"/>
              </a:xfrm>
              <a:prstGeom prst="rect">
                <a:avLst/>
              </a:prstGeom>
              <a:noFill/>
            </p:spPr>
            <p:txBody>
              <a:bodyPr wrap="none" lIns="91062" tIns="45531" rIns="91062" bIns="45531" rtlCol="0">
                <a:spAutoFit/>
              </a:bodyPr>
              <a:lstStyle/>
              <a:p>
                <a:pPr defTabSz="910701"/>
                <a14:m>
                  <m:oMathPara xmlns:m="http://schemas.openxmlformats.org/officeDocument/2006/math">
                    <m:oMathParaPr>
                      <m:jc m:val="centerGroup"/>
                    </m:oMathParaPr>
                    <m:oMath xmlns:m="http://schemas.openxmlformats.org/officeDocument/2006/math">
                      <m:sSub>
                        <m:sSubPr>
                          <m:ctrlPr>
                            <a:rPr lang="en-US" sz="3200" b="1" i="1" kern="0">
                              <a:solidFill>
                                <a:prstClr val="white"/>
                              </a:solidFill>
                              <a:latin typeface="Cambria Math"/>
                              <a:cs typeface="Arial" panose="020B0604020202020204" pitchFamily="34" charset="0"/>
                            </a:rPr>
                          </m:ctrlPr>
                        </m:sSubPr>
                        <m:e>
                          <m:r>
                            <a:rPr lang="en-US" sz="3200" b="1" i="1" kern="0">
                              <a:solidFill>
                                <a:prstClr val="white"/>
                              </a:solidFill>
                              <a:latin typeface="Cambria Math"/>
                              <a:cs typeface="Arial" panose="020B0604020202020204" pitchFamily="34" charset="0"/>
                            </a:rPr>
                            <m:t>𝑺</m:t>
                          </m:r>
                        </m:e>
                        <m:sub>
                          <m:r>
                            <a:rPr lang="en-US" sz="3200" b="1" i="1" kern="0">
                              <a:solidFill>
                                <a:prstClr val="white"/>
                              </a:solidFill>
                              <a:latin typeface="Cambria Math"/>
                              <a:cs typeface="Arial" panose="020B0604020202020204" pitchFamily="34" charset="0"/>
                            </a:rPr>
                            <m:t>𝒙𝒒</m:t>
                          </m:r>
                        </m:sub>
                      </m:sSub>
                      <m:r>
                        <a:rPr lang="en-US" sz="3200" b="1" i="1" kern="0">
                          <a:solidFill>
                            <a:prstClr val="white"/>
                          </a:solidFill>
                          <a:latin typeface="Cambria Math"/>
                          <a:cs typeface="Arial" panose="020B0604020202020204" pitchFamily="34" charset="0"/>
                        </a:rPr>
                        <m:t>=</m:t>
                      </m:r>
                      <m:r>
                        <a:rPr lang="en-US" sz="3200" b="1" i="1" kern="0">
                          <a:solidFill>
                            <a:prstClr val="white"/>
                          </a:solidFill>
                          <a:latin typeface="Cambria Math"/>
                          <a:cs typeface="Arial" panose="020B0604020202020204" pitchFamily="34" charset="0"/>
                        </a:rPr>
                        <m:t>𝟐</m:t>
                      </m:r>
                      <m:sSup>
                        <m:sSupPr>
                          <m:ctrlPr>
                            <a:rPr lang="en-US" sz="3200" b="1" i="1" kern="0">
                              <a:solidFill>
                                <a:prstClr val="white"/>
                              </a:solidFill>
                              <a:latin typeface="Cambria Math"/>
                              <a:cs typeface="Arial" panose="020B0604020202020204" pitchFamily="34" charset="0"/>
                            </a:rPr>
                          </m:ctrlPr>
                        </m:sSupPr>
                        <m:e>
                          <m:r>
                            <a:rPr lang="en-US" sz="3200" b="1" i="1" kern="0">
                              <a:solidFill>
                                <a:prstClr val="white"/>
                              </a:solidFill>
                              <a:latin typeface="Cambria Math"/>
                              <a:ea typeface="Cambria Math"/>
                              <a:cs typeface="Arial" panose="020B0604020202020204" pitchFamily="34" charset="0"/>
                            </a:rPr>
                            <m:t>𝝅</m:t>
                          </m:r>
                        </m:e>
                        <m:sup>
                          <m:r>
                            <a:rPr lang="en-US" sz="3200" b="1" i="1" kern="0">
                              <a:solidFill>
                                <a:prstClr val="white"/>
                              </a:solidFill>
                              <a:latin typeface="Cambria Math"/>
                              <a:cs typeface="Arial" panose="020B0604020202020204" pitchFamily="34" charset="0"/>
                            </a:rPr>
                            <m:t>𝟐</m:t>
                          </m:r>
                        </m:sup>
                      </m:sSup>
                      <m:r>
                        <a:rPr lang="en-US" sz="3200" b="1" i="1" kern="0">
                          <a:solidFill>
                            <a:prstClr val="white"/>
                          </a:solidFill>
                          <a:latin typeface="Cambria Math"/>
                          <a:ea typeface="Cambria Math"/>
                          <a:cs typeface="Arial" panose="020B0604020202020204" pitchFamily="34" charset="0"/>
                        </a:rPr>
                        <m:t>𝒉</m:t>
                      </m:r>
                      <m:r>
                        <m:rPr>
                          <m:nor/>
                        </m:rPr>
                        <a:rPr lang="en-US" sz="3200" b="1" kern="0">
                          <a:solidFill>
                            <a:prstClr val="white"/>
                          </a:solidFill>
                          <a:latin typeface="Arial" panose="020B0604020202020204" pitchFamily="34" charset="0"/>
                          <a:cs typeface="Arial" panose="020B0604020202020204" pitchFamily="34" charset="0"/>
                        </a:rPr>
                        <m:t> </m:t>
                      </m:r>
                    </m:oMath>
                  </m:oMathPara>
                </a14:m>
                <a:endParaRPr lang="en-US" sz="3200" kern="0">
                  <a:solidFill>
                    <a:prstClr val="white"/>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593607" y="2085125"/>
                <a:ext cx="2513060" cy="65152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774648" y="2085125"/>
                <a:ext cx="2199015" cy="629018"/>
              </a:xfrm>
              <a:prstGeom prst="rect">
                <a:avLst/>
              </a:prstGeom>
              <a:noFill/>
            </p:spPr>
            <p:txBody>
              <a:bodyPr wrap="square" lIns="91062" tIns="45531" rIns="91062" bIns="45531" rtlCol="0">
                <a:spAutoFit/>
              </a:bodyPr>
              <a:lstStyle/>
              <a:p>
                <a:pPr defTabSz="910701"/>
                <a14:m>
                  <m:oMath xmlns:m="http://schemas.openxmlformats.org/officeDocument/2006/math">
                    <m:sSub>
                      <m:sSubPr>
                        <m:ctrlPr>
                          <a:rPr lang="en-US" sz="3200" b="1" i="1" kern="0">
                            <a:solidFill>
                              <a:prstClr val="white"/>
                            </a:solidFill>
                            <a:latin typeface="Cambria Math"/>
                            <a:cs typeface="Arial" panose="020B0604020202020204" pitchFamily="34" charset="0"/>
                          </a:rPr>
                        </m:ctrlPr>
                      </m:sSubPr>
                      <m:e>
                        <m:r>
                          <a:rPr lang="en-US" sz="3200" b="1" i="1" kern="0">
                            <a:solidFill>
                              <a:prstClr val="white"/>
                            </a:solidFill>
                            <a:latin typeface="Cambria Math"/>
                            <a:cs typeface="Arial" panose="020B0604020202020204" pitchFamily="34" charset="0"/>
                          </a:rPr>
                          <m:t>𝑺</m:t>
                        </m:r>
                      </m:e>
                      <m:sub>
                        <m:r>
                          <a:rPr lang="en-US" sz="3200" b="1" i="1" kern="0">
                            <a:solidFill>
                              <a:prstClr val="white"/>
                            </a:solidFill>
                            <a:latin typeface="Cambria Math"/>
                            <a:cs typeface="Arial" panose="020B0604020202020204" pitchFamily="34" charset="0"/>
                          </a:rPr>
                          <m:t>𝒙𝒒</m:t>
                        </m:r>
                      </m:sub>
                    </m:sSub>
                    <m:r>
                      <a:rPr lang="en-US" sz="3200" b="1" i="1" kern="0">
                        <a:solidFill>
                          <a:prstClr val="white"/>
                        </a:solidFill>
                        <a:latin typeface="Cambria Math"/>
                        <a:cs typeface="Arial" panose="020B0604020202020204" pitchFamily="34" charset="0"/>
                      </a:rPr>
                      <m:t>=</m:t>
                    </m:r>
                    <m:r>
                      <a:rPr lang="en-US" sz="3200" b="1" i="1" kern="0">
                        <a:solidFill>
                          <a:prstClr val="white"/>
                        </a:solidFill>
                        <a:latin typeface="Cambria Math"/>
                        <a:ea typeface="Cambria Math"/>
                        <a:cs typeface="Arial" panose="020B0604020202020204" pitchFamily="34" charset="0"/>
                      </a:rPr>
                      <m:t>𝝅</m:t>
                    </m:r>
                    <m:r>
                      <a:rPr lang="en-US" sz="3200" b="1" i="1" kern="0">
                        <a:solidFill>
                          <a:prstClr val="white"/>
                        </a:solidFill>
                        <a:latin typeface="Cambria Math"/>
                        <a:ea typeface="Cambria Math"/>
                        <a:cs typeface="Arial" panose="020B0604020202020204" pitchFamily="34" charset="0"/>
                      </a:rPr>
                      <m:t>𝒓𝒍</m:t>
                    </m:r>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774621" y="2085125"/>
                <a:ext cx="2199015" cy="62901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709246" y="2124261"/>
                <a:ext cx="1966367" cy="561949"/>
              </a:xfrm>
              <a:prstGeom prst="rect">
                <a:avLst/>
              </a:prstGeom>
            </p:spPr>
            <p:txBody>
              <a:bodyPr wrap="square" lIns="91062" tIns="45531" rIns="91062" bIns="45531">
                <a:spAutoFit/>
              </a:bodyPr>
              <a:lstStyle/>
              <a:p>
                <a:pPr defTabSz="910701"/>
                <a14:m>
                  <m:oMath xmlns:m="http://schemas.openxmlformats.org/officeDocument/2006/math">
                    <m:sSub>
                      <m:sSubPr>
                        <m:ctrlPr>
                          <a:rPr lang="en-US" sz="2800" b="1" i="1" kern="0">
                            <a:solidFill>
                              <a:prstClr val="white"/>
                            </a:solidFill>
                            <a:latin typeface="Cambria Math"/>
                            <a:cs typeface="Arial" panose="020B0604020202020204" pitchFamily="34" charset="0"/>
                          </a:rPr>
                        </m:ctrlPr>
                      </m:sSubPr>
                      <m:e>
                        <m:r>
                          <a:rPr lang="en-US" sz="2800" b="1" i="1" kern="0">
                            <a:solidFill>
                              <a:prstClr val="white"/>
                            </a:solidFill>
                            <a:latin typeface="Cambria Math"/>
                            <a:cs typeface="Arial" panose="020B0604020202020204" pitchFamily="34" charset="0"/>
                          </a:rPr>
                          <m:t>𝑺</m:t>
                        </m:r>
                      </m:e>
                      <m:sub>
                        <m:r>
                          <a:rPr lang="en-US" sz="2800" b="1" i="1" kern="0">
                            <a:solidFill>
                              <a:prstClr val="white"/>
                            </a:solidFill>
                            <a:latin typeface="Cambria Math"/>
                            <a:cs typeface="Arial" panose="020B0604020202020204" pitchFamily="34" charset="0"/>
                          </a:rPr>
                          <m:t>𝒙𝒒</m:t>
                        </m:r>
                      </m:sub>
                    </m:sSub>
                    <m:r>
                      <a:rPr lang="en-US" sz="2800" b="1" i="1" kern="0">
                        <a:solidFill>
                          <a:prstClr val="white"/>
                        </a:solidFill>
                        <a:latin typeface="Cambria Math"/>
                        <a:cs typeface="Arial" panose="020B0604020202020204" pitchFamily="34" charset="0"/>
                      </a:rPr>
                      <m:t>=</m:t>
                    </m:r>
                    <m:r>
                      <a:rPr lang="en-US" sz="2800" b="1" i="1" kern="0">
                        <a:solidFill>
                          <a:prstClr val="white"/>
                        </a:solidFill>
                        <a:latin typeface="Cambria Math"/>
                        <a:cs typeface="Arial" panose="020B0604020202020204" pitchFamily="34" charset="0"/>
                      </a:rPr>
                      <m:t>𝟐</m:t>
                    </m:r>
                    <m:r>
                      <a:rPr lang="en-US" sz="2800" b="1" i="1" kern="0">
                        <a:solidFill>
                          <a:prstClr val="white"/>
                        </a:solidFill>
                        <a:latin typeface="Cambria Math"/>
                        <a:ea typeface="Cambria Math"/>
                        <a:cs typeface="Arial" panose="020B0604020202020204" pitchFamily="34" charset="0"/>
                      </a:rPr>
                      <m:t>𝝅</m:t>
                    </m:r>
                    <m:r>
                      <a:rPr lang="en-US" sz="2800" b="1" i="1" kern="0">
                        <a:solidFill>
                          <a:prstClr val="white"/>
                        </a:solidFill>
                        <a:latin typeface="Cambria Math"/>
                        <a:ea typeface="Cambria Math"/>
                        <a:cs typeface="Arial" panose="020B0604020202020204" pitchFamily="34" charset="0"/>
                      </a:rPr>
                      <m:t>𝒓𝒍</m:t>
                    </m:r>
                  </m:oMath>
                </a14:m>
                <a:r>
                  <a:rPr lang="en-US" sz="2800" b="1" kern="0">
                    <a:solidFill>
                      <a:prstClr val="white"/>
                    </a:solidFill>
                    <a:latin typeface="Arial" panose="020B0604020202020204" pitchFamily="34" charset="0"/>
                    <a:cs typeface="Arial" panose="020B0604020202020204" pitchFamily="34" charset="0"/>
                  </a:rPr>
                  <a:t> </a:t>
                </a:r>
                <a:endParaRPr lang="en-US" sz="28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709219" y="2124234"/>
                <a:ext cx="1966367" cy="56194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21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7057" y="119052"/>
            <a:ext cx="11939058" cy="2031224"/>
            <a:chOff x="534987" y="1869705"/>
            <a:chExt cx="23404876" cy="3406734"/>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0431">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0431"/>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0431"/>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0431">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0431">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0431">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0431">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0431">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0431">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0431">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0431">
                    <a:defRPr/>
                  </a:pPr>
                  <a:endParaRPr lang="en-US" sz="3200">
                    <a:solidFill>
                      <a:prstClr val="black"/>
                    </a:solidFill>
                  </a:endParaRPr>
                </a:p>
              </p:txBody>
            </p:sp>
            <p:sp>
              <p:nvSpPr>
                <p:cNvPr id="31" name="TextBox 13"/>
                <p:cNvSpPr txBox="1">
                  <a:spLocks noChangeArrowheads="1"/>
                </p:cNvSpPr>
                <p:nvPr/>
              </p:nvSpPr>
              <p:spPr bwMode="auto">
                <a:xfrm>
                  <a:off x="1533960"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5161" eaLnBrk="1" hangingPunct="1"/>
                  <a:r>
                    <a:rPr lang="en-US" sz="3000">
                      <a:solidFill>
                        <a:prstClr val="white"/>
                      </a:solidFill>
                      <a:latin typeface="Tahoma" pitchFamily="34" charset="0"/>
                      <a:cs typeface="Tahoma" pitchFamily="34" charset="0"/>
                    </a:rPr>
                    <a:t>Câu 3</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4104214" y="1936625"/>
              <a:ext cx="19835649" cy="33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90000"/>
                </a:lnSpc>
                <a:spcBef>
                  <a:spcPts val="1000"/>
                </a:spcBef>
              </a:pPr>
              <a:r>
                <a:rPr lang="en-US" sz="2800" b="1">
                  <a:solidFill>
                    <a:srgbClr val="002060"/>
                  </a:solidFill>
                  <a:latin typeface="Times New Roman" pitchFamily="18" charset="0"/>
                  <a:cs typeface="Times New Roman" pitchFamily="18" charset="0"/>
                </a:rPr>
                <a:t>Cho hình trụ </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sym typeface="+mn-ea"/>
                </a:rPr>
                <a:t>T</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rPr>
                <a:t> có chiều cao </a:t>
              </a:r>
              <a:r>
                <a:rPr lang="en-US" sz="2800" b="1" i="1">
                  <a:solidFill>
                    <a:srgbClr val="002060"/>
                  </a:solidFill>
                  <a:latin typeface="Times New Roman" pitchFamily="18" charset="0"/>
                  <a:cs typeface="Times New Roman" pitchFamily="18" charset="0"/>
                  <a:sym typeface="+mn-ea"/>
                </a:rPr>
                <a:t>h</a:t>
              </a:r>
              <a:r>
                <a:rPr lang="en-US" sz="2800" b="1">
                  <a:solidFill>
                    <a:srgbClr val="002060"/>
                  </a:solidFill>
                  <a:latin typeface="Times New Roman" pitchFamily="18" charset="0"/>
                  <a:cs typeface="Times New Roman" pitchFamily="18" charset="0"/>
                </a:rPr>
                <a:t>, độ dài đường sinh </a:t>
              </a:r>
              <a:r>
                <a:rPr lang="en-US" sz="2800" b="1" i="1">
                  <a:solidFill>
                    <a:srgbClr val="002060"/>
                  </a:solidFill>
                  <a:latin typeface="Times New Roman" pitchFamily="18" charset="0"/>
                  <a:cs typeface="Times New Roman" pitchFamily="18" charset="0"/>
                  <a:sym typeface="+mn-ea"/>
                </a:rPr>
                <a:t>l</a:t>
              </a:r>
              <a:r>
                <a:rPr lang="en-US" sz="2800" b="1">
                  <a:solidFill>
                    <a:srgbClr val="002060"/>
                  </a:solidFill>
                  <a:latin typeface="Times New Roman" pitchFamily="18" charset="0"/>
                  <a:cs typeface="Times New Roman" pitchFamily="18" charset="0"/>
                </a:rPr>
                <a:t>, bán kính đáy </a:t>
              </a:r>
              <a:r>
                <a:rPr lang="en-US" sz="2800" b="1" i="1">
                  <a:solidFill>
                    <a:srgbClr val="002060"/>
                  </a:solidFill>
                  <a:latin typeface="Times New Roman" pitchFamily="18" charset="0"/>
                  <a:cs typeface="Times New Roman" pitchFamily="18" charset="0"/>
                  <a:sym typeface="+mn-ea"/>
                </a:rPr>
                <a:t>r</a:t>
              </a:r>
              <a:r>
                <a:rPr lang="en-US" sz="2800" b="1">
                  <a:solidFill>
                    <a:srgbClr val="002060"/>
                  </a:solidFill>
                  <a:latin typeface="Times New Roman" pitchFamily="18" charset="0"/>
                  <a:cs typeface="Times New Roman" pitchFamily="18" charset="0"/>
                </a:rPr>
                <a:t>. Ký hiệu  </a:t>
              </a:r>
              <a:r>
                <a:rPr lang="en-US" sz="2800" b="1" i="1">
                  <a:solidFill>
                    <a:srgbClr val="002060"/>
                  </a:solidFill>
                  <a:latin typeface="Times New Roman" pitchFamily="18" charset="0"/>
                  <a:cs typeface="Times New Roman" pitchFamily="18" charset="0"/>
                  <a:sym typeface="+mn-ea"/>
                </a:rPr>
                <a:t>S</a:t>
              </a:r>
              <a:r>
                <a:rPr lang="en-US" sz="2800" b="1" i="1" baseline="-25000">
                  <a:solidFill>
                    <a:srgbClr val="002060"/>
                  </a:solidFill>
                  <a:latin typeface="Times New Roman" pitchFamily="18" charset="0"/>
                  <a:cs typeface="Times New Roman" pitchFamily="18" charset="0"/>
                  <a:sym typeface="+mn-ea"/>
                </a:rPr>
                <a:t>tp </a:t>
              </a:r>
              <a:r>
                <a:rPr lang="en-US" sz="2800" b="1">
                  <a:solidFill>
                    <a:srgbClr val="002060"/>
                  </a:solidFill>
                  <a:latin typeface="Times New Roman" pitchFamily="18" charset="0"/>
                  <a:cs typeface="Times New Roman" pitchFamily="18" charset="0"/>
                </a:rPr>
                <a:t>là diện tích toàn phần của </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sym typeface="+mn-ea"/>
                </a:rPr>
                <a:t>T</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rPr>
                <a:t>. Công thức nào sau đây là đúng?</a:t>
              </a:r>
            </a:p>
            <a:p>
              <a:pPr algn="just" defTabSz="1085161">
                <a:lnSpc>
                  <a:spcPct val="115000"/>
                </a:lnSpc>
                <a:spcBef>
                  <a:spcPts val="600"/>
                </a:spcBef>
                <a:buClr>
                  <a:srgbClr val="0000FF"/>
                </a:buClr>
                <a:tabLst>
                  <a:tab pos="627946" algn="l"/>
                </a:tabLst>
              </a:pP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146" tIns="45573" rIns="91146" bIns="45573" rtlCol="0" anchor="ctr"/>
          <a:lstStyle/>
          <a:p>
            <a:pPr algn="ctr" defTabSz="1085161"/>
            <a:endParaRPr lang="en-US" sz="2100">
              <a:solidFill>
                <a:prstClr val="white"/>
              </a:solidFill>
            </a:endParaRPr>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752600"/>
            <a:ext cx="5036583" cy="617268"/>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14:m>
                    <m:oMath xmlns:m="http://schemas.openxmlformats.org/officeDocument/2006/math">
                      <m:sSub>
                        <m:sSubPr>
                          <m:ctrlPr>
                            <a:rPr lang="pt-BR" sz="3000" i="1">
                              <a:solidFill>
                                <a:prstClr val="white"/>
                              </a:solidFill>
                              <a:latin typeface="Cambria Math"/>
                              <a:cs typeface="Times New Roman" pitchFamily="18" charset="0"/>
                            </a:rPr>
                          </m:ctrlPr>
                        </m:sSubPr>
                        <m:e>
                          <m:r>
                            <a:rPr lang="en-US" sz="3000" i="1">
                              <a:solidFill>
                                <a:prstClr val="white"/>
                              </a:solidFill>
                              <a:latin typeface="Cambria Math"/>
                              <a:cs typeface="Times New Roman" pitchFamily="18" charset="0"/>
                            </a:rPr>
                            <m:t>𝑆</m:t>
                          </m:r>
                        </m:e>
                        <m:sub>
                          <m:r>
                            <a:rPr lang="en-US" sz="3000" i="1">
                              <a:solidFill>
                                <a:prstClr val="white"/>
                              </a:solidFill>
                              <a:latin typeface="Cambria Math"/>
                              <a:cs typeface="Times New Roman" pitchFamily="18" charset="0"/>
                            </a:rPr>
                            <m:t>𝑡𝑝</m:t>
                          </m:r>
                        </m:sub>
                      </m:sSub>
                      <m:r>
                        <a:rPr lang="en-US" sz="3000" i="1">
                          <a:solidFill>
                            <a:prstClr val="white"/>
                          </a:solidFill>
                          <a:latin typeface="Cambria Math"/>
                          <a:cs typeface="Times New Roman" pitchFamily="18" charset="0"/>
                        </a:rPr>
                        <m:t>=</m:t>
                      </m:r>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𝑟𝑙</m:t>
                      </m:r>
                    </m:oMath>
                  </a14:m>
                  <a:r>
                    <a:rPr lang="pt-BR" sz="3000">
                      <a:solidFill>
                        <a:prstClr val="white"/>
                      </a:solidFill>
                      <a:latin typeface="Times New Roman" pitchFamily="18" charset="0"/>
                      <a:cs typeface="Times New Roman" pitchFamily="18" charset="0"/>
                    </a:rPr>
                    <a:t>.</a:t>
                  </a:r>
                  <a:endParaRPr lang="en-US" sz="3000" b="1" dirty="0">
                    <a:solidFill>
                      <a:prstClr val="white"/>
                    </a:solidFill>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3"/>
                  <a:stretch>
                    <a:fillRect t="-5455" b="-16364"/>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r>
                <a:rPr lang="vi-VN" sz="3000" b="1" dirty="0">
                  <a:solidFill>
                    <a:prstClr val="white"/>
                  </a:solidFill>
                  <a:latin typeface="Times New Roman"/>
                  <a:ea typeface="Tahoma" pitchFamily="34" charset="0"/>
                  <a:cs typeface="Tahoma" pitchFamily="34" charset="0"/>
                </a:rPr>
                <a:t>A</a:t>
              </a:r>
              <a:endParaRPr lang="en-US" sz="3000" dirty="0">
                <a:solidFill>
                  <a:prstClr val="white"/>
                </a:solidFill>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451384" y="1777046"/>
            <a:ext cx="5036583"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14:m>
                    <m:oMath xmlns:m="http://schemas.openxmlformats.org/officeDocument/2006/math">
                      <m:sSub>
                        <m:sSubPr>
                          <m:ctrlPr>
                            <a:rPr lang="vi-VN" sz="3000" i="1">
                              <a:solidFill>
                                <a:prstClr val="white"/>
                              </a:solidFill>
                              <a:latin typeface="Cambria Math"/>
                              <a:cs typeface="Times New Roman" pitchFamily="18" charset="0"/>
                            </a:rPr>
                          </m:ctrlPr>
                        </m:sSubPr>
                        <m:e>
                          <m:r>
                            <a:rPr lang="en-US" sz="3000" i="1">
                              <a:solidFill>
                                <a:prstClr val="white"/>
                              </a:solidFill>
                              <a:latin typeface="Cambria Math"/>
                              <a:cs typeface="Times New Roman" pitchFamily="18" charset="0"/>
                            </a:rPr>
                            <m:t>𝑆</m:t>
                          </m:r>
                        </m:e>
                        <m:sub>
                          <m:r>
                            <a:rPr lang="en-US" sz="3000" i="1">
                              <a:solidFill>
                                <a:prstClr val="white"/>
                              </a:solidFill>
                              <a:latin typeface="Cambria Math"/>
                              <a:cs typeface="Times New Roman" pitchFamily="18" charset="0"/>
                            </a:rPr>
                            <m:t>𝑡𝑝</m:t>
                          </m:r>
                        </m:sub>
                      </m:sSub>
                      <m:r>
                        <a:rPr lang="en-US" sz="3000" i="1">
                          <a:solidFill>
                            <a:prstClr val="white"/>
                          </a:solidFill>
                          <a:latin typeface="Cambria Math"/>
                          <a:cs typeface="Times New Roman" pitchFamily="18" charset="0"/>
                        </a:rPr>
                        <m:t>=</m:t>
                      </m:r>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𝑟𝑙</m:t>
                      </m:r>
                      <m:r>
                        <a:rPr lang="en-US" sz="3000" i="1">
                          <a:solidFill>
                            <a:prstClr val="white"/>
                          </a:solidFill>
                          <a:latin typeface="Cambria Math"/>
                          <a:ea typeface="Cambria Math"/>
                          <a:cs typeface="Times New Roman" pitchFamily="18" charset="0"/>
                        </a:rPr>
                        <m:t>+2</m:t>
                      </m:r>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𝑟</m:t>
                      </m:r>
                    </m:oMath>
                  </a14:m>
                  <a:r>
                    <a:rPr lang="vi-VN" sz="3000">
                      <a:solidFill>
                        <a:prstClr val="white"/>
                      </a:solidFill>
                      <a:latin typeface="Times New Roman" pitchFamily="18" charset="0"/>
                      <a:cs typeface="Times New Roman" pitchFamily="18" charset="0"/>
                    </a:rPr>
                    <a:t>.</a:t>
                  </a:r>
                  <a:endParaRPr lang="en-US" sz="3000" b="1" dirty="0">
                    <a:solidFill>
                      <a:prstClr val="white"/>
                    </a:solidFill>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t="-5455" b="-16364"/>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r>
                <a:rPr lang="en-US" sz="3000" b="1" dirty="0">
                  <a:solidFill>
                    <a:prstClr val="white"/>
                  </a:solidFill>
                  <a:ea typeface="Tahoma" pitchFamily="34" charset="0"/>
                  <a:cs typeface="Tahoma" pitchFamily="34" charset="0"/>
                </a:rPr>
                <a:t>B</a:t>
              </a:r>
              <a:endParaRPr lang="en-US" sz="3000" dirty="0">
                <a:solidFill>
                  <a:prstClr val="white"/>
                </a:solidFill>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49917" y="2605957"/>
            <a:ext cx="5036583" cy="617268"/>
            <a:chOff x="1458731" y="6334162"/>
            <a:chExt cx="13782856" cy="1234536"/>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spcBef>
                      <a:spcPts val="900"/>
                    </a:spcBef>
                  </a:pPr>
                  <a14:m>
                    <m:oMathPara xmlns:m="http://schemas.openxmlformats.org/officeDocument/2006/math">
                      <m:oMathParaPr>
                        <m:jc m:val="centerGroup"/>
                      </m:oMathParaPr>
                      <m:oMath xmlns:m="http://schemas.openxmlformats.org/officeDocument/2006/math">
                        <m:sSub>
                          <m:sSubPr>
                            <m:ctrlPr>
                              <a:rPr lang="vi-VN" sz="3000" i="1">
                                <a:solidFill>
                                  <a:prstClr val="white"/>
                                </a:solidFill>
                                <a:latin typeface="Cambria Math"/>
                              </a:rPr>
                            </m:ctrlPr>
                          </m:sSubPr>
                          <m:e>
                            <m:r>
                              <a:rPr lang="en-US" sz="3000" i="1">
                                <a:solidFill>
                                  <a:prstClr val="white"/>
                                </a:solidFill>
                                <a:latin typeface="Cambria Math"/>
                              </a:rPr>
                              <m:t>𝑆</m:t>
                            </m:r>
                          </m:e>
                          <m:sub>
                            <m:r>
                              <a:rPr lang="en-US" sz="3000" i="1">
                                <a:solidFill>
                                  <a:prstClr val="white"/>
                                </a:solidFill>
                                <a:latin typeface="Cambria Math"/>
                              </a:rPr>
                              <m:t>𝑡𝑝</m:t>
                            </m:r>
                          </m:sub>
                        </m:sSub>
                        <m:r>
                          <a:rPr lang="en-US" sz="3000" i="1">
                            <a:solidFill>
                              <a:prstClr val="white"/>
                            </a:solidFill>
                            <a:latin typeface="Cambria Math"/>
                          </a:rPr>
                          <m:t>=</m:t>
                        </m:r>
                        <m:r>
                          <a:rPr lang="en-US" sz="3000" i="1">
                            <a:solidFill>
                              <a:prstClr val="white"/>
                            </a:solidFill>
                            <a:latin typeface="Cambria Math"/>
                            <a:ea typeface="Cambria Math"/>
                          </a:rPr>
                          <m:t>𝜋</m:t>
                        </m:r>
                        <m:r>
                          <a:rPr lang="en-US" sz="3000" i="1">
                            <a:solidFill>
                              <a:prstClr val="white"/>
                            </a:solidFill>
                            <a:latin typeface="Cambria Math"/>
                            <a:ea typeface="Cambria Math"/>
                          </a:rPr>
                          <m:t>𝑟𝑙</m:t>
                        </m:r>
                        <m:r>
                          <a:rPr lang="en-US" sz="3000" i="1">
                            <a:solidFill>
                              <a:prstClr val="white"/>
                            </a:solidFill>
                            <a:latin typeface="Cambria Math"/>
                            <a:ea typeface="Cambria Math"/>
                          </a:rPr>
                          <m:t>+</m:t>
                        </m:r>
                        <m:r>
                          <a:rPr lang="en-US" sz="3000" i="1">
                            <a:solidFill>
                              <a:prstClr val="white"/>
                            </a:solidFill>
                            <a:latin typeface="Cambria Math"/>
                            <a:ea typeface="Cambria Math"/>
                          </a:rPr>
                          <m:t>𝜋</m:t>
                        </m:r>
                        <m:sSup>
                          <m:sSupPr>
                            <m:ctrlPr>
                              <a:rPr lang="en-US" sz="3000" i="1">
                                <a:solidFill>
                                  <a:prstClr val="white"/>
                                </a:solidFill>
                                <a:latin typeface="Cambria Math"/>
                                <a:ea typeface="Cambria Math"/>
                              </a:rPr>
                            </m:ctrlPr>
                          </m:sSupPr>
                          <m:e>
                            <m:r>
                              <a:rPr lang="en-US" sz="3000" i="1">
                                <a:solidFill>
                                  <a:prstClr val="white"/>
                                </a:solidFill>
                                <a:latin typeface="Cambria Math"/>
                                <a:ea typeface="Cambria Math"/>
                              </a:rPr>
                              <m:t>𝑟</m:t>
                            </m:r>
                          </m:e>
                          <m:sup>
                            <m:r>
                              <a:rPr lang="en-US" sz="3000" i="1">
                                <a:solidFill>
                                  <a:prstClr val="white"/>
                                </a:solidFill>
                                <a:latin typeface="Cambria Math"/>
                                <a:ea typeface="Cambria Math"/>
                              </a:rPr>
                              <m:t>2</m:t>
                            </m:r>
                          </m:sup>
                        </m:sSup>
                      </m:oMath>
                    </m:oMathPara>
                  </a14:m>
                  <a:endParaRPr lang="vi-VN" sz="3000" dirty="0">
                    <a:solidFill>
                      <a:prstClr val="white"/>
                    </a:solidFill>
                    <a:latin typeface="Times New Roman"/>
                  </a:endParaRPr>
                </a:p>
              </p:txBody>
            </p:sp>
          </mc:Choice>
          <mc:Fallback xmlns="">
            <p:sp>
              <p:nvSpPr>
                <p:cNvPr id="63" name="Rectangle 62">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5"/>
                  <a:stretch>
                    <a:fillRect/>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r>
                <a:rPr lang="en-US" sz="3000" b="1" dirty="0">
                  <a:solidFill>
                    <a:prstClr val="white"/>
                  </a:solidFill>
                  <a:ea typeface="Tahoma" pitchFamily="34" charset="0"/>
                  <a:cs typeface="Tahoma" pitchFamily="34" charset="0"/>
                </a:rPr>
                <a:t>C</a:t>
              </a:r>
              <a:endParaRPr lang="en-US" sz="3000" dirty="0">
                <a:solidFill>
                  <a:prstClr val="white"/>
                </a:solidFill>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451384" y="2628196"/>
            <a:ext cx="5036583" cy="617268"/>
            <a:chOff x="1458731" y="6334162"/>
            <a:chExt cx="13782856" cy="1234536"/>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spcBef>
                      <a:spcPts val="900"/>
                    </a:spcBef>
                  </a:pPr>
                  <a14:m>
                    <m:oMathPara xmlns:m="http://schemas.openxmlformats.org/officeDocument/2006/math">
                      <m:oMathParaPr>
                        <m:jc m:val="centerGroup"/>
                      </m:oMathParaPr>
                      <m:oMath xmlns:m="http://schemas.openxmlformats.org/officeDocument/2006/math">
                        <m:sSub>
                          <m:sSubPr>
                            <m:ctrlPr>
                              <a:rPr lang="vi-VN" sz="3000" i="1">
                                <a:solidFill>
                                  <a:prstClr val="white"/>
                                </a:solidFill>
                                <a:latin typeface="Cambria Math"/>
                              </a:rPr>
                            </m:ctrlPr>
                          </m:sSubPr>
                          <m:e>
                            <m:r>
                              <a:rPr lang="en-US" sz="3000" i="1">
                                <a:solidFill>
                                  <a:prstClr val="white"/>
                                </a:solidFill>
                                <a:latin typeface="Cambria Math"/>
                              </a:rPr>
                              <m:t>𝑆</m:t>
                            </m:r>
                          </m:e>
                          <m:sub>
                            <m:r>
                              <a:rPr lang="en-US" sz="3000" i="1">
                                <a:solidFill>
                                  <a:prstClr val="white"/>
                                </a:solidFill>
                                <a:latin typeface="Cambria Math"/>
                              </a:rPr>
                              <m:t>𝑡𝑝</m:t>
                            </m:r>
                          </m:sub>
                        </m:sSub>
                        <m:r>
                          <a:rPr lang="en-US" sz="3000" i="1">
                            <a:solidFill>
                              <a:prstClr val="white"/>
                            </a:solidFill>
                            <a:latin typeface="Cambria Math"/>
                          </a:rPr>
                          <m:t>=2</m:t>
                        </m:r>
                        <m:r>
                          <a:rPr lang="en-US" sz="3000" i="1">
                            <a:solidFill>
                              <a:prstClr val="white"/>
                            </a:solidFill>
                            <a:latin typeface="Cambria Math"/>
                            <a:ea typeface="Cambria Math"/>
                          </a:rPr>
                          <m:t>𝜋</m:t>
                        </m:r>
                        <m:r>
                          <a:rPr lang="en-US" sz="3000" i="1">
                            <a:solidFill>
                              <a:prstClr val="white"/>
                            </a:solidFill>
                            <a:latin typeface="Cambria Math"/>
                            <a:ea typeface="Cambria Math"/>
                          </a:rPr>
                          <m:t>𝑟𝑙</m:t>
                        </m:r>
                        <m:r>
                          <a:rPr lang="en-US" sz="3000" i="1">
                            <a:solidFill>
                              <a:prstClr val="white"/>
                            </a:solidFill>
                            <a:latin typeface="Cambria Math"/>
                            <a:ea typeface="Cambria Math"/>
                          </a:rPr>
                          <m:t>+2</m:t>
                        </m:r>
                        <m:r>
                          <a:rPr lang="en-US" sz="3000" i="1">
                            <a:solidFill>
                              <a:prstClr val="white"/>
                            </a:solidFill>
                            <a:latin typeface="Cambria Math"/>
                            <a:ea typeface="Cambria Math"/>
                          </a:rPr>
                          <m:t>𝜋</m:t>
                        </m:r>
                        <m:sSup>
                          <m:sSupPr>
                            <m:ctrlPr>
                              <a:rPr lang="en-US" sz="3000" i="1">
                                <a:solidFill>
                                  <a:prstClr val="white"/>
                                </a:solidFill>
                                <a:latin typeface="Cambria Math"/>
                                <a:ea typeface="Cambria Math"/>
                              </a:rPr>
                            </m:ctrlPr>
                          </m:sSupPr>
                          <m:e>
                            <m:r>
                              <a:rPr lang="en-US" sz="3000" i="1">
                                <a:solidFill>
                                  <a:prstClr val="white"/>
                                </a:solidFill>
                                <a:latin typeface="Cambria Math"/>
                                <a:ea typeface="Cambria Math"/>
                              </a:rPr>
                              <m:t>𝑟</m:t>
                            </m:r>
                          </m:e>
                          <m:sup>
                            <m:r>
                              <a:rPr lang="en-US" sz="3000" i="1">
                                <a:solidFill>
                                  <a:prstClr val="white"/>
                                </a:solidFill>
                                <a:latin typeface="Cambria Math"/>
                                <a:ea typeface="Cambria Math"/>
                              </a:rPr>
                              <m:t>2</m:t>
                            </m:r>
                          </m:sup>
                        </m:sSup>
                      </m:oMath>
                    </m:oMathPara>
                  </a14:m>
                  <a:endParaRPr lang="vi-VN" sz="3000" b="1" dirty="0">
                    <a:solidFill>
                      <a:prstClr val="white"/>
                    </a:solidFill>
                    <a:latin typeface="Times New Roman"/>
                  </a:endParaRPr>
                </a:p>
              </p:txBody>
            </p:sp>
          </mc:Choice>
          <mc:Fallback xmlns="">
            <p:sp>
              <p:nvSpPr>
                <p:cNvPr id="66" name="Rectangle 65">
                  <a:extLst>
                    <a:ext uri="{FF2B5EF4-FFF2-40B4-BE49-F238E27FC236}">
                      <a16:creationId xmlns="" xmlns:a16="http://schemas.microsoft.com/office/drawing/2014/main"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161"/>
              <a:r>
                <a:rPr lang="en-US" sz="3000" b="1" dirty="0">
                  <a:solidFill>
                    <a:prstClr val="white"/>
                  </a:solidFill>
                  <a:ea typeface="Tahoma" pitchFamily="34" charset="0"/>
                  <a:cs typeface="Tahoma" pitchFamily="34" charset="0"/>
                </a:rPr>
                <a:t>D</a:t>
              </a:r>
              <a:endParaRPr lang="en-US" sz="3000" dirty="0">
                <a:solidFill>
                  <a:prstClr val="white"/>
                </a:solidFill>
              </a:endParaRPr>
            </a:p>
          </p:txBody>
        </p:sp>
      </p:grpSp>
      <p:sp>
        <p:nvSpPr>
          <p:cNvPr id="42" name="Oval 41">
            <a:extLst>
              <a:ext uri="{FF2B5EF4-FFF2-40B4-BE49-F238E27FC236}">
                <a16:creationId xmlns="" xmlns:a16="http://schemas.microsoft.com/office/drawing/2014/main" id="{17C2C013-2C1D-4DEE-A68B-FF23256FE92A}"/>
              </a:ext>
            </a:extLst>
          </p:cNvPr>
          <p:cNvSpPr/>
          <p:nvPr/>
        </p:nvSpPr>
        <p:spPr>
          <a:xfrm>
            <a:off x="6432875" y="2698157"/>
            <a:ext cx="434843"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71" tIns="22775" rIns="45571" bIns="22775" rtlCol="0" anchor="ctr"/>
          <a:lstStyle/>
          <a:p>
            <a:pPr algn="ctr" defTabSz="1085161"/>
            <a:r>
              <a:rPr lang="en-US" sz="3000" b="1" dirty="0">
                <a:solidFill>
                  <a:prstClr val="white"/>
                </a:solidFill>
                <a:ea typeface="Tahoma" pitchFamily="34" charset="0"/>
                <a:cs typeface="Tahoma" pitchFamily="34" charset="0"/>
              </a:rPr>
              <a:t>D</a:t>
            </a:r>
            <a:endParaRPr lang="en-US" sz="3000" dirty="0">
              <a:solidFill>
                <a:prstClr val="white"/>
              </a:solidFill>
            </a:endParaRPr>
          </a:p>
        </p:txBody>
      </p:sp>
    </p:spTree>
    <p:extLst>
      <p:ext uri="{BB962C8B-B14F-4D97-AF65-F5344CB8AC3E}">
        <p14:creationId xmlns:p14="http://schemas.microsoft.com/office/powerpoint/2010/main" val="1038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7076" y="117607"/>
            <a:ext cx="12044943" cy="1827116"/>
            <a:chOff x="534987" y="1869705"/>
            <a:chExt cx="23612451" cy="3064401"/>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4</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2673423" y="1942731"/>
              <a:ext cx="21474015" cy="29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      Cho hình trụ </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sym typeface="+mn-ea"/>
                </a:rPr>
                <a:t>T</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rPr>
                <a:t> có chiều cao </a:t>
              </a:r>
              <a:r>
                <a:rPr lang="en-US" sz="2800" b="1" i="1">
                  <a:solidFill>
                    <a:srgbClr val="002060"/>
                  </a:solidFill>
                  <a:latin typeface="Times New Roman" pitchFamily="18" charset="0"/>
                  <a:cs typeface="Times New Roman" pitchFamily="18" charset="0"/>
                  <a:sym typeface="+mn-ea"/>
                </a:rPr>
                <a:t>h</a:t>
              </a:r>
              <a:r>
                <a:rPr lang="en-US" sz="2800" b="1">
                  <a:solidFill>
                    <a:srgbClr val="002060"/>
                  </a:solidFill>
                  <a:latin typeface="Times New Roman" pitchFamily="18" charset="0"/>
                  <a:cs typeface="Times New Roman" pitchFamily="18" charset="0"/>
                </a:rPr>
                <a:t>, độ dài đường sinh </a:t>
              </a:r>
              <a:r>
                <a:rPr lang="en-US" sz="2800" b="1" i="1">
                  <a:solidFill>
                    <a:srgbClr val="002060"/>
                  </a:solidFill>
                  <a:latin typeface="Times New Roman" pitchFamily="18" charset="0"/>
                  <a:cs typeface="Times New Roman" pitchFamily="18" charset="0"/>
                  <a:sym typeface="+mn-ea"/>
                </a:rPr>
                <a:t>l</a:t>
              </a:r>
              <a:r>
                <a:rPr lang="en-US" sz="2800" b="1">
                  <a:solidFill>
                    <a:srgbClr val="002060"/>
                  </a:solidFill>
                  <a:latin typeface="Times New Roman" pitchFamily="18" charset="0"/>
                  <a:cs typeface="Times New Roman" pitchFamily="18" charset="0"/>
                </a:rPr>
                <a:t>, bán kính đáy </a:t>
              </a:r>
              <a:r>
                <a:rPr lang="en-US" sz="2800" b="1" i="1">
                  <a:solidFill>
                    <a:srgbClr val="002060"/>
                  </a:solidFill>
                  <a:latin typeface="Times New Roman" pitchFamily="18" charset="0"/>
                  <a:cs typeface="Times New Roman" pitchFamily="18" charset="0"/>
                  <a:sym typeface="+mn-ea"/>
                </a:rPr>
                <a:t>r</a:t>
              </a:r>
              <a:r>
                <a:rPr lang="en-US" sz="2800" b="1">
                  <a:solidFill>
                    <a:srgbClr val="002060"/>
                  </a:solidFill>
                  <a:latin typeface="Times New Roman" pitchFamily="18" charset="0"/>
                  <a:cs typeface="Times New Roman" pitchFamily="18" charset="0"/>
                </a:rPr>
                <a:t>. Ký hiệu </a:t>
              </a:r>
              <a:r>
                <a:rPr lang="en-US" sz="2800" b="1" i="1">
                  <a:solidFill>
                    <a:srgbClr val="002060"/>
                  </a:solidFill>
                  <a:latin typeface="Times New Roman" pitchFamily="18" charset="0"/>
                  <a:cs typeface="Times New Roman" pitchFamily="18" charset="0"/>
                </a:rPr>
                <a:t>V</a:t>
              </a:r>
              <a:r>
                <a:rPr lang="en-US" sz="2800" b="1" i="1" baseline="-25000">
                  <a:solidFill>
                    <a:srgbClr val="002060"/>
                  </a:solidFill>
                  <a:latin typeface="Times New Roman" pitchFamily="18" charset="0"/>
                  <a:cs typeface="Times New Roman" pitchFamily="18" charset="0"/>
                </a:rPr>
                <a:t>(T)</a:t>
              </a:r>
              <a:r>
                <a:rPr lang="en-US" sz="2800" b="1" i="1" baseline="-25000">
                  <a:solidFill>
                    <a:srgbClr val="002060"/>
                  </a:solidFill>
                  <a:latin typeface="Times New Roman" pitchFamily="18" charset="0"/>
                  <a:cs typeface="Times New Roman" pitchFamily="18" charset="0"/>
                  <a:sym typeface="+mn-ea"/>
                </a:rPr>
                <a:t> </a:t>
              </a:r>
              <a:r>
                <a:rPr lang="en-US" sz="2800" b="1">
                  <a:solidFill>
                    <a:srgbClr val="002060"/>
                  </a:solidFill>
                  <a:latin typeface="Times New Roman" pitchFamily="18" charset="0"/>
                  <a:cs typeface="Times New Roman" pitchFamily="18" charset="0"/>
                </a:rPr>
                <a:t>là thể tích của </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sym typeface="+mn-ea"/>
                </a:rPr>
                <a:t>T</a:t>
              </a:r>
              <a:r>
                <a:rPr lang="en-US" sz="2800">
                  <a:solidFill>
                    <a:srgbClr val="002060"/>
                  </a:solidFill>
                  <a:latin typeface="Times New Roman" pitchFamily="18" charset="0"/>
                  <a:cs typeface="Times New Roman" pitchFamily="18" charset="0"/>
                  <a:sym typeface="+mn-ea"/>
                </a:rPr>
                <a:t>)</a:t>
              </a:r>
              <a:r>
                <a:rPr lang="en-US" sz="2800" b="1">
                  <a:solidFill>
                    <a:srgbClr val="002060"/>
                  </a:solidFill>
                  <a:latin typeface="Times New Roman" pitchFamily="18" charset="0"/>
                  <a:cs typeface="Times New Roman" pitchFamily="18" charset="0"/>
                </a:rPr>
                <a:t>. Công thức nào sau đây là đúng?</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03" y="206916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793307" y="1944736"/>
                <a:ext cx="2410305" cy="790103"/>
              </a:xfrm>
              <a:prstGeom prst="rect">
                <a:avLst/>
              </a:prstGeom>
            </p:spPr>
            <p:txBody>
              <a:bodyPr wrap="none" lIns="91062" tIns="45531" rIns="91062" bIns="45531">
                <a:spAutoFit/>
              </a:bodyPr>
              <a:lstStyle/>
              <a:p>
                <a:pPr defTabSz="910701"/>
                <a14:m>
                  <m:oMath xmlns:m="http://schemas.openxmlformats.org/officeDocument/2006/math">
                    <m:sSub>
                      <m:sSubPr>
                        <m:ctrlPr>
                          <a:rPr lang="en-US" sz="3200" i="1" kern="0">
                            <a:solidFill>
                              <a:prstClr val="white"/>
                            </a:solidFill>
                            <a:latin typeface="Cambria Math"/>
                            <a:cs typeface="Arial" panose="020B0604020202020204" pitchFamily="34" charset="0"/>
                          </a:rPr>
                        </m:ctrlPr>
                      </m:sSubPr>
                      <m:e>
                        <m:r>
                          <a:rPr lang="en-US" sz="3200" i="1" kern="0">
                            <a:solidFill>
                              <a:prstClr val="white"/>
                            </a:solidFill>
                            <a:latin typeface="Cambria Math"/>
                            <a:cs typeface="Arial" panose="020B0604020202020204" pitchFamily="34" charset="0"/>
                          </a:rPr>
                          <m:t>𝑉</m:t>
                        </m:r>
                      </m:e>
                      <m: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cs typeface="Arial" panose="020B0604020202020204" pitchFamily="34" charset="0"/>
                          </a:rPr>
                          <m:t>𝑇</m:t>
                        </m:r>
                        <m:r>
                          <a:rPr lang="en-US" sz="3200" i="1" kern="0">
                            <a:solidFill>
                              <a:prstClr val="white"/>
                            </a:solidFill>
                            <a:latin typeface="Cambria Math"/>
                            <a:cs typeface="Arial" panose="020B0604020202020204" pitchFamily="34" charset="0"/>
                          </a:rPr>
                          <m:t>)</m:t>
                        </m:r>
                      </m:sub>
                    </m:sSub>
                    <m:r>
                      <a:rPr lang="en-US" sz="3200" i="1" kern="0">
                        <a:solidFill>
                          <a:prstClr val="white"/>
                        </a:solidFill>
                        <a:latin typeface="Cambria Math"/>
                        <a:cs typeface="Arial" panose="020B0604020202020204" pitchFamily="34" charset="0"/>
                      </a:rPr>
                      <m:t>=</m:t>
                    </m:r>
                    <m:f>
                      <m:fPr>
                        <m:ctrlPr>
                          <a:rPr lang="en-US" sz="3200" i="1" kern="0">
                            <a:solidFill>
                              <a:prstClr val="white"/>
                            </a:solidFill>
                            <a:latin typeface="Cambria Math"/>
                            <a:cs typeface="Arial" panose="020B0604020202020204" pitchFamily="34" charset="0"/>
                          </a:rPr>
                        </m:ctrlPr>
                      </m:fPr>
                      <m:num>
                        <m:r>
                          <a:rPr lang="en-US" sz="3200" i="1" kern="0">
                            <a:solidFill>
                              <a:prstClr val="white"/>
                            </a:solidFill>
                            <a:latin typeface="Cambria Math"/>
                            <a:cs typeface="Arial" panose="020B0604020202020204" pitchFamily="34" charset="0"/>
                          </a:rPr>
                          <m:t>1</m:t>
                        </m:r>
                      </m:num>
                      <m:den>
                        <m:r>
                          <a:rPr lang="en-US" sz="3200" i="1" kern="0">
                            <a:solidFill>
                              <a:prstClr val="white"/>
                            </a:solidFill>
                            <a:latin typeface="Cambria Math"/>
                            <a:cs typeface="Arial" panose="020B0604020202020204" pitchFamily="34" charset="0"/>
                          </a:rPr>
                          <m:t>3</m:t>
                        </m:r>
                      </m:den>
                    </m:f>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𝑟h</m:t>
                    </m:r>
                  </m:oMath>
                </a14:m>
                <a:r>
                  <a:rPr lang="en-US" sz="3200" i="1" kern="0">
                    <a:solidFill>
                      <a:prstClr val="white"/>
                    </a:solidFill>
                    <a:latin typeface="Arial" panose="020B0604020202020204" pitchFamily="34" charset="0"/>
                    <a:cs typeface="Arial" panose="020B0604020202020204" pitchFamily="34" charset="0"/>
                  </a:rPr>
                  <a:t> </a:t>
                </a:r>
                <a:endParaRPr lang="en-US" sz="3200" i="1"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93307" y="1944726"/>
                <a:ext cx="2410305" cy="79010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56525" y="2068314"/>
                <a:ext cx="2388090" cy="642099"/>
              </a:xfrm>
              <a:prstGeom prst="rect">
                <a:avLst/>
              </a:prstGeom>
            </p:spPr>
            <p:txBody>
              <a:bodyPr wrap="none" lIns="91174" tIns="45587" rIns="91174" bIns="45587">
                <a:spAutoFit/>
              </a:bodyPr>
              <a:lstStyle/>
              <a:p>
                <a14:m>
                  <m:oMath xmlns:m="http://schemas.openxmlformats.org/officeDocument/2006/math">
                    <m:sSub>
                      <m:sSubPr>
                        <m:ctrlPr>
                          <a:rPr lang="en-US" sz="3200" i="1" kern="0">
                            <a:solidFill>
                              <a:prstClr val="white"/>
                            </a:solidFill>
                            <a:latin typeface="Cambria Math"/>
                            <a:cs typeface="Arial" panose="020B0604020202020204" pitchFamily="34" charset="0"/>
                          </a:rPr>
                        </m:ctrlPr>
                      </m:sSubPr>
                      <m:e>
                        <m:r>
                          <a:rPr lang="en-US" sz="3200" i="1" kern="0">
                            <a:solidFill>
                              <a:prstClr val="white"/>
                            </a:solidFill>
                            <a:latin typeface="Cambria Math"/>
                            <a:cs typeface="Arial" panose="020B0604020202020204" pitchFamily="34" charset="0"/>
                          </a:rPr>
                          <m:t>𝑉</m:t>
                        </m:r>
                      </m:e>
                      <m: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cs typeface="Arial" panose="020B0604020202020204" pitchFamily="34" charset="0"/>
                          </a:rPr>
                          <m:t>𝑇</m:t>
                        </m:r>
                        <m:r>
                          <a:rPr lang="en-US" sz="3200" i="1" kern="0">
                            <a:solidFill>
                              <a:prstClr val="white"/>
                            </a:solidFill>
                            <a:latin typeface="Cambria Math"/>
                            <a:cs typeface="Arial" panose="020B0604020202020204" pitchFamily="34" charset="0"/>
                          </a:rPr>
                          <m:t>)</m:t>
                        </m:r>
                      </m:sub>
                    </m:s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𝑟</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h</m:t>
                    </m:r>
                  </m:oMath>
                </a14:m>
                <a:r>
                  <a:rPr lang="en-US" sz="3200" kern="0">
                    <a:solidFill>
                      <a:prstClr val="white"/>
                    </a:solidFill>
                    <a:latin typeface="Arial" panose="020B0604020202020204" pitchFamily="34" charset="0"/>
                    <a:cs typeface="Arial" panose="020B0604020202020204" pitchFamily="34" charset="0"/>
                  </a:rPr>
                  <a:t> </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56525" y="2068304"/>
                <a:ext cx="2388090" cy="6420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639517" y="1994252"/>
                <a:ext cx="2077235" cy="632161"/>
              </a:xfrm>
              <a:prstGeom prst="rect">
                <a:avLst/>
              </a:prstGeom>
            </p:spPr>
            <p:txBody>
              <a:bodyPr wrap="none" lIns="91174" tIns="45587" rIns="91174" bIns="45587">
                <a:spAutoFit/>
              </a:bodyPr>
              <a:lstStyle/>
              <a:p>
                <a:pPr defTabSz="910701"/>
                <a14:m>
                  <m:oMath xmlns:m="http://schemas.openxmlformats.org/officeDocument/2006/math">
                    <m:sSub>
                      <m:sSubPr>
                        <m:ctrlPr>
                          <a:rPr lang="en-US" sz="3200" i="1" kern="0">
                            <a:solidFill>
                              <a:prstClr val="white"/>
                            </a:solidFill>
                            <a:latin typeface="Cambria Math"/>
                            <a:cs typeface="Arial" panose="020B0604020202020204" pitchFamily="34" charset="0"/>
                          </a:rPr>
                        </m:ctrlPr>
                      </m:sSubPr>
                      <m:e>
                        <m:r>
                          <a:rPr lang="en-US" sz="3200" i="1" kern="0">
                            <a:solidFill>
                              <a:prstClr val="white"/>
                            </a:solidFill>
                            <a:latin typeface="Cambria Math"/>
                            <a:cs typeface="Arial" panose="020B0604020202020204" pitchFamily="34" charset="0"/>
                          </a:rPr>
                          <m:t>𝑉</m:t>
                        </m:r>
                      </m:e>
                      <m: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cs typeface="Arial" panose="020B0604020202020204" pitchFamily="34" charset="0"/>
                          </a:rPr>
                          <m:t>𝑇</m:t>
                        </m:r>
                        <m:r>
                          <a:rPr lang="en-US" sz="3200" i="1" kern="0">
                            <a:solidFill>
                              <a:prstClr val="white"/>
                            </a:solidFill>
                            <a:latin typeface="Cambria Math"/>
                            <a:cs typeface="Arial" panose="020B0604020202020204" pitchFamily="34" charset="0"/>
                          </a:rPr>
                          <m:t>)</m:t>
                        </m:r>
                      </m:sub>
                    </m:s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𝑟𝑙</m:t>
                    </m:r>
                  </m:oMath>
                </a14:m>
                <a:r>
                  <a:rPr lang="en-US" sz="3200" i="1" kern="0">
                    <a:solidFill>
                      <a:prstClr val="white"/>
                    </a:solidFill>
                    <a:latin typeface="Arial" panose="020B0604020202020204" pitchFamily="34" charset="0"/>
                    <a:cs typeface="Arial" panose="020B0604020202020204" pitchFamily="34" charset="0"/>
                  </a:rPr>
                  <a:t> </a:t>
                </a:r>
                <a:endParaRPr lang="en-US" sz="3200" i="1" kern="0">
                  <a:solidFill>
                    <a:prstClr val="white"/>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6639507" y="1994242"/>
                <a:ext cx="2077235" cy="63216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576284" y="2052349"/>
                <a:ext cx="2615716" cy="642099"/>
              </a:xfrm>
              <a:prstGeom prst="rect">
                <a:avLst/>
              </a:prstGeom>
            </p:spPr>
            <p:txBody>
              <a:bodyPr wrap="none" lIns="91174" tIns="45587" rIns="91174" bIns="45587">
                <a:spAutoFit/>
              </a:bodyPr>
              <a:lstStyle/>
              <a:p>
                <a14:m>
                  <m:oMath xmlns:m="http://schemas.openxmlformats.org/officeDocument/2006/math">
                    <m:sSub>
                      <m:sSubPr>
                        <m:ctrlPr>
                          <a:rPr lang="en-US" sz="3200" i="1" kern="0">
                            <a:solidFill>
                              <a:prstClr val="white"/>
                            </a:solidFill>
                            <a:latin typeface="Cambria Math"/>
                            <a:cs typeface="Arial" panose="020B0604020202020204" pitchFamily="34" charset="0"/>
                          </a:rPr>
                        </m:ctrlPr>
                      </m:sSubPr>
                      <m:e>
                        <m:r>
                          <a:rPr lang="en-US" sz="3200" i="1" kern="0">
                            <a:solidFill>
                              <a:prstClr val="white"/>
                            </a:solidFill>
                            <a:latin typeface="Cambria Math"/>
                            <a:cs typeface="Arial" panose="020B0604020202020204" pitchFamily="34" charset="0"/>
                          </a:rPr>
                          <m:t>𝑉</m:t>
                        </m:r>
                      </m:e>
                      <m:sub>
                        <m:r>
                          <a:rPr lang="en-US" sz="3200" i="1" kern="0">
                            <a:solidFill>
                              <a:prstClr val="white"/>
                            </a:solidFill>
                            <a:latin typeface="Cambria Math"/>
                            <a:cs typeface="Arial" panose="020B0604020202020204" pitchFamily="34" charset="0"/>
                          </a:rPr>
                          <m:t>(</m:t>
                        </m:r>
                        <m:r>
                          <a:rPr lang="en-US" sz="3200" i="1" kern="0">
                            <a:solidFill>
                              <a:prstClr val="white"/>
                            </a:solidFill>
                            <a:latin typeface="Cambria Math"/>
                            <a:cs typeface="Arial" panose="020B0604020202020204" pitchFamily="34" charset="0"/>
                          </a:rPr>
                          <m:t>𝑇</m:t>
                        </m:r>
                        <m:r>
                          <a:rPr lang="en-US" sz="3200" i="1" kern="0">
                            <a:solidFill>
                              <a:prstClr val="white"/>
                            </a:solidFill>
                            <a:latin typeface="Cambria Math"/>
                            <a:cs typeface="Arial" panose="020B0604020202020204" pitchFamily="34" charset="0"/>
                          </a:rPr>
                          <m:t>)</m:t>
                        </m:r>
                      </m:sub>
                    </m:sSub>
                    <m:r>
                      <a:rPr lang="en-US" sz="3200" i="1" kern="0">
                        <a:solidFill>
                          <a:prstClr val="white"/>
                        </a:solidFill>
                        <a:latin typeface="Cambria Math"/>
                        <a:cs typeface="Arial" panose="020B0604020202020204" pitchFamily="34" charset="0"/>
                      </a:rPr>
                      <m:t>=2</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𝑟</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h</m:t>
                    </m:r>
                  </m:oMath>
                </a14:m>
                <a:r>
                  <a:rPr lang="en-US" sz="3200" kern="0">
                    <a:solidFill>
                      <a:prstClr val="white"/>
                    </a:solidFill>
                    <a:latin typeface="Arial" panose="020B0604020202020204" pitchFamily="34" charset="0"/>
                    <a:cs typeface="Arial" panose="020B0604020202020204" pitchFamily="34" charset="0"/>
                  </a:rPr>
                  <a:t> </a:t>
                </a:r>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9576284" y="2052339"/>
                <a:ext cx="2615716" cy="642099"/>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44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4"/>
            <a:ext cx="12117481" cy="1904061"/>
            <a:chOff x="534987" y="1869705"/>
            <a:chExt cx="23754651" cy="3193456"/>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5</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812881" y="2052961"/>
                  <a:ext cx="20476757" cy="301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Một khối trụ có chiều cao 3a, diện tích đáy </a:t>
                  </a:r>
                  <a14:m>
                    <m:oMath xmlns:m="http://schemas.openxmlformats.org/officeDocument/2006/math">
                      <m:r>
                        <a:rPr lang="en-US" sz="2800" b="1" i="1">
                          <a:solidFill>
                            <a:srgbClr val="002060"/>
                          </a:solidFill>
                          <a:latin typeface="Cambria Math"/>
                          <a:cs typeface="Times New Roman" pitchFamily="18" charset="0"/>
                        </a:rPr>
                        <m:t>𝟐</m:t>
                      </m:r>
                      <m:r>
                        <a:rPr lang="en-US" sz="2800" b="1" i="1">
                          <a:solidFill>
                            <a:srgbClr val="002060"/>
                          </a:solidFill>
                          <a:latin typeface="Cambria Math"/>
                          <a:ea typeface="Cambria Math"/>
                          <a:cs typeface="Times New Roman" pitchFamily="18" charset="0"/>
                        </a:rPr>
                        <m:t>𝝅</m:t>
                      </m:r>
                      <m:sSup>
                        <m:sSupPr>
                          <m:ctrlPr>
                            <a:rPr lang="en-US" sz="2800" b="1" i="1">
                              <a:solidFill>
                                <a:srgbClr val="002060"/>
                              </a:solidFill>
                              <a:latin typeface="Cambria Math"/>
                              <a:ea typeface="Cambria Math"/>
                              <a:cs typeface="Times New Roman" pitchFamily="18" charset="0"/>
                            </a:rPr>
                          </m:ctrlPr>
                        </m:sSupPr>
                        <m:e>
                          <m:r>
                            <a:rPr lang="en-US" sz="2800" b="1" i="1">
                              <a:solidFill>
                                <a:srgbClr val="002060"/>
                              </a:solidFill>
                              <a:latin typeface="Cambria Math"/>
                              <a:ea typeface="Cambria Math"/>
                              <a:cs typeface="Times New Roman" pitchFamily="18" charset="0"/>
                            </a:rPr>
                            <m:t>𝒂</m:t>
                          </m:r>
                        </m:e>
                        <m:sup>
                          <m:r>
                            <a:rPr lang="en-US" sz="2800" b="1" i="1">
                              <a:solidFill>
                                <a:srgbClr val="002060"/>
                              </a:solidFill>
                              <a:latin typeface="Cambria Math"/>
                              <a:ea typeface="Cambria Math"/>
                              <a:cs typeface="Times New Roman" pitchFamily="18" charset="0"/>
                            </a:rPr>
                            <m:t>𝟐</m:t>
                          </m:r>
                        </m:sup>
                      </m:sSup>
                      <m:r>
                        <a:rPr lang="en-US" sz="2800" b="1" i="1">
                          <a:solidFill>
                            <a:srgbClr val="002060"/>
                          </a:solidFill>
                          <a:latin typeface="Cambria Math"/>
                          <a:ea typeface="Cambria Math"/>
                          <a:cs typeface="Times New Roman" pitchFamily="18" charset="0"/>
                        </a:rPr>
                        <m:t> </m:t>
                      </m:r>
                    </m:oMath>
                  </a14:m>
                  <a:r>
                    <a:rPr lang="en-US" sz="2800" b="1">
                      <a:solidFill>
                        <a:srgbClr val="002060"/>
                      </a:solidFill>
                      <a:latin typeface="Times New Roman" pitchFamily="18" charset="0"/>
                      <a:cs typeface="Times New Roman" pitchFamily="18" charset="0"/>
                    </a:rPr>
                    <a:t>thì có thể tích bằng</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812881" y="2052961"/>
                  <a:ext cx="20476757" cy="3010200"/>
                </a:xfrm>
                <a:prstGeom prst="rect">
                  <a:avLst/>
                </a:prstGeom>
                <a:blipFill rotWithShape="1">
                  <a:blip r:embed="rId3"/>
                  <a:stretch>
                    <a:fillRect l="-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8994943" y="206916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102" y="2059683"/>
                <a:ext cx="1207797" cy="584662"/>
              </a:xfrm>
              <a:prstGeom prst="rect">
                <a:avLst/>
              </a:prstGeom>
            </p:spPr>
            <p:txBody>
              <a:bodyPr wrap="none" lIns="91062" tIns="45531" rIns="91062" bIns="45531">
                <a:spAutoFit/>
              </a:bodyPr>
              <a:lstStyle/>
              <a:p>
                <a:pPr defTabSz="910701">
                  <a:defRPr/>
                </a:pPr>
                <a14:m>
                  <m:oMath xmlns:m="http://schemas.openxmlformats.org/officeDocument/2006/math">
                    <m:r>
                      <a:rPr lang="en-US" sz="3200" i="1" kern="0">
                        <a:solidFill>
                          <a:prstClr val="white"/>
                        </a:solidFill>
                        <a:latin typeface="Cambria Math"/>
                        <a:cs typeface="Arial" panose="020B0604020202020204" pitchFamily="34" charset="0"/>
                      </a:rPr>
                      <m:t>2</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1207797" cy="58466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76" y="2029034"/>
                <a:ext cx="980397" cy="584775"/>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980397"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165975" y="2061814"/>
                <a:ext cx="1435649" cy="584775"/>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cs typeface="Arial" panose="020B0604020202020204" pitchFamily="34" charset="0"/>
                      </a:rPr>
                      <m:t>18</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165975" y="2061804"/>
                <a:ext cx="1435649"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18" y="2036507"/>
                <a:ext cx="1208023" cy="584775"/>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cs typeface="Arial" panose="020B0604020202020204" pitchFamily="34" charset="0"/>
                      </a:rPr>
                      <m:t>6</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1208023"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7884" y="4051738"/>
                <a:ext cx="5105627" cy="523220"/>
              </a:xfrm>
              <a:prstGeom prst="rect">
                <a:avLst/>
              </a:prstGeom>
              <a:noFill/>
            </p:spPr>
            <p:txBody>
              <a:bodyPr wrap="square" lIns="91174" tIns="45587" rIns="91174" bIns="45587" rtlCol="0">
                <a:spAutoFit/>
              </a:bodyPr>
              <a:lstStyle/>
              <a:p>
                <a:r>
                  <a:rPr lang="en-US" sz="2800">
                    <a:latin typeface="Times New Roman" pitchFamily="18" charset="0"/>
                    <a:cs typeface="Times New Roman" pitchFamily="18" charset="0"/>
                  </a:rPr>
                  <a:t>Áp dụng công thức: </a:t>
                </a:r>
                <a14:m>
                  <m:oMath xmlns:m="http://schemas.openxmlformats.org/officeDocument/2006/math">
                    <m:r>
                      <a:rPr lang="en-US" sz="2800" i="1">
                        <a:latin typeface="Cambria Math"/>
                        <a:cs typeface="Times New Roman" pitchFamily="18" charset="0"/>
                      </a:rPr>
                      <m:t>𝑉</m:t>
                    </m:r>
                    <m:r>
                      <a:rPr lang="en-US" sz="2800" i="1">
                        <a:latin typeface="Cambria Math"/>
                        <a:cs typeface="Times New Roman" pitchFamily="18" charset="0"/>
                      </a:rPr>
                      <m:t>=</m:t>
                    </m:r>
                    <m:r>
                      <a:rPr lang="en-US" sz="2800" i="1">
                        <a:latin typeface="Cambria Math"/>
                        <a:cs typeface="Times New Roman" pitchFamily="18" charset="0"/>
                      </a:rPr>
                      <m:t>𝐵h</m:t>
                    </m:r>
                  </m:oMath>
                </a14:m>
                <a:endParaRPr lang="en-US" sz="2800">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47874" y="4051738"/>
                <a:ext cx="5105627" cy="523220"/>
              </a:xfrm>
              <a:prstGeom prst="rect">
                <a:avLst/>
              </a:prstGeom>
              <a:blipFill rotWithShape="1">
                <a:blip r:embed="rId8"/>
                <a:stretch>
                  <a:fillRect l="-238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37893" y="4903076"/>
                <a:ext cx="7757058" cy="523220"/>
              </a:xfrm>
              <a:prstGeom prst="rect">
                <a:avLst/>
              </a:prstGeom>
              <a:noFill/>
            </p:spPr>
            <p:txBody>
              <a:bodyPr wrap="square" lIns="91174" tIns="45587" rIns="91174" bIns="45587" rtlCol="0">
                <a:spAutoFit/>
              </a:bodyPr>
              <a:lstStyle/>
              <a:p>
                <a:r>
                  <a:rPr lang="en-US" sz="2800">
                    <a:latin typeface="Times New Roman" pitchFamily="18" charset="0"/>
                    <a:cs typeface="Times New Roman" pitchFamily="18" charset="0"/>
                  </a:rPr>
                  <a:t>Ta có: </a:t>
                </a:r>
                <a14:m>
                  <m:oMath xmlns:m="http://schemas.openxmlformats.org/officeDocument/2006/math">
                    <m:r>
                      <a:rPr lang="en-US" sz="2800" i="1">
                        <a:latin typeface="Cambria Math"/>
                        <a:cs typeface="Times New Roman" pitchFamily="18" charset="0"/>
                      </a:rPr>
                      <m:t>𝑉</m:t>
                    </m:r>
                    <m:r>
                      <a:rPr lang="en-US" sz="2800" i="1">
                        <a:latin typeface="Cambria Math"/>
                        <a:cs typeface="Times New Roman" pitchFamily="18" charset="0"/>
                      </a:rPr>
                      <m:t>=2</m:t>
                    </m:r>
                    <m:sSup>
                      <m:sSupPr>
                        <m:ctrlPr>
                          <a:rPr lang="en-US" sz="2800" i="1">
                            <a:latin typeface="Cambria Math"/>
                            <a:cs typeface="Times New Roman" pitchFamily="18" charset="0"/>
                          </a:rPr>
                        </m:ctrlPr>
                      </m:sSupPr>
                      <m:e>
                        <m:r>
                          <a:rPr lang="en-US" sz="2800" i="1">
                            <a:latin typeface="Cambria Math"/>
                            <a:ea typeface="Cambria Math"/>
                            <a:cs typeface="Times New Roman" pitchFamily="18" charset="0"/>
                          </a:rPr>
                          <m:t>𝜋</m:t>
                        </m:r>
                        <m:r>
                          <a:rPr lang="en-US" sz="2800" i="1">
                            <a:latin typeface="Cambria Math"/>
                            <a:cs typeface="Times New Roman" pitchFamily="18" charset="0"/>
                          </a:rPr>
                          <m:t>𝑎</m:t>
                        </m:r>
                      </m:e>
                      <m:sup>
                        <m:r>
                          <a:rPr lang="en-US" sz="2800" i="1">
                            <a:latin typeface="Cambria Math"/>
                            <a:cs typeface="Times New Roman" pitchFamily="18" charset="0"/>
                          </a:rPr>
                          <m:t>2</m:t>
                        </m:r>
                      </m:sup>
                    </m:sSup>
                    <m:r>
                      <a:rPr lang="en-US" sz="2800" i="1">
                        <a:latin typeface="Cambria Math"/>
                        <a:cs typeface="Times New Roman" pitchFamily="18" charset="0"/>
                      </a:rPr>
                      <m:t>.3</m:t>
                    </m:r>
                    <m:r>
                      <a:rPr lang="en-US" sz="2800" i="1">
                        <a:latin typeface="Cambria Math"/>
                        <a:cs typeface="Times New Roman" pitchFamily="18" charset="0"/>
                      </a:rPr>
                      <m:t>𝑎</m:t>
                    </m:r>
                    <m:r>
                      <a:rPr lang="en-US" sz="2800" i="1">
                        <a:latin typeface="Cambria Math"/>
                        <a:cs typeface="Times New Roman" pitchFamily="18" charset="0"/>
                      </a:rPr>
                      <m:t>=6</m:t>
                    </m:r>
                    <m:r>
                      <a:rPr lang="en-US" sz="2800" i="1">
                        <a:latin typeface="Cambria Math"/>
                        <a:ea typeface="Cambria Math"/>
                        <a:cs typeface="Times New Roman" pitchFamily="18" charset="0"/>
                      </a:rPr>
                      <m:t>𝜋</m:t>
                    </m:r>
                    <m:sSup>
                      <m:sSupPr>
                        <m:ctrlPr>
                          <a:rPr lang="en-US"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𝑎</m:t>
                        </m:r>
                      </m:e>
                      <m:sup>
                        <m:r>
                          <a:rPr lang="en-US" sz="2800" i="1">
                            <a:latin typeface="Cambria Math"/>
                            <a:ea typeface="Cambria Math"/>
                            <a:cs typeface="Times New Roman" pitchFamily="18" charset="0"/>
                          </a:rPr>
                          <m:t>3</m:t>
                        </m:r>
                      </m:sup>
                    </m:sSup>
                    <m:r>
                      <a:rPr lang="en-US" sz="2800" i="1">
                        <a:latin typeface="Cambria Math"/>
                        <a:ea typeface="Cambria Math"/>
                        <a:cs typeface="Times New Roman" pitchFamily="18" charset="0"/>
                      </a:rPr>
                      <m:t>.</m:t>
                    </m:r>
                  </m:oMath>
                </a14:m>
                <a:endParaRPr lang="en-US" sz="2800">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37893" y="4903076"/>
                <a:ext cx="7757058" cy="523220"/>
              </a:xfrm>
              <a:prstGeom prst="rect">
                <a:avLst/>
              </a:prstGeom>
              <a:blipFill rotWithShape="1">
                <a:blip r:embed="rId9"/>
                <a:stretch>
                  <a:fillRect l="-157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4862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07345" y="3525534"/>
            <a:ext cx="11834900" cy="3173519"/>
            <a:chOff x="184495" y="3636286"/>
            <a:chExt cx="11834900" cy="3173519"/>
          </a:xfrm>
        </p:grpSpPr>
        <p:sp>
          <p:nvSpPr>
            <p:cNvPr id="5" name="Rounded Rectangle 4"/>
            <p:cNvSpPr/>
            <p:nvPr/>
          </p:nvSpPr>
          <p:spPr>
            <a:xfrm>
              <a:off x="184495" y="3865218"/>
              <a:ext cx="11834900" cy="2944587"/>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endParaRPr lang="en-US" sz="3200">
                <a:solidFill>
                  <a:prstClr val="white"/>
                </a:solidFill>
              </a:endParaRPr>
            </a:p>
          </p:txBody>
        </p:sp>
        <p:grpSp>
          <p:nvGrpSpPr>
            <p:cNvPr id="6" name="Group 5"/>
            <p:cNvGrpSpPr/>
            <p:nvPr/>
          </p:nvGrpSpPr>
          <p:grpSpPr>
            <a:xfrm>
              <a:off x="203200" y="3636286"/>
              <a:ext cx="2342698" cy="553998"/>
              <a:chOff x="1275608" y="6239450"/>
              <a:chExt cx="4592537" cy="100658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6628"/>
                <a:endParaRPr lang="en-US" sz="3200">
                  <a:solidFill>
                    <a:prstClr val="black"/>
                  </a:solidFill>
                </a:endParaRPr>
              </a:p>
            </p:txBody>
          </p:sp>
          <p:sp>
            <p:nvSpPr>
              <p:cNvPr id="8" name="TextBox 7"/>
              <p:cNvSpPr txBox="1"/>
              <p:nvPr/>
            </p:nvSpPr>
            <p:spPr>
              <a:xfrm>
                <a:off x="2187353" y="6239450"/>
                <a:ext cx="2813136" cy="1006584"/>
              </a:xfrm>
              <a:prstGeom prst="rect">
                <a:avLst/>
              </a:prstGeom>
              <a:noFill/>
            </p:spPr>
            <p:txBody>
              <a:bodyPr wrap="none" rtlCol="0">
                <a:spAutoFit/>
              </a:bodyPr>
              <a:lstStyle/>
              <a:p>
                <a:pPr defTabSz="108662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6628"/>
                <a:endParaRPr lang="en-US" sz="3200">
                  <a:solidFill>
                    <a:prstClr val="black"/>
                  </a:solidFill>
                </a:endParaRPr>
              </a:p>
            </p:txBody>
          </p:sp>
        </p:grpSp>
      </p:grpSp>
      <p:grpSp>
        <p:nvGrpSpPr>
          <p:cNvPr id="20" name="Group 19"/>
          <p:cNvGrpSpPr/>
          <p:nvPr/>
        </p:nvGrpSpPr>
        <p:grpSpPr>
          <a:xfrm>
            <a:off x="147057" y="119052"/>
            <a:ext cx="11939058" cy="1404948"/>
            <a:chOff x="534987" y="1869705"/>
            <a:chExt cx="23404876" cy="2356356"/>
          </a:xfrm>
        </p:grpSpPr>
        <p:grpSp>
          <p:nvGrpSpPr>
            <p:cNvPr id="21" name="Group 20"/>
            <p:cNvGrpSpPr/>
            <p:nvPr/>
          </p:nvGrpSpPr>
          <p:grpSpPr>
            <a:xfrm>
              <a:off x="534987" y="1869705"/>
              <a:ext cx="23340848" cy="2356356"/>
              <a:chOff x="534987" y="1647866"/>
              <a:chExt cx="23340848" cy="2356356"/>
            </a:xfrm>
          </p:grpSpPr>
          <p:sp>
            <p:nvSpPr>
              <p:cNvPr id="25" name="Rounded Rectangle 24"/>
              <p:cNvSpPr/>
              <p:nvPr/>
            </p:nvSpPr>
            <p:spPr bwMode="auto">
              <a:xfrm>
                <a:off x="755649" y="1720891"/>
                <a:ext cx="23120186" cy="2283331"/>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3365">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365"/>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3365"/>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3365">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3365">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3365">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3365">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3365">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3365">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3365">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3365">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6628" eaLnBrk="1" hangingPunct="1"/>
                  <a:r>
                    <a:rPr lang="en-US" sz="3000">
                      <a:solidFill>
                        <a:prstClr val="white"/>
                      </a:solidFill>
                      <a:latin typeface="Tahoma" pitchFamily="34" charset="0"/>
                      <a:cs typeface="Tahoma" pitchFamily="34" charset="0"/>
                    </a:rPr>
                    <a:t>Câu 6</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4104214" y="1936625"/>
              <a:ext cx="19835649" cy="197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Một hình trụ có bán kính đáy r = 5 (cm), chiều cao </a:t>
              </a:r>
              <a:br>
                <a:rPr lang="en-US" sz="2800" b="1">
                  <a:solidFill>
                    <a:srgbClr val="002060"/>
                  </a:solidFill>
                  <a:latin typeface="Times New Roman" pitchFamily="18" charset="0"/>
                  <a:cs typeface="Times New Roman" pitchFamily="18" charset="0"/>
                </a:rPr>
              </a:br>
              <a:r>
                <a:rPr lang="en-US" sz="2800" b="1">
                  <a:solidFill>
                    <a:srgbClr val="002060"/>
                  </a:solidFill>
                  <a:latin typeface="Times New Roman" pitchFamily="18" charset="0"/>
                  <a:cs typeface="Times New Roman" pitchFamily="18" charset="0"/>
                </a:rPr>
                <a:t>h = 7 (cm). Diện tích xung quanh của hình trụ này </a:t>
              </a:r>
              <a:r>
                <a:rPr lang="en-US" sz="2800" b="1">
                  <a:solidFill>
                    <a:srgbClr val="002060"/>
                  </a:solidFill>
                  <a:latin typeface="Times New Roman" pitchFamily="18" charset="0"/>
                  <a:cs typeface="Times New Roman" pitchFamily="18" charset="0"/>
                </a:rPr>
                <a:t>là</a:t>
              </a:r>
              <a:endParaRPr lang="en-US" sz="2800" b="1">
                <a:solidFill>
                  <a:srgbClr val="002060"/>
                </a:solidFill>
                <a:latin typeface="Times New Roman" pitchFamily="18" charset="0"/>
                <a:cs typeface="Times New Roman" pitchFamily="18" charset="0"/>
              </a:endParaRPr>
            </a:p>
          </p:txBody>
        </p:sp>
      </p:grpSp>
      <p:sp>
        <p:nvSpPr>
          <p:cNvPr id="43" name="Action Button: Forward or Next 4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272" tIns="45636" rIns="91272" bIns="45636" rtlCol="0" anchor="ctr"/>
          <a:lstStyle/>
          <a:p>
            <a:pPr algn="ctr" defTabSz="1086628"/>
            <a:endParaRPr lang="en-US" sz="2100">
              <a:solidFill>
                <a:prstClr val="white"/>
              </a:solidFill>
            </a:endParaRPr>
          </a:p>
        </p:txBody>
      </p:sp>
      <p:grpSp>
        <p:nvGrpSpPr>
          <p:cNvPr id="2" name="Group 1">
            <a:extLst>
              <a:ext uri="{FF2B5EF4-FFF2-40B4-BE49-F238E27FC236}">
                <a16:creationId xmlns="" xmlns:a16="http://schemas.microsoft.com/office/drawing/2014/main" id="{4D0AB9FB-A402-43C6-830F-BAC47ED452D0}"/>
              </a:ext>
            </a:extLst>
          </p:cNvPr>
          <p:cNvGrpSpPr/>
          <p:nvPr/>
        </p:nvGrpSpPr>
        <p:grpSpPr>
          <a:xfrm>
            <a:off x="473162" y="1752600"/>
            <a:ext cx="5036583" cy="617268"/>
            <a:chOff x="1458731" y="6334162"/>
            <a:chExt cx="13782856" cy="1234536"/>
          </a:xfrm>
        </p:grpSpPr>
        <mc:AlternateContent xmlns:mc="http://schemas.openxmlformats.org/markup-compatibility/2006" xmlns:a14="http://schemas.microsoft.com/office/drawing/2010/main">
          <mc:Choice Requires="a14">
            <p:sp>
              <p:nvSpPr>
                <p:cNvPr id="44" name="Rectangle 43">
                  <a:extLst>
                    <a:ext uri="{FF2B5EF4-FFF2-40B4-BE49-F238E27FC236}">
                      <a16:creationId xmlns="" xmlns:a16="http://schemas.microsoft.com/office/drawing/2014/main" id="{0839FD11-1E39-4EBB-A7FB-DEB39691C378}"/>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14:m>
                    <m:oMath xmlns:m="http://schemas.openxmlformats.org/officeDocument/2006/math">
                      <m:r>
                        <a:rPr lang="en-US" sz="3000" i="1">
                          <a:solidFill>
                            <a:prstClr val="white"/>
                          </a:solidFill>
                          <a:latin typeface="Cambria Math"/>
                          <a:cs typeface="Times New Roman" pitchFamily="18" charset="0"/>
                        </a:rPr>
                        <m:t>35</m:t>
                      </m:r>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 (</m:t>
                      </m:r>
                      <m:r>
                        <a:rPr lang="en-US" sz="3000" i="1">
                          <a:solidFill>
                            <a:prstClr val="white"/>
                          </a:solidFill>
                          <a:latin typeface="Cambria Math"/>
                          <a:ea typeface="Cambria Math"/>
                          <a:cs typeface="Times New Roman" pitchFamily="18" charset="0"/>
                        </a:rPr>
                        <m:t>𝑐</m:t>
                      </m:r>
                      <m:sSup>
                        <m:sSupPr>
                          <m:ctrlPr>
                            <a:rPr lang="en-US" sz="3000" i="1">
                              <a:solidFill>
                                <a:prstClr val="white"/>
                              </a:solidFill>
                              <a:latin typeface="Cambria Math"/>
                              <a:ea typeface="Cambria Math"/>
                              <a:cs typeface="Times New Roman" pitchFamily="18" charset="0"/>
                            </a:rPr>
                          </m:ctrlPr>
                        </m:sSupPr>
                        <m:e>
                          <m:r>
                            <a:rPr lang="en-US" sz="3000" i="1">
                              <a:solidFill>
                                <a:prstClr val="white"/>
                              </a:solidFill>
                              <a:latin typeface="Cambria Math"/>
                              <a:ea typeface="Cambria Math"/>
                              <a:cs typeface="Times New Roman" pitchFamily="18" charset="0"/>
                            </a:rPr>
                            <m:t>𝑚</m:t>
                          </m:r>
                        </m:e>
                        <m:sup>
                          <m:r>
                            <a:rPr lang="en-US" sz="3000" i="1">
                              <a:solidFill>
                                <a:prstClr val="white"/>
                              </a:solidFill>
                              <a:latin typeface="Cambria Math"/>
                              <a:ea typeface="Cambria Math"/>
                              <a:cs typeface="Times New Roman" pitchFamily="18" charset="0"/>
                            </a:rPr>
                            <m:t>2</m:t>
                          </m:r>
                        </m:sup>
                      </m:sSup>
                      <m:r>
                        <a:rPr lang="en-US" sz="3000" i="1">
                          <a:solidFill>
                            <a:prstClr val="white"/>
                          </a:solidFill>
                          <a:latin typeface="Cambria Math"/>
                          <a:ea typeface="Cambria Math"/>
                          <a:cs typeface="Times New Roman" pitchFamily="18" charset="0"/>
                        </a:rPr>
                        <m:t>)</m:t>
                      </m:r>
                    </m:oMath>
                  </a14:m>
                  <a:r>
                    <a:rPr lang="pt-BR" sz="3000">
                      <a:solidFill>
                        <a:prstClr val="white"/>
                      </a:solidFill>
                      <a:latin typeface="Times New Roman" pitchFamily="18" charset="0"/>
                      <a:cs typeface="Times New Roman" pitchFamily="18" charset="0"/>
                    </a:rPr>
                    <a:t>.</a:t>
                  </a:r>
                  <a:endParaRPr lang="en-US" sz="3000" b="1" dirty="0">
                    <a:solidFill>
                      <a:prstClr val="white"/>
                    </a:solidFill>
                    <a:ea typeface="Tahoma" pitchFamily="34" charset="0"/>
                    <a:cs typeface="Tahoma" pitchFamily="34" charset="0"/>
                  </a:endParaRPr>
                </a:p>
              </p:txBody>
            </p:sp>
          </mc:Choice>
          <mc:Fallback xmlns="">
            <p:sp>
              <p:nvSpPr>
                <p:cNvPr id="44" name="Rectangle 43">
                  <a:extLst>
                    <a:ext uri="{FF2B5EF4-FFF2-40B4-BE49-F238E27FC236}">
                      <a16:creationId xmlns="" xmlns:a16="http://schemas.microsoft.com/office/drawing/2014/main" xmlns:a14="http://schemas.microsoft.com/office/drawing/2010/main" id="{0839FD11-1E39-4EBB-A7FB-DEB39691C378}"/>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3"/>
                  <a:stretch>
                    <a:fillRect t="-3636" b="-18182"/>
                  </a:stretch>
                </a:blipFill>
                <a:ln w="19050">
                  <a:solidFill>
                    <a:schemeClr val="bg1"/>
                  </a:solidFill>
                </a:ln>
              </p:spPr>
              <p:txBody>
                <a:bodyPr/>
                <a:lstStyle/>
                <a:p>
                  <a:r>
                    <a:rPr lang="en-US">
                      <a:noFill/>
                    </a:rPr>
                    <a:t> </a:t>
                  </a:r>
                </a:p>
              </p:txBody>
            </p:sp>
          </mc:Fallback>
        </mc:AlternateContent>
        <p:sp>
          <p:nvSpPr>
            <p:cNvPr id="45" name="Oval 44">
              <a:extLst>
                <a:ext uri="{FF2B5EF4-FFF2-40B4-BE49-F238E27FC236}">
                  <a16:creationId xmlns="" xmlns:a16="http://schemas.microsoft.com/office/drawing/2014/main" id="{8634B6D4-DECA-4F71-9C3F-B85DE60414F0}"/>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r>
                <a:rPr lang="vi-VN" sz="3000" b="1" dirty="0">
                  <a:solidFill>
                    <a:prstClr val="white"/>
                  </a:solidFill>
                  <a:latin typeface="Times New Roman"/>
                  <a:ea typeface="Tahoma" pitchFamily="34" charset="0"/>
                  <a:cs typeface="Tahoma" pitchFamily="34" charset="0"/>
                </a:rPr>
                <a:t>A</a:t>
              </a:r>
              <a:endParaRPr lang="en-US" sz="3000" dirty="0">
                <a:solidFill>
                  <a:prstClr val="white"/>
                </a:solidFill>
              </a:endParaRPr>
            </a:p>
          </p:txBody>
        </p:sp>
      </p:grpSp>
      <p:grpSp>
        <p:nvGrpSpPr>
          <p:cNvPr id="46" name="Group 45">
            <a:extLst>
              <a:ext uri="{FF2B5EF4-FFF2-40B4-BE49-F238E27FC236}">
                <a16:creationId xmlns="" xmlns:a16="http://schemas.microsoft.com/office/drawing/2014/main" id="{A2194087-0D43-42CA-A1D2-4373C69CC457}"/>
              </a:ext>
            </a:extLst>
          </p:cNvPr>
          <p:cNvGrpSpPr/>
          <p:nvPr/>
        </p:nvGrpSpPr>
        <p:grpSpPr>
          <a:xfrm>
            <a:off x="6451375" y="1777046"/>
            <a:ext cx="5036583" cy="617268"/>
            <a:chOff x="1458731" y="6334162"/>
            <a:chExt cx="13782856" cy="1234536"/>
          </a:xfrm>
        </p:grpSpPr>
        <mc:AlternateContent xmlns:mc="http://schemas.openxmlformats.org/markup-compatibility/2006" xmlns:a14="http://schemas.microsoft.com/office/drawing/2010/main">
          <mc:Choice Requires="a14">
            <p:sp>
              <p:nvSpPr>
                <p:cNvPr id="47" name="Rectangle 46">
                  <a:extLst>
                    <a:ext uri="{FF2B5EF4-FFF2-40B4-BE49-F238E27FC236}">
                      <a16:creationId xmlns="" xmlns:a16="http://schemas.microsoft.com/office/drawing/2014/main" id="{FB0B6341-256C-4170-AF4E-1216E5EDD04C}"/>
                    </a:ext>
                  </a:extLst>
                </p:cNvPr>
                <p:cNvSpPr/>
                <p:nvPr/>
              </p:nvSpPr>
              <p:spPr>
                <a:xfrm>
                  <a:off x="2140384" y="6334162"/>
                  <a:ext cx="13101203" cy="123453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14:m>
                    <m:oMath xmlns:m="http://schemas.openxmlformats.org/officeDocument/2006/math">
                      <m:r>
                        <a:rPr lang="en-US" sz="3000" i="1">
                          <a:solidFill>
                            <a:prstClr val="white"/>
                          </a:solidFill>
                          <a:latin typeface="Cambria Math"/>
                          <a:cs typeface="Times New Roman" pitchFamily="18" charset="0"/>
                        </a:rPr>
                        <m:t>70</m:t>
                      </m:r>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 (</m:t>
                      </m:r>
                      <m:r>
                        <a:rPr lang="en-US" sz="3000" i="1">
                          <a:solidFill>
                            <a:prstClr val="white"/>
                          </a:solidFill>
                          <a:latin typeface="Cambria Math"/>
                          <a:ea typeface="Cambria Math"/>
                          <a:cs typeface="Times New Roman" pitchFamily="18" charset="0"/>
                        </a:rPr>
                        <m:t>𝑐</m:t>
                      </m:r>
                      <m:sSup>
                        <m:sSupPr>
                          <m:ctrlPr>
                            <a:rPr lang="en-US" sz="3000" i="1">
                              <a:solidFill>
                                <a:prstClr val="white"/>
                              </a:solidFill>
                              <a:latin typeface="Cambria Math"/>
                              <a:ea typeface="Cambria Math"/>
                              <a:cs typeface="Times New Roman" pitchFamily="18" charset="0"/>
                            </a:rPr>
                          </m:ctrlPr>
                        </m:sSupPr>
                        <m:e>
                          <m:r>
                            <a:rPr lang="en-US" sz="3000" i="1">
                              <a:solidFill>
                                <a:prstClr val="white"/>
                              </a:solidFill>
                              <a:latin typeface="Cambria Math"/>
                              <a:ea typeface="Cambria Math"/>
                              <a:cs typeface="Times New Roman" pitchFamily="18" charset="0"/>
                            </a:rPr>
                            <m:t>𝑚</m:t>
                          </m:r>
                        </m:e>
                        <m:sup>
                          <m:r>
                            <a:rPr lang="en-US" sz="3000" i="1">
                              <a:solidFill>
                                <a:prstClr val="white"/>
                              </a:solidFill>
                              <a:latin typeface="Cambria Math"/>
                              <a:ea typeface="Cambria Math"/>
                              <a:cs typeface="Times New Roman" pitchFamily="18" charset="0"/>
                            </a:rPr>
                            <m:t>2</m:t>
                          </m:r>
                        </m:sup>
                      </m:sSup>
                      <m:r>
                        <a:rPr lang="en-US" sz="3000" i="1">
                          <a:solidFill>
                            <a:prstClr val="white"/>
                          </a:solidFill>
                          <a:latin typeface="Cambria Math"/>
                          <a:ea typeface="Cambria Math"/>
                          <a:cs typeface="Times New Roman" pitchFamily="18" charset="0"/>
                        </a:rPr>
                        <m:t>)</m:t>
                      </m:r>
                    </m:oMath>
                  </a14:m>
                  <a:r>
                    <a:rPr lang="vi-VN" sz="3000">
                      <a:solidFill>
                        <a:prstClr val="white"/>
                      </a:solidFill>
                      <a:latin typeface="Times New Roman" pitchFamily="18" charset="0"/>
                      <a:cs typeface="Times New Roman" pitchFamily="18" charset="0"/>
                    </a:rPr>
                    <a:t>.</a:t>
                  </a:r>
                  <a:endParaRPr lang="en-US" sz="3000" b="1" dirty="0">
                    <a:solidFill>
                      <a:prstClr val="white"/>
                    </a:solidFill>
                    <a:ea typeface="Tahoma" pitchFamily="34" charset="0"/>
                    <a:cs typeface="Tahoma" pitchFamily="34" charset="0"/>
                  </a:endParaRPr>
                </a:p>
              </p:txBody>
            </p:sp>
          </mc:Choice>
          <mc:Fallback xmlns="">
            <p:sp>
              <p:nvSpPr>
                <p:cNvPr id="47" name="Rectangle 46">
                  <a:extLst>
                    <a:ext uri="{FF2B5EF4-FFF2-40B4-BE49-F238E27FC236}">
                      <a16:creationId xmlns="" xmlns:a16="http://schemas.microsoft.com/office/drawing/2014/main" xmlns:a14="http://schemas.microsoft.com/office/drawing/2010/main" id="{FB0B6341-256C-4170-AF4E-1216E5EDD04C}"/>
                    </a:ext>
                  </a:extLst>
                </p:cNvPr>
                <p:cNvSpPr>
                  <a:spLocks noRot="1" noChangeAspect="1" noMove="1" noResize="1" noEditPoints="1" noAdjustHandles="1" noChangeArrowheads="1" noChangeShapeType="1" noTextEdit="1"/>
                </p:cNvSpPr>
                <p:nvPr/>
              </p:nvSpPr>
              <p:spPr>
                <a:xfrm>
                  <a:off x="2140384" y="6334162"/>
                  <a:ext cx="13101203" cy="1234536"/>
                </a:xfrm>
                <a:prstGeom prst="rect">
                  <a:avLst/>
                </a:prstGeom>
                <a:blipFill rotWithShape="1">
                  <a:blip r:embed="rId4"/>
                  <a:stretch>
                    <a:fillRect t="-3636" b="-18182"/>
                  </a:stretch>
                </a:blipFill>
                <a:ln w="19050">
                  <a:solidFill>
                    <a:schemeClr val="bg1"/>
                  </a:solidFill>
                </a:ln>
              </p:spPr>
              <p:txBody>
                <a:bodyPr/>
                <a:lstStyle/>
                <a:p>
                  <a:r>
                    <a:rPr lang="en-US">
                      <a:noFill/>
                    </a:rPr>
                    <a:t> </a:t>
                  </a:r>
                </a:p>
              </p:txBody>
            </p:sp>
          </mc:Fallback>
        </mc:AlternateContent>
        <p:sp>
          <p:nvSpPr>
            <p:cNvPr id="48" name="Oval 47">
              <a:extLst>
                <a:ext uri="{FF2B5EF4-FFF2-40B4-BE49-F238E27FC236}">
                  <a16:creationId xmlns="" xmlns:a16="http://schemas.microsoft.com/office/drawing/2014/main" id="{13A7BA64-0BA1-4ADF-A17E-617425026AFB}"/>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r>
                <a:rPr lang="en-US" sz="3000" b="1" dirty="0">
                  <a:solidFill>
                    <a:prstClr val="white"/>
                  </a:solidFill>
                  <a:ea typeface="Tahoma" pitchFamily="34" charset="0"/>
                  <a:cs typeface="Tahoma" pitchFamily="34" charset="0"/>
                </a:rPr>
                <a:t>B</a:t>
              </a:r>
              <a:endParaRPr lang="en-US" sz="3000" dirty="0">
                <a:solidFill>
                  <a:prstClr val="white"/>
                </a:solidFill>
              </a:endParaRPr>
            </a:p>
          </p:txBody>
        </p:sp>
      </p:grpSp>
      <p:grpSp>
        <p:nvGrpSpPr>
          <p:cNvPr id="49" name="Group 48">
            <a:extLst>
              <a:ext uri="{FF2B5EF4-FFF2-40B4-BE49-F238E27FC236}">
                <a16:creationId xmlns="" xmlns:a16="http://schemas.microsoft.com/office/drawing/2014/main" id="{4D274B26-9415-432A-9282-BDEF246F0009}"/>
              </a:ext>
            </a:extLst>
          </p:cNvPr>
          <p:cNvGrpSpPr/>
          <p:nvPr/>
        </p:nvGrpSpPr>
        <p:grpSpPr>
          <a:xfrm>
            <a:off x="449908" y="2605966"/>
            <a:ext cx="5036583" cy="783629"/>
            <a:chOff x="1458731" y="6334160"/>
            <a:chExt cx="13782856" cy="1567258"/>
          </a:xfrm>
        </p:grpSpPr>
        <mc:AlternateContent xmlns:mc="http://schemas.openxmlformats.org/markup-compatibility/2006" xmlns:a14="http://schemas.microsoft.com/office/drawing/2010/main">
          <mc:Choice Requires="a14">
            <p:sp>
              <p:nvSpPr>
                <p:cNvPr id="63" name="Rectangle 62">
                  <a:extLst>
                    <a:ext uri="{FF2B5EF4-FFF2-40B4-BE49-F238E27FC236}">
                      <a16:creationId xmlns="" xmlns:a16="http://schemas.microsoft.com/office/drawing/2014/main" id="{6E15A8FC-94CE-45FB-8D02-B33F2327F992}"/>
                    </a:ext>
                  </a:extLst>
                </p:cNvPr>
                <p:cNvSpPr/>
                <p:nvPr/>
              </p:nvSpPr>
              <p:spPr>
                <a:xfrm>
                  <a:off x="2140383" y="6334160"/>
                  <a:ext cx="13101204" cy="156725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spcBef>
                      <a:spcPts val="900"/>
                    </a:spcBef>
                  </a:pPr>
                  <a14:m>
                    <m:oMath xmlns:m="http://schemas.openxmlformats.org/officeDocument/2006/math">
                      <m:f>
                        <m:fPr>
                          <m:ctrlPr>
                            <a:rPr lang="en-US" sz="3000" i="1">
                              <a:solidFill>
                                <a:prstClr val="white"/>
                              </a:solidFill>
                              <a:latin typeface="Cambria Math"/>
                              <a:ea typeface="Cambria Math"/>
                              <a:cs typeface="Times New Roman" pitchFamily="18" charset="0"/>
                            </a:rPr>
                          </m:ctrlPr>
                        </m:fPr>
                        <m:num>
                          <m:r>
                            <a:rPr lang="en-US" sz="3000" i="1">
                              <a:solidFill>
                                <a:prstClr val="white"/>
                              </a:solidFill>
                              <a:latin typeface="Cambria Math"/>
                              <a:ea typeface="Cambria Math"/>
                              <a:cs typeface="Times New Roman" pitchFamily="18" charset="0"/>
                            </a:rPr>
                            <m:t>70</m:t>
                          </m:r>
                        </m:num>
                        <m:den>
                          <m:r>
                            <a:rPr lang="en-US" sz="3000" i="1">
                              <a:solidFill>
                                <a:prstClr val="white"/>
                              </a:solidFill>
                              <a:latin typeface="Cambria Math"/>
                              <a:ea typeface="Cambria Math"/>
                              <a:cs typeface="Times New Roman" pitchFamily="18" charset="0"/>
                            </a:rPr>
                            <m:t>3</m:t>
                          </m:r>
                        </m:den>
                      </m:f>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 (</m:t>
                      </m:r>
                      <m:r>
                        <a:rPr lang="en-US" sz="3000" i="1">
                          <a:solidFill>
                            <a:prstClr val="white"/>
                          </a:solidFill>
                          <a:latin typeface="Cambria Math"/>
                          <a:ea typeface="Cambria Math"/>
                          <a:cs typeface="Times New Roman" pitchFamily="18" charset="0"/>
                        </a:rPr>
                        <m:t>𝑐</m:t>
                      </m:r>
                      <m:sSup>
                        <m:sSupPr>
                          <m:ctrlPr>
                            <a:rPr lang="en-US" sz="3000" i="1">
                              <a:solidFill>
                                <a:prstClr val="white"/>
                              </a:solidFill>
                              <a:latin typeface="Cambria Math"/>
                              <a:ea typeface="Cambria Math"/>
                              <a:cs typeface="Times New Roman" pitchFamily="18" charset="0"/>
                            </a:rPr>
                          </m:ctrlPr>
                        </m:sSupPr>
                        <m:e>
                          <m:r>
                            <a:rPr lang="en-US" sz="3000" i="1">
                              <a:solidFill>
                                <a:prstClr val="white"/>
                              </a:solidFill>
                              <a:latin typeface="Cambria Math"/>
                              <a:ea typeface="Cambria Math"/>
                              <a:cs typeface="Times New Roman" pitchFamily="18" charset="0"/>
                            </a:rPr>
                            <m:t>𝑚</m:t>
                          </m:r>
                        </m:e>
                        <m:sup>
                          <m:r>
                            <a:rPr lang="en-US" sz="3000" i="1">
                              <a:solidFill>
                                <a:prstClr val="white"/>
                              </a:solidFill>
                              <a:latin typeface="Cambria Math"/>
                              <a:ea typeface="Cambria Math"/>
                              <a:cs typeface="Times New Roman" pitchFamily="18" charset="0"/>
                            </a:rPr>
                            <m:t>2</m:t>
                          </m:r>
                        </m:sup>
                      </m:sSup>
                      <m:r>
                        <a:rPr lang="en-US" sz="3000" i="1">
                          <a:solidFill>
                            <a:prstClr val="white"/>
                          </a:solidFill>
                          <a:latin typeface="Cambria Math"/>
                          <a:ea typeface="Cambria Math"/>
                          <a:cs typeface="Times New Roman" pitchFamily="18" charset="0"/>
                        </a:rPr>
                        <m:t>)</m:t>
                      </m:r>
                    </m:oMath>
                  </a14:m>
                  <a:r>
                    <a:rPr lang="vi-VN" sz="3000">
                      <a:solidFill>
                        <a:prstClr val="white"/>
                      </a:solidFill>
                      <a:latin typeface="Times New Roman" pitchFamily="18" charset="0"/>
                      <a:cs typeface="Times New Roman" pitchFamily="18" charset="0"/>
                    </a:rPr>
                    <a:t>.</a:t>
                  </a:r>
                  <a:endParaRPr lang="vi-VN" sz="3000" b="1" dirty="0">
                    <a:solidFill>
                      <a:prstClr val="white"/>
                    </a:solidFill>
                    <a:latin typeface="Times New Roman"/>
                  </a:endParaRPr>
                </a:p>
              </p:txBody>
            </p:sp>
          </mc:Choice>
          <mc:Fallback xmlns="">
            <p:sp>
              <p:nvSpPr>
                <p:cNvPr id="63" name="Rectangle 62">
                  <a:extLst>
                    <a:ext uri="{FF2B5EF4-FFF2-40B4-BE49-F238E27FC236}">
                      <a16:creationId xmlns="" xmlns:a16="http://schemas.microsoft.com/office/drawing/2014/main" xmlns:a14="http://schemas.microsoft.com/office/drawing/2010/main" id="{6E15A8FC-94CE-45FB-8D02-B33F2327F992}"/>
                    </a:ext>
                  </a:extLst>
                </p:cNvPr>
                <p:cNvSpPr>
                  <a:spLocks noRot="1" noChangeAspect="1" noMove="1" noResize="1" noEditPoints="1" noAdjustHandles="1" noChangeArrowheads="1" noChangeShapeType="1" noTextEdit="1"/>
                </p:cNvSpPr>
                <p:nvPr/>
              </p:nvSpPr>
              <p:spPr>
                <a:xfrm>
                  <a:off x="2140383" y="6334160"/>
                  <a:ext cx="13101204" cy="1567258"/>
                </a:xfrm>
                <a:prstGeom prst="rect">
                  <a:avLst/>
                </a:prstGeom>
                <a:blipFill rotWithShape="1">
                  <a:blip r:embed="rId5"/>
                  <a:stretch>
                    <a:fillRect b="-5109"/>
                  </a:stretch>
                </a:blipFill>
                <a:ln w="19050">
                  <a:solidFill>
                    <a:schemeClr val="bg1"/>
                  </a:solidFill>
                </a:ln>
              </p:spPr>
              <p:txBody>
                <a:bodyPr/>
                <a:lstStyle/>
                <a:p>
                  <a:r>
                    <a:rPr lang="en-US">
                      <a:noFill/>
                    </a:rPr>
                    <a:t> </a:t>
                  </a:r>
                </a:p>
              </p:txBody>
            </p:sp>
          </mc:Fallback>
        </mc:AlternateContent>
        <p:sp>
          <p:nvSpPr>
            <p:cNvPr id="64" name="Oval 63">
              <a:extLst>
                <a:ext uri="{FF2B5EF4-FFF2-40B4-BE49-F238E27FC236}">
                  <a16:creationId xmlns="" xmlns:a16="http://schemas.microsoft.com/office/drawing/2014/main" id="{0D6B711C-CC2A-45AE-A2BD-46B4ECA3D81C}"/>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r>
                <a:rPr lang="en-US" sz="3000" b="1" dirty="0">
                  <a:solidFill>
                    <a:prstClr val="white"/>
                  </a:solidFill>
                  <a:ea typeface="Tahoma" pitchFamily="34" charset="0"/>
                  <a:cs typeface="Tahoma" pitchFamily="34" charset="0"/>
                </a:rPr>
                <a:t>C</a:t>
              </a:r>
              <a:endParaRPr lang="en-US" sz="3000" dirty="0">
                <a:solidFill>
                  <a:prstClr val="white"/>
                </a:solidFill>
              </a:endParaRPr>
            </a:p>
          </p:txBody>
        </p:sp>
      </p:grpSp>
      <p:grpSp>
        <p:nvGrpSpPr>
          <p:cNvPr id="65" name="Group 64">
            <a:extLst>
              <a:ext uri="{FF2B5EF4-FFF2-40B4-BE49-F238E27FC236}">
                <a16:creationId xmlns="" xmlns:a16="http://schemas.microsoft.com/office/drawing/2014/main" id="{E278C7C5-EAEF-4F1A-B3FB-29FCE054F0E0}"/>
              </a:ext>
            </a:extLst>
          </p:cNvPr>
          <p:cNvGrpSpPr/>
          <p:nvPr/>
        </p:nvGrpSpPr>
        <p:grpSpPr>
          <a:xfrm>
            <a:off x="6451375" y="2628196"/>
            <a:ext cx="5036583" cy="761399"/>
            <a:chOff x="1458731" y="6334162"/>
            <a:chExt cx="13782856" cy="1886396"/>
          </a:xfrm>
        </p:grpSpPr>
        <mc:AlternateContent xmlns:mc="http://schemas.openxmlformats.org/markup-compatibility/2006" xmlns:a14="http://schemas.microsoft.com/office/drawing/2010/main">
          <mc:Choice Requires="a14">
            <p:sp>
              <p:nvSpPr>
                <p:cNvPr id="66" name="Rectangle 65">
                  <a:extLst>
                    <a:ext uri="{FF2B5EF4-FFF2-40B4-BE49-F238E27FC236}">
                      <a16:creationId xmlns="" xmlns:a16="http://schemas.microsoft.com/office/drawing/2014/main" id="{C4F0F9CE-3F15-4D47-A2C9-5C6F65E0E3FB}"/>
                    </a:ext>
                  </a:extLst>
                </p:cNvPr>
                <p:cNvSpPr/>
                <p:nvPr/>
              </p:nvSpPr>
              <p:spPr>
                <a:xfrm>
                  <a:off x="2140383" y="6334162"/>
                  <a:ext cx="13101204" cy="1886396"/>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spcBef>
                      <a:spcPts val="900"/>
                    </a:spcBef>
                  </a:pPr>
                  <a14:m>
                    <m:oMath xmlns:m="http://schemas.openxmlformats.org/officeDocument/2006/math">
                      <m:f>
                        <m:fPr>
                          <m:ctrlPr>
                            <a:rPr lang="en-US" sz="3000" i="1">
                              <a:solidFill>
                                <a:prstClr val="white"/>
                              </a:solidFill>
                              <a:latin typeface="Cambria Math"/>
                              <a:ea typeface="Cambria Math"/>
                              <a:cs typeface="Times New Roman" pitchFamily="18" charset="0"/>
                            </a:rPr>
                          </m:ctrlPr>
                        </m:fPr>
                        <m:num>
                          <m:r>
                            <a:rPr lang="en-US" sz="3000" i="1">
                              <a:solidFill>
                                <a:prstClr val="white"/>
                              </a:solidFill>
                              <a:latin typeface="Cambria Math"/>
                              <a:ea typeface="Cambria Math"/>
                              <a:cs typeface="Times New Roman" pitchFamily="18" charset="0"/>
                            </a:rPr>
                            <m:t>35</m:t>
                          </m:r>
                        </m:num>
                        <m:den>
                          <m:r>
                            <a:rPr lang="en-US" sz="3000" i="1">
                              <a:solidFill>
                                <a:prstClr val="white"/>
                              </a:solidFill>
                              <a:latin typeface="Cambria Math"/>
                              <a:ea typeface="Cambria Math"/>
                              <a:cs typeface="Times New Roman" pitchFamily="18" charset="0"/>
                            </a:rPr>
                            <m:t>3</m:t>
                          </m:r>
                        </m:den>
                      </m:f>
                      <m:r>
                        <a:rPr lang="en-US" sz="3000" i="1">
                          <a:solidFill>
                            <a:prstClr val="white"/>
                          </a:solidFill>
                          <a:latin typeface="Cambria Math"/>
                          <a:ea typeface="Cambria Math"/>
                          <a:cs typeface="Times New Roman" pitchFamily="18" charset="0"/>
                        </a:rPr>
                        <m:t>𝜋</m:t>
                      </m:r>
                      <m:r>
                        <a:rPr lang="en-US" sz="3000" i="1">
                          <a:solidFill>
                            <a:prstClr val="white"/>
                          </a:solidFill>
                          <a:latin typeface="Cambria Math"/>
                          <a:ea typeface="Cambria Math"/>
                          <a:cs typeface="Times New Roman" pitchFamily="18" charset="0"/>
                        </a:rPr>
                        <m:t> (</m:t>
                      </m:r>
                      <m:r>
                        <a:rPr lang="en-US" sz="3000" i="1">
                          <a:solidFill>
                            <a:prstClr val="white"/>
                          </a:solidFill>
                          <a:latin typeface="Cambria Math"/>
                          <a:ea typeface="Cambria Math"/>
                          <a:cs typeface="Times New Roman" pitchFamily="18" charset="0"/>
                        </a:rPr>
                        <m:t>𝑐</m:t>
                      </m:r>
                      <m:sSup>
                        <m:sSupPr>
                          <m:ctrlPr>
                            <a:rPr lang="en-US" sz="3000" i="1">
                              <a:solidFill>
                                <a:prstClr val="white"/>
                              </a:solidFill>
                              <a:latin typeface="Cambria Math"/>
                              <a:ea typeface="Cambria Math"/>
                              <a:cs typeface="Times New Roman" pitchFamily="18" charset="0"/>
                            </a:rPr>
                          </m:ctrlPr>
                        </m:sSupPr>
                        <m:e>
                          <m:r>
                            <a:rPr lang="en-US" sz="3000" i="1">
                              <a:solidFill>
                                <a:prstClr val="white"/>
                              </a:solidFill>
                              <a:latin typeface="Cambria Math"/>
                              <a:ea typeface="Cambria Math"/>
                              <a:cs typeface="Times New Roman" pitchFamily="18" charset="0"/>
                            </a:rPr>
                            <m:t>𝑚</m:t>
                          </m:r>
                        </m:e>
                        <m:sup>
                          <m:r>
                            <a:rPr lang="en-US" sz="3000" i="1">
                              <a:solidFill>
                                <a:prstClr val="white"/>
                              </a:solidFill>
                              <a:latin typeface="Cambria Math"/>
                              <a:ea typeface="Cambria Math"/>
                              <a:cs typeface="Times New Roman" pitchFamily="18" charset="0"/>
                            </a:rPr>
                            <m:t>2</m:t>
                          </m:r>
                        </m:sup>
                      </m:sSup>
                      <m:r>
                        <a:rPr lang="en-US" sz="3000" i="1">
                          <a:solidFill>
                            <a:prstClr val="white"/>
                          </a:solidFill>
                          <a:latin typeface="Cambria Math"/>
                          <a:ea typeface="Cambria Math"/>
                          <a:cs typeface="Times New Roman" pitchFamily="18" charset="0"/>
                        </a:rPr>
                        <m:t>)</m:t>
                      </m:r>
                    </m:oMath>
                  </a14:m>
                  <a:r>
                    <a:rPr lang="vi-VN" sz="3000">
                      <a:solidFill>
                        <a:prstClr val="white"/>
                      </a:solidFill>
                      <a:latin typeface="Times New Roman" pitchFamily="18" charset="0"/>
                      <a:cs typeface="Times New Roman" pitchFamily="18" charset="0"/>
                    </a:rPr>
                    <a:t>.</a:t>
                  </a:r>
                  <a:endParaRPr lang="vi-VN" sz="3000" b="1" dirty="0">
                    <a:solidFill>
                      <a:prstClr val="white"/>
                    </a:solidFill>
                    <a:latin typeface="Times New Roman"/>
                  </a:endParaRPr>
                </a:p>
              </p:txBody>
            </p:sp>
          </mc:Choice>
          <mc:Fallback xmlns="">
            <p:sp>
              <p:nvSpPr>
                <p:cNvPr id="66" name="Rectangle 65">
                  <a:extLst>
                    <a:ext uri="{FF2B5EF4-FFF2-40B4-BE49-F238E27FC236}">
                      <a16:creationId xmlns="" xmlns:a16="http://schemas.microsoft.com/office/drawing/2014/main" xmlns:a14="http://schemas.microsoft.com/office/drawing/2010/main" id="{C4F0F9CE-3F15-4D47-A2C9-5C6F65E0E3FB}"/>
                    </a:ext>
                  </a:extLst>
                </p:cNvPr>
                <p:cNvSpPr>
                  <a:spLocks noRot="1" noChangeAspect="1" noMove="1" noResize="1" noEditPoints="1" noAdjustHandles="1" noChangeArrowheads="1" noChangeShapeType="1" noTextEdit="1"/>
                </p:cNvSpPr>
                <p:nvPr/>
              </p:nvSpPr>
              <p:spPr>
                <a:xfrm>
                  <a:off x="2140383" y="6334162"/>
                  <a:ext cx="13101204" cy="1886396"/>
                </a:xfrm>
                <a:prstGeom prst="rect">
                  <a:avLst/>
                </a:prstGeom>
                <a:blipFill rotWithShape="1">
                  <a:blip r:embed="rId6"/>
                  <a:stretch>
                    <a:fillRect/>
                  </a:stretch>
                </a:blipFill>
                <a:ln w="19050">
                  <a:solidFill>
                    <a:schemeClr val="bg1"/>
                  </a:solidFill>
                </a:ln>
              </p:spPr>
              <p:txBody>
                <a:bodyPr/>
                <a:lstStyle/>
                <a:p>
                  <a:r>
                    <a:rPr lang="en-US">
                      <a:noFill/>
                    </a:rPr>
                    <a:t> </a:t>
                  </a:r>
                </a:p>
              </p:txBody>
            </p:sp>
          </mc:Fallback>
        </mc:AlternateContent>
        <p:sp>
          <p:nvSpPr>
            <p:cNvPr id="68" name="Oval 67">
              <a:extLst>
                <a:ext uri="{FF2B5EF4-FFF2-40B4-BE49-F238E27FC236}">
                  <a16:creationId xmlns="" xmlns:a16="http://schemas.microsoft.com/office/drawing/2014/main" id="{17C2C013-2C1D-4DEE-A68B-FF23256FE92A}"/>
                </a:ext>
              </a:extLst>
            </p:cNvPr>
            <p:cNvSpPr/>
            <p:nvPr/>
          </p:nvSpPr>
          <p:spPr>
            <a:xfrm>
              <a:off x="1458731" y="6481813"/>
              <a:ext cx="1088672" cy="1000532"/>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6628"/>
              <a:r>
                <a:rPr lang="en-US" sz="3000" b="1" dirty="0">
                  <a:solidFill>
                    <a:prstClr val="white"/>
                  </a:solidFill>
                  <a:ea typeface="Tahoma" pitchFamily="34" charset="0"/>
                  <a:cs typeface="Tahoma" pitchFamily="34" charset="0"/>
                </a:rPr>
                <a:t>D</a:t>
              </a:r>
              <a:endParaRPr lang="en-US" sz="3000" dirty="0">
                <a:solidFill>
                  <a:prstClr val="white"/>
                </a:solidFill>
              </a:endParaRPr>
            </a:p>
          </p:txBody>
        </p:sp>
      </p:grpSp>
      <p:sp>
        <p:nvSpPr>
          <p:cNvPr id="42" name="Oval 41">
            <a:extLst>
              <a:ext uri="{FF2B5EF4-FFF2-40B4-BE49-F238E27FC236}">
                <a16:creationId xmlns="" xmlns:a16="http://schemas.microsoft.com/office/drawing/2014/main" id="{17C2C013-2C1D-4DEE-A68B-FF23256FE92A}"/>
              </a:ext>
            </a:extLst>
          </p:cNvPr>
          <p:cNvSpPr/>
          <p:nvPr/>
        </p:nvSpPr>
        <p:spPr>
          <a:xfrm>
            <a:off x="6451375" y="1850872"/>
            <a:ext cx="434843" cy="500266"/>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634" tIns="22811" rIns="45634" bIns="22811" rtlCol="0" anchor="ctr"/>
          <a:lstStyle/>
          <a:p>
            <a:pPr algn="ctr" defTabSz="1086628"/>
            <a:r>
              <a:rPr lang="en-US" sz="3000" b="1" dirty="0">
                <a:solidFill>
                  <a:prstClr val="white"/>
                </a:solidFill>
                <a:ea typeface="Tahoma" pitchFamily="34" charset="0"/>
                <a:cs typeface="Tahoma" pitchFamily="34" charset="0"/>
              </a:rPr>
              <a:t>B</a:t>
            </a:r>
            <a:endParaRPr lang="en-US" sz="3000" dirty="0">
              <a:solidFill>
                <a:prstClr val="white"/>
              </a:solidFill>
            </a:endParaRPr>
          </a:p>
        </p:txBody>
      </p:sp>
      <mc:AlternateContent xmlns:mc="http://schemas.openxmlformats.org/markup-compatibility/2006" xmlns:a14="http://schemas.microsoft.com/office/drawing/2010/main">
        <mc:Choice Requires="a14">
          <p:sp>
            <p:nvSpPr>
              <p:cNvPr id="3" name="TextBox 2"/>
              <p:cNvSpPr txBox="1"/>
              <p:nvPr/>
            </p:nvSpPr>
            <p:spPr>
              <a:xfrm>
                <a:off x="1222126" y="4272455"/>
                <a:ext cx="9372302" cy="556434"/>
              </a:xfrm>
              <a:prstGeom prst="rect">
                <a:avLst/>
              </a:prstGeom>
              <a:noFill/>
            </p:spPr>
            <p:txBody>
              <a:bodyPr wrap="square" lIns="91300" tIns="45650" rIns="91300" bIns="45650" rtlCol="0">
                <a:spAutoFit/>
              </a:bodyPr>
              <a:lstStyle/>
              <a:p>
                <a:r>
                  <a:rPr lang="en-US" sz="2800">
                    <a:latin typeface="Times New Roman" pitchFamily="18" charset="0"/>
                    <a:cs typeface="Times New Roman" pitchFamily="18" charset="0"/>
                  </a:rPr>
                  <a:t>Công thức tính diện tích xung quanh của hình trụ: </a:t>
                </a:r>
                <a14:m>
                  <m:oMath xmlns:m="http://schemas.openxmlformats.org/officeDocument/2006/math">
                    <m:sSub>
                      <m:sSubPr>
                        <m:ctrlPr>
                          <a:rPr lang="en-US" sz="2800" i="1">
                            <a:latin typeface="Cambria Math"/>
                            <a:cs typeface="Times New Roman" pitchFamily="18" charset="0"/>
                          </a:rPr>
                        </m:ctrlPr>
                      </m:sSubPr>
                      <m:e>
                        <m:r>
                          <a:rPr lang="en-US" sz="2800" i="1">
                            <a:latin typeface="Cambria Math"/>
                            <a:cs typeface="Times New Roman" pitchFamily="18" charset="0"/>
                          </a:rPr>
                          <m:t>𝑆</m:t>
                        </m:r>
                      </m:e>
                      <m:sub>
                        <m:r>
                          <a:rPr lang="en-US" sz="2800" i="1">
                            <a:latin typeface="Cambria Math"/>
                            <a:cs typeface="Times New Roman" pitchFamily="18" charset="0"/>
                          </a:rPr>
                          <m:t>𝑥𝑞</m:t>
                        </m:r>
                      </m:sub>
                    </m:sSub>
                    <m:r>
                      <a:rPr lang="en-US" sz="2800" i="1">
                        <a:latin typeface="Cambria Math"/>
                        <a:cs typeface="Times New Roman" pitchFamily="18" charset="0"/>
                      </a:rPr>
                      <m:t>=2</m:t>
                    </m:r>
                    <m:r>
                      <a:rPr lang="en-US" sz="2800" i="1">
                        <a:latin typeface="Cambria Math"/>
                        <a:ea typeface="Cambria Math"/>
                        <a:cs typeface="Times New Roman" pitchFamily="18" charset="0"/>
                      </a:rPr>
                      <m:t>𝜋</m:t>
                    </m:r>
                    <m:r>
                      <a:rPr lang="en-US" sz="2800" i="1">
                        <a:latin typeface="Cambria Math"/>
                        <a:ea typeface="Cambria Math"/>
                        <a:cs typeface="Times New Roman" pitchFamily="18" charset="0"/>
                      </a:rPr>
                      <m:t>𝑟𝑙</m:t>
                    </m:r>
                  </m:oMath>
                </a14:m>
                <a:endParaRPr lang="en-US" sz="280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22126" y="4272455"/>
                <a:ext cx="9372302" cy="556434"/>
              </a:xfrm>
              <a:prstGeom prst="rect">
                <a:avLst/>
              </a:prstGeom>
              <a:blipFill rotWithShape="1">
                <a:blip r:embed="rId7"/>
                <a:stretch>
                  <a:fillRect l="-1300" t="-10989"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55834" y="4981913"/>
                <a:ext cx="8355725" cy="565091"/>
              </a:xfrm>
              <a:prstGeom prst="rect">
                <a:avLst/>
              </a:prstGeom>
              <a:noFill/>
            </p:spPr>
            <p:txBody>
              <a:bodyPr wrap="square" lIns="91300" tIns="45650" rIns="91300" bIns="45650" rtlCol="0">
                <a:spAutoFit/>
              </a:bodyPr>
              <a:lstStyle/>
              <a:p>
                <a:pPr lvl="0"/>
                <a14:m>
                  <m:oMathPara xmlns:m="http://schemas.openxmlformats.org/officeDocument/2006/math">
                    <m:oMathParaPr>
                      <m:jc m:val="left"/>
                    </m:oMathParaPr>
                    <m:oMath xmlns:m="http://schemas.openxmlformats.org/officeDocument/2006/math">
                      <m:sSub>
                        <m:sSubPr>
                          <m:ctrlPr>
                            <a:rPr lang="en-US" sz="2800" i="1">
                              <a:solidFill>
                                <a:prstClr val="black"/>
                              </a:solidFill>
                              <a:latin typeface="Cambria Math"/>
                              <a:cs typeface="Times New Roman" pitchFamily="18" charset="0"/>
                            </a:rPr>
                          </m:ctrlPr>
                        </m:sSubPr>
                        <m:e>
                          <m:r>
                            <a:rPr lang="en-US" sz="2800" i="1">
                              <a:solidFill>
                                <a:prstClr val="black"/>
                              </a:solidFill>
                              <a:latin typeface="Cambria Math"/>
                              <a:cs typeface="Times New Roman" pitchFamily="18" charset="0"/>
                            </a:rPr>
                            <m:t>𝑆</m:t>
                          </m:r>
                        </m:e>
                        <m:sub>
                          <m:r>
                            <a:rPr lang="en-US" sz="2800" i="1">
                              <a:solidFill>
                                <a:prstClr val="black"/>
                              </a:solidFill>
                              <a:latin typeface="Cambria Math"/>
                              <a:cs typeface="Times New Roman" pitchFamily="18" charset="0"/>
                            </a:rPr>
                            <m:t>𝑥𝑞</m:t>
                          </m:r>
                        </m:sub>
                      </m:sSub>
                      <m:r>
                        <a:rPr lang="en-US" sz="2800" i="1">
                          <a:solidFill>
                            <a:prstClr val="black"/>
                          </a:solidFill>
                          <a:latin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𝑟𝑙</m:t>
                      </m:r>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𝑟h</m:t>
                      </m:r>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.5.7=70</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 (</m:t>
                      </m:r>
                      <m:r>
                        <a:rPr lang="en-US" sz="2800" i="1">
                          <a:solidFill>
                            <a:prstClr val="black"/>
                          </a:solidFill>
                          <a:latin typeface="Cambria Math"/>
                          <a:ea typeface="Cambria Math"/>
                          <a:cs typeface="Times New Roman" pitchFamily="18" charset="0"/>
                        </a:rPr>
                        <m:t>𝑐</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𝑚</m:t>
                          </m:r>
                        </m:e>
                        <m:sup>
                          <m:r>
                            <a:rPr lang="en-US" sz="2800" i="1">
                              <a:solidFill>
                                <a:prstClr val="black"/>
                              </a:solidFill>
                              <a:latin typeface="Cambria Math"/>
                              <a:ea typeface="Cambria Math"/>
                              <a:cs typeface="Times New Roman" pitchFamily="18" charset="0"/>
                            </a:rPr>
                            <m:t>2</m:t>
                          </m:r>
                        </m:sup>
                      </m:sSup>
                      <m:r>
                        <a:rPr lang="en-US" sz="2800" i="1">
                          <a:solidFill>
                            <a:prstClr val="black"/>
                          </a:solidFill>
                          <a:latin typeface="Cambria Math"/>
                          <a:ea typeface="Cambria Math"/>
                          <a:cs typeface="Times New Roman" pitchFamily="18" charset="0"/>
                        </a:rPr>
                        <m:t>)</m:t>
                      </m:r>
                    </m:oMath>
                  </m:oMathPara>
                </a14:m>
                <a:endParaRPr lang="en-US" sz="2800">
                  <a:solidFill>
                    <a:prstClr val="black"/>
                  </a:solidFill>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55834" y="4981903"/>
                <a:ext cx="8355725" cy="5650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5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left)">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down)">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a:spLocks noChangeArrowheads="1"/>
          </p:cNvSpPr>
          <p:nvPr/>
        </p:nvSpPr>
        <p:spPr bwMode="auto">
          <a:xfrm>
            <a:off x="203245" y="304434"/>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0824" tIns="45412" rIns="90824" bIns="45412" numCol="1" anchor="ctr" anchorCtr="0" compatLnSpc="1">
            <a:spAutoFit/>
          </a:bodyPr>
          <a:lstStyle/>
          <a:p>
            <a:pPr algn="ctr" eaLnBrk="0" fontAlgn="base" hangingPunct="0">
              <a:spcBef>
                <a:spcPct val="0"/>
              </a:spcBef>
              <a:spcAft>
                <a:spcPct val="0"/>
              </a:spcAft>
            </a:pPr>
            <a:endParaRPr lang="en-US" altLang="en-US" sz="3200" b="1" dirty="0">
              <a:solidFill>
                <a:srgbClr val="0000CC"/>
              </a:solidFill>
              <a:latin typeface="Times New Roman" panose="02020603050405020304" charset="0"/>
              <a:cs typeface="Times New Roman" panose="02020603050405020304" charset="0"/>
            </a:endParaRPr>
          </a:p>
        </p:txBody>
      </p:sp>
      <p:pic>
        <p:nvPicPr>
          <p:cNvPr id="68" name="Picture 11" descr="FIREWRK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81" y="31014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p:cNvSpPr>
            <a:spLocks noChangeArrowheads="1"/>
          </p:cNvSpPr>
          <p:nvPr/>
        </p:nvSpPr>
        <p:spPr bwMode="ltGray">
          <a:xfrm rot="5400000">
            <a:off x="650700" y="2840879"/>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ln>
          <a:effectLst/>
        </p:spPr>
        <p:txBody>
          <a:bodyPr wrap="none" lIns="90824" tIns="45412" rIns="90824" bIns="45412" anchor="ctr"/>
          <a:lstStyle/>
          <a:p>
            <a:pPr>
              <a:defRPr/>
            </a:pPr>
            <a:endParaRPr lang="vi-VN">
              <a:latin typeface="Arial" panose="020B0604020202020204" pitchFamily="34" charset="0"/>
              <a:cs typeface="+mn-cs"/>
            </a:endParaRPr>
          </a:p>
        </p:txBody>
      </p:sp>
      <p:sp>
        <p:nvSpPr>
          <p:cNvPr id="70" name="AutoShape 13"/>
          <p:cNvSpPr>
            <a:spLocks noChangeArrowheads="1"/>
          </p:cNvSpPr>
          <p:nvPr/>
        </p:nvSpPr>
        <p:spPr bwMode="gray">
          <a:xfrm>
            <a:off x="3696327" y="2120056"/>
            <a:ext cx="6149211"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B.Ví</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dụ</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minh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họa</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1" name="AutoShape 15">
            <a:hlinkClick r:id="rId3" action="ppaction://hlinksldjump"/>
          </p:cNvPr>
          <p:cNvSpPr>
            <a:spLocks noChangeArrowheads="1"/>
          </p:cNvSpPr>
          <p:nvPr/>
        </p:nvSpPr>
        <p:spPr bwMode="gray">
          <a:xfrm>
            <a:off x="3121362" y="1371600"/>
            <a:ext cx="5708175"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lgn="l">
              <a:defRPr/>
            </a:pPr>
            <a:r>
              <a:rPr lang="en-US" sz="3200" dirty="0">
                <a:latin typeface="Arial" panose="020B0604020202020204" pitchFamily="34" charset="0"/>
                <a:cs typeface="Arial" panose="020B0604020202020204" pitchFamily="34" charset="0"/>
              </a:rPr>
              <a:t> </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A.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Lý</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thuyết</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2" name="AutoShape 40">
            <a:hlinkClick r:id="rId4" action="ppaction://hlinksldjump"/>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1.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Nhận biết</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3" name="AutoShape 42">
            <a:hlinkClick r:id="rId5" action="ppaction://hlinksldjump"/>
          </p:cNvPr>
          <p:cNvSpPr>
            <a:spLocks noChangeArrowheads="1"/>
          </p:cNvSpPr>
          <p:nvPr/>
        </p:nvSpPr>
        <p:spPr bwMode="gray">
          <a:xfrm>
            <a:off x="4020259" y="4425179"/>
            <a:ext cx="7054187"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dirty="0">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3.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thấp</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4" name="AutoShape 51">
            <a:hlinkClick r:id="rId6" action="ppaction://hlinksldjump"/>
          </p:cNvPr>
          <p:cNvSpPr>
            <a:spLocks noChangeArrowheads="1"/>
          </p:cNvSpPr>
          <p:nvPr/>
        </p:nvSpPr>
        <p:spPr bwMode="gray">
          <a:xfrm>
            <a:off x="4125721" y="3690246"/>
            <a:ext cx="7558280"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dirty="0">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2.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Thông hiểu</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5" name="AutoShape 42">
            <a:hlinkClick r:id="rId7" action="ppaction://hlinksldjump"/>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dirty="0">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Phần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4.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Vận</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dụng</a:t>
            </a:r>
            <a:r>
              <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rPr>
              <a:t>cao</a:t>
            </a:r>
            <a:endParaRPr lang="en-US" sz="3200" b="1" dirty="0">
              <a:solidFill>
                <a:srgbClr val="00008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76" name="Group 65"/>
          <p:cNvGrpSpPr/>
          <p:nvPr/>
        </p:nvGrpSpPr>
        <p:grpSpPr bwMode="auto">
          <a:xfrm>
            <a:off x="2739564" y="1726734"/>
            <a:ext cx="228600" cy="228600"/>
            <a:chOff x="8229600" y="5638800"/>
            <a:chExt cx="228600" cy="228600"/>
          </a:xfrm>
        </p:grpSpPr>
        <p:sp>
          <p:nvSpPr>
            <p:cNvPr id="77" name="Oval 76"/>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p:cNvGrpSpPr/>
          <p:nvPr/>
        </p:nvGrpSpPr>
        <p:grpSpPr bwMode="auto">
          <a:xfrm>
            <a:off x="3476285" y="2351930"/>
            <a:ext cx="228600" cy="228600"/>
            <a:chOff x="8229600" y="5638800"/>
            <a:chExt cx="228600" cy="228600"/>
          </a:xfrm>
        </p:grpSpPr>
        <p:sp>
          <p:nvSpPr>
            <p:cNvPr id="80" name="Oval 79"/>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p:cNvGrpSpPr/>
          <p:nvPr/>
        </p:nvGrpSpPr>
        <p:grpSpPr bwMode="auto">
          <a:xfrm>
            <a:off x="3683495" y="3102371"/>
            <a:ext cx="228600" cy="228600"/>
            <a:chOff x="8229600" y="5638800"/>
            <a:chExt cx="228600" cy="228600"/>
          </a:xfrm>
        </p:grpSpPr>
        <p:sp>
          <p:nvSpPr>
            <p:cNvPr id="83" name="Oval 82"/>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p:cNvGrpSpPr/>
          <p:nvPr/>
        </p:nvGrpSpPr>
        <p:grpSpPr bwMode="auto">
          <a:xfrm>
            <a:off x="3758604" y="3920277"/>
            <a:ext cx="228600" cy="228600"/>
            <a:chOff x="8229600" y="5638800"/>
            <a:chExt cx="228600" cy="228600"/>
          </a:xfrm>
        </p:grpSpPr>
        <p:sp>
          <p:nvSpPr>
            <p:cNvPr id="86" name="Oval 85"/>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p:cNvGrpSpPr/>
          <p:nvPr/>
        </p:nvGrpSpPr>
        <p:grpSpPr bwMode="auto">
          <a:xfrm>
            <a:off x="3696281" y="4674243"/>
            <a:ext cx="228600" cy="228600"/>
            <a:chOff x="8229600" y="5638800"/>
            <a:chExt cx="228600" cy="228600"/>
          </a:xfrm>
        </p:grpSpPr>
        <p:sp>
          <p:nvSpPr>
            <p:cNvPr id="89" name="Oval 88"/>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p:cNvGrpSpPr/>
          <p:nvPr/>
        </p:nvGrpSpPr>
        <p:grpSpPr bwMode="auto">
          <a:xfrm>
            <a:off x="3430032" y="5386587"/>
            <a:ext cx="228600" cy="228600"/>
            <a:chOff x="8229600" y="5638800"/>
            <a:chExt cx="228600" cy="228600"/>
          </a:xfrm>
        </p:grpSpPr>
        <p:sp>
          <p:nvSpPr>
            <p:cNvPr id="92" name="Oval 91"/>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p:cNvSpPr/>
          <p:nvPr/>
        </p:nvSpPr>
        <p:spPr>
          <a:xfrm>
            <a:off x="502817"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0824" tIns="45412" rIns="90824" bIns="45412" rtlCol="0" anchor="ctr"/>
          <a:lstStyle/>
          <a:p>
            <a:pPr algn="ctr"/>
            <a:r>
              <a:rPr lang="en-US" sz="4800" b="1" dirty="0">
                <a:solidFill>
                  <a:srgbClr val="00B050"/>
                </a:solidFill>
                <a:latin typeface="Times New Roman" panose="02020603050405020304" charset="0"/>
                <a:cs typeface="Times New Roman" panose="02020603050405020304" charset="0"/>
              </a:rPr>
              <a:t>NỘI DUNG BÀI HỌC</a:t>
            </a:r>
          </a:p>
        </p:txBody>
      </p:sp>
      <p:sp>
        <p:nvSpPr>
          <p:cNvPr id="95" name="AutoShape 42"/>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0824" tIns="45412" rIns="90824" bIns="45412" anchor="ctr"/>
          <a:lstStyle/>
          <a:p>
            <a:pPr>
              <a:defRPr/>
            </a:pP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Bài</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tập</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tự</a:t>
            </a:r>
            <a:r>
              <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luyện</a:t>
            </a:r>
            <a:endParaRPr lang="en-US" sz="32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pSp>
        <p:nvGrpSpPr>
          <p:cNvPr id="96" name="Group 80"/>
          <p:cNvGrpSpPr/>
          <p:nvPr/>
        </p:nvGrpSpPr>
        <p:grpSpPr bwMode="auto">
          <a:xfrm>
            <a:off x="2803185" y="5944008"/>
            <a:ext cx="228600" cy="228600"/>
            <a:chOff x="8229600" y="5638800"/>
            <a:chExt cx="228600" cy="228600"/>
          </a:xfrm>
        </p:grpSpPr>
        <p:sp>
          <p:nvSpPr>
            <p:cNvPr id="97" name="Oval 96"/>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63"/>
            <a:ext cx="11050075" cy="583565"/>
          </a:xfrm>
          <a:prstGeom prst="rect">
            <a:avLst/>
          </a:prstGeom>
          <a:noFill/>
        </p:spPr>
        <p:txBody>
          <a:bodyPr wrap="square" lIns="90824" tIns="45412" rIns="90824" bIns="45412" rtlCol="0">
            <a:spAutoFit/>
          </a:bodyPr>
          <a:lstStyle/>
          <a:p>
            <a:pPr algn="ctr"/>
            <a:r>
              <a:rPr lang="en-US" sz="3200" b="1" dirty="0">
                <a:solidFill>
                  <a:srgbClr val="FF0000"/>
                </a:solidFill>
                <a:latin typeface="Times New Roman" panose="02020603050405020304" charset="0"/>
                <a:cs typeface="Times New Roman" panose="02020603050405020304" charset="0"/>
              </a:rPr>
              <a:t>CĐ31_MẶT TRỤ - KHỐI TRỤ</a:t>
            </a:r>
            <a:endParaRPr lang="en-US" sz="3200" b="1" dirty="0">
              <a:solidFill>
                <a:srgbClr val="0000CC"/>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5" grpId="0" bldLvl="0" animBg="1"/>
      <p:bldP spid="9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7</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Cho khối trụ có chiều cao bằng </a:t>
              </a:r>
              <a:r>
                <a:rPr lang="en-US" sz="2800" b="1">
                  <a:solidFill>
                    <a:srgbClr val="002060"/>
                  </a:solidFill>
                  <a:latin typeface="Times New Roman" pitchFamily="18" charset="0"/>
                  <a:cs typeface="Times New Roman" pitchFamily="18" charset="0"/>
                  <a:sym typeface="+mn-ea"/>
                </a:rPr>
                <a:t>4a</a:t>
              </a:r>
              <a:r>
                <a:rPr lang="en-US" sz="2800" b="1">
                  <a:solidFill>
                    <a:srgbClr val="002060"/>
                  </a:solidFill>
                  <a:latin typeface="Times New Roman" pitchFamily="18" charset="0"/>
                  <a:cs typeface="Times New Roman" pitchFamily="18" charset="0"/>
                </a:rPr>
                <a:t> và bán kính đáy bằng 2a. Thể tích khối trụ đã cho bằng</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8994943" y="206916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102" y="2059683"/>
                <a:ext cx="1394581" cy="788502"/>
              </a:xfrm>
              <a:prstGeom prst="rect">
                <a:avLst/>
              </a:prstGeom>
            </p:spPr>
            <p:txBody>
              <a:bodyPr wrap="none" lIns="91062" tIns="45531" rIns="91062" bIns="45531">
                <a:spAutoFit/>
              </a:bodyPr>
              <a:lstStyle/>
              <a:p>
                <a:pPr defTabSz="910701">
                  <a:defRPr/>
                </a:pPr>
                <a14:m>
                  <m:oMath xmlns:m="http://schemas.openxmlformats.org/officeDocument/2006/math">
                    <m:f>
                      <m:fPr>
                        <m:ctrlPr>
                          <a:rPr lang="en-US" sz="3200" i="1" kern="0">
                            <a:solidFill>
                              <a:prstClr val="white"/>
                            </a:solidFill>
                            <a:latin typeface="Cambria Math"/>
                            <a:ea typeface="Cambria Math"/>
                            <a:cs typeface="Arial" panose="020B0604020202020204" pitchFamily="34" charset="0"/>
                          </a:rPr>
                        </m:ctrlPr>
                      </m:fPr>
                      <m:num>
                        <m:r>
                          <a:rPr lang="en-US" sz="3200" i="1" kern="0">
                            <a:solidFill>
                              <a:prstClr val="white"/>
                            </a:solidFill>
                            <a:latin typeface="Cambria Math"/>
                            <a:ea typeface="Cambria Math"/>
                            <a:cs typeface="Arial" panose="020B0604020202020204" pitchFamily="34" charset="0"/>
                          </a:rPr>
                          <m:t>16</m:t>
                        </m:r>
                      </m:num>
                      <m:den>
                        <m:r>
                          <a:rPr lang="en-US" sz="3200" i="1" kern="0">
                            <a:solidFill>
                              <a:prstClr val="white"/>
                            </a:solidFill>
                            <a:latin typeface="Cambria Math"/>
                            <a:ea typeface="Cambria Math"/>
                            <a:cs typeface="Arial" panose="020B0604020202020204" pitchFamily="34" charset="0"/>
                          </a:rPr>
                          <m:t>3</m:t>
                        </m:r>
                      </m:den>
                    </m:f>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1394581" cy="78850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76" y="2029024"/>
                <a:ext cx="1435395" cy="584648"/>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ea typeface="Cambria Math"/>
                        <a:cs typeface="Arial" panose="020B0604020202020204" pitchFamily="34" charset="0"/>
                      </a:rPr>
                      <m:t>32</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1435395" cy="5846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165985" y="2061814"/>
                <a:ext cx="1394807" cy="788615"/>
              </a:xfrm>
              <a:prstGeom prst="rect">
                <a:avLst/>
              </a:prstGeom>
            </p:spPr>
            <p:txBody>
              <a:bodyPr wrap="none" lIns="91174" tIns="45587" rIns="91174" bIns="45587">
                <a:spAutoFit/>
              </a:bodyPr>
              <a:lstStyle/>
              <a:p>
                <a:pPr defTabSz="910701">
                  <a:defRPr/>
                </a:pPr>
                <a14:m>
                  <m:oMath xmlns:m="http://schemas.openxmlformats.org/officeDocument/2006/math">
                    <m:f>
                      <m:fPr>
                        <m:ctrlPr>
                          <a:rPr lang="en-US" sz="3200" i="1" kern="0">
                            <a:solidFill>
                              <a:prstClr val="white"/>
                            </a:solidFill>
                            <a:latin typeface="Cambria Math"/>
                            <a:ea typeface="Cambria Math"/>
                            <a:cs typeface="Arial" panose="020B0604020202020204" pitchFamily="34" charset="0"/>
                          </a:rPr>
                        </m:ctrlPr>
                      </m:fPr>
                      <m:num>
                        <m:r>
                          <a:rPr lang="en-US" sz="3200" i="1" kern="0">
                            <a:solidFill>
                              <a:prstClr val="white"/>
                            </a:solidFill>
                            <a:latin typeface="Cambria Math"/>
                            <a:ea typeface="Cambria Math"/>
                            <a:cs typeface="Arial" panose="020B0604020202020204" pitchFamily="34" charset="0"/>
                          </a:rPr>
                          <m:t>32</m:t>
                        </m:r>
                      </m:num>
                      <m:den>
                        <m:r>
                          <a:rPr lang="en-US" sz="3200" i="1" kern="0">
                            <a:solidFill>
                              <a:prstClr val="white"/>
                            </a:solidFill>
                            <a:latin typeface="Cambria Math"/>
                            <a:ea typeface="Cambria Math"/>
                            <a:cs typeface="Arial" panose="020B0604020202020204" pitchFamily="34" charset="0"/>
                          </a:rPr>
                          <m:t>3</m:t>
                        </m:r>
                      </m:den>
                    </m:f>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165975" y="2061804"/>
                <a:ext cx="1394807" cy="78861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18" y="2036497"/>
                <a:ext cx="1435395" cy="584648"/>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cs typeface="Arial" panose="020B0604020202020204" pitchFamily="34" charset="0"/>
                      </a:rPr>
                      <m:t>1</m:t>
                    </m:r>
                    <m:r>
                      <a:rPr lang="en-US" sz="3200" i="1" kern="0">
                        <a:solidFill>
                          <a:prstClr val="white"/>
                        </a:solidFill>
                        <a:latin typeface="Cambria Math"/>
                        <a:cs typeface="Arial" panose="020B0604020202020204" pitchFamily="34" charset="0"/>
                      </a:rPr>
                      <m:t>6</m:t>
                    </m:r>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1435395" cy="58464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7884" y="4051748"/>
                <a:ext cx="5105627"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Áp dụng công thức: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ea typeface="Cambria Math"/>
                        <a:cs typeface="Times New Roman" pitchFamily="18" charset="0"/>
                      </a:rPr>
                      <m:t>h</m:t>
                    </m:r>
                  </m:oMath>
                </a14:m>
                <a:endParaRPr lang="en-US" sz="2800">
                  <a:solidFill>
                    <a:prstClr val="black"/>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47874" y="4051738"/>
                <a:ext cx="5105627" cy="523093"/>
              </a:xfrm>
              <a:prstGeom prst="rect">
                <a:avLst/>
              </a:prstGeom>
              <a:blipFill rotWithShape="1">
                <a:blip r:embed="rId7"/>
                <a:stretch>
                  <a:fillRect l="-238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37893" y="4903086"/>
                <a:ext cx="7757058"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Ta có: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n-US" sz="2800" i="1">
                        <a:solidFill>
                          <a:prstClr val="black"/>
                        </a:solidFill>
                        <a:latin typeface="Cambria Math"/>
                        <a:ea typeface="Cambria Math"/>
                        <a:cs typeface="Times New Roman" pitchFamily="18" charset="0"/>
                      </a:rPr>
                      <m:t>𝜋</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m:t>
                        </m:r>
                        <m:d>
                          <m:dPr>
                            <m:ctrlPr>
                              <a:rPr lang="en-US" sz="2800" i="1">
                                <a:solidFill>
                                  <a:prstClr val="black"/>
                                </a:solidFill>
                                <a:latin typeface="Cambria Math"/>
                                <a:ea typeface="Cambria Math"/>
                                <a:cs typeface="Times New Roman" pitchFamily="18" charset="0"/>
                              </a:rPr>
                            </m:ctrlPr>
                          </m:dPr>
                          <m:e>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ea typeface="Cambria Math"/>
                                <a:cs typeface="Times New Roman" pitchFamily="18" charset="0"/>
                              </a:rPr>
                              <m:t>𝑎</m:t>
                            </m:r>
                          </m:e>
                        </m:d>
                      </m:e>
                      <m:sup>
                        <m:r>
                          <a:rPr lang="en-US" sz="2800" i="1">
                            <a:solidFill>
                              <a:prstClr val="black"/>
                            </a:solidFill>
                            <a:latin typeface="Cambria Math"/>
                            <a:ea typeface="Cambria Math"/>
                            <a:cs typeface="Times New Roman" pitchFamily="18" charset="0"/>
                          </a:rPr>
                          <m:t>2</m:t>
                        </m:r>
                      </m:sup>
                    </m:sSup>
                    <m:r>
                      <a:rPr lang="en-US" sz="2800" i="1">
                        <a:solidFill>
                          <a:prstClr val="black"/>
                        </a:solidFill>
                        <a:latin typeface="Cambria Math"/>
                        <a:ea typeface="Cambria Math"/>
                        <a:cs typeface="Times New Roman" pitchFamily="18" charset="0"/>
                      </a:rPr>
                      <m:t>.4</m:t>
                    </m:r>
                    <m:r>
                      <a:rPr lang="en-US" sz="2800" i="1">
                        <a:solidFill>
                          <a:prstClr val="black"/>
                        </a:solidFill>
                        <a:latin typeface="Cambria Math"/>
                        <a:ea typeface="Cambria Math"/>
                        <a:cs typeface="Times New Roman" pitchFamily="18" charset="0"/>
                      </a:rPr>
                      <m:t>𝑎</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16</m:t>
                    </m:r>
                    <m:r>
                      <a:rPr lang="en-US" sz="2800" i="1">
                        <a:solidFill>
                          <a:prstClr val="black"/>
                        </a:solidFill>
                        <a:latin typeface="Cambria Math"/>
                        <a:ea typeface="Cambria Math"/>
                        <a:cs typeface="Times New Roman" pitchFamily="18" charset="0"/>
                      </a:rPr>
                      <m:t>𝜋</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𝑎</m:t>
                        </m:r>
                      </m:e>
                      <m:sup>
                        <m:r>
                          <a:rPr lang="en-US" sz="2800" i="1">
                            <a:solidFill>
                              <a:prstClr val="black"/>
                            </a:solidFill>
                            <a:latin typeface="Cambria Math"/>
                            <a:ea typeface="Cambria Math"/>
                            <a:cs typeface="Times New Roman" pitchFamily="18" charset="0"/>
                          </a:rPr>
                          <m:t>3</m:t>
                        </m:r>
                      </m:sup>
                    </m:sSup>
                    <m:r>
                      <a:rPr lang="en-US" sz="2800" i="1">
                        <a:solidFill>
                          <a:prstClr val="black"/>
                        </a:solidFill>
                        <a:latin typeface="Cambria Math"/>
                        <a:ea typeface="Cambria Math"/>
                        <a:cs typeface="Times New Roman" pitchFamily="18" charset="0"/>
                      </a:rPr>
                      <m:t>.</m:t>
                    </m:r>
                  </m:oMath>
                </a14:m>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37893" y="4903076"/>
                <a:ext cx="7757058" cy="523093"/>
              </a:xfrm>
              <a:prstGeom prst="rect">
                <a:avLst/>
              </a:prstGeom>
              <a:blipFill rotWithShape="1">
                <a:blip r:embed="rId8"/>
                <a:stretch>
                  <a:fillRect l="-157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7101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8</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Một hình trụ có bán kính đường tròn đáy là a, độ dài đường sinh là 3a. Khi đó thể tích của khối trụ là</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0865" y="2052522"/>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1188306" cy="584535"/>
              </a:xfrm>
              <a:prstGeom prst="rect">
                <a:avLst/>
              </a:prstGeom>
            </p:spPr>
            <p:txBody>
              <a:bodyPr wrap="none" lIns="91062" tIns="45531" rIns="91062" bIns="45531">
                <a:spAutoFit/>
              </a:bodyPr>
              <a:lstStyle/>
              <a:p>
                <a:pPr defTabSz="910701">
                  <a:defRPr/>
                </a:pPr>
                <a:r>
                  <a:rPr lang="en-US" sz="3200" kern="0">
                    <a:solidFill>
                      <a:prstClr val="white"/>
                    </a:solidFill>
                    <a:ea typeface="Cambria Math"/>
                    <a:cs typeface="Arial" panose="020B0604020202020204" pitchFamily="34" charset="0"/>
                  </a:rPr>
                  <a:t>3</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1188306" cy="584535"/>
              </a:xfrm>
              <a:prstGeom prst="rect">
                <a:avLst/>
              </a:prstGeom>
              <a:blipFill rotWithShape="1">
                <a:blip r:embed="rId3"/>
                <a:stretch>
                  <a:fillRect l="-13333"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66" y="2029024"/>
                <a:ext cx="980142" cy="584648"/>
              </a:xfrm>
              <a:prstGeom prst="rect">
                <a:avLst/>
              </a:prstGeom>
            </p:spPr>
            <p:txBody>
              <a:bodyPr wrap="none" lIns="91174" tIns="45587" rIns="91174" bIns="45587">
                <a:spAutoFit/>
              </a:bodyPr>
              <a:lstStyle/>
              <a:p>
                <a:pPr defTabSz="910701">
                  <a:defRPr/>
                </a:pP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980142" cy="5846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165975" y="2061814"/>
                <a:ext cx="1221683" cy="787589"/>
              </a:xfrm>
              <a:prstGeom prst="rect">
                <a:avLst/>
              </a:prstGeom>
            </p:spPr>
            <p:txBody>
              <a:bodyPr wrap="none" lIns="91174" tIns="45587" rIns="91174" bIns="45587">
                <a:spAutoFit/>
              </a:bodyPr>
              <a:lstStyle/>
              <a:p>
                <a:pPr defTabSz="910701">
                  <a:defRPr/>
                </a:pPr>
                <a14:m>
                  <m:oMath xmlns:m="http://schemas.openxmlformats.org/officeDocument/2006/math">
                    <m:f>
                      <m:fPr>
                        <m:ctrlPr>
                          <a:rPr lang="en-US" sz="3200" i="1" kern="0">
                            <a:solidFill>
                              <a:prstClr val="white"/>
                            </a:solidFill>
                            <a:latin typeface="Cambria Math"/>
                            <a:ea typeface="Cambria Math"/>
                            <a:cs typeface="Arial" panose="020B0604020202020204" pitchFamily="34" charset="0"/>
                          </a:rPr>
                        </m:ctrlPr>
                      </m:fPr>
                      <m:num>
                        <m:r>
                          <a:rPr lang="en-US" sz="3200" i="1" kern="0">
                            <a:solidFill>
                              <a:prstClr val="white"/>
                            </a:solidFill>
                            <a:latin typeface="Cambria Math"/>
                            <a:ea typeface="Cambria Math"/>
                            <a:cs typeface="Arial" panose="020B0604020202020204" pitchFamily="34" charset="0"/>
                          </a:rPr>
                          <m:t>1</m:t>
                        </m:r>
                      </m:num>
                      <m:den>
                        <m:r>
                          <a:rPr lang="en-US" sz="3200" i="1" kern="0">
                            <a:solidFill>
                              <a:prstClr val="white"/>
                            </a:solidFill>
                            <a:latin typeface="Cambria Math"/>
                            <a:ea typeface="Cambria Math"/>
                            <a:cs typeface="Arial" panose="020B0604020202020204" pitchFamily="34" charset="0"/>
                          </a:rPr>
                          <m:t>2</m:t>
                        </m:r>
                      </m:den>
                    </m:f>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165975" y="2061804"/>
                <a:ext cx="1221683" cy="78758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18" y="2036507"/>
                <a:ext cx="1221683" cy="790667"/>
              </a:xfrm>
              <a:prstGeom prst="rect">
                <a:avLst/>
              </a:prstGeom>
            </p:spPr>
            <p:txBody>
              <a:bodyPr wrap="none" lIns="91174" tIns="45587" rIns="91174" bIns="45587">
                <a:spAutoFit/>
              </a:bodyPr>
              <a:lstStyle/>
              <a:p>
                <a:pPr defTabSz="910701">
                  <a:defRPr/>
                </a:pPr>
                <a14:m>
                  <m:oMath xmlns:m="http://schemas.openxmlformats.org/officeDocument/2006/math">
                    <m:f>
                      <m:fPr>
                        <m:ctrlPr>
                          <a:rPr lang="en-US" sz="3200" i="1" kern="0">
                            <a:solidFill>
                              <a:prstClr val="white"/>
                            </a:solidFill>
                            <a:latin typeface="Cambria Math"/>
                            <a:ea typeface="Cambria Math"/>
                            <a:cs typeface="Arial" panose="020B0604020202020204" pitchFamily="34" charset="0"/>
                          </a:rPr>
                        </m:ctrlPr>
                      </m:fPr>
                      <m:num>
                        <m:r>
                          <a:rPr lang="en-US" sz="3200" i="1" kern="0">
                            <a:solidFill>
                              <a:prstClr val="white"/>
                            </a:solidFill>
                            <a:latin typeface="Cambria Math"/>
                            <a:ea typeface="Cambria Math"/>
                            <a:cs typeface="Arial" panose="020B0604020202020204" pitchFamily="34" charset="0"/>
                          </a:rPr>
                          <m:t>1</m:t>
                        </m:r>
                      </m:num>
                      <m:den>
                        <m:r>
                          <a:rPr lang="en-US" sz="3200" i="1" kern="0">
                            <a:solidFill>
                              <a:prstClr val="white"/>
                            </a:solidFill>
                            <a:latin typeface="Cambria Math"/>
                            <a:ea typeface="Cambria Math"/>
                            <a:cs typeface="Arial" panose="020B0604020202020204" pitchFamily="34" charset="0"/>
                          </a:rPr>
                          <m:t>6</m:t>
                        </m:r>
                      </m:den>
                    </m:f>
                    <m:r>
                      <a:rPr lang="en-US" sz="3200" i="1" kern="0">
                        <a:solidFill>
                          <a:prstClr val="white"/>
                        </a:solidFill>
                        <a:latin typeface="Cambria Math"/>
                        <a:ea typeface="Cambria Math"/>
                        <a:cs typeface="Arial" panose="020B0604020202020204" pitchFamily="34" charset="0"/>
                      </a:rPr>
                      <m:t>𝜋</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𝑎</m:t>
                        </m:r>
                      </m:e>
                      <m:sup>
                        <m:r>
                          <a:rPr lang="en-US" sz="3200" i="1" kern="0">
                            <a:solidFill>
                              <a:prstClr val="white"/>
                            </a:solidFill>
                            <a:latin typeface="Cambria Math"/>
                            <a:ea typeface="Cambria Math"/>
                            <a:cs typeface="Arial" panose="020B0604020202020204" pitchFamily="34" charset="0"/>
                          </a:rPr>
                          <m:t>3</m:t>
                        </m:r>
                      </m:sup>
                    </m:sSup>
                  </m:oMath>
                </a14:m>
                <a:r>
                  <a:rPr lang="en-US" sz="3200" b="1" kern="0">
                    <a:solidFill>
                      <a:prstClr val="white"/>
                    </a:solidFill>
                    <a:latin typeface="Arial" panose="020B0604020202020204" pitchFamily="34" charset="0"/>
                    <a:cs typeface="Arial" panose="020B0604020202020204" pitchFamily="34" charset="0"/>
                  </a:rPr>
                  <a:t> </a:t>
                </a:r>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1221683" cy="79066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7884" y="4051748"/>
                <a:ext cx="5105627"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Áp dụng công thức: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ea typeface="Cambria Math"/>
                        <a:cs typeface="Times New Roman" pitchFamily="18" charset="0"/>
                      </a:rPr>
                      <m:t>h</m:t>
                    </m:r>
                  </m:oMath>
                </a14:m>
                <a:endParaRPr lang="en-US" sz="2800">
                  <a:solidFill>
                    <a:prstClr val="black"/>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47874" y="4051738"/>
                <a:ext cx="5105627" cy="523093"/>
              </a:xfrm>
              <a:prstGeom prst="rect">
                <a:avLst/>
              </a:prstGeom>
              <a:blipFill rotWithShape="1">
                <a:blip r:embed="rId7"/>
                <a:stretch>
                  <a:fillRect l="-238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37893" y="4903086"/>
                <a:ext cx="7757058"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Ta có: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ea typeface="Cambria Math"/>
                        <a:cs typeface="Times New Roman" pitchFamily="18" charset="0"/>
                      </a:rPr>
                      <m:t>h</m:t>
                    </m:r>
                    <m:r>
                      <a:rPr lang="en-US" sz="2800">
                        <a:solidFill>
                          <a:prstClr val="black"/>
                        </a:solidFill>
                        <a:latin typeface="Cambria Math"/>
                        <a:ea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cs typeface="Times New Roman" pitchFamily="18" charset="0"/>
                      </a:rPr>
                      <m:t>𝑙</m:t>
                    </m:r>
                    <m:r>
                      <a:rPr lang="en-US" sz="2800">
                        <a:solidFill>
                          <a:prstClr val="black"/>
                        </a:solidFill>
                        <a:latin typeface="Cambria Math"/>
                        <a:ea typeface="Cambria Math"/>
                        <a:cs typeface="Times New Roman" pitchFamily="18" charset="0"/>
                      </a:rPr>
                      <m:t>=</m:t>
                    </m:r>
                    <m:r>
                      <a:rPr lang="en-US" sz="2800" i="1">
                        <a:solidFill>
                          <a:prstClr val="black"/>
                        </a:solidFill>
                        <a:latin typeface="Cambria Math"/>
                        <a:ea typeface="Cambria Math"/>
                        <a:cs typeface="Times New Roman" pitchFamily="18" charset="0"/>
                      </a:rPr>
                      <m:t>𝜋</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m:t>
                        </m:r>
                        <m:r>
                          <a:rPr lang="en-US" sz="2800" i="1">
                            <a:solidFill>
                              <a:prstClr val="black"/>
                            </a:solidFill>
                            <a:latin typeface="Cambria Math"/>
                            <a:ea typeface="Cambria Math"/>
                            <a:cs typeface="Times New Roman" pitchFamily="18" charset="0"/>
                          </a:rPr>
                          <m:t>𝑎</m:t>
                        </m:r>
                        <m:r>
                          <a:rPr lang="en-US" sz="2800" i="1">
                            <a:solidFill>
                              <a:prstClr val="black"/>
                            </a:solidFill>
                            <a:latin typeface="Cambria Math"/>
                            <a:ea typeface="Cambria Math"/>
                            <a:cs typeface="Times New Roman" pitchFamily="18" charset="0"/>
                          </a:rPr>
                          <m:t> </m:t>
                        </m:r>
                      </m:e>
                      <m:sup>
                        <m:r>
                          <a:rPr lang="en-US" sz="2800" i="1">
                            <a:solidFill>
                              <a:prstClr val="black"/>
                            </a:solidFill>
                            <a:latin typeface="Cambria Math"/>
                            <a:ea typeface="Cambria Math"/>
                            <a:cs typeface="Times New Roman" pitchFamily="18" charset="0"/>
                          </a:rPr>
                          <m:t>2</m:t>
                        </m:r>
                      </m:sup>
                    </m:sSup>
                    <m:r>
                      <a:rPr lang="en-US" sz="2800" i="1">
                        <a:solidFill>
                          <a:prstClr val="black"/>
                        </a:solidFill>
                        <a:latin typeface="Cambria Math"/>
                        <a:ea typeface="Cambria Math"/>
                        <a:cs typeface="Times New Roman" pitchFamily="18" charset="0"/>
                      </a:rPr>
                      <m:t>.</m:t>
                    </m:r>
                    <m:r>
                      <a:rPr lang="en-US" sz="2800" i="1">
                        <a:solidFill>
                          <a:prstClr val="black"/>
                        </a:solidFill>
                        <a:latin typeface="Cambria Math"/>
                        <a:ea typeface="Cambria Math"/>
                        <a:cs typeface="Times New Roman" pitchFamily="18" charset="0"/>
                      </a:rPr>
                      <m:t>3</m:t>
                    </m:r>
                    <m:r>
                      <a:rPr lang="en-US" sz="2800" i="1">
                        <a:solidFill>
                          <a:prstClr val="black"/>
                        </a:solidFill>
                        <a:latin typeface="Cambria Math"/>
                        <a:ea typeface="Cambria Math"/>
                        <a:cs typeface="Times New Roman" pitchFamily="18" charset="0"/>
                      </a:rPr>
                      <m:t>𝑎</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3</m:t>
                    </m:r>
                    <m:r>
                      <a:rPr lang="en-US" sz="2800" i="1">
                        <a:solidFill>
                          <a:prstClr val="black"/>
                        </a:solidFill>
                        <a:latin typeface="Cambria Math"/>
                        <a:ea typeface="Cambria Math"/>
                        <a:cs typeface="Times New Roman" pitchFamily="18" charset="0"/>
                      </a:rPr>
                      <m:t>𝜋</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𝑎</m:t>
                        </m:r>
                      </m:e>
                      <m:sup>
                        <m:r>
                          <a:rPr lang="en-US" sz="2800" i="1">
                            <a:solidFill>
                              <a:prstClr val="black"/>
                            </a:solidFill>
                            <a:latin typeface="Cambria Math"/>
                            <a:ea typeface="Cambria Math"/>
                            <a:cs typeface="Times New Roman" pitchFamily="18" charset="0"/>
                          </a:rPr>
                          <m:t>3</m:t>
                        </m:r>
                      </m:sup>
                    </m:sSup>
                    <m:r>
                      <a:rPr lang="en-US" sz="2800" i="1">
                        <a:solidFill>
                          <a:prstClr val="black"/>
                        </a:solidFill>
                        <a:latin typeface="Cambria Math"/>
                        <a:ea typeface="Cambria Math"/>
                        <a:cs typeface="Times New Roman" pitchFamily="18" charset="0"/>
                      </a:rPr>
                      <m:t>.</m:t>
                    </m:r>
                  </m:oMath>
                </a14:m>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37893" y="4903076"/>
                <a:ext cx="7757058" cy="523093"/>
              </a:xfrm>
              <a:prstGeom prst="rect">
                <a:avLst/>
              </a:prstGeom>
              <a:blipFill rotWithShape="1">
                <a:blip r:embed="rId8"/>
                <a:stretch>
                  <a:fillRect l="-157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13600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533962" y="1653394"/>
                  <a:ext cx="2278917"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9</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Cho hình trụ có chiều cao bằng 1, diện tích đáy bằng 3. Tính thể tích khối trụ đó.</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83926" y="202902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645081" cy="584535"/>
              </a:xfrm>
              <a:prstGeom prst="rect">
                <a:avLst/>
              </a:prstGeom>
            </p:spPr>
            <p:txBody>
              <a:bodyPr wrap="none" lIns="91062" tIns="45531" rIns="91062" bIns="45531">
                <a:spAutoFit/>
              </a:bodyPr>
              <a:lstStyle/>
              <a:p>
                <a:pPr defTabSz="910701">
                  <a:defRPr/>
                </a:pPr>
                <a:r>
                  <a:rPr lang="en-US" sz="3200" kern="0">
                    <a:solidFill>
                      <a:prstClr val="white"/>
                    </a:solidFill>
                    <a:ea typeface="Cambria Math"/>
                    <a:cs typeface="Arial" panose="020B0604020202020204" pitchFamily="34" charset="0"/>
                  </a:rPr>
                  <a:t>3</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645081" cy="584535"/>
              </a:xfrm>
              <a:prstGeom prst="rect">
                <a:avLst/>
              </a:prstGeom>
              <a:blipFill rotWithShape="1">
                <a:blip r:embed="rId3"/>
                <a:stretch>
                  <a:fillRect l="-2452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66" y="2029024"/>
                <a:ext cx="505012" cy="584648"/>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3</m:t>
                      </m:r>
                    </m:oMath>
                  </m:oMathPara>
                </a14:m>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505012" cy="584648"/>
              </a:xfrm>
              <a:prstGeom prst="rect">
                <a:avLst/>
              </a:prstGeom>
              <a:blipFill rotWithShape="1">
                <a:blip r:embed="rId4"/>
                <a:stretch>
                  <a:fillRect/>
                </a:stretch>
              </a:blipFill>
            </p:spPr>
            <p:txBody>
              <a:bodyPr/>
              <a:lstStyle/>
              <a:p>
                <a:r>
                  <a:rPr lang="en-US">
                    <a:noFill/>
                  </a:rPr>
                  <a:t> </a:t>
                </a:r>
              </a:p>
            </p:txBody>
          </p:sp>
        </mc:Fallback>
      </mc:AlternateContent>
      <p:sp>
        <p:nvSpPr>
          <p:cNvPr id="14" name="Rectangle 13"/>
          <p:cNvSpPr/>
          <p:nvPr/>
        </p:nvSpPr>
        <p:spPr>
          <a:xfrm>
            <a:off x="7165975" y="2061804"/>
            <a:ext cx="392802" cy="584648"/>
          </a:xfrm>
          <a:prstGeom prst="rect">
            <a:avLst/>
          </a:prstGeom>
        </p:spPr>
        <p:txBody>
          <a:bodyPr wrap="none" lIns="91174" tIns="45587" rIns="91174" bIns="45587">
            <a:spAutoFit/>
          </a:bodyPr>
          <a:lstStyle/>
          <a:p>
            <a:pPr defTabSz="910701">
              <a:defRPr/>
            </a:pPr>
            <a:r>
              <a:rPr lang="en-US" sz="3200" kern="0">
                <a:solidFill>
                  <a:prstClr val="white"/>
                </a:solidFill>
              </a:rPr>
              <a:t>1</a:t>
            </a:r>
            <a:endParaRPr lang="en-US" sz="3200" kern="0">
              <a:solidFill>
                <a:prstClr val="white"/>
              </a:solidFill>
            </a:endParaRPr>
          </a:p>
        </p:txBody>
      </p:sp>
      <mc:AlternateContent xmlns:mc="http://schemas.openxmlformats.org/markup-compatibility/2006" xmlns:a14="http://schemas.microsoft.com/office/drawing/2010/main">
        <mc:Choice Requires="a14">
          <p:sp>
            <p:nvSpPr>
              <p:cNvPr id="15" name="Rectangle 14"/>
              <p:cNvSpPr/>
              <p:nvPr/>
            </p:nvSpPr>
            <p:spPr>
              <a:xfrm>
                <a:off x="9922118" y="2036497"/>
                <a:ext cx="529891" cy="584648"/>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m:oMathPara>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529891" cy="58464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7884" y="4051748"/>
                <a:ext cx="5105627"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Áp dụng công thức: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𝐵h</m:t>
                    </m:r>
                  </m:oMath>
                </a14:m>
                <a:endParaRPr lang="en-US" sz="2800">
                  <a:solidFill>
                    <a:prstClr val="black"/>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47874" y="4051738"/>
                <a:ext cx="5105627" cy="523093"/>
              </a:xfrm>
              <a:prstGeom prst="rect">
                <a:avLst/>
              </a:prstGeom>
              <a:blipFill rotWithShape="1">
                <a:blip r:embed="rId6"/>
                <a:stretch>
                  <a:fillRect l="-238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37893" y="4903086"/>
                <a:ext cx="7757058"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Ta có: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=3.1=3.</m:t>
                    </m:r>
                  </m:oMath>
                </a14:m>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37893" y="4903076"/>
                <a:ext cx="7757058" cy="523093"/>
              </a:xfrm>
              <a:prstGeom prst="rect">
                <a:avLst/>
              </a:prstGeom>
              <a:blipFill rotWithShape="1">
                <a:blip r:embed="rId7"/>
                <a:stretch>
                  <a:fillRect l="-157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865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10</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Tính diện tích xung quanh của khối trụ S có bán kính đáy r = 4 và chiều cao h = 3 .</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81594" y="2052522"/>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853471" cy="584535"/>
              </a:xfrm>
              <a:prstGeom prst="rect">
                <a:avLst/>
              </a:prstGeom>
            </p:spPr>
            <p:txBody>
              <a:bodyPr wrap="none" lIns="91062" tIns="45531" rIns="91062" bIns="45531">
                <a:spAutoFit/>
              </a:bodyPr>
              <a:lstStyle/>
              <a:p>
                <a:pPr defTabSz="910701">
                  <a:defRPr/>
                </a:pPr>
                <a:r>
                  <a:rPr lang="en-US" sz="3200" kern="0">
                    <a:solidFill>
                      <a:prstClr val="white"/>
                    </a:solidFill>
                    <a:ea typeface="Cambria Math"/>
                    <a:cs typeface="Arial" panose="020B0604020202020204" pitchFamily="34" charset="0"/>
                  </a:rPr>
                  <a:t>4</a:t>
                </a:r>
                <a:r>
                  <a:rPr lang="en-US" sz="3200" kern="0">
                    <a:solidFill>
                      <a:prstClr val="white"/>
                    </a:solidFill>
                    <a:ea typeface="Cambria Math"/>
                    <a:cs typeface="Arial" panose="020B0604020202020204" pitchFamily="34" charset="0"/>
                  </a:rPr>
                  <a:t>8</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853471" cy="584535"/>
              </a:xfrm>
              <a:prstGeom prst="rect">
                <a:avLst/>
              </a:prstGeom>
              <a:blipFill rotWithShape="1">
                <a:blip r:embed="rId3"/>
                <a:stretch>
                  <a:fillRect l="-1857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66" y="2029024"/>
                <a:ext cx="985144" cy="584648"/>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cs typeface="Arial" panose="020B0604020202020204" pitchFamily="34" charset="0"/>
                        </a:rPr>
                        <m:t>24</m:t>
                      </m:r>
                      <m:r>
                        <a:rPr lang="en-US" sz="3200" i="1" kern="0">
                          <a:solidFill>
                            <a:prstClr val="white"/>
                          </a:solidFill>
                          <a:latin typeface="Cambria Math"/>
                          <a:ea typeface="Cambria Math"/>
                          <a:cs typeface="Arial" panose="020B0604020202020204" pitchFamily="34" charset="0"/>
                        </a:rPr>
                        <m:t>𝜋</m:t>
                      </m:r>
                    </m:oMath>
                  </m:oMathPara>
                </a14:m>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985144" cy="5846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165975" y="2061804"/>
                <a:ext cx="853697" cy="584648"/>
              </a:xfrm>
              <a:prstGeom prst="rect">
                <a:avLst/>
              </a:prstGeom>
            </p:spPr>
            <p:txBody>
              <a:bodyPr wrap="none" lIns="91174" tIns="45587" rIns="91174" bIns="45587">
                <a:spAutoFit/>
              </a:bodyPr>
              <a:lstStyle/>
              <a:p>
                <a:pPr defTabSz="910701">
                  <a:defRPr/>
                </a:pPr>
                <a:r>
                  <a:rPr lang="en-US" sz="3200" kern="0">
                    <a:solidFill>
                      <a:prstClr val="white"/>
                    </a:solidFill>
                    <a:ea typeface="Cambria Math"/>
                    <a:cs typeface="Arial" panose="020B0604020202020204" pitchFamily="34" charset="0"/>
                  </a:rPr>
                  <a:t>96</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165975" y="2061804"/>
                <a:ext cx="853697" cy="584648"/>
              </a:xfrm>
              <a:prstGeom prst="rect">
                <a:avLst/>
              </a:prstGeom>
              <a:blipFill rotWithShape="1">
                <a:blip r:embed="rId5"/>
                <a:stretch>
                  <a:fillRect l="-1857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08" y="2036497"/>
                <a:ext cx="853697" cy="584648"/>
              </a:xfrm>
              <a:prstGeom prst="rect">
                <a:avLst/>
              </a:prstGeom>
            </p:spPr>
            <p:txBody>
              <a:bodyPr wrap="none" lIns="91174" tIns="45587" rIns="91174" bIns="45587">
                <a:spAutoFit/>
              </a:bodyPr>
              <a:lstStyle/>
              <a:p>
                <a:pPr defTabSz="910701">
                  <a:defRPr/>
                </a:pPr>
                <a:r>
                  <a:rPr lang="en-US" sz="3200" kern="0">
                    <a:solidFill>
                      <a:prstClr val="white"/>
                    </a:solidFill>
                    <a:ea typeface="Cambria Math"/>
                    <a:cs typeface="Arial" panose="020B0604020202020204" pitchFamily="34" charset="0"/>
                  </a:rPr>
                  <a:t>12</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853697" cy="584648"/>
              </a:xfrm>
              <a:prstGeom prst="rect">
                <a:avLst/>
              </a:prstGeom>
              <a:blipFill rotWithShape="1">
                <a:blip r:embed="rId6"/>
                <a:stretch>
                  <a:fillRect l="-1857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237893" y="4010003"/>
                <a:ext cx="9372302" cy="556434"/>
              </a:xfrm>
              <a:prstGeom prst="rect">
                <a:avLst/>
              </a:prstGeom>
              <a:noFill/>
            </p:spPr>
            <p:txBody>
              <a:bodyPr wrap="square" lIns="91300" tIns="45650" rIns="91300" bIns="45650" rtlCol="0">
                <a:spAutoFit/>
              </a:bodyPr>
              <a:lstStyle/>
              <a:p>
                <a:r>
                  <a:rPr lang="en-US" sz="2800">
                    <a:latin typeface="Times New Roman" pitchFamily="18" charset="0"/>
                    <a:cs typeface="Times New Roman" pitchFamily="18" charset="0"/>
                  </a:rPr>
                  <a:t>Công thức tính diện tích xung quanh của hình trụ: </a:t>
                </a:r>
                <a14:m>
                  <m:oMath xmlns:m="http://schemas.openxmlformats.org/officeDocument/2006/math">
                    <m:sSub>
                      <m:sSubPr>
                        <m:ctrlPr>
                          <a:rPr lang="en-US" sz="2800" i="1">
                            <a:latin typeface="Cambria Math"/>
                            <a:cs typeface="Times New Roman" pitchFamily="18" charset="0"/>
                          </a:rPr>
                        </m:ctrlPr>
                      </m:sSubPr>
                      <m:e>
                        <m:r>
                          <a:rPr lang="en-US" sz="2800" i="1">
                            <a:latin typeface="Cambria Math"/>
                            <a:cs typeface="Times New Roman" pitchFamily="18" charset="0"/>
                          </a:rPr>
                          <m:t>𝑆</m:t>
                        </m:r>
                      </m:e>
                      <m:sub>
                        <m:r>
                          <a:rPr lang="en-US" sz="2800" i="1">
                            <a:latin typeface="Cambria Math"/>
                            <a:cs typeface="Times New Roman" pitchFamily="18" charset="0"/>
                          </a:rPr>
                          <m:t>𝑥𝑞</m:t>
                        </m:r>
                      </m:sub>
                    </m:sSub>
                    <m:r>
                      <a:rPr lang="en-US" sz="2800" i="1">
                        <a:latin typeface="Cambria Math"/>
                        <a:cs typeface="Times New Roman" pitchFamily="18" charset="0"/>
                      </a:rPr>
                      <m:t>=2</m:t>
                    </m:r>
                    <m:r>
                      <a:rPr lang="en-US" sz="2800" i="1">
                        <a:latin typeface="Cambria Math"/>
                        <a:ea typeface="Cambria Math"/>
                        <a:cs typeface="Times New Roman" pitchFamily="18" charset="0"/>
                      </a:rPr>
                      <m:t>𝜋</m:t>
                    </m:r>
                    <m:r>
                      <a:rPr lang="en-US" sz="2800" i="1">
                        <a:latin typeface="Cambria Math"/>
                        <a:ea typeface="Cambria Math"/>
                        <a:cs typeface="Times New Roman" pitchFamily="18" charset="0"/>
                      </a:rPr>
                      <m:t>𝑟𝑙</m:t>
                    </m:r>
                  </m:oMath>
                </a14:m>
                <a:endParaRPr lang="en-US" sz="2800">
                  <a:latin typeface="Times New Roman" pitchFamily="18" charset="0"/>
                  <a:cs typeface="Times New Roman"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237893" y="4010003"/>
                <a:ext cx="9372302" cy="556434"/>
              </a:xfrm>
              <a:prstGeom prst="rect">
                <a:avLst/>
              </a:prstGeom>
              <a:blipFill rotWithShape="1">
                <a:blip r:embed="rId7"/>
                <a:stretch>
                  <a:fillRect l="-1300" t="-10989" b="-2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355834" y="4981913"/>
                <a:ext cx="8355725" cy="565091"/>
              </a:xfrm>
              <a:prstGeom prst="rect">
                <a:avLst/>
              </a:prstGeom>
              <a:noFill/>
            </p:spPr>
            <p:txBody>
              <a:bodyPr wrap="square" lIns="91300" tIns="45650" rIns="91300" bIns="45650" rtlCol="0">
                <a:spAutoFit/>
              </a:bodyPr>
              <a:lstStyle/>
              <a:p>
                <a:pPr lvl="0"/>
                <a14:m>
                  <m:oMathPara xmlns:m="http://schemas.openxmlformats.org/officeDocument/2006/math">
                    <m:oMathParaPr>
                      <m:jc m:val="left"/>
                    </m:oMathParaPr>
                    <m:oMath xmlns:m="http://schemas.openxmlformats.org/officeDocument/2006/math">
                      <m:sSub>
                        <m:sSubPr>
                          <m:ctrlPr>
                            <a:rPr lang="en-US" sz="2800" i="1">
                              <a:solidFill>
                                <a:prstClr val="black"/>
                              </a:solidFill>
                              <a:latin typeface="Cambria Math"/>
                              <a:cs typeface="Times New Roman" pitchFamily="18" charset="0"/>
                            </a:rPr>
                          </m:ctrlPr>
                        </m:sSubPr>
                        <m:e>
                          <m:r>
                            <a:rPr lang="en-US" sz="2800" i="1">
                              <a:solidFill>
                                <a:prstClr val="black"/>
                              </a:solidFill>
                              <a:latin typeface="Cambria Math"/>
                              <a:cs typeface="Times New Roman" pitchFamily="18" charset="0"/>
                            </a:rPr>
                            <m:t>𝑆</m:t>
                          </m:r>
                        </m:e>
                        <m:sub>
                          <m:r>
                            <a:rPr lang="en-US" sz="2800" i="1">
                              <a:solidFill>
                                <a:prstClr val="black"/>
                              </a:solidFill>
                              <a:latin typeface="Cambria Math"/>
                              <a:cs typeface="Times New Roman" pitchFamily="18" charset="0"/>
                            </a:rPr>
                            <m:t>𝑥𝑞</m:t>
                          </m:r>
                        </m:sub>
                      </m:sSub>
                      <m:r>
                        <a:rPr lang="en-US" sz="2800" i="1">
                          <a:solidFill>
                            <a:prstClr val="black"/>
                          </a:solidFill>
                          <a:latin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𝑟𝑙</m:t>
                      </m:r>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𝑟h</m:t>
                      </m:r>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.4.3=70</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 (</m:t>
                      </m:r>
                      <m:r>
                        <a:rPr lang="en-US" sz="2800" i="1">
                          <a:solidFill>
                            <a:prstClr val="black"/>
                          </a:solidFill>
                          <a:latin typeface="Cambria Math"/>
                          <a:ea typeface="Cambria Math"/>
                          <a:cs typeface="Times New Roman" pitchFamily="18" charset="0"/>
                        </a:rPr>
                        <m:t>𝑐</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𝑚</m:t>
                          </m:r>
                        </m:e>
                        <m:sup>
                          <m:r>
                            <a:rPr lang="en-US" sz="2800" i="1">
                              <a:solidFill>
                                <a:prstClr val="black"/>
                              </a:solidFill>
                              <a:latin typeface="Cambria Math"/>
                              <a:ea typeface="Cambria Math"/>
                              <a:cs typeface="Times New Roman" pitchFamily="18" charset="0"/>
                            </a:rPr>
                            <m:t>2</m:t>
                          </m:r>
                        </m:sup>
                      </m:sSup>
                      <m:r>
                        <a:rPr lang="en-US" sz="2800" i="1">
                          <a:solidFill>
                            <a:prstClr val="black"/>
                          </a:solidFill>
                          <a:latin typeface="Cambria Math"/>
                          <a:ea typeface="Cambria Math"/>
                          <a:cs typeface="Times New Roman" pitchFamily="18" charset="0"/>
                        </a:rPr>
                        <m:t>)</m:t>
                      </m:r>
                    </m:oMath>
                  </m:oMathPara>
                </a14:m>
                <a:endParaRPr lang="en-US" sz="2800">
                  <a:solidFill>
                    <a:prstClr val="black"/>
                  </a:solidFill>
                  <a:latin typeface="Times New Roman" pitchFamily="18" charset="0"/>
                  <a:cs typeface="Times New Roman"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355834" y="4981903"/>
                <a:ext cx="8355725" cy="5650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88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5"/>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11</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Tính thể tích V của khối trụ có bán kính đáy và chiều cao đều bằng 2.</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81594" y="2069158"/>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853471" cy="584535"/>
              </a:xfrm>
              <a:prstGeom prst="rect">
                <a:avLst/>
              </a:prstGeom>
            </p:spPr>
            <p:txBody>
              <a:bodyPr wrap="none" lIns="91062" tIns="45531" rIns="91062" bIns="45531">
                <a:spAutoFit/>
              </a:bodyPr>
              <a:lstStyle/>
              <a:p>
                <a:pPr defTabSz="910701">
                  <a:defRPr/>
                </a:pPr>
                <a:r>
                  <a:rPr lang="en-US" sz="3200" kern="0">
                    <a:solidFill>
                      <a:prstClr val="white"/>
                    </a:solidFill>
                    <a:ea typeface="Cambria Math"/>
                    <a:cs typeface="Arial" panose="020B0604020202020204" pitchFamily="34" charset="0"/>
                  </a:rPr>
                  <a:t>1</a:t>
                </a:r>
                <a:r>
                  <a:rPr lang="en-US" sz="3200" kern="0">
                    <a:solidFill>
                      <a:prstClr val="white"/>
                    </a:solidFill>
                    <a:ea typeface="Cambria Math"/>
                    <a:cs typeface="Arial" panose="020B0604020202020204" pitchFamily="34" charset="0"/>
                  </a:rPr>
                  <a:t>6</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853471" cy="584535"/>
              </a:xfrm>
              <a:prstGeom prst="rect">
                <a:avLst/>
              </a:prstGeom>
              <a:blipFill rotWithShape="1">
                <a:blip r:embed="rId3"/>
                <a:stretch>
                  <a:fillRect l="-1857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8876" y="2029024"/>
                <a:ext cx="757517" cy="584648"/>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cs typeface="Arial" panose="020B0604020202020204" pitchFamily="34" charset="0"/>
                        </a:rPr>
                        <m:t>8</m:t>
                      </m:r>
                      <m:r>
                        <a:rPr lang="en-US" sz="3200" i="1" kern="0">
                          <a:solidFill>
                            <a:prstClr val="white"/>
                          </a:solidFill>
                          <a:latin typeface="Cambria Math"/>
                          <a:ea typeface="Cambria Math"/>
                          <a:cs typeface="Arial" panose="020B0604020202020204" pitchFamily="34" charset="0"/>
                        </a:rPr>
                        <m:t>𝜋</m:t>
                      </m:r>
                    </m:oMath>
                  </m:oMathPara>
                </a14:m>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8866" y="2029024"/>
                <a:ext cx="757517" cy="58464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165975" y="2061804"/>
                <a:ext cx="645307" cy="584648"/>
              </a:xfrm>
              <a:prstGeom prst="rect">
                <a:avLst/>
              </a:prstGeom>
            </p:spPr>
            <p:txBody>
              <a:bodyPr wrap="none" lIns="91174" tIns="45587" rIns="91174" bIns="45587">
                <a:spAutoFit/>
              </a:bodyPr>
              <a:lstStyle/>
              <a:p>
                <a:pPr defTabSz="910701">
                  <a:defRPr/>
                </a:pPr>
                <a:r>
                  <a:rPr lang="en-US" sz="3200" kern="0">
                    <a:solidFill>
                      <a:prstClr val="white"/>
                    </a:solidFill>
                    <a:ea typeface="Cambria Math"/>
                    <a:cs typeface="Arial" panose="020B0604020202020204" pitchFamily="34" charset="0"/>
                  </a:rPr>
                  <a:t>4</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165975" y="2061804"/>
                <a:ext cx="645307" cy="584648"/>
              </a:xfrm>
              <a:prstGeom prst="rect">
                <a:avLst/>
              </a:prstGeom>
              <a:blipFill rotWithShape="1">
                <a:blip r:embed="rId5"/>
                <a:stretch>
                  <a:fillRect l="-24762"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08" y="2036497"/>
                <a:ext cx="853697" cy="584648"/>
              </a:xfrm>
              <a:prstGeom prst="rect">
                <a:avLst/>
              </a:prstGeom>
            </p:spPr>
            <p:txBody>
              <a:bodyPr wrap="none" lIns="91174" tIns="45587" rIns="91174" bIns="45587">
                <a:spAutoFit/>
              </a:bodyPr>
              <a:lstStyle/>
              <a:p>
                <a:pPr defTabSz="910701">
                  <a:defRPr/>
                </a:pPr>
                <a:r>
                  <a:rPr lang="en-US" sz="3200" kern="0">
                    <a:solidFill>
                      <a:prstClr val="white"/>
                    </a:solidFill>
                    <a:ea typeface="Cambria Math"/>
                    <a:cs typeface="Arial" panose="020B0604020202020204" pitchFamily="34" charset="0"/>
                  </a:rPr>
                  <a:t>12</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oMath>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853697" cy="584648"/>
              </a:xfrm>
              <a:prstGeom prst="rect">
                <a:avLst/>
              </a:prstGeom>
              <a:blipFill rotWithShape="1">
                <a:blip r:embed="rId6"/>
                <a:stretch>
                  <a:fillRect l="-1857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7884" y="4051748"/>
                <a:ext cx="5105627"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Áp dụng công thức: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ea typeface="Cambria Math"/>
                        <a:cs typeface="Times New Roman" pitchFamily="18" charset="0"/>
                      </a:rPr>
                      <m:t>h</m:t>
                    </m:r>
                  </m:oMath>
                </a14:m>
                <a:endParaRPr lang="en-US" sz="2800">
                  <a:solidFill>
                    <a:prstClr val="black"/>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47874" y="4051738"/>
                <a:ext cx="5105627" cy="523093"/>
              </a:xfrm>
              <a:prstGeom prst="rect">
                <a:avLst/>
              </a:prstGeom>
              <a:blipFill rotWithShape="1">
                <a:blip r:embed="rId7"/>
                <a:stretch>
                  <a:fillRect l="-238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37893" y="4903086"/>
                <a:ext cx="7757058"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Ta có: </a:t>
                </a:r>
                <a14:m>
                  <m:oMath xmlns:m="http://schemas.openxmlformats.org/officeDocument/2006/math">
                    <m:r>
                      <a:rPr lang="en-US" sz="2800" i="1">
                        <a:solidFill>
                          <a:prstClr val="black"/>
                        </a:solidFill>
                        <a:latin typeface="Cambria Math"/>
                        <a:cs typeface="Times New Roman" pitchFamily="18" charset="0"/>
                      </a:rPr>
                      <m:t>𝑉</m:t>
                    </m:r>
                    <m:r>
                      <a:rPr lang="en-US" sz="2800" i="1">
                        <a:solidFill>
                          <a:prstClr val="black"/>
                        </a:solidFill>
                        <a:latin typeface="Cambria Math"/>
                        <a:cs typeface="Times New Roman" pitchFamily="18" charset="0"/>
                      </a:rPr>
                      <m:t>=</m:t>
                    </m:r>
                    <m:r>
                      <a:rPr lang="el-GR" sz="2800" i="1">
                        <a:solidFill>
                          <a:prstClr val="black"/>
                        </a:solidFill>
                        <a:latin typeface="Cambria Math"/>
                        <a:cs typeface="Times New Roman" pitchFamily="18" charset="0"/>
                      </a:rPr>
                      <m:t>𝜋</m:t>
                    </m:r>
                    <m:sSup>
                      <m:sSupPr>
                        <m:ctrlPr>
                          <a:rPr lang="en-US" sz="2800" i="1">
                            <a:solidFill>
                              <a:prstClr val="black"/>
                            </a:solidFill>
                            <a:latin typeface="Cambria Math"/>
                            <a:cs typeface="Times New Roman" pitchFamily="18" charset="0"/>
                          </a:rPr>
                        </m:ctrlPr>
                      </m:sSupPr>
                      <m:e>
                        <m:r>
                          <a:rPr lang="en-US" sz="2800" i="1">
                            <a:solidFill>
                              <a:prstClr val="black"/>
                            </a:solidFill>
                            <a:latin typeface="Cambria Math"/>
                            <a:cs typeface="Times New Roman" pitchFamily="18" charset="0"/>
                          </a:rPr>
                          <m:t>𝑟</m:t>
                        </m:r>
                      </m:e>
                      <m:sup>
                        <m:r>
                          <a:rPr lang="en-US" sz="2800" i="1">
                            <a:solidFill>
                              <a:prstClr val="black"/>
                            </a:solidFill>
                            <a:latin typeface="Cambria Math"/>
                            <a:cs typeface="Times New Roman" pitchFamily="18" charset="0"/>
                          </a:rPr>
                          <m:t>2</m:t>
                        </m:r>
                      </m:sup>
                    </m:sSup>
                    <m:r>
                      <a:rPr lang="en-US" sz="2800" i="1">
                        <a:solidFill>
                          <a:prstClr val="black"/>
                        </a:solidFill>
                        <a:latin typeface="Cambria Math"/>
                        <a:ea typeface="Cambria Math"/>
                        <a:cs typeface="Times New Roman" pitchFamily="18" charset="0"/>
                      </a:rPr>
                      <m:t>h</m:t>
                    </m:r>
                    <m:r>
                      <a:rPr lang="en-US" sz="2800">
                        <a:solidFill>
                          <a:prstClr val="black"/>
                        </a:solidFill>
                        <a:latin typeface="Cambria Math"/>
                        <a:ea typeface="Cambria Math"/>
                        <a:cs typeface="Times New Roman" pitchFamily="18" charset="0"/>
                      </a:rPr>
                      <m:t>=</m:t>
                    </m:r>
                    <m:r>
                      <a:rPr lang="en-US" sz="2800" i="1">
                        <a:solidFill>
                          <a:prstClr val="black"/>
                        </a:solidFill>
                        <a:latin typeface="Cambria Math"/>
                        <a:ea typeface="Cambria Math"/>
                        <a:cs typeface="Times New Roman" pitchFamily="18" charset="0"/>
                      </a:rPr>
                      <m:t>𝜋</m:t>
                    </m:r>
                    <m:sSup>
                      <m:sSupPr>
                        <m:ctrlPr>
                          <a:rPr lang="en-US" sz="2800" i="1">
                            <a:solidFill>
                              <a:prstClr val="black"/>
                            </a:solidFill>
                            <a:latin typeface="Cambria Math"/>
                            <a:ea typeface="Cambria Math"/>
                            <a:cs typeface="Times New Roman" pitchFamily="18" charset="0"/>
                          </a:rPr>
                        </m:ctrlPr>
                      </m:sSupPr>
                      <m:e>
                        <m:r>
                          <a:rPr lang="en-US" sz="2800" i="1">
                            <a:solidFill>
                              <a:prstClr val="black"/>
                            </a:solidFill>
                            <a:latin typeface="Cambria Math"/>
                            <a:ea typeface="Cambria Math"/>
                            <a:cs typeface="Times New Roman" pitchFamily="18" charset="0"/>
                          </a:rPr>
                          <m:t>.</m:t>
                        </m:r>
                        <m:r>
                          <a:rPr lang="en-US" sz="2800" i="1">
                            <a:solidFill>
                              <a:prstClr val="black"/>
                            </a:solidFill>
                            <a:latin typeface="Cambria Math"/>
                            <a:ea typeface="Cambria Math"/>
                            <a:cs typeface="Times New Roman" pitchFamily="18" charset="0"/>
                          </a:rPr>
                          <m:t>2 </m:t>
                        </m:r>
                      </m:e>
                      <m:sup>
                        <m:r>
                          <a:rPr lang="en-US" sz="2800" i="1">
                            <a:solidFill>
                              <a:prstClr val="black"/>
                            </a:solidFill>
                            <a:latin typeface="Cambria Math"/>
                            <a:ea typeface="Cambria Math"/>
                            <a:cs typeface="Times New Roman" pitchFamily="18" charset="0"/>
                          </a:rPr>
                          <m:t>2</m:t>
                        </m:r>
                      </m:sup>
                    </m:sSup>
                    <m:r>
                      <a:rPr lang="en-US" sz="2800" i="1">
                        <a:solidFill>
                          <a:prstClr val="black"/>
                        </a:solidFill>
                        <a:latin typeface="Cambria Math"/>
                        <a:ea typeface="Cambria Math"/>
                        <a:cs typeface="Times New Roman" pitchFamily="18" charset="0"/>
                      </a:rPr>
                      <m:t>.2</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8</m:t>
                    </m:r>
                    <m:r>
                      <a:rPr lang="en-US" sz="2800" i="1">
                        <a:solidFill>
                          <a:prstClr val="black"/>
                        </a:solidFill>
                        <a:latin typeface="Cambria Math"/>
                        <a:ea typeface="Cambria Math"/>
                        <a:cs typeface="Times New Roman" pitchFamily="18" charset="0"/>
                      </a:rPr>
                      <m:t>𝜋</m:t>
                    </m:r>
                    <m:r>
                      <a:rPr lang="en-US" sz="2800" i="1">
                        <a:solidFill>
                          <a:prstClr val="black"/>
                        </a:solidFill>
                        <a:latin typeface="Cambria Math"/>
                        <a:ea typeface="Cambria Math"/>
                        <a:cs typeface="Times New Roman" pitchFamily="18" charset="0"/>
                      </a:rPr>
                      <m:t>.</m:t>
                    </m:r>
                  </m:oMath>
                </a14:m>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237893" y="4903076"/>
                <a:ext cx="7757058" cy="523093"/>
              </a:xfrm>
              <a:prstGeom prst="rect">
                <a:avLst/>
              </a:prstGeom>
              <a:blipFill rotWithShape="1">
                <a:blip r:embed="rId8"/>
                <a:stretch>
                  <a:fillRect l="-1571"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68554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1"/>
            <a:ext cx="12117481" cy="1892839"/>
            <a:chOff x="534987" y="1869705"/>
            <a:chExt cx="23754651" cy="3174636"/>
          </a:xfrm>
        </p:grpSpPr>
        <p:grpSp>
          <p:nvGrpSpPr>
            <p:cNvPr id="21" name="Group 20"/>
            <p:cNvGrpSpPr/>
            <p:nvPr/>
          </p:nvGrpSpPr>
          <p:grpSpPr>
            <a:xfrm>
              <a:off x="534987" y="1869705"/>
              <a:ext cx="23340848" cy="2341161"/>
              <a:chOff x="534987" y="1647866"/>
              <a:chExt cx="23340848" cy="2341161"/>
            </a:xfrm>
          </p:grpSpPr>
          <p:sp>
            <p:nvSpPr>
              <p:cNvPr id="25" name="Rounded Rectangle 24"/>
              <p:cNvSpPr/>
              <p:nvPr/>
            </p:nvSpPr>
            <p:spPr bwMode="auto">
              <a:xfrm>
                <a:off x="755649" y="1720892"/>
                <a:ext cx="23120186" cy="226813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12</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99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800" b="1">
                  <a:solidFill>
                    <a:srgbClr val="002060"/>
                  </a:solidFill>
                  <a:latin typeface="Times New Roman" pitchFamily="18" charset="0"/>
                  <a:cs typeface="Times New Roman" pitchFamily="18" charset="0"/>
                </a:rPr>
                <a:t>Cho hình chữ nhật  ABCD có AB = 5cm, BC = 4cm. Thể tích khối trụ tạo thành khi cho hình chữ nhật ABCD quay quanh AB là:</a:t>
              </a:r>
            </a:p>
            <a:p>
              <a:pPr algn="ctr" defTabSz="1083857">
                <a:lnSpc>
                  <a:spcPct val="115000"/>
                </a:lnSpc>
                <a:spcBef>
                  <a:spcPts val="600"/>
                </a:spcBef>
                <a:buClr>
                  <a:srgbClr val="0000FF"/>
                </a:buClr>
                <a:tabLst>
                  <a:tab pos="627194" algn="l"/>
                </a:tabLst>
              </a:pPr>
              <a:endPar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65674" y="205234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2027062" cy="584535"/>
              </a:xfrm>
              <a:prstGeom prst="rect">
                <a:avLst/>
              </a:prstGeom>
            </p:spPr>
            <p:txBody>
              <a:bodyPr wrap="none" lIns="91062" tIns="45531" rIns="91062" bIns="45531">
                <a:spAutoFit/>
              </a:bodyPr>
              <a:lstStyle/>
              <a:p>
                <a:pPr defTabSz="910701">
                  <a:defRPr/>
                </a:pPr>
                <a:r>
                  <a:rPr lang="en-US" sz="3200" kern="0">
                    <a:solidFill>
                      <a:prstClr val="white"/>
                    </a:solidFill>
                    <a:ea typeface="Cambria Math"/>
                    <a:cs typeface="Arial" panose="020B0604020202020204" pitchFamily="34" charset="0"/>
                  </a:rPr>
                  <a:t>80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3</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2027062" cy="584535"/>
              </a:xfrm>
              <a:prstGeom prst="rect">
                <a:avLst/>
              </a:prstGeom>
              <a:blipFill rotWithShape="1">
                <a:blip r:embed="rId3"/>
                <a:stretch>
                  <a:fillRect l="-783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49618" y="1847042"/>
                <a:ext cx="2312715" cy="1509811"/>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f>
                        <m:fPr>
                          <m:ctrlPr>
                            <a:rPr lang="en-US" sz="3200" i="1" kern="0">
                              <a:solidFill>
                                <a:prstClr val="white"/>
                              </a:solidFill>
                              <a:latin typeface="Cambria Math"/>
                              <a:ea typeface="Cambria Math"/>
                              <a:cs typeface="Arial" panose="020B0604020202020204" pitchFamily="34" charset="0"/>
                            </a:rPr>
                          </m:ctrlPr>
                        </m:fPr>
                        <m:num>
                          <m:r>
                            <a:rPr lang="en-US" sz="3200" i="1" kern="0">
                              <a:solidFill>
                                <a:prstClr val="white"/>
                              </a:solidFill>
                              <a:latin typeface="Cambria Math"/>
                              <a:ea typeface="Cambria Math"/>
                              <a:cs typeface="Arial" panose="020B0604020202020204" pitchFamily="34" charset="0"/>
                            </a:rPr>
                            <m:t>80</m:t>
                          </m:r>
                        </m:num>
                        <m:den>
                          <m:r>
                            <a:rPr lang="en-US" sz="3200" i="1" kern="0">
                              <a:solidFill>
                                <a:prstClr val="white"/>
                              </a:solidFill>
                              <a:latin typeface="Cambria Math"/>
                              <a:ea typeface="Cambria Math"/>
                              <a:cs typeface="Arial" panose="020B0604020202020204" pitchFamily="34" charset="0"/>
                            </a:rPr>
                            <m:t>3</m:t>
                          </m:r>
                        </m:den>
                      </m:f>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3</m:t>
                          </m:r>
                        </m:sup>
                      </m:sSup>
                      <m:r>
                        <a:rPr lang="en-US" sz="3200" i="1" kern="0">
                          <a:solidFill>
                            <a:prstClr val="white"/>
                          </a:solidFill>
                          <a:latin typeface="Cambria Math"/>
                          <a:ea typeface="Cambria Math"/>
                          <a:cs typeface="Arial" panose="020B0604020202020204" pitchFamily="34" charset="0"/>
                        </a:rPr>
                        <m:t>)</m:t>
                      </m:r>
                    </m:oMath>
                  </m:oMathPara>
                </a14:m>
                <a:endParaRPr lang="en-US" sz="3200" kern="0">
                  <a:solidFill>
                    <a:prstClr val="white"/>
                  </a:solidFill>
                </a:endParaRPr>
              </a:p>
              <a:p>
                <a:pPr defTabSz="910701">
                  <a:defRPr/>
                </a:pPr>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849608" y="1847033"/>
                <a:ext cx="2282165" cy="150983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41850" y="2061814"/>
                <a:ext cx="2061655" cy="1077091"/>
              </a:xfrm>
              <a:prstGeom prst="rect">
                <a:avLst/>
              </a:prstGeom>
            </p:spPr>
            <p:txBody>
              <a:bodyPr wrap="square" lIns="91174" tIns="45587" rIns="91174" bIns="45587">
                <a:spAutoFit/>
              </a:bodyPr>
              <a:lstStyle/>
              <a:p>
                <a:pPr defTabSz="910701">
                  <a:defRPr/>
                </a:pPr>
                <a:r>
                  <a:rPr lang="en-US" sz="3200" kern="0">
                    <a:solidFill>
                      <a:prstClr val="white"/>
                    </a:solidFill>
                    <a:ea typeface="Cambria Math"/>
                    <a:cs typeface="Arial" panose="020B0604020202020204" pitchFamily="34" charset="0"/>
                  </a:rPr>
                  <a:t>20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3</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a:p>
                <a:pPr defTabSz="910701">
                  <a:defRPr/>
                </a:pPr>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041840" y="2061804"/>
                <a:ext cx="2061655" cy="1077091"/>
              </a:xfrm>
              <a:prstGeom prst="rect">
                <a:avLst/>
              </a:prstGeom>
              <a:blipFill rotWithShape="1">
                <a:blip r:embed="rId5"/>
                <a:stretch>
                  <a:fillRect l="-7396" t="-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922108" y="2036507"/>
                <a:ext cx="2145910" cy="1077091"/>
              </a:xfrm>
              <a:prstGeom prst="rect">
                <a:avLst/>
              </a:prstGeom>
            </p:spPr>
            <p:txBody>
              <a:bodyPr wrap="none" lIns="91174" tIns="45587" rIns="91174" bIns="45587">
                <a:spAutoFit/>
              </a:bodyPr>
              <a:lstStyle/>
              <a:p>
                <a:pPr defTabSz="910701">
                  <a:defRPr/>
                </a:pPr>
                <a:r>
                  <a:rPr lang="en-US" sz="3200" kern="0">
                    <a:solidFill>
                      <a:prstClr val="white"/>
                    </a:solidFill>
                    <a:ea typeface="Cambria Math"/>
                    <a:cs typeface="Arial" panose="020B0604020202020204" pitchFamily="34" charset="0"/>
                  </a:rPr>
                  <a:t>100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3</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a:p>
                <a:pPr defTabSz="910701">
                  <a:defRPr/>
                </a:pPr>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922108" y="2036497"/>
                <a:ext cx="2145910" cy="1077091"/>
              </a:xfrm>
              <a:prstGeom prst="rect">
                <a:avLst/>
              </a:prstGeom>
              <a:blipFill rotWithShape="1">
                <a:blip r:embed="rId6"/>
                <a:stretch>
                  <a:fillRect l="-7386" t="-67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452020" y="4051738"/>
                <a:ext cx="8474702" cy="953980"/>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Khối trụ tạo thành có bán kính đáy là </a:t>
                </a:r>
                <a14:m>
                  <m:oMath xmlns:m="http://schemas.openxmlformats.org/officeDocument/2006/math">
                    <m:r>
                      <a:rPr lang="en-US" sz="2800" i="1">
                        <a:solidFill>
                          <a:prstClr val="black"/>
                        </a:solidFill>
                        <a:latin typeface="Cambria Math"/>
                        <a:cs typeface="Times New Roman" pitchFamily="18" charset="0"/>
                      </a:rPr>
                      <m:t>𝐵𝐶</m:t>
                    </m:r>
                    <m:r>
                      <a:rPr lang="en-US" sz="2800" i="1">
                        <a:solidFill>
                          <a:prstClr val="black"/>
                        </a:solidFill>
                        <a:latin typeface="Cambria Math"/>
                        <a:cs typeface="Times New Roman" pitchFamily="18" charset="0"/>
                      </a:rPr>
                      <m:t>=4 </m:t>
                    </m:r>
                    <m:r>
                      <a:rPr lang="en-US" sz="2800" i="1">
                        <a:solidFill>
                          <a:prstClr val="black"/>
                        </a:solidFill>
                        <a:latin typeface="Cambria Math"/>
                        <a:cs typeface="Times New Roman" pitchFamily="18" charset="0"/>
                      </a:rPr>
                      <m:t>𝑐𝑚</m:t>
                    </m:r>
                    <m:r>
                      <a:rPr lang="en-US" sz="2800" i="1">
                        <a:solidFill>
                          <a:prstClr val="black"/>
                        </a:solidFill>
                        <a:latin typeface="Cambria Math"/>
                        <a:cs typeface="Times New Roman" pitchFamily="18" charset="0"/>
                      </a:rPr>
                      <m:t>, </m:t>
                    </m:r>
                  </m:oMath>
                </a14:m>
                <a:r>
                  <a:rPr lang="en-US" sz="2800">
                    <a:solidFill>
                      <a:prstClr val="black"/>
                    </a:solidFill>
                    <a:latin typeface="Times New Roman" pitchFamily="18" charset="0"/>
                    <a:cs typeface="Times New Roman" pitchFamily="18" charset="0"/>
                  </a:rPr>
                  <a:t> </a:t>
                </a:r>
              </a:p>
              <a:p>
                <a:r>
                  <a:rPr lang="en-US" sz="2800">
                    <a:solidFill>
                      <a:prstClr val="black"/>
                    </a:solidFill>
                    <a:latin typeface="Times New Roman" pitchFamily="18" charset="0"/>
                    <a:cs typeface="Times New Roman" pitchFamily="18" charset="0"/>
                  </a:rPr>
                  <a:t>chiều cao </a:t>
                </a:r>
                <a14:m>
                  <m:oMath xmlns:m="http://schemas.openxmlformats.org/officeDocument/2006/math">
                    <m:r>
                      <a:rPr lang="en-US" sz="2800" i="1">
                        <a:solidFill>
                          <a:prstClr val="black"/>
                        </a:solidFill>
                        <a:latin typeface="Cambria Math"/>
                        <a:cs typeface="Times New Roman" pitchFamily="18" charset="0"/>
                      </a:rPr>
                      <m:t>𝐴𝐵</m:t>
                    </m:r>
                    <m:r>
                      <a:rPr lang="en-US" sz="2800" i="1">
                        <a:solidFill>
                          <a:prstClr val="black"/>
                        </a:solidFill>
                        <a:latin typeface="Cambria Math"/>
                        <a:cs typeface="Times New Roman" pitchFamily="18" charset="0"/>
                      </a:rPr>
                      <m:t>=5 </m:t>
                    </m:r>
                    <m:r>
                      <a:rPr lang="en-US" sz="2800" i="1">
                        <a:solidFill>
                          <a:prstClr val="black"/>
                        </a:solidFill>
                        <a:latin typeface="Cambria Math"/>
                        <a:cs typeface="Times New Roman" pitchFamily="18" charset="0"/>
                      </a:rPr>
                      <m:t>𝑐𝑚</m:t>
                    </m:r>
                  </m:oMath>
                </a14:m>
                <a:r>
                  <a:rPr lang="en-US" sz="2800">
                    <a:solidFill>
                      <a:prstClr val="black"/>
                    </a:solidFill>
                    <a:latin typeface="Times New Roman" pitchFamily="18" charset="0"/>
                    <a:cs typeface="Times New Roman" pitchFamily="18" charset="0"/>
                  </a:rPr>
                  <a:t>.</a:t>
                </a:r>
                <a:endParaRPr lang="en-US" sz="2800">
                  <a:solidFill>
                    <a:prstClr val="black"/>
                  </a:solidFill>
                  <a:latin typeface="Times New Roman" pitchFamily="18" charset="0"/>
                  <a:cs typeface="Times New Roman" pitchFamily="18"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452020" y="4051738"/>
                <a:ext cx="8474702" cy="953980"/>
              </a:xfrm>
              <a:prstGeom prst="rect">
                <a:avLst/>
              </a:prstGeom>
              <a:blipFill rotWithShape="1">
                <a:blip r:embed="rId7"/>
                <a:stretch>
                  <a:fillRect l="-1439" t="-641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79080" y="5164622"/>
                <a:ext cx="7757058" cy="953980"/>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Ta có: </a:t>
                </a:r>
                <a14:m>
                  <m:oMath xmlns:m="http://schemas.openxmlformats.org/officeDocument/2006/math">
                    <m:r>
                      <a:rPr lang="en-US" sz="2400" i="1">
                        <a:solidFill>
                          <a:prstClr val="black"/>
                        </a:solidFill>
                        <a:latin typeface="Cambria Math"/>
                        <a:cs typeface="Times New Roman" pitchFamily="18" charset="0"/>
                      </a:rPr>
                      <m:t>𝑉</m:t>
                    </m:r>
                    <m:r>
                      <a:rPr lang="en-US" sz="2400" i="1">
                        <a:solidFill>
                          <a:prstClr val="black"/>
                        </a:solidFill>
                        <a:latin typeface="Cambria Math"/>
                        <a:cs typeface="Times New Roman" pitchFamily="18" charset="0"/>
                      </a:rPr>
                      <m:t>=</m:t>
                    </m:r>
                    <m:r>
                      <a:rPr lang="el-GR" sz="2400" i="1">
                        <a:solidFill>
                          <a:prstClr val="black"/>
                        </a:solidFill>
                        <a:latin typeface="Cambria Math"/>
                        <a:cs typeface="Times New Roman" pitchFamily="18" charset="0"/>
                      </a:rPr>
                      <m:t>𝜋</m:t>
                    </m:r>
                    <m:sSup>
                      <m:sSupPr>
                        <m:ctrlPr>
                          <a:rPr lang="en-US" sz="2400" i="1">
                            <a:solidFill>
                              <a:prstClr val="black"/>
                            </a:solidFill>
                            <a:latin typeface="Cambria Math"/>
                            <a:cs typeface="Times New Roman" pitchFamily="18" charset="0"/>
                          </a:rPr>
                        </m:ctrlPr>
                      </m:sSupPr>
                      <m:e>
                        <m:r>
                          <a:rPr lang="en-US" sz="2400" i="1">
                            <a:solidFill>
                              <a:prstClr val="black"/>
                            </a:solidFill>
                            <a:latin typeface="Cambria Math"/>
                            <a:cs typeface="Times New Roman" pitchFamily="18" charset="0"/>
                          </a:rPr>
                          <m:t>𝐵𝐶</m:t>
                        </m:r>
                      </m:e>
                      <m:sup>
                        <m:r>
                          <a:rPr lang="en-US" sz="2400" i="1">
                            <a:solidFill>
                              <a:prstClr val="black"/>
                            </a:solidFill>
                            <a:latin typeface="Cambria Math"/>
                            <a:cs typeface="Times New Roman" pitchFamily="18" charset="0"/>
                          </a:rPr>
                          <m:t>2</m:t>
                        </m:r>
                      </m:sup>
                    </m:sSup>
                    <m:r>
                      <a:rPr lang="en-US" sz="2400" i="1">
                        <a:solidFill>
                          <a:prstClr val="black"/>
                        </a:solidFill>
                        <a:latin typeface="Cambria Math"/>
                        <a:cs typeface="Times New Roman" pitchFamily="18" charset="0"/>
                      </a:rPr>
                      <m:t>.</m:t>
                    </m:r>
                    <m:r>
                      <a:rPr lang="en-US" sz="2400" i="1">
                        <a:solidFill>
                          <a:prstClr val="black"/>
                        </a:solidFill>
                        <a:latin typeface="Cambria Math"/>
                        <a:cs typeface="Times New Roman" pitchFamily="18" charset="0"/>
                      </a:rPr>
                      <m:t>𝐴𝐵</m:t>
                    </m:r>
                    <m:r>
                      <a:rPr lang="en-US" sz="2400">
                        <a:solidFill>
                          <a:prstClr val="black"/>
                        </a:solidFill>
                        <a:latin typeface="Cambria Math"/>
                        <a:ea typeface="Cambria Math"/>
                        <a:cs typeface="Times New Roman" pitchFamily="18" charset="0"/>
                      </a:rPr>
                      <m:t>=</m:t>
                    </m:r>
                    <m:r>
                      <a:rPr lang="en-US" sz="2400" i="1">
                        <a:solidFill>
                          <a:prstClr val="black"/>
                        </a:solidFill>
                        <a:latin typeface="Cambria Math"/>
                        <a:ea typeface="Cambria Math"/>
                        <a:cs typeface="Times New Roman" pitchFamily="18" charset="0"/>
                      </a:rPr>
                      <m:t>𝜋</m:t>
                    </m:r>
                    <m:sSup>
                      <m:sSupPr>
                        <m:ctrlPr>
                          <a:rPr lang="en-US" sz="2400" i="1">
                            <a:solidFill>
                              <a:prstClr val="black"/>
                            </a:solidFill>
                            <a:latin typeface="Cambria Math"/>
                            <a:ea typeface="Cambria Math"/>
                            <a:cs typeface="Times New Roman" pitchFamily="18" charset="0"/>
                          </a:rPr>
                        </m:ctrlPr>
                      </m:sSupPr>
                      <m:e>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ea typeface="Cambria Math"/>
                            <a:cs typeface="Times New Roman" pitchFamily="18" charset="0"/>
                          </a:rPr>
                          <m:t>4 </m:t>
                        </m:r>
                      </m:e>
                      <m:sup>
                        <m:r>
                          <a:rPr lang="en-US" sz="2400" i="1">
                            <a:solidFill>
                              <a:prstClr val="black"/>
                            </a:solidFill>
                            <a:latin typeface="Cambria Math"/>
                            <a:ea typeface="Cambria Math"/>
                            <a:cs typeface="Times New Roman" pitchFamily="18" charset="0"/>
                          </a:rPr>
                          <m:t>2</m:t>
                        </m:r>
                      </m:sup>
                    </m:sSup>
                    <m:r>
                      <a:rPr lang="en-US" sz="2400" i="1">
                        <a:solidFill>
                          <a:prstClr val="black"/>
                        </a:solidFill>
                        <a:latin typeface="Cambria Math"/>
                        <a:ea typeface="Cambria Math"/>
                        <a:cs typeface="Times New Roman" pitchFamily="18" charset="0"/>
                      </a:rPr>
                      <m:t>.5</m:t>
                    </m:r>
                    <m:r>
                      <a:rPr lang="en-US" sz="2400" i="1">
                        <a:solidFill>
                          <a:prstClr val="black"/>
                        </a:solidFill>
                        <a:latin typeface="Cambria Math"/>
                        <a:cs typeface="Times New Roman" pitchFamily="18" charset="0"/>
                      </a:rPr>
                      <m:t>=</m:t>
                    </m:r>
                    <m:r>
                      <a:rPr lang="en-US" sz="2400" i="1">
                        <a:solidFill>
                          <a:prstClr val="black"/>
                        </a:solidFill>
                        <a:latin typeface="Cambria Math"/>
                        <a:cs typeface="Times New Roman" pitchFamily="18" charset="0"/>
                      </a:rPr>
                      <m:t>80</m:t>
                    </m:r>
                    <m:r>
                      <a:rPr lang="en-US" sz="2400" i="1">
                        <a:solidFill>
                          <a:prstClr val="black"/>
                        </a:solidFill>
                        <a:latin typeface="Cambria Math"/>
                        <a:ea typeface="Cambria Math"/>
                        <a:cs typeface="Times New Roman" pitchFamily="18" charset="0"/>
                      </a:rPr>
                      <m:t>𝜋</m:t>
                    </m:r>
                    <m:r>
                      <a:rPr lang="en-US" sz="2400" i="1">
                        <a:solidFill>
                          <a:prstClr val="black"/>
                        </a:solidFill>
                        <a:latin typeface="Cambria Math"/>
                        <a:ea typeface="Cambria Math"/>
                        <a:cs typeface="Times New Roman" pitchFamily="18" charset="0"/>
                      </a:rPr>
                      <m:t> </m:t>
                    </m:r>
                    <m:r>
                      <a:rPr lang="en-US" sz="2800" i="1" kern="0">
                        <a:latin typeface="Cambria Math"/>
                        <a:ea typeface="Cambria Math"/>
                        <a:cs typeface="Arial" panose="020B0604020202020204" pitchFamily="34" charset="0"/>
                      </a:rPr>
                      <m:t>(</m:t>
                    </m:r>
                    <m:r>
                      <a:rPr lang="en-US" sz="2800" i="1" kern="0">
                        <a:latin typeface="Cambria Math"/>
                        <a:ea typeface="Cambria Math"/>
                        <a:cs typeface="Arial" panose="020B0604020202020204" pitchFamily="34" charset="0"/>
                      </a:rPr>
                      <m:t>𝑐</m:t>
                    </m:r>
                    <m:sSup>
                      <m:sSupPr>
                        <m:ctrlPr>
                          <a:rPr lang="en-US" sz="2800" i="1" kern="0">
                            <a:latin typeface="Cambria Math"/>
                            <a:ea typeface="Cambria Math"/>
                            <a:cs typeface="Arial" panose="020B0604020202020204" pitchFamily="34" charset="0"/>
                          </a:rPr>
                        </m:ctrlPr>
                      </m:sSupPr>
                      <m:e>
                        <m:r>
                          <a:rPr lang="en-US" sz="2800" i="1" kern="0">
                            <a:latin typeface="Cambria Math"/>
                            <a:ea typeface="Cambria Math"/>
                            <a:cs typeface="Arial" panose="020B0604020202020204" pitchFamily="34" charset="0"/>
                          </a:rPr>
                          <m:t>𝑚</m:t>
                        </m:r>
                      </m:e>
                      <m:sup>
                        <m:r>
                          <a:rPr lang="en-US" sz="2800" i="1" kern="0">
                            <a:latin typeface="Cambria Math"/>
                            <a:ea typeface="Cambria Math"/>
                            <a:cs typeface="Arial" panose="020B0604020202020204" pitchFamily="34" charset="0"/>
                          </a:rPr>
                          <m:t>3</m:t>
                        </m:r>
                      </m:sup>
                    </m:sSup>
                    <m:r>
                      <a:rPr lang="en-US" sz="2800" i="1" kern="0">
                        <a:latin typeface="Cambria Math"/>
                        <a:ea typeface="Cambria Math"/>
                        <a:cs typeface="Arial" panose="020B0604020202020204" pitchFamily="34" charset="0"/>
                      </a:rPr>
                      <m:t>)</m:t>
                    </m:r>
                  </m:oMath>
                </a14:m>
                <a:endParaRPr lang="en-US" sz="2800" kern="0"/>
              </a:p>
              <a:p>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79080" y="5164622"/>
                <a:ext cx="7757058" cy="953980"/>
              </a:xfrm>
              <a:prstGeom prst="rect">
                <a:avLst/>
              </a:prstGeom>
              <a:blipFill rotWithShape="1">
                <a:blip r:embed="rId8"/>
                <a:stretch>
                  <a:fillRect l="-1571" t="-7006"/>
                </a:stretch>
              </a:blipFill>
            </p:spPr>
            <p:txBody>
              <a:bodyPr/>
              <a:lstStyle/>
              <a:p>
                <a:r>
                  <a:rPr lang="en-US">
                    <a:noFill/>
                  </a:rPr>
                  <a:t> </a:t>
                </a:r>
              </a:p>
            </p:txBody>
          </p:sp>
        </mc:Fallback>
      </mc:AlternateContent>
      <p:pic>
        <p:nvPicPr>
          <p:cNvPr id="4608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4951" y="3538950"/>
            <a:ext cx="2383504" cy="301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0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down)">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6082"/>
                                        </p:tgtEl>
                                        <p:attrNameLst>
                                          <p:attrName>style.visibility</p:attrName>
                                        </p:attrNameLst>
                                      </p:cBhvr>
                                      <p:to>
                                        <p:strVal val="visible"/>
                                      </p:to>
                                    </p:set>
                                    <p:animEffect transition="in" filter="wipe(down)">
                                      <p:cBhvr>
                                        <p:cTn id="27" dur="500"/>
                                        <p:tgtEl>
                                          <p:spTgt spid="460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3"/>
            <a:ext cx="12117481" cy="1568135"/>
            <a:chOff x="534987" y="1869705"/>
            <a:chExt cx="23754651" cy="2630049"/>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13</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44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a:lnSpc>
                  <a:spcPct val="115000"/>
                </a:lnSpc>
                <a:spcBef>
                  <a:spcPts val="1000"/>
                </a:spcBef>
              </a:pPr>
              <a:r>
                <a:rPr lang="en-US" sz="2400" b="1">
                  <a:solidFill>
                    <a:srgbClr val="002060"/>
                  </a:solidFill>
                  <a:latin typeface="Arial" panose="020B0604020202020204" pitchFamily="34" charset="0"/>
                  <a:cs typeface="Arial" panose="020B0604020202020204" pitchFamily="34" charset="0"/>
                </a:rPr>
                <a:t>Trong không gian, cho hình chữ nhật ABCD có AD = a, AC = 2a. Tính theo a độ dài đường sinh </a:t>
              </a:r>
              <a:r>
                <a:rPr lang="en-US" sz="2400" b="1" i="1">
                  <a:solidFill>
                    <a:srgbClr val="002060"/>
                  </a:solidFill>
                  <a:latin typeface="Times New Roman" panose="02020603050405020304" charset="0"/>
                  <a:cs typeface="Times New Roman" panose="02020603050405020304" charset="0"/>
                </a:rPr>
                <a:t>l</a:t>
              </a:r>
              <a:r>
                <a:rPr lang="en-US" sz="2400" b="1">
                  <a:solidFill>
                    <a:srgbClr val="002060"/>
                  </a:solidFill>
                  <a:latin typeface="Arial" panose="020B0604020202020204" pitchFamily="34" charset="0"/>
                  <a:cs typeface="Arial" panose="020B0604020202020204" pitchFamily="34" charset="0"/>
                </a:rPr>
                <a:t> của hình trụ, nhận được khi quay hình chữ nhật ABCD xung quanh trục AB</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9013434" y="2082886"/>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2059693"/>
                <a:ext cx="1193436" cy="584535"/>
              </a:xfrm>
              <a:prstGeom prst="rect">
                <a:avLst/>
              </a:prstGeom>
            </p:spPr>
            <p:txBody>
              <a:bodyPr wrap="none" lIns="91062" tIns="45531" rIns="91062" bIns="45531">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𝑙</m:t>
                      </m:r>
                      <m:r>
                        <a:rPr lang="en-US" sz="3200" i="1" kern="0">
                          <a:solidFill>
                            <a:prstClr val="white"/>
                          </a:solidFill>
                          <a:latin typeface="Cambria Math"/>
                        </a:rPr>
                        <m:t>=</m:t>
                      </m:r>
                      <m:r>
                        <a:rPr lang="en-US" sz="3200" i="1" kern="0">
                          <a:solidFill>
                            <a:prstClr val="white"/>
                          </a:solidFill>
                          <a:latin typeface="Cambria Math"/>
                        </a:rPr>
                        <m:t>𝑎</m:t>
                      </m:r>
                    </m:oMath>
                  </m:oMathPara>
                </a14:m>
                <a:endParaRPr lang="en-US" sz="3200"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2059683"/>
                <a:ext cx="1193436" cy="58453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49608" y="1993709"/>
                <a:ext cx="1838454" cy="1145186"/>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𝑙</m:t>
                      </m:r>
                      <m:r>
                        <a:rPr lang="en-US" sz="3200" i="1" kern="0">
                          <a:solidFill>
                            <a:prstClr val="white"/>
                          </a:solidFill>
                          <a:latin typeface="Cambria Math"/>
                        </a:rPr>
                        <m:t>=</m:t>
                      </m:r>
                      <m:r>
                        <a:rPr lang="en-US" sz="3200" i="1" kern="0">
                          <a:solidFill>
                            <a:prstClr val="white"/>
                          </a:solidFill>
                          <a:latin typeface="Cambria Math"/>
                        </a:rPr>
                        <m:t>𝑎</m:t>
                      </m:r>
                      <m:rad>
                        <m:radPr>
                          <m:degHide m:val="on"/>
                          <m:ctrlPr>
                            <a:rPr lang="en-US" sz="3200" i="1" kern="0">
                              <a:solidFill>
                                <a:prstClr val="white"/>
                              </a:solidFill>
                              <a:latin typeface="Cambria Math"/>
                            </a:rPr>
                          </m:ctrlPr>
                        </m:radPr>
                        <m:deg/>
                        <m:e>
                          <m:r>
                            <a:rPr lang="en-US" sz="3200" i="1" kern="0">
                              <a:solidFill>
                                <a:prstClr val="white"/>
                              </a:solidFill>
                              <a:latin typeface="Cambria Math"/>
                            </a:rPr>
                            <m:t>5</m:t>
                          </m:r>
                        </m:e>
                      </m:rad>
                    </m:oMath>
                  </m:oMathPara>
                </a14:m>
                <a:endParaRPr lang="en-US" sz="3200" kern="0">
                  <a:solidFill>
                    <a:prstClr val="white"/>
                  </a:solidFill>
                </a:endParaRPr>
              </a:p>
              <a:p>
                <a:pPr defTabSz="910701">
                  <a:defRPr/>
                </a:pPr>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849608" y="1993709"/>
                <a:ext cx="1838454" cy="114518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0258" y="4051738"/>
                <a:ext cx="8474702" cy="953980"/>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Hình trụ tạo thành có bán kính đáy là </a:t>
                </a:r>
                <a14:m>
                  <m:oMath xmlns:m="http://schemas.openxmlformats.org/officeDocument/2006/math">
                    <m:r>
                      <m:rPr>
                        <m:sty m:val="p"/>
                      </m:rPr>
                      <a:rPr lang="en-US" sz="2800">
                        <a:solidFill>
                          <a:prstClr val="black"/>
                        </a:solidFill>
                        <a:latin typeface="Cambria Math"/>
                        <a:cs typeface="Times New Roman" pitchFamily="18" charset="0"/>
                      </a:rPr>
                      <m:t>AD</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𝑎</m:t>
                    </m:r>
                    <m:r>
                      <a:rPr lang="en-US" sz="2800" i="1">
                        <a:solidFill>
                          <a:prstClr val="black"/>
                        </a:solidFill>
                        <a:latin typeface="Cambria Math"/>
                        <a:cs typeface="Times New Roman" pitchFamily="18" charset="0"/>
                      </a:rPr>
                      <m:t>, </m:t>
                    </m:r>
                  </m:oMath>
                </a14:m>
                <a:r>
                  <a:rPr lang="en-US" sz="2800">
                    <a:solidFill>
                      <a:prstClr val="black"/>
                    </a:solidFill>
                    <a:latin typeface="Times New Roman" pitchFamily="18" charset="0"/>
                    <a:cs typeface="Times New Roman" pitchFamily="18" charset="0"/>
                  </a:rPr>
                  <a:t> </a:t>
                </a:r>
              </a:p>
              <a:p>
                <a:r>
                  <a:rPr lang="en-US" sz="2800">
                    <a:solidFill>
                      <a:prstClr val="black"/>
                    </a:solidFill>
                    <a:latin typeface="Times New Roman" pitchFamily="18" charset="0"/>
                    <a:cs typeface="Times New Roman" pitchFamily="18" charset="0"/>
                  </a:rPr>
                  <a:t>Đường sinh  </a:t>
                </a:r>
                <a14:m>
                  <m:oMath xmlns:m="http://schemas.openxmlformats.org/officeDocument/2006/math">
                    <m:r>
                      <a:rPr lang="en-US" sz="2800" i="1">
                        <a:solidFill>
                          <a:prstClr val="black"/>
                        </a:solidFill>
                        <a:latin typeface="Cambria Math"/>
                        <a:cs typeface="Times New Roman" pitchFamily="18" charset="0"/>
                      </a:rPr>
                      <m:t>𝑙</m:t>
                    </m:r>
                    <m:r>
                      <a:rPr lang="en-US" sz="2800" i="1">
                        <a:solidFill>
                          <a:prstClr val="black"/>
                        </a:solidFill>
                        <a:latin typeface="Cambria Math"/>
                        <a:cs typeface="Times New Roman" pitchFamily="18" charset="0"/>
                      </a:rPr>
                      <m:t>=</m:t>
                    </m:r>
                    <m:r>
                      <a:rPr lang="en-US" sz="2800" i="1">
                        <a:solidFill>
                          <a:prstClr val="black"/>
                        </a:solidFill>
                        <a:latin typeface="Cambria Math"/>
                        <a:cs typeface="Times New Roman" pitchFamily="18" charset="0"/>
                      </a:rPr>
                      <m:t>𝐶𝐷</m:t>
                    </m:r>
                  </m:oMath>
                </a14:m>
                <a:r>
                  <a:rPr lang="en-US" sz="2800">
                    <a:solidFill>
                      <a:prstClr val="black"/>
                    </a:solidFill>
                    <a:latin typeface="Times New Roman" pitchFamily="18" charset="0"/>
                    <a:cs typeface="Times New Roman" pitchFamily="18" charset="0"/>
                  </a:rPr>
                  <a:t>.</a:t>
                </a:r>
                <a:endParaRPr lang="en-US" sz="2800">
                  <a:solidFill>
                    <a:prstClr val="black"/>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20258" y="4051738"/>
                <a:ext cx="8474702" cy="953980"/>
              </a:xfrm>
              <a:prstGeom prst="rect">
                <a:avLst/>
              </a:prstGeom>
              <a:blipFill rotWithShape="1">
                <a:blip r:embed="rId5"/>
                <a:stretch>
                  <a:fillRect l="-1438" t="-641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79080" y="5005728"/>
                <a:ext cx="7757058" cy="523093"/>
              </a:xfrm>
              <a:prstGeom prst="rect">
                <a:avLst/>
              </a:prstGeom>
              <a:noFill/>
            </p:spPr>
            <p:txBody>
              <a:bodyPr wrap="square" lIns="91174" tIns="45587" rIns="91174" bIns="45587" rtlCol="0">
                <a:spAutoFit/>
              </a:bodyPr>
              <a:lstStyle/>
              <a:p>
                <a:r>
                  <a:rPr lang="en-US" sz="2800">
                    <a:solidFill>
                      <a:prstClr val="black"/>
                    </a:solidFill>
                    <a:latin typeface="Times New Roman" pitchFamily="18" charset="0"/>
                    <a:cs typeface="Times New Roman" pitchFamily="18" charset="0"/>
                  </a:rPr>
                  <a:t>Xét tam giác </a:t>
                </a:r>
                <a14:m>
                  <m:oMath xmlns:m="http://schemas.openxmlformats.org/officeDocument/2006/math">
                    <m:r>
                      <a:rPr lang="en-US" sz="2800" i="1">
                        <a:solidFill>
                          <a:prstClr val="black"/>
                        </a:solidFill>
                        <a:latin typeface="Cambria Math"/>
                        <a:cs typeface="Times New Roman" pitchFamily="18" charset="0"/>
                      </a:rPr>
                      <m:t>𝐴𝐶𝐷</m:t>
                    </m:r>
                  </m:oMath>
                </a14:m>
                <a:r>
                  <a:rPr lang="en-US" sz="2800">
                    <a:solidFill>
                      <a:prstClr val="black"/>
                    </a:solidFill>
                    <a:latin typeface="Times New Roman" pitchFamily="18" charset="0"/>
                    <a:cs typeface="Times New Roman" pitchFamily="18" charset="0"/>
                  </a:rPr>
                  <a:t> vuông tại </a:t>
                </a:r>
                <a14:m>
                  <m:oMath xmlns:m="http://schemas.openxmlformats.org/officeDocument/2006/math">
                    <m:r>
                      <a:rPr lang="en-US" sz="2800" i="1">
                        <a:solidFill>
                          <a:prstClr val="black"/>
                        </a:solidFill>
                        <a:latin typeface="Cambria Math"/>
                        <a:cs typeface="Times New Roman" pitchFamily="18" charset="0"/>
                      </a:rPr>
                      <m:t>𝐷</m:t>
                    </m:r>
                  </m:oMath>
                </a14:m>
                <a:r>
                  <a:rPr lang="en-US" sz="2800">
                    <a:solidFill>
                      <a:prstClr val="black"/>
                    </a:solidFill>
                    <a:latin typeface="Times New Roman" pitchFamily="18" charset="0"/>
                    <a:cs typeface="Times New Roman" pitchFamily="18" charset="0"/>
                  </a:rPr>
                  <a:t>.</a:t>
                </a:r>
                <a:endParaRPr lang="en-US" sz="2800">
                  <a:solidFill>
                    <a:prstClr val="black"/>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79080" y="5005718"/>
                <a:ext cx="7757058" cy="523093"/>
              </a:xfrm>
              <a:prstGeom prst="rect">
                <a:avLst/>
              </a:prstGeom>
              <a:blipFill rotWithShape="1">
                <a:blip r:embed="rId6"/>
                <a:stretch>
                  <a:fillRect l="-1571"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6792600" y="2019981"/>
                <a:ext cx="1856921" cy="1135184"/>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𝑙</m:t>
                      </m:r>
                      <m:r>
                        <a:rPr lang="en-US" sz="3200" i="1" kern="0">
                          <a:solidFill>
                            <a:prstClr val="white"/>
                          </a:solidFill>
                          <a:latin typeface="Cambria Math"/>
                        </a:rPr>
                        <m:t>=</m:t>
                      </m:r>
                      <m:r>
                        <a:rPr lang="en-US" sz="3200" i="1" kern="0">
                          <a:solidFill>
                            <a:prstClr val="white"/>
                          </a:solidFill>
                          <a:latin typeface="Cambria Math"/>
                        </a:rPr>
                        <m:t>𝑎</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oMath>
                  </m:oMathPara>
                </a14:m>
                <a:endParaRPr lang="en-US" sz="3200" kern="0">
                  <a:solidFill>
                    <a:prstClr val="white"/>
                  </a:solidFill>
                </a:endParaRPr>
              </a:p>
              <a:p>
                <a:pPr defTabSz="910701">
                  <a:defRPr/>
                </a:pPr>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6792590" y="2019981"/>
                <a:ext cx="1856921" cy="113518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9541076" y="1993709"/>
                <a:ext cx="1856921" cy="1135184"/>
              </a:xfrm>
              <a:prstGeom prst="rect">
                <a:avLst/>
              </a:prstGeom>
            </p:spPr>
            <p:txBody>
              <a:bodyPr wrap="none" lIns="91174" tIns="45587" rIns="91174" bIns="45587">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𝑙</m:t>
                      </m:r>
                      <m:r>
                        <a:rPr lang="en-US" sz="3200" i="1" kern="0">
                          <a:solidFill>
                            <a:prstClr val="white"/>
                          </a:solidFill>
                          <a:latin typeface="Cambria Math"/>
                        </a:rPr>
                        <m:t>=</m:t>
                      </m:r>
                      <m:r>
                        <a:rPr lang="en-US" sz="3200" i="1" kern="0">
                          <a:solidFill>
                            <a:prstClr val="white"/>
                          </a:solidFill>
                          <a:latin typeface="Cambria Math"/>
                        </a:rPr>
                        <m:t>𝑎</m:t>
                      </m:r>
                      <m:rad>
                        <m:radPr>
                          <m:degHide m:val="on"/>
                          <m:ctrlPr>
                            <a:rPr lang="en-US" sz="3200" i="1" kern="0">
                              <a:solidFill>
                                <a:prstClr val="white"/>
                              </a:solidFill>
                              <a:latin typeface="Cambria Math"/>
                            </a:rPr>
                          </m:ctrlPr>
                        </m:radPr>
                        <m:deg/>
                        <m:e>
                          <m:r>
                            <a:rPr lang="en-US" sz="3200" i="1" kern="0">
                              <a:solidFill>
                                <a:prstClr val="white"/>
                              </a:solidFill>
                              <a:latin typeface="Cambria Math"/>
                            </a:rPr>
                            <m:t>3</m:t>
                          </m:r>
                        </m:e>
                      </m:rad>
                    </m:oMath>
                  </m:oMathPara>
                </a14:m>
                <a:endParaRPr lang="en-US" sz="3200" kern="0">
                  <a:solidFill>
                    <a:prstClr val="white"/>
                  </a:solidFill>
                </a:endParaRPr>
              </a:p>
              <a:p>
                <a:pPr defTabSz="910701">
                  <a:defRPr/>
                </a:pPr>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9541076" y="1993709"/>
                <a:ext cx="1856921" cy="113518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79080" y="5687725"/>
                <a:ext cx="7382051" cy="1004827"/>
              </a:xfrm>
              <a:prstGeom prst="rect">
                <a:avLst/>
              </a:prstGeom>
              <a:noFill/>
            </p:spPr>
            <p:txBody>
              <a:bodyPr wrap="square" lIns="91300" tIns="45650" rIns="91300" bIns="45650" rtlCol="0">
                <a:spAutoFit/>
              </a:bodyPr>
              <a:lstStyle/>
              <a:p>
                <a:r>
                  <a:rPr lang="en-US" sz="2800">
                    <a:latin typeface="Times New Roman" pitchFamily="18" charset="0"/>
                    <a:cs typeface="Times New Roman" pitchFamily="18" charset="0"/>
                  </a:rPr>
                  <a:t>Ta có:  </a:t>
                </a:r>
                <a14:m>
                  <m:oMath xmlns:m="http://schemas.openxmlformats.org/officeDocument/2006/math">
                    <m:sSup>
                      <m:sSupPr>
                        <m:ctrlPr>
                          <a:rPr lang="en-US" sz="2800" i="1">
                            <a:latin typeface="Cambria Math"/>
                            <a:cs typeface="Times New Roman" pitchFamily="18" charset="0"/>
                          </a:rPr>
                        </m:ctrlPr>
                      </m:sSupPr>
                      <m:e>
                        <m:r>
                          <a:rPr lang="en-US" sz="2800" i="1">
                            <a:latin typeface="Cambria Math"/>
                            <a:cs typeface="Times New Roman" pitchFamily="18" charset="0"/>
                          </a:rPr>
                          <m:t>𝐶𝐷</m:t>
                        </m:r>
                      </m:e>
                      <m:sup>
                        <m:r>
                          <a:rPr lang="en-US" sz="2800" i="1">
                            <a:latin typeface="Cambria Math"/>
                            <a:cs typeface="Times New Roman" pitchFamily="18" charset="0"/>
                          </a:rPr>
                          <m:t>2</m:t>
                        </m:r>
                      </m:sup>
                    </m:sSup>
                    <m:r>
                      <a:rPr lang="en-US" sz="2800" i="1">
                        <a:latin typeface="Cambria Math"/>
                        <a:cs typeface="Times New Roman" pitchFamily="18" charset="0"/>
                      </a:rPr>
                      <m:t>=</m:t>
                    </m:r>
                    <m:sSup>
                      <m:sSupPr>
                        <m:ctrlPr>
                          <a:rPr lang="en-US" sz="2800" i="1">
                            <a:latin typeface="Cambria Math"/>
                            <a:cs typeface="Times New Roman" pitchFamily="18" charset="0"/>
                          </a:rPr>
                        </m:ctrlPr>
                      </m:sSupPr>
                      <m:e>
                        <m:r>
                          <a:rPr lang="en-US" sz="2800" i="1">
                            <a:latin typeface="Cambria Math"/>
                            <a:cs typeface="Times New Roman" pitchFamily="18" charset="0"/>
                          </a:rPr>
                          <m:t>𝐴𝐶</m:t>
                        </m:r>
                      </m:e>
                      <m:sup>
                        <m:r>
                          <a:rPr lang="en-US" sz="2800" i="1">
                            <a:latin typeface="Cambria Math"/>
                            <a:cs typeface="Times New Roman" pitchFamily="18" charset="0"/>
                          </a:rPr>
                          <m:t>2</m:t>
                        </m:r>
                      </m:sup>
                    </m:sSup>
                    <m:r>
                      <a:rPr lang="en-US" sz="2800" i="1">
                        <a:latin typeface="Cambria Math"/>
                        <a:cs typeface="Times New Roman" pitchFamily="18" charset="0"/>
                      </a:rPr>
                      <m:t>−</m:t>
                    </m:r>
                    <m:sSup>
                      <m:sSupPr>
                        <m:ctrlPr>
                          <a:rPr lang="en-US" sz="2800" i="1">
                            <a:latin typeface="Cambria Math"/>
                            <a:cs typeface="Times New Roman" pitchFamily="18" charset="0"/>
                          </a:rPr>
                        </m:ctrlPr>
                      </m:sSupPr>
                      <m:e>
                        <m:r>
                          <a:rPr lang="en-US" sz="2800" i="1">
                            <a:latin typeface="Cambria Math"/>
                            <a:cs typeface="Times New Roman" pitchFamily="18" charset="0"/>
                          </a:rPr>
                          <m:t>𝐴𝐷</m:t>
                        </m:r>
                      </m:e>
                      <m:sup>
                        <m:r>
                          <a:rPr lang="en-US" sz="2800" i="1">
                            <a:latin typeface="Cambria Math"/>
                            <a:cs typeface="Times New Roman" pitchFamily="18" charset="0"/>
                          </a:rPr>
                          <m:t>2</m:t>
                        </m:r>
                      </m:sup>
                    </m:sSup>
                    <m:r>
                      <a:rPr lang="en-US" sz="2800" i="1">
                        <a:latin typeface="Cambria Math"/>
                        <a:cs typeface="Times New Roman" pitchFamily="18" charset="0"/>
                      </a:rPr>
                      <m:t>=</m:t>
                    </m:r>
                    <m:sSup>
                      <m:sSupPr>
                        <m:ctrlPr>
                          <a:rPr lang="en-US" sz="2800" i="1">
                            <a:latin typeface="Cambria Math"/>
                            <a:cs typeface="Times New Roman" pitchFamily="18" charset="0"/>
                          </a:rPr>
                        </m:ctrlPr>
                      </m:sSupPr>
                      <m:e>
                        <m:d>
                          <m:dPr>
                            <m:ctrlPr>
                              <a:rPr lang="en-US" sz="2800" i="1">
                                <a:latin typeface="Cambria Math"/>
                                <a:cs typeface="Times New Roman" pitchFamily="18" charset="0"/>
                              </a:rPr>
                            </m:ctrlPr>
                          </m:dPr>
                          <m:e>
                            <m:r>
                              <a:rPr lang="en-US" sz="2800" i="1">
                                <a:latin typeface="Cambria Math"/>
                                <a:cs typeface="Times New Roman" pitchFamily="18" charset="0"/>
                              </a:rPr>
                              <m:t>2</m:t>
                            </m:r>
                            <m:r>
                              <a:rPr lang="en-US" sz="2800" i="1">
                                <a:latin typeface="Cambria Math"/>
                                <a:cs typeface="Times New Roman" pitchFamily="18" charset="0"/>
                              </a:rPr>
                              <m:t>𝑎</m:t>
                            </m:r>
                          </m:e>
                        </m:d>
                      </m:e>
                      <m:sup>
                        <m:r>
                          <a:rPr lang="en-US" sz="2800" i="1">
                            <a:latin typeface="Cambria Math"/>
                            <a:cs typeface="Times New Roman" pitchFamily="18" charset="0"/>
                          </a:rPr>
                          <m:t>2</m:t>
                        </m:r>
                      </m:sup>
                    </m:sSup>
                    <m:r>
                      <a:rPr lang="en-US" sz="2800" i="1">
                        <a:latin typeface="Cambria Math"/>
                        <a:cs typeface="Times New Roman" pitchFamily="18" charset="0"/>
                      </a:rPr>
                      <m:t>−</m:t>
                    </m:r>
                    <m:sSup>
                      <m:sSupPr>
                        <m:ctrlPr>
                          <a:rPr lang="en-US" sz="2800" i="1">
                            <a:latin typeface="Cambria Math"/>
                            <a:cs typeface="Times New Roman" pitchFamily="18" charset="0"/>
                          </a:rPr>
                        </m:ctrlPr>
                      </m:sSupPr>
                      <m:e>
                        <m:r>
                          <a:rPr lang="en-US" sz="2800" i="1">
                            <a:latin typeface="Cambria Math"/>
                            <a:cs typeface="Times New Roman" pitchFamily="18" charset="0"/>
                          </a:rPr>
                          <m:t>𝑎</m:t>
                        </m:r>
                      </m:e>
                      <m:sup>
                        <m:r>
                          <a:rPr lang="en-US" sz="2800" i="1">
                            <a:latin typeface="Cambria Math"/>
                            <a:cs typeface="Times New Roman" pitchFamily="18" charset="0"/>
                          </a:rPr>
                          <m:t>2</m:t>
                        </m:r>
                      </m:sup>
                    </m:sSup>
                    <m:r>
                      <a:rPr lang="en-US" sz="2800" i="1">
                        <a:latin typeface="Cambria Math"/>
                        <a:cs typeface="Times New Roman" pitchFamily="18" charset="0"/>
                      </a:rPr>
                      <m:t>=3</m:t>
                    </m:r>
                    <m:sSup>
                      <m:sSupPr>
                        <m:ctrlPr>
                          <a:rPr lang="en-US" sz="2800" i="1">
                            <a:latin typeface="Cambria Math"/>
                            <a:cs typeface="Times New Roman" pitchFamily="18" charset="0"/>
                          </a:rPr>
                        </m:ctrlPr>
                      </m:sSupPr>
                      <m:e>
                        <m:r>
                          <a:rPr lang="en-US" sz="2800" i="1">
                            <a:latin typeface="Cambria Math"/>
                            <a:cs typeface="Times New Roman" pitchFamily="18" charset="0"/>
                          </a:rPr>
                          <m:t>𝑎</m:t>
                        </m:r>
                      </m:e>
                      <m:sup>
                        <m:r>
                          <a:rPr lang="en-US" sz="2800" i="1">
                            <a:latin typeface="Cambria Math"/>
                            <a:cs typeface="Times New Roman" pitchFamily="18" charset="0"/>
                          </a:rPr>
                          <m:t>2</m:t>
                        </m:r>
                      </m:sup>
                    </m:sSup>
                    <m:r>
                      <a:rPr lang="en-US" sz="2800" i="1">
                        <a:latin typeface="Cambria Math"/>
                        <a:cs typeface="Times New Roman" pitchFamily="18" charset="0"/>
                      </a:rPr>
                      <m:t>.</m:t>
                    </m:r>
                  </m:oMath>
                </a14:m>
                <a:endParaRPr lang="en-US" sz="2800">
                  <a:latin typeface="Times New Roman" pitchFamily="18" charset="0"/>
                  <a:cs typeface="Times New Roman" pitchFamily="18" charset="0"/>
                </a:endParaRPr>
              </a:p>
              <a:p>
                <a:pPr/>
                <a14:m>
                  <m:oMathPara xmlns:m="http://schemas.openxmlformats.org/officeDocument/2006/math">
                    <m:oMathParaPr>
                      <m:jc m:val="left"/>
                    </m:oMathParaPr>
                    <m:oMath xmlns:m="http://schemas.openxmlformats.org/officeDocument/2006/math">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𝑙</m:t>
                      </m:r>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𝐶𝐷</m:t>
                      </m:r>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𝑎</m:t>
                      </m:r>
                      <m:rad>
                        <m:radPr>
                          <m:degHide m:val="on"/>
                          <m:ctrlPr>
                            <a:rPr lang="en-US" sz="2800" i="1">
                              <a:latin typeface="Cambria Math"/>
                              <a:ea typeface="Cambria Math"/>
                              <a:cs typeface="Times New Roman" pitchFamily="18" charset="0"/>
                            </a:rPr>
                          </m:ctrlPr>
                        </m:radPr>
                        <m:deg/>
                        <m:e>
                          <m:r>
                            <a:rPr lang="en-US" sz="2800" i="1">
                              <a:latin typeface="Cambria Math"/>
                              <a:ea typeface="Cambria Math"/>
                              <a:cs typeface="Times New Roman" pitchFamily="18" charset="0"/>
                            </a:rPr>
                            <m:t>3</m:t>
                          </m:r>
                        </m:e>
                      </m:rad>
                    </m:oMath>
                  </m:oMathPara>
                </a14:m>
                <a:endParaRPr lang="en-US" sz="280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79080" y="5687715"/>
                <a:ext cx="7382051" cy="1004827"/>
              </a:xfrm>
              <a:prstGeom prst="rect">
                <a:avLst/>
              </a:prstGeom>
              <a:blipFill rotWithShape="1">
                <a:blip r:embed="rId9"/>
                <a:stretch>
                  <a:fillRect l="-1652" t="-6061"/>
                </a:stretch>
              </a:blipFill>
            </p:spPr>
            <p:txBody>
              <a:bodyPr/>
              <a:lstStyle/>
              <a:p>
                <a:r>
                  <a:rPr lang="en-US">
                    <a:noFill/>
                  </a:rPr>
                  <a:t> </a:t>
                </a:r>
              </a:p>
            </p:txBody>
          </p:sp>
        </mc:Fallback>
      </mc:AlternateContent>
      <p:pic>
        <p:nvPicPr>
          <p:cNvPr id="4710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13434" y="3844507"/>
            <a:ext cx="2211614" cy="26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0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wipe(down)">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down)">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down)">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down)">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wipe(left)">
                                      <p:cBhvr>
                                        <p:cTn id="5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2"/>
            <a:ext cx="12117481" cy="1586602"/>
            <a:chOff x="534987" y="1869705"/>
            <a:chExt cx="23754651" cy="2661022"/>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14</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812881" y="2052961"/>
                  <a:ext cx="20476757" cy="2477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dirty="0">
                      <a:solidFill>
                        <a:srgbClr val="002060"/>
                      </a:solidFill>
                      <a:latin typeface="Times New Roman" pitchFamily="18" charset="0"/>
                      <a:cs typeface="Times New Roman" pitchFamily="18" charset="0"/>
                    </a:rPr>
                    <a:t>Bán kính đáy của khối trụ tròn xoay có thể tích bằng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𝑉</m:t>
                      </m:r>
                      <m:r>
                        <a:rPr lang="en-US" sz="2800" i="1">
                          <a:solidFill>
                            <a:srgbClr val="002060"/>
                          </a:solidFill>
                          <a:latin typeface="Cambria Math" panose="02040503050406030204" pitchFamily="18" charset="0"/>
                          <a:cs typeface="Times New Roman" pitchFamily="18" charset="0"/>
                        </a:rPr>
                        <m:t> </m:t>
                      </m:r>
                    </m:oMath>
                  </a14:m>
                  <a:r>
                    <a:rPr lang="en-US" sz="2800" dirty="0">
                      <a:solidFill>
                        <a:srgbClr val="002060"/>
                      </a:solidFill>
                      <a:latin typeface="Times New Roman" pitchFamily="18" charset="0"/>
                      <a:cs typeface="Times New Roman" pitchFamily="18" charset="0"/>
                    </a:rPr>
                    <a:t>và chiều cao bằng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h</m:t>
                      </m:r>
                      <m:r>
                        <a:rPr lang="en-US" sz="2800" i="1">
                          <a:solidFill>
                            <a:srgbClr val="002060"/>
                          </a:solidFill>
                          <a:latin typeface="Cambria Math" panose="02040503050406030204" pitchFamily="18" charset="0"/>
                          <a:cs typeface="Times New Roman" pitchFamily="18" charset="0"/>
                        </a:rPr>
                        <m:t> </m:t>
                      </m:r>
                    </m:oMath>
                  </a14:m>
                  <a:r>
                    <a:rPr lang="en-US" sz="2800" dirty="0">
                      <a:solidFill>
                        <a:srgbClr val="002060"/>
                      </a:solidFill>
                      <a:latin typeface="Times New Roman" pitchFamily="18" charset="0"/>
                      <a:cs typeface="Times New Roman" pitchFamily="18" charset="0"/>
                    </a:rPr>
                    <a:t>là:</a:t>
                  </a:r>
                </a:p>
              </p:txBody>
            </p:sp>
          </mc:Choice>
          <mc:Fallback xmlns="">
            <p:sp>
              <p:nvSpPr>
                <p:cNvPr id="23" name="Rectangle 22"/>
                <p:cNvSpPr>
                  <a:spLocks noRot="1" noChangeAspect="1" noMove="1" noResize="1" noEditPoints="1" noAdjustHandles="1" noChangeArrowheads="1" noChangeShapeType="1" noTextEdit="1"/>
                </p:cNvSpPr>
                <p:nvPr/>
              </p:nvSpPr>
              <p:spPr>
                <a:xfrm>
                  <a:off x="3812881" y="2052961"/>
                  <a:ext cx="20476757" cy="2347855"/>
                </a:xfrm>
                <a:prstGeom prst="rect">
                  <a:avLst/>
                </a:prstGeom>
                <a:blipFill rotWithShape="1">
                  <a:blip r:embed="rId3"/>
                  <a:stretch>
                    <a:fillRect l="-292" b="-82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046780" y="203939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1041092" y="1746587"/>
                <a:ext cx="1459278" cy="1183289"/>
              </a:xfrm>
              <a:prstGeom prst="rect">
                <a:avLst/>
              </a:prstGeom>
            </p:spPr>
            <p:txBody>
              <a:bodyPr wrap="none" lIns="91062" tIns="45531" rIns="91062" bIns="45531">
                <a:spAutoFit/>
              </a:bodyPr>
              <a:lstStyle/>
              <a:p>
                <a:pPr defTabSz="910701">
                  <a:defRPr/>
                </a:pPr>
                <a14:m>
                  <m:oMathPara xmlns:m="http://schemas.openxmlformats.org/officeDocument/2006/math">
                    <m:oMathParaPr>
                      <m:jc m:val="centerGroup"/>
                    </m:oMathParaPr>
                    <m:oMath xmlns:m="http://schemas.openxmlformats.org/officeDocument/2006/math">
                      <m:r>
                        <a:rPr lang="en-US" sz="2400" b="1" i="1">
                          <a:solidFill>
                            <a:schemeClr val="bg1"/>
                          </a:solidFill>
                          <a:latin typeface="Cambria Math" panose="02040503050406030204" pitchFamily="18" charset="0"/>
                          <a:cs typeface="Times New Roman" pitchFamily="18" charset="0"/>
                        </a:rPr>
                        <m:t>𝒓</m:t>
                      </m:r>
                      <m:r>
                        <a:rPr lang="en-US" sz="2400" b="1" i="1">
                          <a:solidFill>
                            <a:schemeClr val="bg1"/>
                          </a:solidFill>
                          <a:latin typeface="Cambria Math" panose="02040503050406030204" pitchFamily="18" charset="0"/>
                          <a:cs typeface="Times New Roman" pitchFamily="18" charset="0"/>
                        </a:rPr>
                        <m:t>=</m:t>
                      </m:r>
                      <m:rad>
                        <m:radPr>
                          <m:degHide m:val="on"/>
                          <m:ctrlPr>
                            <a:rPr lang="en-US" sz="2400" b="1" i="1" dirty="0">
                              <a:solidFill>
                                <a:schemeClr val="bg1"/>
                              </a:solidFill>
                              <a:latin typeface="Cambria Math"/>
                            </a:rPr>
                          </m:ctrlPr>
                        </m:radPr>
                        <m:deg/>
                        <m:e>
                          <m:f>
                            <m:fPr>
                              <m:ctrlPr>
                                <a:rPr lang="en-US" sz="2400" b="1" i="1" dirty="0">
                                  <a:solidFill>
                                    <a:schemeClr val="bg1"/>
                                  </a:solidFill>
                                  <a:latin typeface="Cambria Math"/>
                                </a:rPr>
                              </m:ctrlPr>
                            </m:fPr>
                            <m:num>
                              <m:r>
                                <a:rPr lang="en-US" sz="2400" b="1" i="1" dirty="0">
                                  <a:solidFill>
                                    <a:schemeClr val="bg1"/>
                                  </a:solidFill>
                                  <a:latin typeface="Cambria Math" panose="02040503050406030204" pitchFamily="18" charset="0"/>
                                </a:rPr>
                                <m:t>𝟑</m:t>
                              </m:r>
                              <m:r>
                                <a:rPr lang="en-US" sz="2400" b="1" i="1" dirty="0">
                                  <a:solidFill>
                                    <a:schemeClr val="bg1"/>
                                  </a:solidFill>
                                  <a:latin typeface="Cambria Math" panose="02040503050406030204" pitchFamily="18" charset="0"/>
                                </a:rPr>
                                <m:t>𝑽</m:t>
                              </m:r>
                            </m:num>
                            <m:den>
                              <m:r>
                                <a:rPr lang="en-US" sz="2400" b="1" i="1" dirty="0">
                                  <a:solidFill>
                                    <a:schemeClr val="bg1"/>
                                  </a:solidFill>
                                  <a:latin typeface="Cambria Math" panose="02040503050406030204" pitchFamily="18" charset="0"/>
                                  <a:ea typeface="Cambria Math" panose="02040503050406030204" pitchFamily="18" charset="0"/>
                                </a:rPr>
                                <m:t>𝝅</m:t>
                              </m:r>
                              <m:r>
                                <a:rPr lang="en-US" sz="2400" b="1" i="1" dirty="0">
                                  <a:solidFill>
                                    <a:schemeClr val="bg1"/>
                                  </a:solidFill>
                                  <a:latin typeface="Cambria Math" panose="02040503050406030204" pitchFamily="18" charset="0"/>
                                  <a:ea typeface="Cambria Math" panose="02040503050406030204" pitchFamily="18" charset="0"/>
                                </a:rPr>
                                <m:t>𝒉</m:t>
                              </m:r>
                            </m:den>
                          </m:f>
                        </m:e>
                      </m:rad>
                    </m:oMath>
                  </m:oMathPara>
                </a14:m>
                <a:endParaRPr lang="en-US" sz="3200" b="1" kern="0">
                  <a:solidFill>
                    <a:prstClr val="white"/>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41092" y="1746577"/>
                <a:ext cx="1459278" cy="118328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048339" y="1784273"/>
                <a:ext cx="1611473" cy="1183529"/>
              </a:xfrm>
              <a:prstGeom prst="rect">
                <a:avLst/>
              </a:prstGeom>
            </p:spPr>
            <p:txBody>
              <a:bodyPr wrap="square" lIns="91300" tIns="45650" rIns="91300" bIns="45650">
                <a:spAutoFit/>
              </a:bodyPr>
              <a:lstStyle/>
              <a:p>
                <a:pPr defTabSz="913030"/>
                <a14:m>
                  <m:oMathPara xmlns:m="http://schemas.openxmlformats.org/officeDocument/2006/math">
                    <m:oMathParaPr>
                      <m:jc m:val="centerGroup"/>
                    </m:oMathParaPr>
                    <m:oMath xmlns:m="http://schemas.openxmlformats.org/officeDocument/2006/math">
                      <m:r>
                        <a:rPr lang="en-US" sz="2400" b="1" i="1">
                          <a:solidFill>
                            <a:schemeClr val="bg1"/>
                          </a:solidFill>
                          <a:latin typeface="Cambria Math" panose="02040503050406030204" pitchFamily="18" charset="0"/>
                          <a:cs typeface="Times New Roman" pitchFamily="18" charset="0"/>
                        </a:rPr>
                        <m:t>𝒓</m:t>
                      </m:r>
                      <m:r>
                        <a:rPr lang="en-US" sz="2400" b="1" i="1">
                          <a:solidFill>
                            <a:schemeClr val="bg1"/>
                          </a:solidFill>
                          <a:latin typeface="Cambria Math" panose="02040503050406030204" pitchFamily="18" charset="0"/>
                          <a:cs typeface="Times New Roman" pitchFamily="18" charset="0"/>
                        </a:rPr>
                        <m:t>=</m:t>
                      </m:r>
                      <m:rad>
                        <m:radPr>
                          <m:degHide m:val="on"/>
                          <m:ctrlPr>
                            <a:rPr lang="en-US" sz="2400" b="1" i="1" dirty="0">
                              <a:solidFill>
                                <a:schemeClr val="bg1"/>
                              </a:solidFill>
                              <a:latin typeface="Cambria Math"/>
                            </a:rPr>
                          </m:ctrlPr>
                        </m:radPr>
                        <m:deg/>
                        <m:e>
                          <m:f>
                            <m:fPr>
                              <m:ctrlPr>
                                <a:rPr lang="en-US" sz="2400" b="1" i="1" dirty="0">
                                  <a:solidFill>
                                    <a:schemeClr val="bg1"/>
                                  </a:solidFill>
                                  <a:latin typeface="Cambria Math"/>
                                </a:rPr>
                              </m:ctrlPr>
                            </m:fPr>
                            <m:num>
                              <m:r>
                                <a:rPr lang="en-US" sz="2400" b="1" i="1" dirty="0">
                                  <a:solidFill>
                                    <a:schemeClr val="bg1"/>
                                  </a:solidFill>
                                  <a:latin typeface="Cambria Math" panose="02040503050406030204" pitchFamily="18" charset="0"/>
                                </a:rPr>
                                <m:t>𝟑</m:t>
                              </m:r>
                              <m:r>
                                <a:rPr lang="en-US" sz="2400" b="1" i="1" dirty="0">
                                  <a:solidFill>
                                    <a:schemeClr val="bg1"/>
                                  </a:solidFill>
                                  <a:latin typeface="Cambria Math" panose="02040503050406030204" pitchFamily="18" charset="0"/>
                                </a:rPr>
                                <m:t>𝑽</m:t>
                              </m:r>
                            </m:num>
                            <m:den>
                              <m:r>
                                <a:rPr lang="en-US" sz="2400" b="1" i="1" dirty="0">
                                  <a:solidFill>
                                    <a:schemeClr val="bg1"/>
                                  </a:solidFill>
                                  <a:latin typeface="Cambria Math" panose="02040503050406030204" pitchFamily="18" charset="0"/>
                                </a:rPr>
                                <m:t>𝟐</m:t>
                              </m:r>
                              <m:r>
                                <a:rPr lang="en-US" sz="2400" b="1" i="1" dirty="0">
                                  <a:solidFill>
                                    <a:schemeClr val="bg1"/>
                                  </a:solidFill>
                                  <a:latin typeface="Cambria Math" panose="02040503050406030204" pitchFamily="18" charset="0"/>
                                  <a:ea typeface="Cambria Math" panose="02040503050406030204" pitchFamily="18" charset="0"/>
                                </a:rPr>
                                <m:t>𝝅</m:t>
                              </m:r>
                              <m:r>
                                <a:rPr lang="en-US" sz="2400" b="1" i="1" dirty="0">
                                  <a:solidFill>
                                    <a:schemeClr val="bg1"/>
                                  </a:solidFill>
                                  <a:latin typeface="Cambria Math" panose="02040503050406030204" pitchFamily="18" charset="0"/>
                                  <a:ea typeface="Cambria Math" panose="02040503050406030204" pitchFamily="18" charset="0"/>
                                </a:rPr>
                                <m:t>𝒉</m:t>
                              </m:r>
                            </m:den>
                          </m:f>
                        </m:e>
                      </m:rad>
                    </m:oMath>
                  </m:oMathPara>
                </a14:m>
                <a:endParaRPr lang="en-US" sz="2400" b="1" dirty="0">
                  <a:solidFill>
                    <a:schemeClr val="bg1"/>
                  </a:solidFill>
                  <a:latin typeface="CordiaUPC" panose="020B0304020202020204" pitchFamily="34" charset="-34"/>
                  <a:cs typeface="CordiaUPC" panose="020B0304020202020204" pitchFamily="34" charset="-34"/>
                </a:endParaRPr>
              </a:p>
            </p:txBody>
          </p:sp>
        </mc:Choice>
        <mc:Fallback xmlns="">
          <p:sp>
            <p:nvSpPr>
              <p:cNvPr id="54" name="Rectangle 53"/>
              <p:cNvSpPr>
                <a:spLocks noRot="1" noChangeAspect="1" noMove="1" noResize="1" noEditPoints="1" noAdjustHandles="1" noChangeArrowheads="1" noChangeShapeType="1" noTextEdit="1"/>
              </p:cNvSpPr>
              <p:nvPr/>
            </p:nvSpPr>
            <p:spPr>
              <a:xfrm>
                <a:off x="4048339" y="1784263"/>
                <a:ext cx="1611473" cy="118352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6585326" y="1755502"/>
                <a:ext cx="1611473" cy="1183529"/>
              </a:xfrm>
              <a:prstGeom prst="rect">
                <a:avLst/>
              </a:prstGeom>
            </p:spPr>
            <p:txBody>
              <a:bodyPr wrap="square" lIns="91300" tIns="45650" rIns="91300" bIns="45650">
                <a:spAutoFit/>
              </a:bodyPr>
              <a:lstStyle/>
              <a:p>
                <a:pPr defTabSz="913030"/>
                <a14:m>
                  <m:oMathPara xmlns:m="http://schemas.openxmlformats.org/officeDocument/2006/math">
                    <m:oMathParaPr>
                      <m:jc m:val="centerGroup"/>
                    </m:oMathParaPr>
                    <m:oMath xmlns:m="http://schemas.openxmlformats.org/officeDocument/2006/math">
                      <m:r>
                        <a:rPr lang="en-US" sz="2400" b="1" i="1">
                          <a:solidFill>
                            <a:schemeClr val="bg1"/>
                          </a:solidFill>
                          <a:latin typeface="Cambria Math" panose="02040503050406030204" pitchFamily="18" charset="0"/>
                          <a:cs typeface="Times New Roman" pitchFamily="18" charset="0"/>
                        </a:rPr>
                        <m:t>𝒓</m:t>
                      </m:r>
                      <m:r>
                        <a:rPr lang="en-US" sz="2400" b="1" i="1">
                          <a:solidFill>
                            <a:schemeClr val="bg1"/>
                          </a:solidFill>
                          <a:latin typeface="Cambria Math" panose="02040503050406030204" pitchFamily="18" charset="0"/>
                          <a:cs typeface="Times New Roman" pitchFamily="18" charset="0"/>
                        </a:rPr>
                        <m:t>=</m:t>
                      </m:r>
                      <m:rad>
                        <m:radPr>
                          <m:degHide m:val="on"/>
                          <m:ctrlPr>
                            <a:rPr lang="en-US" sz="2400" b="1" i="1" dirty="0">
                              <a:solidFill>
                                <a:schemeClr val="bg1"/>
                              </a:solidFill>
                              <a:latin typeface="Cambria Math"/>
                            </a:rPr>
                          </m:ctrlPr>
                        </m:radPr>
                        <m:deg/>
                        <m:e>
                          <m:f>
                            <m:fPr>
                              <m:ctrlPr>
                                <a:rPr lang="en-US" sz="2400" b="1" i="1" dirty="0">
                                  <a:solidFill>
                                    <a:schemeClr val="bg1"/>
                                  </a:solidFill>
                                  <a:latin typeface="Cambria Math"/>
                                </a:rPr>
                              </m:ctrlPr>
                            </m:fPr>
                            <m:num>
                              <m:r>
                                <a:rPr lang="en-US" sz="2400" b="1" i="1" dirty="0">
                                  <a:solidFill>
                                    <a:schemeClr val="bg1"/>
                                  </a:solidFill>
                                  <a:latin typeface="Cambria Math" panose="02040503050406030204" pitchFamily="18" charset="0"/>
                                </a:rPr>
                                <m:t>𝑽</m:t>
                              </m:r>
                            </m:num>
                            <m:den>
                              <m:r>
                                <a:rPr lang="en-US" sz="2400" b="1" i="1" dirty="0">
                                  <a:solidFill>
                                    <a:schemeClr val="bg1"/>
                                  </a:solidFill>
                                  <a:latin typeface="Cambria Math" panose="02040503050406030204" pitchFamily="18" charset="0"/>
                                  <a:ea typeface="Cambria Math" panose="02040503050406030204" pitchFamily="18" charset="0"/>
                                </a:rPr>
                                <m:t>𝝅</m:t>
                              </m:r>
                              <m:r>
                                <a:rPr lang="en-US" sz="2400" b="1" i="1" dirty="0">
                                  <a:solidFill>
                                    <a:schemeClr val="bg1"/>
                                  </a:solidFill>
                                  <a:latin typeface="Cambria Math" panose="02040503050406030204" pitchFamily="18" charset="0"/>
                                  <a:ea typeface="Cambria Math" panose="02040503050406030204" pitchFamily="18" charset="0"/>
                                </a:rPr>
                                <m:t>𝒉</m:t>
                              </m:r>
                            </m:den>
                          </m:f>
                        </m:e>
                      </m:rad>
                    </m:oMath>
                  </m:oMathPara>
                </a14:m>
                <a:endParaRPr lang="en-US" sz="2400" b="1" dirty="0">
                  <a:solidFill>
                    <a:prstClr val="black"/>
                  </a:solidFill>
                  <a:latin typeface="CordiaUPC" panose="020B0304020202020204" pitchFamily="34" charset="-34"/>
                  <a:cs typeface="CordiaUPC" panose="020B0304020202020204" pitchFamily="34" charset="-34"/>
                </a:endParaRPr>
              </a:p>
            </p:txBody>
          </p:sp>
        </mc:Choice>
        <mc:Fallback xmlns="">
          <p:sp>
            <p:nvSpPr>
              <p:cNvPr id="58" name="Rectangle 57"/>
              <p:cNvSpPr>
                <a:spLocks noRot="1" noChangeAspect="1" noMove="1" noResize="1" noEditPoints="1" noAdjustHandles="1" noChangeArrowheads="1" noChangeShapeType="1" noTextEdit="1"/>
              </p:cNvSpPr>
              <p:nvPr/>
            </p:nvSpPr>
            <p:spPr>
              <a:xfrm>
                <a:off x="6585316" y="1755492"/>
                <a:ext cx="1611473" cy="118352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073247" y="1799481"/>
                <a:ext cx="1644104" cy="1183529"/>
              </a:xfrm>
              <a:prstGeom prst="rect">
                <a:avLst/>
              </a:prstGeom>
            </p:spPr>
            <p:txBody>
              <a:bodyPr wrap="none" lIns="91300" tIns="45650" rIns="91300" bIns="45650">
                <a:spAutoFit/>
              </a:bodyPr>
              <a:lstStyle/>
              <a:p>
                <a:pPr defTabSz="913030">
                  <a:defRPr/>
                </a:pPr>
                <a14:m>
                  <m:oMathPara xmlns:m="http://schemas.openxmlformats.org/officeDocument/2006/math">
                    <m:oMathParaPr>
                      <m:jc m:val="centerGroup"/>
                    </m:oMathParaPr>
                    <m:oMath xmlns:m="http://schemas.openxmlformats.org/officeDocument/2006/math">
                      <m:r>
                        <a:rPr lang="en-US" sz="2400" b="1" i="1" kern="0">
                          <a:solidFill>
                            <a:schemeClr val="bg1"/>
                          </a:solidFill>
                          <a:latin typeface="Cambria Math" panose="02040503050406030204" pitchFamily="18" charset="0"/>
                          <a:cs typeface="Times New Roman" pitchFamily="18" charset="0"/>
                        </a:rPr>
                        <m:t>𝒓</m:t>
                      </m:r>
                      <m:r>
                        <a:rPr lang="en-US" sz="2400" b="1" i="1" kern="0">
                          <a:solidFill>
                            <a:schemeClr val="bg1"/>
                          </a:solidFill>
                          <a:latin typeface="Cambria Math" panose="02040503050406030204" pitchFamily="18" charset="0"/>
                          <a:cs typeface="Times New Roman" pitchFamily="18" charset="0"/>
                        </a:rPr>
                        <m:t>=</m:t>
                      </m:r>
                      <m:rad>
                        <m:radPr>
                          <m:degHide m:val="on"/>
                          <m:ctrlPr>
                            <a:rPr lang="en-US" sz="2400" b="1" i="1" kern="0" dirty="0">
                              <a:solidFill>
                                <a:schemeClr val="bg1"/>
                              </a:solidFill>
                              <a:latin typeface="Cambria Math"/>
                            </a:rPr>
                          </m:ctrlPr>
                        </m:radPr>
                        <m:deg/>
                        <m:e>
                          <m:f>
                            <m:fPr>
                              <m:ctrlPr>
                                <a:rPr lang="en-US" sz="2400" b="1" i="1" kern="0" dirty="0">
                                  <a:solidFill>
                                    <a:schemeClr val="bg1"/>
                                  </a:solidFill>
                                  <a:latin typeface="Cambria Math"/>
                                </a:rPr>
                              </m:ctrlPr>
                            </m:fPr>
                            <m:num>
                              <m:r>
                                <a:rPr lang="en-US" sz="2400" b="1" i="1" kern="0" dirty="0">
                                  <a:solidFill>
                                    <a:schemeClr val="bg1"/>
                                  </a:solidFill>
                                  <a:latin typeface="Cambria Math" panose="02040503050406030204" pitchFamily="18" charset="0"/>
                                </a:rPr>
                                <m:t>𝑽</m:t>
                              </m:r>
                            </m:num>
                            <m:den>
                              <m:r>
                                <a:rPr lang="en-US" sz="2400" b="1" i="1" kern="0" dirty="0">
                                  <a:solidFill>
                                    <a:schemeClr val="bg1"/>
                                  </a:solidFill>
                                  <a:latin typeface="Cambria Math" panose="02040503050406030204" pitchFamily="18" charset="0"/>
                                </a:rPr>
                                <m:t>𝟑</m:t>
                              </m:r>
                              <m:r>
                                <a:rPr lang="en-US" sz="2400" b="1" i="1" kern="0" dirty="0">
                                  <a:solidFill>
                                    <a:schemeClr val="bg1"/>
                                  </a:solidFill>
                                  <a:latin typeface="Cambria Math" panose="02040503050406030204" pitchFamily="18" charset="0"/>
                                  <a:ea typeface="Cambria Math" panose="02040503050406030204" pitchFamily="18" charset="0"/>
                                </a:rPr>
                                <m:t>𝝅</m:t>
                              </m:r>
                              <m:r>
                                <a:rPr lang="en-US" sz="2400" b="1" i="1" kern="0" dirty="0">
                                  <a:solidFill>
                                    <a:schemeClr val="bg1"/>
                                  </a:solidFill>
                                  <a:latin typeface="Cambria Math" panose="02040503050406030204" pitchFamily="18" charset="0"/>
                                  <a:ea typeface="Cambria Math" panose="02040503050406030204" pitchFamily="18" charset="0"/>
                                </a:rPr>
                                <m:t>𝒉</m:t>
                              </m:r>
                            </m:den>
                          </m:f>
                        </m:e>
                      </m:rad>
                    </m:oMath>
                  </m:oMathPara>
                </a14:m>
                <a:endParaRPr lang="en-US" b="1" kern="0">
                  <a:solidFill>
                    <a:sysClr val="windowText" lastClr="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073247" y="1799471"/>
                <a:ext cx="1644104" cy="118352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002359" y="4267442"/>
                <a:ext cx="6039491" cy="2053960"/>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Áp </a:t>
                </a:r>
                <a:r>
                  <a:rPr lang="en-US" sz="2800" kern="0" dirty="0" err="1">
                    <a:solidFill>
                      <a:prstClr val="black"/>
                    </a:solidFill>
                    <a:latin typeface="Times New Roman" pitchFamily="18" charset="0"/>
                    <a:cs typeface="Times New Roman" pitchFamily="18" charset="0"/>
                  </a:rPr>
                  <a:t>dụng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thức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ta </a:t>
                </a:r>
                <a:r>
                  <a:rPr lang="en-US" sz="2800" kern="0" dirty="0" err="1">
                    <a:solidFill>
                      <a:prstClr val="black"/>
                    </a:solidFill>
                    <a:latin typeface="Times New Roman" pitchFamily="18" charset="0"/>
                    <a:cs typeface="Times New Roman" pitchFamily="18" charset="0"/>
                  </a:rPr>
                  <a:t>có</a:t>
                </a:r>
                <a:endParaRPr lang="en-US" sz="2800" kern="0" dirty="0">
                  <a:solidFill>
                    <a:prstClr val="black"/>
                  </a:solidFill>
                  <a:latin typeface="Times New Roman" pitchFamily="18" charset="0"/>
                  <a:cs typeface="Times New Roman" pitchFamily="18" charset="0"/>
                </a:endParaRPr>
              </a:p>
              <a:p>
                <a:pPr defTabSz="913030">
                  <a:lnSpc>
                    <a:spcPct val="150000"/>
                  </a:lnSpc>
                  <a:defRPr/>
                </a:pP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rPr>
                      <m:t>𝑉</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kern="0" dirty="0">
                        <a:solidFill>
                          <a:prstClr val="black"/>
                        </a:solidFill>
                        <a:latin typeface="Cambria Math" panose="02040503050406030204" pitchFamily="18" charset="0"/>
                      </a:rPr>
                      <m:t>⇒</m:t>
                    </m:r>
                    <m:sSup>
                      <m:sSupPr>
                        <m:ctrlPr>
                          <a:rPr lang="en-US" sz="2800" i="1" kern="0" dirty="0">
                            <a:solidFill>
                              <a:prstClr val="black"/>
                            </a:solidFill>
                            <a:latin typeface="Cambria Math"/>
                          </a:rPr>
                        </m:ctrlPr>
                      </m:sSupPr>
                      <m:e>
                        <m:r>
                          <a:rPr lang="en-US" sz="2800" i="1" kern="0" dirty="0">
                            <a:solidFill>
                              <a:prstClr val="black"/>
                            </a:solidFill>
                            <a:latin typeface="Cambria Math" panose="02040503050406030204" pitchFamily="18" charset="0"/>
                          </a:rPr>
                          <m:t>𝑟</m:t>
                        </m:r>
                      </m:e>
                      <m:sup>
                        <m:r>
                          <a:rPr lang="en-US" sz="2800" kern="0" dirty="0">
                            <a:solidFill>
                              <a:prstClr val="black"/>
                            </a:solidFill>
                            <a:latin typeface="Cambria Math" panose="02040503050406030204" pitchFamily="18" charset="0"/>
                          </a:rPr>
                          <m:t>2</m:t>
                        </m:r>
                      </m:sup>
                    </m:sSup>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𝑉</m:t>
                        </m:r>
                      </m:num>
                      <m:den>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h</m:t>
                        </m:r>
                      </m:den>
                    </m:f>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rad>
                      <m:radPr>
                        <m:degHide m:val="on"/>
                        <m:ctrlPr>
                          <a:rPr lang="en-US" sz="2800" i="1" kern="0" dirty="0">
                            <a:solidFill>
                              <a:prstClr val="black"/>
                            </a:solidFill>
                            <a:latin typeface="Cambria Math"/>
                          </a:rPr>
                        </m:ctrlPr>
                      </m:radPr>
                      <m:deg/>
                      <m:e>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𝑉</m:t>
                            </m:r>
                          </m:num>
                          <m:den>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h</m:t>
                            </m:r>
                          </m:den>
                        </m:f>
                      </m:e>
                    </m:rad>
                  </m:oMath>
                </a14:m>
                <a:endParaRPr lang="en-US" sz="2800" kern="0" dirty="0">
                  <a:solidFill>
                    <a:prstClr val="black"/>
                  </a:solidFill>
                  <a:latin typeface="Times New Roman" pitchFamily="18" charset="0"/>
                  <a:cs typeface="Times New Roman"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002349" y="4267442"/>
                <a:ext cx="6039491" cy="2053960"/>
              </a:xfrm>
              <a:prstGeom prst="rect">
                <a:avLst/>
              </a:prstGeom>
              <a:blipFill rotWithShape="1">
                <a:blip r:embed="rId8"/>
                <a:stretch>
                  <a:fillRect l="-2018"/>
                </a:stretch>
              </a:blipFill>
            </p:spPr>
            <p:txBody>
              <a:bodyPr/>
              <a:lstStyle/>
              <a:p>
                <a:r>
                  <a:rPr lang="en-US">
                    <a:noFill/>
                  </a:rPr>
                  <a:t> </a:t>
                </a:r>
              </a:p>
            </p:txBody>
          </p:sp>
        </mc:Fallback>
      </mc:AlternateContent>
    </p:spTree>
    <p:extLst>
      <p:ext uri="{BB962C8B-B14F-4D97-AF65-F5344CB8AC3E}">
        <p14:creationId xmlns:p14="http://schemas.microsoft.com/office/powerpoint/2010/main" val="21299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wipe(down)">
                                      <p:cBhvr>
                                        <p:cTn id="17" dur="500"/>
                                        <p:tgtEl>
                                          <p:spTgt spid="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2">
                                            <p:txEl>
                                              <p:pRg st="1" end="1"/>
                                            </p:txEl>
                                          </p:spTgt>
                                        </p:tgtEl>
                                        <p:attrNameLst>
                                          <p:attrName>style.visibility</p:attrName>
                                        </p:attrNameLst>
                                      </p:cBhvr>
                                      <p:to>
                                        <p:strVal val="visible"/>
                                      </p:to>
                                    </p:set>
                                    <p:animEffect transition="in" filter="wipe(down)">
                                      <p:cBhvr>
                                        <p:cTn id="22" dur="500"/>
                                        <p:tgtEl>
                                          <p:spTgt spid="6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57" y="117602"/>
            <a:ext cx="12117481" cy="1586602"/>
            <a:chOff x="534987" y="1869705"/>
            <a:chExt cx="23754651" cy="2661022"/>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15</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812881" y="2052961"/>
              <a:ext cx="20476757" cy="24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a:solidFill>
                    <a:srgbClr val="002060"/>
                  </a:solidFill>
                  <a:latin typeface="Times New Roman" pitchFamily="18" charset="0"/>
                  <a:cs typeface="Times New Roman" pitchFamily="18" charset="0"/>
                </a:rPr>
                <a:t>Cho hình trụ có bán kính đáy r = 5 (cm) và khoảng cách giữa hai đáy bằng h = 7 (cm). Diện tích xung quanh của hình trụ là:</a:t>
              </a:r>
              <a:endParaRPr lang="en-US" sz="2800" dirty="0">
                <a:solidFill>
                  <a:srgbClr val="002060"/>
                </a:solidFill>
                <a:latin typeface="Times New Roman" pitchFamily="18" charset="0"/>
                <a:cs typeface="Times New Roman"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59621" y="2117766"/>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092" y="1746581"/>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910368" y="2045847"/>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70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910368" y="2045837"/>
                <a:ext cx="2027543" cy="584775"/>
              </a:xfrm>
              <a:prstGeom prst="rect">
                <a:avLst/>
              </a:prstGeom>
              <a:blipFill rotWithShape="1">
                <a:blip r:embed="rId3"/>
                <a:stretch>
                  <a:fillRect l="-750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66022" y="2035857"/>
                <a:ext cx="223593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120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866012" y="2035847"/>
                <a:ext cx="2235933" cy="584775"/>
              </a:xfrm>
              <a:prstGeom prst="rect">
                <a:avLst/>
              </a:prstGeom>
              <a:blipFill rotWithShape="1">
                <a:blip r:embed="rId4"/>
                <a:stretch>
                  <a:fillRect l="-6812"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937199" y="2048671"/>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60</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937189" y="2048661"/>
                <a:ext cx="2027543" cy="584775"/>
              </a:xfrm>
              <a:prstGeom prst="rect">
                <a:avLst/>
              </a:prstGeom>
              <a:blipFill rotWithShape="1">
                <a:blip r:embed="rId5"/>
                <a:stretch>
                  <a:fillRect l="-780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727729" y="2048671"/>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35</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727729" y="2048661"/>
                <a:ext cx="2027543" cy="584775"/>
              </a:xfrm>
              <a:prstGeom prst="rect">
                <a:avLst/>
              </a:prstGeom>
              <a:blipFill rotWithShape="1">
                <a:blip r:embed="rId6"/>
                <a:stretch>
                  <a:fillRect l="-7831"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93326" y="4327569"/>
                <a:ext cx="6039491" cy="1434816"/>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Áp </a:t>
                </a:r>
                <a:r>
                  <a:rPr lang="en-US" sz="2800" kern="0" dirty="0" err="1">
                    <a:solidFill>
                      <a:prstClr val="black"/>
                    </a:solidFill>
                    <a:latin typeface="Times New Roman" pitchFamily="18" charset="0"/>
                    <a:cs typeface="Times New Roman" pitchFamily="18" charset="0"/>
                  </a:rPr>
                  <a:t>dụng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thức</a:t>
                </a:r>
                <a:endParaRPr lang="en-US" sz="2800" kern="0" dirty="0">
                  <a:solidFill>
                    <a:prstClr val="black"/>
                  </a:solidFill>
                  <a:latin typeface="Times New Roman" pitchFamily="18" charset="0"/>
                  <a:cs typeface="Times New Roman" pitchFamily="18" charset="0"/>
                </a:endParaRPr>
              </a:p>
              <a:p>
                <a:pPr defTabSz="913030">
                  <a:lnSpc>
                    <a:spcPct val="150000"/>
                  </a:lnSpc>
                  <a:defRPr/>
                </a:pPr>
                <a14:m>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𝑟h</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.5.7</m:t>
                    </m:r>
                  </m:oMath>
                </a14:m>
                <a:r>
                  <a:rPr lang="en-US" sz="2800" kern="0" dirty="0">
                    <a:solidFill>
                      <a:prstClr val="black"/>
                    </a:solidFill>
                    <a:latin typeface="Times New Roman" pitchFamily="18" charset="0"/>
                    <a:cs typeface="Times New Roman" pitchFamily="18" charset="0"/>
                  </a:rPr>
                  <a:t> = 70</a:t>
                </a:r>
                <a:r>
                  <a:rPr lang="en-US" sz="2800" kern="0" dirty="0">
                    <a:solidFill>
                      <a:prstClr val="black"/>
                    </a:solidFill>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𝑐𝑚</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kern="0">
                        <a:solidFill>
                          <a:prstClr val="black"/>
                        </a:solidFill>
                        <a:latin typeface="Cambria Math" panose="02040503050406030204" pitchFamily="18" charset="0"/>
                        <a:ea typeface="Cambria Math" panose="02040503050406030204" pitchFamily="18" charset="0"/>
                      </a:rPr>
                      <m:t>)</m:t>
                    </m:r>
                  </m:oMath>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793316" y="4327569"/>
                <a:ext cx="6039491" cy="1434816"/>
              </a:xfrm>
              <a:prstGeom prst="rect">
                <a:avLst/>
              </a:prstGeom>
              <a:blipFill rotWithShape="1">
                <a:blip r:embed="rId7"/>
                <a:stretch>
                  <a:fillRect l="-2018" b="-4681"/>
                </a:stretch>
              </a:blipFill>
            </p:spPr>
            <p:txBody>
              <a:bodyPr/>
              <a:lstStyle/>
              <a:p>
                <a:r>
                  <a:rPr lang="en-US">
                    <a:noFill/>
                  </a:rPr>
                  <a:t> </a:t>
                </a:r>
              </a:p>
            </p:txBody>
          </p:sp>
        </mc:Fallback>
      </mc:AlternateContent>
    </p:spTree>
    <p:extLst>
      <p:ext uri="{BB962C8B-B14F-4D97-AF65-F5344CB8AC3E}">
        <p14:creationId xmlns:p14="http://schemas.microsoft.com/office/powerpoint/2010/main" val="34447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wipe(down)">
                                      <p:cBhvr>
                                        <p:cTn id="17" dur="500"/>
                                        <p:tgtEl>
                                          <p:spTgt spid="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3">
                                            <p:txEl>
                                              <p:pRg st="1" end="1"/>
                                            </p:txEl>
                                          </p:spTgt>
                                        </p:tgtEl>
                                        <p:attrNameLst>
                                          <p:attrName>style.visibility</p:attrName>
                                        </p:attrNameLst>
                                      </p:cBhvr>
                                      <p:to>
                                        <p:strVal val="visible"/>
                                      </p:to>
                                    </p:set>
                                    <p:animEffect transition="in" filter="wipe(down)">
                                      <p:cBhvr>
                                        <p:cTn id="22" dur="500"/>
                                        <p:tgtEl>
                                          <p:spTgt spid="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7"/>
            <a:ext cx="12067047" cy="1676743"/>
            <a:chOff x="534987" y="1869705"/>
            <a:chExt cx="23655782" cy="2812199"/>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16</a:t>
                  </a:r>
                  <a:endParaRPr lang="en-US" sz="3000" dirty="0">
                    <a:solidFill>
                      <a:prstClr val="white"/>
                    </a:solidFill>
                    <a:latin typeface="Tahoma" pitchFamily="34" charset="0"/>
                    <a:cs typeface="Tahoma" pitchFamily="34" charset="0"/>
                  </a:endParaRPr>
                </a:p>
              </p:txBody>
            </p:sp>
          </p:grpSp>
        </p:grpSp>
        <p:sp>
          <p:nvSpPr>
            <p:cNvPr id="23" name="Rectangle 22"/>
            <p:cNvSpPr/>
            <p:nvPr/>
          </p:nvSpPr>
          <p:spPr>
            <a:xfrm>
              <a:off x="3714012" y="1878940"/>
              <a:ext cx="20476757" cy="280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defTabSz="913030">
                <a:lnSpc>
                  <a:spcPct val="115000"/>
                </a:lnSpc>
              </a:pPr>
              <a:r>
                <a:rPr lang="en-US" sz="2800">
                  <a:solidFill>
                    <a:srgbClr val="002060"/>
                  </a:solidFill>
                  <a:latin typeface="Times New Roman" pitchFamily="18" charset="0"/>
                  <a:cs typeface="Times New Roman" pitchFamily="18" charset="0"/>
                </a:rPr>
                <a:t>Cho hình vuông  </a:t>
              </a:r>
              <a:r>
                <a:rPr lang="en-US" sz="2800" i="1">
                  <a:solidFill>
                    <a:srgbClr val="002060"/>
                  </a:solidFill>
                  <a:latin typeface="Times New Roman" pitchFamily="18" charset="0"/>
                  <a:cs typeface="Times New Roman" pitchFamily="18" charset="0"/>
                </a:rPr>
                <a:t>ABCD</a:t>
              </a:r>
              <a:r>
                <a:rPr lang="en-US" sz="2800">
                  <a:solidFill>
                    <a:srgbClr val="002060"/>
                  </a:solidFill>
                  <a:latin typeface="Times New Roman" pitchFamily="18" charset="0"/>
                  <a:cs typeface="Times New Roman" pitchFamily="18" charset="0"/>
                </a:rPr>
                <a:t> cạnh 8 (cm). Gọi </a:t>
              </a:r>
              <a:r>
                <a:rPr lang="en-US" sz="2800" i="1">
                  <a:solidFill>
                    <a:srgbClr val="002060"/>
                  </a:solidFill>
                  <a:latin typeface="Times New Roman" pitchFamily="18" charset="0"/>
                  <a:cs typeface="Times New Roman" pitchFamily="18" charset="0"/>
                </a:rPr>
                <a:t>M, N </a:t>
              </a:r>
              <a:r>
                <a:rPr lang="en-US" sz="2800">
                  <a:solidFill>
                    <a:srgbClr val="002060"/>
                  </a:solidFill>
                  <a:latin typeface="Times New Roman" pitchFamily="18" charset="0"/>
                  <a:cs typeface="Times New Roman" pitchFamily="18" charset="0"/>
                </a:rPr>
                <a:t>lần lượt là trung điểm của </a:t>
              </a:r>
              <a:r>
                <a:rPr lang="en-US" sz="2800" i="1">
                  <a:solidFill>
                    <a:srgbClr val="002060"/>
                  </a:solidFill>
                  <a:latin typeface="Times New Roman" pitchFamily="18" charset="0"/>
                  <a:cs typeface="Times New Roman" pitchFamily="18" charset="0"/>
                </a:rPr>
                <a:t>AB</a:t>
              </a:r>
              <a:r>
                <a:rPr lang="en-US" sz="2800">
                  <a:solidFill>
                    <a:srgbClr val="002060"/>
                  </a:solidFill>
                  <a:latin typeface="Times New Roman" pitchFamily="18" charset="0"/>
                  <a:cs typeface="Times New Roman" pitchFamily="18" charset="0"/>
                </a:rPr>
                <a:t> và </a:t>
              </a:r>
              <a:r>
                <a:rPr lang="en-US" sz="2800" i="1">
                  <a:solidFill>
                    <a:srgbClr val="002060"/>
                  </a:solidFill>
                  <a:latin typeface="Times New Roman" pitchFamily="18" charset="0"/>
                  <a:cs typeface="Times New Roman" pitchFamily="18" charset="0"/>
                </a:rPr>
                <a:t>CD</a:t>
              </a:r>
              <a:r>
                <a:rPr lang="en-US" sz="2800">
                  <a:solidFill>
                    <a:srgbClr val="002060"/>
                  </a:solidFill>
                  <a:latin typeface="Times New Roman" pitchFamily="18" charset="0"/>
                  <a:cs typeface="Times New Roman" pitchFamily="18" charset="0"/>
                </a:rPr>
                <a:t>. Quay hình vuông </a:t>
              </a:r>
              <a:r>
                <a:rPr lang="en-US" sz="2800" i="1">
                  <a:solidFill>
                    <a:srgbClr val="002060"/>
                  </a:solidFill>
                  <a:latin typeface="Times New Roman" pitchFamily="18" charset="0"/>
                  <a:cs typeface="Times New Roman" pitchFamily="18" charset="0"/>
                </a:rPr>
                <a:t>ABCD</a:t>
              </a:r>
              <a:r>
                <a:rPr lang="en-US" sz="2800">
                  <a:solidFill>
                    <a:srgbClr val="002060"/>
                  </a:solidFill>
                  <a:latin typeface="Times New Roman" pitchFamily="18" charset="0"/>
                  <a:cs typeface="Times New Roman" pitchFamily="18" charset="0"/>
                </a:rPr>
                <a:t> xung quanh </a:t>
              </a:r>
              <a:r>
                <a:rPr lang="en-US" sz="2800" i="1">
                  <a:solidFill>
                    <a:srgbClr val="002060"/>
                  </a:solidFill>
                  <a:latin typeface="Times New Roman" pitchFamily="18" charset="0"/>
                  <a:cs typeface="Times New Roman" pitchFamily="18" charset="0"/>
                </a:rPr>
                <a:t>MN</a:t>
              </a:r>
              <a:r>
                <a:rPr lang="en-US" sz="2800">
                  <a:solidFill>
                    <a:srgbClr val="002060"/>
                  </a:solidFill>
                  <a:latin typeface="Times New Roman" pitchFamily="18" charset="0"/>
                  <a:cs typeface="Times New Roman" pitchFamily="18" charset="0"/>
                </a:rPr>
                <a:t>. Diện tích xung quanh của hình trụ tạo thành là:</a:t>
              </a:r>
              <a:endParaRPr lang="en-US" sz="2800" dirty="0">
                <a:solidFill>
                  <a:srgbClr val="002060"/>
                </a:solidFill>
                <a:latin typeface="Times New Roman" pitchFamily="18" charset="0"/>
                <a:cs typeface="Times New Roman" pitchFamily="18" charset="0"/>
              </a:endParaRPr>
            </a:p>
          </p:txBody>
        </p:sp>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59621" y="2117766"/>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092" y="1746581"/>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910368" y="2045847"/>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6</a:t>
                </a:r>
                <a:r>
                  <a:rPr lang="en-US" sz="3200" kern="0">
                    <a:solidFill>
                      <a:prstClr val="white"/>
                    </a:solidFill>
                    <a:ea typeface="Cambria Math"/>
                    <a:cs typeface="Arial" panose="020B0604020202020204" pitchFamily="34" charset="0"/>
                  </a:rPr>
                  <a:t>4</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910368" y="2045837"/>
                <a:ext cx="2027543" cy="584775"/>
              </a:xfrm>
              <a:prstGeom prst="rect">
                <a:avLst/>
              </a:prstGeom>
              <a:blipFill rotWithShape="1">
                <a:blip r:embed="rId3"/>
                <a:stretch>
                  <a:fillRect l="-750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66022" y="2035857"/>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3</a:t>
                </a:r>
                <a:r>
                  <a:rPr lang="en-US" sz="3200" kern="0">
                    <a:solidFill>
                      <a:prstClr val="white"/>
                    </a:solidFill>
                    <a:ea typeface="Cambria Math"/>
                    <a:cs typeface="Arial" panose="020B0604020202020204" pitchFamily="34" charset="0"/>
                  </a:rPr>
                  <a:t>2</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866012" y="2035847"/>
                <a:ext cx="2027543" cy="584775"/>
              </a:xfrm>
              <a:prstGeom prst="rect">
                <a:avLst/>
              </a:prstGeom>
              <a:blipFill rotWithShape="1">
                <a:blip r:embed="rId4"/>
                <a:stretch>
                  <a:fillRect l="-750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937199" y="2048671"/>
                <a:ext cx="202754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9</a:t>
                </a:r>
                <a:r>
                  <a:rPr lang="en-US" sz="3200" kern="0">
                    <a:solidFill>
                      <a:prstClr val="white"/>
                    </a:solidFill>
                    <a:ea typeface="Cambria Math"/>
                    <a:cs typeface="Arial" panose="020B0604020202020204" pitchFamily="34" charset="0"/>
                  </a:rPr>
                  <a:t>6</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937189" y="2048661"/>
                <a:ext cx="2027543" cy="584775"/>
              </a:xfrm>
              <a:prstGeom prst="rect">
                <a:avLst/>
              </a:prstGeom>
              <a:blipFill rotWithShape="1">
                <a:blip r:embed="rId5"/>
                <a:stretch>
                  <a:fillRect l="-780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727729" y="2048671"/>
                <a:ext cx="2235933"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1</a:t>
                </a:r>
                <a:r>
                  <a:rPr lang="en-US" sz="3200" kern="0">
                    <a:solidFill>
                      <a:prstClr val="white"/>
                    </a:solidFill>
                    <a:ea typeface="Cambria Math"/>
                    <a:cs typeface="Arial" panose="020B0604020202020204" pitchFamily="34" charset="0"/>
                  </a:rPr>
                  <a:t>26</a:t>
                </a:r>
                <a14:m>
                  <m:oMath xmlns:m="http://schemas.openxmlformats.org/officeDocument/2006/math">
                    <m:r>
                      <a:rPr lang="en-US" sz="3200" i="1" kern="0">
                        <a:solidFill>
                          <a:prstClr val="white"/>
                        </a:solidFill>
                        <a:latin typeface="Cambria Math"/>
                        <a:ea typeface="Cambria Math"/>
                        <a:cs typeface="Arial" panose="020B0604020202020204" pitchFamily="34" charset="0"/>
                      </a:rPr>
                      <m:t>𝜋</m:t>
                    </m:r>
                    <m:r>
                      <a:rPr lang="en-US" sz="3200" i="1" kern="0">
                        <a:solidFill>
                          <a:prstClr val="white"/>
                        </a:solidFill>
                        <a:latin typeface="Cambria Math"/>
                        <a:ea typeface="Cambria Math"/>
                        <a:cs typeface="Arial" panose="020B0604020202020204" pitchFamily="34" charset="0"/>
                      </a:rPr>
                      <m:t> (</m:t>
                    </m:r>
                    <m:r>
                      <a:rPr lang="en-US" sz="3200" i="1" kern="0">
                        <a:solidFill>
                          <a:prstClr val="white"/>
                        </a:solidFill>
                        <a:latin typeface="Cambria Math"/>
                        <a:ea typeface="Cambria Math"/>
                        <a:cs typeface="Arial" panose="020B0604020202020204" pitchFamily="34" charset="0"/>
                      </a:rPr>
                      <m:t>𝑐</m:t>
                    </m:r>
                    <m:sSup>
                      <m:sSupPr>
                        <m:ctrlPr>
                          <a:rPr lang="en-US" sz="3200" i="1" kern="0">
                            <a:solidFill>
                              <a:prstClr val="white"/>
                            </a:solidFill>
                            <a:latin typeface="Cambria Math"/>
                            <a:ea typeface="Cambria Math"/>
                            <a:cs typeface="Arial" panose="020B0604020202020204" pitchFamily="34" charset="0"/>
                          </a:rPr>
                        </m:ctrlPr>
                      </m:sSupPr>
                      <m:e>
                        <m:r>
                          <a:rPr lang="en-US" sz="3200" i="1" kern="0">
                            <a:solidFill>
                              <a:prstClr val="white"/>
                            </a:solidFill>
                            <a:latin typeface="Cambria Math"/>
                            <a:ea typeface="Cambria Math"/>
                            <a:cs typeface="Arial" panose="020B0604020202020204" pitchFamily="34" charset="0"/>
                          </a:rPr>
                          <m:t>𝑚</m:t>
                        </m:r>
                      </m:e>
                      <m:sup>
                        <m:r>
                          <a:rPr lang="en-US" sz="3200" i="1" kern="0">
                            <a:solidFill>
                              <a:prstClr val="white"/>
                            </a:solidFill>
                            <a:latin typeface="Cambria Math"/>
                            <a:ea typeface="Cambria Math"/>
                            <a:cs typeface="Arial" panose="020B0604020202020204" pitchFamily="34" charset="0"/>
                          </a:rPr>
                          <m:t>2</m:t>
                        </m:r>
                      </m:sup>
                    </m:sSup>
                    <m:r>
                      <a:rPr lang="en-US" sz="3200" i="1" kern="0">
                        <a:solidFill>
                          <a:prstClr val="white"/>
                        </a:solidFill>
                        <a:latin typeface="Cambria Math"/>
                        <a:ea typeface="Cambria Math"/>
                        <a:cs typeface="Arial" panose="020B0604020202020204" pitchFamily="34" charset="0"/>
                      </a:rPr>
                      <m:t>)</m:t>
                    </m:r>
                  </m:oMath>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727729" y="2048661"/>
                <a:ext cx="2235933" cy="584775"/>
              </a:xfrm>
              <a:prstGeom prst="rect">
                <a:avLst/>
              </a:prstGeom>
              <a:blipFill rotWithShape="1">
                <a:blip r:embed="rId6"/>
                <a:stretch>
                  <a:fillRect l="-7084"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951925" y="4327569"/>
                <a:ext cx="6039491" cy="1434816"/>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Áp </a:t>
                </a:r>
                <a:r>
                  <a:rPr lang="en-US" sz="2800" kern="0" dirty="0" err="1">
                    <a:solidFill>
                      <a:prstClr val="black"/>
                    </a:solidFill>
                    <a:latin typeface="Times New Roman" pitchFamily="18" charset="0"/>
                    <a:cs typeface="Times New Roman" pitchFamily="18" charset="0"/>
                  </a:rPr>
                  <a:t>dụng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thức</a:t>
                </a:r>
                <a:endParaRPr lang="en-US" sz="2800" kern="0" dirty="0">
                  <a:solidFill>
                    <a:prstClr val="black"/>
                  </a:solidFill>
                  <a:latin typeface="Times New Roman" pitchFamily="18" charset="0"/>
                  <a:cs typeface="Times New Roman" pitchFamily="18" charset="0"/>
                </a:endParaRPr>
              </a:p>
              <a:p>
                <a:pPr defTabSz="913030">
                  <a:lnSpc>
                    <a:spcPct val="150000"/>
                  </a:lnSpc>
                  <a:defRPr/>
                </a:pPr>
                <a14:m>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𝑟h</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.4.8</m:t>
                    </m:r>
                  </m:oMath>
                </a14:m>
                <a:r>
                  <a:rPr lang="en-US" sz="2800" kern="0" dirty="0">
                    <a:solidFill>
                      <a:prstClr val="black"/>
                    </a:solidFill>
                    <a:latin typeface="Times New Roman" pitchFamily="18" charset="0"/>
                    <a:cs typeface="Times New Roman" pitchFamily="18" charset="0"/>
                  </a:rPr>
                  <a:t> = 64</a:t>
                </a:r>
                <a:r>
                  <a:rPr lang="en-US" sz="2800" kern="0" dirty="0">
                    <a:solidFill>
                      <a:prstClr val="black"/>
                    </a:solidFill>
                    <a:latin typeface="Times New Roman" pitchFamily="18" charset="0"/>
                    <a:ea typeface="Cambria Math" panose="02040503050406030204"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𝑐𝑚</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kern="0">
                        <a:solidFill>
                          <a:prstClr val="black"/>
                        </a:solidFill>
                        <a:latin typeface="Cambria Math" panose="02040503050406030204" pitchFamily="18" charset="0"/>
                        <a:ea typeface="Cambria Math" panose="02040503050406030204" pitchFamily="18" charset="0"/>
                      </a:rPr>
                      <m:t>)</m:t>
                    </m:r>
                  </m:oMath>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951915" y="4327569"/>
                <a:ext cx="6039491" cy="1434816"/>
              </a:xfrm>
              <a:prstGeom prst="rect">
                <a:avLst/>
              </a:prstGeom>
              <a:blipFill rotWithShape="1">
                <a:blip r:embed="rId7"/>
                <a:stretch>
                  <a:fillRect l="-2018" b="-4681"/>
                </a:stretch>
              </a:blipFill>
            </p:spPr>
            <p:txBody>
              <a:bodyPr/>
              <a:lstStyle/>
              <a:p>
                <a:r>
                  <a:rPr lang="en-US">
                    <a:noFill/>
                  </a:rPr>
                  <a:t> </a:t>
                </a:r>
              </a:p>
            </p:txBody>
          </p:sp>
        </mc:Fallback>
      </mc:AlternateContent>
      <p:pic>
        <p:nvPicPr>
          <p:cNvPr id="49" name="Picture 48"/>
          <p:cNvPicPr>
            <a:picLocks noChangeAspect="1"/>
          </p:cNvPicPr>
          <p:nvPr/>
        </p:nvPicPr>
        <p:blipFill>
          <a:blip r:embed="rId8"/>
          <a:stretch>
            <a:fillRect/>
          </a:stretch>
        </p:blipFill>
        <p:spPr>
          <a:xfrm>
            <a:off x="9013761" y="3899736"/>
            <a:ext cx="2495550" cy="2838450"/>
          </a:xfrm>
          <a:prstGeom prst="rect">
            <a:avLst/>
          </a:prstGeom>
        </p:spPr>
      </p:pic>
    </p:spTree>
    <p:extLst>
      <p:ext uri="{BB962C8B-B14F-4D97-AF65-F5344CB8AC3E}">
        <p14:creationId xmlns:p14="http://schemas.microsoft.com/office/powerpoint/2010/main" val="22113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down)">
                                      <p:cBhvr>
                                        <p:cTn id="22" dur="500"/>
                                        <p:tgtEl>
                                          <p:spTgt spid="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xEl>
                                              <p:pRg st="1" end="1"/>
                                            </p:txEl>
                                          </p:spTgt>
                                        </p:tgtEl>
                                        <p:attrNameLst>
                                          <p:attrName>style.visibility</p:attrName>
                                        </p:attrNameLst>
                                      </p:cBhvr>
                                      <p:to>
                                        <p:strVal val="visible"/>
                                      </p:to>
                                    </p:set>
                                    <p:animEffect transition="in" filter="wipe(down)">
                                      <p:cBhvr>
                                        <p:cTn id="27" dur="500"/>
                                        <p:tgtEl>
                                          <p:spTgt spid="4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0312" y="965672"/>
            <a:ext cx="8640432" cy="830997"/>
          </a:xfrm>
          <a:prstGeom prst="rect">
            <a:avLst/>
          </a:prstGeom>
          <a:noFill/>
        </p:spPr>
        <p:txBody>
          <a:bodyPr wrap="square" lIns="90838" tIns="45419" rIns="90838" bIns="45419" rtlCol="0">
            <a:spAutoFit/>
          </a:bodyPr>
          <a:lstStyle/>
          <a:p>
            <a:pPr defTabSz="1081256"/>
            <a:endParaRPr lang="en-US" sz="2400" b="1">
              <a:solidFill>
                <a:srgbClr val="145F82"/>
              </a:solidFill>
              <a:latin typeface="Tahoma" pitchFamily="34" charset="0"/>
              <a:ea typeface="Tahoma" pitchFamily="34" charset="0"/>
              <a:cs typeface="Tahoma" pitchFamily="34" charset="0"/>
            </a:endParaRPr>
          </a:p>
          <a:p>
            <a:pPr defTabSz="1081256"/>
            <a:endParaRPr lang="en-US" sz="2400" b="1">
              <a:solidFill>
                <a:srgbClr val="145F82"/>
              </a:solidFill>
              <a:latin typeface="Tahoma" pitchFamily="34" charset="0"/>
              <a:ea typeface="Tahoma" pitchFamily="34" charset="0"/>
              <a:cs typeface="Tahoma" pitchFamily="34" charset="0"/>
            </a:endParaRPr>
          </a:p>
        </p:txBody>
      </p:sp>
      <p:grpSp>
        <p:nvGrpSpPr>
          <p:cNvPr id="6" name="Group 5"/>
          <p:cNvGrpSpPr/>
          <p:nvPr/>
        </p:nvGrpSpPr>
        <p:grpSpPr>
          <a:xfrm>
            <a:off x="322265" y="864488"/>
            <a:ext cx="5126163" cy="461665"/>
            <a:chOff x="644526" y="2766774"/>
            <a:chExt cx="10253661" cy="923330"/>
          </a:xfrm>
        </p:grpSpPr>
        <p:sp>
          <p:nvSpPr>
            <p:cNvPr id="7" name="TextBox 6"/>
            <p:cNvSpPr txBox="1"/>
            <p:nvPr/>
          </p:nvSpPr>
          <p:spPr>
            <a:xfrm>
              <a:off x="1906586" y="2766774"/>
              <a:ext cx="8991601" cy="923330"/>
            </a:xfrm>
            <a:prstGeom prst="rect">
              <a:avLst/>
            </a:prstGeom>
            <a:noFill/>
          </p:spPr>
          <p:txBody>
            <a:bodyPr wrap="square" rtlCol="0">
              <a:spAutoFit/>
            </a:bodyPr>
            <a:lstStyle/>
            <a:p>
              <a:pPr defTabSz="1081256"/>
              <a:r>
                <a:rPr lang="en-US" sz="2400" b="1">
                  <a:solidFill>
                    <a:srgbClr val="FF0000"/>
                  </a:solidFill>
                  <a:latin typeface="Times New Roman" pitchFamily="18" charset="0"/>
                  <a:cs typeface="Times New Roman" pitchFamily="18" charset="0"/>
                </a:rPr>
                <a:t> </a:t>
              </a:r>
              <a:r>
                <a:rPr lang="en-US" sz="2400" b="1" i="1">
                  <a:solidFill>
                    <a:srgbClr val="145F82"/>
                  </a:solidFill>
                  <a:latin typeface="Tahoma" pitchFamily="34" charset="0"/>
                  <a:ea typeface="Tahoma" pitchFamily="34" charset="0"/>
                  <a:cs typeface="Tahoma" pitchFamily="34" charset="0"/>
                </a:rPr>
                <a:t>Hình trụ tròn xoay</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256"/>
              <a:endParaRPr lang="en-US" sz="2100">
                <a:solidFill>
                  <a:prstClr val="white"/>
                </a:solidFill>
              </a:endParaRPr>
            </a:p>
          </p:txBody>
        </p:sp>
        <p:sp>
          <p:nvSpPr>
            <p:cNvPr id="9" name="TextBox 8"/>
            <p:cNvSpPr txBox="1"/>
            <p:nvPr/>
          </p:nvSpPr>
          <p:spPr>
            <a:xfrm>
              <a:off x="899809" y="2795826"/>
              <a:ext cx="728499" cy="861774"/>
            </a:xfrm>
            <a:prstGeom prst="rect">
              <a:avLst/>
            </a:prstGeom>
            <a:noFill/>
          </p:spPr>
          <p:txBody>
            <a:bodyPr wrap="none" rtlCol="0">
              <a:spAutoFit/>
            </a:bodyPr>
            <a:lstStyle/>
            <a:p>
              <a:pPr algn="ctr" defTabSz="1081256"/>
              <a:r>
                <a:rPr lang="en-US" sz="2200" b="1">
                  <a:solidFill>
                    <a:prstClr val="white"/>
                  </a:solidFill>
                  <a:latin typeface="Tahoma" pitchFamily="34" charset="0"/>
                  <a:ea typeface="Tahoma" pitchFamily="34" charset="0"/>
                  <a:cs typeface="Tahoma" pitchFamily="34" charset="0"/>
                </a:rPr>
                <a:t>2</a:t>
              </a:r>
            </a:p>
          </p:txBody>
        </p:sp>
      </p:grpSp>
      <p:grpSp>
        <p:nvGrpSpPr>
          <p:cNvPr id="43" name="Group 42"/>
          <p:cNvGrpSpPr/>
          <p:nvPr/>
        </p:nvGrpSpPr>
        <p:grpSpPr>
          <a:xfrm>
            <a:off x="5197" y="1382015"/>
            <a:ext cx="12023935" cy="5318335"/>
            <a:chOff x="1076416" y="4377893"/>
            <a:chExt cx="22325579" cy="3525136"/>
          </a:xfrm>
        </p:grpSpPr>
        <p:grpSp>
          <p:nvGrpSpPr>
            <p:cNvPr id="22" name="Group 5"/>
            <p:cNvGrpSpPr/>
            <p:nvPr/>
          </p:nvGrpSpPr>
          <p:grpSpPr>
            <a:xfrm>
              <a:off x="1533269" y="4605230"/>
              <a:ext cx="21868726" cy="3297799"/>
              <a:chOff x="637542" y="1058009"/>
              <a:chExt cx="8611674" cy="1298358"/>
            </a:xfrm>
          </p:grpSpPr>
          <p:sp>
            <p:nvSpPr>
              <p:cNvPr id="39" name="Rounded Rectangle 38"/>
              <p:cNvSpPr/>
              <p:nvPr/>
            </p:nvSpPr>
            <p:spPr>
              <a:xfrm>
                <a:off x="637542" y="1058009"/>
                <a:ext cx="8611674" cy="12983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defTabSz="1081256"/>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009831" y="1177519"/>
                <a:ext cx="7867095" cy="91026"/>
              </a:xfrm>
              <a:prstGeom prst="rect">
                <a:avLst/>
              </a:prstGeom>
              <a:noFill/>
            </p:spPr>
            <p:txBody>
              <a:bodyPr wrap="square" rtlCol="0">
                <a:spAutoFit/>
              </a:bodyPr>
              <a:lstStyle/>
              <a:p>
                <a:pPr algn="just" defTabSz="1081256">
                  <a:lnSpc>
                    <a:spcPts val="2000"/>
                  </a:lnSpc>
                </a:pPr>
                <a:endParaRPr lang="en-US" sz="2200" dirty="0">
                  <a:solidFill>
                    <a:prstClr val="black"/>
                  </a:solidFill>
                  <a:latin typeface="Tahoma" pitchFamily="34" charset="0"/>
                  <a:ea typeface="Tahoma" pitchFamily="34" charset="0"/>
                  <a:cs typeface="Tahoma" pitchFamily="34" charset="0"/>
                </a:endParaRPr>
              </a:p>
            </p:txBody>
          </p:sp>
        </p:grpSp>
        <p:grpSp>
          <p:nvGrpSpPr>
            <p:cNvPr id="23" name="Group 65"/>
            <p:cNvGrpSpPr/>
            <p:nvPr/>
          </p:nvGrpSpPr>
          <p:grpSpPr>
            <a:xfrm>
              <a:off x="1076416" y="4377893"/>
              <a:ext cx="4411573" cy="577906"/>
              <a:chOff x="166398" y="8755080"/>
              <a:chExt cx="4411573" cy="577906"/>
            </a:xfrm>
          </p:grpSpPr>
          <p:sp>
            <p:nvSpPr>
              <p:cNvPr id="24" name="Freeform 20"/>
              <p:cNvSpPr>
                <a:spLocks/>
              </p:cNvSpPr>
              <p:nvPr/>
            </p:nvSpPr>
            <p:spPr bwMode="auto">
              <a:xfrm>
                <a:off x="384522" y="8755080"/>
                <a:ext cx="4193447" cy="454672"/>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8" y="8780586"/>
                <a:ext cx="702536" cy="552400"/>
                <a:chOff x="-145993" y="8633545"/>
                <a:chExt cx="787399" cy="619127"/>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3" y="8701805"/>
                  <a:ext cx="652464" cy="412753"/>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666632"/>
                  <a:ext cx="603249" cy="382588"/>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00094" y="8861322"/>
                <a:ext cx="3677877" cy="295804"/>
              </a:xfrm>
              <a:prstGeom prst="rect">
                <a:avLst/>
              </a:prstGeom>
              <a:noFill/>
            </p:spPr>
            <p:txBody>
              <a:bodyPr wrap="square" rtlCol="0">
                <a:spAutoFit/>
              </a:bodyPr>
              <a:lstStyle/>
              <a:p>
                <a:pPr defTabSz="1081256"/>
                <a:r>
                  <a:rPr lang="vi-VN" sz="2300" b="1">
                    <a:solidFill>
                      <a:prstClr val="white"/>
                    </a:solidFill>
                    <a:latin typeface="Tahoma" pitchFamily="34" charset="0"/>
                    <a:ea typeface="Tahoma" pitchFamily="34" charset="0"/>
                    <a:cs typeface="Tahoma" pitchFamily="34" charset="0"/>
                  </a:rPr>
                  <a:t>Định nghĩa</a:t>
                </a:r>
                <a:r>
                  <a:rPr lang="en-US" sz="2300" b="1">
                    <a:solidFill>
                      <a:prstClr val="white"/>
                    </a:solidFill>
                    <a:latin typeface="Tahoma" pitchFamily="34" charset="0"/>
                    <a:ea typeface="Tahoma" pitchFamily="34" charset="0"/>
                    <a:cs typeface="Tahoma" pitchFamily="34" charset="0"/>
                  </a:rPr>
                  <a:t> </a:t>
                </a:r>
                <a:endParaRPr lang="en-US" sz="2300" b="1" dirty="0">
                  <a:solidFill>
                    <a:prstClr val="white"/>
                  </a:solidFill>
                  <a:latin typeface="Tahoma" pitchFamily="34" charset="0"/>
                  <a:ea typeface="Tahoma" pitchFamily="34" charset="0"/>
                  <a:cs typeface="Tahoma" pitchFamily="34" charset="0"/>
                </a:endParaRPr>
              </a:p>
            </p:txBody>
          </p:sp>
        </p:grpSp>
      </p:grpSp>
      <p:sp>
        <p:nvSpPr>
          <p:cNvPr id="41"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470678" y="11922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06" tIns="45403" rIns="90806" bIns="45403" numCol="1" anchor="ctr" anchorCtr="0" compatLnSpc="1">
            <a:prstTxWarp prst="textNoShape">
              <a:avLst/>
            </a:prstTxWarp>
            <a:spAutoFit/>
          </a:bodyPr>
          <a:lstStyle/>
          <a:p>
            <a:pPr algn="ctr" defTabSz="908201"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57935" y="65130"/>
            <a:ext cx="11048636" cy="538609"/>
          </a:xfrm>
          <a:prstGeom prst="rect">
            <a:avLst/>
          </a:prstGeom>
          <a:noFill/>
        </p:spPr>
        <p:txBody>
          <a:bodyPr wrap="square" lIns="45403" tIns="22679" rIns="45403" bIns="22679" rtlCol="0">
            <a:spAutoFit/>
          </a:bodyPr>
          <a:lstStyle/>
          <a:p>
            <a:pPr algn="ctr" defTabSz="1081256"/>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8722" y="2209907"/>
            <a:ext cx="9550535" cy="4093428"/>
          </a:xfrm>
          <a:prstGeom prst="rect">
            <a:avLst/>
          </a:prstGeom>
          <a:noFill/>
        </p:spPr>
        <p:txBody>
          <a:bodyPr wrap="square" lIns="90838" tIns="45419" rIns="90838" bIns="45419" rtlCol="0">
            <a:spAutoFit/>
          </a:bodyPr>
          <a:lstStyle/>
          <a:p>
            <a:pPr lvl="0" algn="just"/>
            <a:r>
              <a:rPr lang="en-US" sz="2600">
                <a:solidFill>
                  <a:prstClr val="black"/>
                </a:solidFill>
                <a:latin typeface="Times New Roman" pitchFamily="18" charset="0"/>
                <a:cs typeface="Times New Roman" pitchFamily="18" charset="0"/>
              </a:rPr>
              <a:t>Khi quay hình chữ nhật </a:t>
            </a:r>
            <a:r>
              <a:rPr lang="en-US" sz="2600">
                <a:solidFill>
                  <a:srgbClr val="050BE1"/>
                </a:solidFill>
                <a:latin typeface="Times New Roman" pitchFamily="18" charset="0"/>
                <a:cs typeface="Times New Roman" pitchFamily="18" charset="0"/>
              </a:rPr>
              <a:t>ABCD</a:t>
            </a:r>
            <a:r>
              <a:rPr lang="en-US" sz="2600">
                <a:solidFill>
                  <a:prstClr val="black"/>
                </a:solidFill>
                <a:latin typeface="Times New Roman" pitchFamily="18" charset="0"/>
                <a:cs typeface="Times New Roman" pitchFamily="18" charset="0"/>
              </a:rPr>
              <a:t> xung quanh đường thẳng chứa một cạnh, chẳng hạn cạnh </a:t>
            </a:r>
            <a:r>
              <a:rPr lang="en-US" sz="2600">
                <a:solidFill>
                  <a:srgbClr val="050BE1"/>
                </a:solidFill>
                <a:latin typeface="Times New Roman" pitchFamily="18" charset="0"/>
                <a:cs typeface="Times New Roman" pitchFamily="18" charset="0"/>
              </a:rPr>
              <a:t>AB</a:t>
            </a:r>
            <a:r>
              <a:rPr lang="en-US" sz="2600">
                <a:solidFill>
                  <a:prstClr val="black"/>
                </a:solidFill>
                <a:latin typeface="Times New Roman" pitchFamily="18" charset="0"/>
                <a:cs typeface="Times New Roman" pitchFamily="18" charset="0"/>
              </a:rPr>
              <a:t> thì đường gấp khúc tạo thành một hình, hình đó được gọi là hình trụ tròn xoay hay gọi tắt là hình trụ. </a:t>
            </a:r>
          </a:p>
          <a:p>
            <a:pPr marL="227104" indent="-227104" algn="just">
              <a:buFont typeface="Arial" panose="020B0604020202020204" pitchFamily="34" charset="0"/>
              <a:buChar char="•"/>
            </a:pPr>
            <a:r>
              <a:rPr lang="en-US" sz="2600">
                <a:solidFill>
                  <a:prstClr val="black"/>
                </a:solidFill>
                <a:latin typeface="Times New Roman" pitchFamily="18" charset="0"/>
                <a:cs typeface="Times New Roman" pitchFamily="18" charset="0"/>
              </a:rPr>
              <a:t>Đường thẳng </a:t>
            </a:r>
            <a:r>
              <a:rPr lang="en-US" sz="2600">
                <a:solidFill>
                  <a:srgbClr val="050BE1"/>
                </a:solidFill>
                <a:latin typeface="Times New Roman" pitchFamily="18" charset="0"/>
                <a:cs typeface="Times New Roman" pitchFamily="18" charset="0"/>
              </a:rPr>
              <a:t>AB</a:t>
            </a:r>
            <a:r>
              <a:rPr lang="en-US" sz="2600">
                <a:solidFill>
                  <a:prstClr val="black"/>
                </a:solidFill>
                <a:latin typeface="Times New Roman" pitchFamily="18" charset="0"/>
                <a:cs typeface="Times New Roman" pitchFamily="18" charset="0"/>
              </a:rPr>
              <a:t> được gọi là trục.</a:t>
            </a:r>
          </a:p>
          <a:p>
            <a:pPr marL="227104" indent="-227104" algn="just">
              <a:buFont typeface="Arial" panose="020B0604020202020204" pitchFamily="34" charset="0"/>
              <a:buChar char="•"/>
            </a:pPr>
            <a:r>
              <a:rPr lang="en-US" sz="2600">
                <a:solidFill>
                  <a:prstClr val="black"/>
                </a:solidFill>
                <a:latin typeface="Times New Roman" pitchFamily="18" charset="0"/>
                <a:cs typeface="Times New Roman" pitchFamily="18" charset="0"/>
              </a:rPr>
              <a:t>Đoạn thẳng </a:t>
            </a:r>
            <a:r>
              <a:rPr lang="en-US" sz="2600">
                <a:solidFill>
                  <a:srgbClr val="050BE1"/>
                </a:solidFill>
                <a:latin typeface="Times New Roman" pitchFamily="18" charset="0"/>
                <a:cs typeface="Times New Roman" pitchFamily="18" charset="0"/>
              </a:rPr>
              <a:t>CD</a:t>
            </a:r>
            <a:r>
              <a:rPr lang="en-US" sz="2600">
                <a:solidFill>
                  <a:prstClr val="black"/>
                </a:solidFill>
                <a:latin typeface="Times New Roman" pitchFamily="18" charset="0"/>
                <a:cs typeface="Times New Roman" pitchFamily="18" charset="0"/>
              </a:rPr>
              <a:t> được gọi là độ dài đường sinh.</a:t>
            </a:r>
          </a:p>
          <a:p>
            <a:pPr marL="227104" indent="-227104" algn="just">
              <a:buFont typeface="Arial" panose="020B0604020202020204" pitchFamily="34" charset="0"/>
              <a:buChar char="•"/>
            </a:pPr>
            <a:r>
              <a:rPr lang="en-US" sz="2600">
                <a:solidFill>
                  <a:prstClr val="black"/>
                </a:solidFill>
                <a:latin typeface="Times New Roman" pitchFamily="18" charset="0"/>
                <a:cs typeface="Times New Roman" pitchFamily="18" charset="0"/>
              </a:rPr>
              <a:t>Độ dài đoạn thẳng </a:t>
            </a:r>
            <a:r>
              <a:rPr lang="en-US" sz="2600">
                <a:solidFill>
                  <a:srgbClr val="050BE1"/>
                </a:solidFill>
                <a:latin typeface="Times New Roman" pitchFamily="18" charset="0"/>
                <a:cs typeface="Times New Roman" pitchFamily="18" charset="0"/>
              </a:rPr>
              <a:t>AB = CD = </a:t>
            </a:r>
            <a:r>
              <a:rPr lang="en-US" sz="2600" i="1">
                <a:solidFill>
                  <a:srgbClr val="050BE1"/>
                </a:solidFill>
                <a:latin typeface="Times New Roman" pitchFamily="18" charset="0"/>
                <a:cs typeface="Times New Roman" pitchFamily="18" charset="0"/>
              </a:rPr>
              <a:t>h</a:t>
            </a:r>
            <a:r>
              <a:rPr lang="en-US" sz="2600">
                <a:solidFill>
                  <a:prstClr val="black"/>
                </a:solidFill>
                <a:latin typeface="Times New Roman" pitchFamily="18" charset="0"/>
                <a:cs typeface="Times New Roman" pitchFamily="18" charset="0"/>
              </a:rPr>
              <a:t> được gọi là chiều cao của hình trụ.</a:t>
            </a:r>
          </a:p>
          <a:p>
            <a:pPr marL="227104" indent="-227104" algn="just">
              <a:buFont typeface="Arial" panose="020B0604020202020204" pitchFamily="34" charset="0"/>
              <a:buChar char="•"/>
            </a:pPr>
            <a:r>
              <a:rPr lang="en-US" sz="2600">
                <a:solidFill>
                  <a:prstClr val="black"/>
                </a:solidFill>
                <a:latin typeface="Times New Roman" pitchFamily="18" charset="0"/>
                <a:cs typeface="Times New Roman" pitchFamily="18" charset="0"/>
              </a:rPr>
              <a:t>Hình tròn tâm </a:t>
            </a:r>
            <a:r>
              <a:rPr lang="en-US" sz="2600">
                <a:solidFill>
                  <a:srgbClr val="050BE1"/>
                </a:solidFill>
                <a:latin typeface="Times New Roman" pitchFamily="18" charset="0"/>
                <a:cs typeface="Times New Roman" pitchFamily="18" charset="0"/>
              </a:rPr>
              <a:t>A</a:t>
            </a:r>
            <a:r>
              <a:rPr lang="en-US" sz="2600">
                <a:solidFill>
                  <a:prstClr val="black"/>
                </a:solidFill>
                <a:latin typeface="Times New Roman" pitchFamily="18" charset="0"/>
                <a:cs typeface="Times New Roman" pitchFamily="18" charset="0"/>
              </a:rPr>
              <a:t>, bán kính </a:t>
            </a:r>
            <a:r>
              <a:rPr lang="en-US" sz="2600" i="1">
                <a:solidFill>
                  <a:srgbClr val="050BE1"/>
                </a:solidFill>
                <a:latin typeface="Times New Roman" pitchFamily="18" charset="0"/>
                <a:cs typeface="Times New Roman" pitchFamily="18" charset="0"/>
              </a:rPr>
              <a:t>r</a:t>
            </a:r>
            <a:r>
              <a:rPr lang="en-US" sz="2600">
                <a:solidFill>
                  <a:srgbClr val="050BE1"/>
                </a:solidFill>
                <a:latin typeface="Times New Roman" pitchFamily="18" charset="0"/>
                <a:cs typeface="Times New Roman" pitchFamily="18" charset="0"/>
              </a:rPr>
              <a:t> = AD</a:t>
            </a:r>
            <a:r>
              <a:rPr lang="en-US" sz="2600">
                <a:solidFill>
                  <a:prstClr val="black"/>
                </a:solidFill>
                <a:latin typeface="Times New Roman" pitchFamily="18" charset="0"/>
                <a:cs typeface="Times New Roman" pitchFamily="18" charset="0"/>
              </a:rPr>
              <a:t> và hình tròn tâm </a:t>
            </a:r>
            <a:r>
              <a:rPr lang="en-US" sz="2600">
                <a:solidFill>
                  <a:srgbClr val="050BE1"/>
                </a:solidFill>
                <a:latin typeface="Times New Roman" pitchFamily="18" charset="0"/>
                <a:cs typeface="Times New Roman" pitchFamily="18" charset="0"/>
              </a:rPr>
              <a:t>B</a:t>
            </a:r>
            <a:r>
              <a:rPr lang="en-US" sz="2600">
                <a:solidFill>
                  <a:prstClr val="black"/>
                </a:solidFill>
                <a:latin typeface="Times New Roman" pitchFamily="18" charset="0"/>
                <a:cs typeface="Times New Roman" pitchFamily="18" charset="0"/>
              </a:rPr>
              <a:t>, bán kính </a:t>
            </a:r>
            <a:r>
              <a:rPr lang="en-US" sz="2600" i="1">
                <a:solidFill>
                  <a:srgbClr val="050BE1"/>
                </a:solidFill>
                <a:latin typeface="Times New Roman" pitchFamily="18" charset="0"/>
                <a:cs typeface="Times New Roman" pitchFamily="18" charset="0"/>
              </a:rPr>
              <a:t>r</a:t>
            </a:r>
            <a:r>
              <a:rPr lang="en-US" sz="2600">
                <a:solidFill>
                  <a:srgbClr val="050BE1"/>
                </a:solidFill>
                <a:latin typeface="Times New Roman" pitchFamily="18" charset="0"/>
                <a:cs typeface="Times New Roman" pitchFamily="18" charset="0"/>
              </a:rPr>
              <a:t> = BC</a:t>
            </a:r>
            <a:r>
              <a:rPr lang="en-US" sz="2600">
                <a:solidFill>
                  <a:prstClr val="black"/>
                </a:solidFill>
                <a:latin typeface="Times New Roman" pitchFamily="18" charset="0"/>
                <a:cs typeface="Times New Roman" pitchFamily="18" charset="0"/>
              </a:rPr>
              <a:t> được gọi là 2 đáy của hình trụ.</a:t>
            </a:r>
          </a:p>
          <a:p>
            <a:pPr marL="227104" indent="-227104" algn="just">
              <a:buFont typeface="Arial" panose="020B0604020202020204" pitchFamily="34" charset="0"/>
              <a:buChar char="•"/>
            </a:pPr>
            <a:r>
              <a:rPr lang="en-US" sz="2600">
                <a:solidFill>
                  <a:prstClr val="black"/>
                </a:solidFill>
                <a:latin typeface="Times New Roman" pitchFamily="18" charset="0"/>
                <a:cs typeface="Times New Roman" pitchFamily="18" charset="0"/>
              </a:rPr>
              <a:t>Khối trụ tròn xoay, gọi tắt là khối trụ, là phần không gian giới hạn bởi hình trụ tròn xoay kể cả hình trụ.</a:t>
            </a:r>
          </a:p>
        </p:txBody>
      </p:sp>
      <p:pic>
        <p:nvPicPr>
          <p:cNvPr id="90" name="Hình ảnh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777" y="2750672"/>
            <a:ext cx="2204355" cy="2846705"/>
          </a:xfrm>
          <a:prstGeom prst="rect">
            <a:avLst/>
          </a:prstGeom>
        </p:spPr>
      </p:pic>
    </p:spTree>
    <p:extLst>
      <p:ext uri="{BB962C8B-B14F-4D97-AF65-F5344CB8AC3E}">
        <p14:creationId xmlns:p14="http://schemas.microsoft.com/office/powerpoint/2010/main" val="31650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down)">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down)">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wipe(down)">
                                      <p:cBhvr>
                                        <p:cTn id="42" dur="500"/>
                                        <p:tgtEl>
                                          <p:spTgt spid="1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wipe(down)">
                                      <p:cBhvr>
                                        <p:cTn id="4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1"/>
            <a:ext cx="12067047" cy="1568134"/>
            <a:chOff x="534987" y="1869705"/>
            <a:chExt cx="23655782" cy="2630049"/>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17</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1971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15000"/>
                    </a:lnSpc>
                  </a:pPr>
                  <a:r>
                    <a:rPr lang="en-US" sz="2800" dirty="0">
                      <a:solidFill>
                        <a:srgbClr val="002060"/>
                      </a:solidFill>
                      <a:latin typeface="Times New Roman" pitchFamily="18" charset="0"/>
                      <a:cs typeface="Times New Roman" pitchFamily="18" charset="0"/>
                    </a:rPr>
                    <a:t>Cho hình trụ có bán kính </a:t>
                  </a:r>
                  <a:r>
                    <a:rPr lang="en-US" sz="2800" dirty="0" err="1">
                      <a:solidFill>
                        <a:srgbClr val="002060"/>
                      </a:solidFill>
                      <a:latin typeface="Times New Roman" pitchFamily="18" charset="0"/>
                      <a:cs typeface="Times New Roman" pitchFamily="18" charset="0"/>
                    </a:rPr>
                    <a:t>đáy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𝑎</m:t>
                      </m:r>
                    </m:oMath>
                  </a14:m>
                  <a:r>
                    <a:rPr lang="en-US" sz="2800" dirty="0">
                      <a:solidFill>
                        <a:srgbClr val="002060"/>
                      </a:solidFill>
                      <a:latin typeface="Times New Roman" pitchFamily="18" charset="0"/>
                      <a:cs typeface="Times New Roman" pitchFamily="18" charset="0"/>
                    </a:rPr>
                    <a:t>, diện tích toàn </a:t>
                  </a:r>
                  <a:r>
                    <a:rPr lang="en-US" sz="2800" dirty="0" err="1">
                      <a:solidFill>
                        <a:srgbClr val="002060"/>
                      </a:solidFill>
                      <a:latin typeface="Times New Roman" pitchFamily="18" charset="0"/>
                      <a:cs typeface="Times New Roman" pitchFamily="18" charset="0"/>
                    </a:rPr>
                    <a:t>phần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14:m>
                    <m:oMath xmlns:m="http://schemas.openxmlformats.org/officeDocument/2006/math">
                      <m:r>
                        <a:rPr lang="en-US" sz="2800">
                          <a:solidFill>
                            <a:srgbClr val="002060"/>
                          </a:solidFill>
                          <a:latin typeface="Cambria Math" panose="02040503050406030204" pitchFamily="18" charset="0"/>
                          <a:cs typeface="Times New Roman" pitchFamily="18" charset="0"/>
                        </a:rPr>
                        <m:t> </m:t>
                      </m:r>
                      <m:r>
                        <a:rPr lang="en-US" sz="2800" i="1">
                          <a:solidFill>
                            <a:srgbClr val="002060"/>
                          </a:solidFill>
                          <a:latin typeface="Cambria Math" panose="02040503050406030204" pitchFamily="18" charset="0"/>
                          <a:cs typeface="Times New Roman" pitchFamily="18" charset="0"/>
                        </a:rPr>
                        <m:t>8</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sSup>
                        <m:sSupPr>
                          <m:ctrlPr>
                            <a:rPr lang="en-US" sz="2800" i="1">
                              <a:solidFill>
                                <a:srgbClr val="002060"/>
                              </a:solidFill>
                              <a:latin typeface="Cambria Math"/>
                              <a:ea typeface="Cambria Math" panose="02040503050406030204" pitchFamily="18" charset="0"/>
                              <a:cs typeface="Times New Roman" pitchFamily="18" charset="0"/>
                            </a:rPr>
                          </m:ctrlPr>
                        </m:sSupPr>
                        <m:e>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𝑎</m:t>
                          </m:r>
                        </m:e>
                        <m:sup>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2</m:t>
                          </m:r>
                        </m:sup>
                      </m:sSup>
                    </m:oMath>
                  </a14:m>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Chiều</a:t>
                  </a:r>
                  <a:r>
                    <a:rPr lang="en-US" sz="2800" dirty="0">
                      <a:solidFill>
                        <a:srgbClr val="002060"/>
                      </a:solidFill>
                      <a:latin typeface="Times New Roman" pitchFamily="18" charset="0"/>
                      <a:cs typeface="Times New Roman" pitchFamily="18" charset="0"/>
                    </a:rPr>
                    <a:t> cao của hình trụ bằng:</a:t>
                  </a: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1971893"/>
                </a:xfrm>
                <a:prstGeom prst="rect">
                  <a:avLst/>
                </a:prstGeom>
                <a:blipFill rotWithShape="1">
                  <a:blip r:embed="rId3"/>
                  <a:stretch>
                    <a:fillRect l="-292" b="-67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115378" y="203884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11" name="Rectangle 10"/>
          <p:cNvSpPr/>
          <p:nvPr/>
        </p:nvSpPr>
        <p:spPr>
          <a:xfrm>
            <a:off x="1041092" y="1746581"/>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p:sp>
        <p:nvSpPr>
          <p:cNvPr id="3" name="Rectangle 2"/>
          <p:cNvSpPr/>
          <p:nvPr/>
        </p:nvSpPr>
        <p:spPr>
          <a:xfrm>
            <a:off x="910368" y="2045847"/>
            <a:ext cx="590226"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8a</a:t>
            </a:r>
            <a:endParaRPr lang="en-US" sz="3200" kern="0">
              <a:solidFill>
                <a:prstClr val="white"/>
              </a:solidFill>
            </a:endParaRPr>
          </a:p>
        </p:txBody>
      </p:sp>
      <p:sp>
        <p:nvSpPr>
          <p:cNvPr id="12" name="Rectangle 11"/>
          <p:cNvSpPr/>
          <p:nvPr/>
        </p:nvSpPr>
        <p:spPr>
          <a:xfrm>
            <a:off x="3866012" y="2035857"/>
            <a:ext cx="590226"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4a</a:t>
            </a:r>
            <a:endParaRPr lang="en-US" sz="3200" kern="0">
              <a:solidFill>
                <a:prstClr val="white"/>
              </a:solidFill>
            </a:endParaRPr>
          </a:p>
        </p:txBody>
      </p:sp>
      <p:sp>
        <p:nvSpPr>
          <p:cNvPr id="14" name="Rectangle 13"/>
          <p:cNvSpPr/>
          <p:nvPr/>
        </p:nvSpPr>
        <p:spPr>
          <a:xfrm>
            <a:off x="6937189" y="2048671"/>
            <a:ext cx="590226" cy="584775"/>
          </a:xfrm>
          <a:prstGeom prst="rect">
            <a:avLst/>
          </a:prstGeom>
        </p:spPr>
        <p:txBody>
          <a:bodyPr wrap="none" lIns="91300" tIns="45650" rIns="91300" bIns="45650">
            <a:spAutoFit/>
          </a:bodyPr>
          <a:lstStyle/>
          <a:p>
            <a:pPr defTabSz="910701">
              <a:defRPr/>
            </a:pPr>
            <a:r>
              <a:rPr lang="en-US" sz="3200" kern="0">
                <a:solidFill>
                  <a:prstClr val="white"/>
                </a:solidFill>
                <a:ea typeface="Cambria Math"/>
                <a:cs typeface="Arial" panose="020B0604020202020204" pitchFamily="34" charset="0"/>
              </a:rPr>
              <a:t>3a</a:t>
            </a:r>
            <a:endParaRPr lang="en-US" sz="3200" kern="0">
              <a:solidFill>
                <a:prstClr val="white"/>
              </a:solidFill>
            </a:endParaRPr>
          </a:p>
        </p:txBody>
      </p:sp>
      <p:sp>
        <p:nvSpPr>
          <p:cNvPr id="15" name="Rectangle 14"/>
          <p:cNvSpPr/>
          <p:nvPr/>
        </p:nvSpPr>
        <p:spPr>
          <a:xfrm>
            <a:off x="9727729" y="2048671"/>
            <a:ext cx="590226" cy="584775"/>
          </a:xfrm>
          <a:prstGeom prst="rect">
            <a:avLst/>
          </a:prstGeom>
        </p:spPr>
        <p:txBody>
          <a:bodyPr wrap="none" lIns="91300" tIns="45650" rIns="91300" bIns="45650">
            <a:spAutoFit/>
          </a:bodyPr>
          <a:lstStyle/>
          <a:p>
            <a:pPr defTabSz="910701">
              <a:defRPr/>
            </a:pPr>
            <a:r>
              <a:rPr lang="en-US" sz="3200" kern="0">
                <a:solidFill>
                  <a:prstClr val="white"/>
                </a:solidFill>
              </a:rPr>
              <a:t>2a</a:t>
            </a:r>
            <a:endParaRPr lang="en-US" sz="3200" kern="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588988" y="3951095"/>
                <a:ext cx="9678557" cy="1405769"/>
              </a:xfrm>
              <a:prstGeom prst="rect">
                <a:avLst/>
              </a:prstGeom>
              <a:noFill/>
            </p:spPr>
            <p:txBody>
              <a:bodyPr wrap="square" lIns="91300" tIns="45650" rIns="91300" bIns="45650" rtlCol="0">
                <a:spAutoFit/>
              </a:bodyPr>
              <a:lstStyle/>
              <a:p>
                <a:pPr defTabSz="913030">
                  <a:lnSpc>
                    <a:spcPct val="150000"/>
                  </a:lnSpc>
                  <a:defRPr/>
                </a:pPr>
                <a14:m>
                  <m:oMathPara xmlns:m="http://schemas.openxmlformats.org/officeDocument/2006/math">
                    <m:oMathParaPr>
                      <m:jc m:val="centerGroup"/>
                    </m:oMathParaPr>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𝑟h</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𝑟h</m:t>
                          </m:r>
                          <m:r>
                            <a:rPr lang="en-US" sz="2800" i="1" kern="0">
                              <a:solidFill>
                                <a:prstClr val="black"/>
                              </a:solidFill>
                              <a:latin typeface="Cambria Math" panose="02040503050406030204" pitchFamily="18" charset="0"/>
                              <a:ea typeface="Cambria Math" panose="02040503050406030204" pitchFamily="18" charset="0"/>
                            </a:rPr>
                            <m:t>=</m:t>
                          </m:r>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h</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sSup>
                            <m:sSupPr>
                              <m:ctrlPr>
                                <a:rPr lang="en-US" sz="2800" i="1" kern="0">
                                  <a:solidFill>
                                    <a:prstClr val="black"/>
                                  </a:solidFill>
                                  <a:latin typeface="Cambria Math"/>
                                  <a:ea typeface="Cambria Math" panose="02040503050406030204" pitchFamily="18" charset="0"/>
                                </a:rPr>
                              </m:ctrlPr>
                            </m:sSupPr>
                            <m:e>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num>
                        <m:den>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den>
                      </m:f>
                    </m:oMath>
                  </m:oMathPara>
                </a14:m>
                <a:endParaRPr lang="en-US" sz="2800" kern="0" dirty="0">
                  <a:solidFill>
                    <a:prstClr val="black"/>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88978" y="3951085"/>
                <a:ext cx="9678557" cy="140576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10368" y="5399286"/>
                <a:ext cx="8376124" cy="764184"/>
              </a:xfrm>
              <a:prstGeom prst="rect">
                <a:avLst/>
              </a:prstGeom>
            </p:spPr>
            <p:txBody>
              <a:bodyPr wrap="square" lIns="91300" tIns="45650" rIns="91300" bIns="45650">
                <a:spAutoFit/>
              </a:bodyPr>
              <a:lstStyle/>
              <a:p>
                <a:pPr defTabSz="913030">
                  <a:defRPr/>
                </a:pPr>
                <a:r>
                  <a:rPr lang="en-US" sz="2800" kern="0" dirty="0">
                    <a:solidFill>
                      <a:prstClr val="black"/>
                    </a:solidFill>
                    <a:latin typeface="Times New Roman" pitchFamily="18" charset="0"/>
                    <a:cs typeface="Times New Roman" pitchFamily="18" charset="0"/>
                  </a:rPr>
                  <a:t>Vậy </a:t>
                </a:r>
                <a:r>
                  <a:rPr lang="en-US" sz="2800" kern="0" dirty="0" err="1">
                    <a:solidFill>
                      <a:prstClr val="black"/>
                    </a:solidFill>
                    <a:latin typeface="Times New Roman" pitchFamily="18" charset="0"/>
                    <a:cs typeface="Times New Roman" pitchFamily="18" charset="0"/>
                  </a:rPr>
                  <a:t>chiều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cao</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rPr>
                      <m:t>h</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8</m:t>
                        </m:r>
                        <m:r>
                          <a:rPr lang="el-GR"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−2</m:t>
                        </m:r>
                        <m:r>
                          <a:rPr lang="el-GR"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𝑎</m:t>
                            </m:r>
                          </m:e>
                          <m:sup>
                            <m:r>
                              <a:rPr lang="en-US" sz="2800" i="1" kern="0">
                                <a:solidFill>
                                  <a:prstClr val="black"/>
                                </a:solidFill>
                                <a:latin typeface="Cambria Math" panose="02040503050406030204" pitchFamily="18" charset="0"/>
                                <a:ea typeface="Cambria Math" panose="02040503050406030204" pitchFamily="18" charset="0"/>
                              </a:rPr>
                              <m:t>2</m:t>
                            </m:r>
                          </m:sup>
                        </m:sSup>
                      </m:num>
                      <m:den>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𝑎</m:t>
                        </m:r>
                      </m:den>
                    </m:f>
                    <m:r>
                      <a:rPr lang="en-US" sz="2800" i="1" kern="0">
                        <a:solidFill>
                          <a:prstClr val="black"/>
                        </a:solidFill>
                        <a:latin typeface="Cambria Math" panose="02040503050406030204" pitchFamily="18" charset="0"/>
                        <a:ea typeface="Cambria Math" panose="02040503050406030204" pitchFamily="18" charset="0"/>
                      </a:rPr>
                      <m:t>=</m:t>
                    </m:r>
                  </m:oMath>
                </a14:m>
                <a:r>
                  <a:rPr lang="en-US" sz="2800" kern="0" dirty="0">
                    <a:solidFill>
                      <a:prstClr val="black"/>
                    </a:solidFill>
                    <a:latin typeface="Times New Roman" pitchFamily="18" charset="0"/>
                    <a:cs typeface="Times New Roman" pitchFamily="18" charset="0"/>
                  </a:rPr>
                  <a:t> </a:t>
                </a:r>
                <a14:m>
                  <m:oMath xmlns:m="http://schemas.openxmlformats.org/officeDocument/2006/math">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6</m:t>
                        </m:r>
                        <m:r>
                          <a:rPr lang="el-GR"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num>
                      <m:den>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𝑎</m:t>
                        </m:r>
                      </m:den>
                    </m:f>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3</m:t>
                    </m:r>
                    <m:r>
                      <a:rPr lang="en-US" sz="2800" i="1" kern="0">
                        <a:solidFill>
                          <a:prstClr val="black"/>
                        </a:solidFill>
                        <a:latin typeface="Cambria Math" panose="02040503050406030204" pitchFamily="18" charset="0"/>
                        <a:ea typeface="Cambria Math" panose="02040503050406030204" pitchFamily="18" charset="0"/>
                      </a:rPr>
                      <m:t>𝑎</m:t>
                    </m:r>
                  </m:oMath>
                </a14:m>
                <a:r>
                  <a:rPr lang="en-US" sz="2800" kern="0" dirty="0">
                    <a:solidFill>
                      <a:prstClr val="black"/>
                    </a:solidFill>
                    <a:latin typeface="Times New Roman" pitchFamily="18" charset="0"/>
                    <a:cs typeface="Times New Roman"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910368" y="5399286"/>
                <a:ext cx="8376124" cy="764184"/>
              </a:xfrm>
              <a:prstGeom prst="rect">
                <a:avLst/>
              </a:prstGeom>
              <a:blipFill rotWithShape="1">
                <a:blip r:embed="rId5"/>
                <a:stretch>
                  <a:fillRect l="-1456" b="-8800"/>
                </a:stretch>
              </a:blipFill>
            </p:spPr>
            <p:txBody>
              <a:bodyPr/>
              <a:lstStyle/>
              <a:p>
                <a:r>
                  <a:rPr lang="en-US">
                    <a:noFill/>
                  </a:rPr>
                  <a:t> </a:t>
                </a:r>
              </a:p>
            </p:txBody>
          </p:sp>
        </mc:Fallback>
      </mc:AlternateContent>
    </p:spTree>
    <p:extLst>
      <p:ext uri="{BB962C8B-B14F-4D97-AF65-F5344CB8AC3E}">
        <p14:creationId xmlns:p14="http://schemas.microsoft.com/office/powerpoint/2010/main" val="13282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wipe(down)">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1"/>
            <a:ext cx="12067047" cy="1568134"/>
            <a:chOff x="534987" y="1869705"/>
            <a:chExt cx="23655782" cy="2630049"/>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18</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24777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dirty="0">
                      <a:solidFill>
                        <a:srgbClr val="002060"/>
                      </a:solidFill>
                      <a:latin typeface="Times New Roman" pitchFamily="18" charset="0"/>
                      <a:cs typeface="Times New Roman" pitchFamily="18" charset="0"/>
                    </a:rPr>
                    <a:t>Cho hình trụ có diện tích xung </a:t>
                  </a:r>
                  <a:r>
                    <a:rPr lang="en-US" sz="2800" dirty="0" err="1">
                      <a:solidFill>
                        <a:srgbClr val="002060"/>
                      </a:solidFill>
                      <a:latin typeface="Times New Roman" pitchFamily="18" charset="0"/>
                      <a:cs typeface="Times New Roman" pitchFamily="18" charset="0"/>
                    </a:rPr>
                    <a:t>quanh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2</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sSup>
                        <m:sSupPr>
                          <m:ctrlPr>
                            <a:rPr lang="en-US" sz="2800" i="1">
                              <a:solidFill>
                                <a:srgbClr val="002060"/>
                              </a:solidFill>
                              <a:latin typeface="Cambria Math"/>
                              <a:ea typeface="Cambria Math" panose="02040503050406030204" pitchFamily="18" charset="0"/>
                              <a:cs typeface="Times New Roman" pitchFamily="18" charset="0"/>
                            </a:rPr>
                          </m:ctrlPr>
                        </m:sSupPr>
                        <m:e>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𝑎</m:t>
                          </m:r>
                        </m:e>
                        <m:sup>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2</m:t>
                          </m:r>
                        </m:sup>
                      </m:sSup>
                    </m:oMath>
                  </a14:m>
                  <a:r>
                    <a:rPr lang="en-US" sz="2800" dirty="0">
                      <a:solidFill>
                        <a:srgbClr val="002060"/>
                      </a:solidFill>
                      <a:latin typeface="Times New Roman" pitchFamily="18" charset="0"/>
                      <a:cs typeface="Times New Roman" pitchFamily="18" charset="0"/>
                    </a:rPr>
                    <a:t> và bán kính </a:t>
                  </a:r>
                  <a:r>
                    <a:rPr lang="en-US" sz="2800" dirty="0" err="1">
                      <a:solidFill>
                        <a:srgbClr val="002060"/>
                      </a:solidFill>
                      <a:latin typeface="Times New Roman" pitchFamily="18" charset="0"/>
                      <a:cs typeface="Times New Roman" pitchFamily="18" charset="0"/>
                    </a:rPr>
                    <a:t>đáy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𝑎</m:t>
                      </m:r>
                    </m:oMath>
                  </a14:m>
                  <a:r>
                    <a:rPr lang="en-US" sz="2800" dirty="0">
                      <a:solidFill>
                        <a:srgbClr val="002060"/>
                      </a:solidFill>
                      <a:latin typeface="Times New Roman" pitchFamily="18" charset="0"/>
                      <a:cs typeface="Times New Roman" pitchFamily="18" charset="0"/>
                    </a:rPr>
                    <a:t>. Độ dài đường sinh của hình trụ đã cho bằng:</a:t>
                  </a: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2347856"/>
                </a:xfrm>
                <a:prstGeom prst="rect">
                  <a:avLst/>
                </a:prstGeom>
                <a:blipFill rotWithShape="1">
                  <a:blip r:embed="rId3"/>
                  <a:stretch>
                    <a:fillRect l="-292" b="-82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81594" y="203884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1746581"/>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1510282" y="1874776"/>
                <a:ext cx="516873" cy="93256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f>
                        <m:fPr>
                          <m:ctrlPr>
                            <a:rPr lang="en-US" sz="3200" i="1" kern="0">
                              <a:solidFill>
                                <a:prstClr val="white"/>
                              </a:solidFill>
                              <a:latin typeface="Cambria Math"/>
                            </a:rPr>
                          </m:ctrlPr>
                        </m:fPr>
                        <m:num>
                          <m:r>
                            <a:rPr lang="en-US" sz="3200" i="1" kern="0">
                              <a:solidFill>
                                <a:prstClr val="white"/>
                              </a:solidFill>
                              <a:latin typeface="Cambria Math"/>
                            </a:rPr>
                            <m:t>𝑎</m:t>
                          </m:r>
                        </m:num>
                        <m:den>
                          <m:r>
                            <a:rPr lang="en-US" sz="3200" i="1" kern="0">
                              <a:solidFill>
                                <a:prstClr val="white"/>
                              </a:solidFill>
                              <a:latin typeface="Cambria Math"/>
                            </a:rPr>
                            <m:t>2</m:t>
                          </m:r>
                        </m:den>
                      </m:f>
                    </m:oMath>
                  </m:oMathPara>
                </a14:m>
                <a:endParaRPr lang="en-US" sz="32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510272" y="1874766"/>
                <a:ext cx="516873" cy="93256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727729" y="2048671"/>
                <a:ext cx="74449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2</m:t>
                      </m:r>
                      <m:r>
                        <a:rPr lang="en-US" sz="3200" i="1" kern="0">
                          <a:solidFill>
                            <a:prstClr val="white"/>
                          </a:solidFill>
                          <a:latin typeface="Cambria Math"/>
                        </a:rPr>
                        <m:t>𝑎</m:t>
                      </m:r>
                    </m:oMath>
                  </m:oMathPara>
                </a14:m>
                <a:endParaRPr lang="en-US" sz="3200" kern="0">
                  <a:solidFill>
                    <a:prstClr val="white"/>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9727729" y="2048661"/>
                <a:ext cx="74449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6995310" y="2052340"/>
                <a:ext cx="1013996"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𝑎</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6995310" y="2052340"/>
                <a:ext cx="1013996" cy="6428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74696" y="2156382"/>
                <a:ext cx="489236" cy="523220"/>
              </a:xfrm>
              <a:prstGeom prst="rect">
                <a:avLst/>
              </a:prstGeom>
              <a:noFill/>
            </p:spPr>
            <p:txBody>
              <a:bodyPr wrap="none" lIns="91300" tIns="45650" rIns="91300" bIns="45650" rtlCol="0">
                <a:spAutoFit/>
              </a:bodyPr>
              <a:lstStyle/>
              <a:p>
                <a:pPr/>
                <a14:m>
                  <m:oMathPara xmlns:m="http://schemas.openxmlformats.org/officeDocument/2006/math">
                    <m:oMathParaPr>
                      <m:jc m:val="centerGroup"/>
                    </m:oMathParaPr>
                    <m:oMath xmlns:m="http://schemas.openxmlformats.org/officeDocument/2006/math">
                      <m:r>
                        <a:rPr lang="en-US" sz="2800" b="1" i="1">
                          <a:solidFill>
                            <a:schemeClr val="bg1"/>
                          </a:solidFill>
                          <a:latin typeface="Cambria Math"/>
                        </a:rPr>
                        <m:t>𝒂</m:t>
                      </m:r>
                    </m:oMath>
                  </m:oMathPara>
                </a14:m>
                <a:endParaRPr lang="en-US" sz="2800" b="1">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74696" y="2156382"/>
                <a:ext cx="489236"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127189" y="3400379"/>
                <a:ext cx="6036421" cy="1323054"/>
              </a:xfrm>
              <a:prstGeom prst="rect">
                <a:avLst/>
              </a:prstGeom>
              <a:noFill/>
            </p:spPr>
            <p:txBody>
              <a:bodyPr wrap="square" lIns="91300" tIns="45650" rIns="91300" bIns="45650" rtlCol="0">
                <a:spAutoFit/>
              </a:bodyPr>
              <a:lstStyle/>
              <a:p>
                <a:pPr defTabSz="913030">
                  <a:lnSpc>
                    <a:spcPct val="150000"/>
                  </a:lnSpc>
                  <a:defRPr/>
                </a:pPr>
                <a14:m>
                  <m:oMathPara xmlns:m="http://schemas.openxmlformats.org/officeDocument/2006/math">
                    <m:oMathParaPr>
                      <m:jc m:val="center"/>
                    </m:oMathParaPr>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𝑙</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num>
                        <m:den>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den>
                      </m:f>
                    </m:oMath>
                  </m:oMathPara>
                </a14:m>
                <a:endParaRPr lang="en-US" sz="2800" kern="0" dirty="0">
                  <a:solidFill>
                    <a:prstClr val="black"/>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127179" y="3400379"/>
                <a:ext cx="6036421" cy="132305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76379" y="4740208"/>
                <a:ext cx="6512804" cy="764184"/>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Vậy độ dài đường sinh bằng </a:t>
                </a:r>
                <a14:m>
                  <m:oMath xmlns:m="http://schemas.openxmlformats.org/officeDocument/2006/math">
                    <m:r>
                      <a:rPr lang="en-US" sz="2800" i="1" kern="0" dirty="0">
                        <a:solidFill>
                          <a:prstClr val="black"/>
                        </a:solidFill>
                        <a:latin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m:t>
                    </m:r>
                  </m:oMath>
                </a14:m>
                <a:r>
                  <a:rPr lang="en-US" sz="2800" kern="0" dirty="0">
                    <a:solidFill>
                      <a:prstClr val="black"/>
                    </a:solidFill>
                    <a:latin typeface="Times New Roman" pitchFamily="18" charset="0"/>
                    <a:cs typeface="Times New Roman" pitchFamily="18" charset="0"/>
                  </a:rPr>
                  <a:t> </a:t>
                </a:r>
                <a14:m>
                  <m:oMath xmlns:m="http://schemas.openxmlformats.org/officeDocument/2006/math">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2</m:t>
                        </m:r>
                        <m:r>
                          <a:rPr lang="el-GR"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num>
                      <m:den>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𝑎</m:t>
                        </m:r>
                      </m:den>
                    </m:f>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𝑎</m:t>
                    </m:r>
                  </m:oMath>
                </a14:m>
                <a:r>
                  <a:rPr lang="en-US" sz="2800" kern="0" dirty="0">
                    <a:solidFill>
                      <a:prstClr val="black"/>
                    </a:solidFill>
                    <a:latin typeface="Times New Roman" pitchFamily="18" charset="0"/>
                    <a:cs typeface="Times New Roman" pitchFamily="18" charset="0"/>
                  </a:rPr>
                  <a:t> </a:t>
                </a:r>
              </a:p>
            </p:txBody>
          </p:sp>
        </mc:Choice>
        <mc:Fallback xmlns="">
          <p:sp>
            <p:nvSpPr>
              <p:cNvPr id="62" name="TextBox 61"/>
              <p:cNvSpPr txBox="1">
                <a:spLocks noRot="1" noChangeAspect="1" noMove="1" noResize="1" noEditPoints="1" noAdjustHandles="1" noChangeArrowheads="1" noChangeShapeType="1" noTextEdit="1"/>
              </p:cNvSpPr>
              <p:nvPr/>
            </p:nvSpPr>
            <p:spPr>
              <a:xfrm>
                <a:off x="1576379" y="4740208"/>
                <a:ext cx="6512804" cy="764184"/>
              </a:xfrm>
              <a:prstGeom prst="rect">
                <a:avLst/>
              </a:prstGeom>
              <a:blipFill rotWithShape="1">
                <a:blip r:embed="rId9"/>
                <a:stretch>
                  <a:fillRect l="-1966" b="-8800"/>
                </a:stretch>
              </a:blipFill>
            </p:spPr>
            <p:txBody>
              <a:bodyPr/>
              <a:lstStyle/>
              <a:p>
                <a:r>
                  <a:rPr lang="en-US">
                    <a:noFill/>
                  </a:rPr>
                  <a:t> </a:t>
                </a:r>
              </a:p>
            </p:txBody>
          </p:sp>
        </mc:Fallback>
      </mc:AlternateContent>
    </p:spTree>
    <p:extLst>
      <p:ext uri="{BB962C8B-B14F-4D97-AF65-F5344CB8AC3E}">
        <p14:creationId xmlns:p14="http://schemas.microsoft.com/office/powerpoint/2010/main" val="7970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58"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69"/>
            <a:ext cx="11834900" cy="323206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609915"/>
              <a:chOff x="1275608" y="6239450"/>
              <a:chExt cx="4592537" cy="110818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08181"/>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1"/>
            <a:ext cx="12067047" cy="2129174"/>
            <a:chOff x="534987" y="1869705"/>
            <a:chExt cx="23655782" cy="3571018"/>
          </a:xfrm>
        </p:grpSpPr>
        <p:grpSp>
          <p:nvGrpSpPr>
            <p:cNvPr id="21" name="Group 20"/>
            <p:cNvGrpSpPr/>
            <p:nvPr/>
          </p:nvGrpSpPr>
          <p:grpSpPr>
            <a:xfrm>
              <a:off x="534987" y="1869705"/>
              <a:ext cx="23340848" cy="3525366"/>
              <a:chOff x="534987" y="1647866"/>
              <a:chExt cx="23340848" cy="3525366"/>
            </a:xfrm>
          </p:grpSpPr>
          <p:sp>
            <p:nvSpPr>
              <p:cNvPr id="25" name="Rounded Rectangle 24"/>
              <p:cNvSpPr/>
              <p:nvPr/>
            </p:nvSpPr>
            <p:spPr bwMode="auto">
              <a:xfrm>
                <a:off x="755649" y="1720892"/>
                <a:ext cx="23120186" cy="3452340"/>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2"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19</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35617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dirty="0">
                      <a:solidFill>
                        <a:srgbClr val="002060"/>
                      </a:solidFill>
                      <a:latin typeface="Times New Roman" pitchFamily="18" charset="0"/>
                      <a:cs typeface="Times New Roman" pitchFamily="18" charset="0"/>
                    </a:rPr>
                    <a:t>Một khối trụ có thể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25</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oMath>
                  </a14:m>
                  <a:r>
                    <a:rPr lang="en-US" sz="2800" dirty="0">
                      <a:solidFill>
                        <a:srgbClr val="002060"/>
                      </a:solidFill>
                      <a:latin typeface="Times New Roman" pitchFamily="18" charset="0"/>
                      <a:cs typeface="Times New Roman" pitchFamily="18" charset="0"/>
                    </a:rPr>
                    <a:t>. Nếu chiều cao khối trụ tăng lên năm lần và giữ nguyên bán kính đáy thì được khối trụ mới có diện tích xung quanh bằng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25</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oMath>
                  </a14:m>
                  <a:r>
                    <a:rPr lang="en-US" sz="2800" dirty="0">
                      <a:solidFill>
                        <a:srgbClr val="002060"/>
                      </a:solidFill>
                      <a:latin typeface="Times New Roman" pitchFamily="18" charset="0"/>
                      <a:cs typeface="Times New Roman" pitchFamily="18" charset="0"/>
                    </a:rPr>
                    <a:t>. Bán kính đáy của khối trụ ban </a:t>
                  </a:r>
                  <a:r>
                    <a:rPr lang="en-US" sz="2800">
                      <a:solidFill>
                        <a:srgbClr val="002060"/>
                      </a:solidFill>
                      <a:latin typeface="Times New Roman" pitchFamily="18" charset="0"/>
                      <a:cs typeface="Times New Roman" pitchFamily="18" charset="0"/>
                    </a:rPr>
                    <a:t>đầu là</a:t>
                  </a:r>
                  <a:endParaRPr lang="en-US" sz="28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3561782"/>
                </a:xfrm>
                <a:prstGeom prst="rect">
                  <a:avLst/>
                </a:prstGeom>
                <a:blipFill rotWithShape="1">
                  <a:blip r:embed="rId3"/>
                  <a:stretch>
                    <a:fillRect l="-292" r="-817" b="-1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101945" y="250199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1146689" y="2502006"/>
                <a:ext cx="1471685"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=15</m:t>
                      </m:r>
                    </m:oMath>
                  </m:oMathPara>
                </a14:m>
                <a:endParaRPr lang="en-US" sz="32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146679" y="2501996"/>
                <a:ext cx="1471685"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172963" y="2525330"/>
                <a:ext cx="124405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=5</m:t>
                      </m:r>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4172953" y="2525320"/>
                <a:ext cx="124405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034163" y="2502003"/>
                <a:ext cx="1471685"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=10</m:t>
                      </m:r>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7034153" y="2501993"/>
                <a:ext cx="1471685"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9950073" y="2555089"/>
                <a:ext cx="124405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=2</m:t>
                      </m:r>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9950073" y="2555079"/>
                <a:ext cx="124405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63"/>
              <p:cNvSpPr txBox="1"/>
              <p:nvPr/>
            </p:nvSpPr>
            <p:spPr>
              <a:xfrm>
                <a:off x="1041076" y="4154356"/>
                <a:ext cx="5950330" cy="738664"/>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Thể tích khối trụ </a:t>
                </a:r>
                <a14:m>
                  <m:oMath xmlns:m="http://schemas.openxmlformats.org/officeDocument/2006/math">
                    <m:r>
                      <a:rPr lang="en-US" sz="2800" i="1" kern="0">
                        <a:solidFill>
                          <a:prstClr val="black"/>
                        </a:solidFill>
                        <a:latin typeface="Cambria Math" panose="02040503050406030204" pitchFamily="18" charset="0"/>
                      </a:rPr>
                      <m:t>𝑉</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dirty="0">
                        <a:solidFill>
                          <a:prstClr val="black"/>
                        </a:solidFill>
                        <a:latin typeface="Cambria Math" panose="02040503050406030204" pitchFamily="18" charset="0"/>
                      </a:rPr>
                      <m:t>=25</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  (1)</m:t>
                    </m:r>
                  </m:oMath>
                </a14:m>
                <a:endParaRPr lang="en-US" sz="2800" kern="0" dirty="0">
                  <a:solidFill>
                    <a:prstClr val="black"/>
                  </a:solidFill>
                  <a:latin typeface="Times New Roman" pitchFamily="18" charset="0"/>
                  <a:cs typeface="Times New Roman" pitchFamily="18" charset="0"/>
                </a:endParaRPr>
              </a:p>
            </p:txBody>
          </p:sp>
        </mc:Choice>
        <mc:Fallback>
          <p:sp>
            <p:nvSpPr>
              <p:cNvPr id="64" name="TextBox 63"/>
              <p:cNvSpPr txBox="1">
                <a:spLocks noRot="1" noChangeAspect="1" noMove="1" noResize="1" noEditPoints="1" noAdjustHandles="1" noChangeArrowheads="1" noChangeShapeType="1" noTextEdit="1"/>
              </p:cNvSpPr>
              <p:nvPr/>
            </p:nvSpPr>
            <p:spPr>
              <a:xfrm>
                <a:off x="1041076" y="4154356"/>
                <a:ext cx="5950330" cy="738664"/>
              </a:xfrm>
              <a:prstGeom prst="rect">
                <a:avLst/>
              </a:prstGeom>
              <a:blipFill rotWithShape="1">
                <a:blip r:embed="rId8"/>
                <a:stretch>
                  <a:fillRect l="-215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041076" y="4852150"/>
                <a:ext cx="9803644" cy="1434816"/>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mới</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.5</m:t>
                    </m:r>
                    <m:r>
                      <a:rPr lang="en-US" sz="2800" i="1" kern="0">
                        <a:solidFill>
                          <a:prstClr val="black"/>
                        </a:solidFill>
                        <a:latin typeface="Cambria Math" panose="02040503050406030204" pitchFamily="18" charset="0"/>
                        <a:ea typeface="Cambria Math" panose="02040503050406030204" pitchFamily="18" charset="0"/>
                      </a:rPr>
                      <m:t>h</m:t>
                    </m:r>
                    <m:r>
                      <a:rPr lang="en-US" sz="2800" i="1" kern="0" dirty="0">
                        <a:solidFill>
                          <a:prstClr val="black"/>
                        </a:solidFill>
                        <a:latin typeface="Cambria Math" panose="02040503050406030204" pitchFamily="18" charset="0"/>
                      </a:rPr>
                      <m:t>=25</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  (2)</m:t>
                    </m:r>
                  </m:oMath>
                </a14:m>
                <a:endParaRPr lang="en-US" sz="2800" kern="0" dirty="0">
                  <a:solidFill>
                    <a:prstClr val="black"/>
                  </a:solidFill>
                  <a:latin typeface="Times New Roman" pitchFamily="18" charset="0"/>
                  <a:cs typeface="Times New Roman" pitchFamily="18" charset="0"/>
                </a:endParaRPr>
              </a:p>
              <a:p>
                <a:pPr defTabSz="913030">
                  <a:lnSpc>
                    <a:spcPct val="150000"/>
                  </a:lnSpc>
                  <a:defRPr/>
                </a:pPr>
                <a14:m>
                  <m:oMath xmlns:m="http://schemas.openxmlformats.org/officeDocument/2006/math">
                    <m:r>
                      <m:rPr>
                        <m:sty m:val="p"/>
                      </m:rPr>
                      <a:rPr lang="en-US" sz="2800" kern="0" dirty="0">
                        <a:solidFill>
                          <a:prstClr val="black"/>
                        </a:solidFill>
                        <a:latin typeface="Cambria Math" panose="02040503050406030204" pitchFamily="18" charset="0"/>
                      </a:rPr>
                      <m:t>T</m:t>
                    </m:r>
                    <m:r>
                      <a:rPr lang="en-US" sz="2800" kern="0" dirty="0">
                        <a:solidFill>
                          <a:prstClr val="black"/>
                        </a:solidFill>
                        <a:latin typeface="Cambria Math" panose="02040503050406030204" pitchFamily="18" charset="0"/>
                      </a:rPr>
                      <m:t>ừ </m:t>
                    </m:r>
                    <m:d>
                      <m:dPr>
                        <m:ctrlPr>
                          <a:rPr lang="en-US" sz="2800" i="1" kern="0" dirty="0">
                            <a:solidFill>
                              <a:prstClr val="black"/>
                            </a:solidFill>
                            <a:latin typeface="Cambria Math"/>
                          </a:rPr>
                        </m:ctrlPr>
                      </m:dPr>
                      <m:e>
                        <m:r>
                          <a:rPr lang="en-US" sz="2800" kern="0" dirty="0">
                            <a:solidFill>
                              <a:prstClr val="black"/>
                            </a:solidFill>
                            <a:latin typeface="Cambria Math" panose="02040503050406030204" pitchFamily="18" charset="0"/>
                          </a:rPr>
                          <m:t>1</m:t>
                        </m:r>
                      </m:e>
                    </m:d>
                    <m:r>
                      <a:rPr lang="en-US" sz="2800" kern="0" dirty="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dirty="0">
                        <a:solidFill>
                          <a:prstClr val="black"/>
                        </a:solidFill>
                        <a:latin typeface="Cambria Math" panose="02040503050406030204" pitchFamily="18" charset="0"/>
                      </a:rPr>
                      <m:t>=</m:t>
                    </m:r>
                  </m:oMath>
                </a14:m>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rPr>
                      <m:t>10</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𝑟h</m:t>
                    </m:r>
                    <m:r>
                      <a:rPr lang="en-US" sz="2800" kern="0" dirty="0">
                        <a:solidFill>
                          <a:prstClr val="black"/>
                        </a:solidFill>
                        <a:latin typeface="Cambria Math" panose="02040503050406030204" pitchFamily="18" charset="0"/>
                      </a:rPr>
                      <m:t>⇒</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=10</m:t>
                    </m:r>
                    <m:r>
                      <a:rPr lang="en-US" sz="2800" i="1" kern="0">
                        <a:solidFill>
                          <a:prstClr val="black"/>
                        </a:solidFill>
                        <a:latin typeface="Cambria Math" panose="02040503050406030204" pitchFamily="18" charset="0"/>
                        <a:ea typeface="Cambria Math" panose="02040503050406030204" pitchFamily="18" charset="0"/>
                      </a:rPr>
                      <m:t>𝑟</m:t>
                    </m:r>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=10</m:t>
                    </m:r>
                  </m:oMath>
                </a14:m>
                <a:endParaRPr lang="en-US" sz="2800" kern="0" dirty="0">
                  <a:solidFill>
                    <a:prstClr val="black"/>
                  </a:solidFill>
                  <a:latin typeface="Times New Roman" pitchFamily="18" charset="0"/>
                  <a:cs typeface="Times New Roman"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1041076" y="4852150"/>
                <a:ext cx="9803644" cy="1434816"/>
              </a:xfrm>
              <a:prstGeom prst="rect">
                <a:avLst/>
              </a:prstGeom>
              <a:blipFill rotWithShape="1">
                <a:blip r:embed="rId9"/>
                <a:stretch>
                  <a:fillRect l="-1306"/>
                </a:stretch>
              </a:blipFill>
            </p:spPr>
            <p:txBody>
              <a:bodyPr/>
              <a:lstStyle/>
              <a:p>
                <a:r>
                  <a:rPr lang="en-US">
                    <a:noFill/>
                  </a:rPr>
                  <a:t> </a:t>
                </a:r>
              </a:p>
            </p:txBody>
          </p:sp>
        </mc:Fallback>
      </mc:AlternateContent>
    </p:spTree>
    <p:extLst>
      <p:ext uri="{BB962C8B-B14F-4D97-AF65-F5344CB8AC3E}">
        <p14:creationId xmlns:p14="http://schemas.microsoft.com/office/powerpoint/2010/main" val="186874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wipe(down)">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xEl>
                                              <p:pRg st="0" end="0"/>
                                            </p:txEl>
                                          </p:spTgt>
                                        </p:tgtEl>
                                        <p:attrNameLst>
                                          <p:attrName>style.visibility</p:attrName>
                                        </p:attrNameLst>
                                      </p:cBhvr>
                                      <p:to>
                                        <p:strVal val="visible"/>
                                      </p:to>
                                    </p:set>
                                    <p:animEffect transition="in" filter="wipe(down)">
                                      <p:cBhvr>
                                        <p:cTn id="22" dur="500"/>
                                        <p:tgtEl>
                                          <p:spTgt spid="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5">
                                            <p:txEl>
                                              <p:pRg st="1" end="1"/>
                                            </p:txEl>
                                          </p:spTgt>
                                        </p:tgtEl>
                                        <p:attrNameLst>
                                          <p:attrName>style.visibility</p:attrName>
                                        </p:attrNameLst>
                                      </p:cBhvr>
                                      <p:to>
                                        <p:strVal val="visible"/>
                                      </p:to>
                                    </p:set>
                                    <p:animEffect transition="in" filter="wipe(down)">
                                      <p:cBhvr>
                                        <p:cTn id="27" dur="500"/>
                                        <p:tgtEl>
                                          <p:spTgt spid="6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261956"/>
            <a:ext cx="11834900" cy="3558289"/>
            <a:chOff x="184495" y="3636289"/>
            <a:chExt cx="11834900" cy="355828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89"/>
              <a:ext cx="2342698" cy="553998"/>
              <a:chOff x="1275608" y="6239450"/>
              <a:chExt cx="4592537" cy="1006583"/>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00658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1"/>
            <a:ext cx="12067047" cy="1568134"/>
            <a:chOff x="534987" y="1869705"/>
            <a:chExt cx="23655782" cy="2630049"/>
          </a:xfrm>
        </p:grpSpPr>
        <p:grpSp>
          <p:nvGrpSpPr>
            <p:cNvPr id="21" name="Group 20"/>
            <p:cNvGrpSpPr/>
            <p:nvPr/>
          </p:nvGrpSpPr>
          <p:grpSpPr>
            <a:xfrm>
              <a:off x="534987" y="1869705"/>
              <a:ext cx="23340848" cy="2630049"/>
              <a:chOff x="534987" y="1647866"/>
              <a:chExt cx="23340848" cy="2630049"/>
            </a:xfrm>
          </p:grpSpPr>
          <p:sp>
            <p:nvSpPr>
              <p:cNvPr id="25" name="Rounded Rectangle 24"/>
              <p:cNvSpPr/>
              <p:nvPr/>
            </p:nvSpPr>
            <p:spPr bwMode="auto">
              <a:xfrm>
                <a:off x="755649" y="1720892"/>
                <a:ext cx="23120186" cy="25570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20</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24777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dirty="0">
                      <a:solidFill>
                        <a:srgbClr val="002060"/>
                      </a:solidFill>
                      <a:latin typeface="Times New Roman" pitchFamily="18" charset="0"/>
                      <a:cs typeface="Times New Roman" pitchFamily="18" charset="0"/>
                    </a:rPr>
                    <a:t>Một hình trụ có bán kính đáy bằng với </a:t>
                  </a:r>
                  <a:r>
                    <a:rPr lang="en-US" sz="2800" dirty="0">
                      <a:solidFill>
                        <a:srgbClr val="002060"/>
                      </a:solidFill>
                      <a:latin typeface="Times New Roman" pitchFamily="18" charset="0"/>
                      <a:cs typeface="Times New Roman" pitchFamily="18" charset="0"/>
                    </a:rPr>
                    <a:t>chiều cao của nó. Biết thể tích của khối trụ </a:t>
                  </a:r>
                  <a:r>
                    <a:rPr lang="en-US" sz="2800" dirty="0" err="1">
                      <a:solidFill>
                        <a:srgbClr val="002060"/>
                      </a:solidFill>
                      <a:latin typeface="Times New Roman" pitchFamily="18" charset="0"/>
                      <a:cs typeface="Times New Roman" pitchFamily="18" charset="0"/>
                    </a:rPr>
                    <a:t>đó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8</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oMath>
                  </a14:m>
                  <a:r>
                    <a:rPr lang="en-US" sz="2800" dirty="0">
                      <a:solidFill>
                        <a:srgbClr val="002060"/>
                      </a:solidFill>
                      <a:latin typeface="Times New Roman" pitchFamily="18" charset="0"/>
                      <a:cs typeface="Times New Roman" pitchFamily="18" charset="0"/>
                    </a:rPr>
                    <a:t>, tính </a:t>
                  </a:r>
                  <a:r>
                    <a:rPr lang="en-US" sz="2800">
                      <a:solidFill>
                        <a:srgbClr val="002060"/>
                      </a:solidFill>
                      <a:latin typeface="Times New Roman" pitchFamily="18" charset="0"/>
                      <a:cs typeface="Times New Roman" pitchFamily="18" charset="0"/>
                    </a:rPr>
                    <a:t>chiều </a:t>
                  </a:r>
                  <a:r>
                    <a:rPr lang="en-US" sz="2800">
                      <a:solidFill>
                        <a:srgbClr val="002060"/>
                      </a:solidFill>
                      <a:latin typeface="Times New Roman" pitchFamily="18" charset="0"/>
                      <a:cs typeface="Times New Roman" pitchFamily="18" charset="0"/>
                    </a:rPr>
                    <a:t>cao </a:t>
                  </a:r>
                  <a14:m>
                    <m:oMath xmlns:m="http://schemas.openxmlformats.org/officeDocument/2006/math">
                      <m:r>
                        <a:rPr lang="en-US" sz="2800" i="1">
                          <a:solidFill>
                            <a:srgbClr val="002060"/>
                          </a:solidFill>
                          <a:latin typeface="Cambria Math"/>
                          <a:cs typeface="Times New Roman" pitchFamily="18" charset="0"/>
                        </a:rPr>
                        <m:t>h</m:t>
                      </m:r>
                    </m:oMath>
                  </a14:m>
                  <a:r>
                    <a:rPr lang="en-US" sz="280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hình </a:t>
                  </a:r>
                  <a:r>
                    <a:rPr lang="en-US" sz="2800">
                      <a:solidFill>
                        <a:srgbClr val="002060"/>
                      </a:solidFill>
                      <a:latin typeface="Times New Roman" pitchFamily="18" charset="0"/>
                      <a:cs typeface="Times New Roman" pitchFamily="18" charset="0"/>
                    </a:rPr>
                    <a:t>trụ </a:t>
                  </a:r>
                  <a:endParaRPr lang="en-US" sz="28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2477768"/>
                </a:xfrm>
                <a:prstGeom prst="rect">
                  <a:avLst/>
                </a:prstGeom>
                <a:blipFill rotWithShape="1">
                  <a:blip r:embed="rId3"/>
                  <a:stretch>
                    <a:fillRect l="-292"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177997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65674" y="206916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092" y="1746581"/>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1287107" y="2125614"/>
                <a:ext cx="1274067"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=2</m:t>
                      </m:r>
                    </m:oMath>
                  </m:oMathPara>
                </a14:m>
                <a:endParaRPr lang="en-US" sz="3200" kern="0">
                  <a:solidFill>
                    <a:prstClr val="white"/>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287107" y="2125604"/>
                <a:ext cx="12740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6995320" y="2052340"/>
                <a:ext cx="1815497"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m:t>
                      </m:r>
                      <m:rad>
                        <m:radPr>
                          <m:ctrlPr>
                            <a:rPr lang="en-US" sz="3200" i="1" kern="0">
                              <a:solidFill>
                                <a:prstClr val="white"/>
                              </a:solidFill>
                              <a:latin typeface="Cambria Math"/>
                            </a:rPr>
                          </m:ctrlPr>
                        </m:radPr>
                        <m:deg>
                          <m:r>
                            <m:rPr>
                              <m:brk m:alnAt="7"/>
                            </m:rPr>
                            <a:rPr lang="en-US" sz="3200" i="1" kern="0">
                              <a:solidFill>
                                <a:prstClr val="white"/>
                              </a:solidFill>
                              <a:latin typeface="Cambria Math"/>
                            </a:rPr>
                            <m:t>3</m:t>
                          </m:r>
                        </m:deg>
                        <m:e>
                          <m:r>
                            <a:rPr lang="en-US" sz="3200" i="1" kern="0">
                              <a:solidFill>
                                <a:prstClr val="white"/>
                              </a:solidFill>
                              <a:latin typeface="Cambria Math"/>
                            </a:rPr>
                            <m:t>32</m:t>
                          </m:r>
                        </m:e>
                      </m:rad>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6995310" y="2052340"/>
                <a:ext cx="1815497" cy="6428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114291" y="2033548"/>
                <a:ext cx="1771191"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=2</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4114281" y="2033548"/>
                <a:ext cx="1771191" cy="6428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9778167" y="2049915"/>
                <a:ext cx="1587871" cy="64107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m:t>
                      </m:r>
                      <m:rad>
                        <m:radPr>
                          <m:ctrlPr>
                            <a:rPr lang="en-US" sz="3200" i="1" kern="0">
                              <a:solidFill>
                                <a:prstClr val="white"/>
                              </a:solidFill>
                              <a:latin typeface="Cambria Math"/>
                            </a:rPr>
                          </m:ctrlPr>
                        </m:radPr>
                        <m:deg>
                          <m:r>
                            <m:rPr>
                              <m:brk m:alnAt="7"/>
                            </m:rPr>
                            <a:rPr lang="en-US" sz="3200" i="1" kern="0">
                              <a:solidFill>
                                <a:prstClr val="white"/>
                              </a:solidFill>
                              <a:latin typeface="Cambria Math"/>
                            </a:rPr>
                            <m:t>3</m:t>
                          </m:r>
                        </m:deg>
                        <m:e>
                          <m:r>
                            <a:rPr lang="en-US" sz="3200" i="1" kern="0">
                              <a:solidFill>
                                <a:prstClr val="white"/>
                              </a:solidFill>
                              <a:latin typeface="Cambria Math"/>
                            </a:rPr>
                            <m:t>4</m:t>
                          </m:r>
                        </m:e>
                      </m:rad>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9778167" y="2049905"/>
                <a:ext cx="1587871" cy="64107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041076" y="4137514"/>
                <a:ext cx="10494432" cy="1385000"/>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Thể tích khối trụ </a:t>
                </a:r>
                <a14:m>
                  <m:oMath xmlns:m="http://schemas.openxmlformats.org/officeDocument/2006/math">
                    <m:r>
                      <a:rPr lang="en-US" sz="2800" i="1" kern="0">
                        <a:solidFill>
                          <a:prstClr val="black"/>
                        </a:solidFill>
                        <a:latin typeface="Cambria Math" panose="02040503050406030204" pitchFamily="18" charset="0"/>
                      </a:rPr>
                      <m:t>𝑉</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h</m:t>
                        </m:r>
                      </m:e>
                      <m:sup>
                        <m:r>
                          <a:rPr lang="en-US" sz="2800" i="1" kern="0">
                            <a:solidFill>
                              <a:prstClr val="black"/>
                            </a:solidFill>
                            <a:latin typeface="Cambria Math" panose="02040503050406030204" pitchFamily="18" charset="0"/>
                            <a:ea typeface="Cambria Math" panose="02040503050406030204" pitchFamily="18" charset="0"/>
                          </a:rPr>
                          <m:t>3</m:t>
                        </m:r>
                      </m:sup>
                    </m:sSup>
                  </m:oMath>
                </a14:m>
                <a:r>
                  <a:rPr lang="en-US" sz="2800" kern="0" dirty="0">
                    <a:solidFill>
                      <a:prstClr val="black"/>
                    </a:solidFill>
                    <a:latin typeface="Times New Roman" pitchFamily="18" charset="0"/>
                    <a:cs typeface="Times New Roman" pitchFamily="18" charset="0"/>
                  </a:rPr>
                  <a:t>  vì  </a:t>
                </a:r>
                <a14:m>
                  <m:oMath xmlns:m="http://schemas.openxmlformats.org/officeDocument/2006/math">
                    <m:r>
                      <a:rPr lang="en-US" sz="2800" i="1" kern="0">
                        <a:solidFill>
                          <a:prstClr val="black"/>
                        </a:solidFill>
                        <a:latin typeface="Cambria Math" panose="02040503050406030204" pitchFamily="18" charset="0"/>
                      </a:rPr>
                      <m:t>𝑟</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h</m:t>
                    </m:r>
                  </m:oMath>
                </a14:m>
                <a:endParaRPr lang="en-US" sz="2800" kern="0" dirty="0">
                  <a:solidFill>
                    <a:prstClr val="black"/>
                  </a:solidFill>
                  <a:latin typeface="Times New Roman"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Suy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ra</a:t>
                </a:r>
                <a14:m>
                  <m:oMath xmlns:m="http://schemas.openxmlformats.org/officeDocument/2006/math">
                    <m:r>
                      <a:rPr lang="en-US" sz="2800" kern="0">
                        <a:solidFill>
                          <a:prstClr val="black"/>
                        </a:solidFill>
                        <a:latin typeface="Cambria Math" panose="02040503050406030204" pitchFamily="18" charset="0"/>
                      </a:rPr>
                      <m:t>  </m:t>
                    </m:r>
                    <m:r>
                      <a:rPr lang="en-US" sz="2800" i="1" kern="0">
                        <a:solidFill>
                          <a:prstClr val="black"/>
                        </a:solidFill>
                        <a:latin typeface="Cambria Math" panose="02040503050406030204" pitchFamily="18" charset="0"/>
                      </a:rPr>
                      <m:t>𝑉</m:t>
                    </m:r>
                    <m:r>
                      <a:rPr lang="en-US" sz="2800"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h</m:t>
                        </m:r>
                      </m:e>
                      <m:sup>
                        <m:r>
                          <a:rPr lang="en-US" sz="2800" i="1" kern="0">
                            <a:solidFill>
                              <a:prstClr val="black"/>
                            </a:solidFill>
                            <a:latin typeface="Cambria Math" panose="02040503050406030204" pitchFamily="18" charset="0"/>
                            <a:ea typeface="Cambria Math" panose="02040503050406030204" pitchFamily="18" charset="0"/>
                          </a:rPr>
                          <m:t>3</m:t>
                        </m:r>
                      </m:sup>
                    </m:sSup>
                    <m:r>
                      <a:rPr lang="en-US" sz="2800" i="1" kern="0">
                        <a:solidFill>
                          <a:prstClr val="black"/>
                        </a:solidFill>
                        <a:latin typeface="Cambria Math" panose="02040503050406030204" pitchFamily="18" charset="0"/>
                        <a:ea typeface="Cambria Math" panose="02040503050406030204" pitchFamily="18" charset="0"/>
                      </a:rPr>
                      <m:t>=8</m:t>
                    </m:r>
                    <m:r>
                      <a:rPr lang="en-US" sz="2800" i="1" kern="0">
                        <a:solidFill>
                          <a:prstClr val="black"/>
                        </a:solidFill>
                        <a:latin typeface="Cambria Math" panose="02040503050406030204" pitchFamily="18" charset="0"/>
                        <a:ea typeface="Cambria Math" panose="02040503050406030204" pitchFamily="18" charset="0"/>
                      </a:rPr>
                      <m:t>𝜋</m:t>
                    </m:r>
                    <m:r>
                      <a:rPr lang="en-US" sz="2800" kern="0" dirty="0">
                        <a:solidFill>
                          <a:prstClr val="black"/>
                        </a:solidFill>
                        <a:latin typeface="Cambria Math" panose="02040503050406030204" pitchFamily="18" charset="0"/>
                      </a:rPr>
                      <m:t>⇒</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h</m:t>
                        </m:r>
                      </m:e>
                      <m:sup>
                        <m:r>
                          <a:rPr lang="en-US" sz="2800" i="1" kern="0">
                            <a:solidFill>
                              <a:prstClr val="black"/>
                            </a:solidFill>
                            <a:latin typeface="Cambria Math" panose="02040503050406030204" pitchFamily="18" charset="0"/>
                            <a:ea typeface="Cambria Math" panose="02040503050406030204" pitchFamily="18" charset="0"/>
                          </a:rPr>
                          <m:t>3</m:t>
                        </m:r>
                      </m:sup>
                    </m:sSup>
                    <m:r>
                      <a:rPr lang="en-US" sz="2800" kern="0">
                        <a:solidFill>
                          <a:prstClr val="black"/>
                        </a:solidFill>
                        <a:latin typeface="Cambria Math" panose="02040503050406030204" pitchFamily="18" charset="0"/>
                        <a:ea typeface="Cambria Math" panose="02040503050406030204" pitchFamily="18" charset="0"/>
                      </a:rPr>
                      <m:t>=8</m:t>
                    </m:r>
                  </m:oMath>
                </a14:m>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h</m:t>
                    </m:r>
                    <m:r>
                      <a:rPr lang="en-US" sz="2800" kern="0">
                        <a:solidFill>
                          <a:prstClr val="black"/>
                        </a:solidFill>
                        <a:latin typeface="Cambria Math" panose="02040503050406030204" pitchFamily="18" charset="0"/>
                        <a:ea typeface="Cambria Math" panose="02040503050406030204" pitchFamily="18" charset="0"/>
                      </a:rPr>
                      <m:t>=</m:t>
                    </m:r>
                    <m:r>
                      <a:rPr lang="en-US" sz="2800" kern="0">
                        <a:solidFill>
                          <a:prstClr val="black"/>
                        </a:solidFill>
                        <a:latin typeface="Cambria Math" panose="02040503050406030204" pitchFamily="18" charset="0"/>
                        <a:ea typeface="Cambria Math" panose="02040503050406030204" pitchFamily="18" charset="0"/>
                      </a:rPr>
                      <m:t>2</m:t>
                    </m:r>
                  </m:oMath>
                </a14:m>
                <a:endParaRPr lang="en-US" sz="2800" kern="0" dirty="0">
                  <a:solidFill>
                    <a:prstClr val="black"/>
                  </a:solidFill>
                  <a:latin typeface="Times New Roman" pitchFamily="18" charset="0"/>
                  <a:cs typeface="Times New Roman"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041076" y="4137513"/>
                <a:ext cx="10494432" cy="1306961"/>
              </a:xfrm>
              <a:prstGeom prst="rect">
                <a:avLst/>
              </a:prstGeom>
              <a:blipFill rotWithShape="1">
                <a:blip r:embed="rId8"/>
                <a:stretch>
                  <a:fillRect l="-1220" b="-12617"/>
                </a:stretch>
              </a:blipFill>
            </p:spPr>
            <p:txBody>
              <a:bodyPr/>
              <a:lstStyle/>
              <a:p>
                <a:r>
                  <a:rPr lang="en-US">
                    <a:noFill/>
                  </a:rPr>
                  <a:t> </a:t>
                </a:r>
              </a:p>
            </p:txBody>
          </p:sp>
        </mc:Fallback>
      </mc:AlternateContent>
    </p:spTree>
    <p:extLst>
      <p:ext uri="{BB962C8B-B14F-4D97-AF65-F5344CB8AC3E}">
        <p14:creationId xmlns:p14="http://schemas.microsoft.com/office/powerpoint/2010/main" val="16124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wipe(down)">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4">
                                            <p:txEl>
                                              <p:pRg st="1" end="1"/>
                                            </p:txEl>
                                          </p:spTgt>
                                        </p:tgtEl>
                                        <p:attrNameLst>
                                          <p:attrName>style.visibility</p:attrName>
                                        </p:attrNameLst>
                                      </p:cBhvr>
                                      <p:to>
                                        <p:strVal val="visible"/>
                                      </p:to>
                                    </p:set>
                                    <p:animEffect transition="in" filter="wipe(down)">
                                      <p:cBhvr>
                                        <p:cTn id="22" dur="500"/>
                                        <p:tgtEl>
                                          <p:spTgt spid="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70"/>
            <a:ext cx="11834900" cy="3232068"/>
            <a:chOff x="184495" y="3636290"/>
            <a:chExt cx="11834900" cy="3558288"/>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0"/>
              <a:ext cx="2342697" cy="609914"/>
              <a:chOff x="1275608" y="6239450"/>
              <a:chExt cx="4592536" cy="1108179"/>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08179"/>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21</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2710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r>
                    <a:rPr lang="en-US" sz="3000">
                      <a:solidFill>
                        <a:srgbClr val="002060"/>
                      </a:solidFill>
                      <a:latin typeface="Times New Roman" pitchFamily="18" charset="0"/>
                      <a:cs typeface="Times New Roman" pitchFamily="18" charset="0"/>
                    </a:rPr>
                    <a:t>Cho hình trụ có bán kính đáy </a:t>
                  </a:r>
                  <a:r>
                    <a:rPr lang="en-US" sz="3000">
                      <a:solidFill>
                        <a:srgbClr val="002060"/>
                      </a:solidFill>
                      <a:latin typeface="Times New Roman" pitchFamily="18" charset="0"/>
                      <a:cs typeface="Times New Roman" pitchFamily="18" charset="0"/>
                    </a:rPr>
                    <a:t>bằng </a:t>
                  </a:r>
                  <a14:m>
                    <m:oMath xmlns:m="http://schemas.openxmlformats.org/officeDocument/2006/math">
                      <m:r>
                        <a:rPr lang="en-US" sz="3000" i="1">
                          <a:solidFill>
                            <a:srgbClr val="002060"/>
                          </a:solidFill>
                          <a:latin typeface="Cambria Math"/>
                          <a:cs typeface="Times New Roman" pitchFamily="18" charset="0"/>
                        </a:rPr>
                        <m:t>𝑟</m:t>
                      </m:r>
                    </m:oMath>
                  </a14:m>
                  <a:r>
                    <a:rPr lang="en-US" sz="3000">
                      <a:solidFill>
                        <a:srgbClr val="002060"/>
                      </a:solidFill>
                      <a:latin typeface="Times New Roman" pitchFamily="18" charset="0"/>
                      <a:cs typeface="Times New Roman" pitchFamily="18" charset="0"/>
                    </a:rPr>
                    <a:t>, </a:t>
                  </a:r>
                  <a:r>
                    <a:rPr lang="en-US" sz="3000">
                      <a:solidFill>
                        <a:srgbClr val="002060"/>
                      </a:solidFill>
                      <a:latin typeface="Times New Roman" pitchFamily="18" charset="0"/>
                      <a:cs typeface="Times New Roman" pitchFamily="18" charset="0"/>
                    </a:rPr>
                    <a:t>chiều cao bằng </a:t>
                  </a:r>
                  <a:r>
                    <a:rPr lang="en-US" sz="3300" i="1">
                      <a:solidFill>
                        <a:srgbClr val="002060"/>
                      </a:solidFill>
                      <a:latin typeface="Times New Roman" pitchFamily="18" charset="0"/>
                      <a:cs typeface="Times New Roman" pitchFamily="18" charset="0"/>
                    </a:rPr>
                    <a:t>h</a:t>
                  </a:r>
                  <a:r>
                    <a:rPr lang="en-US" sz="3000">
                      <a:solidFill>
                        <a:srgbClr val="002060"/>
                      </a:solidFill>
                      <a:latin typeface="Times New Roman" pitchFamily="18" charset="0"/>
                      <a:cs typeface="Times New Roman" pitchFamily="18" charset="0"/>
                    </a:rPr>
                    <a:t>. Biết rằng hình trụ đó có diện tích toàn phần gấp đôi diện tích xung quanh. Mệnh đề nào sau đây đúng?</a:t>
                  </a:r>
                  <a:endParaRPr lang="en-US" sz="30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2710056"/>
                </a:xfrm>
                <a:prstGeom prst="rect">
                  <a:avLst/>
                </a:prstGeom>
                <a:blipFill rotWithShape="1">
                  <a:blip r:embed="rId3"/>
                  <a:stretch>
                    <a:fillRect l="-467" t="-2264" r="-175" b="-8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8994960" y="250199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4172963" y="2525330"/>
                <a:ext cx="149367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m:rPr>
                          <m:sty m:val="p"/>
                        </m:rPr>
                        <a:rPr lang="en-US" sz="3200" kern="0">
                          <a:solidFill>
                            <a:prstClr val="white"/>
                          </a:solidFill>
                          <a:latin typeface="Cambria Math"/>
                        </a:rPr>
                        <m:t>r</m:t>
                      </m:r>
                      <m:r>
                        <a:rPr lang="en-US" sz="3200" i="1" kern="0">
                          <a:solidFill>
                            <a:prstClr val="white"/>
                          </a:solidFill>
                          <a:latin typeface="Cambria Math"/>
                        </a:rPr>
                        <m:t>=2</m:t>
                      </m:r>
                      <m:r>
                        <a:rPr lang="en-US" sz="3200" i="1" kern="0">
                          <a:solidFill>
                            <a:prstClr val="white"/>
                          </a:solidFill>
                          <a:latin typeface="Cambria Math"/>
                        </a:rPr>
                        <m:t>h</m:t>
                      </m:r>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4172953" y="2525320"/>
                <a:ext cx="1493679"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034163" y="2502003"/>
                <a:ext cx="1478675"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=2</m:t>
                      </m:r>
                      <m:r>
                        <a:rPr lang="en-US" sz="3200" i="1" kern="0">
                          <a:solidFill>
                            <a:prstClr val="white"/>
                          </a:solidFill>
                          <a:latin typeface="Cambria Math"/>
                        </a:rPr>
                        <m:t>𝑟</m:t>
                      </m:r>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7034153" y="2501993"/>
                <a:ext cx="1478675"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9950073" y="2555089"/>
                <a:ext cx="1251048"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m:t>
                      </m:r>
                      <m:r>
                        <a:rPr lang="en-US" sz="3200" i="1" kern="0">
                          <a:solidFill>
                            <a:prstClr val="white"/>
                          </a:solidFill>
                          <a:latin typeface="Cambria Math"/>
                        </a:rPr>
                        <m:t>𝑟</m:t>
                      </m:r>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9950073" y="2555079"/>
                <a:ext cx="1251048"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038555" y="2501993"/>
                <a:ext cx="1748171"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h</m:t>
                      </m:r>
                      <m:r>
                        <a:rPr lang="en-US" sz="3200" i="1" kern="0">
                          <a:solidFill>
                            <a:prstClr val="white"/>
                          </a:solidFill>
                          <a:latin typeface="Cambria Math"/>
                        </a:rPr>
                        <m:t>=</m:t>
                      </m:r>
                      <m:r>
                        <a:rPr lang="en-US" sz="3200" i="1" kern="0">
                          <a:solidFill>
                            <a:prstClr val="white"/>
                          </a:solidFill>
                          <a:latin typeface="Cambria Math"/>
                        </a:rPr>
                        <m:t>𝑟</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1038545" y="2501993"/>
                <a:ext cx="1748171" cy="64286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930018" y="4142963"/>
                <a:ext cx="9803644" cy="2206823"/>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 (1)</m:t>
                    </m:r>
                  </m:oMath>
                </a14:m>
                <a:endParaRPr lang="en-US" sz="2800" kern="0" dirty="0">
                  <a:solidFill>
                    <a:prstClr val="black"/>
                  </a:solidFill>
                  <a:latin typeface="Times New Roman"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Diện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toàn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phần</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(2)</m:t>
                    </m:r>
                  </m:oMath>
                </a14:m>
                <a:endParaRPr lang="en-US" sz="2800" kern="0" dirty="0">
                  <a:solidFill>
                    <a:prstClr val="black"/>
                  </a:solidFill>
                  <a:latin typeface="Times New Roman" pitchFamily="18" charset="0"/>
                  <a:cs typeface="Times New Roman" pitchFamily="18" charset="0"/>
                </a:endParaRPr>
              </a:p>
              <a:p>
                <a:pPr defTabSz="913030">
                  <a:lnSpc>
                    <a:spcPct val="150000"/>
                  </a:lnSpc>
                  <a:defRPr/>
                </a:pPr>
                <a14:m>
                  <m:oMathPara xmlns:m="http://schemas.openxmlformats.org/officeDocument/2006/math">
                    <m:oMathParaPr>
                      <m:jc m:val="centerGroup"/>
                    </m:oMathParaPr>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kern="0" dirty="0">
                          <a:solidFill>
                            <a:prstClr val="black"/>
                          </a:solidFill>
                          <a:latin typeface="Cambria Math" panose="02040503050406030204" pitchFamily="18" charset="0"/>
                        </a:rPr>
                        <m:t>=2</m:t>
                      </m:r>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𝑟</m:t>
                      </m:r>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𝑟</m:t>
                      </m:r>
                    </m:oMath>
                  </m:oMathPara>
                </a14:m>
                <a:endParaRPr lang="en-US" sz="2800" kern="0" dirty="0">
                  <a:solidFill>
                    <a:prstClr val="black"/>
                  </a:solidFill>
                  <a:latin typeface="Times New Roman" pitchFamily="18" charset="0"/>
                  <a:cs typeface="Times New Roman"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930018" y="4142953"/>
                <a:ext cx="9803644" cy="2206823"/>
              </a:xfrm>
              <a:prstGeom prst="rect">
                <a:avLst/>
              </a:prstGeom>
              <a:blipFill rotWithShape="1">
                <a:blip r:embed="rId8"/>
                <a:stretch>
                  <a:fillRect l="-1306"/>
                </a:stretch>
              </a:blipFill>
            </p:spPr>
            <p:txBody>
              <a:bodyPr/>
              <a:lstStyle/>
              <a:p>
                <a:r>
                  <a:rPr lang="en-US">
                    <a:noFill/>
                  </a:rPr>
                  <a:t> </a:t>
                </a:r>
              </a:p>
            </p:txBody>
          </p:sp>
        </mc:Fallback>
      </mc:AlternateContent>
    </p:spTree>
    <p:extLst>
      <p:ext uri="{BB962C8B-B14F-4D97-AF65-F5344CB8AC3E}">
        <p14:creationId xmlns:p14="http://schemas.microsoft.com/office/powerpoint/2010/main" val="36193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8">
                                            <p:txEl>
                                              <p:pRg st="0" end="0"/>
                                            </p:txEl>
                                          </p:spTgt>
                                        </p:tgtEl>
                                        <p:attrNameLst>
                                          <p:attrName>style.visibility</p:attrName>
                                        </p:attrNameLst>
                                      </p:cBhvr>
                                      <p:to>
                                        <p:strVal val="visible"/>
                                      </p:to>
                                    </p:set>
                                    <p:animEffect transition="in" filter="wipe(down)">
                                      <p:cBhvr>
                                        <p:cTn id="17" dur="500"/>
                                        <p:tgtEl>
                                          <p:spTgt spid="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8">
                                            <p:txEl>
                                              <p:pRg st="1" end="1"/>
                                            </p:txEl>
                                          </p:spTgt>
                                        </p:tgtEl>
                                        <p:attrNameLst>
                                          <p:attrName>style.visibility</p:attrName>
                                        </p:attrNameLst>
                                      </p:cBhvr>
                                      <p:to>
                                        <p:strVal val="visible"/>
                                      </p:to>
                                    </p:set>
                                    <p:animEffect transition="in" filter="wipe(down)">
                                      <p:cBhvr>
                                        <p:cTn id="22" dur="500"/>
                                        <p:tgtEl>
                                          <p:spTgt spid="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wipe(down)">
                                      <p:cBhvr>
                                        <p:cTn id="27" dur="500"/>
                                        <p:tgtEl>
                                          <p:spTgt spid="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22</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1878940"/>
                  <a:ext cx="20476757" cy="2710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r>
                    <a:rPr lang="en-US" sz="3000" dirty="0">
                      <a:solidFill>
                        <a:srgbClr val="002060"/>
                      </a:solidFill>
                      <a:latin typeface="Times New Roman" pitchFamily="18" charset="0"/>
                      <a:cs typeface="Times New Roman" pitchFamily="18" charset="0"/>
                    </a:rPr>
                    <a:t>Cho hình trụ có diện tích xung </a:t>
                  </a:r>
                  <a:r>
                    <a:rPr lang="en-US" sz="3000" dirty="0" err="1">
                      <a:solidFill>
                        <a:srgbClr val="002060"/>
                      </a:solidFill>
                      <a:latin typeface="Times New Roman" pitchFamily="18" charset="0"/>
                      <a:cs typeface="Times New Roman" pitchFamily="18" charset="0"/>
                    </a:rPr>
                    <a:t>quanh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bằng</a:t>
                  </a:r>
                  <a:r>
                    <a:rPr lang="en-US" sz="3000" dirty="0">
                      <a:solidFill>
                        <a:srgbClr val="002060"/>
                      </a:solidFill>
                      <a:latin typeface="Times New Roman" pitchFamily="18" charset="0"/>
                      <a:cs typeface="Times New Roman" pitchFamily="18" charset="0"/>
                    </a:rPr>
                    <a:t> </a:t>
                  </a:r>
                  <a14:m>
                    <m:oMath xmlns:m="http://schemas.openxmlformats.org/officeDocument/2006/math">
                      <m:r>
                        <a:rPr lang="en-US" sz="3000" i="1">
                          <a:solidFill>
                            <a:srgbClr val="002060"/>
                          </a:solidFill>
                          <a:latin typeface="Cambria Math" panose="02040503050406030204" pitchFamily="18" charset="0"/>
                          <a:cs typeface="Times New Roman" pitchFamily="18" charset="0"/>
                        </a:rPr>
                        <m:t>50</m:t>
                      </m:r>
                      <m:r>
                        <a:rPr lang="en-US" sz="3000" i="1">
                          <a:solidFill>
                            <a:srgbClr val="002060"/>
                          </a:solidFill>
                          <a:latin typeface="Cambria Math" panose="02040503050406030204" pitchFamily="18" charset="0"/>
                          <a:ea typeface="Cambria Math" panose="02040503050406030204" pitchFamily="18" charset="0"/>
                          <a:cs typeface="Times New Roman" pitchFamily="18" charset="0"/>
                        </a:rPr>
                        <m:t>𝜋</m:t>
                      </m:r>
                    </m:oMath>
                  </a14:m>
                  <a:r>
                    <a:rPr lang="en-US" sz="3000" dirty="0">
                      <a:solidFill>
                        <a:srgbClr val="002060"/>
                      </a:solidFill>
                      <a:latin typeface="Times New Roman" pitchFamily="18" charset="0"/>
                      <a:cs typeface="Times New Roman" pitchFamily="18" charset="0"/>
                    </a:rPr>
                    <a:t> và có độ dài đường sinh bằng đường kính của đường tròn đáy. Tính bán kính </a:t>
                  </a:r>
                  <a:r>
                    <a:rPr lang="en-US" sz="3300" i="1" dirty="0">
                      <a:solidFill>
                        <a:srgbClr val="002060"/>
                      </a:solidFill>
                      <a:latin typeface="Times New Roman" pitchFamily="18" charset="0"/>
                      <a:cs typeface="Times New Roman" pitchFamily="18" charset="0"/>
                    </a:rPr>
                    <a:t>r</a:t>
                  </a:r>
                  <a:r>
                    <a:rPr lang="en-US" sz="3000" dirty="0">
                      <a:solidFill>
                        <a:srgbClr val="002060"/>
                      </a:solidFill>
                      <a:latin typeface="Times New Roman" pitchFamily="18" charset="0"/>
                      <a:cs typeface="Times New Roman" pitchFamily="18" charset="0"/>
                    </a:rPr>
                    <a:t> của đường </a:t>
                  </a:r>
                  <a:r>
                    <a:rPr lang="en-US" sz="3000">
                      <a:solidFill>
                        <a:srgbClr val="002060"/>
                      </a:solidFill>
                      <a:latin typeface="Times New Roman" pitchFamily="18" charset="0"/>
                      <a:cs typeface="Times New Roman" pitchFamily="18" charset="0"/>
                    </a:rPr>
                    <a:t>tròn đáy</a:t>
                  </a:r>
                  <a:endParaRPr lang="en-US" sz="30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1878940"/>
                  <a:ext cx="20476757" cy="2710056"/>
                </a:xfrm>
                <a:prstGeom prst="rect">
                  <a:avLst/>
                </a:prstGeom>
                <a:blipFill rotWithShape="1">
                  <a:blip r:embed="rId3"/>
                  <a:stretch>
                    <a:fillRect l="-467" t="-1887" r="-58" b="-83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20" y="250199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4167793" y="2252965"/>
                <a:ext cx="1741181" cy="1126719"/>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m:t>
                      </m:r>
                      <m:f>
                        <m:fPr>
                          <m:ctrlPr>
                            <a:rPr lang="en-US" sz="3200" i="1" kern="0">
                              <a:solidFill>
                                <a:prstClr val="white"/>
                              </a:solidFill>
                              <a:latin typeface="Cambria Math"/>
                            </a:rPr>
                          </m:ctrlPr>
                        </m:fPr>
                        <m:num>
                          <m:r>
                            <a:rPr lang="en-US" sz="3200" i="1" kern="0">
                              <a:solidFill>
                                <a:prstClr val="white"/>
                              </a:solidFill>
                              <a:latin typeface="Cambria Math"/>
                            </a:rPr>
                            <m:t>5</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num>
                        <m:den>
                          <m:r>
                            <a:rPr lang="en-US" sz="3200" i="1" kern="0">
                              <a:solidFill>
                                <a:prstClr val="white"/>
                              </a:solidFill>
                              <a:latin typeface="Cambria Math"/>
                            </a:rPr>
                            <m:t>2</m:t>
                          </m:r>
                        </m:den>
                      </m:f>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4167783" y="2252955"/>
                <a:ext cx="1741181" cy="112671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9950073" y="2555089"/>
                <a:ext cx="124405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m:t>
                      </m:r>
                      <m:r>
                        <a:rPr lang="en-US" sz="3200" i="1" kern="0">
                          <a:solidFill>
                            <a:prstClr val="white"/>
                          </a:solidFill>
                          <a:latin typeface="Cambria Math"/>
                        </a:rPr>
                        <m:t>5</m:t>
                      </m:r>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9950073" y="2555079"/>
                <a:ext cx="124405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038545" y="2502003"/>
                <a:ext cx="1766061" cy="58862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m:t>
                      </m:r>
                      <m:r>
                        <a:rPr lang="en-US" sz="3200" i="1" kern="0">
                          <a:solidFill>
                            <a:prstClr val="white"/>
                          </a:solidFill>
                          <a:latin typeface="Cambria Math"/>
                        </a:rPr>
                        <m:t>5</m:t>
                      </m:r>
                      <m:rad>
                        <m:radPr>
                          <m:degHide m:val="on"/>
                          <m:ctrlPr>
                            <a:rPr lang="en-US" sz="3200" i="1" kern="0">
                              <a:solidFill>
                                <a:prstClr val="white"/>
                              </a:solidFill>
                              <a:latin typeface="Cambria Math"/>
                            </a:rPr>
                          </m:ctrlPr>
                        </m:radPr>
                        <m:deg/>
                        <m:e>
                          <m:r>
                            <a:rPr lang="en-US" sz="3200" i="1" kern="0">
                              <a:solidFill>
                                <a:prstClr val="white"/>
                              </a:solidFill>
                              <a:latin typeface="Cambria Math"/>
                              <a:ea typeface="Cambria Math"/>
                            </a:rPr>
                            <m:t>𝜋</m:t>
                          </m:r>
                        </m:e>
                      </m:rad>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1038545" y="2501993"/>
                <a:ext cx="1766061" cy="58862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6858519" y="2279227"/>
                <a:ext cx="1993687" cy="1125116"/>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𝑟</m:t>
                      </m:r>
                      <m:r>
                        <a:rPr lang="en-US" sz="3200" i="1" kern="0">
                          <a:solidFill>
                            <a:prstClr val="white"/>
                          </a:solidFill>
                          <a:latin typeface="Cambria Math"/>
                        </a:rPr>
                        <m:t>=</m:t>
                      </m:r>
                      <m:f>
                        <m:fPr>
                          <m:ctrlPr>
                            <a:rPr lang="en-US" sz="3200" i="1" kern="0">
                              <a:solidFill>
                                <a:prstClr val="white"/>
                              </a:solidFill>
                              <a:latin typeface="Cambria Math"/>
                            </a:rPr>
                          </m:ctrlPr>
                        </m:fPr>
                        <m:num>
                          <m:r>
                            <a:rPr lang="en-US" sz="3200" i="1" kern="0">
                              <a:solidFill>
                                <a:prstClr val="white"/>
                              </a:solidFill>
                              <a:latin typeface="Cambria Math"/>
                            </a:rPr>
                            <m:t>5</m:t>
                          </m:r>
                          <m:rad>
                            <m:radPr>
                              <m:degHide m:val="on"/>
                              <m:ctrlPr>
                                <a:rPr lang="en-US" sz="3200" i="1" kern="0">
                                  <a:solidFill>
                                    <a:prstClr val="white"/>
                                  </a:solidFill>
                                  <a:latin typeface="Cambria Math"/>
                                </a:rPr>
                              </m:ctrlPr>
                            </m:radPr>
                            <m:deg/>
                            <m:e>
                              <m:r>
                                <a:rPr lang="en-US" sz="3200" i="1" kern="0">
                                  <a:solidFill>
                                    <a:prstClr val="white"/>
                                  </a:solidFill>
                                  <a:latin typeface="Cambria Math"/>
                                </a:rPr>
                                <m:t>2</m:t>
                              </m:r>
                              <m:r>
                                <a:rPr lang="en-US" sz="3200" i="1" kern="0">
                                  <a:solidFill>
                                    <a:prstClr val="white"/>
                                  </a:solidFill>
                                  <a:latin typeface="Cambria Math"/>
                                  <a:ea typeface="Cambria Math"/>
                                </a:rPr>
                                <m:t>𝜋</m:t>
                              </m:r>
                            </m:e>
                          </m:rad>
                        </m:num>
                        <m:den>
                          <m:r>
                            <a:rPr lang="en-US" sz="3200" i="1" kern="0">
                              <a:solidFill>
                                <a:prstClr val="white"/>
                              </a:solidFill>
                              <a:latin typeface="Cambria Math"/>
                            </a:rPr>
                            <m:t>2</m:t>
                          </m:r>
                        </m:den>
                      </m:f>
                    </m:oMath>
                  </m:oMathPara>
                </a14:m>
                <a:endParaRPr lang="en-US" sz="3200" kern="0">
                  <a:solidFill>
                    <a:prstClr val="white"/>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6858509" y="2279227"/>
                <a:ext cx="1993687" cy="112511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930018" y="4142953"/>
                <a:ext cx="9803644" cy="2477538"/>
              </a:xfrm>
              <a:prstGeom prst="rect">
                <a:avLst/>
              </a:prstGeom>
              <a:noFill/>
            </p:spPr>
            <p:txBody>
              <a:bodyPr wrap="square" lIns="91300" tIns="45650" rIns="91300" bIns="45650" rtlCol="0">
                <a:spAutoFit/>
              </a:bodyPr>
              <a:lstStyle/>
              <a:p>
                <a:pPr defTabSz="913030">
                  <a:lnSpc>
                    <a:spcPct val="150000"/>
                  </a:lnSpc>
                </a:pPr>
                <a:r>
                  <a:rPr lang="en-US" sz="2800" dirty="0">
                    <a:solidFill>
                      <a:prstClr val="black"/>
                    </a:solidFill>
                    <a:latin typeface="Times New Roman" pitchFamily="18" charset="0"/>
                    <a:cs typeface="Times New Roman" pitchFamily="18" charset="0"/>
                  </a:rPr>
                  <a:t>Độ </a:t>
                </a:r>
                <a:r>
                  <a:rPr lang="en-US" sz="2800" dirty="0" err="1">
                    <a:solidFill>
                      <a:prstClr val="black"/>
                    </a:solidFill>
                    <a:latin typeface="Times New Roman" pitchFamily="18" charset="0"/>
                    <a:cs typeface="Times New Roman" pitchFamily="18" charset="0"/>
                  </a:rPr>
                  <a:t>dài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sinh</a:t>
                </a:r>
                <a:r>
                  <a:rPr lang="en-US" sz="2800" dirty="0">
                    <a:solidFill>
                      <a:prstClr val="black"/>
                    </a:solidFill>
                    <a:latin typeface="Times New Roman" pitchFamily="18" charset="0"/>
                    <a:cs typeface="Times New Roman" pitchFamily="18" charset="0"/>
                  </a:rPr>
                  <a:t> </a:t>
                </a:r>
                <a14:m>
                  <m:oMath xmlns:m="http://schemas.openxmlformats.org/officeDocument/2006/math">
                    <m:r>
                      <a:rPr lang="en-US" sz="2800" i="1">
                        <a:solidFill>
                          <a:prstClr val="black"/>
                        </a:solidFill>
                        <a:latin typeface="Cambria Math" panose="02040503050406030204" pitchFamily="18" charset="0"/>
                      </a:rPr>
                      <m:t>𝑙</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2</m:t>
                    </m:r>
                    <m:r>
                      <a:rPr lang="en-US" sz="2800" i="1">
                        <a:solidFill>
                          <a:prstClr val="black"/>
                        </a:solidFill>
                        <a:latin typeface="Cambria Math" panose="02040503050406030204" pitchFamily="18" charset="0"/>
                      </a:rPr>
                      <m:t>𝑟</m:t>
                    </m:r>
                  </m:oMath>
                </a14:m>
                <a:endParaRPr lang="en-US" sz="2800" dirty="0">
                  <a:solidFill>
                    <a:prstClr val="black"/>
                  </a:solidFill>
                  <a:latin typeface="Times New Roman" pitchFamily="18" charset="0"/>
                  <a:cs typeface="Times New Roman" pitchFamily="18" charset="0"/>
                </a:endParaRPr>
              </a:p>
              <a:p>
                <a:pPr defTabSz="913030">
                  <a:lnSpc>
                    <a:spcPct val="150000"/>
                  </a:lnSpc>
                </a:pPr>
                <a:r>
                  <a:rPr lang="en-US" sz="2800" dirty="0" err="1">
                    <a:solidFill>
                      <a:prstClr val="black"/>
                    </a:solidFill>
                    <a:latin typeface="Times New Roman" pitchFamily="18" charset="0"/>
                    <a:cs typeface="Times New Roman" pitchFamily="18" charset="0"/>
                  </a:rPr>
                  <a:t>Diện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quanh</a:t>
                </a:r>
                <a:r>
                  <a:rPr lang="en-US" sz="280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dirty="0">
                            <a:solidFill>
                              <a:prstClr val="black"/>
                            </a:solidFill>
                            <a:latin typeface="Cambria Math"/>
                          </a:rPr>
                        </m:ctrlPr>
                      </m:sSubPr>
                      <m:e>
                        <m:r>
                          <a:rPr lang="en-US" sz="2800" i="1" dirty="0">
                            <a:solidFill>
                              <a:prstClr val="black"/>
                            </a:solidFill>
                            <a:latin typeface="Cambria Math" panose="02040503050406030204" pitchFamily="18" charset="0"/>
                          </a:rPr>
                          <m:t>𝑆</m:t>
                        </m:r>
                      </m:e>
                      <m:sub>
                        <m:r>
                          <a:rPr lang="en-US" sz="2800" i="1" dirty="0">
                            <a:solidFill>
                              <a:prstClr val="black"/>
                            </a:solidFill>
                            <a:latin typeface="Cambria Math" panose="02040503050406030204" pitchFamily="18" charset="0"/>
                          </a:rPr>
                          <m:t>𝑥𝑞</m:t>
                        </m:r>
                      </m:sub>
                    </m:sSub>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2</m:t>
                    </m:r>
                    <m:r>
                      <a:rPr lang="en-US" sz="2800" i="1">
                        <a:solidFill>
                          <a:prstClr val="black"/>
                        </a:solidFill>
                        <a:latin typeface="Cambria Math" panose="02040503050406030204" pitchFamily="18" charset="0"/>
                        <a:ea typeface="Cambria Math" panose="02040503050406030204" pitchFamily="18" charset="0"/>
                      </a:rPr>
                      <m:t>𝜋</m:t>
                    </m:r>
                    <m:r>
                      <a:rPr lang="en-US" sz="2800" i="1">
                        <a:solidFill>
                          <a:prstClr val="black"/>
                        </a:solidFill>
                        <a:latin typeface="Cambria Math" panose="02040503050406030204" pitchFamily="18" charset="0"/>
                        <a:ea typeface="Cambria Math" panose="02040503050406030204" pitchFamily="18" charset="0"/>
                      </a:rPr>
                      <m:t>𝑟𝑙</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2</m:t>
                    </m:r>
                    <m:r>
                      <a:rPr lang="en-US" sz="2800" i="1">
                        <a:solidFill>
                          <a:prstClr val="black"/>
                        </a:solidFill>
                        <a:latin typeface="Cambria Math" panose="02040503050406030204" pitchFamily="18" charset="0"/>
                        <a:ea typeface="Cambria Math" panose="02040503050406030204" pitchFamily="18" charset="0"/>
                      </a:rPr>
                      <m:t>𝜋</m:t>
                    </m:r>
                    <m:r>
                      <a:rPr lang="en-US" sz="2800" i="1">
                        <a:solidFill>
                          <a:prstClr val="black"/>
                        </a:solidFill>
                        <a:latin typeface="Cambria Math" panose="02040503050406030204" pitchFamily="18" charset="0"/>
                        <a:ea typeface="Cambria Math" panose="02040503050406030204" pitchFamily="18" charset="0"/>
                      </a:rPr>
                      <m:t>𝑟</m:t>
                    </m:r>
                    <m:r>
                      <a:rPr lang="en-US" sz="2800" i="1">
                        <a:solidFill>
                          <a:prstClr val="black"/>
                        </a:solidFill>
                        <a:latin typeface="Cambria Math" panose="02040503050406030204" pitchFamily="18" charset="0"/>
                        <a:ea typeface="Cambria Math" panose="02040503050406030204" pitchFamily="18" charset="0"/>
                      </a:rPr>
                      <m:t>2</m:t>
                    </m:r>
                    <m:r>
                      <a:rPr lang="en-US" sz="2800" i="1">
                        <a:solidFill>
                          <a:prstClr val="black"/>
                        </a:solidFill>
                        <a:latin typeface="Cambria Math" panose="02040503050406030204" pitchFamily="18" charset="0"/>
                        <a:ea typeface="Cambria Math" panose="02040503050406030204" pitchFamily="18" charset="0"/>
                      </a:rPr>
                      <m:t>𝑟</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4</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a:solidFill>
                              <a:prstClr val="black"/>
                            </a:solidFill>
                            <a:latin typeface="Cambria Math"/>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𝑟</m:t>
                        </m:r>
                      </m:e>
                      <m:sup>
                        <m:r>
                          <a:rPr lang="en-US" sz="2800" i="1">
                            <a:solidFill>
                              <a:prstClr val="black"/>
                            </a:solidFill>
                            <a:latin typeface="Cambria Math" panose="02040503050406030204" pitchFamily="18" charset="0"/>
                            <a:ea typeface="Cambria Math" panose="02040503050406030204" pitchFamily="18" charset="0"/>
                          </a:rPr>
                          <m:t>2</m:t>
                        </m:r>
                      </m:sup>
                    </m:sSup>
                    <m:r>
                      <a:rPr lang="en-US" sz="2800">
                        <a:solidFill>
                          <a:prstClr val="black"/>
                        </a:solidFill>
                        <a:latin typeface="Cambria Math" panose="02040503050406030204" pitchFamily="18" charset="0"/>
                        <a:ea typeface="Cambria Math" panose="02040503050406030204" pitchFamily="18" charset="0"/>
                      </a:rPr>
                      <m:t>=</m:t>
                    </m:r>
                    <m:r>
                      <a:rPr lang="en-US" sz="2800">
                        <a:solidFill>
                          <a:prstClr val="black"/>
                        </a:solidFill>
                        <a:latin typeface="Cambria Math" panose="02040503050406030204" pitchFamily="18" charset="0"/>
                        <a:ea typeface="Cambria Math" panose="02040503050406030204" pitchFamily="18" charset="0"/>
                      </a:rPr>
                      <m:t>50</m:t>
                    </m:r>
                    <m:r>
                      <a:rPr lang="en-US" sz="2800" i="1">
                        <a:solidFill>
                          <a:prstClr val="black"/>
                        </a:solidFill>
                        <a:latin typeface="Cambria Math" panose="02040503050406030204" pitchFamily="18" charset="0"/>
                        <a:ea typeface="Cambria Math" panose="02040503050406030204" pitchFamily="18" charset="0"/>
                      </a:rPr>
                      <m:t>𝜋</m:t>
                    </m:r>
                  </m:oMath>
                </a14:m>
                <a:endParaRPr lang="en-US" sz="2800" dirty="0">
                  <a:solidFill>
                    <a:prstClr val="black"/>
                  </a:solidFill>
                  <a:latin typeface="Times New Roman" pitchFamily="18" charset="0"/>
                  <a:ea typeface="Cambria Math" panose="02040503050406030204" pitchFamily="18" charset="0"/>
                  <a:cs typeface="Times New Roman" pitchFamily="18" charset="0"/>
                </a:endParaRPr>
              </a:p>
              <a:p>
                <a:pPr defTabSz="913030">
                  <a:lnSpc>
                    <a:spcPct val="150000"/>
                  </a:lnSpc>
                </a:pPr>
                <a:r>
                  <a:rPr lang="en-US" sz="2800" dirty="0" err="1">
                    <a:solidFill>
                      <a:prstClr val="black"/>
                    </a:solidFill>
                    <a:latin typeface="Times New Roman" pitchFamily="18" charset="0"/>
                    <a:cs typeface="Times New Roman" pitchFamily="18" charset="0"/>
                  </a:rPr>
                  <a:t>Suy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14:m>
                  <m:oMath xmlns:m="http://schemas.openxmlformats.org/officeDocument/2006/math">
                    <m:sSup>
                      <m:sSupPr>
                        <m:ctrlPr>
                          <a:rPr lang="en-US" sz="2800" i="1">
                            <a:solidFill>
                              <a:prstClr val="black"/>
                            </a:solidFill>
                            <a:latin typeface="Cambria Math"/>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𝑟</m:t>
                        </m:r>
                      </m:e>
                      <m:sup>
                        <m:r>
                          <a:rPr lang="en-US" sz="2800" i="1">
                            <a:solidFill>
                              <a:prstClr val="black"/>
                            </a:solidFill>
                            <a:latin typeface="Cambria Math" panose="02040503050406030204" pitchFamily="18" charset="0"/>
                            <a:ea typeface="Cambria Math" panose="02040503050406030204" pitchFamily="18" charset="0"/>
                          </a:rPr>
                          <m:t>2</m:t>
                        </m:r>
                      </m:sup>
                    </m:sSup>
                    <m:r>
                      <a:rPr lang="en-US" sz="2800">
                        <a:solidFill>
                          <a:prstClr val="black"/>
                        </a:solidFill>
                        <a:latin typeface="Cambria Math" panose="02040503050406030204" pitchFamily="18" charset="0"/>
                        <a:ea typeface="Cambria Math" panose="02040503050406030204" pitchFamily="18" charset="0"/>
                      </a:rPr>
                      <m:t>=</m:t>
                    </m:r>
                    <m:f>
                      <m:fPr>
                        <m:ctrlPr>
                          <a:rPr lang="en-US" sz="2800" i="1" dirty="0">
                            <a:solidFill>
                              <a:prstClr val="black"/>
                            </a:solidFill>
                            <a:latin typeface="Cambria Math"/>
                          </a:rPr>
                        </m:ctrlPr>
                      </m:fPr>
                      <m:num>
                        <m:r>
                          <a:rPr lang="en-US" sz="2800" dirty="0">
                            <a:solidFill>
                              <a:prstClr val="black"/>
                            </a:solidFill>
                            <a:latin typeface="Cambria Math" panose="02040503050406030204" pitchFamily="18" charset="0"/>
                          </a:rPr>
                          <m:t>2</m:t>
                        </m:r>
                        <m:r>
                          <a:rPr lang="en-US" sz="2800" i="1" dirty="0">
                            <a:solidFill>
                              <a:prstClr val="black"/>
                            </a:solidFill>
                            <a:latin typeface="Cambria Math" panose="02040503050406030204" pitchFamily="18" charset="0"/>
                          </a:rPr>
                          <m:t>5</m:t>
                        </m:r>
                      </m:num>
                      <m:den>
                        <m:r>
                          <a:rPr lang="en-US" sz="2800" dirty="0">
                            <a:solidFill>
                              <a:prstClr val="black"/>
                            </a:solidFill>
                            <a:latin typeface="Cambria Math" panose="02040503050406030204" pitchFamily="18" charset="0"/>
                          </a:rPr>
                          <m:t>2</m:t>
                        </m:r>
                      </m:den>
                    </m:f>
                    <m:r>
                      <a:rPr lang="en-US" sz="2800" dirty="0">
                        <a:solidFill>
                          <a:prstClr val="black"/>
                        </a:solidFill>
                        <a:latin typeface="Cambria Math" panose="02040503050406030204" pitchFamily="18" charset="0"/>
                      </a:rPr>
                      <m:t>⇒</m:t>
                    </m:r>
                  </m:oMath>
                </a14:m>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đáy</a:t>
                </a:r>
                <a14:m>
                  <m:oMath xmlns:m="http://schemas.openxmlformats.org/officeDocument/2006/math">
                    <m:r>
                      <a:rPr lang="en-US" sz="2800">
                        <a:solidFill>
                          <a:prstClr val="black"/>
                        </a:solidFill>
                        <a:latin typeface="Cambria Math" panose="02040503050406030204" pitchFamily="18" charset="0"/>
                        <a:ea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𝑟</m:t>
                    </m:r>
                    <m:r>
                      <a:rPr lang="en-US" sz="2800" dirty="0">
                        <a:solidFill>
                          <a:prstClr val="black"/>
                        </a:solidFill>
                        <a:latin typeface="Cambria Math" panose="02040503050406030204" pitchFamily="18" charset="0"/>
                      </a:rPr>
                      <m:t>=</m:t>
                    </m:r>
                    <m:f>
                      <m:fPr>
                        <m:ctrlPr>
                          <a:rPr lang="en-US" sz="2800" i="1" dirty="0">
                            <a:solidFill>
                              <a:prstClr val="black"/>
                            </a:solidFill>
                            <a:latin typeface="Cambria Math"/>
                          </a:rPr>
                        </m:ctrlPr>
                      </m:fPr>
                      <m:num>
                        <m:r>
                          <a:rPr lang="en-US" sz="2800" i="1" dirty="0">
                            <a:solidFill>
                              <a:prstClr val="black"/>
                            </a:solidFill>
                            <a:latin typeface="Cambria Math" panose="02040503050406030204" pitchFamily="18" charset="0"/>
                          </a:rPr>
                          <m:t>5</m:t>
                        </m:r>
                        <m:rad>
                          <m:radPr>
                            <m:degHide m:val="on"/>
                            <m:ctrlPr>
                              <a:rPr lang="en-US" sz="2800" i="1" dirty="0">
                                <a:solidFill>
                                  <a:prstClr val="black"/>
                                </a:solidFill>
                                <a:latin typeface="Cambria Math"/>
                              </a:rPr>
                            </m:ctrlPr>
                          </m:radPr>
                          <m:deg/>
                          <m:e>
                            <m:r>
                              <a:rPr lang="en-US" sz="2800" i="1" dirty="0">
                                <a:solidFill>
                                  <a:prstClr val="black"/>
                                </a:solidFill>
                                <a:latin typeface="Cambria Math" panose="02040503050406030204" pitchFamily="18" charset="0"/>
                              </a:rPr>
                              <m:t>2</m:t>
                            </m:r>
                          </m:e>
                        </m:rad>
                      </m:num>
                      <m:den>
                        <m:r>
                          <a:rPr lang="en-US" sz="2800" i="1" dirty="0">
                            <a:solidFill>
                              <a:prstClr val="black"/>
                            </a:solidFill>
                            <a:latin typeface="Cambria Math" panose="02040503050406030204" pitchFamily="18" charset="0"/>
                          </a:rPr>
                          <m:t>2</m:t>
                        </m:r>
                      </m:den>
                    </m:f>
                  </m:oMath>
                </a14:m>
                <a:endParaRPr lang="en-US" sz="2800" dirty="0">
                  <a:solidFill>
                    <a:prstClr val="black"/>
                  </a:solidFill>
                  <a:latin typeface="Times New Roman" pitchFamily="18" charset="0"/>
                  <a:cs typeface="Times New Roman"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930018" y="4142953"/>
                <a:ext cx="9803644" cy="2477538"/>
              </a:xfrm>
              <a:prstGeom prst="rect">
                <a:avLst/>
              </a:prstGeom>
              <a:blipFill rotWithShape="1">
                <a:blip r:embed="rId8"/>
                <a:stretch>
                  <a:fillRect l="-1306"/>
                </a:stretch>
              </a:blipFill>
            </p:spPr>
            <p:txBody>
              <a:bodyPr/>
              <a:lstStyle/>
              <a:p>
                <a:r>
                  <a:rPr lang="en-US">
                    <a:noFill/>
                  </a:rPr>
                  <a:t> </a:t>
                </a:r>
              </a:p>
            </p:txBody>
          </p:sp>
        </mc:Fallback>
      </mc:AlternateContent>
    </p:spTree>
    <p:extLst>
      <p:ext uri="{BB962C8B-B14F-4D97-AF65-F5344CB8AC3E}">
        <p14:creationId xmlns:p14="http://schemas.microsoft.com/office/powerpoint/2010/main" val="19319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wipe(down)">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4">
                                            <p:txEl>
                                              <p:pRg st="1" end="1"/>
                                            </p:txEl>
                                          </p:spTgt>
                                        </p:tgtEl>
                                        <p:attrNameLst>
                                          <p:attrName>style.visibility</p:attrName>
                                        </p:attrNameLst>
                                      </p:cBhvr>
                                      <p:to>
                                        <p:strVal val="visible"/>
                                      </p:to>
                                    </p:set>
                                    <p:animEffect transition="in" filter="wipe(down)">
                                      <p:cBhvr>
                                        <p:cTn id="22" dur="500"/>
                                        <p:tgtEl>
                                          <p:spTgt spid="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animEffect transition="in" filter="wipe(down)">
                                      <p:cBhvr>
                                        <p:cTn id="27" dur="500"/>
                                        <p:tgtEl>
                                          <p:spTgt spid="6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23</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517373"/>
                  <a:ext cx="20476757" cy="20564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r>
                    <a:rPr lang="en-US" sz="2800" dirty="0">
                      <a:solidFill>
                        <a:srgbClr val="002060"/>
                      </a:solidFill>
                      <a:latin typeface="Times New Roman" pitchFamily="18" charset="0"/>
                      <a:cs typeface="Times New Roman" pitchFamily="18" charset="0"/>
                    </a:rPr>
                    <a:t>Cho hình trụ có tỉ số diện tích xung quanh và diện tích toàn </a:t>
                  </a:r>
                  <a:r>
                    <a:rPr lang="en-US" sz="2800" dirty="0" err="1">
                      <a:solidFill>
                        <a:srgbClr val="002060"/>
                      </a:solidFill>
                      <a:latin typeface="Times New Roman" pitchFamily="18" charset="0"/>
                      <a:cs typeface="Times New Roman" pitchFamily="18" charset="0"/>
                    </a:rPr>
                    <a:t>phần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f>
                        <m:fPr>
                          <m:ctrlPr>
                            <a:rPr lang="en-US" sz="2800" i="1">
                              <a:solidFill>
                                <a:srgbClr val="002060"/>
                              </a:solidFill>
                              <a:latin typeface="Cambria Math"/>
                              <a:cs typeface="Times New Roman" pitchFamily="18" charset="0"/>
                            </a:rPr>
                          </m:ctrlPr>
                        </m:fPr>
                        <m:num>
                          <m:r>
                            <a:rPr lang="en-US" sz="2800" i="1">
                              <a:solidFill>
                                <a:srgbClr val="002060"/>
                              </a:solidFill>
                              <a:latin typeface="Cambria Math" panose="02040503050406030204" pitchFamily="18" charset="0"/>
                              <a:cs typeface="Times New Roman" pitchFamily="18" charset="0"/>
                            </a:rPr>
                            <m:t>1</m:t>
                          </m:r>
                        </m:num>
                        <m:den>
                          <m:r>
                            <a:rPr lang="en-US" sz="2800" i="1">
                              <a:solidFill>
                                <a:srgbClr val="002060"/>
                              </a:solidFill>
                              <a:latin typeface="Cambria Math" panose="02040503050406030204" pitchFamily="18" charset="0"/>
                              <a:cs typeface="Times New Roman" pitchFamily="18" charset="0"/>
                            </a:rPr>
                            <m:t>3</m:t>
                          </m:r>
                        </m:den>
                      </m:f>
                    </m:oMath>
                  </a14:m>
                  <a:r>
                    <a:rPr lang="en-US" sz="2800" dirty="0">
                      <a:solidFill>
                        <a:srgbClr val="002060"/>
                      </a:solidFill>
                      <a:latin typeface="Times New Roman" pitchFamily="18" charset="0"/>
                      <a:cs typeface="Times New Roman" pitchFamily="18" charset="0"/>
                    </a:rPr>
                    <a:t>. Biết thể tích khối trụ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4</m:t>
                      </m:r>
                      <m:r>
                        <a:rPr lang="en-US" sz="2800" i="1">
                          <a:solidFill>
                            <a:srgbClr val="002060"/>
                          </a:solidFill>
                          <a:latin typeface="Cambria Math" panose="02040503050406030204" pitchFamily="18" charset="0"/>
                          <a:ea typeface="Cambria Math" panose="02040503050406030204" pitchFamily="18" charset="0"/>
                          <a:cs typeface="Times New Roman" pitchFamily="18" charset="0"/>
                        </a:rPr>
                        <m:t>𝜋</m:t>
                      </m:r>
                    </m:oMath>
                  </a14:m>
                  <a:r>
                    <a:rPr lang="en-US" sz="2800" dirty="0">
                      <a:solidFill>
                        <a:srgbClr val="002060"/>
                      </a:solidFill>
                      <a:latin typeface="Times New Roman" pitchFamily="18" charset="0"/>
                      <a:cs typeface="Times New Roman" pitchFamily="18" charset="0"/>
                    </a:rPr>
                    <a:t>. Bán kính đáy của hình trụ là:</a:t>
                  </a:r>
                </a:p>
              </p:txBody>
            </p:sp>
          </mc:Choice>
          <mc:Fallback xmlns="">
            <p:sp>
              <p:nvSpPr>
                <p:cNvPr id="23" name="Rectangle 22"/>
                <p:cNvSpPr>
                  <a:spLocks noRot="1" noChangeAspect="1" noMove="1" noResize="1" noEditPoints="1" noAdjustHandles="1" noChangeArrowheads="1" noChangeShapeType="1" noTextEdit="1"/>
                </p:cNvSpPr>
                <p:nvPr/>
              </p:nvSpPr>
              <p:spPr>
                <a:xfrm>
                  <a:off x="3714012" y="2517373"/>
                  <a:ext cx="20476757" cy="2056420"/>
                </a:xfrm>
                <a:prstGeom prst="rect">
                  <a:avLst/>
                </a:prstGeom>
                <a:blipFill rotWithShape="1">
                  <a:blip r:embed="rId3"/>
                  <a:stretch>
                    <a:fillRect l="-292" t="-1493" b="-14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20" y="250199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4244522" y="2534323"/>
                <a:ext cx="505267"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2</m:t>
                      </m:r>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4244522" y="2534313"/>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1038545" y="2501993"/>
                <a:ext cx="774763"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ad>
                        <m:radPr>
                          <m:degHide m:val="on"/>
                          <m:ctrlPr>
                            <a:rPr lang="en-US" sz="3200" i="1" kern="0">
                              <a:solidFill>
                                <a:prstClr val="white"/>
                              </a:solidFill>
                              <a:latin typeface="Cambria Math"/>
                            </a:rPr>
                          </m:ctrlPr>
                        </m:radPr>
                        <m:deg/>
                        <m:e>
                          <m:r>
                            <a:rPr lang="en-US" sz="3200" i="1" kern="0">
                              <a:solidFill>
                                <a:prstClr val="white"/>
                              </a:solidFill>
                              <a:latin typeface="Cambria Math"/>
                            </a:rPr>
                            <m:t>2</m:t>
                          </m:r>
                        </m:e>
                      </m:rad>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1038545" y="2501993"/>
                <a:ext cx="774763" cy="6428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7363776" y="2531049"/>
                <a:ext cx="505267"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3</m:t>
                      </m:r>
                    </m:oMath>
                  </m:oMathPara>
                </a14:m>
                <a:endParaRPr lang="en-US" sz="3200" kern="0">
                  <a:solidFill>
                    <a:prstClr val="white"/>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7363776" y="2531039"/>
                <a:ext cx="505267"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0298534" y="2518544"/>
                <a:ext cx="774764" cy="642868"/>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ad>
                        <m:radPr>
                          <m:degHide m:val="on"/>
                          <m:ctrlPr>
                            <a:rPr lang="en-US" sz="3200" i="1" kern="0">
                              <a:solidFill>
                                <a:prstClr val="white"/>
                              </a:solidFill>
                              <a:latin typeface="Cambria Math"/>
                            </a:rPr>
                          </m:ctrlPr>
                        </m:radPr>
                        <m:deg/>
                        <m:e>
                          <m:r>
                            <a:rPr lang="en-US" sz="3200" i="1" kern="0">
                              <a:solidFill>
                                <a:prstClr val="white"/>
                              </a:solidFill>
                              <a:latin typeface="Cambria Math"/>
                            </a:rPr>
                            <m:t>3</m:t>
                          </m:r>
                        </m:e>
                      </m:rad>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10298534" y="2518544"/>
                <a:ext cx="774764" cy="64286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46125" y="4183896"/>
                <a:ext cx="10726935" cy="2171492"/>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 </m:t>
                    </m:r>
                  </m:oMath>
                </a14:m>
                <a:r>
                  <a:rPr lang="en-US" sz="2800" kern="0">
                    <a:solidFill>
                      <a:prstClr val="black"/>
                    </a:solidFill>
                    <a:latin typeface="Times New Roman" pitchFamily="18" charset="0"/>
                    <a:cs typeface="Times New Roman" pitchFamily="18" charset="0"/>
                  </a:rPr>
                  <a:t>	</a:t>
                </a:r>
              </a:p>
              <a:p>
                <a:pPr defTabSz="913030">
                  <a:defRPr/>
                </a:pPr>
                <a:r>
                  <a:rPr lang="en-US" sz="2800" kern="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toàn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phần</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14:m>
                  <m:oMathPara xmlns:m="http://schemas.openxmlformats.org/officeDocument/2006/math">
                    <m:oMathParaPr>
                      <m:jc m:val="left"/>
                    </m:oMathParaPr>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kern="0" dirty="0">
                          <a:solidFill>
                            <a:prstClr val="black"/>
                          </a:solidFill>
                          <a:latin typeface="Cambria Math" panose="02040503050406030204" pitchFamily="18" charset="0"/>
                        </a:rPr>
                        <m:t>=3</m:t>
                      </m:r>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rPr>
                        <m:t>4</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𝑙</m:t>
                      </m:r>
                    </m:oMath>
                  </m:oMathPara>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rPr>
                      <m:t>𝑉</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f>
                      <m:fPr>
                        <m:ctrlPr>
                          <a:rPr lang="en-US" sz="2800" i="1" kern="0">
                            <a:solidFill>
                              <a:prstClr val="black"/>
                            </a:solidFill>
                            <a:latin typeface="Cambria Math"/>
                            <a:ea typeface="Cambria Math" panose="02040503050406030204" pitchFamily="18" charset="0"/>
                          </a:rPr>
                        </m:ctrlPr>
                      </m:fPr>
                      <m:num>
                        <m:r>
                          <a:rPr lang="en-US" sz="2800" i="1" kern="0">
                            <a:solidFill>
                              <a:prstClr val="black"/>
                            </a:solidFill>
                            <a:latin typeface="Cambria Math" panose="02040503050406030204" pitchFamily="18" charset="0"/>
                            <a:ea typeface="Cambria Math" panose="02040503050406030204" pitchFamily="18" charset="0"/>
                          </a:rPr>
                          <m:t>𝑟</m:t>
                        </m:r>
                      </m:num>
                      <m:den>
                        <m:r>
                          <a:rPr lang="en-US" sz="2800" i="1" kern="0">
                            <a:solidFill>
                              <a:prstClr val="black"/>
                            </a:solidFill>
                            <a:latin typeface="Cambria Math" panose="02040503050406030204" pitchFamily="18" charset="0"/>
                            <a:ea typeface="Cambria Math" panose="02040503050406030204" pitchFamily="18" charset="0"/>
                          </a:rPr>
                          <m:t>2</m:t>
                        </m:r>
                      </m:den>
                    </m:f>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f>
                      <m:fPr>
                        <m:ctrlPr>
                          <a:rPr lang="en-US" sz="2800" i="1" kern="0">
                            <a:solidFill>
                              <a:prstClr val="black"/>
                            </a:solidFill>
                            <a:latin typeface="Cambria Math"/>
                            <a:ea typeface="Cambria Math" panose="02040503050406030204" pitchFamily="18" charset="0"/>
                          </a:rPr>
                        </m:ctrlPr>
                      </m:fPr>
                      <m:num>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3</m:t>
                            </m:r>
                          </m:sup>
                        </m:sSup>
                      </m:num>
                      <m:den>
                        <m:r>
                          <a:rPr lang="en-US" sz="2800" i="1" kern="0">
                            <a:solidFill>
                              <a:prstClr val="black"/>
                            </a:solidFill>
                            <a:latin typeface="Cambria Math" panose="02040503050406030204" pitchFamily="18" charset="0"/>
                            <a:ea typeface="Cambria Math" panose="02040503050406030204" pitchFamily="18" charset="0"/>
                          </a:rPr>
                          <m:t>2</m:t>
                        </m:r>
                      </m:den>
                    </m:f>
                    <m:r>
                      <a:rPr lang="en-US" sz="2800" i="1" kern="0">
                        <a:solidFill>
                          <a:prstClr val="black"/>
                        </a:solidFill>
                        <a:latin typeface="Cambria Math" panose="02040503050406030204" pitchFamily="18" charset="0"/>
                        <a:ea typeface="Cambria Math" panose="02040503050406030204" pitchFamily="18" charset="0"/>
                      </a:rPr>
                      <m:t> </m:t>
                    </m:r>
                    <m:r>
                      <a:rPr lang="en-US" sz="2800"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4</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3</m:t>
                        </m:r>
                      </m:sup>
                    </m:sSup>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8</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2</m:t>
                    </m:r>
                  </m:oMath>
                </a14:m>
                <a:endParaRPr lang="en-US" sz="2800" kern="0" dirty="0">
                  <a:solidFill>
                    <a:prstClr val="black"/>
                  </a:solidFill>
                  <a:latin typeface="Times New Roman" pitchFamily="18" charset="0"/>
                  <a:cs typeface="Times New Roman"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46115" y="4183896"/>
                <a:ext cx="10726935" cy="2171492"/>
              </a:xfrm>
              <a:prstGeom prst="rect">
                <a:avLst/>
              </a:prstGeom>
              <a:blipFill rotWithShape="1">
                <a:blip r:embed="rId8"/>
                <a:stretch>
                  <a:fillRect l="-1194" t="-2801" b="-2241"/>
                </a:stretch>
              </a:blipFill>
            </p:spPr>
            <p:txBody>
              <a:bodyPr/>
              <a:lstStyle/>
              <a:p>
                <a:r>
                  <a:rPr lang="en-US">
                    <a:noFill/>
                  </a:rPr>
                  <a:t> </a:t>
                </a:r>
              </a:p>
            </p:txBody>
          </p:sp>
        </mc:Fallback>
      </mc:AlternateContent>
    </p:spTree>
    <p:extLst>
      <p:ext uri="{BB962C8B-B14F-4D97-AF65-F5344CB8AC3E}">
        <p14:creationId xmlns:p14="http://schemas.microsoft.com/office/powerpoint/2010/main" val="7719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8">
                                            <p:txEl>
                                              <p:pRg st="0" end="0"/>
                                            </p:txEl>
                                          </p:spTgt>
                                        </p:tgtEl>
                                        <p:attrNameLst>
                                          <p:attrName>style.visibility</p:attrName>
                                        </p:attrNameLst>
                                      </p:cBhvr>
                                      <p:to>
                                        <p:strVal val="visible"/>
                                      </p:to>
                                    </p:set>
                                    <p:animEffect transition="in" filter="wipe(down)">
                                      <p:cBhvr>
                                        <p:cTn id="17" dur="500"/>
                                        <p:tgtEl>
                                          <p:spTgt spid="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8">
                                            <p:txEl>
                                              <p:pRg st="1" end="1"/>
                                            </p:txEl>
                                          </p:spTgt>
                                        </p:tgtEl>
                                        <p:attrNameLst>
                                          <p:attrName>style.visibility</p:attrName>
                                        </p:attrNameLst>
                                      </p:cBhvr>
                                      <p:to>
                                        <p:strVal val="visible"/>
                                      </p:to>
                                    </p:set>
                                    <p:animEffect transition="in" filter="wipe(down)">
                                      <p:cBhvr>
                                        <p:cTn id="22" dur="500"/>
                                        <p:tgtEl>
                                          <p:spTgt spid="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wipe(down)">
                                      <p:cBhvr>
                                        <p:cTn id="27" dur="500"/>
                                        <p:tgtEl>
                                          <p:spTgt spid="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8">
                                            <p:txEl>
                                              <p:pRg st="3" end="3"/>
                                            </p:txEl>
                                          </p:spTgt>
                                        </p:tgtEl>
                                        <p:attrNameLst>
                                          <p:attrName>style.visibility</p:attrName>
                                        </p:attrNameLst>
                                      </p:cBhvr>
                                      <p:to>
                                        <p:strVal val="visible"/>
                                      </p:to>
                                    </p:set>
                                    <p:animEffect transition="in" filter="wipe(down)">
                                      <p:cBhvr>
                                        <p:cTn id="32" dur="500"/>
                                        <p:tgtEl>
                                          <p:spTgt spid="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24</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2632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r>
                    <a:rPr lang="en-US" sz="3000" dirty="0">
                      <a:solidFill>
                        <a:srgbClr val="002060"/>
                      </a:solidFill>
                      <a:latin typeface="Times New Roman" pitchFamily="18" charset="0"/>
                      <a:cs typeface="Times New Roman" pitchFamily="18" charset="0"/>
                    </a:rPr>
                    <a:t>Thiết diện qua trục của một hình trụ là hình vuông </a:t>
                  </a:r>
                  <a:r>
                    <a:rPr lang="en-US" sz="3000" dirty="0" err="1">
                      <a:solidFill>
                        <a:srgbClr val="002060"/>
                      </a:solidFill>
                      <a:latin typeface="Times New Roman" pitchFamily="18" charset="0"/>
                      <a:cs typeface="Times New Roman" pitchFamily="18" charset="0"/>
                    </a:rPr>
                    <a:t>cạnh</a:t>
                  </a:r>
                  <a:r>
                    <a:rPr lang="en-US" sz="3000" dirty="0">
                      <a:solidFill>
                        <a:srgbClr val="002060"/>
                      </a:solidFill>
                      <a:latin typeface="Times New Roman" pitchFamily="18" charset="0"/>
                      <a:cs typeface="Times New Roman" pitchFamily="18" charset="0"/>
                    </a:rPr>
                    <a:t> </a:t>
                  </a:r>
                  <a14:m>
                    <m:oMath xmlns:m="http://schemas.openxmlformats.org/officeDocument/2006/math">
                      <m:r>
                        <a:rPr lang="en-US" sz="3000" i="1">
                          <a:solidFill>
                            <a:srgbClr val="002060"/>
                          </a:solidFill>
                          <a:latin typeface="Cambria Math" panose="02040503050406030204" pitchFamily="18" charset="0"/>
                          <a:cs typeface="Times New Roman" pitchFamily="18" charset="0"/>
                        </a:rPr>
                        <m:t>2</m:t>
                      </m:r>
                      <m:r>
                        <a:rPr lang="en-US" sz="3000" i="1">
                          <a:solidFill>
                            <a:srgbClr val="002060"/>
                          </a:solidFill>
                          <a:latin typeface="Cambria Math" panose="02040503050406030204" pitchFamily="18" charset="0"/>
                          <a:cs typeface="Times New Roman" pitchFamily="18" charset="0"/>
                        </a:rPr>
                        <m:t>𝑎</m:t>
                      </m:r>
                    </m:oMath>
                  </a14:m>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Gọi</a:t>
                  </a:r>
                  <a:r>
                    <a:rPr lang="en-US" sz="3000" dirty="0">
                      <a:solidFill>
                        <a:srgbClr val="002060"/>
                      </a:solidFill>
                      <a:latin typeface="Times New Roman" pitchFamily="18" charset="0"/>
                      <a:cs typeface="Times New Roman" pitchFamily="18" charset="0"/>
                    </a:rPr>
                    <a:t> </a:t>
                  </a:r>
                  <a14:m>
                    <m:oMath xmlns:m="http://schemas.openxmlformats.org/officeDocument/2006/math">
                      <m:sSub>
                        <m:sSubPr>
                          <m:ctrlPr>
                            <a:rPr lang="en-US" sz="3000" i="1">
                              <a:solidFill>
                                <a:srgbClr val="002060"/>
                              </a:solidFill>
                              <a:latin typeface="Cambria Math"/>
                              <a:cs typeface="Times New Roman" pitchFamily="18" charset="0"/>
                            </a:rPr>
                          </m:ctrlPr>
                        </m:sSubPr>
                        <m:e>
                          <m:r>
                            <a:rPr lang="en-US" sz="3000" i="1">
                              <a:solidFill>
                                <a:srgbClr val="002060"/>
                              </a:solidFill>
                              <a:latin typeface="Cambria Math" panose="02040503050406030204" pitchFamily="18" charset="0"/>
                              <a:cs typeface="Times New Roman" pitchFamily="18" charset="0"/>
                            </a:rPr>
                            <m:t>𝑆</m:t>
                          </m:r>
                        </m:e>
                        <m:sub>
                          <m:r>
                            <a:rPr lang="en-US" sz="3000" i="1">
                              <a:solidFill>
                                <a:srgbClr val="002060"/>
                              </a:solidFill>
                              <a:latin typeface="Cambria Math" panose="02040503050406030204" pitchFamily="18" charset="0"/>
                              <a:cs typeface="Times New Roman" pitchFamily="18" charset="0"/>
                            </a:rPr>
                            <m:t>1</m:t>
                          </m:r>
                        </m:sub>
                      </m:sSub>
                    </m:oMath>
                  </a14:m>
                  <a:r>
                    <a:rPr lang="en-US" sz="3000" dirty="0">
                      <a:solidFill>
                        <a:srgbClr val="002060"/>
                      </a:solidFill>
                      <a:latin typeface="Times New Roman" pitchFamily="18" charset="0"/>
                      <a:cs typeface="Times New Roman" pitchFamily="18" charset="0"/>
                    </a:rPr>
                    <a:t> và </a:t>
                  </a:r>
                  <a14:m>
                    <m:oMath xmlns:m="http://schemas.openxmlformats.org/officeDocument/2006/math">
                      <m:sSub>
                        <m:sSubPr>
                          <m:ctrlPr>
                            <a:rPr lang="en-US" sz="3000" i="1">
                              <a:solidFill>
                                <a:srgbClr val="002060"/>
                              </a:solidFill>
                              <a:latin typeface="Cambria Math"/>
                              <a:cs typeface="Times New Roman" pitchFamily="18" charset="0"/>
                            </a:rPr>
                          </m:ctrlPr>
                        </m:sSubPr>
                        <m:e>
                          <m:r>
                            <a:rPr lang="en-US" sz="3000" i="1">
                              <a:solidFill>
                                <a:srgbClr val="002060"/>
                              </a:solidFill>
                              <a:latin typeface="Cambria Math" panose="02040503050406030204" pitchFamily="18" charset="0"/>
                              <a:cs typeface="Times New Roman" pitchFamily="18" charset="0"/>
                            </a:rPr>
                            <m:t> </m:t>
                          </m:r>
                          <m:r>
                            <a:rPr lang="en-US" sz="3000" i="1">
                              <a:solidFill>
                                <a:srgbClr val="002060"/>
                              </a:solidFill>
                              <a:latin typeface="Cambria Math" panose="02040503050406030204" pitchFamily="18" charset="0"/>
                              <a:cs typeface="Times New Roman" pitchFamily="18" charset="0"/>
                            </a:rPr>
                            <m:t>𝑆</m:t>
                          </m:r>
                        </m:e>
                        <m:sub>
                          <m:r>
                            <a:rPr lang="en-US" sz="3000" i="1">
                              <a:solidFill>
                                <a:srgbClr val="002060"/>
                              </a:solidFill>
                              <a:latin typeface="Cambria Math" panose="02040503050406030204" pitchFamily="18" charset="0"/>
                              <a:cs typeface="Times New Roman" pitchFamily="18" charset="0"/>
                            </a:rPr>
                            <m:t>2</m:t>
                          </m:r>
                        </m:sub>
                      </m:sSub>
                    </m:oMath>
                  </a14:m>
                  <a:r>
                    <a:rPr lang="en-US" sz="3000" dirty="0">
                      <a:solidFill>
                        <a:srgbClr val="002060"/>
                      </a:solidFill>
                      <a:latin typeface="Times New Roman" pitchFamily="18" charset="0"/>
                      <a:cs typeface="Times New Roman" pitchFamily="18" charset="0"/>
                    </a:rPr>
                    <a:t> lần lượt là diện tích xung quanh, diện tích toàn phần của hình trụ. Chọn kết luận đúng trong các kết luận sau.:</a:t>
                  </a: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2632627"/>
                </a:xfrm>
                <a:prstGeom prst="rect">
                  <a:avLst/>
                </a:prstGeom>
                <a:blipFill rotWithShape="1">
                  <a:blip r:embed="rId3"/>
                  <a:stretch>
                    <a:fillRect l="-467" t="-1938" r="-992" b="-81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20" y="250199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3896891" y="2561816"/>
                <a:ext cx="1914370" cy="523220"/>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sSub>
                        <m:sSubPr>
                          <m:ctrlPr>
                            <a:rPr lang="en-US" sz="2800" b="1" i="1" kern="0">
                              <a:solidFill>
                                <a:prstClr val="white"/>
                              </a:solidFill>
                              <a:latin typeface="Cambria Math"/>
                            </a:rPr>
                          </m:ctrlPr>
                        </m:sSubPr>
                        <m:e>
                          <m:r>
                            <a:rPr lang="en-US" sz="2800" b="1" i="1" kern="0">
                              <a:solidFill>
                                <a:prstClr val="white"/>
                              </a:solidFill>
                              <a:latin typeface="Cambria Math"/>
                            </a:rPr>
                            <m:t>𝟑</m:t>
                          </m:r>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𝟏</m:t>
                          </m:r>
                        </m:sub>
                      </m:sSub>
                      <m:r>
                        <a:rPr lang="en-US" sz="2800" b="1" i="1" kern="0" dirty="0">
                          <a:solidFill>
                            <a:prstClr val="white"/>
                          </a:solidFill>
                          <a:latin typeface="Cambria Math" panose="02040503050406030204" pitchFamily="18" charset="0"/>
                        </a:rPr>
                        <m:t>=</m:t>
                      </m:r>
                      <m:sSub>
                        <m:sSubPr>
                          <m:ctrlPr>
                            <a:rPr lang="en-US" sz="2800" b="1" i="1" kern="0">
                              <a:solidFill>
                                <a:prstClr val="white"/>
                              </a:solidFill>
                              <a:latin typeface="Cambria Math"/>
                            </a:rPr>
                          </m:ctrlPr>
                        </m:sSubPr>
                        <m:e>
                          <m:r>
                            <a:rPr lang="en-US" sz="2800" b="1" i="1" kern="0">
                              <a:solidFill>
                                <a:prstClr val="white"/>
                              </a:solidFill>
                              <a:latin typeface="Cambria Math"/>
                            </a:rPr>
                            <m:t>𝟐</m:t>
                          </m:r>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𝟐</m:t>
                          </m:r>
                        </m:sub>
                      </m:sSub>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3896891" y="2561816"/>
                <a:ext cx="191437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27808" y="2655312"/>
                <a:ext cx="1914370" cy="523220"/>
              </a:xfrm>
              <a:prstGeom prst="rect">
                <a:avLst/>
              </a:prstGeom>
            </p:spPr>
            <p:txBody>
              <a:bodyPr wrap="none" lIns="91300" tIns="45650" rIns="91300" bIns="45650">
                <a:spAutoFit/>
              </a:bodyPr>
              <a:lstStyle/>
              <a:p>
                <a:pPr defTabSz="913030">
                  <a:defRPr/>
                </a:pPr>
                <a14:m>
                  <m:oMathPara xmlns:m="http://schemas.openxmlformats.org/officeDocument/2006/math">
                    <m:oMathParaPr>
                      <m:jc m:val="centerGroup"/>
                    </m:oMathParaPr>
                    <m:oMath xmlns:m="http://schemas.openxmlformats.org/officeDocument/2006/math">
                      <m:sSub>
                        <m:sSubPr>
                          <m:ctrlPr>
                            <a:rPr lang="en-US" sz="2800" b="1" i="1" kern="0">
                              <a:solidFill>
                                <a:schemeClr val="bg1"/>
                              </a:solidFill>
                              <a:latin typeface="Cambria Math"/>
                            </a:rPr>
                          </m:ctrlPr>
                        </m:sSubPr>
                        <m:e>
                          <m:r>
                            <a:rPr lang="en-US" sz="2800" b="1" i="1" kern="0">
                              <a:solidFill>
                                <a:schemeClr val="bg1"/>
                              </a:solidFill>
                              <a:latin typeface="Cambria Math" panose="02040503050406030204" pitchFamily="18" charset="0"/>
                            </a:rPr>
                            <m:t>𝟒</m:t>
                          </m:r>
                          <m:r>
                            <a:rPr lang="en-US" sz="2800" b="1" i="1" kern="0">
                              <a:solidFill>
                                <a:schemeClr val="bg1"/>
                              </a:solidFill>
                              <a:latin typeface="Cambria Math" panose="02040503050406030204" pitchFamily="18" charset="0"/>
                            </a:rPr>
                            <m:t>𝑺</m:t>
                          </m:r>
                        </m:e>
                        <m:sub>
                          <m:r>
                            <a:rPr lang="en-US" sz="2800" b="1" i="1" kern="0">
                              <a:solidFill>
                                <a:schemeClr val="bg1"/>
                              </a:solidFill>
                              <a:latin typeface="Cambria Math" panose="02040503050406030204" pitchFamily="18" charset="0"/>
                            </a:rPr>
                            <m:t>𝟏</m:t>
                          </m:r>
                        </m:sub>
                      </m:sSub>
                      <m:r>
                        <a:rPr lang="en-US" sz="2800" b="1" i="1" kern="0" dirty="0">
                          <a:solidFill>
                            <a:schemeClr val="bg1"/>
                          </a:solidFill>
                          <a:latin typeface="Cambria Math" panose="02040503050406030204" pitchFamily="18" charset="0"/>
                        </a:rPr>
                        <m:t>=</m:t>
                      </m:r>
                      <m:sSub>
                        <m:sSubPr>
                          <m:ctrlPr>
                            <a:rPr lang="en-US" sz="2800" b="1" i="1" kern="0">
                              <a:solidFill>
                                <a:schemeClr val="bg1"/>
                              </a:solidFill>
                              <a:latin typeface="Cambria Math"/>
                            </a:rPr>
                          </m:ctrlPr>
                        </m:sSubPr>
                        <m:e>
                          <m:r>
                            <a:rPr lang="en-US" sz="2800" b="1" i="1" kern="0">
                              <a:solidFill>
                                <a:schemeClr val="bg1"/>
                              </a:solidFill>
                              <a:latin typeface="Cambria Math" panose="02040503050406030204" pitchFamily="18" charset="0"/>
                            </a:rPr>
                            <m:t>𝟑</m:t>
                          </m:r>
                          <m:r>
                            <a:rPr lang="en-US" sz="2800" b="1" i="1" kern="0">
                              <a:solidFill>
                                <a:schemeClr val="bg1"/>
                              </a:solidFill>
                              <a:latin typeface="Cambria Math" panose="02040503050406030204" pitchFamily="18" charset="0"/>
                            </a:rPr>
                            <m:t>𝑺</m:t>
                          </m:r>
                        </m:e>
                        <m:sub>
                          <m:r>
                            <a:rPr lang="en-US" sz="2800" b="1" i="1" kern="0">
                              <a:solidFill>
                                <a:schemeClr val="bg1"/>
                              </a:solidFill>
                              <a:latin typeface="Cambria Math" panose="02040503050406030204" pitchFamily="18" charset="0"/>
                            </a:rPr>
                            <m:t>𝟐</m:t>
                          </m:r>
                        </m:sub>
                      </m:sSub>
                    </m:oMath>
                  </m:oMathPara>
                </a14:m>
                <a:endParaRPr lang="en-US" sz="2800" b="1" i="1" kern="0">
                  <a:solidFill>
                    <a:sysClr val="windowText" lastClr="0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127808" y="2655312"/>
                <a:ext cx="191437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991406" y="2533629"/>
                <a:ext cx="1699568" cy="523220"/>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sSub>
                        <m:sSubPr>
                          <m:ctrlPr>
                            <a:rPr lang="en-US" sz="2800" b="1" i="1" kern="0">
                              <a:solidFill>
                                <a:prstClr val="white"/>
                              </a:solidFill>
                              <a:latin typeface="Cambria Math"/>
                            </a:rPr>
                          </m:ctrlPr>
                        </m:sSubPr>
                        <m:e>
                          <m:r>
                            <a:rPr lang="en-US" sz="2800" b="1" i="1" kern="0">
                              <a:solidFill>
                                <a:prstClr val="white"/>
                              </a:solidFill>
                              <a:latin typeface="Cambria Math"/>
                            </a:rPr>
                            <m:t>𝟐</m:t>
                          </m:r>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𝟏</m:t>
                          </m:r>
                        </m:sub>
                      </m:sSub>
                      <m:r>
                        <a:rPr lang="en-US" sz="2800" b="1" i="1" kern="0" dirty="0">
                          <a:solidFill>
                            <a:prstClr val="white"/>
                          </a:solidFill>
                          <a:latin typeface="Cambria Math" panose="02040503050406030204" pitchFamily="18" charset="0"/>
                        </a:rPr>
                        <m:t>=</m:t>
                      </m:r>
                      <m:sSub>
                        <m:sSubPr>
                          <m:ctrlPr>
                            <a:rPr lang="en-US" sz="2800" b="1" i="1" kern="0">
                              <a:solidFill>
                                <a:prstClr val="white"/>
                              </a:solidFill>
                              <a:latin typeface="Cambria Math"/>
                            </a:rPr>
                          </m:ctrlPr>
                        </m:sSubPr>
                        <m:e>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𝟐</m:t>
                          </m:r>
                        </m:sub>
                      </m:sSub>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6991406" y="2533629"/>
                <a:ext cx="1699568"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797244" y="2516901"/>
                <a:ext cx="1914370" cy="523220"/>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sSub>
                        <m:sSubPr>
                          <m:ctrlPr>
                            <a:rPr lang="en-US" sz="2800" b="1" i="1" kern="0">
                              <a:solidFill>
                                <a:prstClr val="white"/>
                              </a:solidFill>
                              <a:latin typeface="Cambria Math"/>
                            </a:rPr>
                          </m:ctrlPr>
                        </m:sSubPr>
                        <m:e>
                          <m:r>
                            <a:rPr lang="en-US" sz="2800" b="1" i="1" kern="0">
                              <a:solidFill>
                                <a:prstClr val="white"/>
                              </a:solidFill>
                              <a:latin typeface="Cambria Math"/>
                            </a:rPr>
                            <m:t>𝟐</m:t>
                          </m:r>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𝟏</m:t>
                          </m:r>
                        </m:sub>
                      </m:sSub>
                      <m:r>
                        <a:rPr lang="en-US" sz="2800" b="1" i="1" kern="0" dirty="0">
                          <a:solidFill>
                            <a:prstClr val="white"/>
                          </a:solidFill>
                          <a:latin typeface="Cambria Math" panose="02040503050406030204" pitchFamily="18" charset="0"/>
                        </a:rPr>
                        <m:t>=</m:t>
                      </m:r>
                      <m:sSub>
                        <m:sSubPr>
                          <m:ctrlPr>
                            <a:rPr lang="en-US" sz="2800" b="1" i="1" kern="0">
                              <a:solidFill>
                                <a:prstClr val="white"/>
                              </a:solidFill>
                              <a:latin typeface="Cambria Math"/>
                            </a:rPr>
                          </m:ctrlPr>
                        </m:sSubPr>
                        <m:e>
                          <m:r>
                            <a:rPr lang="en-US" sz="2800" b="1" i="1" kern="0">
                              <a:solidFill>
                                <a:prstClr val="white"/>
                              </a:solidFill>
                              <a:latin typeface="Cambria Math" panose="02040503050406030204" pitchFamily="18" charset="0"/>
                            </a:rPr>
                            <m:t>𝟑</m:t>
                          </m:r>
                          <m:r>
                            <a:rPr lang="en-US" sz="2800" b="1" i="1" kern="0">
                              <a:solidFill>
                                <a:prstClr val="white"/>
                              </a:solidFill>
                              <a:latin typeface="Cambria Math" panose="02040503050406030204" pitchFamily="18" charset="0"/>
                            </a:rPr>
                            <m:t>𝑺</m:t>
                          </m:r>
                        </m:e>
                        <m:sub>
                          <m:r>
                            <a:rPr lang="en-US" sz="2800" b="1" i="1" kern="0">
                              <a:solidFill>
                                <a:prstClr val="white"/>
                              </a:solidFill>
                              <a:latin typeface="Cambria Math" panose="02040503050406030204" pitchFamily="18" charset="0"/>
                            </a:rPr>
                            <m:t>𝟐</m:t>
                          </m:r>
                        </m:sub>
                      </m:sSub>
                    </m:oMath>
                  </m:oMathPara>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9797244" y="2516901"/>
                <a:ext cx="1914370"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81863" y="4142963"/>
                <a:ext cx="9803644" cy="1899623"/>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𝑥𝑞</m:t>
                        </m:r>
                      </m:sub>
                    </m:sSub>
                    <m:r>
                      <a:rPr lang="en-US" sz="2800" i="1" kern="0" dirty="0">
                        <a:solidFill>
                          <a:prstClr val="black"/>
                        </a:solidFill>
                        <a:latin typeface="Cambria Math" panose="02040503050406030204" pitchFamily="18" charset="0"/>
                      </a:rPr>
                      <m:t>=</m:t>
                    </m:r>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1</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𝑎</m:t>
                    </m:r>
                    <m:r>
                      <a:rPr lang="en-US" sz="2800" i="1" kern="0" dirty="0">
                        <a:solidFill>
                          <a:prstClr val="black"/>
                        </a:solidFill>
                        <a:latin typeface="Cambria Math" panose="02040503050406030204" pitchFamily="18" charset="0"/>
                        <a:ea typeface="Cambria Math" panose="02040503050406030204" pitchFamily="18" charset="0"/>
                      </a:rPr>
                      <m:t>=4</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oMath>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toàn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phần</a:t>
                </a:r>
                <a:endParaRPr lang="en-US" sz="2800" kern="0" dirty="0">
                  <a:solidFill>
                    <a:prstClr val="black"/>
                  </a:solidFill>
                  <a:latin typeface="Times New Roman" pitchFamily="18" charset="0"/>
                  <a:cs typeface="Times New Roman" pitchFamily="18" charset="0"/>
                </a:endParaRPr>
              </a:p>
              <a:p>
                <a:pPr defTabSz="913030">
                  <a:defRPr/>
                </a:pPr>
                <a14:m>
                  <m:oMathPara xmlns:m="http://schemas.openxmlformats.org/officeDocument/2006/math">
                    <m:oMathParaPr>
                      <m:jc m:val="centerGroup"/>
                    </m:oMathParaPr>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 </m:t>
                          </m:r>
                          <m:r>
                            <a:rPr lang="en-US" sz="2800" i="1" kern="0" dirty="0">
                              <a:solidFill>
                                <a:prstClr val="black"/>
                              </a:solidFill>
                              <a:latin typeface="Cambria Math" panose="02040503050406030204" pitchFamily="18" charset="0"/>
                            </a:rPr>
                            <m:t>𝑆</m:t>
                          </m:r>
                        </m:e>
                        <m:sub>
                          <m:r>
                            <a:rPr lang="en-US" sz="2800" i="1" kern="0" dirty="0">
                              <a:solidFill>
                                <a:prstClr val="black"/>
                              </a:solidFill>
                              <a:latin typeface="Cambria Math" panose="02040503050406030204" pitchFamily="18" charset="0"/>
                            </a:rPr>
                            <m:t>𝑡𝑝</m:t>
                          </m:r>
                        </m:sub>
                      </m:sSub>
                      <m:r>
                        <a:rPr lang="en-US" sz="2800" i="1" kern="0" dirty="0">
                          <a:solidFill>
                            <a:prstClr val="black"/>
                          </a:solidFill>
                          <a:latin typeface="Cambria Math" panose="02040503050406030204" pitchFamily="18" charset="0"/>
                        </a:rPr>
                        <m:t>=</m:t>
                      </m:r>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2</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4</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2</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6</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oMath>
                  </m:oMathPara>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Suy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ra</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3</m:t>
                        </m:r>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1</m:t>
                        </m:r>
                      </m:sub>
                    </m:sSub>
                    <m:r>
                      <a:rPr lang="en-US" sz="2800" i="1" kern="0" dirty="0">
                        <a:solidFill>
                          <a:prstClr val="black"/>
                        </a:solidFill>
                        <a:latin typeface="Cambria Math" panose="02040503050406030204" pitchFamily="18" charset="0"/>
                      </a:rPr>
                      <m:t>=</m:t>
                    </m:r>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2</m:t>
                        </m:r>
                      </m:sub>
                    </m:sSub>
                  </m:oMath>
                </a14:m>
                <a:endParaRPr lang="en-US" sz="2800" kern="0" dirty="0">
                  <a:solidFill>
                    <a:prstClr val="black"/>
                  </a:solidFill>
                  <a:latin typeface="Times New Roman" pitchFamily="18" charset="0"/>
                  <a:cs typeface="Times New Roman"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81863" y="4142953"/>
                <a:ext cx="9803644" cy="1899623"/>
              </a:xfrm>
              <a:prstGeom prst="rect">
                <a:avLst/>
              </a:prstGeom>
              <a:blipFill rotWithShape="1">
                <a:blip r:embed="rId8"/>
                <a:stretch>
                  <a:fillRect l="-1244" t="-2894" b="-8360"/>
                </a:stretch>
              </a:blipFill>
            </p:spPr>
            <p:txBody>
              <a:bodyPr/>
              <a:lstStyle/>
              <a:p>
                <a:r>
                  <a:rPr lang="en-US">
                    <a:noFill/>
                  </a:rPr>
                  <a:t> </a:t>
                </a:r>
              </a:p>
            </p:txBody>
          </p:sp>
        </mc:Fallback>
      </mc:AlternateContent>
      <p:pic>
        <p:nvPicPr>
          <p:cNvPr id="563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7243" y="4045246"/>
            <a:ext cx="2135653" cy="243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9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wipe(down)">
                                      <p:cBhvr>
                                        <p:cTn id="17" dur="500"/>
                                        <p:tgtEl>
                                          <p:spTgt spid="563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wipe(down)">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3">
                                            <p:txEl>
                                              <p:pRg st="1" end="1"/>
                                            </p:txEl>
                                          </p:spTgt>
                                        </p:tgtEl>
                                        <p:attrNameLst>
                                          <p:attrName>style.visibility</p:attrName>
                                        </p:attrNameLst>
                                      </p:cBhvr>
                                      <p:to>
                                        <p:strVal val="visible"/>
                                      </p:to>
                                    </p:set>
                                    <p:animEffect transition="in" filter="wipe(down)">
                                      <p:cBhvr>
                                        <p:cTn id="27" dur="500"/>
                                        <p:tgtEl>
                                          <p:spTgt spid="6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3">
                                            <p:txEl>
                                              <p:pRg st="2" end="2"/>
                                            </p:txEl>
                                          </p:spTgt>
                                        </p:tgtEl>
                                        <p:attrNameLst>
                                          <p:attrName>style.visibility</p:attrName>
                                        </p:attrNameLst>
                                      </p:cBhvr>
                                      <p:to>
                                        <p:strVal val="visible"/>
                                      </p:to>
                                    </p:set>
                                    <p:animEffect transition="in" filter="wipe(down)">
                                      <p:cBhvr>
                                        <p:cTn id="32" dur="500"/>
                                        <p:tgtEl>
                                          <p:spTgt spid="6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3">
                                            <p:txEl>
                                              <p:pRg st="3" end="3"/>
                                            </p:txEl>
                                          </p:spTgt>
                                        </p:tgtEl>
                                        <p:attrNameLst>
                                          <p:attrName>style.visibility</p:attrName>
                                        </p:attrNameLst>
                                      </p:cBhvr>
                                      <p:to>
                                        <p:strVal val="visible"/>
                                      </p:to>
                                    </p:set>
                                    <p:animEffect transition="in" filter="wipe(down)">
                                      <p:cBhvr>
                                        <p:cTn id="37" dur="500"/>
                                        <p:tgtEl>
                                          <p:spTgt spid="6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25</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2477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dirty="0">
                      <a:solidFill>
                        <a:srgbClr val="002060"/>
                      </a:solidFill>
                      <a:latin typeface="Times New Roman" pitchFamily="18" charset="0"/>
                      <a:cs typeface="Times New Roman" pitchFamily="18" charset="0"/>
                    </a:rPr>
                    <a:t>Một </a:t>
                  </a:r>
                  <a:r>
                    <a:rPr lang="en-US" sz="2800" dirty="0" err="1">
                      <a:solidFill>
                        <a:srgbClr val="002060"/>
                      </a:solidFill>
                      <a:latin typeface="Times New Roman" pitchFamily="18" charset="0"/>
                      <a:cs typeface="Times New Roman" pitchFamily="18" charset="0"/>
                    </a:rPr>
                    <a:t>khối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trụ</a:t>
                  </a:r>
                  <a:r>
                    <a:rPr lang="en-US" sz="2800" dirty="0">
                      <a:solidFill>
                        <a:srgbClr val="002060"/>
                      </a:solidFill>
                      <a:latin typeface="Times New Roman" pitchFamily="18" charset="0"/>
                      <a:cs typeface="Times New Roman" pitchFamily="18" charset="0"/>
                    </a:rPr>
                    <a:t> (T)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bằng</a:t>
                  </a:r>
                  <a:r>
                    <a:rPr lang="en-US" sz="2800"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81 </m:t>
                      </m:r>
                      <m:r>
                        <a:rPr lang="en-US" sz="2800" i="1" dirty="0">
                          <a:solidFill>
                            <a:srgbClr val="002060"/>
                          </a:solidFill>
                          <a:latin typeface="Cambria Math" panose="02040503050406030204" pitchFamily="18" charset="0"/>
                        </a:rPr>
                        <m:t>𝜋</m:t>
                      </m:r>
                      <m:r>
                        <a:rPr lang="en-US" sz="2800" i="1" dirty="0">
                          <a:solidFill>
                            <a:srgbClr val="002060"/>
                          </a:solidFill>
                          <a:latin typeface="Cambria Math" panose="02040503050406030204" pitchFamily="18" charset="0"/>
                        </a:rPr>
                        <m:t>(</m:t>
                      </m:r>
                      <m:sSup>
                        <m:sSupPr>
                          <m:ctrlPr>
                            <a:rPr lang="en-US" sz="2800" i="1" dirty="0">
                              <a:solidFill>
                                <a:srgbClr val="002060"/>
                              </a:solidFill>
                              <a:latin typeface="Cambria Math"/>
                            </a:rPr>
                          </m:ctrlPr>
                        </m:sSupPr>
                        <m:e>
                          <m:r>
                            <a:rPr lang="en-US" sz="2800" i="1" dirty="0">
                              <a:solidFill>
                                <a:srgbClr val="002060"/>
                              </a:solidFill>
                              <a:latin typeface="Cambria Math" panose="02040503050406030204" pitchFamily="18" charset="0"/>
                            </a:rPr>
                            <m:t>𝑐𝑚</m:t>
                          </m:r>
                        </m:e>
                        <m:sup>
                          <m:r>
                            <a:rPr lang="en-US" sz="2800" i="1" dirty="0">
                              <a:solidFill>
                                <a:srgbClr val="002060"/>
                              </a:solidFill>
                              <a:latin typeface="Cambria Math" panose="02040503050406030204" pitchFamily="18" charset="0"/>
                            </a:rPr>
                            <m:t>3</m:t>
                          </m:r>
                        </m:sup>
                      </m:sSup>
                      <m:r>
                        <a:rPr lang="en-US" sz="2800" i="1" dirty="0">
                          <a:solidFill>
                            <a:srgbClr val="002060"/>
                          </a:solidFill>
                          <a:latin typeface="Cambria Math" panose="02040503050406030204" pitchFamily="18" charset="0"/>
                        </a:rPr>
                        <m:t>)</m:t>
                      </m:r>
                    </m:oMath>
                  </a14:m>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lấn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kính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sym typeface="+mn-ea"/>
                    </a:rPr>
                    <a:t>(T)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endParaRPr lang="en-US" sz="28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2477768"/>
                </a:xfrm>
                <a:prstGeom prst="rect">
                  <a:avLst/>
                </a:prstGeom>
                <a:blipFill rotWithShape="1">
                  <a:blip r:embed="rId3"/>
                  <a:stretch>
                    <a:fillRect l="-292"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9013434" y="251182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9" name="Rectangle 48"/>
              <p:cNvSpPr/>
              <p:nvPr/>
            </p:nvSpPr>
            <p:spPr>
              <a:xfrm>
                <a:off x="1432889" y="2455356"/>
                <a:ext cx="1363450"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12 </m:t>
                      </m:r>
                      <m:r>
                        <a:rPr lang="en-US" sz="3200" i="1" kern="0">
                          <a:solidFill>
                            <a:prstClr val="white"/>
                          </a:solidFill>
                          <a:latin typeface="Cambria Math"/>
                        </a:rPr>
                        <m:t>𝑐𝑚</m:t>
                      </m:r>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1432889" y="2455346"/>
                <a:ext cx="1363450"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487629" y="2502003"/>
                <a:ext cx="1135824"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3 </m:t>
                      </m:r>
                      <m:r>
                        <a:rPr lang="en-US" sz="3200" i="1" kern="0">
                          <a:solidFill>
                            <a:prstClr val="white"/>
                          </a:solidFill>
                          <a:latin typeface="Cambria Math"/>
                        </a:rPr>
                        <m:t>𝑐𝑚</m:t>
                      </m:r>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4487629" y="2501993"/>
                <a:ext cx="1135824"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7245110" y="2478684"/>
                <a:ext cx="1135824"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6 </m:t>
                      </m:r>
                      <m:r>
                        <a:rPr lang="en-US" sz="3200" i="1" kern="0">
                          <a:solidFill>
                            <a:prstClr val="white"/>
                          </a:solidFill>
                          <a:latin typeface="Cambria Math"/>
                        </a:rPr>
                        <m:t>𝑐𝑚</m:t>
                      </m:r>
                    </m:oMath>
                  </m:oMathPara>
                </a14:m>
                <a:endParaRPr lang="en-US" sz="3200" kern="0">
                  <a:solidFill>
                    <a:prstClr val="white"/>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7245110" y="2478674"/>
                <a:ext cx="1135824"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319469" y="2455356"/>
                <a:ext cx="1135824"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9 </m:t>
                      </m:r>
                      <m:r>
                        <a:rPr lang="en-US" sz="3200" i="1" kern="0">
                          <a:solidFill>
                            <a:prstClr val="white"/>
                          </a:solidFill>
                          <a:latin typeface="Cambria Math"/>
                        </a:rPr>
                        <m:t>𝑐𝑚</m:t>
                      </m:r>
                    </m:oMath>
                  </m:oMathPara>
                </a14:m>
                <a:endParaRPr lang="en-US" sz="3200" kern="0">
                  <a:solidFill>
                    <a:prstClr val="white"/>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10319469" y="2455346"/>
                <a:ext cx="1135824"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73069" y="4139875"/>
                <a:ext cx="9803644" cy="2031325"/>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Đường </a:t>
                </a:r>
                <a:r>
                  <a:rPr lang="en-US" sz="2800" kern="0" dirty="0" err="1">
                    <a:solidFill>
                      <a:prstClr val="black"/>
                    </a:solidFill>
                    <a:latin typeface="Times New Roman" pitchFamily="18" charset="0"/>
                    <a:cs typeface="Times New Roman" pitchFamily="18" charset="0"/>
                  </a:rPr>
                  <a:t>sinh</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rPr>
                      <m:t>𝑙</m:t>
                    </m:r>
                    <m:r>
                      <a:rPr lang="en-US" sz="2800" i="1" kern="0" dirty="0">
                        <a:solidFill>
                          <a:prstClr val="black"/>
                        </a:solidFill>
                        <a:latin typeface="Cambria Math" panose="02040503050406030204" pitchFamily="18" charset="0"/>
                      </a:rPr>
                      <m:t>=3</m:t>
                    </m:r>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h</m:t>
                    </m:r>
                  </m:oMath>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rPr>
                      <m:t>𝑉</m:t>
                    </m:r>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.3</m:t>
                    </m:r>
                    <m:r>
                      <a:rPr lang="en-US" sz="2800" i="1" kern="0" dirty="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3</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3</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81</m:t>
                    </m:r>
                    <m:r>
                      <a:rPr lang="el-GR" sz="2800" i="1" kern="0" dirty="0">
                        <a:solidFill>
                          <a:prstClr val="black"/>
                        </a:solidFill>
                        <a:latin typeface="Cambria Math" panose="02040503050406030204" pitchFamily="18" charset="0"/>
                        <a:ea typeface="Cambria Math" panose="02040503050406030204" pitchFamily="18" charset="0"/>
                      </a:rPr>
                      <m:t>𝜋</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Suy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ra</a:t>
                </a:r>
                <a:r>
                  <a:rPr lang="en-US" sz="2800" kern="0" dirty="0">
                    <a:solidFill>
                      <a:prstClr val="black"/>
                    </a:solidFill>
                    <a:latin typeface="Times New Roman" pitchFamily="18" charset="0"/>
                    <a:cs typeface="Times New Roman" pitchFamily="18" charset="0"/>
                  </a:rPr>
                  <a:t>  </a:t>
                </a:r>
                <a14:m>
                  <m:oMath xmlns:m="http://schemas.openxmlformats.org/officeDocument/2006/math">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3</m:t>
                        </m:r>
                      </m:sup>
                    </m:sSup>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27</m:t>
                    </m:r>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𝑟</m:t>
                    </m:r>
                    <m:r>
                      <a:rPr lang="en-US" sz="2800" kern="0" dirty="0">
                        <a:solidFill>
                          <a:prstClr val="black"/>
                        </a:solidFill>
                        <a:latin typeface="Cambria Math" panose="02040503050406030204" pitchFamily="18" charset="0"/>
                      </a:rPr>
                      <m:t>=3</m:t>
                    </m:r>
                    <m:r>
                      <a:rPr lang="en-US" sz="2800"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𝑙</m:t>
                    </m:r>
                    <m:r>
                      <a:rPr lang="en-US" sz="2800" kern="0" dirty="0">
                        <a:solidFill>
                          <a:prstClr val="black"/>
                        </a:solidFill>
                        <a:latin typeface="Cambria Math" panose="02040503050406030204" pitchFamily="18" charset="0"/>
                      </a:rPr>
                      <m:t>=</m:t>
                    </m:r>
                    <m:r>
                      <a:rPr lang="en-US" sz="2800" kern="0" dirty="0">
                        <a:solidFill>
                          <a:prstClr val="black"/>
                        </a:solidFill>
                        <a:latin typeface="Cambria Math" panose="02040503050406030204" pitchFamily="18" charset="0"/>
                      </a:rPr>
                      <m:t>9</m:t>
                    </m:r>
                  </m:oMath>
                </a14:m>
                <a:endParaRPr lang="en-US" sz="2800" kern="0" dirty="0">
                  <a:solidFill>
                    <a:prstClr val="black"/>
                  </a:solidFill>
                  <a:latin typeface="Times New Roman" pitchFamily="18" charset="0"/>
                  <a:cs typeface="Times New Roman"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573069" y="4139865"/>
                <a:ext cx="9803644" cy="2031325"/>
              </a:xfrm>
              <a:prstGeom prst="rect">
                <a:avLst/>
              </a:prstGeom>
              <a:blipFill rotWithShape="1">
                <a:blip r:embed="rId8"/>
                <a:stretch>
                  <a:fillRect l="-1244" b="-3904"/>
                </a:stretch>
              </a:blipFill>
            </p:spPr>
            <p:txBody>
              <a:bodyPr/>
              <a:lstStyle/>
              <a:p>
                <a:r>
                  <a:rPr lang="en-US">
                    <a:noFill/>
                  </a:rPr>
                  <a:t> </a:t>
                </a:r>
              </a:p>
            </p:txBody>
          </p:sp>
        </mc:Fallback>
      </mc:AlternateContent>
    </p:spTree>
    <p:extLst>
      <p:ext uri="{BB962C8B-B14F-4D97-AF65-F5344CB8AC3E}">
        <p14:creationId xmlns:p14="http://schemas.microsoft.com/office/powerpoint/2010/main" val="112122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wipe(down)">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4">
                                            <p:txEl>
                                              <p:pRg st="1" end="1"/>
                                            </p:txEl>
                                          </p:spTgt>
                                        </p:tgtEl>
                                        <p:attrNameLst>
                                          <p:attrName>style.visibility</p:attrName>
                                        </p:attrNameLst>
                                      </p:cBhvr>
                                      <p:to>
                                        <p:strVal val="visible"/>
                                      </p:to>
                                    </p:set>
                                    <p:animEffect transition="in" filter="wipe(down)">
                                      <p:cBhvr>
                                        <p:cTn id="22" dur="500"/>
                                        <p:tgtEl>
                                          <p:spTgt spid="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animEffect transition="in" filter="wipe(down)">
                                      <p:cBhvr>
                                        <p:cTn id="27" dur="500"/>
                                        <p:tgtEl>
                                          <p:spTgt spid="6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26</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2477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b="1" dirty="0">
                      <a:solidFill>
                        <a:srgbClr val="002060"/>
                      </a:solidFill>
                      <a:latin typeface="Times New Roman" pitchFamily="18" charset="0"/>
                      <a:cs typeface="Times New Roman" pitchFamily="18" charset="0"/>
                    </a:rPr>
                    <a:t>Một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4</m:t>
                      </m:r>
                      <m:r>
                        <a:rPr lang="en-US" sz="2800" i="1" dirty="0">
                          <a:solidFill>
                            <a:srgbClr val="002060"/>
                          </a:solidFill>
                          <a:latin typeface="Cambria Math" panose="02040503050406030204" pitchFamily="18" charset="0"/>
                        </a:rPr>
                        <m:t>𝜋</m:t>
                      </m:r>
                      <m:r>
                        <a:rPr lang="en-US" sz="2800" i="1" dirty="0">
                          <a:solidFill>
                            <a:srgbClr val="002060"/>
                          </a:solidFill>
                          <a:latin typeface="Cambria Math" panose="02040503050406030204" pitchFamily="18" charset="0"/>
                        </a:rPr>
                        <m:t>(</m:t>
                      </m:r>
                      <m:sSup>
                        <m:sSupPr>
                          <m:ctrlPr>
                            <a:rPr lang="en-US" sz="2800" i="1" dirty="0">
                              <a:solidFill>
                                <a:srgbClr val="002060"/>
                              </a:solidFill>
                              <a:latin typeface="Cambria Math"/>
                            </a:rPr>
                          </m:ctrlPr>
                        </m:sSupPr>
                        <m:e>
                          <m:r>
                            <a:rPr lang="en-US" sz="2800" i="1" dirty="0">
                              <a:solidFill>
                                <a:srgbClr val="002060"/>
                              </a:solidFill>
                              <a:latin typeface="Cambria Math" panose="02040503050406030204" pitchFamily="18" charset="0"/>
                            </a:rPr>
                            <m:t>𝑚</m:t>
                          </m:r>
                        </m:e>
                        <m:sup>
                          <m:r>
                            <a:rPr lang="en-US" sz="2800" i="1" dirty="0">
                              <a:solidFill>
                                <a:srgbClr val="002060"/>
                              </a:solidFill>
                              <a:latin typeface="Cambria Math" panose="02040503050406030204" pitchFamily="18" charset="0"/>
                            </a:rPr>
                            <m:t>2</m:t>
                          </m:r>
                        </m:sup>
                      </m:sSup>
                      <m:r>
                        <a:rPr lang="en-US" sz="2800" i="1" dirty="0">
                          <a:solidFill>
                            <a:srgbClr val="002060"/>
                          </a:solidFill>
                          <a:latin typeface="Cambria Math" panose="02040503050406030204" pitchFamily="18" charset="0"/>
                        </a:rPr>
                        <m:t>)</m:t>
                      </m:r>
                    </m:oMath>
                  </a14:m>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Khoảng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giữa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mặt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quanh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endParaRPr lang="en-US" sz="2800"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2477768"/>
                </a:xfrm>
                <a:prstGeom prst="rect">
                  <a:avLst/>
                </a:prstGeom>
                <a:blipFill rotWithShape="1">
                  <a:blip r:embed="rId3"/>
                  <a:stretch>
                    <a:fillRect l="-292"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101945" y="252532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9" name="Rectangle 48"/>
              <p:cNvSpPr/>
              <p:nvPr/>
            </p:nvSpPr>
            <p:spPr>
              <a:xfrm>
                <a:off x="1432899" y="2455356"/>
                <a:ext cx="94666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4 </m:t>
                      </m:r>
                      <m:r>
                        <a:rPr lang="en-US" sz="3200" i="1" kern="0">
                          <a:solidFill>
                            <a:prstClr val="white"/>
                          </a:solidFill>
                          <a:latin typeface="Cambria Math"/>
                        </a:rPr>
                        <m:t>𝑚</m:t>
                      </m:r>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1432889" y="2455346"/>
                <a:ext cx="946669"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487639" y="2502003"/>
                <a:ext cx="94666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3 </m:t>
                      </m:r>
                      <m:r>
                        <a:rPr lang="en-US" sz="3200" i="1" kern="0">
                          <a:solidFill>
                            <a:prstClr val="white"/>
                          </a:solidFill>
                          <a:latin typeface="Cambria Math"/>
                        </a:rPr>
                        <m:t>𝑚</m:t>
                      </m:r>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4487629" y="2501993"/>
                <a:ext cx="94666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7245120" y="2478684"/>
                <a:ext cx="94666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2</m:t>
                      </m:r>
                      <m:r>
                        <a:rPr lang="en-US" sz="3200" i="1" kern="0">
                          <a:solidFill>
                            <a:prstClr val="white"/>
                          </a:solidFill>
                          <a:latin typeface="Cambria Math"/>
                        </a:rPr>
                        <m:t> </m:t>
                      </m:r>
                      <m:r>
                        <a:rPr lang="en-US" sz="3200" i="1" kern="0">
                          <a:solidFill>
                            <a:prstClr val="white"/>
                          </a:solidFill>
                          <a:latin typeface="Cambria Math"/>
                        </a:rPr>
                        <m:t>𝑚</m:t>
                      </m:r>
                    </m:oMath>
                  </m:oMathPara>
                </a14:m>
                <a:endParaRPr lang="en-US" sz="3200" kern="0">
                  <a:solidFill>
                    <a:prstClr val="white"/>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7245110" y="2478674"/>
                <a:ext cx="946669"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319479" y="2455356"/>
                <a:ext cx="94666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1</m:t>
                      </m:r>
                      <m:r>
                        <a:rPr lang="en-US" sz="3200" i="1" kern="0">
                          <a:solidFill>
                            <a:prstClr val="white"/>
                          </a:solidFill>
                          <a:latin typeface="Cambria Math"/>
                        </a:rPr>
                        <m:t> </m:t>
                      </m:r>
                      <m:r>
                        <a:rPr lang="en-US" sz="3200" i="1" kern="0">
                          <a:solidFill>
                            <a:prstClr val="white"/>
                          </a:solidFill>
                          <a:latin typeface="Cambria Math"/>
                        </a:rPr>
                        <m:t>𝑚</m:t>
                      </m:r>
                    </m:oMath>
                  </m:oMathPara>
                </a14:m>
                <a:endParaRPr lang="en-US" sz="3200" kern="0">
                  <a:solidFill>
                    <a:prstClr val="white"/>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10319469" y="2455346"/>
                <a:ext cx="946669"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420621" y="4455176"/>
                <a:ext cx="9803644" cy="1307396"/>
              </a:xfrm>
              <a:prstGeom prst="rect">
                <a:avLst/>
              </a:prstGeom>
              <a:noFill/>
            </p:spPr>
            <p:txBody>
              <a:bodyPr wrap="square" lIns="91300" tIns="45650" rIns="91300" bIns="45650" rtlCol="0">
                <a:spAutoFit/>
              </a:bodyPr>
              <a:lstStyle/>
              <a:p>
                <a:pPr defTabSz="913030">
                  <a:lnSpc>
                    <a:spcPct val="150000"/>
                  </a:lnSpc>
                  <a:defRPr/>
                </a:pPr>
                <a:r>
                  <a:rPr lang="en-US" sz="2800" kern="0" dirty="0" smtClean="0">
                    <a:solidFill>
                      <a:prstClr val="black"/>
                    </a:solidFill>
                    <a:latin typeface="Times New Roman" pitchFamily="18" charset="0"/>
                    <a:cs typeface="Times New Roman" pitchFamily="18" charset="0"/>
                  </a:rPr>
                  <a:t>Diện tích đáy hình trụ </a:t>
                </a:r>
                <a14:m>
                  <m:oMath xmlns:m="http://schemas.openxmlformats.org/officeDocument/2006/math">
                    <m:r>
                      <a:rPr lang="en-US" sz="2800" i="1" kern="0" dirty="0">
                        <a:solidFill>
                          <a:prstClr val="black"/>
                        </a:solidFill>
                        <a:latin typeface="Cambria Math" panose="02040503050406030204" pitchFamily="18" charset="0"/>
                      </a:rPr>
                      <m:t>𝑆</m:t>
                    </m:r>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=4</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ea typeface="Cambria Math" panose="02040503050406030204" pitchFamily="18" charset="0"/>
                      </a:rPr>
                      <m:t>⇒</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b="0" i="1" kern="0" dirty="0" smtClean="0">
                        <a:solidFill>
                          <a:prstClr val="black"/>
                        </a:solidFill>
                        <a:latin typeface="Cambria Math"/>
                        <a:ea typeface="Cambria Math" panose="02040503050406030204" pitchFamily="18" charset="0"/>
                      </a:rPr>
                      <m:t>4</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Suy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khoảng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cách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giữa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và</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đường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sinh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bằng</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ea typeface="Cambria Math" panose="02040503050406030204" pitchFamily="18" charset="0"/>
                      </a:rPr>
                      <m:t>𝑟</m:t>
                    </m:r>
                    <m:r>
                      <a:rPr lang="en-US" sz="2800" kern="0" dirty="0">
                        <a:solidFill>
                          <a:prstClr val="black"/>
                        </a:solidFill>
                        <a:latin typeface="Cambria Math" panose="02040503050406030204" pitchFamily="18" charset="0"/>
                      </a:rPr>
                      <m:t>=2</m:t>
                    </m:r>
                  </m:oMath>
                </a14:m>
                <a:endParaRPr lang="en-US" sz="2800" kern="0" dirty="0">
                  <a:solidFill>
                    <a:prstClr val="black"/>
                  </a:solidFill>
                  <a:latin typeface="Times New Roman" pitchFamily="18" charset="0"/>
                  <a:cs typeface="Times New Roman" pitchFamily="18" charset="0"/>
                </a:endParaRPr>
              </a:p>
            </p:txBody>
          </p:sp>
        </mc:Choice>
        <mc:Fallback>
          <p:sp>
            <p:nvSpPr>
              <p:cNvPr id="48" name="TextBox 47"/>
              <p:cNvSpPr txBox="1">
                <a:spLocks noRot="1" noChangeAspect="1" noMove="1" noResize="1" noEditPoints="1" noAdjustHandles="1" noChangeArrowheads="1" noChangeShapeType="1" noTextEdit="1"/>
              </p:cNvSpPr>
              <p:nvPr/>
            </p:nvSpPr>
            <p:spPr>
              <a:xfrm>
                <a:off x="420621" y="4455176"/>
                <a:ext cx="9803644" cy="1307396"/>
              </a:xfrm>
              <a:prstGeom prst="rect">
                <a:avLst/>
              </a:prstGeom>
              <a:blipFill rotWithShape="1">
                <a:blip r:embed="rId8"/>
                <a:stretch>
                  <a:fillRect l="-1306" b="-12617"/>
                </a:stretch>
              </a:blipFill>
            </p:spPr>
            <p:txBody>
              <a:bodyPr/>
              <a:lstStyle/>
              <a:p>
                <a:r>
                  <a:rPr lang="en-US">
                    <a:noFill/>
                  </a:rPr>
                  <a:t> </a:t>
                </a:r>
              </a:p>
            </p:txBody>
          </p:sp>
        </mc:Fallback>
      </mc:AlternateContent>
      <p:pic>
        <p:nvPicPr>
          <p:cNvPr id="573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4500" y="4020494"/>
            <a:ext cx="2120188" cy="241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wipe(down)">
                                      <p:cBhvr>
                                        <p:cTn id="17" dur="500"/>
                                        <p:tgtEl>
                                          <p:spTgt spid="573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down)">
                                      <p:cBhvr>
                                        <p:cTn id="22" dur="500"/>
                                        <p:tgtEl>
                                          <p:spTgt spid="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
                                            <p:txEl>
                                              <p:pRg st="1" end="1"/>
                                            </p:txEl>
                                          </p:spTgt>
                                        </p:tgtEl>
                                        <p:attrNameLst>
                                          <p:attrName>style.visibility</p:attrName>
                                        </p:attrNameLst>
                                      </p:cBhvr>
                                      <p:to>
                                        <p:strVal val="visible"/>
                                      </p:to>
                                    </p:set>
                                    <p:animEffect transition="in" filter="wipe(down)">
                                      <p:cBhvr>
                                        <p:cTn id="27" dur="500"/>
                                        <p:tgtEl>
                                          <p:spTgt spid="4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59253" y="1104900"/>
            <a:ext cx="10862156" cy="5337105"/>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latin typeface="Tahoma" pitchFamily="34" charset="0"/>
                <a:ea typeface="Tahoma" pitchFamily="34" charset="0"/>
                <a:cs typeface="Tahoma" pitchFamily="34"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a:extLst/>
            </p:spPr>
            <p:txBody>
              <a:bodyPr vert="horz" wrap="square" lIns="91429" tIns="45715" rIns="91429" bIns="45715" numCol="1" anchor="t" anchorCtr="0" compatLnSpc="1">
                <a:prstTxWarp prst="textNoShape">
                  <a:avLst/>
                </a:prstTxWarp>
              </a:bodyPr>
              <a:lstStyle/>
              <a:p>
                <a:pPr defTabSz="1081742"/>
                <a:endParaRPr lang="en-US" sz="2100">
                  <a:solidFill>
                    <a:prstClr val="black"/>
                  </a:solidFill>
                </a:endParaRPr>
              </a:p>
            </p:txBody>
          </p:sp>
          <p:sp>
            <p:nvSpPr>
              <p:cNvPr id="31" name="TextBox 30"/>
              <p:cNvSpPr txBox="1"/>
              <p:nvPr/>
            </p:nvSpPr>
            <p:spPr>
              <a:xfrm>
                <a:off x="1314449" y="10988402"/>
                <a:ext cx="3300433" cy="431055"/>
              </a:xfrm>
              <a:prstGeom prst="rect">
                <a:avLst/>
              </a:prstGeom>
              <a:noFill/>
            </p:spPr>
            <p:txBody>
              <a:bodyPr wrap="none" rtlCol="0">
                <a:spAutoFit/>
              </a:bodyPr>
              <a:lstStyle/>
              <a:p>
                <a:pPr defTabSz="1081742"/>
                <a:r>
                  <a:rPr lang="en-US" sz="2300" b="1" err="1">
                    <a:solidFill>
                      <a:prstClr val="white"/>
                    </a:solidFill>
                    <a:latin typeface="Tahoma" pitchFamily="34" charset="0"/>
                    <a:ea typeface="Tahoma" pitchFamily="34" charset="0"/>
                    <a:cs typeface="Tahoma" pitchFamily="34" charset="0"/>
                  </a:rPr>
                  <a:t>Tính</a:t>
                </a:r>
                <a:r>
                  <a:rPr lang="en-US" sz="2300" b="1">
                    <a:solidFill>
                      <a:prstClr val="white"/>
                    </a:solidFill>
                    <a:latin typeface="Tahoma" pitchFamily="34" charset="0"/>
                    <a:ea typeface="Tahoma" pitchFamily="34" charset="0"/>
                    <a:cs typeface="Tahoma" pitchFamily="34" charset="0"/>
                  </a:rPr>
                  <a:t> chất </a:t>
                </a:r>
                <a:endParaRPr lang="en-US" sz="2300" b="1" dirty="0">
                  <a:solidFill>
                    <a:prstClr val="white"/>
                  </a:solidFill>
                  <a:latin typeface="Tahoma" pitchFamily="34" charset="0"/>
                  <a:ea typeface="Tahoma" pitchFamily="34" charset="0"/>
                  <a:cs typeface="Tahoma" pitchFamily="34" charset="0"/>
                </a:endParaRPr>
              </a:p>
            </p:txBody>
          </p:sp>
        </p:grpSp>
      </p:grpSp>
      <p:sp>
        <p:nvSpPr>
          <p:cNvPr id="121" name="Rectangle 120"/>
          <p:cNvSpPr/>
          <p:nvPr/>
        </p:nvSpPr>
        <p:spPr>
          <a:xfrm>
            <a:off x="910376" y="2095265"/>
            <a:ext cx="8358376" cy="553980"/>
          </a:xfrm>
          <a:prstGeom prst="rect">
            <a:avLst/>
          </a:prstGeom>
        </p:spPr>
        <p:txBody>
          <a:bodyPr wrap="square" lIns="45424" tIns="22691" rIns="45424" bIns="22691">
            <a:spAutoFit/>
          </a:bodyPr>
          <a:lstStyle/>
          <a:p>
            <a:pPr defTabSz="1081742">
              <a:lnSpc>
                <a:spcPct val="150000"/>
              </a:lnSpc>
            </a:pPr>
            <a:r>
              <a:rPr lang="en-US" sz="2200" b="1">
                <a:solidFill>
                  <a:prstClr val="black"/>
                </a:solidFill>
                <a:latin typeface="Tahoma" panose="020B0604030504040204" pitchFamily="34" charset="0"/>
                <a:ea typeface="Tahoma" panose="020B0604030504040204" pitchFamily="34" charset="0"/>
                <a:cs typeface="Tahoma" panose="020B0604030504040204" pitchFamily="34" charset="0"/>
                <a:sym typeface="Wingdings"/>
              </a:rPr>
              <a:t>1. Công thức tính diện tích và thể tích hình trụ </a:t>
            </a:r>
          </a:p>
        </p:txBody>
      </p:sp>
      <p:sp>
        <p:nvSpPr>
          <p:cNvPr id="111" name="Rectangle 110"/>
          <p:cNvSpPr/>
          <p:nvPr/>
        </p:nvSpPr>
        <p:spPr>
          <a:xfrm>
            <a:off x="1926709" y="4270345"/>
            <a:ext cx="8997463" cy="384703"/>
          </a:xfrm>
          <a:prstGeom prst="rect">
            <a:avLst/>
          </a:prstGeom>
        </p:spPr>
        <p:txBody>
          <a:bodyPr wrap="square" lIns="45424" tIns="22691" rIns="45424" bIns="22691">
            <a:spAutoFit/>
          </a:bodyPr>
          <a:lstStyle/>
          <a:p>
            <a:pPr algn="just" defTabSz="1081742">
              <a:spcAft>
                <a:spcPts val="300"/>
              </a:spcAft>
            </a:pPr>
            <a:endPar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15"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4485"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48" tIns="45424" rIns="90848" bIns="45424" numCol="1" anchor="ctr" anchorCtr="0" compatLnSpc="1">
            <a:prstTxWarp prst="textNoShape">
              <a:avLst/>
            </a:prstTxWarp>
            <a:spAutoFit/>
          </a:bodyPr>
          <a:lstStyle/>
          <a:p>
            <a:pPr algn="ctr" defTabSz="908609"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744" y="228600"/>
            <a:ext cx="11048636" cy="538609"/>
          </a:xfrm>
          <a:prstGeom prst="rect">
            <a:avLst/>
          </a:prstGeom>
          <a:noFill/>
        </p:spPr>
        <p:txBody>
          <a:bodyPr wrap="square" lIns="45424" tIns="22691" rIns="45424" bIns="22691" rtlCol="0">
            <a:spAutoFit/>
          </a:bodyPr>
          <a:lstStyle/>
          <a:p>
            <a:pPr algn="ctr" defTabSz="1081742"/>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661052" y="2717627"/>
                <a:ext cx="8559349" cy="3785652"/>
              </a:xfrm>
              <a:prstGeom prst="rect">
                <a:avLst/>
              </a:prstGeom>
              <a:noFill/>
            </p:spPr>
            <p:txBody>
              <a:bodyPr wrap="square" lIns="90838" tIns="45419" rIns="90838" bIns="45419" rtlCol="0">
                <a:spAutoFit/>
              </a:bodyPr>
              <a:lstStyle/>
              <a:p>
                <a:r>
                  <a:rPr lang="en-US" sz="2400">
                    <a:latin typeface="Tahoma" pitchFamily="34" charset="0"/>
                    <a:ea typeface="Tahoma" pitchFamily="34" charset="0"/>
                    <a:cs typeface="Tahoma" pitchFamily="34" charset="0"/>
                  </a:rPr>
                  <a:t>Cho hình trụ có chiều cao </a:t>
                </a:r>
                <a14:m>
                  <m:oMath xmlns:m="http://schemas.openxmlformats.org/officeDocument/2006/math">
                    <m:r>
                      <a:rPr lang="en-US" sz="2400" i="1">
                        <a:latin typeface="Cambria Math"/>
                        <a:ea typeface="Tahoma" pitchFamily="34" charset="0"/>
                        <a:cs typeface="Tahoma" pitchFamily="34" charset="0"/>
                      </a:rPr>
                      <m:t>h</m:t>
                    </m:r>
                  </m:oMath>
                </a14:m>
                <a:r>
                  <a:rPr lang="en-US" sz="2400">
                    <a:latin typeface="Tahoma" pitchFamily="34" charset="0"/>
                    <a:ea typeface="Tahoma" pitchFamily="34" charset="0"/>
                    <a:cs typeface="Tahoma" pitchFamily="34" charset="0"/>
                  </a:rPr>
                  <a:t> và bán kính đáy bằng </a:t>
                </a:r>
                <a14:m>
                  <m:oMath xmlns:m="http://schemas.openxmlformats.org/officeDocument/2006/math">
                    <m:r>
                      <a:rPr lang="en-US" sz="2400" i="1">
                        <a:latin typeface="Cambria Math"/>
                        <a:ea typeface="Tahoma" pitchFamily="34" charset="0"/>
                        <a:cs typeface="Tahoma" pitchFamily="34" charset="0"/>
                      </a:rPr>
                      <m:t>𝑟</m:t>
                    </m:r>
                    <m:r>
                      <a:rPr lang="en-US" sz="2400" i="1">
                        <a:latin typeface="Cambria Math"/>
                        <a:ea typeface="Tahoma" pitchFamily="34" charset="0"/>
                        <a:cs typeface="Tahoma" pitchFamily="34" charset="0"/>
                      </a:rPr>
                      <m:t>.</m:t>
                    </m:r>
                  </m:oMath>
                </a14:m>
                <a:r>
                  <a:rPr lang="en-US" sz="2400">
                    <a:latin typeface="Tahoma" pitchFamily="34" charset="0"/>
                    <a:ea typeface="Tahoma" pitchFamily="34" charset="0"/>
                    <a:cs typeface="Tahoma" pitchFamily="34" charset="0"/>
                  </a:rPr>
                  <a:t> Khi đó:</a:t>
                </a:r>
              </a:p>
              <a:p>
                <a:endParaRPr lang="en-US" sz="2400">
                  <a:latin typeface="Tahoma" pitchFamily="34" charset="0"/>
                  <a:ea typeface="Tahoma" pitchFamily="34" charset="0"/>
                  <a:cs typeface="Tahoma" pitchFamily="34" charset="0"/>
                </a:endParaRPr>
              </a:p>
              <a:p>
                <a:pPr marL="340698" indent="-340698">
                  <a:buFont typeface="Arial" charset="0"/>
                  <a:buChar char="•"/>
                </a:pPr>
                <a:r>
                  <a:rPr lang="en-US" sz="2400">
                    <a:latin typeface="Tahoma" pitchFamily="34" charset="0"/>
                    <a:ea typeface="Tahoma" pitchFamily="34" charset="0"/>
                    <a:cs typeface="Tahoma" pitchFamily="34" charset="0"/>
                  </a:rPr>
                  <a:t>Diện tích xung quanh của hình trụ:</a:t>
                </a:r>
              </a:p>
              <a:p>
                <a:r>
                  <a:rPr lang="en-US" sz="2400">
                    <a:latin typeface="Tahoma" pitchFamily="34" charset="0"/>
                    <a:ea typeface="Tahoma" pitchFamily="34" charset="0"/>
                    <a:cs typeface="Tahoma" pitchFamily="34" charset="0"/>
                  </a:rPr>
                  <a:t> </a:t>
                </a:r>
              </a:p>
              <a:p>
                <a:pPr marL="340698" indent="-340698">
                  <a:buFont typeface="Arial" charset="0"/>
                  <a:buChar char="•"/>
                </a:pPr>
                <a:r>
                  <a:rPr lang="en-US" sz="2400">
                    <a:latin typeface="Tahoma" pitchFamily="34" charset="0"/>
                    <a:ea typeface="Tahoma" pitchFamily="34" charset="0"/>
                    <a:cs typeface="Tahoma" pitchFamily="34" charset="0"/>
                  </a:rPr>
                  <a:t>Diện tích toàn phần của hình trụ: </a:t>
                </a:r>
              </a:p>
              <a:p>
                <a:pPr marL="340698" indent="-340698">
                  <a:buFont typeface="Arial" charset="0"/>
                  <a:buChar char="•"/>
                </a:pPr>
                <a:endParaRPr lang="en-US" sz="2400">
                  <a:latin typeface="Tahoma" pitchFamily="34" charset="0"/>
                  <a:ea typeface="Tahoma" pitchFamily="34" charset="0"/>
                  <a:cs typeface="Tahoma" pitchFamily="34" charset="0"/>
                </a:endParaRPr>
              </a:p>
              <a:p>
                <a:pPr marL="340698" indent="-340698">
                  <a:buFont typeface="Arial" charset="0"/>
                  <a:buChar char="•"/>
                </a:pPr>
                <a:endParaRPr lang="en-US" sz="2400">
                  <a:latin typeface="Tahoma" pitchFamily="34" charset="0"/>
                  <a:ea typeface="Tahoma" pitchFamily="34" charset="0"/>
                  <a:cs typeface="Tahoma" pitchFamily="34" charset="0"/>
                </a:endParaRPr>
              </a:p>
              <a:p>
                <a:pPr marL="340698" indent="-340698">
                  <a:buFont typeface="Arial" charset="0"/>
                  <a:buChar char="•"/>
                </a:pPr>
                <a:r>
                  <a:rPr lang="en-US" sz="2400">
                    <a:latin typeface="Tahoma" pitchFamily="34" charset="0"/>
                    <a:ea typeface="Tahoma" pitchFamily="34" charset="0"/>
                    <a:cs typeface="Tahoma" pitchFamily="34" charset="0"/>
                  </a:rPr>
                  <a:t>Thể tích khối trụ:</a:t>
                </a:r>
              </a:p>
              <a:p>
                <a:endParaRPr lang="en-US" sz="2400">
                  <a:latin typeface="Tahoma" pitchFamily="34" charset="0"/>
                  <a:ea typeface="Tahoma" pitchFamily="34" charset="0"/>
                  <a:cs typeface="Tahoma" pitchFamily="34" charset="0"/>
                </a:endParaRPr>
              </a:p>
              <a:p>
                <a:r>
                  <a:rPr lang="en-US" sz="2400">
                    <a:latin typeface="Tahoma" pitchFamily="34" charset="0"/>
                    <a:ea typeface="Tahoma" pitchFamily="34" charset="0"/>
                    <a:cs typeface="Tahoma" pitchFamily="34"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661025" y="2717627"/>
                <a:ext cx="8559349" cy="3785652"/>
              </a:xfrm>
              <a:prstGeom prst="rect">
                <a:avLst/>
              </a:prstGeom>
              <a:blipFill rotWithShape="1">
                <a:blip r:embed="rId3"/>
                <a:stretch>
                  <a:fillRect l="-1068" t="-1449"/>
                </a:stretch>
              </a:blipFill>
            </p:spPr>
            <p:txBody>
              <a:bodyPr/>
              <a:lstStyle/>
              <a:p>
                <a:r>
                  <a:rPr lang="en-US">
                    <a:noFill/>
                  </a:rPr>
                  <a:t> </a:t>
                </a:r>
              </a:p>
            </p:txBody>
          </p:sp>
        </mc:Fallback>
      </mc:AlternateContent>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49" y="3428207"/>
            <a:ext cx="1885597" cy="57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180671916"/>
              </p:ext>
            </p:extLst>
          </p:nvPr>
        </p:nvGraphicFramePr>
        <p:xfrm>
          <a:off x="2279212" y="4610493"/>
          <a:ext cx="5620703" cy="707073"/>
        </p:xfrm>
        <a:graphic>
          <a:graphicData uri="http://schemas.openxmlformats.org/presentationml/2006/ole">
            <mc:AlternateContent xmlns:mc="http://schemas.openxmlformats.org/markup-compatibility/2006">
              <mc:Choice xmlns:v="urn:schemas-microsoft-com:vml" Requires="v">
                <p:oleObj spid="_x0000_s43039" r:id="rId5" imgW="2438280" imgH="330120" progId="Equation.DSMT4">
                  <p:embed/>
                </p:oleObj>
              </mc:Choice>
              <mc:Fallback>
                <p:oleObj r:id="rId5" imgW="2438280" imgH="33012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212" y="4610493"/>
                        <a:ext cx="5620703" cy="707073"/>
                      </a:xfrm>
                      <a:prstGeom prst="rect">
                        <a:avLst/>
                      </a:prstGeom>
                      <a:noFill/>
                      <a:ln>
                        <a:noFill/>
                      </a:ln>
                    </p:spPr>
                  </p:pic>
                </p:oleObj>
              </mc:Fallback>
            </mc:AlternateContent>
          </a:graphicData>
        </a:graphic>
      </p:graphicFrame>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8811" y="5606929"/>
            <a:ext cx="2733101" cy="5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1404" y="2847139"/>
            <a:ext cx="2200275"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77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111"/>
                                        </p:tgtEl>
                                        <p:attrNameLst>
                                          <p:attrName>style.visibility</p:attrName>
                                        </p:attrNameLst>
                                      </p:cBhvr>
                                      <p:to>
                                        <p:strVal val="visible"/>
                                      </p:to>
                                    </p:set>
                                    <p:animEffect transition="in" filter="wipe(left)">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wipe(down)">
                                      <p:cBhvr>
                                        <p:cTn id="27" dur="500"/>
                                        <p:tgtEl>
                                          <p:spTgt spid="430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wipe(down)">
                                      <p:cBhvr>
                                        <p:cTn id="32" dur="500"/>
                                        <p:tgtEl>
                                          <p:spTgt spid="1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3010"/>
                                        </p:tgtEl>
                                        <p:attrNameLst>
                                          <p:attrName>style.visibility</p:attrName>
                                        </p:attrNameLst>
                                      </p:cBhvr>
                                      <p:to>
                                        <p:strVal val="visible"/>
                                      </p:to>
                                    </p:set>
                                    <p:animEffect transition="in" filter="wipe(down)">
                                      <p:cBhvr>
                                        <p:cTn id="37" dur="500"/>
                                        <p:tgtEl>
                                          <p:spTgt spid="430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xEl>
                                              <p:pRg st="4" end="4"/>
                                            </p:txEl>
                                          </p:spTgt>
                                        </p:tgtEl>
                                        <p:attrNameLst>
                                          <p:attrName>style.visibility</p:attrName>
                                        </p:attrNameLst>
                                      </p:cBhvr>
                                      <p:to>
                                        <p:strVal val="visible"/>
                                      </p:to>
                                    </p:set>
                                    <p:animEffect transition="in" filter="wipe(down)">
                                      <p:cBhvr>
                                        <p:cTn id="42" dur="500"/>
                                        <p:tgtEl>
                                          <p:spTgt spid="1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xEl>
                                              <p:pRg st="7" end="7"/>
                                            </p:txEl>
                                          </p:spTgt>
                                        </p:tgtEl>
                                        <p:attrNameLst>
                                          <p:attrName>style.visibility</p:attrName>
                                        </p:attrNameLst>
                                      </p:cBhvr>
                                      <p:to>
                                        <p:strVal val="visible"/>
                                      </p:to>
                                    </p:set>
                                    <p:animEffect transition="in" filter="wipe(down)">
                                      <p:cBhvr>
                                        <p:cTn id="52" dur="500"/>
                                        <p:tgtEl>
                                          <p:spTgt spid="1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27</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24777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r>
                    <a:rPr lang="en-US" sz="2800" b="1" dirty="0">
                      <a:solidFill>
                        <a:srgbClr val="002060"/>
                      </a:solidFill>
                      <a:latin typeface="Times New Roman" pitchFamily="18" charset="0"/>
                      <a:cs typeface="Times New Roman" pitchFamily="18" charset="0"/>
                    </a:rPr>
                    <a:t>Tính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chu</a:t>
                  </a:r>
                  <a:r>
                    <a:rPr lang="en-US" sz="2800" b="1" dirty="0">
                      <a:solidFill>
                        <a:srgbClr val="002060"/>
                      </a:solidFill>
                      <a:latin typeface="Times New Roman" pitchFamily="18" charset="0"/>
                      <a:cs typeface="Times New Roman" pitchFamily="18" charset="0"/>
                    </a:rPr>
                    <a:t> vi </a:t>
                  </a:r>
                  <a:r>
                    <a:rPr lang="en-US" sz="2800" b="1" dirty="0" err="1">
                      <a:solidFill>
                        <a:srgbClr val="002060"/>
                      </a:solidFill>
                      <a:latin typeface="Times New Roman" pitchFamily="18" charset="0"/>
                      <a:cs typeface="Times New Roman" pitchFamily="18" charset="0"/>
                    </a:rPr>
                    <a:t>đáy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6</m:t>
                      </m:r>
                      <m:r>
                        <a:rPr lang="en-US" sz="2800" i="1" dirty="0">
                          <a:solidFill>
                            <a:srgbClr val="002060"/>
                          </a:solidFill>
                          <a:latin typeface="Cambria Math" panose="02040503050406030204" pitchFamily="18" charset="0"/>
                        </a:rPr>
                        <m:t>𝜋</m:t>
                      </m:r>
                      <m:r>
                        <a:rPr lang="en-US" sz="2800" i="1" dirty="0">
                          <a:solidFill>
                            <a:srgbClr val="002060"/>
                          </a:solidFill>
                          <a:latin typeface="Cambria Math" panose="02040503050406030204" pitchFamily="18" charset="0"/>
                        </a:rPr>
                        <m:t>(</m:t>
                      </m:r>
                      <m:r>
                        <a:rPr lang="en-US" sz="2800" i="1" dirty="0">
                          <a:solidFill>
                            <a:srgbClr val="002060"/>
                          </a:solidFill>
                          <a:latin typeface="Cambria Math" panose="02040503050406030204" pitchFamily="18" charset="0"/>
                        </a:rPr>
                        <m:t>𝑐𝑚</m:t>
                      </m:r>
                      <m:r>
                        <a:rPr lang="en-US" sz="2800" i="1" dirty="0">
                          <a:solidFill>
                            <a:srgbClr val="002060"/>
                          </a:solidFill>
                          <a:latin typeface="Cambria Math" panose="02040503050406030204" pitchFamily="18" charset="0"/>
                        </a:rPr>
                        <m:t>)</m:t>
                      </m:r>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đi</a:t>
                  </a:r>
                  <a:r>
                    <a:rPr lang="en-US" sz="2800" b="1" dirty="0">
                      <a:solidFill>
                        <a:srgbClr val="002060"/>
                      </a:solidFill>
                      <a:latin typeface="Times New Roman" pitchFamily="18" charset="0"/>
                      <a:cs typeface="Times New Roman" pitchFamily="18" charset="0"/>
                    </a:rPr>
                    <a:t> qua </a:t>
                  </a:r>
                  <a:r>
                    <a:rPr lang="en-US" sz="2800" b="1" dirty="0" err="1">
                      <a:solidFill>
                        <a:srgbClr val="002060"/>
                      </a:solidFill>
                      <a:latin typeface="Times New Roman" pitchFamily="18" charset="0"/>
                      <a:cs typeface="Times New Roman" pitchFamily="18" charset="0"/>
                    </a:rPr>
                    <a:t>trục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nhật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chéo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i="1">
                          <a:solidFill>
                            <a:srgbClr val="002060"/>
                          </a:solidFill>
                          <a:latin typeface="Cambria Math" panose="02040503050406030204" pitchFamily="18" charset="0"/>
                          <a:cs typeface="Times New Roman" pitchFamily="18" charset="0"/>
                        </a:rPr>
                        <m:t>10</m:t>
                      </m:r>
                      <m:r>
                        <a:rPr lang="en-US" sz="2800" i="1" dirty="0">
                          <a:solidFill>
                            <a:srgbClr val="002060"/>
                          </a:solidFill>
                          <a:latin typeface="Cambria Math" panose="02040503050406030204" pitchFamily="18" charset="0"/>
                        </a:rPr>
                        <m:t>(</m:t>
                      </m:r>
                      <m:r>
                        <a:rPr lang="en-US" sz="2800" i="1" dirty="0">
                          <a:solidFill>
                            <a:srgbClr val="002060"/>
                          </a:solidFill>
                          <a:latin typeface="Cambria Math" panose="02040503050406030204" pitchFamily="18" charset="0"/>
                        </a:rPr>
                        <m:t>𝑐𝑚</m:t>
                      </m:r>
                      <m:r>
                        <a:rPr lang="en-US" sz="2800" i="1" dirty="0">
                          <a:solidFill>
                            <a:srgbClr val="002060"/>
                          </a:solidFill>
                          <a:latin typeface="Cambria Math" panose="02040503050406030204" pitchFamily="18" charset="0"/>
                        </a:rPr>
                        <m:t>)</m:t>
                      </m:r>
                    </m:oMath>
                  </a14:m>
                  <a:r>
                    <a:rPr lang="en-US" sz="2800" b="1" dirty="0">
                      <a:solidFill>
                        <a:srgbClr val="002060"/>
                      </a:solidFill>
                      <a:latin typeface="Times New Roman" pitchFamily="18" charset="0"/>
                      <a:cs typeface="Times New Roman"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2477768"/>
                </a:xfrm>
                <a:prstGeom prst="rect">
                  <a:avLst/>
                </a:prstGeom>
                <a:blipFill rotWithShape="1">
                  <a:blip r:embed="rId3"/>
                  <a:stretch>
                    <a:fillRect l="-292" t="-823" b="-74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8994960" y="251101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9" name="Rectangle 48"/>
              <p:cNvSpPr/>
              <p:nvPr/>
            </p:nvSpPr>
            <p:spPr>
              <a:xfrm>
                <a:off x="793316" y="2536362"/>
                <a:ext cx="2310633" cy="632802"/>
              </a:xfrm>
              <a:prstGeom prst="rect">
                <a:avLst/>
              </a:prstGeom>
            </p:spPr>
            <p:txBody>
              <a:bodyPr wrap="none" lIns="91300" tIns="45650" rIns="91300" bIns="45650">
                <a:spAutoFit/>
              </a:bodyPr>
              <a:lstStyle/>
              <a:p>
                <a:pPr defTabSz="910701">
                  <a:defRPr/>
                </a:pPr>
                <a14:m>
                  <m:oMath xmlns:m="http://schemas.openxmlformats.org/officeDocument/2006/math">
                    <m:r>
                      <a:rPr lang="en-US" sz="3200" i="1" kern="0">
                        <a:solidFill>
                          <a:prstClr val="white"/>
                        </a:solidFill>
                        <a:latin typeface="Cambria Math"/>
                      </a:rPr>
                      <m:t>18</m:t>
                    </m:r>
                  </m:oMath>
                </a14:m>
                <a:r>
                  <a:rPr lang="en-US" sz="3200" kern="0">
                    <a:solidFill>
                      <a:prstClr val="white"/>
                    </a:solidFill>
                  </a:rPr>
                  <a:t> </a:t>
                </a:r>
                <a14:m>
                  <m:oMath xmlns:m="http://schemas.openxmlformats.org/officeDocument/2006/math">
                    <m:r>
                      <m:rPr>
                        <m:sty m:val="p"/>
                      </m:rPr>
                      <a:rPr lang="el-GR" sz="3200" i="1" kern="0">
                        <a:solidFill>
                          <a:prstClr val="white"/>
                        </a:solidFill>
                        <a:latin typeface="Cambria Math"/>
                        <a:ea typeface="Cambria Math"/>
                      </a:rPr>
                      <m:t>π</m:t>
                    </m:r>
                    <m:rad>
                      <m:radPr>
                        <m:degHide m:val="on"/>
                        <m:ctrlPr>
                          <a:rPr lang="el-GR" sz="3200" i="1" kern="0">
                            <a:solidFill>
                              <a:prstClr val="white"/>
                            </a:solidFill>
                            <a:latin typeface="Cambria Math"/>
                            <a:ea typeface="Cambria Math"/>
                          </a:rPr>
                        </m:ctrlPr>
                      </m:radPr>
                      <m:deg/>
                      <m:e>
                        <m:r>
                          <a:rPr lang="en-US" sz="3200" i="1" kern="0">
                            <a:solidFill>
                              <a:prstClr val="white"/>
                            </a:solidFill>
                            <a:latin typeface="Cambria Math"/>
                            <a:ea typeface="Cambria Math"/>
                          </a:rPr>
                          <m:t>2</m:t>
                        </m:r>
                      </m:e>
                    </m:rad>
                    <m:r>
                      <a:rPr lang="en-US" sz="3200" i="1" kern="0">
                        <a:solidFill>
                          <a:prstClr val="white"/>
                        </a:solidFill>
                        <a:latin typeface="Cambria Math"/>
                      </a:rPr>
                      <m:t> </m:t>
                    </m:r>
                    <m:r>
                      <a:rPr lang="en-US" sz="3200" i="1" kern="0">
                        <a:solidFill>
                          <a:prstClr val="white"/>
                        </a:solidFill>
                        <a:latin typeface="Cambria Math"/>
                      </a:rPr>
                      <m:t>𝑐</m:t>
                    </m:r>
                    <m:sSup>
                      <m:sSupPr>
                        <m:ctrlPr>
                          <a:rPr lang="en-US" sz="3200" i="1" kern="0">
                            <a:solidFill>
                              <a:prstClr val="white"/>
                            </a:solidFill>
                            <a:latin typeface="Cambria Math"/>
                          </a:rPr>
                        </m:ctrlPr>
                      </m:sSupPr>
                      <m:e>
                        <m:r>
                          <a:rPr lang="en-US" sz="3200" i="1" kern="0">
                            <a:solidFill>
                              <a:prstClr val="white"/>
                            </a:solidFill>
                            <a:latin typeface="Cambria Math"/>
                          </a:rPr>
                          <m:t>𝑚</m:t>
                        </m:r>
                      </m:e>
                      <m:sup>
                        <m:r>
                          <a:rPr lang="en-US" sz="3200" i="1" kern="0">
                            <a:solidFill>
                              <a:prstClr val="white"/>
                            </a:solidFill>
                            <a:latin typeface="Cambria Math"/>
                          </a:rPr>
                          <m:t>3</m:t>
                        </m:r>
                      </m:sup>
                    </m:sSup>
                  </m:oMath>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793316" y="2536362"/>
                <a:ext cx="2310633" cy="63280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791312" y="2544996"/>
                <a:ext cx="1813509"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24</m:t>
                      </m:r>
                      <m:r>
                        <m:rPr>
                          <m:sty m:val="p"/>
                        </m:rPr>
                        <a:rPr lang="el-GR" sz="3200" i="1" kern="0">
                          <a:solidFill>
                            <a:prstClr val="white"/>
                          </a:solidFill>
                          <a:latin typeface="Cambria Math"/>
                          <a:ea typeface="Cambria Math"/>
                        </a:rPr>
                        <m:t>π</m:t>
                      </m:r>
                      <m:r>
                        <a:rPr lang="en-US" sz="3200" i="1" kern="0">
                          <a:solidFill>
                            <a:prstClr val="white"/>
                          </a:solidFill>
                          <a:latin typeface="Cambria Math"/>
                        </a:rPr>
                        <m:t> </m:t>
                      </m:r>
                      <m:r>
                        <a:rPr lang="en-US" sz="3200" i="1" kern="0">
                          <a:solidFill>
                            <a:prstClr val="white"/>
                          </a:solidFill>
                          <a:latin typeface="Cambria Math"/>
                        </a:rPr>
                        <m:t>𝑐</m:t>
                      </m:r>
                      <m:sSup>
                        <m:sSupPr>
                          <m:ctrlPr>
                            <a:rPr lang="en-US" sz="3200" i="1" kern="0">
                              <a:solidFill>
                                <a:prstClr val="white"/>
                              </a:solidFill>
                              <a:latin typeface="Cambria Math"/>
                            </a:rPr>
                          </m:ctrlPr>
                        </m:sSupPr>
                        <m:e>
                          <m:r>
                            <a:rPr lang="en-US" sz="3200" i="1" kern="0">
                              <a:solidFill>
                                <a:prstClr val="white"/>
                              </a:solidFill>
                              <a:latin typeface="Cambria Math"/>
                            </a:rPr>
                            <m:t>𝑚</m:t>
                          </m:r>
                        </m:e>
                        <m:sup>
                          <m:r>
                            <a:rPr lang="en-US" sz="3200" i="1" kern="0">
                              <a:solidFill>
                                <a:prstClr val="white"/>
                              </a:solidFill>
                              <a:latin typeface="Cambria Math"/>
                            </a:rPr>
                            <m:t>3</m:t>
                          </m:r>
                        </m:sup>
                      </m:sSup>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3791312" y="2544986"/>
                <a:ext cx="1813509"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6858788" y="2560385"/>
                <a:ext cx="1794274" cy="584775"/>
              </a:xfrm>
              <a:prstGeom prst="rect">
                <a:avLst/>
              </a:prstGeom>
            </p:spPr>
            <p:txBody>
              <a:bodyPr wrap="none" lIns="91300" tIns="45650" rIns="91300" bIns="45650">
                <a:spAutoFit/>
              </a:bodyPr>
              <a:lstStyle/>
              <a:p>
                <a:pPr defTabSz="910701">
                  <a:defRPr/>
                </a:pPr>
                <a:r>
                  <a:rPr lang="en-US" sz="3200" kern="0">
                    <a:solidFill>
                      <a:prstClr val="white"/>
                    </a:solidFill>
                  </a:rPr>
                  <a:t>4</a:t>
                </a:r>
                <a14:m>
                  <m:oMath xmlns:m="http://schemas.openxmlformats.org/officeDocument/2006/math">
                    <m:r>
                      <a:rPr lang="en-US" sz="3200" i="1" kern="0">
                        <a:solidFill>
                          <a:prstClr val="white"/>
                        </a:solidFill>
                        <a:latin typeface="Cambria Math"/>
                      </a:rPr>
                      <m:t>8</m:t>
                    </m:r>
                  </m:oMath>
                </a14:m>
                <a:r>
                  <a:rPr lang="en-US" sz="3200" kern="0">
                    <a:solidFill>
                      <a:prstClr val="white"/>
                    </a:solidFill>
                  </a:rPr>
                  <a:t> </a:t>
                </a:r>
                <a14:m>
                  <m:oMath xmlns:m="http://schemas.openxmlformats.org/officeDocument/2006/math">
                    <m:r>
                      <m:rPr>
                        <m:sty m:val="p"/>
                      </m:rPr>
                      <a:rPr lang="el-GR" sz="3200" i="1" kern="0">
                        <a:solidFill>
                          <a:prstClr val="white"/>
                        </a:solidFill>
                        <a:latin typeface="Cambria Math"/>
                        <a:ea typeface="Cambria Math"/>
                      </a:rPr>
                      <m:t>π</m:t>
                    </m:r>
                    <m:r>
                      <a:rPr lang="en-US" sz="3200" i="1" kern="0">
                        <a:solidFill>
                          <a:prstClr val="white"/>
                        </a:solidFill>
                        <a:latin typeface="Cambria Math"/>
                      </a:rPr>
                      <m:t> </m:t>
                    </m:r>
                    <m:r>
                      <a:rPr lang="en-US" sz="3200" i="1" kern="0">
                        <a:solidFill>
                          <a:prstClr val="white"/>
                        </a:solidFill>
                        <a:latin typeface="Cambria Math"/>
                      </a:rPr>
                      <m:t>𝑐</m:t>
                    </m:r>
                    <m:sSup>
                      <m:sSupPr>
                        <m:ctrlPr>
                          <a:rPr lang="en-US" sz="3200" i="1" kern="0">
                            <a:solidFill>
                              <a:prstClr val="white"/>
                            </a:solidFill>
                            <a:latin typeface="Cambria Math"/>
                          </a:rPr>
                        </m:ctrlPr>
                      </m:sSupPr>
                      <m:e>
                        <m:r>
                          <a:rPr lang="en-US" sz="3200" i="1" kern="0">
                            <a:solidFill>
                              <a:prstClr val="white"/>
                            </a:solidFill>
                            <a:latin typeface="Cambria Math"/>
                          </a:rPr>
                          <m:t>𝑚</m:t>
                        </m:r>
                      </m:e>
                      <m:sup>
                        <m:r>
                          <a:rPr lang="en-US" sz="3200" i="1" kern="0">
                            <a:solidFill>
                              <a:prstClr val="white"/>
                            </a:solidFill>
                            <a:latin typeface="Cambria Math"/>
                          </a:rPr>
                          <m:t>3</m:t>
                        </m:r>
                      </m:sup>
                    </m:sSup>
                  </m:oMath>
                </a14:m>
                <a:endParaRPr lang="en-US" sz="3200" kern="0">
                  <a:solidFill>
                    <a:prstClr val="white"/>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6858788" y="2560375"/>
                <a:ext cx="1794274" cy="584775"/>
              </a:xfrm>
              <a:prstGeom prst="rect">
                <a:avLst/>
              </a:prstGeom>
              <a:blipFill rotWithShape="1">
                <a:blip r:embed="rId6"/>
                <a:stretch>
                  <a:fillRect l="-8503"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9708762" y="2487701"/>
                <a:ext cx="1813510" cy="584775"/>
              </a:xfrm>
              <a:prstGeom prst="rect">
                <a:avLst/>
              </a:prstGeom>
            </p:spPr>
            <p:txBody>
              <a:bodyPr wrap="none" lIns="91300" tIns="45650" rIns="91300" bIns="45650">
                <a:spAutoFit/>
              </a:bodyPr>
              <a:lstStyle/>
              <a:p>
                <a:pPr defTabSz="910701">
                  <a:defRPr/>
                </a:pPr>
                <a14:m>
                  <m:oMath xmlns:m="http://schemas.openxmlformats.org/officeDocument/2006/math">
                    <m:r>
                      <a:rPr lang="en-US" sz="3200" i="1" kern="0">
                        <a:solidFill>
                          <a:prstClr val="white"/>
                        </a:solidFill>
                        <a:latin typeface="Cambria Math"/>
                      </a:rPr>
                      <m:t>72</m:t>
                    </m:r>
                  </m:oMath>
                </a14:m>
                <a:r>
                  <a:rPr lang="en-US" sz="3200" kern="0">
                    <a:solidFill>
                      <a:prstClr val="white"/>
                    </a:solidFill>
                  </a:rPr>
                  <a:t> </a:t>
                </a:r>
                <a14:m>
                  <m:oMath xmlns:m="http://schemas.openxmlformats.org/officeDocument/2006/math">
                    <m:r>
                      <m:rPr>
                        <m:sty m:val="p"/>
                      </m:rPr>
                      <a:rPr lang="el-GR" sz="3200" i="1" kern="0">
                        <a:solidFill>
                          <a:prstClr val="white"/>
                        </a:solidFill>
                        <a:latin typeface="Cambria Math"/>
                        <a:ea typeface="Cambria Math"/>
                      </a:rPr>
                      <m:t>π</m:t>
                    </m:r>
                    <m:r>
                      <a:rPr lang="en-US" sz="3200" i="1" kern="0">
                        <a:solidFill>
                          <a:prstClr val="white"/>
                        </a:solidFill>
                        <a:latin typeface="Cambria Math"/>
                        <a:ea typeface="Cambria Math"/>
                      </a:rPr>
                      <m:t> </m:t>
                    </m:r>
                    <m:r>
                      <a:rPr lang="en-US" sz="3200" i="1" kern="0">
                        <a:solidFill>
                          <a:prstClr val="white"/>
                        </a:solidFill>
                        <a:latin typeface="Cambria Math"/>
                      </a:rPr>
                      <m:t>𝑐</m:t>
                    </m:r>
                    <m:sSup>
                      <m:sSupPr>
                        <m:ctrlPr>
                          <a:rPr lang="en-US" sz="3200" i="1" kern="0">
                            <a:solidFill>
                              <a:prstClr val="white"/>
                            </a:solidFill>
                            <a:latin typeface="Cambria Math"/>
                          </a:rPr>
                        </m:ctrlPr>
                      </m:sSupPr>
                      <m:e>
                        <m:r>
                          <a:rPr lang="en-US" sz="3200" i="1" kern="0">
                            <a:solidFill>
                              <a:prstClr val="white"/>
                            </a:solidFill>
                            <a:latin typeface="Cambria Math"/>
                          </a:rPr>
                          <m:t>𝑚</m:t>
                        </m:r>
                      </m:e>
                      <m:sup>
                        <m:r>
                          <a:rPr lang="en-US" sz="3200" i="1" kern="0">
                            <a:solidFill>
                              <a:prstClr val="white"/>
                            </a:solidFill>
                            <a:latin typeface="Cambria Math"/>
                          </a:rPr>
                          <m:t>3</m:t>
                        </m:r>
                      </m:sup>
                    </m:sSup>
                  </m:oMath>
                </a14:m>
                <a:endParaRPr lang="en-US" sz="3200" kern="0">
                  <a:solidFill>
                    <a:prstClr val="white"/>
                  </a:solidFill>
                </a:endParaRPr>
              </a:p>
            </p:txBody>
          </p:sp>
        </mc:Choice>
        <mc:Fallback xmlns="">
          <p:sp>
            <p:nvSpPr>
              <p:cNvPr id="65" name="Rectangle 64"/>
              <p:cNvSpPr>
                <a:spLocks noRot="1" noChangeAspect="1" noMove="1" noResize="1" noEditPoints="1" noAdjustHandles="1" noChangeArrowheads="1" noChangeShapeType="1" noTextEdit="1"/>
              </p:cNvSpPr>
              <p:nvPr/>
            </p:nvSpPr>
            <p:spPr>
              <a:xfrm>
                <a:off x="9708762" y="2487691"/>
                <a:ext cx="1813510"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73069" y="4139865"/>
                <a:ext cx="9803644" cy="2115772"/>
              </a:xfrm>
              <a:prstGeom prst="rect">
                <a:avLst/>
              </a:prstGeom>
              <a:noFill/>
            </p:spPr>
            <p:txBody>
              <a:bodyPr wrap="square" lIns="91300" tIns="45650" rIns="91300" bIns="45650" rtlCol="0">
                <a:spAutoFit/>
              </a:bodyPr>
              <a:lstStyle/>
              <a:p>
                <a:pPr defTabSz="913030">
                  <a:lnSpc>
                    <a:spcPct val="150000"/>
                  </a:lnSpc>
                  <a:defRPr/>
                </a:pPr>
                <a:r>
                  <a:rPr lang="en-US" sz="2800" kern="0" dirty="0">
                    <a:solidFill>
                      <a:prstClr val="black"/>
                    </a:solidFill>
                    <a:latin typeface="Times New Roman" pitchFamily="18" charset="0"/>
                    <a:cs typeface="Times New Roman" pitchFamily="18" charset="0"/>
                  </a:rPr>
                  <a:t>Chu vi đáy hình trụ </a:t>
                </a:r>
                <a14:m>
                  <m:oMath xmlns:m="http://schemas.openxmlformats.org/officeDocument/2006/math">
                    <m:r>
                      <a:rPr lang="en-US" sz="2800" i="1" kern="0" dirty="0">
                        <a:solidFill>
                          <a:prstClr val="black"/>
                        </a:solidFill>
                        <a:latin typeface="Cambria Math" panose="02040503050406030204" pitchFamily="18" charset="0"/>
                      </a:rPr>
                      <m:t>𝑃</m:t>
                    </m:r>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=6</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𝑟</m:t>
                    </m:r>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3</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Đường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cao</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bằng</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ea typeface="Cambria Math" panose="02040503050406030204" pitchFamily="18" charset="0"/>
                      </a:rPr>
                      <m:t>h</m:t>
                    </m:r>
                    <m:r>
                      <a:rPr lang="en-US" sz="2800" kern="0" dirty="0">
                        <a:solidFill>
                          <a:prstClr val="black"/>
                        </a:solidFill>
                        <a:latin typeface="Cambria Math" panose="02040503050406030204" pitchFamily="18" charset="0"/>
                        <a:ea typeface="Cambria Math" panose="02040503050406030204" pitchFamily="18" charset="0"/>
                      </a:rPr>
                      <m:t>=</m:t>
                    </m:r>
                    <m:rad>
                      <m:radPr>
                        <m:degHide m:val="on"/>
                        <m:ctrlPr>
                          <a:rPr lang="en-US" sz="2800" i="1" kern="0" dirty="0">
                            <a:solidFill>
                              <a:prstClr val="black"/>
                            </a:solidFill>
                            <a:latin typeface="Cambria Math"/>
                            <a:ea typeface="Cambria Math" panose="02040503050406030204" pitchFamily="18" charset="0"/>
                          </a:rPr>
                        </m:ctrlPr>
                      </m:radPr>
                      <m:deg/>
                      <m:e>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10</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6</m:t>
                            </m:r>
                          </m:e>
                          <m:sup>
                            <m:r>
                              <a:rPr lang="en-US" sz="2800" i="1" kern="0" dirty="0">
                                <a:solidFill>
                                  <a:prstClr val="black"/>
                                </a:solidFill>
                                <a:latin typeface="Cambria Math" panose="02040503050406030204" pitchFamily="18" charset="0"/>
                                <a:ea typeface="Cambria Math" panose="02040503050406030204" pitchFamily="18" charset="0"/>
                              </a:rPr>
                              <m:t>2</m:t>
                            </m:r>
                          </m:sup>
                        </m:sSup>
                      </m:e>
                    </m:rad>
                    <m:r>
                      <a:rPr lang="en-US" sz="2800" kern="0" dirty="0">
                        <a:solidFill>
                          <a:prstClr val="black"/>
                        </a:solidFill>
                        <a:latin typeface="Cambria Math" panose="02040503050406030204" pitchFamily="18" charset="0"/>
                        <a:ea typeface="Cambria Math" panose="02040503050406030204" pitchFamily="18" charset="0"/>
                      </a:rPr>
                      <m:t>=</m:t>
                    </m:r>
                    <m:rad>
                      <m:radPr>
                        <m:degHide m:val="on"/>
                        <m:ctrlPr>
                          <a:rPr lang="en-US" sz="2800" i="1" kern="0" dirty="0">
                            <a:solidFill>
                              <a:prstClr val="black"/>
                            </a:solidFill>
                            <a:latin typeface="Cambria Math"/>
                            <a:ea typeface="Cambria Math" panose="02040503050406030204" pitchFamily="18" charset="0"/>
                          </a:rPr>
                        </m:ctrlPr>
                      </m:radPr>
                      <m:deg/>
                      <m:e>
                        <m:r>
                          <a:rPr lang="en-US" sz="2800" i="1" kern="0" dirty="0">
                            <a:solidFill>
                              <a:prstClr val="black"/>
                            </a:solidFill>
                            <a:latin typeface="Cambria Math" panose="02040503050406030204" pitchFamily="18" charset="0"/>
                            <a:ea typeface="Cambria Math" panose="02040503050406030204" pitchFamily="18" charset="0"/>
                          </a:rPr>
                          <m:t>64</m:t>
                        </m:r>
                      </m:e>
                    </m:rad>
                    <m:r>
                      <a:rPr lang="en-US" sz="2800" kern="0" dirty="0">
                        <a:solidFill>
                          <a:prstClr val="black"/>
                        </a:solidFill>
                        <a:latin typeface="Cambria Math" panose="02040503050406030204" pitchFamily="18" charset="0"/>
                      </a:rPr>
                      <m:t>=8</m:t>
                    </m:r>
                  </m:oMath>
                </a14:m>
                <a:endParaRPr lang="en-US" sz="2800" kern="0" dirty="0">
                  <a:solidFill>
                    <a:prstClr val="black"/>
                  </a:solidFill>
                  <a:latin typeface="Times New Roman" pitchFamily="18" charset="0"/>
                  <a:cs typeface="Times New Roman" pitchFamily="18" charset="0"/>
                </a:endParaRPr>
              </a:p>
              <a:p>
                <a:pPr defTabSz="913030">
                  <a:lnSpc>
                    <a:spcPct val="150000"/>
                  </a:lnSpc>
                  <a:defRPr/>
                </a:pPr>
                <a:r>
                  <a:rPr lang="en-US" sz="2800" kern="0" dirty="0" err="1">
                    <a:solidFill>
                      <a:prstClr val="black"/>
                    </a:solidFill>
                    <a:latin typeface="Times New Roman" pitchFamily="18" charset="0"/>
                    <a:cs typeface="Times New Roman" pitchFamily="18" charset="0"/>
                  </a:rPr>
                  <a:t>Vậy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rPr>
                      <m:t>𝑉</m:t>
                    </m:r>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3</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8</m:t>
                    </m:r>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72</m:t>
                    </m:r>
                    <m:r>
                      <a:rPr lang="el-GR" sz="2800" i="1" kern="0" dirty="0">
                        <a:solidFill>
                          <a:prstClr val="black"/>
                        </a:solidFill>
                        <a:latin typeface="Cambria Math" panose="02040503050406030204" pitchFamily="18" charset="0"/>
                        <a:ea typeface="Cambria Math" panose="02040503050406030204" pitchFamily="18" charset="0"/>
                      </a:rPr>
                      <m:t>𝜋</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73069" y="4139865"/>
                <a:ext cx="9803644" cy="2115772"/>
              </a:xfrm>
              <a:prstGeom prst="rect">
                <a:avLst/>
              </a:prstGeom>
              <a:blipFill rotWithShape="1">
                <a:blip r:embed="rId8"/>
                <a:stretch>
                  <a:fillRect l="-1244" b="-3458"/>
                </a:stretch>
              </a:blipFill>
            </p:spPr>
            <p:txBody>
              <a:bodyPr/>
              <a:lstStyle/>
              <a:p>
                <a:r>
                  <a:rPr lang="en-US">
                    <a:noFill/>
                  </a:rPr>
                  <a:t> </a:t>
                </a:r>
              </a:p>
            </p:txBody>
          </p:sp>
        </mc:Fallback>
      </mc:AlternateContent>
      <p:pic>
        <p:nvPicPr>
          <p:cNvPr id="583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962" y="4049690"/>
            <a:ext cx="2120863" cy="241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6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8370"/>
                                        </p:tgtEl>
                                        <p:attrNameLst>
                                          <p:attrName>style.visibility</p:attrName>
                                        </p:attrNameLst>
                                      </p:cBhvr>
                                      <p:to>
                                        <p:strVal val="visible"/>
                                      </p:to>
                                    </p:set>
                                    <p:animEffect transition="in" filter="wipe(down)">
                                      <p:cBhvr>
                                        <p:cTn id="17" dur="500"/>
                                        <p:tgtEl>
                                          <p:spTgt spid="583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xEl>
                                              <p:pRg st="0" end="0"/>
                                            </p:txEl>
                                          </p:spTgt>
                                        </p:tgtEl>
                                        <p:attrNameLst>
                                          <p:attrName>style.visibility</p:attrName>
                                        </p:attrNameLst>
                                      </p:cBhvr>
                                      <p:to>
                                        <p:strVal val="visible"/>
                                      </p:to>
                                    </p:set>
                                    <p:animEffect transition="in" filter="wipe(down)">
                                      <p:cBhvr>
                                        <p:cTn id="22" dur="500"/>
                                        <p:tgtEl>
                                          <p:spTgt spid="6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6">
                                            <p:txEl>
                                              <p:pRg st="1" end="1"/>
                                            </p:txEl>
                                          </p:spTgt>
                                        </p:tgtEl>
                                        <p:attrNameLst>
                                          <p:attrName>style.visibility</p:attrName>
                                        </p:attrNameLst>
                                      </p:cBhvr>
                                      <p:to>
                                        <p:strVal val="visible"/>
                                      </p:to>
                                    </p:set>
                                    <p:animEffect transition="in" filter="wipe(down)">
                                      <p:cBhvr>
                                        <p:cTn id="27" dur="500"/>
                                        <p:tgtEl>
                                          <p:spTgt spid="6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6">
                                            <p:txEl>
                                              <p:pRg st="2" end="2"/>
                                            </p:txEl>
                                          </p:spTgt>
                                        </p:tgtEl>
                                        <p:attrNameLst>
                                          <p:attrName>style.visibility</p:attrName>
                                        </p:attrNameLst>
                                      </p:cBhvr>
                                      <p:to>
                                        <p:strVal val="visible"/>
                                      </p:to>
                                    </p:set>
                                    <p:animEffect transition="in" filter="wipe(down)">
                                      <p:cBhvr>
                                        <p:cTn id="32" dur="500"/>
                                        <p:tgtEl>
                                          <p:spTgt spid="6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03"/>
            <a:ext cx="12067047" cy="1774261"/>
            <a:chOff x="534987" y="1869705"/>
            <a:chExt cx="23655782" cy="2975762"/>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28</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25757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14:m>
                    <m:oMath xmlns:m="http://schemas.openxmlformats.org/officeDocument/2006/math">
                      <m:r>
                        <m:rPr>
                          <m:nor/>
                        </m:rPr>
                        <a:rPr lang="en-US" sz="2400" b="1" dirty="0">
                          <a:solidFill>
                            <a:srgbClr val="002060"/>
                          </a:solidFill>
                          <a:latin typeface="Times New Roman" pitchFamily="18" charset="0"/>
                          <a:cs typeface="Times New Roman" pitchFamily="18" charset="0"/>
                        </a:rPr>
                        <m:t>Cho</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h</m:t>
                      </m:r>
                      <m:r>
                        <m:rPr>
                          <m:nor/>
                        </m:rPr>
                        <a:rPr lang="en-US" sz="2400" b="1" dirty="0">
                          <a:solidFill>
                            <a:srgbClr val="002060"/>
                          </a:solidFill>
                          <a:latin typeface="Times New Roman" pitchFamily="18" charset="0"/>
                          <a:cs typeface="Times New Roman" pitchFamily="18" charset="0"/>
                        </a:rPr>
                        <m:t>ì</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ch</m:t>
                      </m:r>
                      <m:r>
                        <m:rPr>
                          <m:nor/>
                        </m:rPr>
                        <a:rPr lang="en-US" sz="2400" b="1" dirty="0">
                          <a:solidFill>
                            <a:srgbClr val="002060"/>
                          </a:solidFill>
                          <a:latin typeface="Times New Roman" pitchFamily="18" charset="0"/>
                          <a:cs typeface="Times New Roman" pitchFamily="18" charset="0"/>
                        </a:rPr>
                        <m:t>ữ </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ậ</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  </m:t>
                      </m:r>
                      <m:r>
                        <m:rPr>
                          <m:nor/>
                        </m:rPr>
                        <a:rPr lang="en-US" sz="2400" b="1" i="1" dirty="0">
                          <a:solidFill>
                            <a:srgbClr val="002060"/>
                          </a:solidFill>
                          <a:latin typeface="Times New Roman" pitchFamily="18" charset="0"/>
                          <a:cs typeface="Times New Roman" pitchFamily="18" charset="0"/>
                        </a:rPr>
                        <m:t>ABCD</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m:t>
                      </m:r>
                      <m:r>
                        <m:rPr>
                          <m:nor/>
                        </m:rPr>
                        <a:rPr lang="en-US" sz="2400" b="1" dirty="0">
                          <a:solidFill>
                            <a:srgbClr val="002060"/>
                          </a:solidFill>
                          <a:latin typeface="Times New Roman" pitchFamily="18" charset="0"/>
                          <a:cs typeface="Times New Roman" pitchFamily="18" charset="0"/>
                        </a:rPr>
                        <m:t>ó </m:t>
                      </m:r>
                      <m:r>
                        <m:rPr>
                          <m:nor/>
                        </m:rPr>
                        <a:rPr lang="en-US" sz="2400" b="1" i="1" dirty="0">
                          <a:solidFill>
                            <a:srgbClr val="002060"/>
                          </a:solidFill>
                          <a:latin typeface="Times New Roman" pitchFamily="18" charset="0"/>
                          <a:cs typeface="Times New Roman" pitchFamily="18" charset="0"/>
                        </a:rPr>
                        <m:t>AD</m:t>
                      </m:r>
                      <m:r>
                        <m:rPr>
                          <m:nor/>
                        </m:rPr>
                        <a:rPr lang="en-US" sz="2400" b="1" i="1" dirty="0">
                          <a:solidFill>
                            <a:srgbClr val="002060"/>
                          </a:solidFill>
                          <a:latin typeface="Times New Roman" pitchFamily="18" charset="0"/>
                          <a:cs typeface="Times New Roman" pitchFamily="18" charset="0"/>
                        </a:rPr>
                        <m:t> = 3</m:t>
                      </m:r>
                      <m:r>
                        <m:rPr>
                          <m:nor/>
                        </m:rPr>
                        <a:rPr lang="en-US" sz="2400" b="1" i="1" dirty="0">
                          <a:solidFill>
                            <a:srgbClr val="002060"/>
                          </a:solidFill>
                          <a:latin typeface="Times New Roman" pitchFamily="18" charset="0"/>
                          <a:cs typeface="Times New Roman" pitchFamily="18" charset="0"/>
                        </a:rPr>
                        <m:t>AB</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G</m:t>
                      </m:r>
                      <m:r>
                        <m:rPr>
                          <m:nor/>
                        </m:rPr>
                        <a:rPr lang="en-US" sz="2400" b="1" dirty="0">
                          <a:solidFill>
                            <a:srgbClr val="002060"/>
                          </a:solidFill>
                          <a:latin typeface="Times New Roman" pitchFamily="18" charset="0"/>
                          <a:cs typeface="Times New Roman" pitchFamily="18" charset="0"/>
                        </a:rPr>
                        <m:t>ọ</m:t>
                      </m:r>
                      <m:r>
                        <m:rPr>
                          <m:nor/>
                        </m:rPr>
                        <a:rPr lang="en-US" sz="2400" b="1" dirty="0">
                          <a:solidFill>
                            <a:srgbClr val="002060"/>
                          </a:solidFill>
                          <a:latin typeface="Times New Roman" pitchFamily="18" charset="0"/>
                          <a:cs typeface="Times New Roman" pitchFamily="18" charset="0"/>
                        </a:rPr>
                        <m:t>i</m:t>
                      </m:r>
                      <m:r>
                        <m:rPr>
                          <m:nor/>
                        </m:rPr>
                        <a:rPr lang="en-US" sz="2400" b="1" dirty="0">
                          <a:solidFill>
                            <a:srgbClr val="002060"/>
                          </a:solidFill>
                          <a:latin typeface="Times New Roman" pitchFamily="18" charset="0"/>
                          <a:cs typeface="Times New Roman" pitchFamily="18" charset="0"/>
                        </a:rPr>
                        <m:t> </m:t>
                      </m:r>
                      <m:sSub>
                        <m:sSubPr>
                          <m:ctrlPr>
                            <a:rPr lang="en-US" sz="2400" b="1" i="1" dirty="0">
                              <a:solidFill>
                                <a:srgbClr val="002060"/>
                              </a:solidFill>
                              <a:latin typeface="Cambria Math"/>
                            </a:rPr>
                          </m:ctrlPr>
                        </m:sSubPr>
                        <m:e>
                          <m:r>
                            <a:rPr lang="en-US" sz="2400" b="1" i="1" dirty="0">
                              <a:solidFill>
                                <a:srgbClr val="002060"/>
                              </a:solidFill>
                              <a:latin typeface="Cambria Math" panose="02040503050406030204" pitchFamily="18" charset="0"/>
                            </a:rPr>
                            <m:t>𝑽</m:t>
                          </m:r>
                        </m:e>
                        <m:sub>
                          <m:r>
                            <a:rPr lang="en-US" sz="2400" b="1" dirty="0">
                              <a:solidFill>
                                <a:srgbClr val="002060"/>
                              </a:solidFill>
                              <a:latin typeface="Cambria Math" panose="02040503050406030204" pitchFamily="18" charset="0"/>
                            </a:rPr>
                            <m:t>1</m:t>
                          </m:r>
                        </m:sub>
                      </m:sSub>
                      <m:r>
                        <m:rPr>
                          <m:nor/>
                        </m:rPr>
                        <a:rPr lang="en-US" sz="2400" b="1" dirty="0">
                          <a:solidFill>
                            <a:srgbClr val="002060"/>
                          </a:solidFill>
                          <a:latin typeface="Times New Roman" pitchFamily="18" charset="0"/>
                          <a:cs typeface="Times New Roman" pitchFamily="18" charset="0"/>
                        </a:rPr>
                        <m:t>l</m:t>
                      </m:r>
                      <m:r>
                        <m:rPr>
                          <m:nor/>
                        </m:rPr>
                        <a:rPr lang="en-US" sz="2400" b="1" dirty="0">
                          <a:solidFill>
                            <a:srgbClr val="002060"/>
                          </a:solidFill>
                          <a:latin typeface="Times New Roman" pitchFamily="18" charset="0"/>
                          <a:cs typeface="Times New Roman" pitchFamily="18" charset="0"/>
                        </a:rPr>
                        <m:t>à </m:t>
                      </m:r>
                      <m:r>
                        <m:rPr>
                          <m:nor/>
                        </m:rPr>
                        <a:rPr lang="en-US" sz="2400" b="1" dirty="0">
                          <a:solidFill>
                            <a:srgbClr val="002060"/>
                          </a:solidFill>
                          <a:latin typeface="Times New Roman" pitchFamily="18" charset="0"/>
                          <a:cs typeface="Times New Roman" pitchFamily="18" charset="0"/>
                        </a:rPr>
                        <m:t>th</m:t>
                      </m:r>
                      <m:r>
                        <m:rPr>
                          <m:nor/>
                        </m:rPr>
                        <a:rPr lang="en-US" sz="2400" b="1" dirty="0">
                          <a:solidFill>
                            <a:srgbClr val="002060"/>
                          </a:solidFill>
                          <a:latin typeface="Times New Roman" pitchFamily="18" charset="0"/>
                          <a:cs typeface="Times New Roman" pitchFamily="18" charset="0"/>
                        </a:rPr>
                        <m:t>ể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í</m:t>
                      </m:r>
                      <m:r>
                        <m:rPr>
                          <m:nor/>
                        </m:rPr>
                        <a:rPr lang="en-US" sz="2400" b="1" dirty="0">
                          <a:solidFill>
                            <a:srgbClr val="002060"/>
                          </a:solidFill>
                          <a:latin typeface="Times New Roman" pitchFamily="18" charset="0"/>
                          <a:cs typeface="Times New Roman" pitchFamily="18" charset="0"/>
                        </a:rPr>
                        <m:t>ch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m:t>
                      </m:r>
                      <m:r>
                        <m:rPr>
                          <m:nor/>
                        </m:rPr>
                        <a:rPr lang="en-US" sz="2400" b="1" dirty="0">
                          <a:solidFill>
                            <a:srgbClr val="002060"/>
                          </a:solidFill>
                          <a:latin typeface="Times New Roman" pitchFamily="18" charset="0"/>
                          <a:cs typeface="Times New Roman" pitchFamily="18" charset="0"/>
                        </a:rPr>
                        <m:t>ủ</m:t>
                      </m:r>
                      <m:r>
                        <m:rPr>
                          <m:nor/>
                        </m:rPr>
                        <a:rPr lang="en-US" sz="2400" b="1" dirty="0">
                          <a:solidFill>
                            <a:srgbClr val="002060"/>
                          </a:solidFill>
                          <a:latin typeface="Times New Roman" pitchFamily="18" charset="0"/>
                          <a:cs typeface="Times New Roman" pitchFamily="18" charset="0"/>
                        </a:rPr>
                        <m:t>a</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kh</m:t>
                      </m:r>
                      <m:r>
                        <m:rPr>
                          <m:nor/>
                        </m:rPr>
                        <a:rPr lang="en-US" sz="2400" b="1" dirty="0">
                          <a:solidFill>
                            <a:srgbClr val="002060"/>
                          </a:solidFill>
                          <a:latin typeface="Times New Roman" pitchFamily="18" charset="0"/>
                          <a:cs typeface="Times New Roman" pitchFamily="18" charset="0"/>
                        </a:rPr>
                        <m:t>ố</m:t>
                      </m:r>
                      <m:r>
                        <m:rPr>
                          <m:nor/>
                        </m:rPr>
                        <a:rPr lang="en-US" sz="2400" b="1" dirty="0">
                          <a:solidFill>
                            <a:srgbClr val="002060"/>
                          </a:solidFill>
                          <a:latin typeface="Times New Roman" pitchFamily="18" charset="0"/>
                          <a:cs typeface="Times New Roman" pitchFamily="18" charset="0"/>
                        </a:rPr>
                        <m:t>i</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tr</m:t>
                      </m:r>
                      <m:r>
                        <m:rPr>
                          <m:nor/>
                        </m:rPr>
                        <a:rPr lang="en-US" sz="2400" b="1" dirty="0">
                          <a:solidFill>
                            <a:srgbClr val="002060"/>
                          </a:solidFill>
                          <a:latin typeface="Times New Roman" pitchFamily="18" charset="0"/>
                          <a:cs typeface="Times New Roman" pitchFamily="18" charset="0"/>
                        </a:rPr>
                        <m:t>ụ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ạ</m:t>
                      </m:r>
                      <m:r>
                        <m:rPr>
                          <m:nor/>
                        </m:rPr>
                        <a:rPr lang="en-US" sz="2400" b="1" dirty="0">
                          <a:solidFill>
                            <a:srgbClr val="002060"/>
                          </a:solidFill>
                          <a:latin typeface="Times New Roman" pitchFamily="18" charset="0"/>
                          <a:cs typeface="Times New Roman" pitchFamily="18" charset="0"/>
                        </a:rPr>
                        <m:t>o</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th</m:t>
                      </m:r>
                      <m:r>
                        <m:rPr>
                          <m:nor/>
                        </m:rPr>
                        <a:rPr lang="en-US" sz="2400" b="1" dirty="0">
                          <a:solidFill>
                            <a:srgbClr val="002060"/>
                          </a:solidFill>
                          <a:latin typeface="Times New Roman" pitchFamily="18" charset="0"/>
                          <a:cs typeface="Times New Roman" pitchFamily="18" charset="0"/>
                        </a:rPr>
                        <m:t>à</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khi</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cho</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h</m:t>
                      </m:r>
                      <m:r>
                        <m:rPr>
                          <m:nor/>
                        </m:rPr>
                        <a:rPr lang="en-US" sz="2400" b="1" dirty="0">
                          <a:solidFill>
                            <a:srgbClr val="002060"/>
                          </a:solidFill>
                          <a:latin typeface="Times New Roman" pitchFamily="18" charset="0"/>
                          <a:cs typeface="Times New Roman" pitchFamily="18" charset="0"/>
                        </a:rPr>
                        <m:t>ì</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ch</m:t>
                      </m:r>
                      <m:r>
                        <m:rPr>
                          <m:nor/>
                        </m:rPr>
                        <a:rPr lang="en-US" sz="2400" b="1" dirty="0">
                          <a:solidFill>
                            <a:srgbClr val="002060"/>
                          </a:solidFill>
                          <a:latin typeface="Times New Roman" pitchFamily="18" charset="0"/>
                          <a:cs typeface="Times New Roman" pitchFamily="18" charset="0"/>
                        </a:rPr>
                        <m:t>ữ </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ậ</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quay</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xung</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quanh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m:t>
                      </m:r>
                      <m:r>
                        <m:rPr>
                          <m:nor/>
                        </m:rPr>
                        <a:rPr lang="en-US" sz="2400" b="1" dirty="0">
                          <a:solidFill>
                            <a:srgbClr val="002060"/>
                          </a:solidFill>
                          <a:latin typeface="Times New Roman" pitchFamily="18" charset="0"/>
                          <a:cs typeface="Times New Roman" pitchFamily="18" charset="0"/>
                        </a:rPr>
                        <m:t>ạ</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i="1" dirty="0">
                          <a:solidFill>
                            <a:srgbClr val="002060"/>
                          </a:solidFill>
                          <a:latin typeface="Times New Roman" pitchFamily="18" charset="0"/>
                          <a:cs typeface="Times New Roman" pitchFamily="18" charset="0"/>
                        </a:rPr>
                        <m:t>AB</m:t>
                      </m:r>
                      <m:r>
                        <m:rPr>
                          <m:nor/>
                        </m:rPr>
                        <a:rPr lang="en-US" sz="2400" b="1" dirty="0">
                          <a:solidFill>
                            <a:srgbClr val="002060"/>
                          </a:solidFill>
                          <a:latin typeface="Times New Roman" pitchFamily="18" charset="0"/>
                          <a:cs typeface="Times New Roman" pitchFamily="18" charset="0"/>
                        </a:rPr>
                        <m:t>,  </m:t>
                      </m:r>
                      <m:sSub>
                        <m:sSubPr>
                          <m:ctrlPr>
                            <a:rPr lang="en-US" sz="2400" b="1" i="1" dirty="0">
                              <a:solidFill>
                                <a:srgbClr val="002060"/>
                              </a:solidFill>
                              <a:latin typeface="Cambria Math"/>
                            </a:rPr>
                          </m:ctrlPr>
                        </m:sSubPr>
                        <m:e>
                          <m:r>
                            <a:rPr lang="en-US" sz="2400" b="1" i="1" dirty="0">
                              <a:solidFill>
                                <a:srgbClr val="002060"/>
                              </a:solidFill>
                              <a:latin typeface="Cambria Math" panose="02040503050406030204" pitchFamily="18" charset="0"/>
                            </a:rPr>
                            <m:t>𝑽</m:t>
                          </m:r>
                        </m:e>
                        <m:sub>
                          <m:r>
                            <a:rPr lang="en-US" sz="2400" b="1" dirty="0">
                              <a:solidFill>
                                <a:srgbClr val="002060"/>
                              </a:solidFill>
                              <a:latin typeface="Cambria Math" panose="02040503050406030204" pitchFamily="18" charset="0"/>
                            </a:rPr>
                            <m:t>𝟐</m:t>
                          </m:r>
                        </m:sub>
                      </m:sSub>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l</m:t>
                      </m:r>
                      <m:r>
                        <m:rPr>
                          <m:nor/>
                        </m:rPr>
                        <a:rPr lang="en-US" sz="2400" b="1" dirty="0">
                          <a:solidFill>
                            <a:srgbClr val="002060"/>
                          </a:solidFill>
                          <a:latin typeface="Times New Roman" pitchFamily="18" charset="0"/>
                          <a:cs typeface="Times New Roman" pitchFamily="18" charset="0"/>
                        </a:rPr>
                        <m:t>à </m:t>
                      </m:r>
                      <m:r>
                        <m:rPr>
                          <m:nor/>
                        </m:rPr>
                        <a:rPr lang="en-US" sz="2400" b="1" dirty="0">
                          <a:solidFill>
                            <a:srgbClr val="002060"/>
                          </a:solidFill>
                          <a:latin typeface="Times New Roman" pitchFamily="18" charset="0"/>
                          <a:cs typeface="Times New Roman" pitchFamily="18" charset="0"/>
                        </a:rPr>
                        <m:t>th</m:t>
                      </m:r>
                      <m:r>
                        <m:rPr>
                          <m:nor/>
                        </m:rPr>
                        <a:rPr lang="en-US" sz="2400" b="1" dirty="0">
                          <a:solidFill>
                            <a:srgbClr val="002060"/>
                          </a:solidFill>
                          <a:latin typeface="Times New Roman" pitchFamily="18" charset="0"/>
                          <a:cs typeface="Times New Roman" pitchFamily="18" charset="0"/>
                        </a:rPr>
                        <m:t>ể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í</m:t>
                      </m:r>
                      <m:r>
                        <m:rPr>
                          <m:nor/>
                        </m:rPr>
                        <a:rPr lang="en-US" sz="2400" b="1" dirty="0">
                          <a:solidFill>
                            <a:srgbClr val="002060"/>
                          </a:solidFill>
                          <a:latin typeface="Times New Roman" pitchFamily="18" charset="0"/>
                          <a:cs typeface="Times New Roman" pitchFamily="18" charset="0"/>
                        </a:rPr>
                        <m:t>ch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kh</m:t>
                      </m:r>
                      <m:r>
                        <m:rPr>
                          <m:nor/>
                        </m:rPr>
                        <a:rPr lang="en-US" sz="2400" b="1" dirty="0">
                          <a:solidFill>
                            <a:srgbClr val="002060"/>
                          </a:solidFill>
                          <a:latin typeface="Times New Roman" pitchFamily="18" charset="0"/>
                          <a:cs typeface="Times New Roman" pitchFamily="18" charset="0"/>
                        </a:rPr>
                        <m:t>ố</m:t>
                      </m:r>
                      <m:r>
                        <m:rPr>
                          <m:nor/>
                        </m:rPr>
                        <a:rPr lang="en-US" sz="2400" b="1" dirty="0">
                          <a:solidFill>
                            <a:srgbClr val="002060"/>
                          </a:solidFill>
                          <a:latin typeface="Times New Roman" pitchFamily="18" charset="0"/>
                          <a:cs typeface="Times New Roman" pitchFamily="18" charset="0"/>
                        </a:rPr>
                        <m:t>i</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tr</m:t>
                      </m:r>
                      <m:r>
                        <m:rPr>
                          <m:nor/>
                        </m:rPr>
                        <a:rPr lang="en-US" sz="2400" b="1" dirty="0">
                          <a:solidFill>
                            <a:srgbClr val="002060"/>
                          </a:solidFill>
                          <a:latin typeface="Times New Roman" pitchFamily="18" charset="0"/>
                          <a:cs typeface="Times New Roman" pitchFamily="18" charset="0"/>
                        </a:rPr>
                        <m:t>ụ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ạ</m:t>
                      </m:r>
                      <m:r>
                        <m:rPr>
                          <m:nor/>
                        </m:rPr>
                        <a:rPr lang="en-US" sz="2400" b="1" dirty="0">
                          <a:solidFill>
                            <a:srgbClr val="002060"/>
                          </a:solidFill>
                          <a:latin typeface="Times New Roman" pitchFamily="18" charset="0"/>
                          <a:cs typeface="Times New Roman" pitchFamily="18" charset="0"/>
                        </a:rPr>
                        <m:t>o</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th</m:t>
                      </m:r>
                      <m:r>
                        <m:rPr>
                          <m:nor/>
                        </m:rPr>
                        <a:rPr lang="en-US" sz="2400" b="1" dirty="0">
                          <a:solidFill>
                            <a:srgbClr val="002060"/>
                          </a:solidFill>
                          <a:latin typeface="Times New Roman" pitchFamily="18" charset="0"/>
                          <a:cs typeface="Times New Roman" pitchFamily="18" charset="0"/>
                        </a:rPr>
                        <m:t>à</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khi</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cho</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h</m:t>
                      </m:r>
                      <m:r>
                        <m:rPr>
                          <m:nor/>
                        </m:rPr>
                        <a:rPr lang="en-US" sz="2400" b="1" dirty="0">
                          <a:solidFill>
                            <a:srgbClr val="002060"/>
                          </a:solidFill>
                          <a:latin typeface="Times New Roman" pitchFamily="18" charset="0"/>
                          <a:cs typeface="Times New Roman" pitchFamily="18" charset="0"/>
                        </a:rPr>
                        <m:t>ì</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ch</m:t>
                      </m:r>
                      <m:r>
                        <m:rPr>
                          <m:nor/>
                        </m:rPr>
                        <a:rPr lang="en-US" sz="2400" b="1" dirty="0">
                          <a:solidFill>
                            <a:srgbClr val="002060"/>
                          </a:solidFill>
                          <a:latin typeface="Times New Roman" pitchFamily="18" charset="0"/>
                          <a:cs typeface="Times New Roman" pitchFamily="18" charset="0"/>
                        </a:rPr>
                        <m:t>ữ </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ậ</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quay</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xung</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quanh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c</m:t>
                      </m:r>
                      <m:r>
                        <m:rPr>
                          <m:nor/>
                        </m:rPr>
                        <a:rPr lang="en-US" sz="2400" b="1" dirty="0">
                          <a:solidFill>
                            <a:srgbClr val="002060"/>
                          </a:solidFill>
                          <a:latin typeface="Times New Roman" pitchFamily="18" charset="0"/>
                          <a:cs typeface="Times New Roman" pitchFamily="18" charset="0"/>
                        </a:rPr>
                        <m:t>ạ</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i="1" dirty="0">
                          <a:solidFill>
                            <a:srgbClr val="002060"/>
                          </a:solidFill>
                          <a:latin typeface="Times New Roman" pitchFamily="18" charset="0"/>
                          <a:cs typeface="Times New Roman" pitchFamily="18" charset="0"/>
                        </a:rPr>
                        <m:t>AD</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í</m:t>
                      </m:r>
                      <m:r>
                        <m:rPr>
                          <m:nor/>
                        </m:rPr>
                        <a:rPr lang="en-US" sz="2400" b="1" dirty="0">
                          <a:solidFill>
                            <a:srgbClr val="002060"/>
                          </a:solidFill>
                          <a:latin typeface="Times New Roman" pitchFamily="18" charset="0"/>
                          <a:cs typeface="Times New Roman" pitchFamily="18" charset="0"/>
                        </a:rPr>
                        <m:t>nh</m:t>
                      </m:r>
                      <m:r>
                        <m:rPr>
                          <m:nor/>
                        </m:rPr>
                        <a:rPr lang="en-US" sz="2400" b="1" dirty="0">
                          <a:solidFill>
                            <a:srgbClr val="002060"/>
                          </a:solidFill>
                          <a:latin typeface="Times New Roman" pitchFamily="18" charset="0"/>
                          <a:cs typeface="Times New Roman" pitchFamily="18" charset="0"/>
                        </a:rPr>
                        <m:t> </m:t>
                      </m:r>
                      <m:r>
                        <m:rPr>
                          <m:nor/>
                        </m:rPr>
                        <a:rPr lang="en-US" sz="2400" b="1" dirty="0">
                          <a:solidFill>
                            <a:srgbClr val="002060"/>
                          </a:solidFill>
                          <a:latin typeface="Times New Roman" pitchFamily="18" charset="0"/>
                          <a:cs typeface="Times New Roman" pitchFamily="18" charset="0"/>
                        </a:rPr>
                        <m:t>t</m:t>
                      </m:r>
                      <m:r>
                        <m:rPr>
                          <m:nor/>
                        </m:rPr>
                        <a:rPr lang="en-US" sz="2400" b="1" dirty="0">
                          <a:solidFill>
                            <a:srgbClr val="002060"/>
                          </a:solidFill>
                          <a:latin typeface="Times New Roman" pitchFamily="18" charset="0"/>
                          <a:cs typeface="Times New Roman" pitchFamily="18" charset="0"/>
                        </a:rPr>
                        <m:t>ỉ </m:t>
                      </m:r>
                      <m:r>
                        <m:rPr>
                          <m:nor/>
                        </m:rPr>
                        <a:rPr lang="en-US" sz="2400" b="1" dirty="0">
                          <a:solidFill>
                            <a:srgbClr val="002060"/>
                          </a:solidFill>
                          <a:latin typeface="Times New Roman" pitchFamily="18" charset="0"/>
                          <a:cs typeface="Times New Roman" pitchFamily="18" charset="0"/>
                        </a:rPr>
                        <m:t>s</m:t>
                      </m:r>
                      <m:r>
                        <m:rPr>
                          <m:nor/>
                        </m:rPr>
                        <a:rPr lang="en-US" sz="2400" b="1" dirty="0">
                          <a:solidFill>
                            <a:srgbClr val="002060"/>
                          </a:solidFill>
                          <a:latin typeface="Times New Roman" pitchFamily="18" charset="0"/>
                          <a:cs typeface="Times New Roman" pitchFamily="18" charset="0"/>
                        </a:rPr>
                        <m:t>ố</m:t>
                      </m:r>
                    </m:oMath>
                  </a14:m>
                  <a:r>
                    <a:rPr lang="en-US" sz="2400" b="1" dirty="0">
                      <a:solidFill>
                        <a:srgbClr val="002060"/>
                      </a:solidFill>
                      <a:latin typeface="Times New Roman" pitchFamily="18" charset="0"/>
                      <a:cs typeface="Times New Roman" pitchFamily="18" charset="0"/>
                    </a:rPr>
                    <a:t> </a:t>
                  </a:r>
                  <a14:m>
                    <m:oMath xmlns:m="http://schemas.openxmlformats.org/officeDocument/2006/math">
                      <m:f>
                        <m:fPr>
                          <m:ctrlPr>
                            <a:rPr lang="en-US" sz="2400" b="1" i="1" dirty="0">
                              <a:solidFill>
                                <a:srgbClr val="002060"/>
                              </a:solidFill>
                              <a:latin typeface="Cambria Math"/>
                              <a:cs typeface="Arial" panose="020B0604020202020204" pitchFamily="34" charset="0"/>
                            </a:rPr>
                          </m:ctrlPr>
                        </m:fPr>
                        <m:num>
                          <m:sSub>
                            <m:sSubPr>
                              <m:ctrlPr>
                                <a:rPr lang="en-US" sz="2400" b="1" i="1" dirty="0">
                                  <a:solidFill>
                                    <a:srgbClr val="002060"/>
                                  </a:solidFill>
                                  <a:latin typeface="Cambria Math"/>
                                  <a:cs typeface="Arial" panose="020B0604020202020204" pitchFamily="34" charset="0"/>
                                </a:rPr>
                              </m:ctrlPr>
                            </m:sSubPr>
                            <m:e>
                              <m:r>
                                <a:rPr lang="en-US" sz="2400" b="1" i="1" dirty="0">
                                  <a:solidFill>
                                    <a:srgbClr val="002060"/>
                                  </a:solidFill>
                                  <a:latin typeface="Cambria Math" panose="02040503050406030204" pitchFamily="18" charset="0"/>
                                  <a:cs typeface="Arial" panose="020B0604020202020204" pitchFamily="34" charset="0"/>
                                </a:rPr>
                                <m:t>𝑽</m:t>
                              </m:r>
                            </m:e>
                            <m:sub>
                              <m:r>
                                <a:rPr lang="en-US" sz="2400" b="1" i="1" dirty="0">
                                  <a:solidFill>
                                    <a:srgbClr val="002060"/>
                                  </a:solidFill>
                                  <a:latin typeface="Cambria Math" panose="02040503050406030204" pitchFamily="18" charset="0"/>
                                  <a:cs typeface="Arial" panose="020B0604020202020204" pitchFamily="34" charset="0"/>
                                </a:rPr>
                                <m:t>𝟏</m:t>
                              </m:r>
                            </m:sub>
                          </m:sSub>
                        </m:num>
                        <m:den>
                          <m:sSub>
                            <m:sSubPr>
                              <m:ctrlPr>
                                <a:rPr lang="en-US" sz="2400" b="1" i="1" dirty="0">
                                  <a:solidFill>
                                    <a:srgbClr val="002060"/>
                                  </a:solidFill>
                                  <a:latin typeface="Cambria Math"/>
                                  <a:cs typeface="Arial" panose="020B0604020202020204" pitchFamily="34" charset="0"/>
                                </a:rPr>
                              </m:ctrlPr>
                            </m:sSubPr>
                            <m:e>
                              <m:r>
                                <a:rPr lang="en-US" sz="2400" b="1" i="1" dirty="0">
                                  <a:solidFill>
                                    <a:srgbClr val="002060"/>
                                  </a:solidFill>
                                  <a:latin typeface="Cambria Math" panose="02040503050406030204" pitchFamily="18" charset="0"/>
                                  <a:cs typeface="Arial" panose="020B0604020202020204" pitchFamily="34" charset="0"/>
                                </a:rPr>
                                <m:t>𝑽</m:t>
                              </m:r>
                            </m:e>
                            <m:sub>
                              <m:r>
                                <a:rPr lang="en-US" sz="2400" b="1" i="1" dirty="0">
                                  <a:solidFill>
                                    <a:srgbClr val="002060"/>
                                  </a:solidFill>
                                  <a:latin typeface="Cambria Math" panose="02040503050406030204" pitchFamily="18" charset="0"/>
                                  <a:cs typeface="Arial" panose="020B0604020202020204" pitchFamily="34" charset="0"/>
                                </a:rPr>
                                <m:t>𝟐</m:t>
                              </m:r>
                            </m:sub>
                          </m:sSub>
                        </m:den>
                      </m:f>
                    </m:oMath>
                  </a14:m>
                  <a:endParaRPr lang="en-US" sz="2400" b="1"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2575739"/>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63120" y="251101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1432899" y="2455356"/>
                <a:ext cx="505267"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9</m:t>
                      </m:r>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1432889" y="2455346"/>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601442" y="2455355"/>
                <a:ext cx="505267" cy="584775"/>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rPr>
                        <m:t>3</m:t>
                      </m:r>
                    </m:oMath>
                  </m:oMathPara>
                </a14:m>
                <a:endParaRPr lang="en-US" sz="3200" kern="0">
                  <a:solidFill>
                    <a:prstClr val="white"/>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4601442" y="2455345"/>
                <a:ext cx="505267"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404191" y="2360322"/>
                <a:ext cx="481222" cy="901785"/>
              </a:xfrm>
              <a:prstGeom prst="rect">
                <a:avLst/>
              </a:prstGeom>
              <a:noFill/>
            </p:spPr>
            <p:txBody>
              <a:bodyPr wrap="none" lIns="91300" tIns="45650" rIns="91300" bIns="4565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chemeClr val="bg1"/>
                              </a:solidFill>
                              <a:latin typeface="Cambria Math"/>
                            </a:rPr>
                          </m:ctrlPr>
                        </m:fPr>
                        <m:num>
                          <m:r>
                            <a:rPr lang="en-US" sz="2800" b="1" i="1">
                              <a:solidFill>
                                <a:schemeClr val="bg1"/>
                              </a:solidFill>
                              <a:latin typeface="Cambria Math"/>
                            </a:rPr>
                            <m:t>𝟏</m:t>
                          </m:r>
                        </m:num>
                        <m:den>
                          <m:r>
                            <a:rPr lang="en-US" sz="2800" b="1" i="1">
                              <a:solidFill>
                                <a:schemeClr val="bg1"/>
                              </a:solidFill>
                              <a:latin typeface="Cambria Math"/>
                            </a:rPr>
                            <m:t>𝟑</m:t>
                          </m:r>
                        </m:den>
                      </m:f>
                    </m:oMath>
                  </m:oMathPara>
                </a14:m>
                <a:endParaRPr lang="en-US" sz="2800" b="1"/>
              </a:p>
            </p:txBody>
          </p:sp>
        </mc:Choice>
        <mc:Fallback xmlns="">
          <p:sp>
            <p:nvSpPr>
              <p:cNvPr id="3" name="TextBox 2"/>
              <p:cNvSpPr txBox="1">
                <a:spLocks noRot="1" noChangeAspect="1" noMove="1" noResize="1" noEditPoints="1" noAdjustHandles="1" noChangeArrowheads="1" noChangeShapeType="1" noTextEdit="1"/>
              </p:cNvSpPr>
              <p:nvPr/>
            </p:nvSpPr>
            <p:spPr>
              <a:xfrm>
                <a:off x="7404191" y="2360312"/>
                <a:ext cx="481222" cy="90178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376723" y="2329195"/>
                <a:ext cx="481221" cy="901785"/>
              </a:xfrm>
              <a:prstGeom prst="rect">
                <a:avLst/>
              </a:prstGeom>
              <a:noFill/>
            </p:spPr>
            <p:txBody>
              <a:bodyPr wrap="none" lIns="91300" tIns="45650" rIns="91300" bIns="4565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chemeClr val="bg1"/>
                              </a:solidFill>
                              <a:latin typeface="Cambria Math"/>
                            </a:rPr>
                          </m:ctrlPr>
                        </m:fPr>
                        <m:num>
                          <m:r>
                            <a:rPr lang="en-US" sz="2800" b="1" i="1">
                              <a:solidFill>
                                <a:schemeClr val="bg1"/>
                              </a:solidFill>
                              <a:latin typeface="Cambria Math"/>
                            </a:rPr>
                            <m:t>𝟏</m:t>
                          </m:r>
                        </m:num>
                        <m:den>
                          <m:r>
                            <a:rPr lang="en-US" sz="2800" b="1" i="1">
                              <a:solidFill>
                                <a:schemeClr val="bg1"/>
                              </a:solidFill>
                              <a:latin typeface="Cambria Math"/>
                            </a:rPr>
                            <m:t>𝟗</m:t>
                          </m:r>
                        </m:den>
                      </m:f>
                    </m:oMath>
                  </m:oMathPara>
                </a14:m>
                <a:endParaRPr lang="en-US" sz="2800" b="1"/>
              </a:p>
            </p:txBody>
          </p:sp>
        </mc:Choice>
        <mc:Fallback xmlns="">
          <p:sp>
            <p:nvSpPr>
              <p:cNvPr id="58" name="TextBox 57"/>
              <p:cNvSpPr txBox="1">
                <a:spLocks noRot="1" noChangeAspect="1" noMove="1" noResize="1" noEditPoints="1" noAdjustHandles="1" noChangeArrowheads="1" noChangeShapeType="1" noTextEdit="1"/>
              </p:cNvSpPr>
              <p:nvPr/>
            </p:nvSpPr>
            <p:spPr>
              <a:xfrm>
                <a:off x="10376713" y="2329185"/>
                <a:ext cx="481221" cy="90178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p:cNvSpPr txBox="1"/>
              <p:nvPr/>
            </p:nvSpPr>
            <p:spPr>
              <a:xfrm>
                <a:off x="546650" y="4201524"/>
                <a:ext cx="9803644" cy="2056653"/>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Đặt  </a:t>
                </a:r>
                <a14:m>
                  <m:oMath xmlns:m="http://schemas.openxmlformats.org/officeDocument/2006/math">
                    <m:r>
                      <a:rPr lang="en-US" sz="2800" i="1" kern="0" dirty="0">
                        <a:solidFill>
                          <a:prstClr val="black"/>
                        </a:solidFill>
                        <a:latin typeface="Cambria Math" panose="02040503050406030204" pitchFamily="18" charset="0"/>
                      </a:rPr>
                      <m:t>𝐴𝐷</m:t>
                    </m:r>
                    <m:r>
                      <a:rPr lang="en-US" sz="2800" i="1" kern="0" dirty="0">
                        <a:solidFill>
                          <a:prstClr val="black"/>
                        </a:solidFill>
                        <a:latin typeface="Cambria Math" panose="02040503050406030204" pitchFamily="18" charset="0"/>
                      </a:rPr>
                      <m:t>=3</m:t>
                    </m:r>
                    <m:r>
                      <a:rPr lang="en-US" sz="2800" i="1" kern="0" dirty="0">
                        <a:solidFill>
                          <a:prstClr val="black"/>
                        </a:solidFill>
                        <a:latin typeface="Cambria Math" panose="02040503050406030204" pitchFamily="18" charset="0"/>
                      </a:rPr>
                      <m:t>𝐴𝐵</m:t>
                    </m:r>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3</m:t>
                    </m:r>
                    <m:r>
                      <a:rPr lang="en-US" sz="2800" i="1" kern="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=6</m:t>
                    </m:r>
                    <m:r>
                      <a:rPr lang="en-US" sz="2800" i="1" kern="0">
                        <a:solidFill>
                          <a:prstClr val="black"/>
                        </a:solidFill>
                        <a:latin typeface="Cambria Math" panose="02040503050406030204" pitchFamily="18" charset="0"/>
                        <a:ea typeface="Cambria Math" panose="02040503050406030204" pitchFamily="18" charset="0"/>
                      </a:rPr>
                      <m:t>𝜋</m:t>
                    </m:r>
                  </m:oMath>
                </a14:m>
                <a:endParaRPr lang="en-US" sz="2800"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Vậy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𝑉</m:t>
                        </m:r>
                      </m:e>
                      <m:sub>
                        <m:r>
                          <a:rPr lang="en-US" sz="2800" i="1" kern="0" dirty="0">
                            <a:solidFill>
                              <a:prstClr val="black"/>
                            </a:solidFill>
                            <a:latin typeface="Cambria Math" panose="02040503050406030204" pitchFamily="18" charset="0"/>
                          </a:rPr>
                          <m:t>1</m:t>
                        </m:r>
                      </m:sub>
                    </m:sSub>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𝐴𝐷</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𝐴𝐵</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(3</m:t>
                        </m:r>
                        <m:r>
                          <a:rPr lang="en-US" sz="2800" i="1" kern="0" dirty="0">
                            <a:solidFill>
                              <a:prstClr val="black"/>
                            </a:solidFill>
                            <a:latin typeface="Cambria Math" panose="02040503050406030204" pitchFamily="18" charset="0"/>
                            <a:ea typeface="Cambria Math" panose="02040503050406030204" pitchFamily="18" charset="0"/>
                          </a:rPr>
                          <m:t>𝑎</m:t>
                        </m:r>
                        <m:r>
                          <a:rPr lang="en-US" sz="2800" i="1" kern="0" dirty="0">
                            <a:solidFill>
                              <a:prstClr val="black"/>
                            </a:solidFill>
                            <a:latin typeface="Cambria Math" panose="02040503050406030204" pitchFamily="18" charset="0"/>
                            <a:ea typeface="Cambria Math" panose="02040503050406030204" pitchFamily="18" charset="0"/>
                          </a:rPr>
                          <m:t>)</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9</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l-GR"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3</m:t>
                        </m:r>
                      </m:sup>
                    </m:sSup>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kern="0" dirty="0">
                            <a:solidFill>
                              <a:prstClr val="black"/>
                            </a:solidFill>
                            <a:latin typeface="Cambria Math"/>
                          </a:rPr>
                        </m:ctrlPr>
                      </m:sSubPr>
                      <m:e>
                        <m:r>
                          <a:rPr lang="en-US" sz="2800" i="1" kern="0" dirty="0">
                            <a:solidFill>
                              <a:prstClr val="black"/>
                            </a:solidFill>
                            <a:latin typeface="Cambria Math" panose="02040503050406030204" pitchFamily="18" charset="0"/>
                          </a:rPr>
                          <m:t>𝑉</m:t>
                        </m:r>
                      </m:e>
                      <m:sub>
                        <m:r>
                          <a:rPr lang="en-US" sz="2800" i="1" kern="0" dirty="0">
                            <a:solidFill>
                              <a:prstClr val="black"/>
                            </a:solidFill>
                            <a:latin typeface="Cambria Math" panose="02040503050406030204" pitchFamily="18" charset="0"/>
                          </a:rPr>
                          <m:t>2</m:t>
                        </m:r>
                      </m:sub>
                    </m:sSub>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r>
                          <a:rPr lang="en-US" sz="2800" i="1" kern="0" dirty="0">
                            <a:solidFill>
                              <a:prstClr val="black"/>
                            </a:solidFill>
                            <a:latin typeface="Cambria Math" panose="02040503050406030204" pitchFamily="18" charset="0"/>
                            <a:ea typeface="Cambria Math" panose="02040503050406030204" pitchFamily="18" charset="0"/>
                          </a:rPr>
                          <m:t>′</m:t>
                        </m:r>
                      </m:e>
                      <m:sup>
                        <m:r>
                          <a:rPr lang="en-US" sz="2800" i="1" kern="0" dirty="0">
                            <a:solidFill>
                              <a:prstClr val="black"/>
                            </a:solidFill>
                            <a:latin typeface="Cambria Math" panose="02040503050406030204" pitchFamily="18" charset="0"/>
                            <a:ea typeface="Cambria Math" panose="02040503050406030204" pitchFamily="18" charset="0"/>
                          </a:rPr>
                          <m:t>2</m:t>
                        </m:r>
                      </m:sup>
                    </m:sSup>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h</m:t>
                        </m:r>
                      </m:e>
                      <m:sup>
                        <m:r>
                          <a:rPr lang="en-US" sz="2800" i="1" kern="0">
                            <a:solidFill>
                              <a:prstClr val="black"/>
                            </a:solidFill>
                            <a:latin typeface="Cambria Math" panose="02040503050406030204" pitchFamily="18" charset="0"/>
                            <a:ea typeface="Cambria Math" panose="02040503050406030204" pitchFamily="18" charset="0"/>
                          </a:rPr>
                          <m:t>′</m:t>
                        </m:r>
                      </m:sup>
                    </m:sSup>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𝐴𝐵</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𝐴𝐻</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3</m:t>
                    </m:r>
                    <m:r>
                      <a:rPr lang="en-US" sz="2800" i="1" kern="0" dirty="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i="1" kern="0" dirty="0">
                        <a:solidFill>
                          <a:prstClr val="black"/>
                        </a:solidFill>
                        <a:latin typeface="Cambria Math" panose="02040503050406030204" pitchFamily="18" charset="0"/>
                        <a:ea typeface="Cambria Math" panose="02040503050406030204" pitchFamily="18" charset="0"/>
                      </a:rPr>
                      <m:t>3</m:t>
                    </m:r>
                    <m:r>
                      <a:rPr lang="el-GR" sz="2800" i="1" kern="0" dirty="0">
                        <a:solidFill>
                          <a:prstClr val="black"/>
                        </a:solidFill>
                        <a:latin typeface="Cambria Math" panose="02040503050406030204" pitchFamily="18" charset="0"/>
                        <a:ea typeface="Cambria Math" panose="02040503050406030204" pitchFamily="18" charset="0"/>
                      </a:rPr>
                      <m:t>𝜋</m:t>
                    </m:r>
                    <m:sSup>
                      <m:sSupPr>
                        <m:ctrlPr>
                          <a:rPr lang="el-GR"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3</m:t>
                        </m:r>
                      </m:sup>
                    </m:sSup>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Suy</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tỉ</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số</a:t>
                </a:r>
                <a:r>
                  <a:rPr lang="en-US" sz="2800" kern="0" dirty="0">
                    <a:solidFill>
                      <a:prstClr val="black"/>
                    </a:solidFill>
                    <a:latin typeface="Times New Roman" pitchFamily="18" charset="0"/>
                    <a:cs typeface="Times New Roman" pitchFamily="18" charset="0"/>
                  </a:rPr>
                  <a:t>      </a:t>
                </a:r>
                <a14:m>
                  <m:oMath xmlns:m="http://schemas.openxmlformats.org/officeDocument/2006/math">
                    <m:f>
                      <m:fPr>
                        <m:ctrlPr>
                          <a:rPr lang="en-US" sz="2800" b="1" i="1" kern="0" dirty="0">
                            <a:solidFill>
                              <a:srgbClr val="002060"/>
                            </a:solidFill>
                            <a:latin typeface="Cambria Math"/>
                            <a:cs typeface="Arial" panose="020B0604020202020204" pitchFamily="34" charset="0"/>
                          </a:rPr>
                        </m:ctrlPr>
                      </m:fPr>
                      <m:num>
                        <m:sSub>
                          <m:sSubPr>
                            <m:ctrlPr>
                              <a:rPr lang="en-US" sz="2800" b="1" i="1" kern="0" dirty="0">
                                <a:solidFill>
                                  <a:srgbClr val="002060"/>
                                </a:solidFill>
                                <a:latin typeface="Cambria Math"/>
                                <a:cs typeface="Arial" panose="020B0604020202020204" pitchFamily="34" charset="0"/>
                              </a:rPr>
                            </m:ctrlPr>
                          </m:sSubPr>
                          <m:e>
                            <m:r>
                              <a:rPr lang="en-US" sz="2800" b="1" i="1" kern="0" dirty="0">
                                <a:solidFill>
                                  <a:srgbClr val="002060"/>
                                </a:solidFill>
                                <a:latin typeface="Cambria Math" panose="02040503050406030204" pitchFamily="18" charset="0"/>
                                <a:cs typeface="Arial" panose="020B0604020202020204" pitchFamily="34" charset="0"/>
                              </a:rPr>
                              <m:t>𝑽</m:t>
                            </m:r>
                          </m:e>
                          <m:sub>
                            <m:r>
                              <a:rPr lang="en-US" sz="2800" b="1" i="1" kern="0" dirty="0">
                                <a:solidFill>
                                  <a:srgbClr val="002060"/>
                                </a:solidFill>
                                <a:latin typeface="Cambria Math" panose="02040503050406030204" pitchFamily="18" charset="0"/>
                                <a:cs typeface="Arial" panose="020B0604020202020204" pitchFamily="34" charset="0"/>
                              </a:rPr>
                              <m:t>𝟏</m:t>
                            </m:r>
                          </m:sub>
                        </m:sSub>
                      </m:num>
                      <m:den>
                        <m:sSub>
                          <m:sSubPr>
                            <m:ctrlPr>
                              <a:rPr lang="en-US" sz="2800" b="1" i="1" kern="0" dirty="0">
                                <a:solidFill>
                                  <a:srgbClr val="002060"/>
                                </a:solidFill>
                                <a:latin typeface="Cambria Math"/>
                                <a:cs typeface="Arial" panose="020B0604020202020204" pitchFamily="34" charset="0"/>
                              </a:rPr>
                            </m:ctrlPr>
                          </m:sSubPr>
                          <m:e>
                            <m:r>
                              <a:rPr lang="en-US" sz="2800" b="1" i="1" kern="0" dirty="0">
                                <a:solidFill>
                                  <a:srgbClr val="002060"/>
                                </a:solidFill>
                                <a:latin typeface="Cambria Math" panose="02040503050406030204" pitchFamily="18" charset="0"/>
                                <a:cs typeface="Arial" panose="020B0604020202020204" pitchFamily="34" charset="0"/>
                              </a:rPr>
                              <m:t>𝑽</m:t>
                            </m:r>
                          </m:e>
                          <m:sub>
                            <m:r>
                              <a:rPr lang="en-US" sz="2800" b="1" i="1" kern="0" dirty="0">
                                <a:solidFill>
                                  <a:srgbClr val="002060"/>
                                </a:solidFill>
                                <a:latin typeface="Cambria Math" panose="02040503050406030204" pitchFamily="18" charset="0"/>
                                <a:cs typeface="Arial" panose="020B0604020202020204" pitchFamily="34" charset="0"/>
                              </a:rPr>
                              <m:t>𝟐</m:t>
                            </m:r>
                          </m:sub>
                        </m:sSub>
                      </m:den>
                    </m:f>
                    <m:r>
                      <a:rPr lang="en-US" sz="2800" b="1" i="1" kern="0" dirty="0">
                        <a:solidFill>
                          <a:srgbClr val="002060"/>
                        </a:solidFill>
                        <a:latin typeface="Cambria Math" panose="02040503050406030204" pitchFamily="18" charset="0"/>
                        <a:cs typeface="Arial" panose="020B0604020202020204" pitchFamily="34" charset="0"/>
                      </a:rPr>
                      <m:t>=</m:t>
                    </m:r>
                    <m:r>
                      <a:rPr lang="en-US" sz="2800" b="1" i="1" kern="0" dirty="0">
                        <a:solidFill>
                          <a:srgbClr val="002060"/>
                        </a:solidFill>
                        <a:latin typeface="Cambria Math" panose="02040503050406030204" pitchFamily="18" charset="0"/>
                        <a:cs typeface="Arial" panose="020B0604020202020204" pitchFamily="34" charset="0"/>
                      </a:rPr>
                      <m:t>𝟑</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546650" y="4201524"/>
                <a:ext cx="9803644" cy="2056653"/>
              </a:xfrm>
              <a:prstGeom prst="rect">
                <a:avLst/>
              </a:prstGeom>
              <a:blipFill rotWithShape="1">
                <a:blip r:embed="rId8"/>
                <a:stretch>
                  <a:fillRect l="-1306" t="-2959"/>
                </a:stretch>
              </a:blipFill>
            </p:spPr>
            <p:txBody>
              <a:bodyPr/>
              <a:lstStyle/>
              <a:p>
                <a:r>
                  <a:rPr lang="en-US">
                    <a:noFill/>
                  </a:rPr>
                  <a:t> </a:t>
                </a:r>
              </a:p>
            </p:txBody>
          </p:sp>
        </mc:Fallback>
      </mc:AlternateContent>
      <p:pic>
        <p:nvPicPr>
          <p:cNvPr id="593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2843" y="4201524"/>
            <a:ext cx="2006146" cy="22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88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wipe(down)">
                                      <p:cBhvr>
                                        <p:cTn id="17" dur="500"/>
                                        <p:tgtEl>
                                          <p:spTgt spid="593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wipe(down)">
                                      <p:cBhvr>
                                        <p:cTn id="22" dur="500"/>
                                        <p:tgtEl>
                                          <p:spTgt spid="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2">
                                            <p:txEl>
                                              <p:pRg st="1" end="1"/>
                                            </p:txEl>
                                          </p:spTgt>
                                        </p:tgtEl>
                                        <p:attrNameLst>
                                          <p:attrName>style.visibility</p:attrName>
                                        </p:attrNameLst>
                                      </p:cBhvr>
                                      <p:to>
                                        <p:strVal val="visible"/>
                                      </p:to>
                                    </p:set>
                                    <p:animEffect transition="in" filter="wipe(down)">
                                      <p:cBhvr>
                                        <p:cTn id="27" dur="500"/>
                                        <p:tgtEl>
                                          <p:spTgt spid="6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2">
                                            <p:txEl>
                                              <p:pRg st="2" end="2"/>
                                            </p:txEl>
                                          </p:spTgt>
                                        </p:tgtEl>
                                        <p:attrNameLst>
                                          <p:attrName>style.visibility</p:attrName>
                                        </p:attrNameLst>
                                      </p:cBhvr>
                                      <p:to>
                                        <p:strVal val="visible"/>
                                      </p:to>
                                    </p:set>
                                    <p:animEffect transition="in" filter="wipe(down)">
                                      <p:cBhvr>
                                        <p:cTn id="32" dur="500"/>
                                        <p:tgtEl>
                                          <p:spTgt spid="6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2">
                                            <p:txEl>
                                              <p:pRg st="3" end="3"/>
                                            </p:txEl>
                                          </p:spTgt>
                                        </p:tgtEl>
                                        <p:attrNameLst>
                                          <p:attrName>style.visibility</p:attrName>
                                        </p:attrNameLst>
                                      </p:cBhvr>
                                      <p:to>
                                        <p:strVal val="visible"/>
                                      </p:to>
                                    </p:set>
                                    <p:animEffect transition="in" filter="wipe(down)">
                                      <p:cBhvr>
                                        <p:cTn id="37" dur="500"/>
                                        <p:tgtEl>
                                          <p:spTgt spid="6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0" name="Group 19"/>
          <p:cNvGrpSpPr/>
          <p:nvPr/>
        </p:nvGrpSpPr>
        <p:grpSpPr>
          <a:xfrm>
            <a:off x="147067" y="117611"/>
            <a:ext cx="12067047" cy="1975353"/>
            <a:chOff x="534987" y="1869705"/>
            <a:chExt cx="23655782" cy="3313028"/>
          </a:xfrm>
        </p:grpSpPr>
        <p:grpSp>
          <p:nvGrpSpPr>
            <p:cNvPr id="21" name="Group 20"/>
            <p:cNvGrpSpPr/>
            <p:nvPr/>
          </p:nvGrpSpPr>
          <p:grpSpPr>
            <a:xfrm>
              <a:off x="534987" y="1869705"/>
              <a:ext cx="23340848" cy="2975762"/>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4"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29</a:t>
                  </a:r>
                  <a:endParaRPr lang="en-US" sz="3000" dirty="0">
                    <a:solidFill>
                      <a:prstClr val="white"/>
                    </a:solidFill>
                    <a:latin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3714012" y="2085532"/>
                  <a:ext cx="20476757" cy="30972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913030">
                    <a:lnSpc>
                      <a:spcPct val="150000"/>
                    </a:lnSpc>
                  </a:pPr>
                  <a:r>
                    <a:rPr lang="en-US" sz="2800" b="1" dirty="0">
                      <a:solidFill>
                        <a:srgbClr val="002060"/>
                      </a:solidFill>
                      <a:latin typeface="Times New Roman" pitchFamily="18" charset="0"/>
                      <a:cs typeface="Times New Roman" pitchFamily="18" charset="0"/>
                    </a:rPr>
                    <a:t>Cho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qua </a:t>
                  </a:r>
                  <a:r>
                    <a:rPr lang="en-US" sz="2800" b="1" dirty="0" err="1">
                      <a:solidFill>
                        <a:srgbClr val="002060"/>
                      </a:solidFill>
                      <a:latin typeface="Times New Roman" pitchFamily="18" charset="0"/>
                      <a:cs typeface="Times New Roman" pitchFamily="18" charset="0"/>
                    </a:rPr>
                    <a:t>trục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cạnh</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b="1" i="1">
                          <a:solidFill>
                            <a:srgbClr val="002060"/>
                          </a:solidFill>
                          <a:latin typeface="Cambria Math" panose="02040503050406030204" pitchFamily="18" charset="0"/>
                          <a:cs typeface="Arial" panose="020B0604020202020204" pitchFamily="34" charset="0"/>
                        </a:rPr>
                        <m:t>𝒂</m:t>
                      </m:r>
                    </m:oMath>
                  </a14:m>
                  <a:r>
                    <a:rPr lang="en-US" sz="2800" b="1" dirty="0">
                      <a:solidFill>
                        <a:srgbClr val="002060"/>
                      </a:solidFill>
                      <a:latin typeface="Times New Roman" pitchFamily="18" charset="0"/>
                      <a:cs typeface="Times New Roman" pitchFamily="18" charset="0"/>
                    </a:rPr>
                    <a:t>. </a:t>
                  </a:r>
                </a:p>
                <a:p>
                  <a:pPr defTabSz="913030">
                    <a:lnSpc>
                      <a:spcPct val="150000"/>
                    </a:lnSpc>
                  </a:pP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a:t>
                  </a:r>
                </a:p>
                <a:p>
                  <a:pPr defTabSz="913030"/>
                  <a:endParaRPr lang="en-US" sz="2400" b="1" dirty="0">
                    <a:solidFill>
                      <a:srgbClr val="002060"/>
                    </a:solidFill>
                    <a:latin typeface="Times New Roman" pitchFamily="18" charset="0"/>
                    <a:cs typeface="Times New Roman"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714012" y="2085532"/>
                  <a:ext cx="20476757" cy="3097203"/>
                </a:xfrm>
                <a:prstGeom prst="rect">
                  <a:avLst/>
                </a:prstGeom>
                <a:blipFill rotWithShape="1">
                  <a:blip r:embed="rId3"/>
                  <a:stretch>
                    <a:fillRect l="-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46882" y="254214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48" name="Rectangle 47"/>
              <p:cNvSpPr/>
              <p:nvPr/>
            </p:nvSpPr>
            <p:spPr>
              <a:xfrm>
                <a:off x="1470904" y="2265460"/>
                <a:ext cx="959558" cy="107728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f>
                        <m:fPr>
                          <m:ctrlPr>
                            <a:rPr lang="en-US" sz="3200" i="1" kern="0">
                              <a:solidFill>
                                <a:prstClr val="white"/>
                              </a:solidFill>
                              <a:latin typeface="Cambria Math"/>
                            </a:rPr>
                          </m:ctrlPr>
                        </m:fPr>
                        <m:num>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3</m:t>
                              </m:r>
                            </m:sup>
                          </m:sSup>
                        </m:num>
                        <m:den>
                          <m:r>
                            <a:rPr lang="en-US" sz="3200" i="1" kern="0">
                              <a:solidFill>
                                <a:prstClr val="white"/>
                              </a:solidFill>
                              <a:latin typeface="Cambria Math"/>
                            </a:rPr>
                            <m:t>4</m:t>
                          </m:r>
                        </m:den>
                      </m:f>
                    </m:oMath>
                  </m:oMathPara>
                </a14:m>
                <a:endParaRPr lang="en-US" sz="3200" kern="0">
                  <a:solidFill>
                    <a:prstClr val="white"/>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1470904" y="2265450"/>
                <a:ext cx="959558" cy="1077283"/>
              </a:xfrm>
              <a:prstGeom prst="rect">
                <a:avLst/>
              </a:prstGeom>
              <a:blipFill rotWithShape="1">
                <a:blip r:embed="rId4"/>
                <a:stretch>
                  <a:fillRect/>
                </a:stretch>
              </a:blipFill>
            </p:spPr>
            <p:txBody>
              <a:bodyPr/>
              <a:lstStyle/>
              <a:p>
                <a:r>
                  <a:rPr lang="en-US">
                    <a:noFill/>
                  </a:rPr>
                  <a:t> </a:t>
                </a:r>
              </a:p>
            </p:txBody>
          </p:sp>
        </mc:Fallback>
      </mc:AlternateContent>
      <p:pic>
        <p:nvPicPr>
          <p:cNvPr id="59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2843" y="4201524"/>
            <a:ext cx="2006146" cy="22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9" name="Rectangle 48"/>
              <p:cNvSpPr/>
              <p:nvPr/>
            </p:nvSpPr>
            <p:spPr>
              <a:xfrm>
                <a:off x="4224614" y="2297909"/>
                <a:ext cx="959558" cy="107728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f>
                        <m:fPr>
                          <m:ctrlPr>
                            <a:rPr lang="en-US" sz="3200" i="1" kern="0">
                              <a:solidFill>
                                <a:prstClr val="white"/>
                              </a:solidFill>
                              <a:latin typeface="Cambria Math"/>
                            </a:rPr>
                          </m:ctrlPr>
                        </m:fPr>
                        <m:num>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3</m:t>
                              </m:r>
                            </m:sup>
                          </m:sSup>
                        </m:num>
                        <m:den>
                          <m:r>
                            <a:rPr lang="en-US" sz="3200" i="1" kern="0">
                              <a:solidFill>
                                <a:prstClr val="white"/>
                              </a:solidFill>
                              <a:latin typeface="Cambria Math"/>
                            </a:rPr>
                            <m:t>3</m:t>
                          </m:r>
                        </m:den>
                      </m:f>
                    </m:oMath>
                  </m:oMathPara>
                </a14:m>
                <a:endParaRPr lang="en-US" sz="3200" kern="0">
                  <a:solidFill>
                    <a:prstClr val="white"/>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4224614" y="2297899"/>
                <a:ext cx="959558" cy="10772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7290217" y="2272573"/>
                <a:ext cx="959558" cy="1077283"/>
              </a:xfrm>
              <a:prstGeom prst="rect">
                <a:avLst/>
              </a:prstGeom>
            </p:spPr>
            <p:txBody>
              <a:bodyPr wrap="none" lIns="91300" tIns="45650" rIns="91300" bIns="45650">
                <a:spAutoFit/>
              </a:bodyPr>
              <a:lstStyle/>
              <a:p>
                <a:pPr defTabSz="910701">
                  <a:defRPr/>
                </a:pPr>
                <a14:m>
                  <m:oMathPara xmlns:m="http://schemas.openxmlformats.org/officeDocument/2006/math">
                    <m:oMathParaPr>
                      <m:jc m:val="centerGroup"/>
                    </m:oMathParaPr>
                    <m:oMath xmlns:m="http://schemas.openxmlformats.org/officeDocument/2006/math">
                      <m:f>
                        <m:fPr>
                          <m:ctrlPr>
                            <a:rPr lang="en-US" sz="3200" i="1" kern="0">
                              <a:solidFill>
                                <a:prstClr val="white"/>
                              </a:solidFill>
                              <a:latin typeface="Cambria Math"/>
                            </a:rPr>
                          </m:ctrlPr>
                        </m:fPr>
                        <m:num>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3</m:t>
                              </m:r>
                            </m:sup>
                          </m:sSup>
                        </m:num>
                        <m:den>
                          <m:r>
                            <a:rPr lang="en-US" sz="3200" i="1" kern="0">
                              <a:solidFill>
                                <a:prstClr val="white"/>
                              </a:solidFill>
                              <a:latin typeface="Cambria Math"/>
                            </a:rPr>
                            <m:t>12</m:t>
                          </m:r>
                        </m:den>
                      </m:f>
                    </m:oMath>
                  </m:oMathPara>
                </a14:m>
                <a:endParaRPr lang="en-US" sz="3200" kern="0">
                  <a:solidFill>
                    <a:prstClr val="white"/>
                  </a:solidFill>
                </a:endParaRPr>
              </a:p>
            </p:txBody>
          </p:sp>
        </mc:Choice>
        <mc:Fallback xmlns="">
          <p:sp>
            <p:nvSpPr>
              <p:cNvPr id="63" name="Rectangle 62"/>
              <p:cNvSpPr>
                <a:spLocks noRot="1" noChangeAspect="1" noMove="1" noResize="1" noEditPoints="1" noAdjustHandles="1" noChangeArrowheads="1" noChangeShapeType="1" noTextEdit="1"/>
              </p:cNvSpPr>
              <p:nvPr/>
            </p:nvSpPr>
            <p:spPr>
              <a:xfrm>
                <a:off x="7290217" y="2272563"/>
                <a:ext cx="959558" cy="107728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206137" y="2541830"/>
                <a:ext cx="959558"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3</m:t>
                          </m:r>
                        </m:sup>
                      </m:sSup>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10206137" y="2541820"/>
                <a:ext cx="959558"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68290" y="4587019"/>
                <a:ext cx="9803644" cy="1765873"/>
              </a:xfrm>
              <a:prstGeom prst="rect">
                <a:avLst/>
              </a:prstGeom>
              <a:noFill/>
            </p:spPr>
            <p:txBody>
              <a:bodyPr wrap="square" lIns="91300" tIns="45650" rIns="91300" bIns="45650" rtlCol="0">
                <a:spAutoFit/>
              </a:bodyPr>
              <a:lstStyle/>
              <a:p>
                <a:pPr defTabSz="913030">
                  <a:lnSpc>
                    <a:spcPct val="150000"/>
                  </a:lnSpc>
                  <a:defRPr/>
                </a:pPr>
                <a:r>
                  <a:rPr lang="en-US" sz="2800" b="1" kern="0" dirty="0" err="1">
                    <a:solidFill>
                      <a:prstClr val="black"/>
                    </a:solidFill>
                    <a:latin typeface="Times New Roman" pitchFamily="18" charset="0"/>
                    <a:cs typeface="Times New Roman" pitchFamily="18" charset="0"/>
                  </a:rPr>
                  <a:t>Thể</a:t>
                </a:r>
                <a:r>
                  <a:rPr lang="en-US" sz="2800" b="1" kern="0" dirty="0">
                    <a:solidFill>
                      <a:prstClr val="black"/>
                    </a:solidFill>
                    <a:latin typeface="Times New Roman" pitchFamily="18" charset="0"/>
                    <a:cs typeface="Times New Roman" pitchFamily="18" charset="0"/>
                  </a:rPr>
                  <a:t> </a:t>
                </a:r>
                <a:r>
                  <a:rPr lang="en-US" sz="2800" b="1" kern="0" dirty="0" err="1">
                    <a:solidFill>
                      <a:prstClr val="black"/>
                    </a:solidFill>
                    <a:latin typeface="Times New Roman" pitchFamily="18" charset="0"/>
                    <a:cs typeface="Times New Roman" pitchFamily="18" charset="0"/>
                  </a:rPr>
                  <a:t>tích</a:t>
                </a:r>
                <a:r>
                  <a:rPr lang="en-US" sz="2800" b="1" kern="0" dirty="0">
                    <a:solidFill>
                      <a:prstClr val="black"/>
                    </a:solidFill>
                    <a:latin typeface="Times New Roman" pitchFamily="18" charset="0"/>
                    <a:cs typeface="Times New Roman" pitchFamily="18" charset="0"/>
                  </a:rPr>
                  <a:t> </a:t>
                </a:r>
                <a:r>
                  <a:rPr lang="en-US" sz="2800" b="1" kern="0" dirty="0" err="1">
                    <a:solidFill>
                      <a:prstClr val="black"/>
                    </a:solidFill>
                    <a:latin typeface="Times New Roman" pitchFamily="18" charset="0"/>
                    <a:cs typeface="Times New Roman" pitchFamily="18" charset="0"/>
                  </a:rPr>
                  <a:t>khối</a:t>
                </a:r>
                <a:r>
                  <a:rPr lang="en-US" sz="2800" b="1" kern="0" dirty="0">
                    <a:solidFill>
                      <a:prstClr val="black"/>
                    </a:solidFill>
                    <a:latin typeface="Times New Roman" pitchFamily="18" charset="0"/>
                    <a:cs typeface="Times New Roman" pitchFamily="18" charset="0"/>
                  </a:rPr>
                  <a:t> </a:t>
                </a:r>
                <a:r>
                  <a:rPr lang="en-US" sz="2800" b="1" kern="0" dirty="0" err="1">
                    <a:solidFill>
                      <a:prstClr val="black"/>
                    </a:solidFill>
                    <a:latin typeface="Times New Roman" pitchFamily="18" charset="0"/>
                    <a:cs typeface="Times New Roman" pitchFamily="18" charset="0"/>
                  </a:rPr>
                  <a:t>trụ</a:t>
                </a:r>
                <a:endParaRPr lang="en-US" sz="2800" b="1" kern="0" dirty="0">
                  <a:solidFill>
                    <a:prstClr val="black"/>
                  </a:solidFill>
                  <a:latin typeface="Times New Roman" pitchFamily="18" charset="0"/>
                  <a:cs typeface="Times New Roman" pitchFamily="18" charset="0"/>
                </a:endParaRPr>
              </a:p>
              <a:p>
                <a:pPr defTabSz="913030">
                  <a:lnSpc>
                    <a:spcPct val="150000"/>
                  </a:lnSpc>
                  <a:defRPr/>
                </a:pPr>
                <a:r>
                  <a:rPr lang="en-US" sz="2800" b="1" kern="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b="1" i="1" kern="0" dirty="0">
                            <a:solidFill>
                              <a:prstClr val="black"/>
                            </a:solidFill>
                            <a:latin typeface="Cambria Math"/>
                          </a:rPr>
                        </m:ctrlPr>
                      </m:sSubPr>
                      <m:e>
                        <m:r>
                          <a:rPr lang="en-US" sz="2800" b="1" i="1" kern="0" dirty="0">
                            <a:solidFill>
                              <a:prstClr val="black"/>
                            </a:solidFill>
                            <a:latin typeface="Cambria Math" panose="02040503050406030204" pitchFamily="18" charset="0"/>
                          </a:rPr>
                          <m:t>𝑽</m:t>
                        </m:r>
                      </m:e>
                      <m:sub>
                        <m:r>
                          <a:rPr lang="en-US" sz="2800" b="1" i="1" kern="0" dirty="0">
                            <a:solidFill>
                              <a:prstClr val="black"/>
                            </a:solidFill>
                            <a:latin typeface="Cambria Math" panose="02040503050406030204" pitchFamily="18" charset="0"/>
                          </a:rPr>
                          <m:t>𝟏</m:t>
                        </m:r>
                      </m:sub>
                    </m:sSub>
                    <m:r>
                      <a:rPr lang="en-US" sz="2800" b="1" i="1" kern="0" dirty="0">
                        <a:solidFill>
                          <a:prstClr val="black"/>
                        </a:solidFill>
                        <a:latin typeface="Cambria Math" panose="02040503050406030204" pitchFamily="18" charset="0"/>
                      </a:rPr>
                      <m:t>=</m:t>
                    </m:r>
                    <m:r>
                      <a:rPr lang="en-US" sz="2800" b="1" i="1" kern="0">
                        <a:solidFill>
                          <a:prstClr val="black"/>
                        </a:solidFill>
                        <a:latin typeface="Cambria Math" panose="02040503050406030204" pitchFamily="18" charset="0"/>
                        <a:ea typeface="Cambria Math" panose="02040503050406030204" pitchFamily="18" charset="0"/>
                      </a:rPr>
                      <m:t>𝝅</m:t>
                    </m:r>
                    <m:sSup>
                      <m:sSupPr>
                        <m:ctrlPr>
                          <a:rPr lang="en-US" sz="2800" b="1" i="1" kern="0" dirty="0">
                            <a:solidFill>
                              <a:prstClr val="black"/>
                            </a:solidFill>
                            <a:latin typeface="Cambria Math"/>
                            <a:ea typeface="Cambria Math" panose="02040503050406030204" pitchFamily="18" charset="0"/>
                          </a:rPr>
                        </m:ctrlPr>
                      </m:sSupPr>
                      <m:e>
                        <m:r>
                          <a:rPr lang="en-US" sz="2800" b="1" i="1" kern="0" dirty="0">
                            <a:solidFill>
                              <a:prstClr val="black"/>
                            </a:solidFill>
                            <a:latin typeface="Cambria Math" panose="02040503050406030204" pitchFamily="18" charset="0"/>
                            <a:ea typeface="Cambria Math" panose="02040503050406030204" pitchFamily="18" charset="0"/>
                          </a:rPr>
                          <m:t>𝒓</m:t>
                        </m:r>
                      </m:e>
                      <m:sup>
                        <m:r>
                          <a:rPr lang="en-US" sz="2800" b="1" i="1" kern="0" dirty="0">
                            <a:solidFill>
                              <a:prstClr val="black"/>
                            </a:solidFill>
                            <a:latin typeface="Cambria Math" panose="02040503050406030204" pitchFamily="18" charset="0"/>
                            <a:ea typeface="Cambria Math" panose="02040503050406030204" pitchFamily="18" charset="0"/>
                          </a:rPr>
                          <m:t>𝟐</m:t>
                        </m:r>
                      </m:sup>
                    </m:sSup>
                    <m:r>
                      <a:rPr lang="en-US" sz="2800" b="1" i="1" kern="0">
                        <a:solidFill>
                          <a:prstClr val="black"/>
                        </a:solidFill>
                        <a:latin typeface="Cambria Math" panose="02040503050406030204" pitchFamily="18" charset="0"/>
                        <a:ea typeface="Cambria Math" panose="02040503050406030204" pitchFamily="18" charset="0"/>
                      </a:rPr>
                      <m:t>𝒉</m:t>
                    </m:r>
                    <m:r>
                      <a:rPr lang="en-US" sz="2800" b="1" i="1" kern="0">
                        <a:solidFill>
                          <a:prstClr val="black"/>
                        </a:solidFill>
                        <a:latin typeface="Cambria Math" panose="02040503050406030204" pitchFamily="18" charset="0"/>
                        <a:ea typeface="Cambria Math" panose="02040503050406030204" pitchFamily="18" charset="0"/>
                      </a:rPr>
                      <m:t>=</m:t>
                    </m:r>
                    <m:r>
                      <a:rPr lang="en-US" sz="2800" b="1" i="1" kern="0">
                        <a:solidFill>
                          <a:prstClr val="black"/>
                        </a:solidFill>
                        <a:latin typeface="Cambria Math" panose="02040503050406030204" pitchFamily="18" charset="0"/>
                        <a:ea typeface="Cambria Math" panose="02040503050406030204" pitchFamily="18" charset="0"/>
                      </a:rPr>
                      <m:t>𝝅</m:t>
                    </m:r>
                    <m:sSup>
                      <m:sSupPr>
                        <m:ctrlPr>
                          <a:rPr lang="en-US" sz="2800" b="1" i="1" kern="0" dirty="0">
                            <a:solidFill>
                              <a:prstClr val="black"/>
                            </a:solidFill>
                            <a:latin typeface="Cambria Math"/>
                            <a:ea typeface="Cambria Math" panose="02040503050406030204" pitchFamily="18" charset="0"/>
                          </a:rPr>
                        </m:ctrlPr>
                      </m:sSupPr>
                      <m:e>
                        <m:r>
                          <a:rPr lang="en-US" sz="2800" b="1" i="1" kern="0" dirty="0">
                            <a:solidFill>
                              <a:prstClr val="black"/>
                            </a:solidFill>
                            <a:latin typeface="Cambria Math" panose="02040503050406030204" pitchFamily="18" charset="0"/>
                            <a:ea typeface="Cambria Math" panose="02040503050406030204" pitchFamily="18" charset="0"/>
                          </a:rPr>
                          <m:t>(</m:t>
                        </m:r>
                        <m:f>
                          <m:fPr>
                            <m:ctrlPr>
                              <a:rPr lang="en-US" sz="2800" b="1" i="1" kern="0" dirty="0">
                                <a:solidFill>
                                  <a:prstClr val="black"/>
                                </a:solidFill>
                                <a:latin typeface="Cambria Math"/>
                                <a:ea typeface="Cambria Math" panose="02040503050406030204" pitchFamily="18" charset="0"/>
                              </a:rPr>
                            </m:ctrlPr>
                          </m:fPr>
                          <m:num>
                            <m:r>
                              <a:rPr lang="en-US" sz="2800" b="1" i="1" kern="0" dirty="0">
                                <a:solidFill>
                                  <a:prstClr val="black"/>
                                </a:solidFill>
                                <a:latin typeface="Cambria Math" panose="02040503050406030204" pitchFamily="18" charset="0"/>
                                <a:ea typeface="Cambria Math" panose="02040503050406030204" pitchFamily="18" charset="0"/>
                              </a:rPr>
                              <m:t>𝒂</m:t>
                            </m:r>
                          </m:num>
                          <m:den>
                            <m:r>
                              <a:rPr lang="en-US" sz="2800" b="1" i="1" kern="0" dirty="0">
                                <a:solidFill>
                                  <a:prstClr val="black"/>
                                </a:solidFill>
                                <a:latin typeface="Cambria Math" panose="02040503050406030204" pitchFamily="18" charset="0"/>
                                <a:ea typeface="Cambria Math" panose="02040503050406030204" pitchFamily="18" charset="0"/>
                              </a:rPr>
                              <m:t>𝟐</m:t>
                            </m:r>
                          </m:den>
                        </m:f>
                        <m:r>
                          <a:rPr lang="en-US" sz="2800" b="1" i="1" kern="0" dirty="0">
                            <a:solidFill>
                              <a:prstClr val="black"/>
                            </a:solidFill>
                            <a:latin typeface="Cambria Math" panose="02040503050406030204" pitchFamily="18" charset="0"/>
                            <a:ea typeface="Cambria Math" panose="02040503050406030204" pitchFamily="18" charset="0"/>
                          </a:rPr>
                          <m:t>)</m:t>
                        </m:r>
                      </m:e>
                      <m:sup>
                        <m:r>
                          <a:rPr lang="en-US" sz="2800" b="1" i="1" kern="0" dirty="0">
                            <a:solidFill>
                              <a:prstClr val="black"/>
                            </a:solidFill>
                            <a:latin typeface="Cambria Math" panose="02040503050406030204" pitchFamily="18" charset="0"/>
                            <a:ea typeface="Cambria Math" panose="02040503050406030204" pitchFamily="18" charset="0"/>
                          </a:rPr>
                          <m:t>𝟐</m:t>
                        </m:r>
                      </m:sup>
                    </m:sSup>
                    <m:r>
                      <a:rPr lang="en-US" sz="2800" b="1" i="1" kern="0">
                        <a:solidFill>
                          <a:prstClr val="black"/>
                        </a:solidFill>
                        <a:latin typeface="Cambria Math" panose="02040503050406030204" pitchFamily="18" charset="0"/>
                        <a:ea typeface="Cambria Math" panose="02040503050406030204" pitchFamily="18" charset="0"/>
                      </a:rPr>
                      <m:t>𝒂</m:t>
                    </m:r>
                    <m:r>
                      <a:rPr lang="en-US" sz="2800" b="1" i="1" kern="0">
                        <a:solidFill>
                          <a:prstClr val="black"/>
                        </a:solidFill>
                        <a:latin typeface="Cambria Math" panose="02040503050406030204" pitchFamily="18" charset="0"/>
                        <a:ea typeface="Cambria Math" panose="02040503050406030204" pitchFamily="18" charset="0"/>
                      </a:rPr>
                      <m:t>=</m:t>
                    </m:r>
                    <m:f>
                      <m:fPr>
                        <m:ctrlPr>
                          <a:rPr lang="en-US" sz="2800" b="1" i="1" kern="0">
                            <a:solidFill>
                              <a:prstClr val="black"/>
                            </a:solidFill>
                            <a:latin typeface="Cambria Math"/>
                            <a:ea typeface="Cambria Math" panose="02040503050406030204" pitchFamily="18" charset="0"/>
                          </a:rPr>
                        </m:ctrlPr>
                      </m:fPr>
                      <m:num>
                        <m:r>
                          <a:rPr lang="en-US" sz="2800" b="1" i="1" kern="0">
                            <a:solidFill>
                              <a:prstClr val="black"/>
                            </a:solidFill>
                            <a:latin typeface="Cambria Math" panose="02040503050406030204" pitchFamily="18" charset="0"/>
                            <a:ea typeface="Cambria Math" panose="02040503050406030204" pitchFamily="18" charset="0"/>
                          </a:rPr>
                          <m:t>𝝅</m:t>
                        </m:r>
                        <m:sSup>
                          <m:sSupPr>
                            <m:ctrlPr>
                              <a:rPr lang="en-US" sz="2800" b="1" i="1" kern="0">
                                <a:solidFill>
                                  <a:prstClr val="black"/>
                                </a:solidFill>
                                <a:latin typeface="Cambria Math"/>
                                <a:ea typeface="Cambria Math" panose="02040503050406030204" pitchFamily="18" charset="0"/>
                              </a:rPr>
                            </m:ctrlPr>
                          </m:sSupPr>
                          <m:e>
                            <m:r>
                              <a:rPr lang="en-US" sz="2800" b="1" i="1" kern="0">
                                <a:solidFill>
                                  <a:prstClr val="black"/>
                                </a:solidFill>
                                <a:latin typeface="Cambria Math" panose="02040503050406030204" pitchFamily="18" charset="0"/>
                                <a:ea typeface="Cambria Math" panose="02040503050406030204" pitchFamily="18" charset="0"/>
                              </a:rPr>
                              <m:t>𝒂</m:t>
                            </m:r>
                          </m:e>
                          <m:sup>
                            <m:r>
                              <a:rPr lang="en-US" sz="2800" b="1" i="1" kern="0">
                                <a:solidFill>
                                  <a:prstClr val="black"/>
                                </a:solidFill>
                                <a:latin typeface="Cambria Math" panose="02040503050406030204" pitchFamily="18" charset="0"/>
                                <a:ea typeface="Cambria Math" panose="02040503050406030204" pitchFamily="18" charset="0"/>
                              </a:rPr>
                              <m:t>𝟑</m:t>
                            </m:r>
                          </m:sup>
                        </m:sSup>
                      </m:num>
                      <m:den>
                        <m:r>
                          <a:rPr lang="en-US" sz="2800" b="1" i="1" kern="0">
                            <a:solidFill>
                              <a:prstClr val="black"/>
                            </a:solidFill>
                            <a:latin typeface="Cambria Math" panose="02040503050406030204" pitchFamily="18" charset="0"/>
                            <a:ea typeface="Cambria Math" panose="02040503050406030204" pitchFamily="18" charset="0"/>
                          </a:rPr>
                          <m:t>𝟒</m:t>
                        </m:r>
                      </m:den>
                    </m:f>
                  </m:oMath>
                </a14:m>
                <a:endParaRPr lang="en-US" sz="2800" b="1"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68290" y="4587009"/>
                <a:ext cx="9803644" cy="1680075"/>
              </a:xfrm>
              <a:prstGeom prst="rect">
                <a:avLst/>
              </a:prstGeom>
              <a:blipFill rotWithShape="1">
                <a:blip r:embed="rId9"/>
                <a:stretch>
                  <a:fillRect l="-1306"/>
                </a:stretch>
              </a:blipFill>
            </p:spPr>
            <p:txBody>
              <a:bodyPr/>
              <a:lstStyle/>
              <a:p>
                <a:r>
                  <a:rPr lang="en-US">
                    <a:noFill/>
                  </a:rPr>
                  <a:t> </a:t>
                </a:r>
              </a:p>
            </p:txBody>
          </p:sp>
        </mc:Fallback>
      </mc:AlternateContent>
    </p:spTree>
    <p:extLst>
      <p:ext uri="{BB962C8B-B14F-4D97-AF65-F5344CB8AC3E}">
        <p14:creationId xmlns:p14="http://schemas.microsoft.com/office/powerpoint/2010/main" val="18388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wipe(down)">
                                      <p:cBhvr>
                                        <p:cTn id="17" dur="500"/>
                                        <p:tgtEl>
                                          <p:spTgt spid="593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xEl>
                                              <p:pRg st="0" end="0"/>
                                            </p:txEl>
                                          </p:spTgt>
                                        </p:tgtEl>
                                        <p:attrNameLst>
                                          <p:attrName>style.visibility</p:attrName>
                                        </p:attrNameLst>
                                      </p:cBhvr>
                                      <p:to>
                                        <p:strVal val="visible"/>
                                      </p:to>
                                    </p:set>
                                    <p:animEffect transition="in" filter="wipe(down)">
                                      <p:cBhvr>
                                        <p:cTn id="22" dur="500"/>
                                        <p:tgtEl>
                                          <p:spTgt spid="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5">
                                            <p:txEl>
                                              <p:pRg st="1" end="1"/>
                                            </p:txEl>
                                          </p:spTgt>
                                        </p:tgtEl>
                                        <p:attrNameLst>
                                          <p:attrName>style.visibility</p:attrName>
                                        </p:attrNameLst>
                                      </p:cBhvr>
                                      <p:to>
                                        <p:strVal val="visible"/>
                                      </p:to>
                                    </p:set>
                                    <p:animEffect transition="in" filter="wipe(down)">
                                      <p:cBhvr>
                                        <p:cTn id="27" dur="500"/>
                                        <p:tgtEl>
                                          <p:spTgt spid="6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30</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9013434" y="251182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843" y="4201524"/>
            <a:ext cx="2006146" cy="22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8" name="Rectangle 57"/>
              <p:cNvSpPr/>
              <p:nvPr/>
            </p:nvSpPr>
            <p:spPr>
              <a:xfrm>
                <a:off x="572449" y="466579"/>
                <a:ext cx="11401197" cy="1477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defTabSz="913030">
                  <a:lnSpc>
                    <a:spcPct val="150000"/>
                  </a:lnSpc>
                </a:pP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qua </a:t>
                </a:r>
                <a:r>
                  <a:rPr lang="en-US" sz="2800" b="1" dirty="0" err="1">
                    <a:solidFill>
                      <a:srgbClr val="002060"/>
                    </a:solidFill>
                    <a:latin typeface="Times New Roman" pitchFamily="18" charset="0"/>
                    <a:cs typeface="Times New Roman" pitchFamily="18" charset="0"/>
                  </a:rPr>
                  <a:t>trục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quanh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b="1" i="1">
                        <a:solidFill>
                          <a:srgbClr val="002060"/>
                        </a:solidFill>
                        <a:latin typeface="Cambria Math" panose="02040503050406030204" pitchFamily="18" charset="0"/>
                        <a:cs typeface="Arial" panose="020B0604020202020204" pitchFamily="34" charset="0"/>
                      </a:rPr>
                      <m:t>𝟏𝟔</m:t>
                    </m:r>
                    <m:r>
                      <a:rPr lang="en-US" sz="2800" b="1" i="1">
                        <a:solidFill>
                          <a:srgbClr val="002060"/>
                        </a:solidFill>
                        <a:latin typeface="Cambria Math" panose="02040503050406030204" pitchFamily="18" charset="0"/>
                        <a:ea typeface="Cambria Math" panose="02040503050406030204" pitchFamily="18" charset="0"/>
                        <a:cs typeface="Arial" panose="020B0604020202020204" pitchFamily="34" charset="0"/>
                      </a:rPr>
                      <m:t>𝝅</m:t>
                    </m:r>
                  </m:oMath>
                </a14:m>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14:m>
                  <m:oMath xmlns:m="http://schemas.openxmlformats.org/officeDocument/2006/math">
                    <m:r>
                      <a:rPr lang="en-US" sz="2800" b="1" i="1">
                        <a:solidFill>
                          <a:srgbClr val="002060"/>
                        </a:solidFill>
                        <a:latin typeface="Cambria Math" panose="02040503050406030204" pitchFamily="18" charset="0"/>
                        <a:cs typeface="Arial" panose="020B0604020202020204" pitchFamily="34" charset="0"/>
                      </a:rPr>
                      <m:t>𝑽</m:t>
                    </m:r>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endParaRPr lang="en-US" sz="2800" b="1" dirty="0">
                  <a:solidFill>
                    <a:srgbClr val="002060"/>
                  </a:solidFill>
                  <a:latin typeface="Times New Roman" pitchFamily="18" charset="0"/>
                  <a:cs typeface="Times New Roman"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572439" y="466579"/>
                <a:ext cx="11401197" cy="1477338"/>
              </a:xfrm>
              <a:prstGeom prst="rect">
                <a:avLst/>
              </a:prstGeom>
              <a:blipFill rotWithShape="1">
                <a:blip r:embed="rId4"/>
                <a:stretch>
                  <a:fillRect l="-321" b="-2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95484" y="2478680"/>
                <a:ext cx="985398"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32</m:t>
                      </m:r>
                      <m:r>
                        <a:rPr lang="en-US" sz="3200" i="1" kern="0">
                          <a:solidFill>
                            <a:prstClr val="white"/>
                          </a:solidFill>
                          <a:latin typeface="Cambria Math"/>
                          <a:ea typeface="Cambria Math"/>
                        </a:rPr>
                        <m:t>𝜋</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595484" y="2478670"/>
                <a:ext cx="985398"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4361377" y="2542151"/>
                <a:ext cx="985398"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64</m:t>
                      </m:r>
                      <m:r>
                        <a:rPr lang="en-US" sz="3200" i="1" kern="0">
                          <a:solidFill>
                            <a:prstClr val="white"/>
                          </a:solidFill>
                          <a:latin typeface="Cambria Math"/>
                          <a:ea typeface="Cambria Math"/>
                        </a:rPr>
                        <m:t>𝜋</m:t>
                      </m:r>
                    </m:oMath>
                  </m:oMathPara>
                </a14:m>
                <a:endParaRPr lang="en-US"/>
              </a:p>
            </p:txBody>
          </p:sp>
        </mc:Choice>
        <mc:Fallback xmlns="">
          <p:sp>
            <p:nvSpPr>
              <p:cNvPr id="62" name="Rectangle 61"/>
              <p:cNvSpPr>
                <a:spLocks noRot="1" noChangeAspect="1" noMove="1" noResize="1" noEditPoints="1" noAdjustHandles="1" noChangeArrowheads="1" noChangeShapeType="1" noTextEdit="1"/>
              </p:cNvSpPr>
              <p:nvPr/>
            </p:nvSpPr>
            <p:spPr>
              <a:xfrm>
                <a:off x="4361377" y="2542141"/>
                <a:ext cx="985398" cy="58477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7277297" y="2478532"/>
                <a:ext cx="757772"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8</m:t>
                      </m:r>
                      <m:r>
                        <a:rPr lang="en-US" sz="3200" i="1" kern="0">
                          <a:solidFill>
                            <a:prstClr val="white"/>
                          </a:solidFill>
                          <a:latin typeface="Cambria Math"/>
                          <a:ea typeface="Cambria Math"/>
                        </a:rPr>
                        <m:t>𝜋</m:t>
                      </m:r>
                    </m:oMath>
                  </m:oMathPara>
                </a14:m>
                <a:endParaRPr lang="en-US"/>
              </a:p>
            </p:txBody>
          </p:sp>
        </mc:Choice>
        <mc:Fallback xmlns="">
          <p:sp>
            <p:nvSpPr>
              <p:cNvPr id="64" name="Rectangle 63"/>
              <p:cNvSpPr>
                <a:spLocks noRot="1" noChangeAspect="1" noMove="1" noResize="1" noEditPoints="1" noAdjustHandles="1" noChangeArrowheads="1" noChangeShapeType="1" noTextEdit="1"/>
              </p:cNvSpPr>
              <p:nvPr/>
            </p:nvSpPr>
            <p:spPr>
              <a:xfrm>
                <a:off x="7277297" y="2478522"/>
                <a:ext cx="757772"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0193217" y="2476761"/>
                <a:ext cx="985398"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16</m:t>
                      </m:r>
                      <m:r>
                        <a:rPr lang="en-US" sz="3200" i="1" kern="0">
                          <a:solidFill>
                            <a:prstClr val="white"/>
                          </a:solidFill>
                          <a:latin typeface="Cambria Math"/>
                          <a:ea typeface="Cambria Math"/>
                        </a:rPr>
                        <m:t>𝜋</m:t>
                      </m:r>
                    </m:oMath>
                  </m:oMathPara>
                </a14:m>
                <a:endParaRPr lang="en-US"/>
              </a:p>
            </p:txBody>
          </p:sp>
        </mc:Choice>
        <mc:Fallback xmlns="">
          <p:sp>
            <p:nvSpPr>
              <p:cNvPr id="66" name="Rectangle 65"/>
              <p:cNvSpPr>
                <a:spLocks noRot="1" noChangeAspect="1" noMove="1" noResize="1" noEditPoints="1" noAdjustHandles="1" noChangeArrowheads="1" noChangeShapeType="1" noTextEdit="1"/>
              </p:cNvSpPr>
              <p:nvPr/>
            </p:nvSpPr>
            <p:spPr>
              <a:xfrm>
                <a:off x="10193217" y="2476751"/>
                <a:ext cx="985398"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44953" y="4104062"/>
                <a:ext cx="9803644" cy="1769331"/>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Diện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endParaRPr lang="en-US" sz="2800" kern="0" dirty="0">
                  <a:solidFill>
                    <a:prstClr val="black"/>
                  </a:solidFill>
                  <a:latin typeface="Times New Roman" pitchFamily="18" charset="0"/>
                  <a:cs typeface="Times New Roman" pitchFamily="18" charset="0"/>
                </a:endParaRPr>
              </a:p>
              <a:p>
                <a:pPr defTabSz="913030">
                  <a:defRPr/>
                </a:pPr>
                <a14:m>
                  <m:oMathPara xmlns:m="http://schemas.openxmlformats.org/officeDocument/2006/math">
                    <m:oMathParaPr>
                      <m:jc m:val="centerGroup"/>
                    </m:oMathParaPr>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𝑠</m:t>
                          </m:r>
                        </m:e>
                        <m:sub>
                          <m:r>
                            <a:rPr lang="en-US" sz="2800" i="1" kern="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f>
                        <m:fPr>
                          <m:ctrlPr>
                            <a:rPr lang="en-US" sz="2800" i="1" kern="0">
                              <a:solidFill>
                                <a:prstClr val="black"/>
                              </a:solidFill>
                              <a:latin typeface="Cambria Math"/>
                              <a:ea typeface="Cambria Math" panose="02040503050406030204" pitchFamily="18" charset="0"/>
                            </a:rPr>
                          </m:ctrlPr>
                        </m:fPr>
                        <m:num>
                          <m:r>
                            <a:rPr lang="en-US" sz="2800" i="1" kern="0">
                              <a:solidFill>
                                <a:prstClr val="black"/>
                              </a:solidFill>
                              <a:latin typeface="Cambria Math" panose="02040503050406030204" pitchFamily="18" charset="0"/>
                              <a:ea typeface="Cambria Math" panose="02040503050406030204" pitchFamily="18" charset="0"/>
                            </a:rPr>
                            <m:t>𝑙</m:t>
                          </m:r>
                        </m:num>
                        <m:den>
                          <m:r>
                            <a:rPr lang="en-US" sz="2800" i="1" kern="0">
                              <a:solidFill>
                                <a:prstClr val="black"/>
                              </a:solidFill>
                              <a:latin typeface="Cambria Math" panose="02040503050406030204" pitchFamily="18" charset="0"/>
                              <a:ea typeface="Cambria Math" panose="02040503050406030204" pitchFamily="18" charset="0"/>
                            </a:rPr>
                            <m:t>2</m:t>
                          </m:r>
                        </m:den>
                      </m:f>
                      <m:r>
                        <a:rPr lang="en-US" sz="2800" i="1" kern="0">
                          <a:solidFill>
                            <a:prstClr val="black"/>
                          </a:solidFill>
                          <a:latin typeface="Cambria Math" panose="02040503050406030204" pitchFamily="18" charset="0"/>
                          <a:ea typeface="Cambria Math" panose="02040503050406030204" pitchFamily="18" charset="0"/>
                        </a:rPr>
                        <m:t>𝑙</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𝑙</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=16</m:t>
                      </m:r>
                      <m:r>
                        <a:rPr lang="en-US" sz="2800" i="1" kern="0">
                          <a:solidFill>
                            <a:prstClr val="black"/>
                          </a:solidFill>
                          <a:latin typeface="Cambria Math" panose="02040503050406030204" pitchFamily="18" charset="0"/>
                          <a:ea typeface="Cambria Math" panose="02040503050406030204" pitchFamily="18" charset="0"/>
                        </a:rPr>
                        <m:t>𝜋</m:t>
                      </m:r>
                      <m:r>
                        <a:rPr lang="en-US" sz="2800"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𝑙</m:t>
                      </m:r>
                      <m:r>
                        <a:rPr lang="en-US" sz="2800" kern="0" dirty="0">
                          <a:solidFill>
                            <a:prstClr val="black"/>
                          </a:solidFill>
                          <a:latin typeface="Cambria Math" panose="02040503050406030204" pitchFamily="18" charset="0"/>
                        </a:rPr>
                        <m:t>=4,</m:t>
                      </m:r>
                      <m:r>
                        <a:rPr lang="en-US" sz="2800" i="1" kern="0">
                          <a:solidFill>
                            <a:prstClr val="black"/>
                          </a:solidFill>
                          <a:latin typeface="Cambria Math" panose="02040503050406030204" pitchFamily="18" charset="0"/>
                          <a:ea typeface="Cambria Math" panose="02040503050406030204" pitchFamily="18" charset="0"/>
                        </a:rPr>
                        <m:t>𝑟</m:t>
                      </m:r>
                      <m:r>
                        <a:rPr lang="en-US" sz="2800" i="1" kern="0">
                          <a:solidFill>
                            <a:prstClr val="black"/>
                          </a:solidFill>
                          <a:latin typeface="Cambria Math" panose="02040503050406030204" pitchFamily="18" charset="0"/>
                          <a:ea typeface="Cambria Math" panose="02040503050406030204" pitchFamily="18" charset="0"/>
                        </a:rPr>
                        <m:t>=2</m:t>
                      </m:r>
                    </m:oMath>
                  </m:oMathPara>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bằng</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dirty="0">
                        <a:solidFill>
                          <a:prstClr val="black"/>
                        </a:solidFill>
                        <a:latin typeface="Cambria Math" panose="02040503050406030204" pitchFamily="18" charset="0"/>
                      </a:rPr>
                      <m:t>𝑉</m:t>
                    </m:r>
                    <m:r>
                      <a:rPr lang="en-US" sz="2800" i="1" kern="0" dirty="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𝑟</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2</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4</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16</m:t>
                    </m:r>
                    <m:r>
                      <a:rPr lang="en-US" sz="2800" i="1" kern="0">
                        <a:solidFill>
                          <a:prstClr val="black"/>
                        </a:solidFill>
                        <a:latin typeface="Cambria Math" panose="02040503050406030204" pitchFamily="18" charset="0"/>
                        <a:ea typeface="Cambria Math" panose="02040503050406030204" pitchFamily="18" charset="0"/>
                      </a:rPr>
                      <m:t>𝜋</m:t>
                    </m:r>
                  </m:oMath>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44953" y="4104052"/>
                <a:ext cx="9803644" cy="1769331"/>
              </a:xfrm>
              <a:prstGeom prst="rect">
                <a:avLst/>
              </a:prstGeom>
              <a:blipFill rotWithShape="1">
                <a:blip r:embed="rId9"/>
                <a:stretch>
                  <a:fillRect l="-1306" t="-3448" b="-8966"/>
                </a:stretch>
              </a:blipFill>
            </p:spPr>
            <p:txBody>
              <a:bodyPr/>
              <a:lstStyle/>
              <a:p>
                <a:r>
                  <a:rPr lang="en-US">
                    <a:noFill/>
                  </a:rPr>
                  <a:t> </a:t>
                </a:r>
              </a:p>
            </p:txBody>
          </p:sp>
        </mc:Fallback>
      </mc:AlternateContent>
    </p:spTree>
    <p:extLst>
      <p:ext uri="{BB962C8B-B14F-4D97-AF65-F5344CB8AC3E}">
        <p14:creationId xmlns:p14="http://schemas.microsoft.com/office/powerpoint/2010/main" val="39447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wipe(down)">
                                      <p:cBhvr>
                                        <p:cTn id="17" dur="500"/>
                                        <p:tgtEl>
                                          <p:spTgt spid="593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down)">
                                      <p:cBhvr>
                                        <p:cTn id="22" dur="500"/>
                                        <p:tgtEl>
                                          <p:spTgt spid="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7">
                                            <p:txEl>
                                              <p:pRg st="1" end="1"/>
                                            </p:txEl>
                                          </p:spTgt>
                                        </p:tgtEl>
                                        <p:attrNameLst>
                                          <p:attrName>style.visibility</p:attrName>
                                        </p:attrNameLst>
                                      </p:cBhvr>
                                      <p:to>
                                        <p:strVal val="visible"/>
                                      </p:to>
                                    </p:set>
                                    <p:animEffect transition="in" filter="wipe(down)">
                                      <p:cBhvr>
                                        <p:cTn id="27" dur="500"/>
                                        <p:tgtEl>
                                          <p:spTgt spid="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xEl>
                                              <p:pRg st="2" end="2"/>
                                            </p:txEl>
                                          </p:spTgt>
                                        </p:tgtEl>
                                        <p:attrNameLst>
                                          <p:attrName>style.visibility</p:attrName>
                                        </p:attrNameLst>
                                      </p:cBhvr>
                                      <p:to>
                                        <p:strVal val="visible"/>
                                      </p:to>
                                    </p:set>
                                    <p:animEffect transition="in" filter="wipe(down)">
                                      <p:cBhvr>
                                        <p:cTn id="32" dur="500"/>
                                        <p:tgtEl>
                                          <p:spTgt spid="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31</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9013434" y="251182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p:sp>
        <p:nvSpPr>
          <p:cNvPr id="58" name="Rectangle 57"/>
          <p:cNvSpPr/>
          <p:nvPr/>
        </p:nvSpPr>
        <p:spPr>
          <a:xfrm>
            <a:off x="668300" y="310835"/>
            <a:ext cx="11401197" cy="14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609" tIns="91305" rIns="182609" bIns="91305">
            <a:spAutoFit/>
          </a:bodyPr>
          <a:lstStyle/>
          <a:p>
            <a:pPr defTabSz="913030"/>
            <a:r>
              <a:rPr lang="en-US" sz="2800" b="1">
                <a:solidFill>
                  <a:srgbClr val="002060"/>
                </a:solidFill>
                <a:latin typeface="Arial" panose="020B0604020202020204" pitchFamily="34" charset="0"/>
                <a:cs typeface="Arial" panose="020B0604020202020204" pitchFamily="34" charset="0"/>
              </a:rPr>
              <a:t>             </a:t>
            </a:r>
            <a:r>
              <a:rPr lang="en-US" sz="2800" b="1">
                <a:solidFill>
                  <a:srgbClr val="002060"/>
                </a:solidFill>
                <a:latin typeface="Times New Roman" pitchFamily="18" charset="0"/>
                <a:cs typeface="Times New Roman" pitchFamily="18" charset="0"/>
              </a:rPr>
              <a:t>Cho </a:t>
            </a:r>
            <a:r>
              <a:rPr lang="en-US" sz="2800" b="1">
                <a:solidFill>
                  <a:srgbClr val="002060"/>
                </a:solidFill>
                <a:latin typeface="Times New Roman" pitchFamily="18" charset="0"/>
                <a:cs typeface="Times New Roman" pitchFamily="18" charset="0"/>
              </a:rPr>
              <a:t>hình lập phương </a:t>
            </a:r>
            <a:r>
              <a:rPr lang="en-US" sz="2800" b="1" i="1">
                <a:solidFill>
                  <a:srgbClr val="002060"/>
                </a:solidFill>
                <a:latin typeface="Times New Roman" pitchFamily="18" charset="0"/>
                <a:cs typeface="Times New Roman" pitchFamily="18" charset="0"/>
              </a:rPr>
              <a:t>ABCD.A'B'C'D' </a:t>
            </a:r>
            <a:r>
              <a:rPr lang="en-US" sz="2800" b="1">
                <a:solidFill>
                  <a:srgbClr val="002060"/>
                </a:solidFill>
                <a:latin typeface="Times New Roman" pitchFamily="18" charset="0"/>
                <a:cs typeface="Times New Roman" pitchFamily="18" charset="0"/>
              </a:rPr>
              <a:t>có cạnh bằng a. Tính diện tích xung quanh của hình trụ có hai đường tròn đáy ngoại tiếp hai hình vuông </a:t>
            </a:r>
            <a:r>
              <a:rPr lang="en-US" sz="2800" b="1" i="1">
                <a:solidFill>
                  <a:srgbClr val="002060"/>
                </a:solidFill>
                <a:latin typeface="Times New Roman" pitchFamily="18" charset="0"/>
                <a:cs typeface="Times New Roman" pitchFamily="18" charset="0"/>
              </a:rPr>
              <a:t>ABCD </a:t>
            </a:r>
            <a:r>
              <a:rPr lang="en-US" sz="2800" b="1">
                <a:solidFill>
                  <a:srgbClr val="002060"/>
                </a:solidFill>
                <a:latin typeface="Times New Roman" pitchFamily="18" charset="0"/>
                <a:cs typeface="Times New Roman" pitchFamily="18" charset="0"/>
              </a:rPr>
              <a:t>và </a:t>
            </a:r>
            <a:r>
              <a:rPr lang="en-US" sz="2800" b="1" i="1">
                <a:solidFill>
                  <a:srgbClr val="002060"/>
                </a:solidFill>
                <a:latin typeface="Times New Roman" pitchFamily="18" charset="0"/>
                <a:cs typeface="Times New Roman" pitchFamily="18" charset="0"/>
              </a:rPr>
              <a:t>A'B'C'D'. </a:t>
            </a:r>
            <a:endParaRPr lang="en-US" sz="2800" b="1" i="1" dirty="0">
              <a:solidFill>
                <a:srgbClr val="00206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096875" y="2459454"/>
                <a:ext cx="1456681" cy="642868"/>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2</m:t>
                          </m:r>
                        </m:sup>
                      </m:sSup>
                      <m:rad>
                        <m:radPr>
                          <m:degHide m:val="on"/>
                          <m:ctrlPr>
                            <a:rPr lang="en-US" sz="3200" i="1" kern="0">
                              <a:solidFill>
                                <a:prstClr val="white"/>
                              </a:solidFill>
                              <a:latin typeface="Cambria Math"/>
                              <a:ea typeface="Cambria Math"/>
                            </a:rPr>
                          </m:ctrlPr>
                        </m:radPr>
                        <m:deg/>
                        <m:e>
                          <m:r>
                            <a:rPr lang="en-US" sz="3200" i="1" kern="0">
                              <a:solidFill>
                                <a:prstClr val="white"/>
                              </a:solidFill>
                              <a:latin typeface="Cambria Math"/>
                              <a:ea typeface="Cambria Math"/>
                            </a:rPr>
                            <m:t>3</m:t>
                          </m:r>
                        </m:e>
                      </m:rad>
                    </m:oMath>
                  </m:oMathPara>
                </a14:m>
                <a:endParaRPr lang="en-US">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096865" y="2459454"/>
                <a:ext cx="1456681" cy="64286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4125735" y="2258072"/>
                <a:ext cx="1614866" cy="1126719"/>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2</m:t>
                          </m:r>
                        </m:sup>
                      </m:sSup>
                      <m:r>
                        <a:rPr lang="en-US" sz="3200" i="1" kern="0">
                          <a:solidFill>
                            <a:prstClr val="white"/>
                          </a:solidFill>
                          <a:latin typeface="Cambria Math"/>
                          <a:ea typeface="Cambria Math"/>
                        </a:rPr>
                        <m:t> </m:t>
                      </m:r>
                      <m:f>
                        <m:fPr>
                          <m:ctrlPr>
                            <a:rPr lang="en-US" sz="3200" i="1" kern="0">
                              <a:solidFill>
                                <a:prstClr val="white"/>
                              </a:solidFill>
                              <a:latin typeface="Cambria Math"/>
                              <a:ea typeface="Cambria Math"/>
                            </a:rPr>
                          </m:ctrlPr>
                        </m:fPr>
                        <m:num>
                          <m:rad>
                            <m:radPr>
                              <m:degHide m:val="on"/>
                              <m:ctrlPr>
                                <a:rPr lang="en-US" sz="3200" i="1" kern="0">
                                  <a:solidFill>
                                    <a:prstClr val="white"/>
                                  </a:solidFill>
                                  <a:latin typeface="Cambria Math"/>
                                  <a:ea typeface="Cambria Math"/>
                                </a:rPr>
                              </m:ctrlPr>
                            </m:radPr>
                            <m:deg/>
                            <m:e>
                              <m:r>
                                <a:rPr lang="en-US" sz="3200" i="1" kern="0">
                                  <a:solidFill>
                                    <a:prstClr val="white"/>
                                  </a:solidFill>
                                  <a:latin typeface="Cambria Math"/>
                                  <a:ea typeface="Cambria Math"/>
                                </a:rPr>
                                <m:t>2</m:t>
                              </m:r>
                            </m:e>
                          </m:rad>
                        </m:num>
                        <m:den>
                          <m:r>
                            <a:rPr lang="en-US" sz="3200" i="1" kern="0">
                              <a:solidFill>
                                <a:prstClr val="white"/>
                              </a:solidFill>
                              <a:latin typeface="Cambria Math"/>
                              <a:ea typeface="Cambria Math"/>
                            </a:rPr>
                            <m:t>2</m:t>
                          </m:r>
                        </m:den>
                      </m:f>
                    </m:oMath>
                  </m:oMathPara>
                </a14:m>
                <a:endParaRPr lang="en-US">
                  <a:solidFill>
                    <a:prstClr val="black"/>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4125735" y="2258062"/>
                <a:ext cx="1614866" cy="112671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7041665" y="2499997"/>
                <a:ext cx="959557" cy="584775"/>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2</m:t>
                          </m:r>
                        </m:sup>
                      </m:sSup>
                    </m:oMath>
                  </m:oMathPara>
                </a14:m>
                <a:endParaRPr lang="en-US">
                  <a:solidFill>
                    <a:prstClr val="black"/>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7041655" y="2499987"/>
                <a:ext cx="959557"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9957585" y="2459454"/>
                <a:ext cx="1456681" cy="642868"/>
              </a:xfrm>
              <a:prstGeom prst="rect">
                <a:avLst/>
              </a:prstGeom>
            </p:spPr>
            <p:txBody>
              <a:bodyPr wrap="none" lIns="91300" tIns="45650" rIns="91300" bIns="45650">
                <a:spAutoFit/>
              </a:bodyPr>
              <a:lstStyle/>
              <a:p>
                <a:pPr/>
                <a14:m>
                  <m:oMathPara xmlns:m="http://schemas.openxmlformats.org/officeDocument/2006/math">
                    <m:oMathParaPr>
                      <m:jc m:val="centerGroup"/>
                    </m:oMathParaPr>
                    <m:oMath xmlns:m="http://schemas.openxmlformats.org/officeDocument/2006/math">
                      <m:r>
                        <a:rPr lang="en-US" sz="3200" i="1" kern="0">
                          <a:solidFill>
                            <a:prstClr val="white"/>
                          </a:solidFill>
                          <a:latin typeface="Cambria Math"/>
                          <a:ea typeface="Cambria Math"/>
                        </a:rPr>
                        <m:t>𝜋</m:t>
                      </m:r>
                      <m:sSup>
                        <m:sSupPr>
                          <m:ctrlPr>
                            <a:rPr lang="en-US" sz="3200" i="1" kern="0">
                              <a:solidFill>
                                <a:prstClr val="white"/>
                              </a:solidFill>
                              <a:latin typeface="Cambria Math"/>
                              <a:ea typeface="Cambria Math"/>
                            </a:rPr>
                          </m:ctrlPr>
                        </m:sSupPr>
                        <m:e>
                          <m:r>
                            <a:rPr lang="en-US" sz="3200" i="1" kern="0">
                              <a:solidFill>
                                <a:prstClr val="white"/>
                              </a:solidFill>
                              <a:latin typeface="Cambria Math"/>
                              <a:ea typeface="Cambria Math"/>
                            </a:rPr>
                            <m:t>𝑎</m:t>
                          </m:r>
                        </m:e>
                        <m:sup>
                          <m:r>
                            <a:rPr lang="en-US" sz="3200" i="1" kern="0">
                              <a:solidFill>
                                <a:prstClr val="white"/>
                              </a:solidFill>
                              <a:latin typeface="Cambria Math"/>
                              <a:ea typeface="Cambria Math"/>
                            </a:rPr>
                            <m:t>2</m:t>
                          </m:r>
                        </m:sup>
                      </m:sSup>
                      <m:rad>
                        <m:radPr>
                          <m:degHide m:val="on"/>
                          <m:ctrlPr>
                            <a:rPr lang="en-US" sz="3200" i="1" kern="0">
                              <a:solidFill>
                                <a:prstClr val="white"/>
                              </a:solidFill>
                              <a:latin typeface="Cambria Math"/>
                              <a:ea typeface="Cambria Math"/>
                            </a:rPr>
                          </m:ctrlPr>
                        </m:radPr>
                        <m:deg/>
                        <m:e>
                          <m:r>
                            <a:rPr lang="en-US" sz="3200" i="1" kern="0">
                              <a:solidFill>
                                <a:prstClr val="white"/>
                              </a:solidFill>
                              <a:latin typeface="Cambria Math"/>
                              <a:ea typeface="Cambria Math"/>
                            </a:rPr>
                            <m:t>2</m:t>
                          </m:r>
                        </m:e>
                      </m:rad>
                    </m:oMath>
                  </m:oMathPara>
                </a14:m>
                <a:endParaRPr lang="en-US">
                  <a:solidFill>
                    <a:prstClr val="black"/>
                  </a:solidFill>
                </a:endParaRPr>
              </a:p>
            </p:txBody>
          </p:sp>
        </mc:Choice>
        <mc:Fallback xmlns="">
          <p:sp>
            <p:nvSpPr>
              <p:cNvPr id="54" name="Rectangle 53"/>
              <p:cNvSpPr>
                <a:spLocks noRot="1" noChangeAspect="1" noMove="1" noResize="1" noEditPoints="1" noAdjustHandles="1" noChangeArrowheads="1" noChangeShapeType="1" noTextEdit="1"/>
              </p:cNvSpPr>
              <p:nvPr/>
            </p:nvSpPr>
            <p:spPr>
              <a:xfrm>
                <a:off x="9957575" y="2459454"/>
                <a:ext cx="1456681" cy="6428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p:cNvSpPr txBox="1"/>
              <p:nvPr/>
            </p:nvSpPr>
            <p:spPr>
              <a:xfrm>
                <a:off x="793316" y="4171036"/>
                <a:ext cx="10499284" cy="2545427"/>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Bán kính đường tròn đáy </a:t>
                </a:r>
                <a14:m>
                  <m:oMath xmlns:m="http://schemas.openxmlformats.org/officeDocument/2006/math">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𝐴𝐶</m:t>
                        </m:r>
                      </m:num>
                      <m:den>
                        <m:r>
                          <a:rPr lang="en-US" sz="2800" i="1" kern="0" dirty="0">
                            <a:solidFill>
                              <a:prstClr val="black"/>
                            </a:solidFill>
                            <a:latin typeface="Cambria Math" panose="02040503050406030204" pitchFamily="18" charset="0"/>
                          </a:rPr>
                          <m:t>2</m:t>
                        </m:r>
                      </m:den>
                    </m:f>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𝑎</m:t>
                        </m:r>
                        <m:rad>
                          <m:radPr>
                            <m:degHide m:val="on"/>
                            <m:ctrlPr>
                              <a:rPr lang="en-US" sz="2800" i="1" kern="0" dirty="0">
                                <a:solidFill>
                                  <a:prstClr val="black"/>
                                </a:solidFill>
                                <a:latin typeface="Cambria Math"/>
                              </a:rPr>
                            </m:ctrlPr>
                          </m:radPr>
                          <m:deg/>
                          <m:e>
                            <m:r>
                              <a:rPr lang="en-US" sz="2800" i="1" kern="0" dirty="0">
                                <a:solidFill>
                                  <a:prstClr val="black"/>
                                </a:solidFill>
                                <a:latin typeface="Cambria Math" panose="02040503050406030204" pitchFamily="18" charset="0"/>
                              </a:rPr>
                              <m:t>2</m:t>
                            </m:r>
                          </m:e>
                        </m:rad>
                      </m:num>
                      <m:den>
                        <m:r>
                          <a:rPr lang="en-US" sz="2800" i="1" kern="0" dirty="0">
                            <a:solidFill>
                              <a:prstClr val="black"/>
                            </a:solidFill>
                            <a:latin typeface="Cambria Math" panose="02040503050406030204" pitchFamily="18" charset="0"/>
                          </a:rPr>
                          <m:t>2</m:t>
                        </m:r>
                      </m:den>
                    </m:f>
                  </m:oMath>
                </a14:m>
                <a:r>
                  <a:rPr lang="en-US" sz="2800" kern="0" dirty="0">
                    <a:solidFill>
                      <a:prstClr val="black"/>
                    </a:solidFill>
                    <a:latin typeface="Times New Roman" pitchFamily="18" charset="0"/>
                    <a:cs typeface="Times New Roman" pitchFamily="18" charset="0"/>
                  </a:rPr>
                  <a:t>  </a:t>
                </a:r>
                <a:r>
                  <a:rPr lang="en-US" sz="2800" kern="0">
                    <a:solidFill>
                      <a:prstClr val="black"/>
                    </a:solidFill>
                    <a:latin typeface="Times New Roman" pitchFamily="18" charset="0"/>
                    <a:cs typeface="Times New Roman" pitchFamily="18" charset="0"/>
                  </a:rPr>
                  <a:t>.     </a:t>
                </a:r>
                <a:endParaRPr lang="en-US" sz="2800" kern="0" smtClean="0">
                  <a:solidFill>
                    <a:prstClr val="black"/>
                  </a:solidFill>
                  <a:latin typeface="Times New Roman" pitchFamily="18" charset="0"/>
                  <a:cs typeface="Times New Roman" pitchFamily="18" charset="0"/>
                </a:endParaRPr>
              </a:p>
              <a:p>
                <a:pPr defTabSz="913030">
                  <a:defRPr/>
                </a:pPr>
                <a:r>
                  <a:rPr lang="en-US" sz="2800" kern="0" smtClean="0">
                    <a:solidFill>
                      <a:prstClr val="black"/>
                    </a:solidFill>
                    <a:latin typeface="Times New Roman" pitchFamily="18" charset="0"/>
                    <a:cs typeface="Times New Roman" pitchFamily="18" charset="0"/>
                  </a:rPr>
                  <a:t>Độ </a:t>
                </a:r>
                <a:r>
                  <a:rPr lang="en-US" sz="2800" kern="0" dirty="0" err="1">
                    <a:solidFill>
                      <a:prstClr val="black"/>
                    </a:solidFill>
                    <a:latin typeface="Times New Roman" pitchFamily="18" charset="0"/>
                    <a:cs typeface="Times New Roman" pitchFamily="18" charset="0"/>
                  </a:rPr>
                  <a:t>dài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đường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sinh</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rPr>
                      <m:t>𝑙</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𝑎</m:t>
                    </m:r>
                  </m:oMath>
                </a14:m>
                <a:endParaRPr lang="en-US" sz="2800" kern="0" dirty="0">
                  <a:solidFill>
                    <a:prstClr val="black"/>
                  </a:solidFill>
                  <a:latin typeface="Times New Roman"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Diện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xung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quanh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hình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endParaRPr lang="en-US" sz="2800" kern="0" dirty="0">
                  <a:solidFill>
                    <a:prstClr val="black"/>
                  </a:solidFill>
                  <a:latin typeface="Times New Roman" pitchFamily="18" charset="0"/>
                  <a:cs typeface="Times New Roman" pitchFamily="18" charset="0"/>
                </a:endParaRPr>
              </a:p>
              <a:p>
                <a:pPr defTabSz="913030">
                  <a:defRPr/>
                </a:pPr>
                <a14:m>
                  <m:oMathPara xmlns:m="http://schemas.openxmlformats.org/officeDocument/2006/math">
                    <m:oMathParaPr>
                      <m:jc m:val="centerGroup"/>
                    </m:oMathParaPr>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𝑠</m:t>
                          </m:r>
                        </m:e>
                        <m:sub>
                          <m:r>
                            <a:rPr lang="en-US" sz="2800" i="1" kern="0">
                              <a:solidFill>
                                <a:prstClr val="black"/>
                              </a:solidFill>
                              <a:latin typeface="Cambria Math" panose="02040503050406030204" pitchFamily="18" charset="0"/>
                            </a:rPr>
                            <m:t>𝑥𝑞</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𝑎</m:t>
                          </m:r>
                          <m:rad>
                            <m:radPr>
                              <m:degHide m:val="on"/>
                              <m:ctrlPr>
                                <a:rPr lang="en-US" sz="2800" i="1" kern="0" dirty="0">
                                  <a:solidFill>
                                    <a:prstClr val="black"/>
                                  </a:solidFill>
                                  <a:latin typeface="Cambria Math"/>
                                </a:rPr>
                              </m:ctrlPr>
                            </m:radPr>
                            <m:deg/>
                            <m:e>
                              <m:r>
                                <a:rPr lang="en-US" sz="2800" i="1" kern="0" dirty="0">
                                  <a:solidFill>
                                    <a:prstClr val="black"/>
                                  </a:solidFill>
                                  <a:latin typeface="Cambria Math" panose="02040503050406030204" pitchFamily="18" charset="0"/>
                                </a:rPr>
                                <m:t>2</m:t>
                              </m:r>
                            </m:e>
                          </m:rad>
                        </m:num>
                        <m:den>
                          <m:r>
                            <a:rPr lang="en-US" sz="2800" i="1" kern="0" dirty="0">
                              <a:solidFill>
                                <a:prstClr val="black"/>
                              </a:solidFill>
                              <a:latin typeface="Cambria Math" panose="02040503050406030204" pitchFamily="18" charset="0"/>
                            </a:rPr>
                            <m:t>2</m:t>
                          </m:r>
                        </m:den>
                      </m:f>
                      <m:r>
                        <a:rPr lang="en-US" sz="2800" i="1" kern="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rPr>
                          </m:ctrlPr>
                        </m:sSupPr>
                        <m:e>
                          <m:r>
                            <a:rPr lang="en-US" sz="2800" i="1" kern="0" dirty="0">
                              <a:solidFill>
                                <a:prstClr val="black"/>
                              </a:solidFill>
                              <a:latin typeface="Cambria Math" panose="02040503050406030204" pitchFamily="18" charset="0"/>
                            </a:rPr>
                            <m:t>𝑎</m:t>
                          </m:r>
                        </m:e>
                        <m:sup>
                          <m:r>
                            <a:rPr lang="en-US" sz="2800" i="1" kern="0" dirty="0">
                              <a:solidFill>
                                <a:prstClr val="black"/>
                              </a:solidFill>
                              <a:latin typeface="Cambria Math" panose="02040503050406030204" pitchFamily="18" charset="0"/>
                            </a:rPr>
                            <m:t>2</m:t>
                          </m:r>
                        </m:sup>
                      </m:sSup>
                      <m:rad>
                        <m:radPr>
                          <m:degHide m:val="on"/>
                          <m:ctrlPr>
                            <a:rPr lang="en-US" sz="2800" i="1" kern="0" dirty="0">
                              <a:solidFill>
                                <a:prstClr val="black"/>
                              </a:solidFill>
                              <a:latin typeface="Cambria Math"/>
                            </a:rPr>
                          </m:ctrlPr>
                        </m:radPr>
                        <m:deg/>
                        <m:e>
                          <m:r>
                            <a:rPr lang="en-US" sz="2800" i="1" kern="0" dirty="0">
                              <a:solidFill>
                                <a:prstClr val="black"/>
                              </a:solidFill>
                              <a:latin typeface="Cambria Math" panose="02040503050406030204" pitchFamily="18" charset="0"/>
                            </a:rPr>
                            <m:t>2</m:t>
                          </m:r>
                        </m:e>
                      </m:rad>
                    </m:oMath>
                  </m:oMathPara>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p:sp>
            <p:nvSpPr>
              <p:cNvPr id="63" name="TextBox 62"/>
              <p:cNvSpPr txBox="1">
                <a:spLocks noRot="1" noChangeAspect="1" noMove="1" noResize="1" noEditPoints="1" noAdjustHandles="1" noChangeArrowheads="1" noChangeShapeType="1" noTextEdit="1"/>
              </p:cNvSpPr>
              <p:nvPr/>
            </p:nvSpPr>
            <p:spPr>
              <a:xfrm>
                <a:off x="793316" y="4171036"/>
                <a:ext cx="10499284" cy="2545427"/>
              </a:xfrm>
              <a:prstGeom prst="rect">
                <a:avLst/>
              </a:prstGeom>
              <a:blipFill rotWithShape="1">
                <a:blip r:embed="rId7"/>
                <a:stretch>
                  <a:fillRect l="-1161"/>
                </a:stretch>
              </a:blipFill>
            </p:spPr>
            <p:txBody>
              <a:bodyPr/>
              <a:lstStyle/>
              <a:p>
                <a:r>
                  <a:rPr lang="en-US">
                    <a:noFill/>
                  </a:rPr>
                  <a:t> </a:t>
                </a:r>
              </a:p>
            </p:txBody>
          </p:sp>
        </mc:Fallback>
      </mc:AlternateContent>
    </p:spTree>
    <p:extLst>
      <p:ext uri="{BB962C8B-B14F-4D97-AF65-F5344CB8AC3E}">
        <p14:creationId xmlns:p14="http://schemas.microsoft.com/office/powerpoint/2010/main" val="10821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wipe(down)">
                                      <p:cBhvr>
                                        <p:cTn id="17" dur="500"/>
                                        <p:tgtEl>
                                          <p:spTgt spid="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3">
                                            <p:txEl>
                                              <p:pRg st="1" end="1"/>
                                            </p:txEl>
                                          </p:spTgt>
                                        </p:tgtEl>
                                        <p:attrNameLst>
                                          <p:attrName>style.visibility</p:attrName>
                                        </p:attrNameLst>
                                      </p:cBhvr>
                                      <p:to>
                                        <p:strVal val="visible"/>
                                      </p:to>
                                    </p:set>
                                    <p:animEffect transition="in" filter="wipe(down)">
                                      <p:cBhvr>
                                        <p:cTn id="22" dur="500"/>
                                        <p:tgtEl>
                                          <p:spTgt spid="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wipe(down)">
                                      <p:cBhvr>
                                        <p:cTn id="27" dur="500"/>
                                        <p:tgtEl>
                                          <p:spTgt spid="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3">
                                            <p:txEl>
                                              <p:pRg st="3" end="3"/>
                                            </p:txEl>
                                          </p:spTgt>
                                        </p:tgtEl>
                                        <p:attrNameLst>
                                          <p:attrName>style.visibility</p:attrName>
                                        </p:attrNameLst>
                                      </p:cBhvr>
                                      <p:to>
                                        <p:strVal val="visible"/>
                                      </p:to>
                                    </p:set>
                                    <p:animEffect transition="in" filter="wipe(down)">
                                      <p:cBhvr>
                                        <p:cTn id="32" dur="500"/>
                                        <p:tgtEl>
                                          <p:spTgt spid="6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1"/>
            <a:ext cx="11906396" cy="2338446"/>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70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33</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48944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181594" y="2761811"/>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1" name="Rectangle 10"/>
          <p:cNvSpPr/>
          <p:nvPr/>
        </p:nvSpPr>
        <p:spPr>
          <a:xfrm>
            <a:off x="1041092" y="245605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58" name="Rectangle 57"/>
              <p:cNvSpPr/>
              <p:nvPr/>
            </p:nvSpPr>
            <p:spPr>
              <a:xfrm>
                <a:off x="668300" y="310845"/>
                <a:ext cx="11401197" cy="1908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defTabSz="913030"/>
                <a:r>
                  <a:rPr lang="en-US" sz="2800" b="1">
                    <a:solidFill>
                      <a:srgbClr val="002060"/>
                    </a:solidFill>
                    <a:latin typeface="Arial" panose="020B0604020202020204" pitchFamily="34" charset="0"/>
                    <a:cs typeface="Arial" panose="020B0604020202020204" pitchFamily="34" charset="0"/>
                  </a:rPr>
                  <a:t>              </a:t>
                </a:r>
                <a:r>
                  <a:rPr lang="en-US" sz="2800" b="1">
                    <a:solidFill>
                      <a:srgbClr val="002060"/>
                    </a:solidFill>
                    <a:latin typeface="Times New Roman" pitchFamily="18" charset="0"/>
                    <a:cs typeface="Times New Roman" pitchFamily="18" charset="0"/>
                  </a:rPr>
                  <a:t>Cho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40cm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tròn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nội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mặt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Gọi</a:t>
                </a:r>
                <a:r>
                  <a:rPr lang="en-US" sz="2800" b="1" dirty="0">
                    <a:solidFill>
                      <a:srgbClr val="002060"/>
                    </a:solidFill>
                    <a:latin typeface="Times New Roman" pitchFamily="18" charset="0"/>
                    <a:cs typeface="Times New Roman" pitchFamily="18" charset="0"/>
                  </a:rPr>
                  <a:t> </a:t>
                </a:r>
                <a14:m>
                  <m:oMath xmlns:m="http://schemas.openxmlformats.org/officeDocument/2006/math">
                    <m:sSub>
                      <m:sSubPr>
                        <m:ctrlPr>
                          <a:rPr lang="en-US" sz="2800" b="1" i="1">
                            <a:solidFill>
                              <a:srgbClr val="002060"/>
                            </a:solidFill>
                            <a:latin typeface="Cambria Math"/>
                          </a:rPr>
                        </m:ctrlPr>
                      </m:sSubPr>
                      <m:e>
                        <m:r>
                          <a:rPr lang="en-US" sz="2800" b="1" i="1">
                            <a:solidFill>
                              <a:srgbClr val="002060"/>
                            </a:solidFill>
                            <a:latin typeface="Cambria Math" panose="02040503050406030204" pitchFamily="18" charset="0"/>
                          </a:rPr>
                          <m:t>𝑺</m:t>
                        </m:r>
                      </m:e>
                      <m:sub>
                        <m:r>
                          <a:rPr lang="en-US" sz="2800" b="1" i="1">
                            <a:solidFill>
                              <a:srgbClr val="002060"/>
                            </a:solidFill>
                            <a:latin typeface="Cambria Math" panose="02040503050406030204" pitchFamily="18" charset="0"/>
                          </a:rPr>
                          <m:t>1</m:t>
                        </m:r>
                      </m:sub>
                    </m:sSub>
                    <m:r>
                      <a:rPr lang="en-US" sz="2800" b="1" i="1">
                        <a:solidFill>
                          <a:srgbClr val="002060"/>
                        </a:solidFill>
                        <a:latin typeface="Cambria Math" panose="02040503050406030204" pitchFamily="18" charset="0"/>
                      </a:rPr>
                      <m:t>,</m:t>
                    </m:r>
                  </m:oMath>
                </a14:m>
                <a:r>
                  <a:rPr lang="en-US" sz="2800" b="1" dirty="0">
                    <a:solidFill>
                      <a:srgbClr val="002060"/>
                    </a:solidFill>
                    <a:latin typeface="Times New Roman" pitchFamily="18" charset="0"/>
                    <a:cs typeface="Times New Roman" pitchFamily="18" charset="0"/>
                  </a:rPr>
                  <a:t> </a:t>
                </a:r>
                <a14:m>
                  <m:oMath xmlns:m="http://schemas.openxmlformats.org/officeDocument/2006/math">
                    <m:sSub>
                      <m:sSubPr>
                        <m:ctrlPr>
                          <a:rPr lang="en-US" sz="2800" b="1" i="1">
                            <a:solidFill>
                              <a:srgbClr val="002060"/>
                            </a:solidFill>
                            <a:latin typeface="Cambria Math"/>
                          </a:rPr>
                        </m:ctrlPr>
                      </m:sSubPr>
                      <m:e>
                        <m:r>
                          <a:rPr lang="en-US" sz="2800" b="1" i="1">
                            <a:solidFill>
                              <a:srgbClr val="002060"/>
                            </a:solidFill>
                            <a:latin typeface="Cambria Math" panose="02040503050406030204" pitchFamily="18" charset="0"/>
                          </a:rPr>
                          <m:t>𝑺</m:t>
                        </m:r>
                      </m:e>
                      <m:sub>
                        <m:r>
                          <a:rPr lang="en-US" sz="2800" b="1" i="1">
                            <a:solidFill>
                              <a:srgbClr val="002060"/>
                            </a:solidFill>
                            <a:latin typeface="Cambria Math" panose="02040503050406030204" pitchFamily="18" charset="0"/>
                          </a:rPr>
                          <m:t>𝟐</m:t>
                        </m:r>
                      </m:sub>
                    </m:sSub>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lượt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toàn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lập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toàn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Tính</a:t>
                </a:r>
                <a:r>
                  <a:rPr lang="en-US" sz="2800" b="1" dirty="0">
                    <a:solidFill>
                      <a:srgbClr val="002060"/>
                    </a:solidFill>
                    <a:latin typeface="Times New Roman" pitchFamily="18" charset="0"/>
                    <a:cs typeface="Times New Roman" pitchFamily="18" charset="0"/>
                  </a:rPr>
                  <a:t>   </a:t>
                </a:r>
                <a14:m>
                  <m:oMath xmlns:m="http://schemas.openxmlformats.org/officeDocument/2006/math">
                    <m:sSub>
                      <m:sSubPr>
                        <m:ctrlPr>
                          <a:rPr lang="en-US" sz="2800" b="1" i="1">
                            <a:solidFill>
                              <a:srgbClr val="002060"/>
                            </a:solidFill>
                            <a:latin typeface="Cambria Math"/>
                          </a:rPr>
                        </m:ctrlPr>
                      </m:sSubPr>
                      <m:e>
                        <m:r>
                          <a:rPr lang="en-US" sz="2800" b="1" i="1">
                            <a:solidFill>
                              <a:srgbClr val="002060"/>
                            </a:solidFill>
                            <a:latin typeface="Cambria Math" panose="02040503050406030204" pitchFamily="18" charset="0"/>
                          </a:rPr>
                          <m:t>𝑺</m:t>
                        </m:r>
                        <m:r>
                          <a:rPr lang="en-US" sz="2800" b="1" i="1">
                            <a:solidFill>
                              <a:srgbClr val="002060"/>
                            </a:solidFill>
                            <a:latin typeface="Cambria Math" panose="02040503050406030204" pitchFamily="18" charset="0"/>
                          </a:rPr>
                          <m:t>=</m:t>
                        </m:r>
                        <m:r>
                          <a:rPr lang="en-US" sz="2800" b="1" i="1">
                            <a:solidFill>
                              <a:srgbClr val="002060"/>
                            </a:solidFill>
                            <a:latin typeface="Cambria Math" panose="02040503050406030204" pitchFamily="18" charset="0"/>
                          </a:rPr>
                          <m:t>𝑺</m:t>
                        </m:r>
                      </m:e>
                      <m:sub>
                        <m:r>
                          <a:rPr lang="en-US" sz="2800" b="1" i="1">
                            <a:solidFill>
                              <a:srgbClr val="002060"/>
                            </a:solidFill>
                            <a:latin typeface="Cambria Math" panose="02040503050406030204" pitchFamily="18" charset="0"/>
                          </a:rPr>
                          <m:t>1</m:t>
                        </m:r>
                      </m:sub>
                    </m:sSub>
                    <m:sSub>
                      <m:sSubPr>
                        <m:ctrlPr>
                          <a:rPr lang="en-US" sz="2800" b="1" i="1">
                            <a:solidFill>
                              <a:srgbClr val="002060"/>
                            </a:solidFill>
                            <a:latin typeface="Cambria Math"/>
                          </a:rPr>
                        </m:ctrlPr>
                      </m:sSubPr>
                      <m:e>
                        <m:r>
                          <a:rPr lang="en-US" sz="2800" b="1" i="1">
                            <a:solidFill>
                              <a:srgbClr val="002060"/>
                            </a:solidFill>
                            <a:latin typeface="Cambria Math" panose="02040503050406030204" pitchFamily="18" charset="0"/>
                          </a:rPr>
                          <m:t>+</m:t>
                        </m:r>
                        <m:r>
                          <a:rPr lang="en-US" sz="2800" b="1" i="1">
                            <a:solidFill>
                              <a:srgbClr val="002060"/>
                            </a:solidFill>
                            <a:latin typeface="Cambria Math" panose="02040503050406030204" pitchFamily="18" charset="0"/>
                          </a:rPr>
                          <m:t>𝑺</m:t>
                        </m:r>
                      </m:e>
                      <m:sub>
                        <m:r>
                          <a:rPr lang="en-US" sz="2800" b="1" i="1">
                            <a:solidFill>
                              <a:srgbClr val="002060"/>
                            </a:solidFill>
                            <a:latin typeface="Cambria Math" panose="02040503050406030204" pitchFamily="18" charset="0"/>
                          </a:rPr>
                          <m:t>𝟐</m:t>
                        </m:r>
                      </m:sub>
                    </m:sSub>
                  </m:oMath>
                </a14:m>
                <a:endParaRPr lang="en-US" sz="2800" b="1" i="1" dirty="0">
                  <a:solidFill>
                    <a:srgbClr val="002060"/>
                  </a:solidFill>
                  <a:latin typeface="Times New Roman" pitchFamily="18" charset="0"/>
                  <a:cs typeface="Times New Roman"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668290" y="310835"/>
                <a:ext cx="11401197" cy="1908225"/>
              </a:xfrm>
              <a:prstGeom prst="rect">
                <a:avLst/>
              </a:prstGeom>
              <a:blipFill rotWithShape="1">
                <a:blip r:embed="rId3"/>
                <a:stretch>
                  <a:fillRect l="-321" t="-958" b="-54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68290" y="2838284"/>
                <a:ext cx="2661336" cy="461665"/>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400" b="1" kern="0" dirty="0">
                          <a:latin typeface="Cambria Math" panose="02040503050406030204" pitchFamily="18" charset="0"/>
                          <a:ea typeface="Cambria Math" panose="02040503050406030204" pitchFamily="18" charset="0"/>
                          <a:cs typeface="Arial" panose="020B0604020202020204" pitchFamily="34" charset="0"/>
                        </a:rPr>
                        <m:t>𝑺</m:t>
                      </m:r>
                      <m:r>
                        <a:rPr lang="en-US" sz="2400" b="1" kern="0" dirty="0">
                          <a:latin typeface="Cambria Math" panose="02040503050406030204" pitchFamily="18" charset="0"/>
                          <a:ea typeface="Cambria Math" panose="02040503050406030204" pitchFamily="18" charset="0"/>
                          <a:cs typeface="Arial" panose="020B0604020202020204" pitchFamily="34" charset="0"/>
                        </a:rPr>
                        <m:t>=</m:t>
                      </m:r>
                      <m:r>
                        <a:rPr lang="en-US" sz="2400" b="1" kern="0" dirty="0">
                          <a:latin typeface="Cambria Math" panose="02040503050406030204" pitchFamily="18" charset="0"/>
                          <a:ea typeface="Cambria Math" panose="02040503050406030204" pitchFamily="18" charset="0"/>
                          <a:cs typeface="Arial" panose="020B0604020202020204" pitchFamily="34" charset="0"/>
                        </a:rPr>
                        <m:t>𝟒</m:t>
                      </m:r>
                      <m:r>
                        <a:rPr lang="en-US" sz="2400" b="1" kern="0" dirty="0">
                          <a:latin typeface="Cambria Math" panose="02040503050406030204" pitchFamily="18" charset="0"/>
                          <a:ea typeface="Cambria Math" panose="02040503050406030204" pitchFamily="18" charset="0"/>
                          <a:cs typeface="Arial" panose="020B0604020202020204" pitchFamily="34" charset="0"/>
                        </a:rPr>
                        <m:t>(</m:t>
                      </m:r>
                      <m:r>
                        <a:rPr lang="en-US" sz="2400" b="1" kern="0" dirty="0">
                          <a:latin typeface="Cambria Math" panose="02040503050406030204" pitchFamily="18" charset="0"/>
                          <a:ea typeface="Cambria Math" panose="02040503050406030204" pitchFamily="18" charset="0"/>
                          <a:cs typeface="Arial" panose="020B0604020202020204" pitchFamily="34" charset="0"/>
                        </a:rPr>
                        <m:t>𝟐𝟒𝟎𝟎</m:t>
                      </m:r>
                      <m:r>
                        <a:rPr lang="en-US" sz="2400" b="1" kern="0" dirty="0">
                          <a:latin typeface="Cambria Math" panose="02040503050406030204" pitchFamily="18" charset="0"/>
                          <a:ea typeface="Cambria Math" panose="02040503050406030204" pitchFamily="18" charset="0"/>
                          <a:cs typeface="Arial" panose="020B0604020202020204" pitchFamily="34" charset="0"/>
                        </a:rPr>
                        <m:t>+</m:t>
                      </m:r>
                      <m:r>
                        <a:rPr lang="en-US" sz="2400" b="1" kern="0" dirty="0">
                          <a:latin typeface="Cambria Math" panose="02040503050406030204" pitchFamily="18" charset="0"/>
                          <a:ea typeface="Cambria Math" panose="02040503050406030204" pitchFamily="18" charset="0"/>
                          <a:cs typeface="Arial" panose="020B0604020202020204" pitchFamily="34" charset="0"/>
                        </a:rPr>
                        <m:t>𝝅</m:t>
                      </m:r>
                      <m:r>
                        <a:rPr lang="en-US" sz="2400" b="1" kern="0"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b="1" kern="0" dirty="0"/>
              </a:p>
            </p:txBody>
          </p:sp>
        </mc:Choice>
        <mc:Fallback xmlns="">
          <p:sp>
            <p:nvSpPr>
              <p:cNvPr id="62" name="TextBox 61"/>
              <p:cNvSpPr txBox="1">
                <a:spLocks noRot="1" noChangeAspect="1" noMove="1" noResize="1" noEditPoints="1" noAdjustHandles="1" noChangeArrowheads="1" noChangeShapeType="1" noTextEdit="1"/>
              </p:cNvSpPr>
              <p:nvPr/>
            </p:nvSpPr>
            <p:spPr>
              <a:xfrm>
                <a:off x="668290" y="2838274"/>
                <a:ext cx="2661336" cy="461665"/>
              </a:xfrm>
              <a:prstGeom prst="rect">
                <a:avLst/>
              </a:prstGeom>
              <a:blipFill rotWithShape="1">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655508" y="2825148"/>
                <a:ext cx="2397135" cy="430887"/>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200" b="1" kern="0" dirty="0">
                          <a:latin typeface="Cambria Math" panose="02040503050406030204" pitchFamily="18" charset="0"/>
                          <a:ea typeface="Cambria Math" panose="02040503050406030204" pitchFamily="18" charset="0"/>
                          <a:cs typeface="Arial" panose="020B0604020202020204" pitchFamily="34" charset="0"/>
                        </a:rPr>
                        <m:t>𝑺</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𝟐𝟒𝟎𝟎</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𝟒</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𝝅</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200" b="1" kern="0" dirty="0"/>
              </a:p>
            </p:txBody>
          </p:sp>
        </mc:Choice>
        <mc:Fallback xmlns="">
          <p:sp>
            <p:nvSpPr>
              <p:cNvPr id="64" name="TextBox 63"/>
              <p:cNvSpPr txBox="1">
                <a:spLocks noRot="1" noChangeAspect="1" noMove="1" noResize="1" noEditPoints="1" noAdjustHandles="1" noChangeArrowheads="1" noChangeShapeType="1" noTextEdit="1"/>
              </p:cNvSpPr>
              <p:nvPr/>
            </p:nvSpPr>
            <p:spPr>
              <a:xfrm>
                <a:off x="3655508" y="2825138"/>
                <a:ext cx="2397135" cy="430887"/>
              </a:xfrm>
              <a:prstGeom prst="rect">
                <a:avLst/>
              </a:prstGeom>
              <a:blipFill rotWithShape="1">
                <a:blip r:embed="rId5"/>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368888" y="2858244"/>
                <a:ext cx="2915920" cy="830997"/>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200" b="1" kern="0" dirty="0">
                          <a:latin typeface="Cambria Math" panose="02040503050406030204" pitchFamily="18" charset="0"/>
                          <a:ea typeface="Cambria Math" panose="02040503050406030204" pitchFamily="18" charset="0"/>
                          <a:cs typeface="Arial" panose="020B0604020202020204" pitchFamily="34" charset="0"/>
                        </a:rPr>
                        <m:t>𝑺</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𝟐𝟒𝟎𝟎</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𝟒</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𝟑</m:t>
                      </m:r>
                      <m:r>
                        <a:rPr lang="en-US" sz="2200" b="1" kern="0" dirty="0">
                          <a:latin typeface="Cambria Math" panose="02040503050406030204" pitchFamily="18" charset="0"/>
                          <a:ea typeface="Cambria Math" panose="02040503050406030204" pitchFamily="18" charset="0"/>
                          <a:cs typeface="Arial" panose="020B0604020202020204" pitchFamily="34" charset="0"/>
                        </a:rPr>
                        <m:t>𝝅</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200" b="1" kern="0" dirty="0"/>
              </a:p>
              <a:p>
                <a:pPr defTabSz="913030">
                  <a:defRPr/>
                </a:pPr>
                <a:endParaRPr lang="en-US" sz="2400" b="1" kern="0" dirty="0">
                  <a:solidFill>
                    <a:prstClr val="black"/>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368888" y="2858234"/>
                <a:ext cx="2915920" cy="83099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9541076" y="2848269"/>
                <a:ext cx="2672028" cy="800219"/>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200" b="1" kern="0" dirty="0">
                          <a:latin typeface="Cambria Math" panose="02040503050406030204" pitchFamily="18" charset="0"/>
                          <a:ea typeface="Cambria Math" panose="02040503050406030204" pitchFamily="18" charset="0"/>
                          <a:cs typeface="Arial" panose="020B0604020202020204" pitchFamily="34" charset="0"/>
                        </a:rPr>
                        <m:t>𝑺</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𝟒</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𝟐𝟒𝟎𝟎</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r>
                        <a:rPr lang="en-US" sz="2200" b="1" kern="0" dirty="0">
                          <a:latin typeface="Cambria Math" panose="02040503050406030204" pitchFamily="18" charset="0"/>
                          <a:ea typeface="Cambria Math" panose="02040503050406030204" pitchFamily="18" charset="0"/>
                          <a:cs typeface="Arial" panose="020B0604020202020204" pitchFamily="34" charset="0"/>
                        </a:rPr>
                        <m:t>𝟑</m:t>
                      </m:r>
                      <m:r>
                        <a:rPr lang="en-US" sz="2200" b="1" kern="0" dirty="0">
                          <a:latin typeface="Cambria Math" panose="02040503050406030204" pitchFamily="18" charset="0"/>
                          <a:ea typeface="Cambria Math" panose="02040503050406030204" pitchFamily="18" charset="0"/>
                          <a:cs typeface="Arial" panose="020B0604020202020204" pitchFamily="34" charset="0"/>
                        </a:rPr>
                        <m:t>𝝅</m:t>
                      </m:r>
                      <m:r>
                        <a:rPr lang="en-US" sz="2200" b="1" kern="0" dirty="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200" b="1" kern="0" dirty="0"/>
              </a:p>
              <a:p>
                <a:pPr defTabSz="913030">
                  <a:defRPr/>
                </a:pPr>
                <a:endParaRPr lang="en-US" sz="2400" b="1" kern="0" dirty="0">
                  <a:solidFill>
                    <a:prstClr val="black"/>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9541076" y="2848259"/>
                <a:ext cx="2672028" cy="80021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90508" y="4105891"/>
                <a:ext cx="9803644" cy="3023456"/>
              </a:xfrm>
              <a:prstGeom prst="rect">
                <a:avLst/>
              </a:prstGeom>
              <a:noFill/>
            </p:spPr>
            <p:txBody>
              <a:bodyPr wrap="square" lIns="91300" tIns="45650" rIns="91300" bIns="45650" rtlCol="0">
                <a:spAutoFit/>
              </a:bodyPr>
              <a:lstStyle/>
              <a:p>
                <a:pPr defTabSz="913030">
                  <a:defRPr/>
                </a:pPr>
                <a:r>
                  <a:rPr lang="en-US" sz="2800" kern="0" dirty="0">
                    <a:solidFill>
                      <a:prstClr val="black"/>
                    </a:solidFill>
                  </a:rPr>
                  <a:t>Bán kính đường tròn đáy </a:t>
                </a:r>
                <a14:m>
                  <m:oMath xmlns:m="http://schemas.openxmlformats.org/officeDocument/2006/math">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𝐴𝐵</m:t>
                        </m:r>
                      </m:num>
                      <m:den>
                        <m:r>
                          <a:rPr lang="en-US" sz="2800" i="1" kern="0" dirty="0">
                            <a:solidFill>
                              <a:prstClr val="black"/>
                            </a:solidFill>
                            <a:latin typeface="Cambria Math" panose="02040503050406030204" pitchFamily="18" charset="0"/>
                          </a:rPr>
                          <m:t>2</m:t>
                        </m:r>
                      </m:den>
                    </m:f>
                    <m:r>
                      <a:rPr lang="en-US" sz="2800" i="1" kern="0" dirty="0">
                        <a:solidFill>
                          <a:prstClr val="black"/>
                        </a:solidFill>
                        <a:latin typeface="Cambria Math" panose="02040503050406030204" pitchFamily="18" charset="0"/>
                      </a:rPr>
                      <m:t>=20 </m:t>
                    </m:r>
                    <m:r>
                      <a:rPr lang="en-US" sz="2800" i="1" kern="0" dirty="0">
                        <a:solidFill>
                          <a:prstClr val="black"/>
                        </a:solidFill>
                        <a:latin typeface="Cambria Math" panose="02040503050406030204" pitchFamily="18" charset="0"/>
                      </a:rPr>
                      <m:t>𝑐𝑚</m:t>
                    </m:r>
                  </m:oMath>
                </a14:m>
                <a:endParaRPr lang="en-US" sz="2800" kern="0" dirty="0">
                  <a:solidFill>
                    <a:prstClr val="black"/>
                  </a:solidFill>
                </a:endParaRPr>
              </a:p>
              <a:p>
                <a:pPr defTabSz="913030">
                  <a:defRPr/>
                </a:pPr>
                <a:r>
                  <a:rPr lang="en-US" sz="2800" kern="0" dirty="0" err="1">
                    <a:solidFill>
                      <a:prstClr val="black"/>
                    </a:solidFill>
                  </a:rPr>
                  <a:t>Diện</a:t>
                </a:r>
                <a:r>
                  <a:rPr lang="en-US" sz="2800" kern="0" dirty="0">
                    <a:solidFill>
                      <a:prstClr val="black"/>
                    </a:solidFill>
                  </a:rPr>
                  <a:t> </a:t>
                </a:r>
                <a:r>
                  <a:rPr lang="en-US" sz="2800" kern="0" dirty="0" err="1">
                    <a:solidFill>
                      <a:prstClr val="black"/>
                    </a:solidFill>
                  </a:rPr>
                  <a:t>tích</a:t>
                </a:r>
                <a:r>
                  <a:rPr lang="en-US" sz="2800" kern="0" dirty="0">
                    <a:solidFill>
                      <a:prstClr val="black"/>
                    </a:solidFill>
                  </a:rPr>
                  <a:t> </a:t>
                </a:r>
                <a:r>
                  <a:rPr lang="en-US" sz="2800" kern="0" dirty="0" err="1">
                    <a:solidFill>
                      <a:prstClr val="black"/>
                    </a:solidFill>
                  </a:rPr>
                  <a:t>các</a:t>
                </a:r>
                <a:r>
                  <a:rPr lang="en-US" sz="2800" kern="0" dirty="0">
                    <a:solidFill>
                      <a:prstClr val="black"/>
                    </a:solidFill>
                  </a:rPr>
                  <a:t> </a:t>
                </a:r>
                <a:r>
                  <a:rPr lang="en-US" sz="2800" kern="0" dirty="0" err="1">
                    <a:solidFill>
                      <a:prstClr val="black"/>
                    </a:solidFill>
                  </a:rPr>
                  <a:t>mặt</a:t>
                </a:r>
                <a:r>
                  <a:rPr lang="en-US" sz="2800" kern="0" dirty="0">
                    <a:solidFill>
                      <a:prstClr val="black"/>
                    </a:solidFill>
                  </a:rPr>
                  <a:t> </a:t>
                </a:r>
                <a:r>
                  <a:rPr lang="en-US" sz="2800" kern="0" dirty="0" err="1">
                    <a:solidFill>
                      <a:prstClr val="black"/>
                    </a:solidFill>
                  </a:rPr>
                  <a:t>của</a:t>
                </a:r>
                <a:r>
                  <a:rPr lang="en-US" sz="2800" kern="0" dirty="0">
                    <a:solidFill>
                      <a:prstClr val="black"/>
                    </a:solidFill>
                  </a:rPr>
                  <a:t> </a:t>
                </a:r>
                <a:r>
                  <a:rPr lang="en-US" sz="2800" kern="0" dirty="0" err="1">
                    <a:solidFill>
                      <a:prstClr val="black"/>
                    </a:solidFill>
                  </a:rPr>
                  <a:t>hình</a:t>
                </a:r>
                <a:r>
                  <a:rPr lang="en-US" sz="2800" kern="0" dirty="0">
                    <a:solidFill>
                      <a:prstClr val="black"/>
                    </a:solidFill>
                  </a:rPr>
                  <a:t> </a:t>
                </a:r>
                <a:r>
                  <a:rPr lang="en-US" sz="2800" kern="0" dirty="0" err="1">
                    <a:solidFill>
                      <a:prstClr val="black"/>
                    </a:solidFill>
                  </a:rPr>
                  <a:t>lập</a:t>
                </a:r>
                <a:r>
                  <a:rPr lang="en-US" sz="2800" kern="0" dirty="0">
                    <a:solidFill>
                      <a:prstClr val="black"/>
                    </a:solidFill>
                  </a:rPr>
                  <a:t> </a:t>
                </a:r>
                <a:r>
                  <a:rPr lang="en-US" sz="2800" kern="0" dirty="0" err="1">
                    <a:solidFill>
                      <a:prstClr val="black"/>
                    </a:solidFill>
                  </a:rPr>
                  <a:t>phương</a:t>
                </a:r>
                <a:r>
                  <a:rPr lang="en-US" sz="2800" kern="0" dirty="0">
                    <a:solidFill>
                      <a:prstClr val="black"/>
                    </a:solidFill>
                  </a:rPr>
                  <a:t> </a:t>
                </a:r>
                <a14:m>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1</m:t>
                        </m:r>
                      </m:sub>
                    </m:sSub>
                    <m:r>
                      <a:rPr lang="en-US" sz="2800" i="1" kern="0">
                        <a:solidFill>
                          <a:prstClr val="black"/>
                        </a:solidFill>
                        <a:latin typeface="Cambria Math" panose="02040503050406030204" pitchFamily="18" charset="0"/>
                      </a:rPr>
                      <m:t>=6</m:t>
                    </m:r>
                    <m:sSup>
                      <m:sSupPr>
                        <m:ctrlPr>
                          <a:rPr lang="en-US" sz="2800" i="1" kern="0">
                            <a:solidFill>
                              <a:prstClr val="black"/>
                            </a:solidFill>
                            <a:latin typeface="Cambria Math"/>
                          </a:rPr>
                        </m:ctrlPr>
                      </m:sSupPr>
                      <m:e>
                        <m:r>
                          <a:rPr lang="en-US" sz="2800" i="1" kern="0">
                            <a:solidFill>
                              <a:prstClr val="black"/>
                            </a:solidFill>
                            <a:latin typeface="Cambria Math" panose="02040503050406030204" pitchFamily="18" charset="0"/>
                          </a:rPr>
                          <m:t>(40)</m:t>
                        </m:r>
                      </m:e>
                      <m:sup>
                        <m:r>
                          <a:rPr lang="en-US" sz="2800" i="1" kern="0">
                            <a:solidFill>
                              <a:prstClr val="black"/>
                            </a:solidFill>
                            <a:latin typeface="Cambria Math" panose="02040503050406030204" pitchFamily="18" charset="0"/>
                          </a:rPr>
                          <m:t>2</m:t>
                        </m:r>
                      </m:sup>
                    </m:sSup>
                    <m:r>
                      <a:rPr lang="en-US" sz="2800" kern="0">
                        <a:solidFill>
                          <a:prstClr val="black"/>
                        </a:solidFill>
                        <a:latin typeface="Cambria Math" panose="02040503050406030204" pitchFamily="18" charset="0"/>
                      </a:rPr>
                      <m:t>=9600</m:t>
                    </m:r>
                  </m:oMath>
                </a14:m>
                <a:endParaRPr lang="en-US" sz="2800" kern="0" dirty="0">
                  <a:solidFill>
                    <a:prstClr val="black"/>
                  </a:solidFill>
                </a:endParaRPr>
              </a:p>
              <a:p>
                <a:pPr defTabSz="913030">
                  <a:defRPr/>
                </a:pPr>
                <a:r>
                  <a:rPr lang="en-US" sz="2800" kern="0" dirty="0" err="1">
                    <a:solidFill>
                      <a:prstClr val="black"/>
                    </a:solidFill>
                  </a:rPr>
                  <a:t>Diện</a:t>
                </a:r>
                <a:r>
                  <a:rPr lang="en-US" sz="2800" kern="0" dirty="0">
                    <a:solidFill>
                      <a:prstClr val="black"/>
                    </a:solidFill>
                  </a:rPr>
                  <a:t> </a:t>
                </a:r>
                <a:r>
                  <a:rPr lang="en-US" sz="2800" kern="0" dirty="0" err="1">
                    <a:solidFill>
                      <a:prstClr val="black"/>
                    </a:solidFill>
                  </a:rPr>
                  <a:t>tích</a:t>
                </a:r>
                <a:r>
                  <a:rPr lang="en-US" sz="2800" kern="0" dirty="0">
                    <a:solidFill>
                      <a:prstClr val="black"/>
                    </a:solidFill>
                  </a:rPr>
                  <a:t> </a:t>
                </a:r>
                <a:r>
                  <a:rPr lang="en-US" sz="2800" kern="0" dirty="0" err="1">
                    <a:solidFill>
                      <a:prstClr val="black"/>
                    </a:solidFill>
                  </a:rPr>
                  <a:t>toàn</a:t>
                </a:r>
                <a:r>
                  <a:rPr lang="en-US" sz="2800" kern="0" dirty="0">
                    <a:solidFill>
                      <a:prstClr val="black"/>
                    </a:solidFill>
                  </a:rPr>
                  <a:t> </a:t>
                </a:r>
                <a:r>
                  <a:rPr lang="en-US" sz="2800" kern="0" dirty="0" err="1">
                    <a:solidFill>
                      <a:prstClr val="black"/>
                    </a:solidFill>
                  </a:rPr>
                  <a:t>phần</a:t>
                </a:r>
                <a:r>
                  <a:rPr lang="en-US" sz="2800" kern="0" dirty="0">
                    <a:solidFill>
                      <a:prstClr val="black"/>
                    </a:solidFill>
                  </a:rPr>
                  <a:t> </a:t>
                </a:r>
                <a:r>
                  <a:rPr lang="en-US" sz="2800" kern="0" dirty="0" err="1">
                    <a:solidFill>
                      <a:prstClr val="black"/>
                    </a:solidFill>
                  </a:rPr>
                  <a:t>của</a:t>
                </a:r>
                <a:r>
                  <a:rPr lang="en-US" sz="2800" kern="0" dirty="0">
                    <a:solidFill>
                      <a:prstClr val="black"/>
                    </a:solidFill>
                  </a:rPr>
                  <a:t> </a:t>
                </a:r>
                <a:r>
                  <a:rPr lang="en-US" sz="2800" kern="0" dirty="0" err="1">
                    <a:solidFill>
                      <a:prstClr val="black"/>
                    </a:solidFill>
                  </a:rPr>
                  <a:t>hình</a:t>
                </a:r>
                <a:r>
                  <a:rPr lang="en-US" sz="2800" kern="0" dirty="0">
                    <a:solidFill>
                      <a:prstClr val="black"/>
                    </a:solidFill>
                  </a:rPr>
                  <a:t> </a:t>
                </a:r>
                <a:r>
                  <a:rPr lang="en-US" sz="2800" kern="0" dirty="0" err="1">
                    <a:solidFill>
                      <a:prstClr val="black"/>
                    </a:solidFill>
                  </a:rPr>
                  <a:t>trụ</a:t>
                </a:r>
                <a:endParaRPr lang="en-US" sz="2800" kern="0" dirty="0">
                  <a:solidFill>
                    <a:prstClr val="black"/>
                  </a:solidFill>
                </a:endParaRPr>
              </a:p>
              <a:p>
                <a:pPr defTabSz="913030">
                  <a:defRPr/>
                </a:pPr>
                <a14:m>
                  <m:oMathPara xmlns:m="http://schemas.openxmlformats.org/officeDocument/2006/math">
                    <m:oMathParaPr>
                      <m:jc m:val="centerGroup"/>
                    </m:oMathParaPr>
                    <m:oMath xmlns:m="http://schemas.openxmlformats.org/officeDocument/2006/math">
                      <m:sSub>
                        <m:sSubPr>
                          <m:ctrlPr>
                            <a:rPr lang="en-US" sz="2800" i="1" kern="0">
                              <a:solidFill>
                                <a:prstClr val="black"/>
                              </a:solidFill>
                              <a:latin typeface="Cambria Math"/>
                            </a:rPr>
                          </m:ctrlPr>
                        </m:sSubPr>
                        <m:e>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𝑆</m:t>
                              </m:r>
                            </m:e>
                            <m:sub>
                              <m:r>
                                <a:rPr lang="en-US" sz="2800" i="1" kern="0">
                                  <a:solidFill>
                                    <a:prstClr val="black"/>
                                  </a:solidFill>
                                  <a:latin typeface="Cambria Math" panose="02040503050406030204" pitchFamily="18" charset="0"/>
                                </a:rPr>
                                <m:t>2</m:t>
                              </m:r>
                            </m:sub>
                          </m:sSub>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𝑠</m:t>
                          </m:r>
                        </m:e>
                        <m:sub>
                          <m:r>
                            <a:rPr lang="en-US" sz="2800" i="1" kern="0">
                              <a:solidFill>
                                <a:prstClr val="black"/>
                              </a:solidFill>
                              <a:latin typeface="Cambria Math" panose="02040503050406030204" pitchFamily="18" charset="0"/>
                            </a:rPr>
                            <m:t>𝑡𝑝</m:t>
                          </m:r>
                        </m:sub>
                      </m:sSub>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rPr>
                        <m:t>.20</m:t>
                      </m:r>
                      <m:r>
                        <a:rPr lang="en-US" sz="2800" i="1" kern="0">
                          <a:solidFill>
                            <a:prstClr val="black"/>
                          </a:solidFill>
                          <a:latin typeface="Cambria Math" panose="02040503050406030204" pitchFamily="18" charset="0"/>
                          <a:ea typeface="Cambria Math" panose="02040503050406030204" pitchFamily="18" charset="0"/>
                        </a:rPr>
                        <m:t>.40+2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rPr>
                          </m:ctrlPr>
                        </m:sSupPr>
                        <m:e>
                          <m:r>
                            <a:rPr lang="en-US" sz="2800" i="1" kern="0" dirty="0">
                              <a:solidFill>
                                <a:prstClr val="black"/>
                              </a:solidFill>
                              <a:latin typeface="Cambria Math" panose="02040503050406030204" pitchFamily="18" charset="0"/>
                            </a:rPr>
                            <m:t>20</m:t>
                          </m:r>
                        </m:e>
                        <m:sup>
                          <m:r>
                            <a:rPr lang="en-US" sz="2800" i="1" kern="0" dirty="0">
                              <a:solidFill>
                                <a:prstClr val="black"/>
                              </a:solidFill>
                              <a:latin typeface="Cambria Math" panose="02040503050406030204" pitchFamily="18" charset="0"/>
                            </a:rPr>
                            <m:t>2</m:t>
                          </m:r>
                        </m:sup>
                      </m:sSup>
                      <m:r>
                        <a:rPr lang="en-US" sz="2800" i="1" kern="0" dirty="0">
                          <a:solidFill>
                            <a:prstClr val="black"/>
                          </a:solidFill>
                          <a:latin typeface="Cambria Math" panose="02040503050406030204" pitchFamily="18" charset="0"/>
                        </a:rPr>
                        <m:t>=2400</m:t>
                      </m:r>
                      <m:r>
                        <a:rPr lang="en-US" sz="2800" i="1" kern="0">
                          <a:solidFill>
                            <a:prstClr val="black"/>
                          </a:solidFill>
                          <a:latin typeface="Cambria Math" panose="02040503050406030204" pitchFamily="18" charset="0"/>
                          <a:ea typeface="Cambria Math" panose="02040503050406030204" pitchFamily="18" charset="0"/>
                        </a:rPr>
                        <m:t>𝜋</m:t>
                      </m:r>
                    </m:oMath>
                  </m:oMathPara>
                </a14:m>
                <a:endParaRPr lang="en-US" sz="2800" i="1" kern="0" dirty="0">
                  <a:solidFill>
                    <a:prstClr val="black"/>
                  </a:solidFill>
                  <a:latin typeface="Cambria Math" panose="02040503050406030204" pitchFamily="18" charset="0"/>
                  <a:ea typeface="Cambria Math" panose="02040503050406030204" pitchFamily="18" charset="0"/>
                </a:endParaRPr>
              </a:p>
              <a:p>
                <a:pPr defTabSz="913030">
                  <a:defRPr/>
                </a:pPr>
                <a:r>
                  <a:rPr lang="en-US" sz="2800" i="1" kern="0" dirty="0" err="1">
                    <a:solidFill>
                      <a:prstClr val="black"/>
                    </a:solidFill>
                    <a:latin typeface="Cambria Math" panose="02040503050406030204" pitchFamily="18" charset="0"/>
                    <a:ea typeface="Cambria Math" panose="02040503050406030204" pitchFamily="18" charset="0"/>
                  </a:rPr>
                  <a:t>Vậy</a:t>
                </a:r>
                <a:r>
                  <a:rPr lang="en-US" sz="2800" i="1" kern="0" dirty="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800" b="1" i="1" kern="0">
                            <a:solidFill>
                              <a:srgbClr val="002060"/>
                            </a:solidFill>
                            <a:latin typeface="Cambria Math"/>
                          </a:rPr>
                        </m:ctrlPr>
                      </m:sSubPr>
                      <m:e>
                        <m:r>
                          <a:rPr lang="en-US" sz="2800" b="1" i="1" kern="0">
                            <a:solidFill>
                              <a:srgbClr val="002060"/>
                            </a:solidFill>
                            <a:latin typeface="Cambria Math" panose="02040503050406030204" pitchFamily="18" charset="0"/>
                          </a:rPr>
                          <m:t>  </m:t>
                        </m:r>
                        <m:r>
                          <a:rPr lang="en-US" sz="2800" b="1" i="1" kern="0">
                            <a:solidFill>
                              <a:srgbClr val="002060"/>
                            </a:solidFill>
                            <a:latin typeface="Cambria Math" panose="02040503050406030204" pitchFamily="18" charset="0"/>
                          </a:rPr>
                          <m:t>𝑺</m:t>
                        </m:r>
                        <m:r>
                          <a:rPr lang="en-US" sz="2800" b="1" i="1" kern="0">
                            <a:solidFill>
                              <a:srgbClr val="002060"/>
                            </a:solidFill>
                            <a:latin typeface="Cambria Math" panose="02040503050406030204" pitchFamily="18" charset="0"/>
                          </a:rPr>
                          <m:t>=</m:t>
                        </m:r>
                        <m:r>
                          <a:rPr lang="en-US" sz="2800" b="1" i="1" kern="0">
                            <a:solidFill>
                              <a:srgbClr val="002060"/>
                            </a:solidFill>
                            <a:latin typeface="Cambria Math" panose="02040503050406030204" pitchFamily="18" charset="0"/>
                          </a:rPr>
                          <m:t>𝑺</m:t>
                        </m:r>
                      </m:e>
                      <m:sub>
                        <m:r>
                          <a:rPr lang="en-US" sz="2800" b="1" i="1" kern="0">
                            <a:solidFill>
                              <a:srgbClr val="002060"/>
                            </a:solidFill>
                            <a:latin typeface="Cambria Math" panose="02040503050406030204" pitchFamily="18" charset="0"/>
                          </a:rPr>
                          <m:t>1</m:t>
                        </m:r>
                      </m:sub>
                    </m:sSub>
                    <m:sSub>
                      <m:sSubPr>
                        <m:ctrlPr>
                          <a:rPr lang="en-US" sz="2800" b="1" i="1" kern="0">
                            <a:solidFill>
                              <a:srgbClr val="002060"/>
                            </a:solidFill>
                            <a:latin typeface="Cambria Math"/>
                          </a:rPr>
                        </m:ctrlPr>
                      </m:sSubPr>
                      <m:e>
                        <m:r>
                          <a:rPr lang="en-US" sz="2800" b="1" i="1" kern="0">
                            <a:solidFill>
                              <a:srgbClr val="002060"/>
                            </a:solidFill>
                            <a:latin typeface="Cambria Math" panose="02040503050406030204" pitchFamily="18" charset="0"/>
                          </a:rPr>
                          <m:t>+</m:t>
                        </m:r>
                        <m:r>
                          <a:rPr lang="en-US" sz="2800" b="1" i="1" kern="0">
                            <a:solidFill>
                              <a:srgbClr val="002060"/>
                            </a:solidFill>
                            <a:latin typeface="Cambria Math" panose="02040503050406030204" pitchFamily="18" charset="0"/>
                          </a:rPr>
                          <m:t>𝑺</m:t>
                        </m:r>
                      </m:e>
                      <m:sub>
                        <m:r>
                          <a:rPr lang="en-US" sz="2800" b="1" i="1" kern="0">
                            <a:solidFill>
                              <a:srgbClr val="002060"/>
                            </a:solidFill>
                            <a:latin typeface="Cambria Math" panose="02040503050406030204" pitchFamily="18" charset="0"/>
                          </a:rPr>
                          <m:t>𝟐</m:t>
                        </m:r>
                      </m:sub>
                    </m:sSub>
                  </m:oMath>
                </a14:m>
                <a:r>
                  <a:rPr lang="en-US" sz="2800" i="1" kern="0" dirty="0">
                    <a:solidFill>
                      <a:prstClr val="black"/>
                    </a:solidFill>
                    <a:latin typeface="Cambria Math" panose="02040503050406030204" pitchFamily="18" charset="0"/>
                    <a:ea typeface="Cambria Math" panose="02040503050406030204" pitchFamily="18" charset="0"/>
                  </a:rPr>
                  <a:t>=</a:t>
                </a:r>
                <a14:m>
                  <m:oMath xmlns:m="http://schemas.openxmlformats.org/officeDocument/2006/math">
                    <m:r>
                      <a:rPr lang="en-US" sz="2800" kern="0">
                        <a:solidFill>
                          <a:prstClr val="black"/>
                        </a:solidFill>
                        <a:latin typeface="Cambria Math" panose="02040503050406030204" pitchFamily="18" charset="0"/>
                      </a:rPr>
                      <m:t>9600</m:t>
                    </m:r>
                    <m:r>
                      <a:rPr lang="en-US" sz="2800" kern="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2</m:t>
                    </m:r>
                    <m:r>
                      <a:rPr lang="en-US" sz="2800" i="1" kern="0" dirty="0">
                        <a:solidFill>
                          <a:prstClr val="black"/>
                        </a:solidFill>
                        <a:latin typeface="Cambria Math" panose="02040503050406030204" pitchFamily="18" charset="0"/>
                      </a:rPr>
                      <m:t>4</m:t>
                    </m:r>
                    <m:r>
                      <a:rPr lang="en-US" sz="2800" i="1" kern="0" dirty="0">
                        <a:solidFill>
                          <a:prstClr val="black"/>
                        </a:solidFill>
                        <a:latin typeface="Cambria Math" panose="02040503050406030204" pitchFamily="18" charset="0"/>
                      </a:rPr>
                      <m:t>00</m:t>
                    </m:r>
                    <m:r>
                      <a:rPr lang="en-US" sz="2800" i="1" kern="0">
                        <a:solidFill>
                          <a:prstClr val="black"/>
                        </a:solidFill>
                        <a:latin typeface="Cambria Math" panose="02040503050406030204" pitchFamily="18" charset="0"/>
                        <a:ea typeface="Cambria Math" panose="02040503050406030204" pitchFamily="18" charset="0"/>
                      </a:rPr>
                      <m:t>𝜋</m:t>
                    </m:r>
                  </m:oMath>
                </a14:m>
                <a:r>
                  <a:rPr lang="en-US" sz="2800" i="1" kern="0" dirty="0">
                    <a:solidFill>
                      <a:prstClr val="black"/>
                    </a:solidFill>
                    <a:latin typeface="Cambria Math" panose="02040503050406030204" pitchFamily="18" charset="0"/>
                    <a:ea typeface="Cambria Math" panose="02040503050406030204" pitchFamily="18" charset="0"/>
                  </a:rPr>
                  <a:t>=</a:t>
                </a:r>
                <a:r>
                  <a:rPr lang="en-US" sz="2800" kern="0" dirty="0">
                    <a:solidFill>
                      <a:prstClr val="black"/>
                    </a:solidFill>
                  </a:rPr>
                  <a:t> </a:t>
                </a:r>
                <a14:m>
                  <m:oMath xmlns:m="http://schemas.openxmlformats.org/officeDocument/2006/math">
                    <m:r>
                      <a:rPr lang="en-US" sz="2800" kern="0">
                        <a:solidFill>
                          <a:prstClr val="black"/>
                        </a:solidFill>
                        <a:latin typeface="Cambria Math" panose="02040503050406030204" pitchFamily="18" charset="0"/>
                      </a:rPr>
                      <m:t>2400(4</m:t>
                    </m:r>
                    <m:r>
                      <a:rPr lang="en-US" sz="2800"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m:t>
                    </m:r>
                  </m:oMath>
                </a14:m>
                <a:endParaRPr lang="en-US" sz="2800" i="1" kern="0" dirty="0">
                  <a:solidFill>
                    <a:prstClr val="black"/>
                  </a:solidFill>
                  <a:latin typeface="Cambria Math" panose="02040503050406030204" pitchFamily="18" charset="0"/>
                  <a:ea typeface="Cambria Math" panose="02040503050406030204" pitchFamily="18" charset="0"/>
                </a:endParaRPr>
              </a:p>
              <a:p>
                <a:pPr defTabSz="913030">
                  <a:lnSpc>
                    <a:spcPct val="150000"/>
                  </a:lnSpc>
                  <a:defRPr/>
                </a:pPr>
                <a:endParaRPr lang="en-US" sz="2400" kern="0" dirty="0">
                  <a:solidFill>
                    <a:prstClr val="black"/>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90508" y="4105891"/>
                <a:ext cx="9803644" cy="3023456"/>
              </a:xfrm>
              <a:prstGeom prst="rect">
                <a:avLst/>
              </a:prstGeom>
              <a:blipFill rotWithShape="1">
                <a:blip r:embed="rId8"/>
                <a:stretch>
                  <a:fillRect l="-1306"/>
                </a:stretch>
              </a:blipFill>
            </p:spPr>
            <p:txBody>
              <a:bodyPr/>
              <a:lstStyle/>
              <a:p>
                <a:r>
                  <a:rPr lang="en-US">
                    <a:noFill/>
                  </a:rPr>
                  <a:t> </a:t>
                </a:r>
              </a:p>
            </p:txBody>
          </p:sp>
        </mc:Fallback>
      </mc:AlternateContent>
      <p:pic>
        <p:nvPicPr>
          <p:cNvPr id="604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9230" y="3998271"/>
            <a:ext cx="267017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6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0418"/>
                                        </p:tgtEl>
                                        <p:attrNameLst>
                                          <p:attrName>style.visibility</p:attrName>
                                        </p:attrNameLst>
                                      </p:cBhvr>
                                      <p:to>
                                        <p:strVal val="visible"/>
                                      </p:to>
                                    </p:set>
                                    <p:animEffect transition="in" filter="wipe(down)">
                                      <p:cBhvr>
                                        <p:cTn id="17" dur="500"/>
                                        <p:tgtEl>
                                          <p:spTgt spid="604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down)">
                                      <p:cBhvr>
                                        <p:cTn id="22" dur="500"/>
                                        <p:tgtEl>
                                          <p:spTgt spid="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7">
                                            <p:txEl>
                                              <p:pRg st="1" end="1"/>
                                            </p:txEl>
                                          </p:spTgt>
                                        </p:tgtEl>
                                        <p:attrNameLst>
                                          <p:attrName>style.visibility</p:attrName>
                                        </p:attrNameLst>
                                      </p:cBhvr>
                                      <p:to>
                                        <p:strVal val="visible"/>
                                      </p:to>
                                    </p:set>
                                    <p:animEffect transition="in" filter="wipe(down)">
                                      <p:cBhvr>
                                        <p:cTn id="27" dur="500"/>
                                        <p:tgtEl>
                                          <p:spTgt spid="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xEl>
                                              <p:pRg st="2" end="2"/>
                                            </p:txEl>
                                          </p:spTgt>
                                        </p:tgtEl>
                                        <p:attrNameLst>
                                          <p:attrName>style.visibility</p:attrName>
                                        </p:attrNameLst>
                                      </p:cBhvr>
                                      <p:to>
                                        <p:strVal val="visible"/>
                                      </p:to>
                                    </p:set>
                                    <p:animEffect transition="in" filter="wipe(down)">
                                      <p:cBhvr>
                                        <p:cTn id="32" dur="500"/>
                                        <p:tgtEl>
                                          <p:spTgt spid="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7">
                                            <p:txEl>
                                              <p:pRg st="3" end="3"/>
                                            </p:txEl>
                                          </p:spTgt>
                                        </p:tgtEl>
                                        <p:attrNameLst>
                                          <p:attrName>style.visibility</p:attrName>
                                        </p:attrNameLst>
                                      </p:cBhvr>
                                      <p:to>
                                        <p:strVal val="visible"/>
                                      </p:to>
                                    </p:set>
                                    <p:animEffect transition="in" filter="wipe(down)">
                                      <p:cBhvr>
                                        <p:cTn id="37" dur="500"/>
                                        <p:tgtEl>
                                          <p:spTgt spid="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7">
                                            <p:txEl>
                                              <p:pRg st="4" end="4"/>
                                            </p:txEl>
                                          </p:spTgt>
                                        </p:tgtEl>
                                        <p:attrNameLst>
                                          <p:attrName>style.visibility</p:attrName>
                                        </p:attrNameLst>
                                      </p:cBhvr>
                                      <p:to>
                                        <p:strVal val="visible"/>
                                      </p:to>
                                    </p:set>
                                    <p:animEffect transition="in" filter="wipe(down)">
                                      <p:cBhvr>
                                        <p:cTn id="42" dur="500"/>
                                        <p:tgtEl>
                                          <p:spTgt spid="6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wipe(left)">
                                      <p:cBhvr>
                                        <p:cTn id="5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34</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9013434" y="251182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58" name="Rectangle 57"/>
              <p:cNvSpPr/>
              <p:nvPr/>
            </p:nvSpPr>
            <p:spPr>
              <a:xfrm>
                <a:off x="668300" y="310835"/>
                <a:ext cx="11401197" cy="1477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defTabSz="913030"/>
                <a:r>
                  <a:rPr lang="en-US" sz="2800" b="1">
                    <a:solidFill>
                      <a:srgbClr val="002060"/>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Hình </a:t>
                </a:r>
                <a:r>
                  <a:rPr lang="en-US" sz="2800" b="1" dirty="0" err="1">
                    <a:solidFill>
                      <a:srgbClr val="002060"/>
                    </a:solidFill>
                    <a:latin typeface="Times New Roman" pitchFamily="18" charset="0"/>
                    <a:cs typeface="Times New Roman" pitchFamily="18" charset="0"/>
                  </a:rPr>
                  <a:t>lăng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đứng</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ABC.A'B'C', </a:t>
                </a:r>
                <a:r>
                  <a:rPr lang="en-US" sz="2800" b="1" dirty="0" err="1">
                    <a:solidFill>
                      <a:srgbClr val="002060"/>
                    </a:solidFill>
                    <a:latin typeface="Times New Roman" pitchFamily="18" charset="0"/>
                    <a:cs typeface="Times New Roman" pitchFamily="18" charset="0"/>
                  </a:rPr>
                  <a:t>đáy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tam </a:t>
                </a:r>
                <a:r>
                  <a:rPr lang="en-US" sz="2800" b="1" dirty="0" err="1">
                    <a:solidFill>
                      <a:srgbClr val="002060"/>
                    </a:solidFill>
                    <a:latin typeface="Times New Roman" pitchFamily="18" charset="0"/>
                    <a:cs typeface="Times New Roman" pitchFamily="18" charset="0"/>
                  </a:rPr>
                  <a:t>giác</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ABC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tại</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AB = a, BC = 2a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góc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giữa</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rPr>
                  <a:t>AC'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mặt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phẳng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đáy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14:m>
                  <m:oMath xmlns:m="http://schemas.openxmlformats.org/officeDocument/2006/math">
                    <m:sSup>
                      <m:sSupPr>
                        <m:ctrlPr>
                          <a:rPr lang="en-US" sz="2800" b="1" i="1">
                            <a:solidFill>
                              <a:srgbClr val="002060"/>
                            </a:solidFill>
                            <a:latin typeface="Cambria Math"/>
                          </a:rPr>
                        </m:ctrlPr>
                      </m:sSupPr>
                      <m:e>
                        <m:r>
                          <a:rPr lang="en-US" sz="2800" b="1">
                            <a:solidFill>
                              <a:srgbClr val="002060"/>
                            </a:solidFill>
                            <a:latin typeface="Cambria Math" panose="02040503050406030204" pitchFamily="18" charset="0"/>
                          </a:rPr>
                          <m:t>60</m:t>
                        </m:r>
                      </m:e>
                      <m:sup>
                        <m:r>
                          <a:rPr lang="en-US" sz="2800" b="1">
                            <a:solidFill>
                              <a:srgbClr val="002060"/>
                            </a:solidFill>
                            <a:latin typeface="Cambria Math" panose="02040503050406030204" pitchFamily="18" charset="0"/>
                          </a:rPr>
                          <m:t>0</m:t>
                        </m:r>
                      </m:sup>
                    </m:sSup>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ngoại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lăng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i="1" dirty="0">
                    <a:solidFill>
                      <a:srgbClr val="002060"/>
                    </a:solidFill>
                    <a:latin typeface="Times New Roman" pitchFamily="18" charset="0"/>
                    <a:cs typeface="Times New Roman" pitchFamily="18" charset="0"/>
                    <a:sym typeface="+mn-ea"/>
                  </a:rPr>
                  <a:t>ABC.A'B'C‘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toàn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p>
            </p:txBody>
          </p:sp>
        </mc:Choice>
        <mc:Fallback xmlns="">
          <p:sp>
            <p:nvSpPr>
              <p:cNvPr id="58" name="Rectangle 57"/>
              <p:cNvSpPr>
                <a:spLocks noRot="1" noChangeAspect="1" noMove="1" noResize="1" noEditPoints="1" noAdjustHandles="1" noChangeArrowheads="1" noChangeShapeType="1" noTextEdit="1"/>
              </p:cNvSpPr>
              <p:nvPr/>
            </p:nvSpPr>
            <p:spPr>
              <a:xfrm>
                <a:off x="668290" y="310835"/>
                <a:ext cx="11401197" cy="1477338"/>
              </a:xfrm>
              <a:prstGeom prst="rect">
                <a:avLst/>
              </a:prstGeom>
              <a:blipFill rotWithShape="1">
                <a:blip r:embed="rId3"/>
                <a:stretch>
                  <a:fillRect l="-321" t="-1240" b="-74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69147" y="2647180"/>
                <a:ext cx="2465311" cy="573940"/>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800" b="1" kern="0" dirty="0">
                          <a:latin typeface="Cambria Math" panose="02040503050406030204" pitchFamily="18" charset="0"/>
                          <a:ea typeface="Cambria Math" panose="02040503050406030204" pitchFamily="18" charset="0"/>
                          <a:cs typeface="Arial" panose="020B0604020202020204" pitchFamily="34" charset="0"/>
                        </a:rPr>
                        <m:t>𝟑</m:t>
                      </m:r>
                      <m:rad>
                        <m:radPr>
                          <m:degHide m:val="on"/>
                          <m:ctrlPr>
                            <a:rPr lang="en-US" sz="2800" b="1" kern="0" dirty="0">
                              <a:latin typeface="Cambria Math"/>
                              <a:ea typeface="Cambria Math" panose="02040503050406030204" pitchFamily="18" charset="0"/>
                              <a:cs typeface="Arial" panose="020B0604020202020204" pitchFamily="34" charset="0"/>
                            </a:rPr>
                          </m:ctrlPr>
                        </m:radPr>
                        <m:deg/>
                        <m:e>
                          <m:r>
                            <a:rPr lang="en-US" sz="2800" b="1" kern="0" dirty="0">
                              <a:latin typeface="Cambria Math" panose="02040503050406030204" pitchFamily="18" charset="0"/>
                              <a:ea typeface="Cambria Math" panose="02040503050406030204" pitchFamily="18" charset="0"/>
                              <a:cs typeface="Arial" panose="020B0604020202020204" pitchFamily="34" charset="0"/>
                            </a:rPr>
                            <m:t>𝟑</m:t>
                          </m:r>
                        </m:e>
                      </m:rad>
                      <m:r>
                        <a:rPr lang="en-US" sz="2800" b="1" kern="0" dirty="0">
                          <a:latin typeface="Cambria Math" panose="02040503050406030204" pitchFamily="18" charset="0"/>
                          <a:ea typeface="Cambria Math" panose="02040503050406030204" pitchFamily="18" charset="0"/>
                          <a:cs typeface="Arial" panose="020B0604020202020204" pitchFamily="34" charset="0"/>
                        </a:rPr>
                        <m:t>𝝅</m:t>
                      </m:r>
                      <m:sSup>
                        <m:sSupPr>
                          <m:ctrlPr>
                            <a:rPr lang="en-US" sz="2800" b="1" kern="0" dirty="0">
                              <a:latin typeface="Cambria Math"/>
                              <a:ea typeface="Cambria Math" panose="02040503050406030204" pitchFamily="18" charset="0"/>
                              <a:cs typeface="Arial" panose="020B0604020202020204" pitchFamily="34" charset="0"/>
                            </a:rPr>
                          </m:ctrlPr>
                        </m:sSupPr>
                        <m:e>
                          <m:r>
                            <a:rPr lang="en-US" sz="2800" b="1" kern="0" dirty="0">
                              <a:latin typeface="Cambria Math" panose="02040503050406030204" pitchFamily="18" charset="0"/>
                              <a:ea typeface="Cambria Math" panose="02040503050406030204" pitchFamily="18" charset="0"/>
                              <a:cs typeface="Arial" panose="020B0604020202020204" pitchFamily="34" charset="0"/>
                            </a:rPr>
                            <m:t>𝒂</m:t>
                          </m:r>
                        </m:e>
                        <m:sup>
                          <m:r>
                            <a:rPr lang="en-US" sz="2800" b="1" kern="0" dirty="0">
                              <a:latin typeface="Cambria Math" panose="02040503050406030204" pitchFamily="18" charset="0"/>
                              <a:ea typeface="Cambria Math" panose="02040503050406030204" pitchFamily="18" charset="0"/>
                              <a:cs typeface="Arial" panose="020B0604020202020204" pitchFamily="34" charset="0"/>
                            </a:rPr>
                            <m:t>𝟐</m:t>
                          </m:r>
                        </m:sup>
                      </m:sSup>
                    </m:oMath>
                  </m:oMathPara>
                </a14:m>
                <a:endParaRPr lang="en-US" sz="2800" b="1" kern="0" dirty="0">
                  <a:solidFill>
                    <a:prstClr val="black"/>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69147" y="2647180"/>
                <a:ext cx="2465311" cy="57394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597508" y="2657996"/>
                <a:ext cx="2397135" cy="532966"/>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800" b="1" kern="0" dirty="0">
                          <a:latin typeface="Cambria Math" panose="02040503050406030204" pitchFamily="18" charset="0"/>
                          <a:ea typeface="Cambria Math" panose="02040503050406030204" pitchFamily="18" charset="0"/>
                          <a:cs typeface="Arial" panose="020B0604020202020204" pitchFamily="34" charset="0"/>
                        </a:rPr>
                        <m:t>𝟔</m:t>
                      </m:r>
                      <m:r>
                        <a:rPr lang="en-US" sz="2800" b="1" kern="0" dirty="0">
                          <a:latin typeface="Cambria Math" panose="02040503050406030204" pitchFamily="18" charset="0"/>
                          <a:ea typeface="Cambria Math" panose="02040503050406030204" pitchFamily="18" charset="0"/>
                          <a:cs typeface="Arial" panose="020B0604020202020204" pitchFamily="34" charset="0"/>
                        </a:rPr>
                        <m:t>𝝅</m:t>
                      </m:r>
                      <m:sSup>
                        <m:sSupPr>
                          <m:ctrlPr>
                            <a:rPr lang="en-US" sz="2800" b="1" kern="0" dirty="0">
                              <a:latin typeface="Cambria Math"/>
                              <a:ea typeface="Cambria Math" panose="02040503050406030204" pitchFamily="18" charset="0"/>
                              <a:cs typeface="Arial" panose="020B0604020202020204" pitchFamily="34" charset="0"/>
                            </a:rPr>
                          </m:ctrlPr>
                        </m:sSupPr>
                        <m:e>
                          <m:r>
                            <a:rPr lang="en-US" sz="2800" b="1" kern="0" dirty="0">
                              <a:latin typeface="Cambria Math" panose="02040503050406030204" pitchFamily="18" charset="0"/>
                              <a:ea typeface="Cambria Math" panose="02040503050406030204" pitchFamily="18" charset="0"/>
                              <a:cs typeface="Arial" panose="020B0604020202020204" pitchFamily="34" charset="0"/>
                            </a:rPr>
                            <m:t>𝒂</m:t>
                          </m:r>
                        </m:e>
                        <m:sup>
                          <m:r>
                            <a:rPr lang="en-US" sz="2800" b="1" kern="0" dirty="0">
                              <a:latin typeface="Cambria Math" panose="02040503050406030204" pitchFamily="18" charset="0"/>
                              <a:ea typeface="Cambria Math" panose="02040503050406030204" pitchFamily="18" charset="0"/>
                              <a:cs typeface="Arial" panose="020B0604020202020204" pitchFamily="34" charset="0"/>
                            </a:rPr>
                            <m:t>𝟐</m:t>
                          </m:r>
                        </m:sup>
                      </m:sSup>
                    </m:oMath>
                  </m:oMathPara>
                </a14:m>
                <a:endParaRPr lang="en-US" sz="2800" b="1" kern="0" dirty="0">
                  <a:solidFill>
                    <a:prstClr val="black"/>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3597498" y="2657996"/>
                <a:ext cx="2397135" cy="53296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547687" y="2647180"/>
                <a:ext cx="2288607" cy="532966"/>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800" b="1" kern="0" dirty="0">
                          <a:latin typeface="Cambria Math" panose="02040503050406030204" pitchFamily="18" charset="0"/>
                          <a:ea typeface="Cambria Math" panose="02040503050406030204" pitchFamily="18" charset="0"/>
                          <a:cs typeface="Arial" panose="020B0604020202020204" pitchFamily="34" charset="0"/>
                        </a:rPr>
                        <m:t>𝟕</m:t>
                      </m:r>
                      <m:r>
                        <a:rPr lang="en-US" sz="2800" b="1" kern="0" dirty="0">
                          <a:latin typeface="Cambria Math" panose="02040503050406030204" pitchFamily="18" charset="0"/>
                          <a:ea typeface="Cambria Math" panose="02040503050406030204" pitchFamily="18" charset="0"/>
                          <a:cs typeface="Arial" panose="020B0604020202020204" pitchFamily="34" charset="0"/>
                        </a:rPr>
                        <m:t>𝝅</m:t>
                      </m:r>
                      <m:sSup>
                        <m:sSupPr>
                          <m:ctrlPr>
                            <a:rPr lang="en-US" sz="2800" b="1" kern="0" dirty="0">
                              <a:latin typeface="Cambria Math"/>
                              <a:ea typeface="Cambria Math" panose="02040503050406030204" pitchFamily="18" charset="0"/>
                              <a:cs typeface="Arial" panose="020B0604020202020204" pitchFamily="34" charset="0"/>
                            </a:rPr>
                          </m:ctrlPr>
                        </m:sSupPr>
                        <m:e>
                          <m:r>
                            <a:rPr lang="en-US" sz="2800" b="1" kern="0" dirty="0">
                              <a:latin typeface="Cambria Math" panose="02040503050406030204" pitchFamily="18" charset="0"/>
                              <a:ea typeface="Cambria Math" panose="02040503050406030204" pitchFamily="18" charset="0"/>
                              <a:cs typeface="Arial" panose="020B0604020202020204" pitchFamily="34" charset="0"/>
                            </a:rPr>
                            <m:t>𝒂</m:t>
                          </m:r>
                        </m:e>
                        <m:sup>
                          <m:r>
                            <a:rPr lang="en-US" sz="2800" b="1" kern="0" dirty="0">
                              <a:latin typeface="Cambria Math" panose="02040503050406030204" pitchFamily="18" charset="0"/>
                              <a:ea typeface="Cambria Math" panose="02040503050406030204" pitchFamily="18" charset="0"/>
                              <a:cs typeface="Arial" panose="020B0604020202020204" pitchFamily="34" charset="0"/>
                            </a:rPr>
                            <m:t>𝟐</m:t>
                          </m:r>
                        </m:sup>
                      </m:sSup>
                    </m:oMath>
                  </m:oMathPara>
                </a14:m>
                <a:endParaRPr lang="en-US" sz="2800" b="1" kern="0" dirty="0">
                  <a:solidFill>
                    <a:prstClr val="black"/>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547687" y="2647180"/>
                <a:ext cx="2288607" cy="53296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9557057" y="2627079"/>
                <a:ext cx="2288607" cy="532966"/>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800" b="1" kern="0" dirty="0">
                          <a:latin typeface="Cambria Math" panose="02040503050406030204" pitchFamily="18" charset="0"/>
                          <a:ea typeface="Cambria Math" panose="02040503050406030204" pitchFamily="18" charset="0"/>
                          <a:cs typeface="Arial" panose="020B0604020202020204" pitchFamily="34" charset="0"/>
                        </a:rPr>
                        <m:t>𝟖</m:t>
                      </m:r>
                      <m:r>
                        <a:rPr lang="en-US" sz="2800" b="1" kern="0" dirty="0">
                          <a:latin typeface="Cambria Math" panose="02040503050406030204" pitchFamily="18" charset="0"/>
                          <a:ea typeface="Cambria Math" panose="02040503050406030204" pitchFamily="18" charset="0"/>
                          <a:cs typeface="Arial" panose="020B0604020202020204" pitchFamily="34" charset="0"/>
                        </a:rPr>
                        <m:t>𝝅</m:t>
                      </m:r>
                      <m:sSup>
                        <m:sSupPr>
                          <m:ctrlPr>
                            <a:rPr lang="en-US" sz="2800" b="1" kern="0" dirty="0">
                              <a:latin typeface="Cambria Math"/>
                              <a:ea typeface="Cambria Math" panose="02040503050406030204" pitchFamily="18" charset="0"/>
                              <a:cs typeface="Arial" panose="020B0604020202020204" pitchFamily="34" charset="0"/>
                            </a:rPr>
                          </m:ctrlPr>
                        </m:sSupPr>
                        <m:e>
                          <m:r>
                            <a:rPr lang="en-US" sz="2800" b="1" kern="0" dirty="0">
                              <a:latin typeface="Cambria Math" panose="02040503050406030204" pitchFamily="18" charset="0"/>
                              <a:ea typeface="Cambria Math" panose="02040503050406030204" pitchFamily="18" charset="0"/>
                              <a:cs typeface="Arial" panose="020B0604020202020204" pitchFamily="34" charset="0"/>
                            </a:rPr>
                            <m:t>𝒂</m:t>
                          </m:r>
                        </m:e>
                        <m:sup>
                          <m:r>
                            <a:rPr lang="en-US" sz="2800" b="1" kern="0" dirty="0">
                              <a:latin typeface="Cambria Math" panose="02040503050406030204" pitchFamily="18" charset="0"/>
                              <a:ea typeface="Cambria Math" panose="02040503050406030204" pitchFamily="18" charset="0"/>
                              <a:cs typeface="Arial" panose="020B0604020202020204" pitchFamily="34" charset="0"/>
                            </a:rPr>
                            <m:t>𝟐</m:t>
                          </m:r>
                        </m:sup>
                      </m:sSup>
                    </m:oMath>
                  </m:oMathPara>
                </a14:m>
                <a:endParaRPr lang="en-US" sz="2800" b="1" kern="0" dirty="0">
                  <a:solidFill>
                    <a:prstClr val="black"/>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9557047" y="2627079"/>
                <a:ext cx="2288607" cy="53296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82966" y="4340558"/>
                <a:ext cx="9803644" cy="2079352"/>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Bán kính đường tròn đáy </a:t>
                </a:r>
                <a14:m>
                  <m:oMath xmlns:m="http://schemas.openxmlformats.org/officeDocument/2006/math">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𝐵𝐶</m:t>
                        </m:r>
                      </m:num>
                      <m:den>
                        <m:r>
                          <a:rPr lang="en-US" sz="2800" i="1" kern="0" dirty="0">
                            <a:solidFill>
                              <a:prstClr val="black"/>
                            </a:solidFill>
                            <a:latin typeface="Cambria Math" panose="02040503050406030204" pitchFamily="18" charset="0"/>
                          </a:rPr>
                          <m:t>2</m:t>
                        </m:r>
                      </m:den>
                    </m:f>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𝑎</m:t>
                    </m:r>
                  </m:oMath>
                </a14:m>
                <a:endParaRPr lang="en-US" sz="2800" kern="0" dirty="0">
                  <a:solidFill>
                    <a:prstClr val="black"/>
                  </a:solidFill>
                  <a:latin typeface="Times New Roman"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Đường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sinh</a:t>
                </a:r>
                <a:r>
                  <a:rPr lang="en-US" sz="2800" kern="0" dirty="0">
                    <a:solidFill>
                      <a:prstClr val="black"/>
                    </a:solidFill>
                    <a:latin typeface="Times New Roman" pitchFamily="18" charset="0"/>
                    <a:cs typeface="Times New Roman" pitchFamily="18" charset="0"/>
                  </a:rPr>
                  <a:t> </a:t>
                </a:r>
                <a14:m>
                  <m:oMath xmlns:m="http://schemas.openxmlformats.org/officeDocument/2006/math">
                    <m:r>
                      <a:rPr lang="en-US" sz="2800" i="1" kern="0">
                        <a:solidFill>
                          <a:prstClr val="black"/>
                        </a:solidFill>
                        <a:latin typeface="Cambria Math" panose="02040503050406030204" pitchFamily="18" charset="0"/>
                      </a:rPr>
                      <m:t>𝑙</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𝐴</m:t>
                    </m:r>
                    <m:sSup>
                      <m:sSupPr>
                        <m:ctrlPr>
                          <a:rPr lang="en-US" sz="2800" i="1" kern="0">
                            <a:solidFill>
                              <a:prstClr val="black"/>
                            </a:solidFill>
                            <a:latin typeface="Cambria Math"/>
                          </a:rPr>
                        </m:ctrlPr>
                      </m:sSupPr>
                      <m:e>
                        <m:r>
                          <a:rPr lang="en-US" sz="2800" i="1" kern="0">
                            <a:solidFill>
                              <a:prstClr val="black"/>
                            </a:solidFill>
                            <a:latin typeface="Cambria Math" panose="02040503050406030204" pitchFamily="18" charset="0"/>
                          </a:rPr>
                          <m:t>𝐴</m:t>
                        </m:r>
                      </m:e>
                      <m:sup>
                        <m:r>
                          <a:rPr lang="en-US" sz="2800" i="1" kern="0">
                            <a:solidFill>
                              <a:prstClr val="black"/>
                            </a:solidFill>
                            <a:latin typeface="Cambria Math" panose="02040503050406030204" pitchFamily="18" charset="0"/>
                          </a:rPr>
                          <m:t>′</m:t>
                        </m:r>
                      </m:sup>
                    </m:sSup>
                    <m:r>
                      <a:rPr lang="en-US" sz="2800" i="1" kern="0">
                        <a:solidFill>
                          <a:prstClr val="black"/>
                        </a:solidFill>
                        <a:latin typeface="Cambria Math" panose="02040503050406030204" pitchFamily="18" charset="0"/>
                      </a:rPr>
                      <m:t>=</m:t>
                    </m:r>
                    <m:sSup>
                      <m:sSupPr>
                        <m:ctrlPr>
                          <a:rPr lang="en-US" sz="2800" i="1" kern="0">
                            <a:solidFill>
                              <a:prstClr val="black"/>
                            </a:solidFill>
                            <a:latin typeface="Cambria Math"/>
                          </a:rPr>
                        </m:ctrlPr>
                      </m:sSupPr>
                      <m:e>
                        <m:r>
                          <a:rPr lang="en-US" sz="2800" i="1" kern="0">
                            <a:solidFill>
                              <a:prstClr val="black"/>
                            </a:solidFill>
                            <a:latin typeface="Cambria Math" panose="02040503050406030204" pitchFamily="18" charset="0"/>
                          </a:rPr>
                          <m:t>𝐴</m:t>
                        </m:r>
                      </m:e>
                      <m:sup>
                        <m:r>
                          <a:rPr lang="en-US" sz="2800" i="1" kern="0">
                            <a:solidFill>
                              <a:prstClr val="black"/>
                            </a:solidFill>
                            <a:latin typeface="Cambria Math" panose="02040503050406030204" pitchFamily="18" charset="0"/>
                          </a:rPr>
                          <m:t>′</m:t>
                        </m:r>
                      </m:sup>
                    </m:sSup>
                    <m:sSup>
                      <m:sSupPr>
                        <m:ctrlPr>
                          <a:rPr lang="en-US" sz="2800" i="1" kern="0">
                            <a:solidFill>
                              <a:prstClr val="black"/>
                            </a:solidFill>
                            <a:latin typeface="Cambria Math"/>
                          </a:rPr>
                        </m:ctrlPr>
                      </m:sSupPr>
                      <m:e>
                        <m:r>
                          <a:rPr lang="en-US" sz="2800" i="1" kern="0">
                            <a:solidFill>
                              <a:prstClr val="black"/>
                            </a:solidFill>
                            <a:latin typeface="Cambria Math" panose="02040503050406030204" pitchFamily="18" charset="0"/>
                          </a:rPr>
                          <m:t>𝐶</m:t>
                        </m:r>
                      </m:e>
                      <m:sup>
                        <m:r>
                          <a:rPr lang="en-US" sz="2800" i="1" kern="0">
                            <a:solidFill>
                              <a:prstClr val="black"/>
                            </a:solidFill>
                            <a:latin typeface="Cambria Math" panose="02040503050406030204" pitchFamily="18" charset="0"/>
                          </a:rPr>
                          <m:t>′</m:t>
                        </m:r>
                      </m:sup>
                    </m:sSup>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𝑡𝑎𝑛</m:t>
                    </m:r>
                    <m:sSup>
                      <m:sSupPr>
                        <m:ctrlPr>
                          <a:rPr lang="en-US" sz="2800" i="1" kern="0">
                            <a:solidFill>
                              <a:prstClr val="black"/>
                            </a:solidFill>
                            <a:latin typeface="Cambria Math"/>
                          </a:rPr>
                        </m:ctrlPr>
                      </m:sSupPr>
                      <m:e>
                        <m:r>
                          <a:rPr lang="en-US" sz="2800" i="1" kern="0">
                            <a:solidFill>
                              <a:prstClr val="black"/>
                            </a:solidFill>
                            <a:latin typeface="Cambria Math" panose="02040503050406030204" pitchFamily="18" charset="0"/>
                          </a:rPr>
                          <m:t>60</m:t>
                        </m:r>
                      </m:e>
                      <m:sup>
                        <m:r>
                          <a:rPr lang="en-US" sz="2800" i="1" kern="0">
                            <a:solidFill>
                              <a:prstClr val="black"/>
                            </a:solidFill>
                            <a:latin typeface="Cambria Math" panose="02040503050406030204" pitchFamily="18" charset="0"/>
                          </a:rPr>
                          <m:t>0</m:t>
                        </m:r>
                      </m:sup>
                    </m:sSup>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𝑎</m:t>
                    </m:r>
                    <m:rad>
                      <m:radPr>
                        <m:degHide m:val="on"/>
                        <m:ctrlPr>
                          <a:rPr lang="en-US" sz="2800" i="1" kern="0">
                            <a:solidFill>
                              <a:prstClr val="black"/>
                            </a:solidFill>
                            <a:latin typeface="Cambria Math"/>
                          </a:rPr>
                        </m:ctrlPr>
                      </m:radPr>
                      <m:deg/>
                      <m:e>
                        <m:r>
                          <a:rPr lang="en-US" sz="2800" i="1" kern="0">
                            <a:solidFill>
                              <a:prstClr val="black"/>
                            </a:solidFill>
                            <a:latin typeface="Cambria Math" panose="02040503050406030204" pitchFamily="18" charset="0"/>
                          </a:rPr>
                          <m:t>3</m:t>
                        </m:r>
                      </m:e>
                    </m:rad>
                    <m:rad>
                      <m:radPr>
                        <m:degHide m:val="on"/>
                        <m:ctrlPr>
                          <a:rPr lang="en-US" sz="2800" i="1" kern="0">
                            <a:solidFill>
                              <a:prstClr val="black"/>
                            </a:solidFill>
                            <a:latin typeface="Cambria Math"/>
                          </a:rPr>
                        </m:ctrlPr>
                      </m:radPr>
                      <m:deg/>
                      <m:e>
                        <m:r>
                          <a:rPr lang="en-US" sz="2800" i="1" kern="0">
                            <a:solidFill>
                              <a:prstClr val="black"/>
                            </a:solidFill>
                            <a:latin typeface="Cambria Math" panose="02040503050406030204" pitchFamily="18" charset="0"/>
                          </a:rPr>
                          <m:t>3</m:t>
                        </m:r>
                      </m:e>
                    </m:rad>
                    <m:r>
                      <a:rPr lang="en-US" sz="2800"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3</m:t>
                    </m:r>
                    <m:r>
                      <a:rPr lang="en-US" sz="2800" i="1" kern="0">
                        <a:solidFill>
                          <a:prstClr val="black"/>
                        </a:solidFill>
                        <a:latin typeface="Cambria Math" panose="02040503050406030204" pitchFamily="18" charset="0"/>
                      </a:rPr>
                      <m:t>𝑎</m:t>
                    </m:r>
                  </m:oMath>
                </a14:m>
                <a:endParaRPr lang="en-US" sz="2800" kern="0" dirty="0">
                  <a:solidFill>
                    <a:prstClr val="black"/>
                  </a:solidFill>
                  <a:latin typeface="Times New Roman"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Diện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toàn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phần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hình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endParaRPr lang="en-US" sz="2800" kern="0" dirty="0">
                  <a:solidFill>
                    <a:prstClr val="black"/>
                  </a:solidFill>
                  <a:latin typeface="Times New Roman" pitchFamily="18" charset="0"/>
                  <a:cs typeface="Times New Roman" pitchFamily="18" charset="0"/>
                </a:endParaRPr>
              </a:p>
              <a:p>
                <a:pPr defTabSz="913030">
                  <a:defRPr/>
                </a:pPr>
                <a14:m>
                  <m:oMathPara xmlns:m="http://schemas.openxmlformats.org/officeDocument/2006/math">
                    <m:oMathParaPr>
                      <m:jc m:val="centerGroup"/>
                    </m:oMathParaPr>
                    <m:oMath xmlns:m="http://schemas.openxmlformats.org/officeDocument/2006/math">
                      <m:sSub>
                        <m:sSubPr>
                          <m:ctrlPr>
                            <a:rPr lang="en-US" sz="2800" i="1" kern="0">
                              <a:solidFill>
                                <a:prstClr val="black"/>
                              </a:solidFill>
                              <a:latin typeface="Cambria Math"/>
                            </a:rPr>
                          </m:ctrlPr>
                        </m:sSubPr>
                        <m:e>
                          <m:r>
                            <a:rPr lang="en-US" sz="2800" i="1" kern="0">
                              <a:solidFill>
                                <a:prstClr val="black"/>
                              </a:solidFill>
                              <a:latin typeface="Cambria Math" panose="02040503050406030204" pitchFamily="18" charset="0"/>
                            </a:rPr>
                            <m:t>𝑠</m:t>
                          </m:r>
                        </m:e>
                        <m:sub>
                          <m:r>
                            <a:rPr lang="en-US" sz="2800" i="1" kern="0">
                              <a:solidFill>
                                <a:prstClr val="black"/>
                              </a:solidFill>
                              <a:latin typeface="Cambria Math" panose="02040503050406030204" pitchFamily="18" charset="0"/>
                            </a:rPr>
                            <m:t>𝑡𝑝</m:t>
                          </m:r>
                        </m:sub>
                      </m:sSub>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a:solidFill>
                            <a:prstClr val="black"/>
                          </a:solidFill>
                          <a:latin typeface="Cambria Math" panose="02040503050406030204" pitchFamily="18" charset="0"/>
                          <a:ea typeface="Cambria Math" panose="02040503050406030204" pitchFamily="18" charset="0"/>
                        </a:rPr>
                        <m:t>𝑟𝑙</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3</m:t>
                      </m:r>
                      <m:r>
                        <a:rPr lang="en-US" sz="2800" i="1" kern="0">
                          <a:solidFill>
                            <a:prstClr val="black"/>
                          </a:solidFill>
                          <a:latin typeface="Cambria Math" panose="02040503050406030204" pitchFamily="18" charset="0"/>
                          <a:ea typeface="Cambria Math" panose="02040503050406030204" pitchFamily="18" charset="0"/>
                        </a:rPr>
                        <m:t>𝑎</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2</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rPr>
                          </m:ctrlPr>
                        </m:sSupPr>
                        <m:e>
                          <m:r>
                            <a:rPr lang="en-US" sz="2800" i="1" kern="0" dirty="0">
                              <a:solidFill>
                                <a:prstClr val="black"/>
                              </a:solidFill>
                              <a:latin typeface="Cambria Math" panose="02040503050406030204" pitchFamily="18" charset="0"/>
                            </a:rPr>
                            <m:t>𝑎</m:t>
                          </m:r>
                        </m:e>
                        <m:sup>
                          <m:r>
                            <a:rPr lang="en-US" sz="2800" i="1" kern="0" dirty="0">
                              <a:solidFill>
                                <a:prstClr val="black"/>
                              </a:solidFill>
                              <a:latin typeface="Cambria Math" panose="02040503050406030204" pitchFamily="18" charset="0"/>
                            </a:rPr>
                            <m:t>2</m:t>
                          </m:r>
                        </m:sup>
                      </m:sSup>
                      <m:r>
                        <a:rPr lang="en-US" sz="2800" i="1" kern="0" dirty="0">
                          <a:solidFill>
                            <a:prstClr val="black"/>
                          </a:solidFill>
                          <a:latin typeface="Cambria Math" panose="02040503050406030204" pitchFamily="18" charset="0"/>
                        </a:rPr>
                        <m:t>=</m:t>
                      </m:r>
                      <m:r>
                        <a:rPr lang="en-US" sz="2800" i="1" kern="0" dirty="0">
                          <a:solidFill>
                            <a:prstClr val="black"/>
                          </a:solidFill>
                          <a:latin typeface="Cambria Math" panose="02040503050406030204" pitchFamily="18" charset="0"/>
                        </a:rPr>
                        <m:t>8</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oMath>
                  </m:oMathPara>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382966" y="4340558"/>
                <a:ext cx="9803644" cy="2079352"/>
              </a:xfrm>
              <a:prstGeom prst="rect">
                <a:avLst/>
              </a:prstGeom>
              <a:blipFill rotWithShape="1">
                <a:blip r:embed="rId8"/>
                <a:stretch>
                  <a:fillRect l="-1306"/>
                </a:stretch>
              </a:blipFill>
            </p:spPr>
            <p:txBody>
              <a:bodyPr/>
              <a:lstStyle/>
              <a:p>
                <a:r>
                  <a:rPr lang="en-US">
                    <a:noFill/>
                  </a:rPr>
                  <a:t> </a:t>
                </a:r>
              </a:p>
            </p:txBody>
          </p:sp>
        </mc:Fallback>
      </mc:AlternateContent>
      <p:pic>
        <p:nvPicPr>
          <p:cNvPr id="6144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38786" y="3846177"/>
            <a:ext cx="2244242" cy="279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98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43"/>
                                        </p:tgtEl>
                                        <p:attrNameLst>
                                          <p:attrName>style.visibility</p:attrName>
                                        </p:attrNameLst>
                                      </p:cBhvr>
                                      <p:to>
                                        <p:strVal val="visible"/>
                                      </p:to>
                                    </p:set>
                                    <p:animEffect transition="in" filter="wipe(down)">
                                      <p:cBhvr>
                                        <p:cTn id="17" dur="500"/>
                                        <p:tgtEl>
                                          <p:spTgt spid="614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down)">
                                      <p:cBhvr>
                                        <p:cTn id="22" dur="500"/>
                                        <p:tgtEl>
                                          <p:spTgt spid="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7">
                                            <p:txEl>
                                              <p:pRg st="1" end="1"/>
                                            </p:txEl>
                                          </p:spTgt>
                                        </p:tgtEl>
                                        <p:attrNameLst>
                                          <p:attrName>style.visibility</p:attrName>
                                        </p:attrNameLst>
                                      </p:cBhvr>
                                      <p:to>
                                        <p:strVal val="visible"/>
                                      </p:to>
                                    </p:set>
                                    <p:animEffect transition="in" filter="wipe(down)">
                                      <p:cBhvr>
                                        <p:cTn id="27" dur="500"/>
                                        <p:tgtEl>
                                          <p:spTgt spid="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xEl>
                                              <p:pRg st="2" end="2"/>
                                            </p:txEl>
                                          </p:spTgt>
                                        </p:tgtEl>
                                        <p:attrNameLst>
                                          <p:attrName>style.visibility</p:attrName>
                                        </p:attrNameLst>
                                      </p:cBhvr>
                                      <p:to>
                                        <p:strVal val="visible"/>
                                      </p:to>
                                    </p:set>
                                    <p:animEffect transition="in" filter="wipe(down)">
                                      <p:cBhvr>
                                        <p:cTn id="32" dur="500"/>
                                        <p:tgtEl>
                                          <p:spTgt spid="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7">
                                            <p:txEl>
                                              <p:pRg st="3" end="3"/>
                                            </p:txEl>
                                          </p:spTgt>
                                        </p:tgtEl>
                                        <p:attrNameLst>
                                          <p:attrName>style.visibility</p:attrName>
                                        </p:attrNameLst>
                                      </p:cBhvr>
                                      <p:to>
                                        <p:strVal val="visible"/>
                                      </p:to>
                                    </p:set>
                                    <p:animEffect transition="in" filter="wipe(down)">
                                      <p:cBhvr>
                                        <p:cTn id="37" dur="500"/>
                                        <p:tgtEl>
                                          <p:spTgt spid="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35</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265674" y="2543459"/>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58" name="Rectangle 57"/>
              <p:cNvSpPr/>
              <p:nvPr/>
            </p:nvSpPr>
            <p:spPr>
              <a:xfrm>
                <a:off x="702073" y="117605"/>
                <a:ext cx="11401197" cy="17181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defTabSz="913030"/>
                <a:r>
                  <a:rPr lang="en-US" sz="2800" b="1">
                    <a:solidFill>
                      <a:srgbClr val="002060"/>
                    </a:solidFill>
                    <a:latin typeface="Times New Roman" pitchFamily="18" charset="0"/>
                    <a:cs typeface="Times New Roman" pitchFamily="18" charset="0"/>
                  </a:rPr>
                  <a:t>             Cho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nhật</a:t>
                </a:r>
                <a:r>
                  <a:rPr lang="en-US" sz="2800" b="1" dirty="0">
                    <a:solidFill>
                      <a:srgbClr val="002060"/>
                    </a:solidFill>
                    <a:latin typeface="Times New Roman" pitchFamily="18" charset="0"/>
                    <a:cs typeface="Times New Roman" pitchFamily="18" charset="0"/>
                  </a:rPr>
                  <a:t> ABCD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AB = 3, BC = 4. </a:t>
                </a:r>
                <a:r>
                  <a:rPr lang="en-US" sz="2800" b="1" dirty="0" err="1">
                    <a:solidFill>
                      <a:srgbClr val="002060"/>
                    </a:solidFill>
                    <a:latin typeface="Times New Roman" pitchFamily="18" charset="0"/>
                    <a:cs typeface="Times New Roman" pitchFamily="18" charset="0"/>
                  </a:rPr>
                  <a:t>Gọi</a:t>
                </a:r>
                <a:r>
                  <a:rPr lang="en-US" sz="2800" b="1" dirty="0">
                    <a:solidFill>
                      <a:srgbClr val="002060"/>
                    </a:solidFill>
                    <a:latin typeface="Times New Roman" pitchFamily="18" charset="0"/>
                    <a:cs typeface="Times New Roman" pitchFamily="18" charset="0"/>
                  </a:rPr>
                  <a:t>  </a:t>
                </a:r>
                <a14:m>
                  <m:oMath xmlns:m="http://schemas.openxmlformats.org/officeDocument/2006/math">
                    <m:sSub>
                      <m:sSubPr>
                        <m:ctrlPr>
                          <a:rPr lang="en-US" sz="2800" b="1" i="1">
                            <a:solidFill>
                              <a:srgbClr val="002060"/>
                            </a:solidFill>
                            <a:latin typeface="Cambria Math"/>
                            <a:cs typeface="Arial" panose="020B0604020202020204" pitchFamily="34" charset="0"/>
                          </a:rPr>
                        </m:ctrlPr>
                      </m:sSubPr>
                      <m:e>
                        <m:r>
                          <a:rPr lang="en-US" sz="2800" b="1" i="1">
                            <a:solidFill>
                              <a:srgbClr val="002060"/>
                            </a:solidFill>
                            <a:latin typeface="Cambria Math" panose="02040503050406030204" pitchFamily="18" charset="0"/>
                            <a:cs typeface="Arial" panose="020B0604020202020204" pitchFamily="34" charset="0"/>
                          </a:rPr>
                          <m:t>𝑽</m:t>
                        </m:r>
                      </m:e>
                      <m:sub>
                        <m:r>
                          <a:rPr lang="en-US" sz="2800" b="1" i="1">
                            <a:solidFill>
                              <a:srgbClr val="002060"/>
                            </a:solidFill>
                            <a:latin typeface="Cambria Math" panose="02040503050406030204" pitchFamily="18" charset="0"/>
                            <a:cs typeface="Arial" panose="020B0604020202020204" pitchFamily="34" charset="0"/>
                          </a:rPr>
                          <m:t>𝟏</m:t>
                        </m:r>
                      </m:sub>
                    </m:sSub>
                  </m:oMath>
                </a14:m>
                <a:r>
                  <a:rPr lang="en-US" sz="2800" b="1" dirty="0">
                    <a:solidFill>
                      <a:srgbClr val="002060"/>
                    </a:solidFill>
                    <a:latin typeface="Times New Roman" pitchFamily="18" charset="0"/>
                    <a:cs typeface="Times New Roman" pitchFamily="18" charset="0"/>
                  </a:rPr>
                  <a:t>, </a:t>
                </a:r>
                <a14:m>
                  <m:oMath xmlns:m="http://schemas.openxmlformats.org/officeDocument/2006/math">
                    <m:sSub>
                      <m:sSubPr>
                        <m:ctrlPr>
                          <a:rPr lang="en-US" sz="2800" b="1" i="1">
                            <a:solidFill>
                              <a:srgbClr val="002060"/>
                            </a:solidFill>
                            <a:latin typeface="Cambria Math"/>
                            <a:cs typeface="Arial" panose="020B0604020202020204" pitchFamily="34" charset="0"/>
                          </a:rPr>
                        </m:ctrlPr>
                      </m:sSubPr>
                      <m:e>
                        <m:r>
                          <a:rPr lang="en-US" sz="2800" b="1" i="1">
                            <a:solidFill>
                              <a:srgbClr val="002060"/>
                            </a:solidFill>
                            <a:latin typeface="Cambria Math" panose="02040503050406030204" pitchFamily="18" charset="0"/>
                            <a:cs typeface="Arial" panose="020B0604020202020204" pitchFamily="34" charset="0"/>
                          </a:rPr>
                          <m:t>𝑽</m:t>
                        </m:r>
                      </m:e>
                      <m:sub>
                        <m:r>
                          <a:rPr lang="en-US" sz="2800" b="1" i="1">
                            <a:solidFill>
                              <a:srgbClr val="002060"/>
                            </a:solidFill>
                            <a:latin typeface="Cambria Math" panose="02040503050406030204" pitchFamily="18" charset="0"/>
                            <a:cs typeface="Arial" panose="020B0604020202020204" pitchFamily="34" charset="0"/>
                          </a:rPr>
                          <m:t>𝟐</m:t>
                        </m:r>
                      </m:sub>
                    </m:sSub>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lượt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err="1">
                    <a:solidFill>
                      <a:srgbClr val="002060"/>
                    </a:solidFill>
                    <a:latin typeface="Times New Roman" pitchFamily="18" charset="0"/>
                    <a:cs typeface="Times New Roman" pitchFamily="18" charset="0"/>
                  </a:rPr>
                  <a:t>tích</a:t>
                </a:r>
                <a:r>
                  <a:rPr lang="en-US" sz="2800" b="1">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của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khối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khi</a:t>
                </a:r>
                <a:r>
                  <a:rPr lang="en-US" sz="2800" b="1" dirty="0">
                    <a:solidFill>
                      <a:srgbClr val="002060"/>
                    </a:solidFill>
                    <a:latin typeface="Times New Roman" pitchFamily="18" charset="0"/>
                    <a:cs typeface="Times New Roman" pitchFamily="18" charset="0"/>
                  </a:rPr>
                  <a:t> quay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nhật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quanh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trục</a:t>
                </a:r>
                <a:r>
                  <a:rPr lang="en-US" sz="2800" b="1" dirty="0">
                    <a:solidFill>
                      <a:srgbClr val="002060"/>
                    </a:solidFill>
                    <a:latin typeface="Times New Roman" pitchFamily="18" charset="0"/>
                    <a:cs typeface="Times New Roman" pitchFamily="18" charset="0"/>
                  </a:rPr>
                  <a:t> AB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BC </a:t>
                </a:r>
                <a:r>
                  <a:rPr lang="en-US" sz="2800" b="1">
                    <a:solidFill>
                      <a:srgbClr val="002060"/>
                    </a:solidFill>
                    <a:latin typeface="Times New Roman" pitchFamily="18" charset="0"/>
                    <a:cs typeface="Times New Roman" pitchFamily="18" charset="0"/>
                  </a:rPr>
                  <a:t>. </a:t>
                </a:r>
                <a:r>
                  <a:rPr lang="en-US" sz="2800" b="1">
                    <a:solidFill>
                      <a:srgbClr val="002060"/>
                    </a:solidFill>
                    <a:latin typeface="Times New Roman" pitchFamily="18" charset="0"/>
                    <a:cs typeface="Times New Roman" pitchFamily="18" charset="0"/>
                  </a:rPr>
                  <a:t>Khi </a:t>
                </a:r>
                <a:r>
                  <a:rPr lang="en-US" sz="2800" b="1" dirty="0" err="1">
                    <a:solidFill>
                      <a:srgbClr val="002060"/>
                    </a:solidFill>
                    <a:latin typeface="Times New Roman" pitchFamily="18" charset="0"/>
                    <a:cs typeface="Times New Roman" pitchFamily="18" charset="0"/>
                  </a:rPr>
                  <a:t>đó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số</a:t>
                </a:r>
                <a:r>
                  <a:rPr lang="en-US" sz="2800" b="1" dirty="0">
                    <a:solidFill>
                      <a:srgbClr val="002060"/>
                    </a:solidFill>
                    <a:latin typeface="Times New Roman" pitchFamily="18" charset="0"/>
                    <a:cs typeface="Times New Roman" pitchFamily="18" charset="0"/>
                  </a:rPr>
                  <a:t> </a:t>
                </a:r>
                <a14:m>
                  <m:oMath xmlns:m="http://schemas.openxmlformats.org/officeDocument/2006/math">
                    <m:f>
                      <m:fPr>
                        <m:ctrlPr>
                          <a:rPr lang="en-US" sz="2800" b="1" i="1" dirty="0">
                            <a:solidFill>
                              <a:srgbClr val="002060"/>
                            </a:solidFill>
                            <a:latin typeface="Cambria Math"/>
                            <a:cs typeface="Arial" panose="020B0604020202020204" pitchFamily="34" charset="0"/>
                          </a:rPr>
                        </m:ctrlPr>
                      </m:fPr>
                      <m:num>
                        <m:sSub>
                          <m:sSubPr>
                            <m:ctrlPr>
                              <a:rPr lang="en-US" sz="2800" b="1" i="1" dirty="0">
                                <a:solidFill>
                                  <a:srgbClr val="002060"/>
                                </a:solidFill>
                                <a:latin typeface="Cambria Math"/>
                                <a:cs typeface="Arial" panose="020B0604020202020204" pitchFamily="34" charset="0"/>
                              </a:rPr>
                            </m:ctrlPr>
                          </m:sSubPr>
                          <m:e>
                            <m:r>
                              <a:rPr lang="en-US" sz="2800" b="1" i="1" dirty="0">
                                <a:solidFill>
                                  <a:srgbClr val="002060"/>
                                </a:solidFill>
                                <a:latin typeface="Cambria Math" panose="02040503050406030204" pitchFamily="18" charset="0"/>
                                <a:cs typeface="Arial" panose="020B0604020202020204" pitchFamily="34" charset="0"/>
                              </a:rPr>
                              <m:t>𝑽</m:t>
                            </m:r>
                          </m:e>
                          <m:sub>
                            <m:r>
                              <a:rPr lang="en-US" sz="2800" b="1" i="1" dirty="0">
                                <a:solidFill>
                                  <a:srgbClr val="002060"/>
                                </a:solidFill>
                                <a:latin typeface="Cambria Math" panose="02040503050406030204" pitchFamily="18" charset="0"/>
                                <a:cs typeface="Arial" panose="020B0604020202020204" pitchFamily="34" charset="0"/>
                              </a:rPr>
                              <m:t>𝟏</m:t>
                            </m:r>
                          </m:sub>
                        </m:sSub>
                      </m:num>
                      <m:den>
                        <m:sSub>
                          <m:sSubPr>
                            <m:ctrlPr>
                              <a:rPr lang="en-US" sz="2800" b="1" i="1" dirty="0">
                                <a:solidFill>
                                  <a:srgbClr val="002060"/>
                                </a:solidFill>
                                <a:latin typeface="Cambria Math"/>
                                <a:cs typeface="Arial" panose="020B0604020202020204" pitchFamily="34" charset="0"/>
                              </a:rPr>
                            </m:ctrlPr>
                          </m:sSubPr>
                          <m:e>
                            <m:r>
                              <a:rPr lang="en-US" sz="2800" b="1" i="1" dirty="0">
                                <a:solidFill>
                                  <a:srgbClr val="002060"/>
                                </a:solidFill>
                                <a:latin typeface="Cambria Math" panose="02040503050406030204" pitchFamily="18" charset="0"/>
                                <a:cs typeface="Arial" panose="020B0604020202020204" pitchFamily="34" charset="0"/>
                              </a:rPr>
                              <m:t>𝑽</m:t>
                            </m:r>
                          </m:e>
                          <m:sub>
                            <m:r>
                              <a:rPr lang="en-US" sz="2800" b="1" i="1" dirty="0">
                                <a:solidFill>
                                  <a:srgbClr val="002060"/>
                                </a:solidFill>
                                <a:latin typeface="Cambria Math" panose="02040503050406030204" pitchFamily="18" charset="0"/>
                                <a:cs typeface="Arial" panose="020B0604020202020204" pitchFamily="34" charset="0"/>
                              </a:rPr>
                              <m:t>𝟐</m:t>
                            </m:r>
                          </m:sub>
                        </m:sSub>
                      </m:den>
                    </m:f>
                  </m:oMath>
                </a14:m>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endParaRPr lang="en-US" sz="2800" b="1" dirty="0">
                  <a:solidFill>
                    <a:srgbClr val="002060"/>
                  </a:solidFill>
                  <a:latin typeface="Times New Roman" pitchFamily="18" charset="0"/>
                  <a:cs typeface="Times New Roman"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702063" y="117601"/>
                <a:ext cx="11401197" cy="1718109"/>
              </a:xfrm>
              <a:prstGeom prst="rect">
                <a:avLst/>
              </a:prstGeom>
              <a:blipFill rotWithShape="1">
                <a:blip r:embed="rId3"/>
                <a:stretch>
                  <a:fillRect l="-267" t="-7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02073" y="2422211"/>
                <a:ext cx="2288607" cy="900246"/>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dirty="0">
                              <a:latin typeface="Cambria Math"/>
                              <a:cs typeface="Arial" panose="020B0604020202020204" pitchFamily="34" charset="0"/>
                            </a:rPr>
                          </m:ctrlPr>
                        </m:fPr>
                        <m:num>
                          <m:r>
                            <a:rPr lang="en-US" sz="2800" b="1" kern="0" dirty="0">
                              <a:latin typeface="Cambria Math" panose="02040503050406030204" pitchFamily="18" charset="0"/>
                              <a:cs typeface="Arial" panose="020B0604020202020204" pitchFamily="34" charset="0"/>
                            </a:rPr>
                            <m:t>𝟒</m:t>
                          </m:r>
                        </m:num>
                        <m:den>
                          <m:r>
                            <a:rPr lang="en-US" sz="2800" b="1" kern="0" dirty="0">
                              <a:latin typeface="Cambria Math" panose="02040503050406030204" pitchFamily="18" charset="0"/>
                              <a:cs typeface="Arial" panose="020B0604020202020204" pitchFamily="34" charset="0"/>
                            </a:rPr>
                            <m:t>𝟑</m:t>
                          </m:r>
                        </m:den>
                      </m:f>
                    </m:oMath>
                  </m:oMathPara>
                </a14:m>
                <a:endParaRPr lang="en-US" sz="2800" b="1" kern="0" dirty="0">
                  <a:solidFill>
                    <a:prstClr val="black"/>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702063" y="2422211"/>
                <a:ext cx="2288607" cy="90024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709246" y="2479919"/>
                <a:ext cx="2288607" cy="898964"/>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dirty="0">
                              <a:latin typeface="Cambria Math"/>
                              <a:cs typeface="Arial" panose="020B0604020202020204" pitchFamily="34" charset="0"/>
                            </a:rPr>
                          </m:ctrlPr>
                        </m:fPr>
                        <m:num>
                          <m:r>
                            <a:rPr lang="en-US" sz="2800" b="1" kern="0" dirty="0">
                              <a:latin typeface="Cambria Math" panose="02040503050406030204" pitchFamily="18" charset="0"/>
                              <a:cs typeface="Arial" panose="020B0604020202020204" pitchFamily="34" charset="0"/>
                            </a:rPr>
                            <m:t>𝟑</m:t>
                          </m:r>
                        </m:num>
                        <m:den>
                          <m:r>
                            <a:rPr lang="en-US" sz="2800" b="1" kern="0" dirty="0">
                              <a:latin typeface="Cambria Math" panose="02040503050406030204" pitchFamily="18" charset="0"/>
                              <a:cs typeface="Arial" panose="020B0604020202020204" pitchFamily="34" charset="0"/>
                            </a:rPr>
                            <m:t>𝟒</m:t>
                          </m:r>
                        </m:den>
                      </m:f>
                    </m:oMath>
                  </m:oMathPara>
                </a14:m>
                <a:endParaRPr lang="en-US" sz="2800" b="1" kern="0" dirty="0">
                  <a:solidFill>
                    <a:prstClr val="black"/>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709236" y="2479919"/>
                <a:ext cx="2288607" cy="89896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12786" y="2442719"/>
                <a:ext cx="2288607" cy="901785"/>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dirty="0">
                              <a:latin typeface="Cambria Math"/>
                              <a:cs typeface="Arial" panose="020B0604020202020204" pitchFamily="34" charset="0"/>
                            </a:rPr>
                          </m:ctrlPr>
                        </m:fPr>
                        <m:num>
                          <m:r>
                            <a:rPr lang="en-US" sz="2800" b="1" kern="0" dirty="0">
                              <a:latin typeface="Cambria Math" panose="02040503050406030204" pitchFamily="18" charset="0"/>
                              <a:cs typeface="Arial" panose="020B0604020202020204" pitchFamily="34" charset="0"/>
                            </a:rPr>
                            <m:t>𝟗</m:t>
                          </m:r>
                        </m:num>
                        <m:den>
                          <m:r>
                            <a:rPr lang="en-US" sz="2800" b="1" kern="0" dirty="0">
                              <a:latin typeface="Cambria Math" panose="02040503050406030204" pitchFamily="18" charset="0"/>
                              <a:cs typeface="Arial" panose="020B0604020202020204" pitchFamily="34" charset="0"/>
                            </a:rPr>
                            <m:t>𝟏𝟔</m:t>
                          </m:r>
                        </m:den>
                      </m:f>
                    </m:oMath>
                  </m:oMathPara>
                </a14:m>
                <a:endParaRPr lang="en-US" sz="2800" b="1" kern="0" dirty="0">
                  <a:solidFill>
                    <a:prstClr val="black"/>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12776" y="2442709"/>
                <a:ext cx="2288607" cy="90178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9559550" y="2418797"/>
                <a:ext cx="2288607" cy="901785"/>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dirty="0">
                              <a:latin typeface="Cambria Math"/>
                              <a:cs typeface="Arial" panose="020B0604020202020204" pitchFamily="34" charset="0"/>
                            </a:rPr>
                          </m:ctrlPr>
                        </m:fPr>
                        <m:num>
                          <m:r>
                            <a:rPr lang="en-US" sz="2800" b="1" kern="0" dirty="0">
                              <a:latin typeface="Cambria Math" panose="02040503050406030204" pitchFamily="18" charset="0"/>
                              <a:cs typeface="Arial" panose="020B0604020202020204" pitchFamily="34" charset="0"/>
                            </a:rPr>
                            <m:t>𝟏𝟔</m:t>
                          </m:r>
                        </m:num>
                        <m:den>
                          <m:r>
                            <a:rPr lang="en-US" sz="2800" b="1" kern="0" dirty="0">
                              <a:latin typeface="Cambria Math" panose="02040503050406030204" pitchFamily="18" charset="0"/>
                              <a:cs typeface="Arial" panose="020B0604020202020204" pitchFamily="34" charset="0"/>
                            </a:rPr>
                            <m:t>𝟗</m:t>
                          </m:r>
                        </m:den>
                      </m:f>
                    </m:oMath>
                  </m:oMathPara>
                </a14:m>
                <a:endParaRPr lang="en-US" sz="2800" b="1" kern="0" dirty="0">
                  <a:solidFill>
                    <a:prstClr val="black"/>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9559550" y="2418787"/>
                <a:ext cx="2288607" cy="90178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p:cNvSpPr txBox="1"/>
              <p:nvPr/>
            </p:nvSpPr>
            <p:spPr>
              <a:xfrm>
                <a:off x="573069" y="4139865"/>
                <a:ext cx="9803644" cy="2058564"/>
              </a:xfrm>
              <a:prstGeom prst="rect">
                <a:avLst/>
              </a:prstGeom>
              <a:noFill/>
            </p:spPr>
            <p:txBody>
              <a:bodyPr wrap="square" lIns="91300" tIns="45650" rIns="91300" bIns="45650" rtlCol="0">
                <a:spAutoFit/>
              </a:bodyPr>
              <a:lstStyle/>
              <a:p>
                <a:pPr defTabSz="913030"/>
                <a:r>
                  <a:rPr lang="en-US" sz="2800">
                    <a:solidFill>
                      <a:prstClr val="black"/>
                    </a:solidFill>
                    <a:latin typeface="Times New Roman" pitchFamily="18" charset="0"/>
                    <a:cs typeface="Times New Roman" pitchFamily="18" charset="0"/>
                  </a:rPr>
                  <a:t>T</a:t>
                </a:r>
                <a:r>
                  <a:rPr lang="en-US" sz="2800" smtClean="0">
                    <a:solidFill>
                      <a:prstClr val="black"/>
                    </a:solidFill>
                    <a:latin typeface="Times New Roman" pitchFamily="18" charset="0"/>
                    <a:cs typeface="Times New Roman" pitchFamily="18" charset="0"/>
                  </a:rPr>
                  <a:t>hể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a:t>
                </a:r>
                <a:endParaRPr lang="en-US" sz="2800" dirty="0" smtClean="0">
                  <a:solidFill>
                    <a:prstClr val="black"/>
                  </a:solidFill>
                  <a:latin typeface="Times New Roman" pitchFamily="18" charset="0"/>
                  <a:cs typeface="Times New Roman" pitchFamily="18" charset="0"/>
                </a:endParaRPr>
              </a:p>
              <a:p>
                <a:pPr defTabSz="913030"/>
                <a14:m>
                  <m:oMathPara xmlns:m="http://schemas.openxmlformats.org/officeDocument/2006/math">
                    <m:oMathParaPr>
                      <m:jc m:val="centerGroup"/>
                    </m:oMathParaPr>
                    <m:oMath xmlns:m="http://schemas.openxmlformats.org/officeDocument/2006/math">
                      <m:sSub>
                        <m:sSubPr>
                          <m:ctrlPr>
                            <a:rPr lang="en-US" sz="2800" i="1" dirty="0">
                              <a:solidFill>
                                <a:prstClr val="black"/>
                              </a:solidFill>
                              <a:latin typeface="Cambria Math"/>
                            </a:rPr>
                          </m:ctrlPr>
                        </m:sSubPr>
                        <m:e>
                          <m:r>
                            <a:rPr lang="en-US" sz="2800" i="1" dirty="0">
                              <a:solidFill>
                                <a:prstClr val="black"/>
                              </a:solidFill>
                              <a:latin typeface="Cambria Math" panose="02040503050406030204" pitchFamily="18" charset="0"/>
                            </a:rPr>
                            <m:t>𝑉</m:t>
                          </m:r>
                        </m:e>
                        <m:sub>
                          <m:r>
                            <a:rPr lang="en-US" sz="2800" i="1" dirty="0">
                              <a:solidFill>
                                <a:prstClr val="black"/>
                              </a:solidFill>
                              <a:latin typeface="Cambria Math" panose="02040503050406030204" pitchFamily="18" charset="0"/>
                            </a:rPr>
                            <m:t>1</m:t>
                          </m:r>
                        </m:sub>
                      </m:sSub>
                      <m:r>
                        <a:rPr lang="en-US" sz="2800" i="1" dirty="0">
                          <a:solidFill>
                            <a:prstClr val="black"/>
                          </a:solidFill>
                          <a:latin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𝑟</m:t>
                          </m:r>
                        </m:e>
                        <m:sup>
                          <m:r>
                            <a:rPr lang="en-US" sz="2800" i="1" dirty="0">
                              <a:solidFill>
                                <a:prstClr val="black"/>
                              </a:solidFill>
                              <a:latin typeface="Cambria Math" panose="02040503050406030204" pitchFamily="18" charset="0"/>
                              <a:ea typeface="Cambria Math" panose="02040503050406030204" pitchFamily="18" charset="0"/>
                            </a:rPr>
                            <m:t>2</m:t>
                          </m:r>
                        </m:sup>
                      </m:sSup>
                      <m:r>
                        <a:rPr lang="en-US" sz="2800" i="1">
                          <a:solidFill>
                            <a:prstClr val="black"/>
                          </a:solidFill>
                          <a:latin typeface="Cambria Math" panose="02040503050406030204" pitchFamily="18" charset="0"/>
                          <a:ea typeface="Cambria Math" panose="02040503050406030204" pitchFamily="18" charset="0"/>
                        </a:rPr>
                        <m:t>h</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𝐵𝐶</m:t>
                          </m:r>
                        </m:e>
                        <m:sup>
                          <m:r>
                            <a:rPr lang="en-US" sz="2800" i="1" dirty="0">
                              <a:solidFill>
                                <a:prstClr val="black"/>
                              </a:solidFill>
                              <a:latin typeface="Cambria Math" panose="02040503050406030204" pitchFamily="18" charset="0"/>
                              <a:ea typeface="Cambria Math" panose="02040503050406030204" pitchFamily="18" charset="0"/>
                            </a:rPr>
                            <m:t>2</m:t>
                          </m:r>
                        </m:sup>
                      </m:sSup>
                      <m:r>
                        <a:rPr lang="en-US" sz="2800" i="1">
                          <a:solidFill>
                            <a:prstClr val="black"/>
                          </a:solidFill>
                          <a:latin typeface="Cambria Math" panose="02040503050406030204" pitchFamily="18" charset="0"/>
                          <a:ea typeface="Cambria Math" panose="02040503050406030204" pitchFamily="18" charset="0"/>
                        </a:rPr>
                        <m:t>𝐴𝐵</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4</m:t>
                          </m:r>
                        </m:e>
                        <m:sup>
                          <m:r>
                            <a:rPr lang="en-US" sz="2800" i="1" dirty="0">
                              <a:solidFill>
                                <a:prstClr val="black"/>
                              </a:solidFill>
                              <a:latin typeface="Cambria Math" panose="02040503050406030204" pitchFamily="18" charset="0"/>
                              <a:ea typeface="Cambria Math" panose="02040503050406030204" pitchFamily="18" charset="0"/>
                            </a:rPr>
                            <m:t>2</m:t>
                          </m:r>
                        </m:sup>
                      </m:sSup>
                      <m:r>
                        <a:rPr lang="en-US" sz="2800" i="1" dirty="0">
                          <a:solidFill>
                            <a:prstClr val="black"/>
                          </a:solidFill>
                          <a:latin typeface="Cambria Math" panose="02040503050406030204" pitchFamily="18" charset="0"/>
                          <a:ea typeface="Cambria Math" panose="02040503050406030204" pitchFamily="18" charset="0"/>
                        </a:rPr>
                        <m:t>.</m:t>
                      </m:r>
                      <m:r>
                        <a:rPr lang="en-US" sz="2800" i="1" dirty="0">
                          <a:solidFill>
                            <a:prstClr val="black"/>
                          </a:solidFill>
                          <a:latin typeface="Cambria Math" panose="02040503050406030204" pitchFamily="18" charset="0"/>
                          <a:ea typeface="Cambria Math" panose="02040503050406030204" pitchFamily="18" charset="0"/>
                        </a:rPr>
                        <m:t>3</m:t>
                      </m:r>
                      <m:r>
                        <a:rPr lang="en-US" sz="2800" i="1">
                          <a:solidFill>
                            <a:prstClr val="black"/>
                          </a:solidFill>
                          <a:latin typeface="Cambria Math" panose="02040503050406030204" pitchFamily="18" charset="0"/>
                          <a:ea typeface="Cambria Math" panose="02040503050406030204" pitchFamily="18" charset="0"/>
                        </a:rPr>
                        <m:t>=</m:t>
                      </m:r>
                      <m:r>
                        <a:rPr lang="en-US" sz="2800" i="1" dirty="0">
                          <a:solidFill>
                            <a:prstClr val="black"/>
                          </a:solidFill>
                          <a:latin typeface="Cambria Math" panose="02040503050406030204" pitchFamily="18" charset="0"/>
                          <a:ea typeface="Cambria Math" panose="02040503050406030204" pitchFamily="18" charset="0"/>
                        </a:rPr>
                        <m:t>48</m:t>
                      </m:r>
                      <m:r>
                        <a:rPr lang="el-GR" sz="2800" i="1" dirty="0">
                          <a:solidFill>
                            <a:prstClr val="black"/>
                          </a:solidFill>
                          <a:latin typeface="Cambria Math" panose="02040503050406030204" pitchFamily="18" charset="0"/>
                          <a:ea typeface="Cambria Math" panose="02040503050406030204" pitchFamily="18" charset="0"/>
                        </a:rPr>
                        <m:t>𝜋</m:t>
                      </m:r>
                    </m:oMath>
                  </m:oMathPara>
                </a14:m>
                <a:endParaRPr lang="en-US" sz="2800" i="1" dirty="0">
                  <a:solidFill>
                    <a:prstClr val="black"/>
                  </a:solidFill>
                  <a:latin typeface="Times New Roman" pitchFamily="18" charset="0"/>
                  <a:ea typeface="Cambria Math" panose="02040503050406030204" pitchFamily="18" charset="0"/>
                  <a:cs typeface="Times New Roman" pitchFamily="18" charset="0"/>
                </a:endParaRPr>
              </a:p>
              <a:p>
                <a:pPr defTabSz="913030"/>
                <a:r>
                  <a:rPr lang="en-US" sz="2800" dirty="0">
                    <a:solidFill>
                      <a:prstClr val="black"/>
                    </a:solidFill>
                    <a:latin typeface="Times New Roman" pitchFamily="18" charset="0"/>
                    <a:cs typeface="Times New Roman" pitchFamily="18" charset="0"/>
                  </a:rPr>
                  <a:t>                      </a:t>
                </a:r>
                <a14:m>
                  <m:oMath xmlns:m="http://schemas.openxmlformats.org/officeDocument/2006/math">
                    <m:sSub>
                      <m:sSubPr>
                        <m:ctrlPr>
                          <a:rPr lang="en-US" sz="2800" i="1" dirty="0">
                            <a:solidFill>
                              <a:prstClr val="black"/>
                            </a:solidFill>
                            <a:latin typeface="Cambria Math"/>
                          </a:rPr>
                        </m:ctrlPr>
                      </m:sSubPr>
                      <m:e>
                        <m:r>
                          <a:rPr lang="en-US" sz="2800" i="1" dirty="0">
                            <a:solidFill>
                              <a:prstClr val="black"/>
                            </a:solidFill>
                            <a:latin typeface="Cambria Math" panose="02040503050406030204" pitchFamily="18" charset="0"/>
                          </a:rPr>
                          <m:t>𝑉</m:t>
                        </m:r>
                      </m:e>
                      <m:sub>
                        <m:r>
                          <a:rPr lang="en-US" sz="2800" i="1" dirty="0">
                            <a:solidFill>
                              <a:prstClr val="black"/>
                            </a:solidFill>
                            <a:latin typeface="Cambria Math" panose="02040503050406030204" pitchFamily="18" charset="0"/>
                          </a:rPr>
                          <m:t>2</m:t>
                        </m:r>
                      </m:sub>
                    </m:sSub>
                    <m:r>
                      <a:rPr lang="en-US" sz="2800" i="1" dirty="0">
                        <a:solidFill>
                          <a:prstClr val="black"/>
                        </a:solidFill>
                        <a:latin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𝑟</m:t>
                        </m:r>
                        <m:r>
                          <a:rPr lang="en-US" sz="2800" i="1" dirty="0">
                            <a:solidFill>
                              <a:prstClr val="black"/>
                            </a:solidFill>
                            <a:latin typeface="Cambria Math" panose="02040503050406030204" pitchFamily="18" charset="0"/>
                            <a:ea typeface="Cambria Math" panose="02040503050406030204" pitchFamily="18" charset="0"/>
                          </a:rPr>
                          <m:t>′</m:t>
                        </m:r>
                      </m:e>
                      <m:sup>
                        <m:r>
                          <a:rPr lang="en-US" sz="2800" i="1" dirty="0">
                            <a:solidFill>
                              <a:prstClr val="black"/>
                            </a:solidFill>
                            <a:latin typeface="Cambria Math" panose="02040503050406030204" pitchFamily="18" charset="0"/>
                            <a:ea typeface="Cambria Math" panose="02040503050406030204" pitchFamily="18" charset="0"/>
                          </a:rPr>
                          <m:t>2</m:t>
                        </m:r>
                      </m:sup>
                    </m:sSup>
                    <m:sSup>
                      <m:sSupPr>
                        <m:ctrlPr>
                          <a:rPr lang="en-US" sz="2800" i="1">
                            <a:solidFill>
                              <a:prstClr val="black"/>
                            </a:solidFill>
                            <a:latin typeface="Cambria Math"/>
                            <a:ea typeface="Cambria Math" panose="02040503050406030204" pitchFamily="18" charset="0"/>
                          </a:rPr>
                        </m:ctrlPr>
                      </m:sSupPr>
                      <m:e>
                        <m:r>
                          <a:rPr lang="en-US" sz="2800" i="1">
                            <a:solidFill>
                              <a:prstClr val="black"/>
                            </a:solidFill>
                            <a:latin typeface="Cambria Math" panose="02040503050406030204" pitchFamily="18" charset="0"/>
                            <a:ea typeface="Cambria Math" panose="02040503050406030204" pitchFamily="18" charset="0"/>
                          </a:rPr>
                          <m:t>h</m:t>
                        </m:r>
                      </m:e>
                      <m:sup>
                        <m:r>
                          <a:rPr lang="en-US" sz="2800" i="1">
                            <a:solidFill>
                              <a:prstClr val="black"/>
                            </a:solidFill>
                            <a:latin typeface="Cambria Math" panose="02040503050406030204" pitchFamily="18" charset="0"/>
                            <a:ea typeface="Cambria Math" panose="02040503050406030204" pitchFamily="18" charset="0"/>
                          </a:rPr>
                          <m:t>′</m:t>
                        </m:r>
                      </m:sup>
                    </m:sSup>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𝐴𝐵</m:t>
                        </m:r>
                      </m:e>
                      <m:sup>
                        <m:r>
                          <a:rPr lang="en-US" sz="2800" i="1" dirty="0">
                            <a:solidFill>
                              <a:prstClr val="black"/>
                            </a:solidFill>
                            <a:latin typeface="Cambria Math" panose="02040503050406030204" pitchFamily="18" charset="0"/>
                            <a:ea typeface="Cambria Math" panose="02040503050406030204" pitchFamily="18" charset="0"/>
                          </a:rPr>
                          <m:t>2</m:t>
                        </m:r>
                      </m:sup>
                    </m:sSup>
                    <m:r>
                      <a:rPr lang="en-US" sz="2800" i="1">
                        <a:solidFill>
                          <a:prstClr val="black"/>
                        </a:solidFill>
                        <a:latin typeface="Cambria Math" panose="02040503050406030204" pitchFamily="18" charset="0"/>
                        <a:ea typeface="Cambria Math" panose="02040503050406030204" pitchFamily="18" charset="0"/>
                      </a:rPr>
                      <m:t>𝐵𝐶</m:t>
                    </m:r>
                    <m:r>
                      <a:rPr lang="en-US" sz="2800" i="1">
                        <a:solidFill>
                          <a:prstClr val="black"/>
                        </a:solidFill>
                        <a:latin typeface="Cambria Math" panose="02040503050406030204" pitchFamily="18" charset="0"/>
                        <a:ea typeface="Cambria Math" panose="02040503050406030204" pitchFamily="18" charset="0"/>
                      </a:rPr>
                      <m:t>=</m:t>
                    </m:r>
                    <m:r>
                      <a:rPr lang="en-US" sz="2800" i="1">
                        <a:solidFill>
                          <a:prstClr val="black"/>
                        </a:solidFill>
                        <a:latin typeface="Cambria Math" panose="02040503050406030204" pitchFamily="18" charset="0"/>
                        <a:ea typeface="Cambria Math" panose="02040503050406030204" pitchFamily="18" charset="0"/>
                      </a:rPr>
                      <m:t>𝜋</m:t>
                    </m:r>
                    <m:sSup>
                      <m:sSupPr>
                        <m:ctrlPr>
                          <a:rPr lang="en-US" sz="2800" i="1" dirty="0">
                            <a:solidFill>
                              <a:prstClr val="black"/>
                            </a:solidFill>
                            <a:latin typeface="Cambria Math"/>
                            <a:ea typeface="Cambria Math" panose="02040503050406030204" pitchFamily="18" charset="0"/>
                          </a:rPr>
                        </m:ctrlPr>
                      </m:sSupPr>
                      <m:e>
                        <m:r>
                          <a:rPr lang="en-US" sz="2800" i="1" dirty="0">
                            <a:solidFill>
                              <a:prstClr val="black"/>
                            </a:solidFill>
                            <a:latin typeface="Cambria Math" panose="02040503050406030204" pitchFamily="18" charset="0"/>
                            <a:ea typeface="Cambria Math" panose="02040503050406030204" pitchFamily="18" charset="0"/>
                          </a:rPr>
                          <m:t>3</m:t>
                        </m:r>
                      </m:e>
                      <m:sup>
                        <m:r>
                          <a:rPr lang="en-US" sz="2800" i="1" dirty="0">
                            <a:solidFill>
                              <a:prstClr val="black"/>
                            </a:solidFill>
                            <a:latin typeface="Cambria Math" panose="02040503050406030204" pitchFamily="18" charset="0"/>
                            <a:ea typeface="Cambria Math" panose="02040503050406030204" pitchFamily="18" charset="0"/>
                          </a:rPr>
                          <m:t>2</m:t>
                        </m:r>
                      </m:sup>
                    </m:sSup>
                    <m:r>
                      <a:rPr lang="en-US" sz="2800" i="1" dirty="0">
                        <a:solidFill>
                          <a:prstClr val="black"/>
                        </a:solidFill>
                        <a:latin typeface="Cambria Math" panose="02040503050406030204" pitchFamily="18" charset="0"/>
                        <a:ea typeface="Cambria Math" panose="02040503050406030204" pitchFamily="18" charset="0"/>
                      </a:rPr>
                      <m:t>.</m:t>
                    </m:r>
                    <m:r>
                      <a:rPr lang="en-US" sz="2800" i="1" dirty="0">
                        <a:solidFill>
                          <a:prstClr val="black"/>
                        </a:solidFill>
                        <a:latin typeface="Cambria Math" panose="02040503050406030204" pitchFamily="18" charset="0"/>
                        <a:ea typeface="Cambria Math" panose="02040503050406030204" pitchFamily="18" charset="0"/>
                      </a:rPr>
                      <m:t>4</m:t>
                    </m:r>
                    <m:r>
                      <a:rPr lang="en-US" sz="2800" i="1">
                        <a:solidFill>
                          <a:prstClr val="black"/>
                        </a:solidFill>
                        <a:latin typeface="Cambria Math" panose="02040503050406030204" pitchFamily="18" charset="0"/>
                        <a:ea typeface="Cambria Math" panose="02040503050406030204" pitchFamily="18" charset="0"/>
                      </a:rPr>
                      <m:t>=</m:t>
                    </m:r>
                    <m:r>
                      <a:rPr lang="en-US" sz="2800" i="1" dirty="0">
                        <a:solidFill>
                          <a:prstClr val="black"/>
                        </a:solidFill>
                        <a:latin typeface="Cambria Math" panose="02040503050406030204" pitchFamily="18" charset="0"/>
                        <a:ea typeface="Cambria Math" panose="02040503050406030204" pitchFamily="18" charset="0"/>
                      </a:rPr>
                      <m:t>36</m:t>
                    </m:r>
                    <m:r>
                      <a:rPr lang="el-GR" sz="2800" i="1" dirty="0">
                        <a:solidFill>
                          <a:prstClr val="black"/>
                        </a:solidFill>
                        <a:latin typeface="Cambria Math" panose="02040503050406030204" pitchFamily="18" charset="0"/>
                        <a:ea typeface="Cambria Math" panose="02040503050406030204" pitchFamily="18" charset="0"/>
                      </a:rPr>
                      <m:t>𝜋</m:t>
                    </m:r>
                  </m:oMath>
                </a14:m>
                <a:endParaRPr lang="en-US" sz="2800" i="1" dirty="0">
                  <a:solidFill>
                    <a:prstClr val="black"/>
                  </a:solidFill>
                  <a:latin typeface="Times New Roman" pitchFamily="18" charset="0"/>
                  <a:ea typeface="Cambria Math" panose="02040503050406030204" pitchFamily="18" charset="0"/>
                  <a:cs typeface="Times New Roman" pitchFamily="18" charset="0"/>
                </a:endParaRPr>
              </a:p>
              <a:p>
                <a:pPr defTabSz="913030"/>
                <a:r>
                  <a:rPr lang="en-US" sz="2800" dirty="0" err="1">
                    <a:solidFill>
                      <a:prstClr val="black"/>
                    </a:solidFill>
                    <a:latin typeface="Times New Roman" pitchFamily="18" charset="0"/>
                    <a:cs typeface="Times New Roman" pitchFamily="18" charset="0"/>
                  </a:rPr>
                  <a:t>Suy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tỉ</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14:m>
                  <m:oMath xmlns:m="http://schemas.openxmlformats.org/officeDocument/2006/math">
                    <m:f>
                      <m:fPr>
                        <m:ctrlPr>
                          <a:rPr lang="en-US" sz="2800" b="1" i="1" dirty="0">
                            <a:solidFill>
                              <a:srgbClr val="002060"/>
                            </a:solidFill>
                            <a:latin typeface="Cambria Math"/>
                            <a:cs typeface="Arial" panose="020B0604020202020204" pitchFamily="34" charset="0"/>
                          </a:rPr>
                        </m:ctrlPr>
                      </m:fPr>
                      <m:num>
                        <m:sSub>
                          <m:sSubPr>
                            <m:ctrlPr>
                              <a:rPr lang="en-US" sz="2800" b="1" i="1" dirty="0">
                                <a:solidFill>
                                  <a:srgbClr val="002060"/>
                                </a:solidFill>
                                <a:latin typeface="Cambria Math"/>
                                <a:cs typeface="Arial" panose="020B0604020202020204" pitchFamily="34" charset="0"/>
                              </a:rPr>
                            </m:ctrlPr>
                          </m:sSubPr>
                          <m:e>
                            <m:r>
                              <a:rPr lang="en-US" sz="2800" b="1" i="1" dirty="0">
                                <a:solidFill>
                                  <a:srgbClr val="002060"/>
                                </a:solidFill>
                                <a:latin typeface="Cambria Math" panose="02040503050406030204" pitchFamily="18" charset="0"/>
                                <a:cs typeface="Arial" panose="020B0604020202020204" pitchFamily="34" charset="0"/>
                              </a:rPr>
                              <m:t>𝑽</m:t>
                            </m:r>
                          </m:e>
                          <m:sub>
                            <m:r>
                              <a:rPr lang="en-US" sz="2800" b="1" i="1" dirty="0">
                                <a:solidFill>
                                  <a:srgbClr val="002060"/>
                                </a:solidFill>
                                <a:latin typeface="Cambria Math" panose="02040503050406030204" pitchFamily="18" charset="0"/>
                                <a:cs typeface="Arial" panose="020B0604020202020204" pitchFamily="34" charset="0"/>
                              </a:rPr>
                              <m:t>𝟏</m:t>
                            </m:r>
                          </m:sub>
                        </m:sSub>
                      </m:num>
                      <m:den>
                        <m:sSub>
                          <m:sSubPr>
                            <m:ctrlPr>
                              <a:rPr lang="en-US" sz="2800" b="1" i="1" dirty="0">
                                <a:solidFill>
                                  <a:srgbClr val="002060"/>
                                </a:solidFill>
                                <a:latin typeface="Cambria Math"/>
                                <a:cs typeface="Arial" panose="020B0604020202020204" pitchFamily="34" charset="0"/>
                              </a:rPr>
                            </m:ctrlPr>
                          </m:sSubPr>
                          <m:e>
                            <m:r>
                              <a:rPr lang="en-US" sz="2800" b="1" i="1" dirty="0">
                                <a:solidFill>
                                  <a:srgbClr val="002060"/>
                                </a:solidFill>
                                <a:latin typeface="Cambria Math" panose="02040503050406030204" pitchFamily="18" charset="0"/>
                                <a:cs typeface="Arial" panose="020B0604020202020204" pitchFamily="34" charset="0"/>
                              </a:rPr>
                              <m:t>𝑽</m:t>
                            </m:r>
                          </m:e>
                          <m:sub>
                            <m:r>
                              <a:rPr lang="en-US" sz="2800" b="1" i="1" dirty="0">
                                <a:solidFill>
                                  <a:srgbClr val="002060"/>
                                </a:solidFill>
                                <a:latin typeface="Cambria Math" panose="02040503050406030204" pitchFamily="18" charset="0"/>
                                <a:cs typeface="Arial" panose="020B0604020202020204" pitchFamily="34" charset="0"/>
                              </a:rPr>
                              <m:t>𝟐</m:t>
                            </m:r>
                          </m:sub>
                        </m:sSub>
                      </m:den>
                    </m:f>
                    <m:r>
                      <a:rPr lang="en-US" sz="2800" b="1" i="1" dirty="0">
                        <a:solidFill>
                          <a:srgbClr val="002060"/>
                        </a:solidFill>
                        <a:latin typeface="Cambria Math" panose="02040503050406030204" pitchFamily="18" charset="0"/>
                        <a:cs typeface="Arial" panose="020B0604020202020204" pitchFamily="34" charset="0"/>
                      </a:rPr>
                      <m:t>=</m:t>
                    </m:r>
                    <m:f>
                      <m:fPr>
                        <m:ctrlPr>
                          <a:rPr lang="en-US" sz="2800" b="1" i="1" dirty="0">
                            <a:solidFill>
                              <a:srgbClr val="002060"/>
                            </a:solidFill>
                            <a:latin typeface="Cambria Math"/>
                            <a:cs typeface="Arial" panose="020B0604020202020204" pitchFamily="34" charset="0"/>
                          </a:rPr>
                        </m:ctrlPr>
                      </m:fPr>
                      <m:num>
                        <m:r>
                          <a:rPr lang="en-US" sz="2800" b="1" i="1" dirty="0">
                            <a:solidFill>
                              <a:srgbClr val="002060"/>
                            </a:solidFill>
                            <a:latin typeface="Cambria Math" panose="02040503050406030204" pitchFamily="18" charset="0"/>
                            <a:cs typeface="Arial" panose="020B0604020202020204" pitchFamily="34" charset="0"/>
                          </a:rPr>
                          <m:t>𝟒𝟖</m:t>
                        </m:r>
                      </m:num>
                      <m:den>
                        <m:r>
                          <a:rPr lang="en-US" sz="2800" b="1" i="1" dirty="0">
                            <a:solidFill>
                              <a:srgbClr val="002060"/>
                            </a:solidFill>
                            <a:latin typeface="Cambria Math" panose="02040503050406030204" pitchFamily="18" charset="0"/>
                            <a:cs typeface="Arial" panose="020B0604020202020204" pitchFamily="34" charset="0"/>
                          </a:rPr>
                          <m:t>𝟑𝟔</m:t>
                        </m:r>
                      </m:den>
                    </m:f>
                    <m:r>
                      <a:rPr lang="en-US" sz="2800" b="1" i="1" dirty="0">
                        <a:solidFill>
                          <a:srgbClr val="002060"/>
                        </a:solidFill>
                        <a:latin typeface="Cambria Math" panose="02040503050406030204" pitchFamily="18" charset="0"/>
                        <a:cs typeface="Arial" panose="020B0604020202020204" pitchFamily="34" charset="0"/>
                      </a:rPr>
                      <m:t>=</m:t>
                    </m:r>
                    <m:f>
                      <m:fPr>
                        <m:ctrlPr>
                          <a:rPr lang="en-US" sz="2800" b="1" i="1" dirty="0">
                            <a:solidFill>
                              <a:srgbClr val="002060"/>
                            </a:solidFill>
                            <a:latin typeface="Cambria Math"/>
                            <a:cs typeface="Arial" panose="020B0604020202020204" pitchFamily="34" charset="0"/>
                          </a:rPr>
                        </m:ctrlPr>
                      </m:fPr>
                      <m:num>
                        <m:r>
                          <a:rPr lang="en-US" sz="2800" b="1" i="1" dirty="0">
                            <a:solidFill>
                              <a:srgbClr val="002060"/>
                            </a:solidFill>
                            <a:latin typeface="Cambria Math" panose="02040503050406030204" pitchFamily="18" charset="0"/>
                            <a:cs typeface="Arial" panose="020B0604020202020204" pitchFamily="34" charset="0"/>
                          </a:rPr>
                          <m:t>𝟒</m:t>
                        </m:r>
                      </m:num>
                      <m:den>
                        <m:r>
                          <a:rPr lang="en-US" sz="2800" b="1" i="1" dirty="0">
                            <a:solidFill>
                              <a:srgbClr val="002060"/>
                            </a:solidFill>
                            <a:latin typeface="Cambria Math" panose="02040503050406030204" pitchFamily="18" charset="0"/>
                            <a:cs typeface="Arial" panose="020B0604020202020204" pitchFamily="34" charset="0"/>
                          </a:rPr>
                          <m:t>𝟑</m:t>
                        </m:r>
                      </m:den>
                    </m:f>
                  </m:oMath>
                </a14:m>
                <a:endParaRPr lang="en-US" sz="2800" i="1" dirty="0">
                  <a:solidFill>
                    <a:prstClr val="black"/>
                  </a:solidFill>
                  <a:latin typeface="Times New Roman" pitchFamily="18" charset="0"/>
                  <a:ea typeface="Cambria Math" panose="02040503050406030204" pitchFamily="18" charset="0"/>
                  <a:cs typeface="Times New Roman" pitchFamily="18" charset="0"/>
                </a:endParaRPr>
              </a:p>
            </p:txBody>
          </p:sp>
        </mc:Choice>
        <mc:Fallback>
          <p:sp>
            <p:nvSpPr>
              <p:cNvPr id="68" name="TextBox 67"/>
              <p:cNvSpPr txBox="1">
                <a:spLocks noRot="1" noChangeAspect="1" noMove="1" noResize="1" noEditPoints="1" noAdjustHandles="1" noChangeArrowheads="1" noChangeShapeType="1" noTextEdit="1"/>
              </p:cNvSpPr>
              <p:nvPr/>
            </p:nvSpPr>
            <p:spPr>
              <a:xfrm>
                <a:off x="573069" y="4139865"/>
                <a:ext cx="9803644" cy="2058564"/>
              </a:xfrm>
              <a:prstGeom prst="rect">
                <a:avLst/>
              </a:prstGeom>
              <a:blipFill rotWithShape="1">
                <a:blip r:embed="rId8"/>
                <a:stretch>
                  <a:fillRect l="-1306" t="-2959"/>
                </a:stretch>
              </a:blipFill>
            </p:spPr>
            <p:txBody>
              <a:bodyPr/>
              <a:lstStyle/>
              <a:p>
                <a:r>
                  <a:rPr lang="en-US">
                    <a:noFill/>
                  </a:rPr>
                  <a:t> </a:t>
                </a:r>
              </a:p>
            </p:txBody>
          </p:sp>
        </mc:Fallback>
      </mc:AlternateContent>
      <p:pic>
        <p:nvPicPr>
          <p:cNvPr id="624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4544" y="3883138"/>
            <a:ext cx="2254412" cy="25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1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2466"/>
                                        </p:tgtEl>
                                        <p:attrNameLst>
                                          <p:attrName>style.visibility</p:attrName>
                                        </p:attrNameLst>
                                      </p:cBhvr>
                                      <p:to>
                                        <p:strVal val="visible"/>
                                      </p:to>
                                    </p:set>
                                    <p:animEffect transition="in" filter="wipe(down)">
                                      <p:cBhvr>
                                        <p:cTn id="17" dur="500"/>
                                        <p:tgtEl>
                                          <p:spTgt spid="624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8">
                                            <p:txEl>
                                              <p:pRg st="0" end="0"/>
                                            </p:txEl>
                                          </p:spTgt>
                                        </p:tgtEl>
                                        <p:attrNameLst>
                                          <p:attrName>style.visibility</p:attrName>
                                        </p:attrNameLst>
                                      </p:cBhvr>
                                      <p:to>
                                        <p:strVal val="visible"/>
                                      </p:to>
                                    </p:set>
                                    <p:animEffect transition="in" filter="wipe(down)">
                                      <p:cBhvr>
                                        <p:cTn id="22" dur="500"/>
                                        <p:tgtEl>
                                          <p:spTgt spid="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8">
                                            <p:txEl>
                                              <p:pRg st="1" end="1"/>
                                            </p:txEl>
                                          </p:spTgt>
                                        </p:tgtEl>
                                        <p:attrNameLst>
                                          <p:attrName>style.visibility</p:attrName>
                                        </p:attrNameLst>
                                      </p:cBhvr>
                                      <p:to>
                                        <p:strVal val="visible"/>
                                      </p:to>
                                    </p:set>
                                    <p:animEffect transition="in" filter="wipe(down)">
                                      <p:cBhvr>
                                        <p:cTn id="27" dur="500"/>
                                        <p:tgtEl>
                                          <p:spTgt spid="6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8">
                                            <p:txEl>
                                              <p:pRg st="2" end="2"/>
                                            </p:txEl>
                                          </p:spTgt>
                                        </p:tgtEl>
                                        <p:attrNameLst>
                                          <p:attrName>style.visibility</p:attrName>
                                        </p:attrNameLst>
                                      </p:cBhvr>
                                      <p:to>
                                        <p:strVal val="visible"/>
                                      </p:to>
                                    </p:set>
                                    <p:animEffect transition="in" filter="wipe(down)">
                                      <p:cBhvr>
                                        <p:cTn id="32" dur="500"/>
                                        <p:tgtEl>
                                          <p:spTgt spid="6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8">
                                            <p:txEl>
                                              <p:pRg st="3" end="3"/>
                                            </p:txEl>
                                          </p:spTgt>
                                        </p:tgtEl>
                                        <p:attrNameLst>
                                          <p:attrName>style.visibility</p:attrName>
                                        </p:attrNameLst>
                                      </p:cBhvr>
                                      <p:to>
                                        <p:strVal val="visible"/>
                                      </p:to>
                                    </p:set>
                                    <p:animEffect transition="in" filter="wipe(down)">
                                      <p:cBhvr>
                                        <p:cTn id="37" dur="500"/>
                                        <p:tgtEl>
                                          <p:spTgt spid="6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36</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101945" y="2543459"/>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58" name="Rectangle 57"/>
              <p:cNvSpPr/>
              <p:nvPr/>
            </p:nvSpPr>
            <p:spPr>
              <a:xfrm>
                <a:off x="702073" y="117601"/>
                <a:ext cx="11401197" cy="1671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marL="629608" indent="-629608" algn="just" defTabSz="913030">
                  <a:lnSpc>
                    <a:spcPct val="115000"/>
                  </a:lnSpc>
                  <a:tabLst>
                    <a:tab pos="1438020" algn="l"/>
                  </a:tabLst>
                </a:pPr>
                <a:r>
                  <a:rPr lang="en-US" sz="2800" b="1">
                    <a:solidFill>
                      <a:srgbClr val="002060"/>
                    </a:solidFill>
                    <a:latin typeface="Times New Roman" pitchFamily="18" charset="0"/>
                    <a:cs typeface="Times New Roman"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itchFamily="18" charset="0"/>
                  </a:rPr>
                  <a:t>Cho hình lăng trụ tam giác đều </a:t>
                </a:r>
                <a14:m>
                  <m:oMath xmlns:m="http://schemas.openxmlformats.org/officeDocument/2006/math">
                    <m:r>
                      <a:rPr lang="vi-VN" sz="2800" b="1" i="1">
                        <a:solidFill>
                          <a:prstClr val="black"/>
                        </a:solidFill>
                        <a:latin typeface="Cambria Math" panose="02040503050406030204" pitchFamily="18" charset="0"/>
                        <a:ea typeface="Times New Roman" panose="02020603050405020304" pitchFamily="18" charset="0"/>
                      </a:rPr>
                      <m:t>𝑨𝑩𝑪</m:t>
                    </m:r>
                    <m:r>
                      <a:rPr lang="vi-VN" sz="2800" b="1" i="1">
                        <a:solidFill>
                          <a:prstClr val="black"/>
                        </a:solidFill>
                        <a:latin typeface="Cambria Math" panose="02040503050406030204" pitchFamily="18" charset="0"/>
                        <a:ea typeface="Times New Roman" panose="02020603050405020304" pitchFamily="18" charset="0"/>
                      </a:rPr>
                      <m:t>.</m:t>
                    </m:r>
                    <m:sSup>
                      <m:sSupPr>
                        <m:ctrlPr>
                          <a:rPr lang="en-US" sz="2800" b="1" i="1">
                            <a:solidFill>
                              <a:prstClr val="black"/>
                            </a:solidFill>
                            <a:latin typeface="Cambria Math"/>
                            <a:ea typeface="Times New Roman" panose="02020603050405020304" pitchFamily="18" charset="0"/>
                          </a:rPr>
                        </m:ctrlPr>
                      </m:sSupPr>
                      <m:e>
                        <m:r>
                          <a:rPr lang="vi-VN" sz="2800" b="1" i="1">
                            <a:solidFill>
                              <a:prstClr val="black"/>
                            </a:solidFill>
                            <a:latin typeface="Cambria Math" panose="02040503050406030204" pitchFamily="18" charset="0"/>
                            <a:ea typeface="Times New Roman" panose="02020603050405020304" pitchFamily="18" charset="0"/>
                          </a:rPr>
                          <m:t>𝑨</m:t>
                        </m:r>
                      </m:e>
                      <m:sup>
                        <m:r>
                          <a:rPr lang="vi-VN" sz="2800" b="1" i="1">
                            <a:solidFill>
                              <a:prstClr val="black"/>
                            </a:solidFill>
                            <a:latin typeface="Cambria Math" panose="02040503050406030204" pitchFamily="18" charset="0"/>
                            <a:ea typeface="Times New Roman" panose="02020603050405020304" pitchFamily="18" charset="0"/>
                          </a:rPr>
                          <m:t>′</m:t>
                        </m:r>
                      </m:sup>
                    </m:sSup>
                    <m:sSup>
                      <m:sSupPr>
                        <m:ctrlPr>
                          <a:rPr lang="en-US" sz="2800" b="1" i="1">
                            <a:solidFill>
                              <a:prstClr val="black"/>
                            </a:solidFill>
                            <a:latin typeface="Cambria Math"/>
                            <a:ea typeface="Times New Roman" panose="02020603050405020304" pitchFamily="18" charset="0"/>
                          </a:rPr>
                        </m:ctrlPr>
                      </m:sSupPr>
                      <m:e>
                        <m:r>
                          <a:rPr lang="vi-VN" sz="2800" b="1" i="1">
                            <a:solidFill>
                              <a:prstClr val="black"/>
                            </a:solidFill>
                            <a:latin typeface="Cambria Math" panose="02040503050406030204" pitchFamily="18" charset="0"/>
                            <a:ea typeface="Times New Roman" panose="02020603050405020304" pitchFamily="18" charset="0"/>
                          </a:rPr>
                          <m:t>𝑩</m:t>
                        </m:r>
                      </m:e>
                      <m:sup>
                        <m:r>
                          <a:rPr lang="vi-VN" sz="2800" b="1" i="1">
                            <a:solidFill>
                              <a:prstClr val="black"/>
                            </a:solidFill>
                            <a:latin typeface="Cambria Math" panose="02040503050406030204" pitchFamily="18" charset="0"/>
                            <a:ea typeface="Times New Roman" panose="02020603050405020304" pitchFamily="18" charset="0"/>
                          </a:rPr>
                          <m:t>′</m:t>
                        </m:r>
                      </m:sup>
                    </m:sSup>
                    <m:sSup>
                      <m:sSupPr>
                        <m:ctrlPr>
                          <a:rPr lang="en-US" sz="2800" b="1" i="1">
                            <a:solidFill>
                              <a:prstClr val="black"/>
                            </a:solidFill>
                            <a:latin typeface="Cambria Math"/>
                            <a:ea typeface="Times New Roman" panose="02020603050405020304" pitchFamily="18" charset="0"/>
                          </a:rPr>
                        </m:ctrlPr>
                      </m:sSupPr>
                      <m:e>
                        <m:r>
                          <a:rPr lang="vi-VN" sz="2800" b="1" i="1">
                            <a:solidFill>
                              <a:prstClr val="black"/>
                            </a:solidFill>
                            <a:latin typeface="Cambria Math" panose="02040503050406030204" pitchFamily="18" charset="0"/>
                            <a:ea typeface="Times New Roman" panose="02020603050405020304" pitchFamily="18" charset="0"/>
                          </a:rPr>
                          <m:t>𝑪</m:t>
                        </m:r>
                      </m:e>
                      <m:sup>
                        <m:r>
                          <a:rPr lang="vi-VN" sz="2800" b="1" i="1">
                            <a:solidFill>
                              <a:prstClr val="black"/>
                            </a:solidFill>
                            <a:latin typeface="Cambria Math" panose="02040503050406030204" pitchFamily="18" charset="0"/>
                            <a:ea typeface="Times New Roman" panose="02020603050405020304" pitchFamily="18" charset="0"/>
                          </a:rPr>
                          <m:t>′</m:t>
                        </m:r>
                      </m:sup>
                    </m:sSup>
                  </m:oMath>
                </a14:m>
                <a:r>
                  <a:rPr lang="vi-VN" sz="2800" b="1" dirty="0">
                    <a:solidFill>
                      <a:prstClr val="black"/>
                    </a:solidFill>
                    <a:latin typeface="Times New Roman" panose="02020603050405020304" pitchFamily="18" charset="0"/>
                    <a:ea typeface="Times New Roman" panose="02020603050405020304" pitchFamily="18" charset="0"/>
                    <a:cs typeface="Times New Roman" pitchFamily="18" charset="0"/>
                  </a:rPr>
                  <a:t> có độ dài cạnh đáy bằng </a:t>
                </a:r>
                <a:r>
                  <a:rPr lang="vi-VN" sz="2800" b="1" i="1" dirty="0">
                    <a:solidFill>
                      <a:prstClr val="black"/>
                    </a:solidFill>
                    <a:latin typeface="Times New Roman" panose="02020603050405020304" pitchFamily="18" charset="0"/>
                    <a:ea typeface="Times New Roman" panose="02020603050405020304" pitchFamily="18" charset="0"/>
                    <a:cs typeface="Times New Roman" pitchFamily="18" charset="0"/>
                  </a:rPr>
                  <a:t>a</a:t>
                </a:r>
                <a:r>
                  <a:rPr lang="vi-VN" sz="2800" b="1" dirty="0">
                    <a:solidFill>
                      <a:prstClr val="black"/>
                    </a:solidFill>
                    <a:latin typeface="Times New Roman" panose="02020603050405020304" pitchFamily="18" charset="0"/>
                    <a:ea typeface="Times New Roman" panose="02020603050405020304" pitchFamily="18" charset="0"/>
                    <a:cs typeface="Times New Roman" pitchFamily="18" charset="0"/>
                  </a:rPr>
                  <a:t> và chiều cao bằng </a:t>
                </a:r>
                <a:r>
                  <a:rPr lang="vi-VN" sz="2800" b="1" i="1" dirty="0">
                    <a:solidFill>
                      <a:prstClr val="black"/>
                    </a:solidFill>
                    <a:latin typeface="Times New Roman" panose="02020603050405020304" pitchFamily="18" charset="0"/>
                    <a:ea typeface="Times New Roman" panose="02020603050405020304" pitchFamily="18" charset="0"/>
                    <a:cs typeface="Times New Roman" pitchFamily="18" charset="0"/>
                  </a:rPr>
                  <a:t>h</a:t>
                </a:r>
                <a:r>
                  <a:rPr lang="vi-VN" sz="2800" b="1" dirty="0">
                    <a:solidFill>
                      <a:prstClr val="black"/>
                    </a:solidFill>
                    <a:latin typeface="Times New Roman" panose="02020603050405020304" pitchFamily="18" charset="0"/>
                    <a:ea typeface="Times New Roman" panose="02020603050405020304" pitchFamily="18" charset="0"/>
                    <a:cs typeface="Times New Roman" pitchFamily="18" charset="0"/>
                  </a:rPr>
                  <a:t>. Tính thể tích </a:t>
                </a:r>
                <a:r>
                  <a:rPr lang="vi-VN" sz="2800" b="1" i="1" dirty="0">
                    <a:solidFill>
                      <a:prstClr val="black"/>
                    </a:solidFill>
                    <a:latin typeface="Times New Roman" panose="02020603050405020304" pitchFamily="18" charset="0"/>
                    <a:ea typeface="Times New Roman" panose="02020603050405020304" pitchFamily="18" charset="0"/>
                    <a:cs typeface="Times New Roman" pitchFamily="18" charset="0"/>
                  </a:rPr>
                  <a:t>V</a:t>
                </a:r>
                <a:r>
                  <a:rPr lang="vi-VN" sz="2800" b="1" dirty="0">
                    <a:solidFill>
                      <a:prstClr val="black"/>
                    </a:solidFill>
                    <a:latin typeface="Times New Roman" panose="02020603050405020304" pitchFamily="18" charset="0"/>
                    <a:ea typeface="Times New Roman" panose="02020603050405020304" pitchFamily="18" charset="0"/>
                    <a:cs typeface="Times New Roman" pitchFamily="18" charset="0"/>
                  </a:rPr>
                  <a:t> của khối trụ ngoại tiếp khối lăng trụ đã cho.</a:t>
                </a:r>
                <a:endParaRPr lang="en-US" sz="2800" b="1" dirty="0">
                  <a:solidFill>
                    <a:prstClr val="black"/>
                  </a:solidFill>
                  <a:latin typeface="Times New Roman" panose="02020603050405020304" pitchFamily="18" charset="0"/>
                  <a:ea typeface="Times New Roman" panose="02020603050405020304" pitchFamily="18" charset="0"/>
                  <a:cs typeface="Times New Roman"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702063" y="117601"/>
                <a:ext cx="11401197" cy="1671237"/>
              </a:xfrm>
              <a:prstGeom prst="rect">
                <a:avLst/>
              </a:prstGeom>
              <a:blipFill rotWithShape="1">
                <a:blip r:embed="rId3"/>
                <a:stretch>
                  <a:fillRect r="-321" b="-43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67568" y="2362012"/>
                <a:ext cx="2465311" cy="967957"/>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a:latin typeface="Cambria Math"/>
                              <a:ea typeface="Times New Roman" panose="02020603050405020304" pitchFamily="18" charset="0"/>
                            </a:rPr>
                          </m:ctrlPr>
                        </m:fPr>
                        <m:num>
                          <m:r>
                            <a:rPr lang="vi-VN" sz="2800" b="1" kern="0">
                              <a:latin typeface="Cambria Math" panose="02040503050406030204" pitchFamily="18" charset="0"/>
                              <a:ea typeface="Times New Roman" panose="02020603050405020304" pitchFamily="18" charset="0"/>
                            </a:rPr>
                            <m:t>𝝅</m:t>
                          </m:r>
                          <m:sSup>
                            <m:sSupPr>
                              <m:ctrlPr>
                                <a:rPr lang="en-US" sz="2800" b="1" kern="0">
                                  <a:latin typeface="Cambria Math"/>
                                  <a:ea typeface="Times New Roman" panose="02020603050405020304" pitchFamily="18" charset="0"/>
                                </a:rPr>
                              </m:ctrlPr>
                            </m:sSupPr>
                            <m:e>
                              <m:r>
                                <a:rPr lang="vi-VN" sz="2800" b="1" kern="0">
                                  <a:latin typeface="Cambria Math" panose="02040503050406030204" pitchFamily="18" charset="0"/>
                                  <a:ea typeface="Times New Roman" panose="02020603050405020304" pitchFamily="18" charset="0"/>
                                </a:rPr>
                                <m:t>𝒂</m:t>
                              </m:r>
                            </m:e>
                            <m:sup>
                              <m:r>
                                <a:rPr lang="vi-VN" sz="2800" b="1" kern="0">
                                  <a:latin typeface="Cambria Math" panose="02040503050406030204" pitchFamily="18" charset="0"/>
                                  <a:ea typeface="Times New Roman" panose="02020603050405020304" pitchFamily="18" charset="0"/>
                                </a:rPr>
                                <m:t>𝟐</m:t>
                              </m:r>
                            </m:sup>
                          </m:sSup>
                          <m:r>
                            <a:rPr lang="vi-VN" sz="2800" b="1" kern="0">
                              <a:latin typeface="Cambria Math" panose="02040503050406030204" pitchFamily="18" charset="0"/>
                              <a:ea typeface="Times New Roman" panose="02020603050405020304" pitchFamily="18" charset="0"/>
                            </a:rPr>
                            <m:t>𝒉</m:t>
                          </m:r>
                        </m:num>
                        <m:den>
                          <m:r>
                            <a:rPr lang="vi-VN" sz="2800" b="1" kern="0">
                              <a:latin typeface="Cambria Math" panose="02040503050406030204" pitchFamily="18" charset="0"/>
                              <a:ea typeface="Times New Roman" panose="02020603050405020304" pitchFamily="18" charset="0"/>
                            </a:rPr>
                            <m:t>𝟗</m:t>
                          </m:r>
                        </m:den>
                      </m:f>
                    </m:oMath>
                  </m:oMathPara>
                </a14:m>
                <a:endParaRPr lang="en-US" sz="2800" b="1" kern="0" dirty="0">
                  <a:solidFill>
                    <a:prstClr val="black"/>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67558" y="2362002"/>
                <a:ext cx="2465311" cy="96795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640857" y="2343376"/>
                <a:ext cx="2397135" cy="967957"/>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a:latin typeface="Cambria Math"/>
                              <a:ea typeface="Times New Roman" panose="02020603050405020304" pitchFamily="18" charset="0"/>
                            </a:rPr>
                          </m:ctrlPr>
                        </m:fPr>
                        <m:num>
                          <m:r>
                            <a:rPr lang="vi-VN" sz="2800" b="1" kern="0">
                              <a:latin typeface="Cambria Math" panose="02040503050406030204" pitchFamily="18" charset="0"/>
                              <a:ea typeface="Times New Roman" panose="02020603050405020304" pitchFamily="18" charset="0"/>
                            </a:rPr>
                            <m:t>𝝅</m:t>
                          </m:r>
                          <m:sSup>
                            <m:sSupPr>
                              <m:ctrlPr>
                                <a:rPr lang="en-US" sz="2800" b="1" kern="0">
                                  <a:latin typeface="Cambria Math"/>
                                  <a:ea typeface="Times New Roman" panose="02020603050405020304" pitchFamily="18" charset="0"/>
                                </a:rPr>
                              </m:ctrlPr>
                            </m:sSupPr>
                            <m:e>
                              <m:r>
                                <a:rPr lang="vi-VN" sz="2800" b="1" kern="0">
                                  <a:latin typeface="Cambria Math" panose="02040503050406030204" pitchFamily="18" charset="0"/>
                                  <a:ea typeface="Times New Roman" panose="02020603050405020304" pitchFamily="18" charset="0"/>
                                </a:rPr>
                                <m:t>𝒂</m:t>
                              </m:r>
                            </m:e>
                            <m:sup>
                              <m:r>
                                <a:rPr lang="vi-VN" sz="2800" b="1" kern="0">
                                  <a:latin typeface="Cambria Math" panose="02040503050406030204" pitchFamily="18" charset="0"/>
                                  <a:ea typeface="Times New Roman" panose="02020603050405020304" pitchFamily="18" charset="0"/>
                                </a:rPr>
                                <m:t>𝟐</m:t>
                              </m:r>
                            </m:sup>
                          </m:sSup>
                          <m:r>
                            <a:rPr lang="vi-VN" sz="2800" b="1" kern="0">
                              <a:latin typeface="Cambria Math" panose="02040503050406030204" pitchFamily="18" charset="0"/>
                              <a:ea typeface="Times New Roman" panose="02020603050405020304" pitchFamily="18" charset="0"/>
                            </a:rPr>
                            <m:t>𝒉</m:t>
                          </m:r>
                        </m:num>
                        <m:den>
                          <m:r>
                            <a:rPr lang="vi-VN" sz="2800" b="1" kern="0">
                              <a:latin typeface="Cambria Math" panose="02040503050406030204" pitchFamily="18" charset="0"/>
                              <a:ea typeface="Times New Roman" panose="02020603050405020304" pitchFamily="18" charset="0"/>
                            </a:rPr>
                            <m:t>𝟔</m:t>
                          </m:r>
                        </m:den>
                      </m:f>
                    </m:oMath>
                  </m:oMathPara>
                </a14:m>
                <a:endParaRPr lang="en-US" sz="2800" b="1" kern="0" dirty="0">
                  <a:solidFill>
                    <a:prstClr val="black"/>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3640857" y="2343366"/>
                <a:ext cx="2397135" cy="96795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589456" y="2357993"/>
                <a:ext cx="2288607" cy="967957"/>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f>
                        <m:fPr>
                          <m:ctrlPr>
                            <a:rPr lang="en-US" sz="2800" b="1" kern="0">
                              <a:latin typeface="Cambria Math"/>
                              <a:ea typeface="Times New Roman" panose="02020603050405020304" pitchFamily="18" charset="0"/>
                            </a:rPr>
                          </m:ctrlPr>
                        </m:fPr>
                        <m:num>
                          <m:r>
                            <a:rPr lang="vi-VN" sz="2800" b="1" kern="0">
                              <a:latin typeface="Cambria Math" panose="02040503050406030204" pitchFamily="18" charset="0"/>
                              <a:ea typeface="Times New Roman" panose="02020603050405020304" pitchFamily="18" charset="0"/>
                            </a:rPr>
                            <m:t>𝝅</m:t>
                          </m:r>
                          <m:sSup>
                            <m:sSupPr>
                              <m:ctrlPr>
                                <a:rPr lang="en-US" sz="2800" b="1" kern="0">
                                  <a:latin typeface="Cambria Math"/>
                                  <a:ea typeface="Times New Roman" panose="02020603050405020304" pitchFamily="18" charset="0"/>
                                </a:rPr>
                              </m:ctrlPr>
                            </m:sSupPr>
                            <m:e>
                              <m:r>
                                <a:rPr lang="vi-VN" sz="2800" b="1" kern="0">
                                  <a:latin typeface="Cambria Math" panose="02040503050406030204" pitchFamily="18" charset="0"/>
                                  <a:ea typeface="Times New Roman" panose="02020603050405020304" pitchFamily="18" charset="0"/>
                                </a:rPr>
                                <m:t>𝒂</m:t>
                              </m:r>
                            </m:e>
                            <m:sup>
                              <m:r>
                                <a:rPr lang="vi-VN" sz="2800" b="1" kern="0">
                                  <a:latin typeface="Cambria Math" panose="02040503050406030204" pitchFamily="18" charset="0"/>
                                  <a:ea typeface="Times New Roman" panose="02020603050405020304" pitchFamily="18" charset="0"/>
                                </a:rPr>
                                <m:t>𝟐</m:t>
                              </m:r>
                            </m:sup>
                          </m:sSup>
                          <m:r>
                            <a:rPr lang="vi-VN" sz="2800" b="1" kern="0">
                              <a:latin typeface="Cambria Math" panose="02040503050406030204" pitchFamily="18" charset="0"/>
                              <a:ea typeface="Times New Roman" panose="02020603050405020304" pitchFamily="18" charset="0"/>
                            </a:rPr>
                            <m:t>𝒉</m:t>
                          </m:r>
                        </m:num>
                        <m:den>
                          <m:r>
                            <a:rPr lang="vi-VN" sz="2800" b="1" kern="0">
                              <a:latin typeface="Cambria Math" panose="02040503050406030204" pitchFamily="18" charset="0"/>
                              <a:ea typeface="Times New Roman" panose="02020603050405020304" pitchFamily="18" charset="0"/>
                            </a:rPr>
                            <m:t>𝟑</m:t>
                          </m:r>
                        </m:den>
                      </m:f>
                    </m:oMath>
                  </m:oMathPara>
                </a14:m>
                <a:endParaRPr lang="en-US" sz="2800" b="1" kern="0" dirty="0">
                  <a:solidFill>
                    <a:prstClr val="black"/>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589446" y="2357983"/>
                <a:ext cx="2288607" cy="96795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9557057" y="2627079"/>
                <a:ext cx="2288607" cy="532966"/>
              </a:xfrm>
              <a:prstGeom prst="rect">
                <a:avLst/>
              </a:prstGeom>
              <a:noFill/>
            </p:spPr>
            <p:txBody>
              <a:bodyPr wrap="square" lIns="91300" tIns="45650" rIns="91300" bIns="45650" rtlCol="0">
                <a:spAutoFit/>
              </a:bodyPr>
              <a:lstStyle>
                <a:defPPr>
                  <a:defRPr lang="vi-VN"/>
                </a:defPPr>
                <a:lvl1pPr>
                  <a:defRPr sz="3200" i="1">
                    <a:solidFill>
                      <a:schemeClr val="bg1"/>
                    </a:solidFill>
                  </a:defRPr>
                </a:lvl1pPr>
              </a:lstStyle>
              <a:p>
                <a:pPr defTabSz="913030">
                  <a:defRPr/>
                </a:pPr>
                <a14:m>
                  <m:oMathPara xmlns:m="http://schemas.openxmlformats.org/officeDocument/2006/math">
                    <m:oMathParaPr>
                      <m:jc m:val="centerGroup"/>
                    </m:oMathParaPr>
                    <m:oMath xmlns:m="http://schemas.openxmlformats.org/officeDocument/2006/math">
                      <m:r>
                        <a:rPr lang="en-US" sz="2800" b="1" kern="0">
                          <a:latin typeface="Cambria Math" panose="02040503050406030204" pitchFamily="18" charset="0"/>
                          <a:ea typeface="Times New Roman" panose="02020603050405020304" pitchFamily="18" charset="0"/>
                        </a:rPr>
                        <m:t>𝟑</m:t>
                      </m:r>
                      <m:r>
                        <a:rPr lang="vi-VN" sz="2800" b="1" kern="0">
                          <a:latin typeface="Cambria Math" panose="02040503050406030204" pitchFamily="18" charset="0"/>
                          <a:ea typeface="Times New Roman" panose="02020603050405020304" pitchFamily="18" charset="0"/>
                        </a:rPr>
                        <m:t>𝝅</m:t>
                      </m:r>
                      <m:sSup>
                        <m:sSupPr>
                          <m:ctrlPr>
                            <a:rPr lang="en-US" sz="2800" b="1" kern="0">
                              <a:latin typeface="Cambria Math"/>
                              <a:ea typeface="Times New Roman" panose="02020603050405020304" pitchFamily="18" charset="0"/>
                            </a:rPr>
                          </m:ctrlPr>
                        </m:sSupPr>
                        <m:e>
                          <m:r>
                            <a:rPr lang="vi-VN" sz="2800" b="1" kern="0">
                              <a:latin typeface="Cambria Math" panose="02040503050406030204" pitchFamily="18" charset="0"/>
                              <a:ea typeface="Times New Roman" panose="02020603050405020304" pitchFamily="18" charset="0"/>
                            </a:rPr>
                            <m:t>𝒂</m:t>
                          </m:r>
                        </m:e>
                        <m:sup>
                          <m:r>
                            <a:rPr lang="vi-VN" sz="2800" b="1" kern="0">
                              <a:latin typeface="Cambria Math" panose="02040503050406030204" pitchFamily="18" charset="0"/>
                              <a:ea typeface="Times New Roman" panose="02020603050405020304" pitchFamily="18" charset="0"/>
                            </a:rPr>
                            <m:t>𝟐</m:t>
                          </m:r>
                        </m:sup>
                      </m:sSup>
                      <m:r>
                        <a:rPr lang="vi-VN" sz="2800" b="1" kern="0">
                          <a:latin typeface="Cambria Math" panose="02040503050406030204" pitchFamily="18" charset="0"/>
                          <a:ea typeface="Times New Roman" panose="02020603050405020304" pitchFamily="18" charset="0"/>
                        </a:rPr>
                        <m:t>𝒉</m:t>
                      </m:r>
                    </m:oMath>
                  </m:oMathPara>
                </a14:m>
                <a:endParaRPr lang="en-US" sz="2800" b="1" kern="0" dirty="0"/>
              </a:p>
            </p:txBody>
          </p:sp>
        </mc:Choice>
        <mc:Fallback xmlns="">
          <p:sp>
            <p:nvSpPr>
              <p:cNvPr id="66" name="TextBox 65"/>
              <p:cNvSpPr txBox="1">
                <a:spLocks noRot="1" noChangeAspect="1" noMove="1" noResize="1" noEditPoints="1" noAdjustHandles="1" noChangeArrowheads="1" noChangeShapeType="1" noTextEdit="1"/>
              </p:cNvSpPr>
              <p:nvPr/>
            </p:nvSpPr>
            <p:spPr>
              <a:xfrm>
                <a:off x="9557047" y="2627079"/>
                <a:ext cx="2288607" cy="53296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20258" y="4024215"/>
                <a:ext cx="9803644" cy="2117183"/>
              </a:xfrm>
              <a:prstGeom prst="rect">
                <a:avLst/>
              </a:prstGeom>
              <a:noFill/>
            </p:spPr>
            <p:txBody>
              <a:bodyPr wrap="square" lIns="91300" tIns="45650" rIns="91300" bIns="45650" rtlCol="0">
                <a:spAutoFit/>
              </a:bodyPr>
              <a:lstStyle/>
              <a:p>
                <a:pPr defTabSz="913030">
                  <a:defRPr/>
                </a:pPr>
                <a:r>
                  <a:rPr lang="en-US" sz="2800" kern="0" dirty="0">
                    <a:solidFill>
                      <a:prstClr val="black"/>
                    </a:solidFill>
                    <a:latin typeface="Times New Roman" pitchFamily="18" charset="0"/>
                    <a:cs typeface="Times New Roman" pitchFamily="18" charset="0"/>
                  </a:rPr>
                  <a:t>Bán kính đường tròn đáy </a:t>
                </a:r>
                <a14:m>
                  <m:oMath xmlns:m="http://schemas.openxmlformats.org/officeDocument/2006/math">
                    <m:r>
                      <a:rPr lang="en-US" sz="2800" i="1" kern="0" dirty="0">
                        <a:solidFill>
                          <a:prstClr val="black"/>
                        </a:solidFill>
                        <a:latin typeface="Cambria Math" panose="02040503050406030204" pitchFamily="18" charset="0"/>
                      </a:rPr>
                      <m:t>𝑟</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𝑎</m:t>
                        </m:r>
                        <m:rad>
                          <m:radPr>
                            <m:degHide m:val="on"/>
                            <m:ctrlPr>
                              <a:rPr lang="en-US" sz="2800" i="1" kern="0" dirty="0">
                                <a:solidFill>
                                  <a:prstClr val="black"/>
                                </a:solidFill>
                                <a:latin typeface="Cambria Math"/>
                              </a:rPr>
                            </m:ctrlPr>
                          </m:radPr>
                          <m:deg/>
                          <m:e>
                            <m:r>
                              <a:rPr lang="en-US" sz="2800" i="1" kern="0" dirty="0">
                                <a:solidFill>
                                  <a:prstClr val="black"/>
                                </a:solidFill>
                                <a:latin typeface="Cambria Math" panose="02040503050406030204" pitchFamily="18" charset="0"/>
                              </a:rPr>
                              <m:t>3</m:t>
                            </m:r>
                          </m:e>
                        </m:rad>
                      </m:num>
                      <m:den>
                        <m:r>
                          <a:rPr lang="en-US" sz="2800" i="1" kern="0" dirty="0">
                            <a:solidFill>
                              <a:prstClr val="black"/>
                            </a:solidFill>
                            <a:latin typeface="Cambria Math" panose="02040503050406030204" pitchFamily="18" charset="0"/>
                          </a:rPr>
                          <m:t>3</m:t>
                        </m:r>
                      </m:den>
                    </m:f>
                  </m:oMath>
                </a14:m>
                <a:endParaRPr lang="en-US" sz="2800" kern="0" dirty="0">
                  <a:solidFill>
                    <a:prstClr val="black"/>
                  </a:solidFill>
                  <a:latin typeface="Times New Roman" pitchFamily="18" charset="0"/>
                  <a:cs typeface="Times New Roman" pitchFamily="18" charset="0"/>
                </a:endParaRPr>
              </a:p>
              <a:p>
                <a:pPr defTabSz="913030">
                  <a:defRPr/>
                </a:pPr>
                <a:r>
                  <a:rPr lang="en-US" sz="2800" kern="0" dirty="0" err="1">
                    <a:solidFill>
                      <a:prstClr val="black"/>
                    </a:solidFill>
                    <a:latin typeface="Times New Roman" pitchFamily="18" charset="0"/>
                    <a:cs typeface="Times New Roman" pitchFamily="18" charset="0"/>
                  </a:rPr>
                  <a:t>Thể</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tích</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khối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trụ</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bằng</a:t>
                </a:r>
                <a:endParaRPr lang="en-US" sz="2800" kern="0" dirty="0">
                  <a:solidFill>
                    <a:prstClr val="black"/>
                  </a:solidFill>
                  <a:latin typeface="Times New Roman" pitchFamily="18" charset="0"/>
                  <a:cs typeface="Times New Roman" pitchFamily="18" charset="0"/>
                </a:endParaRPr>
              </a:p>
              <a:p>
                <a:pPr defTabSz="913030">
                  <a:defRPr/>
                </a:pPr>
                <a14:m>
                  <m:oMathPara xmlns:m="http://schemas.openxmlformats.org/officeDocument/2006/math">
                    <m:oMathParaPr>
                      <m:jc m:val="centerGroup"/>
                    </m:oMathParaPr>
                    <m:oMath xmlns:m="http://schemas.openxmlformats.org/officeDocument/2006/math">
                      <m:r>
                        <a:rPr lang="en-US" sz="2800" i="1" kern="0">
                          <a:solidFill>
                            <a:prstClr val="black"/>
                          </a:solidFill>
                          <a:latin typeface="Cambria Math" panose="02040503050406030204" pitchFamily="18" charset="0"/>
                        </a:rPr>
                        <m:t>𝑉</m:t>
                      </m:r>
                      <m:r>
                        <a:rPr lang="en-US" sz="2800" i="1" kern="0">
                          <a:solidFill>
                            <a:prstClr val="black"/>
                          </a:solidFill>
                          <a:latin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a:solidFill>
                                <a:prstClr val="black"/>
                              </a:solidFill>
                              <a:latin typeface="Cambria Math"/>
                              <a:ea typeface="Cambria Math" panose="02040503050406030204" pitchFamily="18" charset="0"/>
                            </a:rPr>
                          </m:ctrlPr>
                        </m:sSupPr>
                        <m:e>
                          <m:r>
                            <a:rPr lang="en-US" sz="2800" i="1" kern="0">
                              <a:solidFill>
                                <a:prstClr val="black"/>
                              </a:solidFill>
                              <a:latin typeface="Cambria Math" panose="02040503050406030204" pitchFamily="18" charset="0"/>
                              <a:ea typeface="Cambria Math" panose="02040503050406030204" pitchFamily="18" charset="0"/>
                            </a:rPr>
                            <m:t>𝑟</m:t>
                          </m:r>
                        </m:e>
                        <m:sup>
                          <m:r>
                            <a:rPr lang="en-US" sz="2800" i="1" kern="0">
                              <a:solidFill>
                                <a:prstClr val="black"/>
                              </a:solidFill>
                              <a:latin typeface="Cambria Math" panose="02040503050406030204" pitchFamily="18" charset="0"/>
                              <a:ea typeface="Cambria Math" panose="02040503050406030204" pitchFamily="18" charset="0"/>
                            </a:rPr>
                            <m:t>2</m:t>
                          </m:r>
                        </m:sup>
                      </m:sSup>
                      <m:r>
                        <a:rPr lang="en-US" sz="2800" i="1" kern="0">
                          <a:solidFill>
                            <a:prstClr val="black"/>
                          </a:solidFill>
                          <a:latin typeface="Cambria Math" panose="02040503050406030204" pitchFamily="18" charset="0"/>
                          <a:ea typeface="Cambria Math" panose="02040503050406030204" pitchFamily="18" charset="0"/>
                        </a:rPr>
                        <m:t>h</m:t>
                      </m:r>
                      <m:r>
                        <a:rPr lang="en-US" sz="2800" i="1" kern="0">
                          <a:solidFill>
                            <a:prstClr val="black"/>
                          </a:solidFill>
                          <a:latin typeface="Cambria Math" panose="02040503050406030204" pitchFamily="18" charset="0"/>
                          <a:ea typeface="Cambria Math" panose="02040503050406030204" pitchFamily="18" charset="0"/>
                        </a:rPr>
                        <m:t>=</m:t>
                      </m:r>
                      <m:r>
                        <a:rPr lang="en-US" sz="2800" i="1" kern="0">
                          <a:solidFill>
                            <a:prstClr val="black"/>
                          </a:solidFill>
                          <a:latin typeface="Cambria Math" panose="02040503050406030204" pitchFamily="18" charset="0"/>
                          <a:ea typeface="Cambria Math" panose="02040503050406030204" pitchFamily="18" charset="0"/>
                        </a:rPr>
                        <m:t>𝜋</m:t>
                      </m:r>
                      <m:r>
                        <a:rPr lang="en-US" sz="2800" i="1" kern="0" dirty="0">
                          <a:solidFill>
                            <a:prstClr val="black"/>
                          </a:solidFill>
                          <a:latin typeface="Cambria Math" panose="02040503050406030204" pitchFamily="18" charset="0"/>
                        </a:rPr>
                        <m:t>. </m:t>
                      </m:r>
                      <m:sSup>
                        <m:sSupPr>
                          <m:ctrlPr>
                            <a:rPr lang="en-US" sz="2800" i="1" kern="0" dirty="0">
                              <a:solidFill>
                                <a:prstClr val="black"/>
                              </a:solidFill>
                              <a:latin typeface="Cambria Math"/>
                            </a:rPr>
                          </m:ctrlPr>
                        </m:sSupPr>
                        <m:e>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dirty="0">
                                  <a:solidFill>
                                    <a:prstClr val="black"/>
                                  </a:solidFill>
                                  <a:latin typeface="Cambria Math" panose="02040503050406030204" pitchFamily="18" charset="0"/>
                                </a:rPr>
                                <m:t>𝑎</m:t>
                              </m:r>
                              <m:rad>
                                <m:radPr>
                                  <m:degHide m:val="on"/>
                                  <m:ctrlPr>
                                    <a:rPr lang="en-US" sz="2800" i="1" kern="0" dirty="0">
                                      <a:solidFill>
                                        <a:prstClr val="black"/>
                                      </a:solidFill>
                                      <a:latin typeface="Cambria Math"/>
                                    </a:rPr>
                                  </m:ctrlPr>
                                </m:radPr>
                                <m:deg/>
                                <m:e>
                                  <m:r>
                                    <a:rPr lang="en-US" sz="2800" i="1" kern="0" dirty="0">
                                      <a:solidFill>
                                        <a:prstClr val="black"/>
                                      </a:solidFill>
                                      <a:latin typeface="Cambria Math" panose="02040503050406030204" pitchFamily="18" charset="0"/>
                                    </a:rPr>
                                    <m:t>3</m:t>
                                  </m:r>
                                </m:e>
                              </m:rad>
                            </m:num>
                            <m:den>
                              <m:r>
                                <a:rPr lang="en-US" sz="2800" i="1" kern="0" dirty="0">
                                  <a:solidFill>
                                    <a:prstClr val="black"/>
                                  </a:solidFill>
                                  <a:latin typeface="Cambria Math" panose="02040503050406030204" pitchFamily="18" charset="0"/>
                                </a:rPr>
                                <m:t>3</m:t>
                              </m:r>
                            </m:den>
                          </m:f>
                          <m:r>
                            <a:rPr lang="en-US" sz="2800" i="1" kern="0" dirty="0">
                              <a:solidFill>
                                <a:prstClr val="black"/>
                              </a:solidFill>
                              <a:latin typeface="Cambria Math" panose="02040503050406030204" pitchFamily="18" charset="0"/>
                            </a:rPr>
                            <m:t>)</m:t>
                          </m:r>
                        </m:e>
                        <m:sup>
                          <m:r>
                            <a:rPr lang="en-US" sz="2800" i="1" kern="0" dirty="0">
                              <a:solidFill>
                                <a:prstClr val="black"/>
                              </a:solidFill>
                              <a:latin typeface="Cambria Math" panose="02040503050406030204" pitchFamily="18" charset="0"/>
                            </a:rPr>
                            <m:t>2</m:t>
                          </m:r>
                        </m:sup>
                      </m:sSup>
                      <m:r>
                        <a:rPr lang="en-US" sz="2800" i="1" kern="0" dirty="0">
                          <a:solidFill>
                            <a:prstClr val="black"/>
                          </a:solidFill>
                          <a:latin typeface="Cambria Math" panose="02040503050406030204" pitchFamily="18" charset="0"/>
                        </a:rPr>
                        <m:t> </m:t>
                      </m:r>
                      <m:r>
                        <a:rPr lang="en-US" sz="2800" i="1" kern="0">
                          <a:solidFill>
                            <a:prstClr val="black"/>
                          </a:solidFill>
                          <a:latin typeface="Cambria Math" panose="02040503050406030204" pitchFamily="18" charset="0"/>
                          <a:ea typeface="Cambria Math" panose="02040503050406030204" pitchFamily="18" charset="0"/>
                        </a:rPr>
                        <m:t>h</m:t>
                      </m:r>
                      <m:r>
                        <a:rPr lang="en-US" sz="2800" i="1" kern="0" dirty="0">
                          <a:solidFill>
                            <a:prstClr val="black"/>
                          </a:solidFill>
                          <a:latin typeface="Cambria Math" panose="02040503050406030204" pitchFamily="18" charset="0"/>
                        </a:rPr>
                        <m:t>=</m:t>
                      </m:r>
                      <m:f>
                        <m:fPr>
                          <m:ctrlPr>
                            <a:rPr lang="en-US" sz="2800" i="1" kern="0" dirty="0">
                              <a:solidFill>
                                <a:prstClr val="black"/>
                              </a:solidFill>
                              <a:latin typeface="Cambria Math"/>
                            </a:rPr>
                          </m:ctrlPr>
                        </m:fPr>
                        <m:num>
                          <m:r>
                            <a:rPr lang="en-US" sz="2800" i="1" kern="0">
                              <a:solidFill>
                                <a:prstClr val="black"/>
                              </a:solidFill>
                              <a:latin typeface="Cambria Math" panose="02040503050406030204" pitchFamily="18" charset="0"/>
                              <a:ea typeface="Cambria Math" panose="02040503050406030204" pitchFamily="18" charset="0"/>
                            </a:rPr>
                            <m:t>𝜋</m:t>
                          </m:r>
                          <m:sSup>
                            <m:sSupPr>
                              <m:ctrlPr>
                                <a:rPr lang="en-US" sz="2800" i="1" kern="0" dirty="0">
                                  <a:solidFill>
                                    <a:prstClr val="black"/>
                                  </a:solidFill>
                                  <a:latin typeface="Cambria Math"/>
                                  <a:ea typeface="Cambria Math" panose="02040503050406030204" pitchFamily="18" charset="0"/>
                                </a:rPr>
                              </m:ctrlPr>
                            </m:sSupPr>
                            <m:e>
                              <m:r>
                                <a:rPr lang="en-US" sz="2800" i="1" kern="0" dirty="0">
                                  <a:solidFill>
                                    <a:prstClr val="black"/>
                                  </a:solidFill>
                                  <a:latin typeface="Cambria Math" panose="02040503050406030204" pitchFamily="18" charset="0"/>
                                  <a:ea typeface="Cambria Math" panose="02040503050406030204" pitchFamily="18" charset="0"/>
                                </a:rPr>
                                <m:t>𝑎</m:t>
                              </m:r>
                            </m:e>
                            <m:sup>
                              <m:r>
                                <a:rPr lang="en-US" sz="2800" i="1" kern="0" dirty="0">
                                  <a:solidFill>
                                    <a:prstClr val="black"/>
                                  </a:solidFill>
                                  <a:latin typeface="Cambria Math" panose="02040503050406030204" pitchFamily="18" charset="0"/>
                                  <a:ea typeface="Cambria Math" panose="02040503050406030204" pitchFamily="18" charset="0"/>
                                </a:rPr>
                                <m:t>2</m:t>
                              </m:r>
                            </m:sup>
                          </m:sSup>
                          <m:r>
                            <a:rPr lang="en-US" sz="2800" i="1" kern="0" dirty="0">
                              <a:solidFill>
                                <a:prstClr val="black"/>
                              </a:solidFill>
                              <a:latin typeface="Cambria Math" panose="02040503050406030204" pitchFamily="18" charset="0"/>
                              <a:ea typeface="Cambria Math" panose="02040503050406030204" pitchFamily="18" charset="0"/>
                            </a:rPr>
                            <m:t>h</m:t>
                          </m:r>
                        </m:num>
                        <m:den>
                          <m:r>
                            <a:rPr lang="en-US" sz="2800" i="1" kern="0" dirty="0">
                              <a:solidFill>
                                <a:prstClr val="black"/>
                              </a:solidFill>
                              <a:latin typeface="Cambria Math" panose="02040503050406030204" pitchFamily="18" charset="0"/>
                            </a:rPr>
                            <m:t>3</m:t>
                          </m:r>
                        </m:den>
                      </m:f>
                    </m:oMath>
                  </m:oMathPara>
                </a14:m>
                <a:endParaRPr lang="en-US" sz="2800" i="1" kern="0" dirty="0">
                  <a:solidFill>
                    <a:prstClr val="black"/>
                  </a:solidFill>
                  <a:latin typeface="Times New Roman" pitchFamily="18" charset="0"/>
                  <a:ea typeface="Cambria Math" panose="02040503050406030204" pitchFamily="18" charset="0"/>
                  <a:cs typeface="Times New Roman"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20258" y="4024205"/>
                <a:ext cx="9803644" cy="2117183"/>
              </a:xfrm>
              <a:prstGeom prst="rect">
                <a:avLst/>
              </a:prstGeom>
              <a:blipFill rotWithShape="1">
                <a:blip r:embed="rId8"/>
                <a:stretch>
                  <a:fillRect l="-1243"/>
                </a:stretch>
              </a:blipFill>
            </p:spPr>
            <p:txBody>
              <a:bodyPr/>
              <a:lstStyle/>
              <a:p>
                <a:r>
                  <a:rPr lang="en-US">
                    <a:noFill/>
                  </a:rPr>
                  <a:t> </a:t>
                </a:r>
              </a:p>
            </p:txBody>
          </p:sp>
        </mc:Fallback>
      </mc:AlternateContent>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177" y="3920738"/>
            <a:ext cx="2527252" cy="2499172"/>
          </a:xfrm>
          <a:prstGeom prst="rect">
            <a:avLst/>
          </a:prstGeom>
        </p:spPr>
      </p:pic>
    </p:spTree>
    <p:extLst>
      <p:ext uri="{BB962C8B-B14F-4D97-AF65-F5344CB8AC3E}">
        <p14:creationId xmlns:p14="http://schemas.microsoft.com/office/powerpoint/2010/main" val="10020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wipe(down)">
                                      <p:cBhvr>
                                        <p:cTn id="22" dur="500"/>
                                        <p:tgtEl>
                                          <p:spTgt spid="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7">
                                            <p:txEl>
                                              <p:pRg st="1" end="1"/>
                                            </p:txEl>
                                          </p:spTgt>
                                        </p:tgtEl>
                                        <p:attrNameLst>
                                          <p:attrName>style.visibility</p:attrName>
                                        </p:attrNameLst>
                                      </p:cBhvr>
                                      <p:to>
                                        <p:strVal val="visible"/>
                                      </p:to>
                                    </p:set>
                                    <p:animEffect transition="in" filter="wipe(down)">
                                      <p:cBhvr>
                                        <p:cTn id="27" dur="500"/>
                                        <p:tgtEl>
                                          <p:spTgt spid="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xEl>
                                              <p:pRg st="2" end="2"/>
                                            </p:txEl>
                                          </p:spTgt>
                                        </p:tgtEl>
                                        <p:attrNameLst>
                                          <p:attrName>style.visibility</p:attrName>
                                        </p:attrNameLst>
                                      </p:cBhvr>
                                      <p:to>
                                        <p:strVal val="visible"/>
                                      </p:to>
                                    </p:set>
                                    <p:animEffect transition="in" filter="wipe(down)">
                                      <p:cBhvr>
                                        <p:cTn id="32" dur="500"/>
                                        <p:tgtEl>
                                          <p:spTgt spid="6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wipe(left)">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624580"/>
            <a:ext cx="11834900" cy="3013703"/>
            <a:chOff x="184495" y="3636291"/>
            <a:chExt cx="11834900" cy="3558287"/>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grpSp>
          <p:nvGrpSpPr>
            <p:cNvPr id="6" name="Group 5"/>
            <p:cNvGrpSpPr/>
            <p:nvPr/>
          </p:nvGrpSpPr>
          <p:grpSpPr>
            <a:xfrm>
              <a:off x="203200" y="3636291"/>
              <a:ext cx="2342697" cy="654106"/>
              <a:chOff x="1275608" y="6239450"/>
              <a:chExt cx="4592536" cy="1188473"/>
            </a:xfrm>
          </p:grpSpPr>
          <p:sp>
            <p:nvSpPr>
              <p:cNvPr id="7" name="Freeform 20"/>
              <p:cNvSpPr>
                <a:spLocks/>
              </p:cNvSpPr>
              <p:nvPr/>
            </p:nvSpPr>
            <p:spPr bwMode="auto">
              <a:xfrm rot="16200000" flipV="1">
                <a:off x="3360843" y="4758204"/>
                <a:ext cx="942712" cy="407189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sp>
            <p:nvSpPr>
              <p:cNvPr id="8" name="TextBox 7"/>
              <p:cNvSpPr txBox="1"/>
              <p:nvPr/>
            </p:nvSpPr>
            <p:spPr>
              <a:xfrm>
                <a:off x="2187353" y="6239450"/>
                <a:ext cx="2813136" cy="1188473"/>
              </a:xfrm>
              <a:prstGeom prst="rect">
                <a:avLst/>
              </a:prstGeom>
              <a:noFill/>
            </p:spPr>
            <p:txBody>
              <a:bodyPr wrap="none" rtlCol="0">
                <a:spAutoFit/>
              </a:bodyPr>
              <a:lstStyle/>
              <a:p>
                <a:pPr defTabSz="1083857"/>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a:solidFill>
                    <a:prstClr val="white"/>
                  </a:solidFill>
                </a:endParaRPr>
              </a:p>
            </p:txBody>
          </p:sp>
          <p:sp>
            <p:nvSpPr>
              <p:cNvPr id="10" name="Freeform 9"/>
              <p:cNvSpPr>
                <a:spLocks noEditPoints="1"/>
              </p:cNvSpPr>
              <p:nvPr/>
            </p:nvSpPr>
            <p:spPr bwMode="auto">
              <a:xfrm>
                <a:off x="1496806" y="6378165"/>
                <a:ext cx="452089" cy="77326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3857"/>
                <a:endParaRPr lang="en-US" sz="3200">
                  <a:solidFill>
                    <a:prstClr val="black"/>
                  </a:solidFill>
                </a:endParaRPr>
              </a:p>
            </p:txBody>
          </p:sp>
        </p:grpSp>
      </p:grpSp>
      <p:grpSp>
        <p:nvGrpSpPr>
          <p:cNvPr id="21" name="Group 20"/>
          <p:cNvGrpSpPr/>
          <p:nvPr/>
        </p:nvGrpSpPr>
        <p:grpSpPr>
          <a:xfrm>
            <a:off x="147057" y="117603"/>
            <a:ext cx="11906396" cy="1774261"/>
            <a:chOff x="534987" y="1647866"/>
            <a:chExt cx="23340848" cy="2975762"/>
          </a:xfrm>
        </p:grpSpPr>
        <p:sp>
          <p:nvSpPr>
            <p:cNvPr id="25" name="Rounded Rectangle 24"/>
            <p:cNvSpPr/>
            <p:nvPr/>
          </p:nvSpPr>
          <p:spPr bwMode="auto">
            <a:xfrm>
              <a:off x="755649" y="1720892"/>
              <a:ext cx="23120186" cy="290273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67829"/>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67829">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67829">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7829">
                  <a:defRPr/>
                </a:pPr>
                <a:endParaRPr lang="en-US" sz="3200">
                  <a:solidFill>
                    <a:prstClr val="black"/>
                  </a:solidFill>
                </a:endParaRPr>
              </a:p>
            </p:txBody>
          </p:sp>
          <p:sp>
            <p:nvSpPr>
              <p:cNvPr id="31" name="TextBox 13"/>
              <p:cNvSpPr txBox="1">
                <a:spLocks noChangeArrowheads="1"/>
              </p:cNvSpPr>
              <p:nvPr/>
            </p:nvSpPr>
            <p:spPr bwMode="auto">
              <a:xfrm>
                <a:off x="1328136" y="1653394"/>
                <a:ext cx="2690581" cy="92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3857" eaLnBrk="1" hangingPunct="1"/>
                <a:r>
                  <a:rPr lang="en-US" sz="3000" err="1">
                    <a:solidFill>
                      <a:prstClr val="white"/>
                    </a:solidFill>
                    <a:latin typeface="Tahoma" pitchFamily="34" charset="0"/>
                    <a:cs typeface="Tahoma" pitchFamily="34" charset="0"/>
                  </a:rPr>
                  <a:t>Câu</a:t>
                </a:r>
                <a:r>
                  <a:rPr lang="en-US" sz="3000">
                    <a:solidFill>
                      <a:prstClr val="white"/>
                    </a:solidFill>
                    <a:latin typeface="Tahoma" pitchFamily="34" charset="0"/>
                    <a:cs typeface="Tahoma" pitchFamily="34" charset="0"/>
                  </a:rPr>
                  <a:t> </a:t>
                </a:r>
                <a:r>
                  <a:rPr lang="en-US" sz="3000">
                    <a:solidFill>
                      <a:prstClr val="white"/>
                    </a:solidFill>
                    <a:latin typeface="Tahoma" pitchFamily="34" charset="0"/>
                    <a:cs typeface="Tahoma" pitchFamily="34" charset="0"/>
                  </a:rPr>
                  <a:t>37</a:t>
                </a:r>
                <a:endParaRPr lang="en-US" sz="3000" dirty="0">
                  <a:solidFill>
                    <a:prstClr val="white"/>
                  </a:solidFill>
                  <a:latin typeface="Tahoma" pitchFamily="34" charset="0"/>
                  <a:cs typeface="Tahoma" pitchFamily="34" charset="0"/>
                </a:endParaRPr>
              </a:p>
            </p:txBody>
          </p:sp>
        </p:grpSp>
      </p:grpSp>
      <p:grpSp>
        <p:nvGrpSpPr>
          <p:cNvPr id="2" name="Group 1"/>
          <p:cNvGrpSpPr/>
          <p:nvPr/>
        </p:nvGrpSpPr>
        <p:grpSpPr>
          <a:xfrm>
            <a:off x="247210" y="2252952"/>
            <a:ext cx="11838141" cy="1116504"/>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3857"/>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034" tIns="45517" rIns="91034" bIns="45517" rtlCol="0" anchor="ctr"/>
          <a:lstStyle/>
          <a:p>
            <a:pPr algn="ctr" defTabSz="1083857"/>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071655" y="248270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515" tIns="22743" rIns="45515" bIns="22743" rtlCol="0" anchor="ctr"/>
          <a:lstStyle/>
          <a:p>
            <a:pPr algn="ctr" defTabSz="1083857"/>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11" name="Rectangle 10"/>
          <p:cNvSpPr/>
          <p:nvPr/>
        </p:nvSpPr>
        <p:spPr>
          <a:xfrm>
            <a:off x="1041092" y="2219567"/>
            <a:ext cx="184250" cy="584535"/>
          </a:xfrm>
          <a:prstGeom prst="rect">
            <a:avLst/>
          </a:prstGeom>
        </p:spPr>
        <p:txBody>
          <a:bodyPr wrap="none" lIns="91062" tIns="45531" rIns="91062" bIns="45531">
            <a:spAutoFit/>
          </a:bodyPr>
          <a:lstStyle/>
          <a:p>
            <a:pPr defTabSz="910701">
              <a:defRPr/>
            </a:pPr>
            <a:endParaRPr lang="en-US" sz="3200" b="1" kern="0">
              <a:solidFill>
                <a:prstClr val="white"/>
              </a:solidFill>
            </a:endParaRPr>
          </a:p>
        </p:txBody>
      </p:sp>
      <mc:AlternateContent xmlns:mc="http://schemas.openxmlformats.org/markup-compatibility/2006" xmlns:a14="http://schemas.microsoft.com/office/drawing/2010/main">
        <mc:Choice Requires="a14">
          <p:sp>
            <p:nvSpPr>
              <p:cNvPr id="58" name="Rectangle 57"/>
              <p:cNvSpPr/>
              <p:nvPr/>
            </p:nvSpPr>
            <p:spPr>
              <a:xfrm>
                <a:off x="702073" y="117601"/>
                <a:ext cx="11401197" cy="18360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609" tIns="91305" rIns="182609" bIns="91305">
                <a:spAutoFit/>
              </a:bodyPr>
              <a:lstStyle/>
              <a:p>
                <a:pPr marL="628980" indent="-628980" algn="just" defTabSz="913030">
                  <a:lnSpc>
                    <a:spcPct val="115000"/>
                  </a:lnSpc>
                  <a:spcBef>
                    <a:spcPts val="600"/>
                  </a:spcBef>
                </a:pPr>
                <a:r>
                  <a:rPr lang="en-US" sz="2800" b="1">
                    <a:solidFill>
                      <a:srgbClr val="002060"/>
                    </a:solidFill>
                    <a:latin typeface="Times New Roman" pitchFamily="18" charset="0"/>
                    <a:cs typeface="Times New Roman" pitchFamily="18" charset="0"/>
                  </a:rPr>
                  <a:t>              </a:t>
                </a:r>
                <a:r>
                  <a:rPr lang="en-US" sz="2800" b="1">
                    <a:solidFill>
                      <a:prstClr val="black"/>
                    </a:solidFill>
                    <a:latin typeface="Times New Roman" pitchFamily="18" charset="0"/>
                    <a:ea typeface="Times New Roman" pitchFamily="18" charset="0"/>
                    <a:cs typeface="Times New Roman" pitchFamily="18" charset="0"/>
                  </a:rPr>
                  <a:t>Cho </a:t>
                </a:r>
                <a:r>
                  <a:rPr lang="en-US" sz="2800" b="1" dirty="0" err="1">
                    <a:solidFill>
                      <a:prstClr val="black"/>
                    </a:solidFill>
                    <a:latin typeface="Times New Roman" pitchFamily="18" charset="0"/>
                    <a:ea typeface="Times New Roman" pitchFamily="18" charset="0"/>
                    <a:cs typeface="Times New Roman" pitchFamily="18" charset="0"/>
                  </a:rPr>
                  <a:t>hình</a:t>
                </a:r>
                <a:r>
                  <a:rPr lang="en-US" sz="2800" b="1" dirty="0">
                    <a:solidFill>
                      <a:prstClr val="black"/>
                    </a:solidFill>
                    <a:latin typeface="Times New Roman" pitchFamily="18" charset="0"/>
                    <a:ea typeface="Times New Roman" pitchFamily="18" charset="0"/>
                    <a:cs typeface="Times New Roman" pitchFamily="18" charset="0"/>
                  </a:rPr>
                  <a:t> </a:t>
                </a:r>
                <a:r>
                  <a:rPr lang="en-US" sz="2800" b="1" dirty="0" err="1">
                    <a:solidFill>
                      <a:prstClr val="black"/>
                    </a:solidFill>
                    <a:latin typeface="Times New Roman" pitchFamily="18" charset="0"/>
                    <a:ea typeface="Times New Roman" pitchFamily="18" charset="0"/>
                    <a:cs typeface="Times New Roman" pitchFamily="18" charset="0"/>
                  </a:rPr>
                  <a:t>trụ</a:t>
                </a:r>
                <a:r>
                  <a:rPr lang="en-US" sz="2800" b="1" dirty="0">
                    <a:solidFill>
                      <a:prstClr val="black"/>
                    </a:solidFill>
                    <a:latin typeface="Times New Roman" pitchFamily="18" charset="0"/>
                    <a:ea typeface="Times New Roman" pitchFamily="18" charset="0"/>
                    <a:cs typeface="Times New Roman" pitchFamily="18" charset="0"/>
                  </a:rPr>
                  <a:t> </a:t>
                </a:r>
                <a:r>
                  <a:rPr lang="en-US" sz="2800" b="1" dirty="0" err="1">
                    <a:solidFill>
                      <a:prstClr val="black"/>
                    </a:solidFill>
                    <a:latin typeface="Times New Roman" pitchFamily="18" charset="0"/>
                    <a:ea typeface="Times New Roman" pitchFamily="18" charset="0"/>
                    <a:cs typeface="Times New Roman" pitchFamily="18" charset="0"/>
                  </a:rPr>
                  <a:t>có</a:t>
                </a:r>
                <a:r>
                  <a:rPr lang="en-US" sz="2800" b="1" dirty="0">
                    <a:solidFill>
                      <a:prstClr val="black"/>
                    </a:solidFill>
                    <a:latin typeface="Times New Roman" pitchFamily="18" charset="0"/>
                    <a:ea typeface="Times New Roman" pitchFamily="18" charset="0"/>
                    <a:cs typeface="Times New Roman" pitchFamily="18" charset="0"/>
                  </a:rPr>
                  <a:t> </a:t>
                </a:r>
                <a:r>
                  <a:rPr lang="en-US" sz="2800" b="1" dirty="0" err="1">
                    <a:solidFill>
                      <a:prstClr val="black"/>
                    </a:solidFill>
                    <a:latin typeface="Times New Roman" pitchFamily="18" charset="0"/>
                    <a:ea typeface="Times New Roman" pitchFamily="18" charset="0"/>
                    <a:cs typeface="Times New Roman" pitchFamily="18" charset="0"/>
                  </a:rPr>
                  <a:t>trục</a:t>
                </a:r>
                <a:r>
                  <a:rPr lang="en-US" sz="2800" b="1" dirty="0">
                    <a:solidFill>
                      <a:prstClr val="black"/>
                    </a:solidFill>
                    <a:latin typeface="Times New Roman" pitchFamily="18" charset="0"/>
                    <a:ea typeface="Times New Roman" pitchFamily="18" charset="0"/>
                    <a:cs typeface="Times New Roman" pitchFamily="18" charset="0"/>
                  </a:rPr>
                  <a:t> </a:t>
                </a:r>
                <a14:m>
                  <m:oMath xmlns:m="http://schemas.openxmlformats.org/officeDocument/2006/math">
                    <m:r>
                      <a:rPr lang="en-US" sz="2800" b="1" i="1">
                        <a:solidFill>
                          <a:prstClr val="black"/>
                        </a:solidFill>
                        <a:latin typeface="Cambria Math" panose="02040503050406030204" pitchFamily="18" charset="0"/>
                        <a:ea typeface="Times New Roman" panose="02020603050405020304" pitchFamily="18" charset="0"/>
                      </a:rPr>
                      <m:t>𝑶𝑶</m:t>
                    </m:r>
                    <m:r>
                      <a:rPr lang="en-US" sz="2800" b="1" i="1">
                        <a:solidFill>
                          <a:prstClr val="black"/>
                        </a:solidFill>
                        <a:latin typeface="Cambria Math" panose="02040503050406030204" pitchFamily="18" charset="0"/>
                        <a:ea typeface="Times New Roman" panose="02020603050405020304" pitchFamily="18" charset="0"/>
                      </a:rPr>
                      <m:t>′</m:t>
                    </m:r>
                  </m:oMath>
                </a14:m>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prstClr val="black"/>
                        </a:solidFill>
                        <a:latin typeface="Cambria Math" panose="02040503050406030204" pitchFamily="18" charset="0"/>
                        <a:ea typeface="Times New Roman" panose="02020603050405020304" pitchFamily="18" charset="0"/>
                      </a:rPr>
                      <m:t>𝟐</m:t>
                    </m:r>
                    <m:r>
                      <a:rPr lang="en-US" sz="2800" b="1" i="1">
                        <a:solidFill>
                          <a:prstClr val="black"/>
                        </a:solidFill>
                        <a:latin typeface="Cambria Math" panose="02040503050406030204" pitchFamily="18" charset="0"/>
                        <a:ea typeface="Times New Roman" panose="02020603050405020304" pitchFamily="18" charset="0"/>
                      </a:rPr>
                      <m:t>𝒂</m:t>
                    </m:r>
                  </m:oMath>
                </a14:m>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prstClr val="black"/>
                            </a:solidFill>
                            <a:latin typeface="Cambria Math"/>
                            <a:ea typeface="Times New Roman" panose="02020603050405020304" pitchFamily="18" charset="0"/>
                          </a:rPr>
                        </m:ctrlPr>
                      </m:dPr>
                      <m:e>
                        <m:r>
                          <a:rPr lang="en-US" sz="2800" b="1" i="1">
                            <a:solidFill>
                              <a:prstClr val="black"/>
                            </a:solidFill>
                            <a:latin typeface="Cambria Math" panose="02040503050406030204" pitchFamily="18" charset="0"/>
                            <a:ea typeface="Times New Roman" panose="02020603050405020304" pitchFamily="18" charset="0"/>
                          </a:rPr>
                          <m:t>𝑷</m:t>
                        </m:r>
                      </m:e>
                    </m:d>
                  </m:oMath>
                </a14:m>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a:ea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rPr>
                          <m:t>𝒂</m:t>
                        </m:r>
                      </m:num>
                      <m:den>
                        <m:r>
                          <a:rPr lang="en-US" sz="2800" b="1" i="1">
                            <a:solidFill>
                              <a:prstClr val="black"/>
                            </a:solidFill>
                            <a:latin typeface="Cambria Math" panose="02040503050406030204" pitchFamily="18" charset="0"/>
                            <a:ea typeface="Times New Roman" panose="02020603050405020304" pitchFamily="18" charset="0"/>
                          </a:rPr>
                          <m:t>𝟐</m:t>
                        </m:r>
                      </m:den>
                    </m:f>
                  </m:oMath>
                </a14:m>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cắt</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prstClr val="black"/>
                            </a:solidFill>
                            <a:latin typeface="Cambria Math"/>
                            <a:ea typeface="Times New Roman" panose="02020603050405020304" pitchFamily="18" charset="0"/>
                          </a:rPr>
                        </m:ctrlPr>
                      </m:dPr>
                      <m:e>
                        <m:r>
                          <a:rPr lang="en-US" sz="2800" b="1" i="1">
                            <a:solidFill>
                              <a:prstClr val="black"/>
                            </a:solidFill>
                            <a:latin typeface="Cambria Math" panose="02040503050406030204" pitchFamily="18" charset="0"/>
                            <a:ea typeface="Times New Roman" panose="02020603050405020304" pitchFamily="18" charset="0"/>
                          </a:rPr>
                          <m:t>𝑷</m:t>
                        </m:r>
                      </m:e>
                    </m:d>
                  </m:oMath>
                </a14:m>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8" name="Rectangle 57"/>
              <p:cNvSpPr>
                <a:spLocks noRot="1" noChangeAspect="1" noMove="1" noResize="1" noEditPoints="1" noAdjustHandles="1" noChangeArrowheads="1" noChangeShapeType="1" noTextEdit="1"/>
              </p:cNvSpPr>
              <p:nvPr/>
            </p:nvSpPr>
            <p:spPr>
              <a:xfrm>
                <a:off x="702063" y="117601"/>
                <a:ext cx="11401197" cy="1836026"/>
              </a:xfrm>
              <a:prstGeom prst="rect">
                <a:avLst/>
              </a:prstGeom>
              <a:blipFill rotWithShape="1">
                <a:blip r:embed="rId3"/>
                <a:stretch>
                  <a:fillRect r="-321" b="-9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37896" y="2560089"/>
                <a:ext cx="1119858" cy="563744"/>
              </a:xfrm>
              <a:prstGeom prst="rect">
                <a:avLst/>
              </a:prstGeom>
            </p:spPr>
            <p:txBody>
              <a:bodyPr wrap="none" lIns="91300" tIns="45650" rIns="91300" bIns="45650">
                <a:spAutoFit/>
              </a:bodyPr>
              <a:lstStyle/>
              <a:p>
                <a:pPr defTabSz="913030">
                  <a:defRPr/>
                </a:pPr>
                <a14:m>
                  <m:oMath xmlns:m="http://schemas.openxmlformats.org/officeDocument/2006/math">
                    <m:sSup>
                      <m:sSupPr>
                        <m:ctrlPr>
                          <a:rPr lang="en-US" sz="2800" b="1" i="1" kern="0">
                            <a:solidFill>
                              <a:schemeClr val="bg1"/>
                            </a:solidFill>
                            <a:latin typeface="Cambria Math"/>
                            <a:ea typeface="Times New Roman" panose="02020603050405020304" pitchFamily="18" charset="0"/>
                          </a:rPr>
                        </m:ctrlPr>
                      </m:sSupPr>
                      <m:e>
                        <m:r>
                          <a:rPr lang="en-US" sz="2800" b="1" i="1" kern="0">
                            <a:solidFill>
                              <a:schemeClr val="bg1"/>
                            </a:solidFill>
                            <a:latin typeface="Cambria Math" panose="02040503050406030204" pitchFamily="18" charset="0"/>
                            <a:ea typeface="Times New Roman" panose="02020603050405020304" pitchFamily="18" charset="0"/>
                          </a:rPr>
                          <m:t>𝒂</m:t>
                        </m:r>
                      </m:e>
                      <m:sup>
                        <m:r>
                          <a:rPr lang="en-US" sz="2800" b="1" i="1" kern="0">
                            <a:solidFill>
                              <a:schemeClr val="bg1"/>
                            </a:solidFill>
                            <a:latin typeface="Cambria Math" panose="02040503050406030204" pitchFamily="18" charset="0"/>
                            <a:ea typeface="Times New Roman" panose="02020603050405020304" pitchFamily="18" charset="0"/>
                          </a:rPr>
                          <m:t>𝟐</m:t>
                        </m:r>
                      </m:sup>
                    </m:sSup>
                    <m:rad>
                      <m:radPr>
                        <m:degHide m:val="on"/>
                        <m:ctrlPr>
                          <a:rPr lang="en-US" sz="2800" b="1" i="1" kern="0">
                            <a:solidFill>
                              <a:schemeClr val="bg1"/>
                            </a:solidFill>
                            <a:latin typeface="Cambria Math"/>
                            <a:ea typeface="Times New Roman" panose="02020603050405020304" pitchFamily="18" charset="0"/>
                          </a:rPr>
                        </m:ctrlPr>
                      </m:radPr>
                      <m:deg/>
                      <m:e>
                        <m:r>
                          <a:rPr lang="en-US" sz="2800" b="1" i="1" kern="0">
                            <a:solidFill>
                              <a:schemeClr val="bg1"/>
                            </a:solidFill>
                            <a:latin typeface="Cambria Math" panose="02040503050406030204" pitchFamily="18" charset="0"/>
                            <a:ea typeface="Times New Roman" panose="02020603050405020304" pitchFamily="18" charset="0"/>
                          </a:rPr>
                          <m:t>𝟑</m:t>
                        </m:r>
                      </m:e>
                    </m:rad>
                  </m:oMath>
                </a14:m>
                <a:r>
                  <a:rPr lang="en-US" sz="28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237896" y="2560089"/>
                <a:ext cx="1119858" cy="563744"/>
              </a:xfrm>
              <a:prstGeom prst="rect">
                <a:avLst/>
              </a:prstGeom>
              <a:blipFill rotWithShape="1">
                <a:blip r:embed="rId4"/>
                <a:stretch>
                  <a:fillRect t="-4348" r="-10326" b="-29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23472" y="2539058"/>
                <a:ext cx="661207" cy="532966"/>
              </a:xfrm>
              <a:prstGeom prst="rect">
                <a:avLst/>
              </a:prstGeom>
            </p:spPr>
            <p:txBody>
              <a:bodyPr wrap="none" lIns="91300" tIns="45650" rIns="91300" bIns="45650">
                <a:spAutoFit/>
              </a:bodyPr>
              <a:lstStyle/>
              <a:p>
                <a:pPr defTabSz="913030">
                  <a:defRPr/>
                </a:pPr>
                <a14:m>
                  <m:oMathPara xmlns:m="http://schemas.openxmlformats.org/officeDocument/2006/math">
                    <m:oMathParaPr>
                      <m:jc m:val="centerGroup"/>
                    </m:oMathParaPr>
                    <m:oMath xmlns:m="http://schemas.openxmlformats.org/officeDocument/2006/math">
                      <m:sSup>
                        <m:sSupPr>
                          <m:ctrlPr>
                            <a:rPr lang="en-US" sz="2800" b="1" i="1" kern="0">
                              <a:solidFill>
                                <a:schemeClr val="bg1"/>
                              </a:solidFill>
                              <a:latin typeface="Cambria Math"/>
                              <a:ea typeface="Times New Roman" panose="02020603050405020304" pitchFamily="18" charset="0"/>
                            </a:rPr>
                          </m:ctrlPr>
                        </m:sSupPr>
                        <m:e>
                          <m:r>
                            <a:rPr lang="en-US" sz="2800" b="1" i="1" kern="0">
                              <a:solidFill>
                                <a:schemeClr val="bg1"/>
                              </a:solidFill>
                              <a:latin typeface="Cambria Math" panose="02040503050406030204" pitchFamily="18" charset="0"/>
                              <a:ea typeface="Times New Roman" panose="02020603050405020304" pitchFamily="18" charset="0"/>
                            </a:rPr>
                            <m:t>𝒂</m:t>
                          </m:r>
                        </m:e>
                        <m:sup>
                          <m:r>
                            <a:rPr lang="en-US" sz="2800" b="1" i="1" kern="0">
                              <a:solidFill>
                                <a:schemeClr val="bg1"/>
                              </a:solidFill>
                              <a:latin typeface="Cambria Math" panose="02040503050406030204" pitchFamily="18" charset="0"/>
                              <a:ea typeface="Times New Roman" panose="02020603050405020304" pitchFamily="18" charset="0"/>
                            </a:rPr>
                            <m:t>𝟐</m:t>
                          </m:r>
                        </m:sup>
                      </m:sSup>
                    </m:oMath>
                  </m:oMathPara>
                </a14:m>
                <a:endParaRPr lang="en-US" sz="2800" b="1" kern="0">
                  <a:solidFill>
                    <a:sysClr val="windowText" lastClr="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523472" y="2539058"/>
                <a:ext cx="661207" cy="53296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054105" y="2560722"/>
                <a:ext cx="1326645" cy="573940"/>
              </a:xfrm>
              <a:prstGeom prst="rect">
                <a:avLst/>
              </a:prstGeom>
            </p:spPr>
            <p:txBody>
              <a:bodyPr wrap="none" lIns="91300" tIns="45650" rIns="91300" bIns="45650">
                <a:spAutoFit/>
              </a:bodyPr>
              <a:lstStyle/>
              <a:p>
                <a:pPr defTabSz="913030">
                  <a:defRPr/>
                </a:pPr>
                <a14:m>
                  <m:oMathPara xmlns:m="http://schemas.openxmlformats.org/officeDocument/2006/math">
                    <m:oMathParaPr>
                      <m:jc m:val="centerGroup"/>
                    </m:oMathParaPr>
                    <m:oMath xmlns:m="http://schemas.openxmlformats.org/officeDocument/2006/math">
                      <m:r>
                        <a:rPr lang="en-US" sz="2800" b="1" i="1" kern="0">
                          <a:solidFill>
                            <a:schemeClr val="bg1"/>
                          </a:solidFill>
                          <a:latin typeface="Cambria Math" panose="02040503050406030204" pitchFamily="18" charset="0"/>
                          <a:ea typeface="Times New Roman" panose="02020603050405020304" pitchFamily="18" charset="0"/>
                        </a:rPr>
                        <m:t>𝟐</m:t>
                      </m:r>
                      <m:sSup>
                        <m:sSupPr>
                          <m:ctrlPr>
                            <a:rPr lang="en-US" sz="2800" b="1" i="1" kern="0">
                              <a:solidFill>
                                <a:schemeClr val="bg1"/>
                              </a:solidFill>
                              <a:latin typeface="Cambria Math"/>
                              <a:ea typeface="Times New Roman" panose="02020603050405020304" pitchFamily="18" charset="0"/>
                            </a:rPr>
                          </m:ctrlPr>
                        </m:sSupPr>
                        <m:e>
                          <m:r>
                            <a:rPr lang="en-US" sz="2800" b="1" i="1" kern="0">
                              <a:solidFill>
                                <a:schemeClr val="bg1"/>
                              </a:solidFill>
                              <a:latin typeface="Cambria Math" panose="02040503050406030204" pitchFamily="18" charset="0"/>
                              <a:ea typeface="Times New Roman" panose="02020603050405020304" pitchFamily="18" charset="0"/>
                            </a:rPr>
                            <m:t>𝒂</m:t>
                          </m:r>
                        </m:e>
                        <m:sup>
                          <m:r>
                            <a:rPr lang="en-US" sz="2800" b="1" i="1" kern="0">
                              <a:solidFill>
                                <a:schemeClr val="bg1"/>
                              </a:solidFill>
                              <a:latin typeface="Cambria Math" panose="02040503050406030204" pitchFamily="18" charset="0"/>
                              <a:ea typeface="Times New Roman" panose="02020603050405020304" pitchFamily="18" charset="0"/>
                            </a:rPr>
                            <m:t>𝟐</m:t>
                          </m:r>
                        </m:sup>
                      </m:sSup>
                      <m:rad>
                        <m:radPr>
                          <m:degHide m:val="on"/>
                          <m:ctrlPr>
                            <a:rPr lang="en-US" sz="2800" b="1" i="1" kern="0">
                              <a:solidFill>
                                <a:schemeClr val="bg1"/>
                              </a:solidFill>
                              <a:latin typeface="Cambria Math"/>
                              <a:ea typeface="Times New Roman" panose="02020603050405020304" pitchFamily="18" charset="0"/>
                            </a:rPr>
                          </m:ctrlPr>
                        </m:radPr>
                        <m:deg/>
                        <m:e>
                          <m:r>
                            <a:rPr lang="en-US" sz="2800" b="1" i="1" kern="0">
                              <a:solidFill>
                                <a:schemeClr val="bg1"/>
                              </a:solidFill>
                              <a:latin typeface="Cambria Math" panose="02040503050406030204" pitchFamily="18" charset="0"/>
                              <a:ea typeface="Times New Roman" panose="02020603050405020304" pitchFamily="18" charset="0"/>
                            </a:rPr>
                            <m:t>𝟑</m:t>
                          </m:r>
                        </m:e>
                      </m:rad>
                    </m:oMath>
                  </m:oMathPara>
                </a14:m>
                <a:endParaRPr lang="en-US" sz="2800" b="1" kern="0">
                  <a:solidFill>
                    <a:sysClr val="windowText" lastClr="00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54095" y="2560722"/>
                <a:ext cx="1326645" cy="57394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903426" y="2465191"/>
                <a:ext cx="1564980" cy="658642"/>
              </a:xfrm>
              <a:prstGeom prst="rect">
                <a:avLst/>
              </a:prstGeom>
            </p:spPr>
            <p:txBody>
              <a:bodyPr wrap="none" lIns="91300" tIns="45650" rIns="91300" bIns="45650">
                <a:spAutoFit/>
              </a:bodyPr>
              <a:lstStyle/>
              <a:p>
                <a:pPr marL="628980" algn="just" defTabSz="913030">
                  <a:lnSpc>
                    <a:spcPct val="115000"/>
                  </a:lnSpc>
                  <a:tabLst>
                    <a:tab pos="2157031" algn="l"/>
                    <a:tab pos="3594419" algn="l"/>
                    <a:tab pos="5032441" algn="l"/>
                  </a:tabLst>
                </a:pPr>
                <a14:m>
                  <m:oMath xmlns:m="http://schemas.openxmlformats.org/officeDocument/2006/math">
                    <m:r>
                      <a:rPr lang="en-US" sz="2800" b="1" i="1">
                        <a:solidFill>
                          <a:schemeClr val="bg1"/>
                        </a:solidFill>
                        <a:latin typeface="Cambria Math" panose="02040503050406030204" pitchFamily="18" charset="0"/>
                        <a:ea typeface="Times New Roman" panose="02020603050405020304" pitchFamily="18" charset="0"/>
                      </a:rPr>
                      <m:t>𝝅</m:t>
                    </m:r>
                    <m:sSup>
                      <m:sSupPr>
                        <m:ctrlPr>
                          <a:rPr lang="en-US" sz="2800" b="1" i="1">
                            <a:solidFill>
                              <a:schemeClr val="bg1"/>
                            </a:solidFill>
                            <a:latin typeface="Cambria Math"/>
                            <a:ea typeface="Times New Roman" panose="02020603050405020304" pitchFamily="18" charset="0"/>
                          </a:rPr>
                        </m:ctrlPr>
                      </m:sSupPr>
                      <m:e>
                        <m:r>
                          <a:rPr lang="en-US" sz="2800" b="1" i="1">
                            <a:solidFill>
                              <a:schemeClr val="bg1"/>
                            </a:solidFill>
                            <a:latin typeface="Cambria Math" panose="02040503050406030204" pitchFamily="18" charset="0"/>
                            <a:ea typeface="Times New Roman" panose="02020603050405020304" pitchFamily="18" charset="0"/>
                          </a:rPr>
                          <m:t>𝒂</m:t>
                        </m:r>
                      </m:e>
                      <m:sup>
                        <m:r>
                          <a:rPr lang="en-US" sz="2800" b="1" i="1">
                            <a:solidFill>
                              <a:schemeClr val="bg1"/>
                            </a:solidFill>
                            <a:latin typeface="Cambria Math" panose="02040503050406030204" pitchFamily="18" charset="0"/>
                            <a:ea typeface="Times New Roman" panose="02020603050405020304" pitchFamily="18" charset="0"/>
                          </a:rPr>
                          <m:t>𝟐</m:t>
                        </m:r>
                      </m:sup>
                    </m:sSup>
                  </m:oMath>
                </a14:m>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9903426" y="2465191"/>
                <a:ext cx="1564980" cy="658642"/>
              </a:xfrm>
              <a:prstGeom prst="rect">
                <a:avLst/>
              </a:prstGeom>
              <a:blipFill rotWithShape="1">
                <a:blip r:embed="rId7"/>
                <a:stretch>
                  <a:fillRect t="-8333" r="-8984" b="-22222"/>
                </a:stretch>
              </a:blipFill>
            </p:spPr>
            <p:txBody>
              <a:bodyPr/>
              <a:lstStyle/>
              <a:p>
                <a:r>
                  <a:rPr lang="en-US">
                    <a:noFill/>
                  </a:rPr>
                  <a:t> </a:t>
                </a:r>
              </a:p>
            </p:txBody>
          </p:sp>
        </mc:Fallback>
      </mc:AlternateContent>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9341" y="4102857"/>
            <a:ext cx="2173028" cy="2300230"/>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793316" y="3789994"/>
                <a:ext cx="8747760" cy="2848280"/>
              </a:xfrm>
              <a:prstGeom prst="rect">
                <a:avLst/>
              </a:prstGeom>
              <a:noFill/>
            </p:spPr>
            <p:txBody>
              <a:bodyPr wrap="square" lIns="91300" tIns="45650" rIns="91300" bIns="45650" rtlCol="0">
                <a:spAutoFit/>
              </a:bodyPr>
              <a:lstStyle/>
              <a:p>
                <a:r>
                  <a:rPr lang="en-US" sz="2400">
                    <a:latin typeface="Times New Roman" pitchFamily="18" charset="0"/>
                    <a:cs typeface="Times New Roman" pitchFamily="18" charset="0"/>
                  </a:rPr>
                  <a:t>                        Mặt phẳng (P)  song song với trục nên cắt hình trụ theo thiết diện là hình chữ nhật có một kích thước là </a:t>
                </a:r>
                <a14:m>
                  <m:oMath xmlns:m="http://schemas.openxmlformats.org/officeDocument/2006/math">
                    <m:r>
                      <a:rPr lang="en-US" sz="2400" i="1">
                        <a:latin typeface="Cambria Math"/>
                      </a:rPr>
                      <m:t>2</m:t>
                    </m:r>
                    <m:r>
                      <a:rPr lang="en-US" sz="2400" i="1">
                        <a:latin typeface="Cambria Math"/>
                      </a:rPr>
                      <m:t>𝑎</m:t>
                    </m:r>
                    <m:r>
                      <a:rPr lang="en-US" sz="2400">
                        <a:latin typeface="Cambria Math"/>
                      </a:rPr>
                      <m:t>.</m:t>
                    </m:r>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Kích thước còn lại là </a:t>
                </a:r>
                <a14:m>
                  <m:oMath xmlns:m="http://schemas.openxmlformats.org/officeDocument/2006/math">
                    <m:r>
                      <a:rPr lang="en-US" sz="2400" i="1">
                        <a:latin typeface="Cambria Math"/>
                      </a:rPr>
                      <m:t>2</m:t>
                    </m:r>
                    <m:rad>
                      <m:radPr>
                        <m:degHide m:val="on"/>
                        <m:ctrlPr>
                          <a:rPr lang="en-US" sz="2400" i="1">
                            <a:latin typeface="Cambria Math"/>
                          </a:rPr>
                        </m:ctrlPr>
                      </m:radPr>
                      <m:deg/>
                      <m:e>
                        <m:sSup>
                          <m:sSupPr>
                            <m:ctrlPr>
                              <a:rPr lang="en-US" sz="2400" i="1">
                                <a:latin typeface="Cambria Math"/>
                              </a:rPr>
                            </m:ctrlPr>
                          </m:sSupPr>
                          <m:e>
                            <m:r>
                              <a:rPr lang="en-US" sz="2400" i="1">
                                <a:latin typeface="Cambria Math"/>
                              </a:rPr>
                              <m:t>𝑟</m:t>
                            </m:r>
                          </m:e>
                          <m:sup>
                            <m:r>
                              <a:rPr lang="en-US" sz="2400" i="1">
                                <a:latin typeface="Cambria Math"/>
                              </a:rPr>
                              <m:t>2</m:t>
                            </m:r>
                          </m:sup>
                        </m:sSup>
                        <m:r>
                          <a:rPr lang="en-US" sz="2400" i="1">
                            <a:latin typeface="Cambria Math"/>
                          </a:rPr>
                          <m:t>−</m:t>
                        </m:r>
                        <m:sSup>
                          <m:sSupPr>
                            <m:ctrlPr>
                              <a:rPr lang="en-US" sz="2400" i="1">
                                <a:latin typeface="Cambria Math"/>
                              </a:rPr>
                            </m:ctrlPr>
                          </m:sSupPr>
                          <m:e>
                            <m:r>
                              <a:rPr lang="en-US" sz="2400" i="1">
                                <a:latin typeface="Cambria Math"/>
                              </a:rPr>
                              <m:t>𝑑</m:t>
                            </m:r>
                          </m:e>
                          <m:sup>
                            <m:r>
                              <a:rPr lang="en-US" sz="2400" i="1">
                                <a:latin typeface="Cambria Math"/>
                              </a:rPr>
                              <m:t>2</m:t>
                            </m:r>
                          </m:sup>
                        </m:sSup>
                      </m:e>
                    </m:rad>
                    <m:r>
                      <a:rPr lang="en-US" sz="2400" i="1">
                        <a:latin typeface="Cambria Math"/>
                      </a:rPr>
                      <m:t>=2</m:t>
                    </m:r>
                    <m:rad>
                      <m:radPr>
                        <m:degHide m:val="on"/>
                        <m:ctrlPr>
                          <a:rPr lang="en-US" sz="2400" i="1">
                            <a:latin typeface="Cambria Math"/>
                          </a:rPr>
                        </m:ctrlPr>
                      </m:radPr>
                      <m:deg/>
                      <m:e>
                        <m:sSup>
                          <m:sSupPr>
                            <m:ctrlPr>
                              <a:rPr lang="en-US" sz="2400" i="1">
                                <a:latin typeface="Cambria Math"/>
                              </a:rPr>
                            </m:ctrlPr>
                          </m:sSupPr>
                          <m:e>
                            <m:r>
                              <a:rPr lang="en-US" sz="2400" i="1">
                                <a:latin typeface="Cambria Math"/>
                              </a:rPr>
                              <m:t>𝑎</m:t>
                            </m:r>
                          </m:e>
                          <m:sup>
                            <m:r>
                              <a:rPr lang="en-US" sz="2400" i="1">
                                <a:latin typeface="Cambria Math"/>
                              </a:rPr>
                              <m:t>2</m:t>
                            </m:r>
                          </m:sup>
                        </m:sSup>
                        <m:r>
                          <a:rPr lang="en-US" sz="2400" i="1">
                            <a:latin typeface="Cambria Math"/>
                          </a:rPr>
                          <m:t>−</m:t>
                        </m:r>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r>
                                      <a:rPr lang="en-US" sz="2400" i="1">
                                        <a:latin typeface="Cambria Math"/>
                                      </a:rPr>
                                      <m:t>𝑎</m:t>
                                    </m:r>
                                  </m:num>
                                  <m:den>
                                    <m:r>
                                      <a:rPr lang="en-US" sz="2400" i="1">
                                        <a:latin typeface="Cambria Math"/>
                                      </a:rPr>
                                      <m:t>2</m:t>
                                    </m:r>
                                  </m:den>
                                </m:f>
                              </m:e>
                            </m:d>
                          </m:e>
                          <m:sup>
                            <m:r>
                              <a:rPr lang="en-US" sz="2400" i="1">
                                <a:latin typeface="Cambria Math"/>
                              </a:rPr>
                              <m:t>2</m:t>
                            </m:r>
                          </m:sup>
                        </m:sSup>
                      </m:e>
                    </m:rad>
                    <m:r>
                      <a:rPr lang="en-US" sz="2400" i="1">
                        <a:latin typeface="Cambria Math"/>
                      </a:rPr>
                      <m:t>=</m:t>
                    </m:r>
                    <m:r>
                      <a:rPr lang="en-US" sz="2400" i="1">
                        <a:latin typeface="Cambria Math"/>
                      </a:rPr>
                      <m:t>𝑎</m:t>
                    </m:r>
                    <m:rad>
                      <m:radPr>
                        <m:degHide m:val="on"/>
                        <m:ctrlPr>
                          <a:rPr lang="en-US" sz="2400" i="1">
                            <a:latin typeface="Cambria Math"/>
                          </a:rPr>
                        </m:ctrlPr>
                      </m:radPr>
                      <m:deg/>
                      <m:e>
                        <m:r>
                          <a:rPr lang="en-US" sz="2400" i="1">
                            <a:latin typeface="Cambria Math"/>
                          </a:rPr>
                          <m:t>3</m:t>
                        </m:r>
                      </m:e>
                    </m:rad>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trong đó </a:t>
                </a:r>
                <a14:m>
                  <m:oMath xmlns:m="http://schemas.openxmlformats.org/officeDocument/2006/math">
                    <m:r>
                      <a:rPr lang="en-US" sz="2400" i="1">
                        <a:latin typeface="Cambria Math"/>
                      </a:rPr>
                      <m:t>𝑟</m:t>
                    </m:r>
                    <m:r>
                      <a:rPr lang="en-US" sz="2400" i="1">
                        <a:latin typeface="Cambria Math"/>
                      </a:rPr>
                      <m:t>=</m:t>
                    </m:r>
                    <m:r>
                      <a:rPr lang="en-US" sz="2400" i="1">
                        <a:latin typeface="Cambria Math"/>
                      </a:rPr>
                      <m:t>𝑎</m:t>
                    </m:r>
                  </m:oMath>
                </a14:m>
                <a:r>
                  <a:rPr lang="en-US" sz="2400">
                    <a:latin typeface="Times New Roman" pitchFamily="18" charset="0"/>
                    <a:cs typeface="Times New Roman" pitchFamily="18" charset="0"/>
                  </a:rPr>
                  <a:t> là bán kính đáy và </a:t>
                </a:r>
                <a14:m>
                  <m:oMath xmlns:m="http://schemas.openxmlformats.org/officeDocument/2006/math">
                    <m:r>
                      <a:rPr lang="en-US" sz="2400" i="1">
                        <a:latin typeface="Cambria Math"/>
                      </a:rPr>
                      <m:t>𝑑</m:t>
                    </m:r>
                    <m:r>
                      <a:rPr lang="en-US" sz="2400" i="1">
                        <a:latin typeface="Cambria Math"/>
                      </a:rPr>
                      <m:t>=</m:t>
                    </m:r>
                    <m:f>
                      <m:fPr>
                        <m:ctrlPr>
                          <a:rPr lang="en-US" sz="2400" i="1">
                            <a:latin typeface="Cambria Math"/>
                          </a:rPr>
                        </m:ctrlPr>
                      </m:fPr>
                      <m:num>
                        <m:r>
                          <a:rPr lang="en-US" sz="2400" i="1">
                            <a:latin typeface="Cambria Math"/>
                          </a:rPr>
                          <m:t>𝑎</m:t>
                        </m:r>
                      </m:num>
                      <m:den>
                        <m:r>
                          <a:rPr lang="en-US" sz="2400" i="1">
                            <a:latin typeface="Cambria Math"/>
                          </a:rPr>
                          <m:t>2</m:t>
                        </m:r>
                      </m:den>
                    </m:f>
                  </m:oMath>
                </a14:m>
                <a:r>
                  <a:rPr lang="en-US" sz="2400">
                    <a:latin typeface="Times New Roman" pitchFamily="18" charset="0"/>
                    <a:cs typeface="Times New Roman" pitchFamily="18" charset="0"/>
                  </a:rPr>
                  <a:t> là khoảng cách từ trục đến mặt phẳng (P).</a:t>
                </a:r>
              </a:p>
              <a:p>
                <a:r>
                  <a:rPr lang="en-US" sz="2400">
                    <a:latin typeface="Times New Roman" pitchFamily="18" charset="0"/>
                    <a:cs typeface="Times New Roman" pitchFamily="18" charset="0"/>
                  </a:rPr>
                  <a:t>Diện tích thiết diện là </a:t>
                </a:r>
                <a14:m>
                  <m:oMath xmlns:m="http://schemas.openxmlformats.org/officeDocument/2006/math">
                    <m:r>
                      <a:rPr lang="en-US" sz="2400" i="1">
                        <a:latin typeface="Cambria Math"/>
                      </a:rPr>
                      <m:t>2</m:t>
                    </m:r>
                    <m:sSup>
                      <m:sSupPr>
                        <m:ctrlPr>
                          <a:rPr lang="en-US" sz="2400" i="1">
                            <a:latin typeface="Cambria Math"/>
                          </a:rPr>
                        </m:ctrlPr>
                      </m:sSupPr>
                      <m:e>
                        <m:r>
                          <a:rPr lang="en-US" sz="2400" i="1">
                            <a:latin typeface="Cambria Math"/>
                          </a:rPr>
                          <m:t>𝑎</m:t>
                        </m:r>
                      </m:e>
                      <m:sup>
                        <m:r>
                          <a:rPr lang="en-US" sz="2400" i="1">
                            <a:latin typeface="Cambria Math"/>
                          </a:rPr>
                          <m:t>2</m:t>
                        </m:r>
                      </m:sup>
                    </m:sSup>
                    <m:rad>
                      <m:radPr>
                        <m:degHide m:val="on"/>
                        <m:ctrlPr>
                          <a:rPr lang="en-US" sz="2400" i="1">
                            <a:latin typeface="Cambria Math"/>
                          </a:rPr>
                        </m:ctrlPr>
                      </m:radPr>
                      <m:deg/>
                      <m:e>
                        <m:r>
                          <a:rPr lang="en-US" sz="2400" i="1">
                            <a:latin typeface="Cambria Math"/>
                          </a:rPr>
                          <m:t>3</m:t>
                        </m:r>
                      </m:e>
                    </m:rad>
                  </m:oMath>
                </a14:m>
                <a:endParaRPr lang="en-US" sz="2400">
                  <a:latin typeface="Times New Roman" pitchFamily="18" charset="0"/>
                  <a:cs typeface="Times New Roman"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93316" y="3789994"/>
                <a:ext cx="8747760" cy="2848280"/>
              </a:xfrm>
              <a:prstGeom prst="rect">
                <a:avLst/>
              </a:prstGeom>
              <a:blipFill rotWithShape="1">
                <a:blip r:embed="rId9"/>
                <a:stretch>
                  <a:fillRect l="-1045" t="-1713" b="-4069"/>
                </a:stretch>
              </a:blipFill>
            </p:spPr>
            <p:txBody>
              <a:bodyPr/>
              <a:lstStyle/>
              <a:p>
                <a:r>
                  <a:rPr lang="en-US">
                    <a:noFill/>
                  </a:rPr>
                  <a:t> </a:t>
                </a:r>
              </a:p>
            </p:txBody>
          </p:sp>
        </mc:Fallback>
      </mc:AlternateContent>
    </p:spTree>
    <p:extLst>
      <p:ext uri="{BB962C8B-B14F-4D97-AF65-F5344CB8AC3E}">
        <p14:creationId xmlns:p14="http://schemas.microsoft.com/office/powerpoint/2010/main" val="23474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down)">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down)">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wipe(down)">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wipe(down)">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59253" y="1104900"/>
            <a:ext cx="10862156" cy="5337105"/>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latin typeface="Tahoma" pitchFamily="34" charset="0"/>
                <a:ea typeface="Tahoma" pitchFamily="34" charset="0"/>
                <a:cs typeface="Tahoma" pitchFamily="34"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a:extLst/>
            </p:spPr>
            <p:txBody>
              <a:bodyPr vert="horz" wrap="square" lIns="91429" tIns="45715" rIns="91429" bIns="45715" numCol="1" anchor="t" anchorCtr="0" compatLnSpc="1">
                <a:prstTxWarp prst="textNoShape">
                  <a:avLst/>
                </a:prstTxWarp>
              </a:bodyPr>
              <a:lstStyle/>
              <a:p>
                <a:pPr defTabSz="1081742"/>
                <a:endParaRPr lang="en-US" sz="2100">
                  <a:solidFill>
                    <a:prstClr val="black"/>
                  </a:solidFill>
                </a:endParaRPr>
              </a:p>
            </p:txBody>
          </p:sp>
          <p:sp>
            <p:nvSpPr>
              <p:cNvPr id="31" name="TextBox 30"/>
              <p:cNvSpPr txBox="1"/>
              <p:nvPr/>
            </p:nvSpPr>
            <p:spPr>
              <a:xfrm>
                <a:off x="1314449" y="10988402"/>
                <a:ext cx="3300433" cy="431055"/>
              </a:xfrm>
              <a:prstGeom prst="rect">
                <a:avLst/>
              </a:prstGeom>
              <a:noFill/>
            </p:spPr>
            <p:txBody>
              <a:bodyPr wrap="none" rtlCol="0">
                <a:spAutoFit/>
              </a:bodyPr>
              <a:lstStyle/>
              <a:p>
                <a:pPr defTabSz="1081742"/>
                <a:r>
                  <a:rPr lang="en-US" sz="2300" b="1" err="1">
                    <a:solidFill>
                      <a:prstClr val="white"/>
                    </a:solidFill>
                    <a:latin typeface="Tahoma" pitchFamily="34" charset="0"/>
                    <a:ea typeface="Tahoma" pitchFamily="34" charset="0"/>
                    <a:cs typeface="Tahoma" pitchFamily="34" charset="0"/>
                  </a:rPr>
                  <a:t>Tính</a:t>
                </a:r>
                <a:r>
                  <a:rPr lang="en-US" sz="2300" b="1">
                    <a:solidFill>
                      <a:prstClr val="white"/>
                    </a:solidFill>
                    <a:latin typeface="Tahoma" pitchFamily="34" charset="0"/>
                    <a:ea typeface="Tahoma" pitchFamily="34" charset="0"/>
                    <a:cs typeface="Tahoma" pitchFamily="34" charset="0"/>
                  </a:rPr>
                  <a:t> chất </a:t>
                </a:r>
                <a:endParaRPr lang="en-US" sz="2300" b="1" dirty="0">
                  <a:solidFill>
                    <a:prstClr val="white"/>
                  </a:solidFill>
                  <a:latin typeface="Tahoma" pitchFamily="34" charset="0"/>
                  <a:ea typeface="Tahoma" pitchFamily="34" charset="0"/>
                  <a:cs typeface="Tahoma" pitchFamily="34" charset="0"/>
                </a:endParaRPr>
              </a:p>
            </p:txBody>
          </p:sp>
        </p:grpSp>
      </p:grpSp>
      <p:sp>
        <p:nvSpPr>
          <p:cNvPr id="121" name="Rectangle 120"/>
          <p:cNvSpPr/>
          <p:nvPr/>
        </p:nvSpPr>
        <p:spPr>
          <a:xfrm>
            <a:off x="910376" y="2095265"/>
            <a:ext cx="2542272" cy="553980"/>
          </a:xfrm>
          <a:prstGeom prst="rect">
            <a:avLst/>
          </a:prstGeom>
        </p:spPr>
        <p:txBody>
          <a:bodyPr wrap="square" lIns="45424" tIns="22691" rIns="45424" bIns="22691">
            <a:spAutoFit/>
          </a:bodyPr>
          <a:lstStyle/>
          <a:p>
            <a:pPr defTabSz="1081742">
              <a:lnSpc>
                <a:spcPct val="150000"/>
              </a:lnSpc>
            </a:pPr>
            <a:r>
              <a:rPr lang="en-US" sz="2200" b="1">
                <a:solidFill>
                  <a:prstClr val="black"/>
                </a:solidFill>
                <a:latin typeface="Tahoma" panose="020B0604030504040204" pitchFamily="34" charset="0"/>
                <a:ea typeface="Tahoma" panose="020B0604030504040204" pitchFamily="34" charset="0"/>
                <a:cs typeface="Tahoma" panose="020B0604030504040204" pitchFamily="34" charset="0"/>
                <a:sym typeface="Wingdings"/>
              </a:rPr>
              <a:t>2. Các tính chất </a:t>
            </a:r>
          </a:p>
        </p:txBody>
      </p:sp>
      <p:sp>
        <p:nvSpPr>
          <p:cNvPr id="111" name="Rectangle 110"/>
          <p:cNvSpPr/>
          <p:nvPr/>
        </p:nvSpPr>
        <p:spPr>
          <a:xfrm>
            <a:off x="1926709" y="4270345"/>
            <a:ext cx="8997463" cy="384703"/>
          </a:xfrm>
          <a:prstGeom prst="rect">
            <a:avLst/>
          </a:prstGeom>
        </p:spPr>
        <p:txBody>
          <a:bodyPr wrap="square" lIns="45424" tIns="22691" rIns="45424" bIns="22691">
            <a:spAutoFit/>
          </a:bodyPr>
          <a:lstStyle/>
          <a:p>
            <a:pPr algn="just" defTabSz="1081742">
              <a:spcAft>
                <a:spcPts val="300"/>
              </a:spcAft>
            </a:pPr>
            <a:endPar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15"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4485"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48" tIns="45424" rIns="90848" bIns="45424" numCol="1" anchor="ctr" anchorCtr="0" compatLnSpc="1">
            <a:prstTxWarp prst="textNoShape">
              <a:avLst/>
            </a:prstTxWarp>
            <a:spAutoFit/>
          </a:bodyPr>
          <a:lstStyle/>
          <a:p>
            <a:pPr algn="ctr" defTabSz="908609"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744" y="228600"/>
            <a:ext cx="11048636" cy="538609"/>
          </a:xfrm>
          <a:prstGeom prst="rect">
            <a:avLst/>
          </a:prstGeom>
          <a:noFill/>
        </p:spPr>
        <p:txBody>
          <a:bodyPr wrap="square" lIns="45424" tIns="22691" rIns="45424" bIns="22691" rtlCol="0">
            <a:spAutoFit/>
          </a:bodyPr>
          <a:lstStyle/>
          <a:p>
            <a:pPr algn="ctr" defTabSz="1081742"/>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906635" y="2629025"/>
            <a:ext cx="10192289" cy="3453211"/>
          </a:xfrm>
          <a:prstGeom prst="rect">
            <a:avLst/>
          </a:prstGeom>
        </p:spPr>
        <p:txBody>
          <a:bodyPr wrap="square" lIns="90838" tIns="45419" rIns="90838" bIns="45419">
            <a:spAutoFit/>
          </a:bodyPr>
          <a:lstStyle/>
          <a:p>
            <a:pPr lvl="0" algn="just">
              <a:lnSpc>
                <a:spcPct val="130000"/>
              </a:lnSpc>
              <a:buFont typeface="Wingdings" panose="05000000000000000000" charset="0"/>
              <a:buChar char="ü"/>
            </a:pPr>
            <a:r>
              <a:rPr lang="en-US" sz="2400">
                <a:solidFill>
                  <a:prstClr val="black"/>
                </a:solidFill>
                <a:latin typeface="Arial" panose="020B0604020202020204" pitchFamily="34" charset="0"/>
                <a:cs typeface="Arial" panose="020B0604020202020204" pitchFamily="34" charset="0"/>
              </a:rPr>
              <a:t>Nếu cắt mặt trụ tròn xoay (có bán kính là </a:t>
            </a:r>
            <a:r>
              <a:rPr lang="en-US" sz="2400" i="1">
                <a:solidFill>
                  <a:srgbClr val="050BE1"/>
                </a:solidFill>
                <a:latin typeface="Times New Roman" panose="02020603050405020304" charset="0"/>
                <a:cs typeface="Times New Roman" panose="02020603050405020304" charset="0"/>
              </a:rPr>
              <a:t>r</a:t>
            </a:r>
            <a:r>
              <a:rPr lang="en-US" sz="2400">
                <a:solidFill>
                  <a:prstClr val="black"/>
                </a:solidFill>
                <a:latin typeface="Arial" panose="020B0604020202020204" pitchFamily="34" charset="0"/>
                <a:cs typeface="Arial" panose="020B0604020202020204" pitchFamily="34" charset="0"/>
              </a:rPr>
              <a:t>) bởi một </a:t>
            </a:r>
            <a:r>
              <a:rPr lang="en-US" sz="2400" i="1">
                <a:solidFill>
                  <a:srgbClr val="050BE1"/>
                </a:solidFill>
                <a:latin typeface="Times New Roman" panose="02020603050405020304" charset="0"/>
                <a:cs typeface="Times New Roman" panose="02020603050405020304" charset="0"/>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vuông góc với trục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thì ta được đường tròn có tâm trên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và có bán kính bằng </a:t>
            </a:r>
            <a:r>
              <a:rPr lang="en-US" sz="2400" i="1">
                <a:solidFill>
                  <a:srgbClr val="050BE1"/>
                </a:solidFill>
                <a:latin typeface="Times New Roman" panose="02020603050405020304" charset="0"/>
                <a:cs typeface="Times New Roman" panose="02020603050405020304" charset="0"/>
                <a:sym typeface="+mn-ea"/>
              </a:rPr>
              <a:t>r</a:t>
            </a:r>
            <a:r>
              <a:rPr lang="en-US" sz="2400">
                <a:solidFill>
                  <a:prstClr val="black"/>
                </a:solidFill>
                <a:latin typeface="Arial" panose="020B0604020202020204" pitchFamily="34" charset="0"/>
                <a:cs typeface="Arial" panose="020B0604020202020204" pitchFamily="34" charset="0"/>
              </a:rPr>
              <a:t> với </a:t>
            </a:r>
            <a:r>
              <a:rPr lang="en-US" sz="2400" i="1">
                <a:solidFill>
                  <a:srgbClr val="050BE1"/>
                </a:solidFill>
                <a:latin typeface="Times New Roman" panose="02020603050405020304" charset="0"/>
                <a:cs typeface="Times New Roman" panose="02020603050405020304" charset="0"/>
                <a:sym typeface="+mn-ea"/>
              </a:rPr>
              <a:t>r</a:t>
            </a:r>
            <a:r>
              <a:rPr lang="en-US" sz="2400">
                <a:solidFill>
                  <a:prstClr val="black"/>
                </a:solidFill>
                <a:latin typeface="Arial" panose="020B0604020202020204" pitchFamily="34" charset="0"/>
                <a:cs typeface="Arial" panose="020B0604020202020204" pitchFamily="34" charset="0"/>
              </a:rPr>
              <a:t> cũng chính là bán kính của mặt trụ đó.</a:t>
            </a:r>
          </a:p>
          <a:p>
            <a:pPr lvl="0" algn="just">
              <a:lnSpc>
                <a:spcPct val="130000"/>
              </a:lnSpc>
              <a:buFont typeface="Wingdings" panose="05000000000000000000" charset="0"/>
              <a:buChar char="ü"/>
            </a:pPr>
            <a:r>
              <a:rPr lang="en-US" sz="2400">
                <a:solidFill>
                  <a:prstClr val="black"/>
                </a:solidFill>
                <a:latin typeface="Arial" panose="020B0604020202020204" pitchFamily="34" charset="0"/>
                <a:cs typeface="Arial" panose="020B0604020202020204" pitchFamily="34" charset="0"/>
              </a:rPr>
              <a:t>Nếu cắt mặt trụ tròn xoay (có bán kính là </a:t>
            </a:r>
            <a:r>
              <a:rPr lang="en-US" sz="2400" i="1">
                <a:solidFill>
                  <a:srgbClr val="050BE1"/>
                </a:solidFill>
                <a:latin typeface="Times New Roman" panose="02020603050405020304" charset="0"/>
                <a:cs typeface="Times New Roman" panose="02020603050405020304" charset="0"/>
                <a:sym typeface="+mn-ea"/>
              </a:rPr>
              <a:t>r</a:t>
            </a:r>
            <a:r>
              <a:rPr lang="en-US" sz="2400">
                <a:solidFill>
                  <a:prstClr val="black"/>
                </a:solidFill>
                <a:latin typeface="Arial" panose="020B0604020202020204" pitchFamily="34" charset="0"/>
                <a:cs typeface="Arial" panose="020B0604020202020204" pitchFamily="34" charset="0"/>
              </a:rPr>
              <a:t>) bởi một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không vuông góc với trục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nhưng cắt tất cả các đường sinh, ta được giao tuyến là một đường elip có trục nhỏ bằng </a:t>
            </a:r>
            <a:r>
              <a:rPr lang="en-US" sz="2400">
                <a:solidFill>
                  <a:srgbClr val="050BE1"/>
                </a:solidFill>
                <a:latin typeface="Times New Roman" panose="02020603050405020304" charset="0"/>
                <a:cs typeface="Times New Roman" panose="02020603050405020304" charset="0"/>
              </a:rPr>
              <a:t>2</a:t>
            </a:r>
            <a:r>
              <a:rPr lang="en-US" sz="2400" i="1">
                <a:solidFill>
                  <a:srgbClr val="050BE1"/>
                </a:solidFill>
                <a:latin typeface="Times New Roman" panose="02020603050405020304" charset="0"/>
                <a:cs typeface="Times New Roman" panose="02020603050405020304" charset="0"/>
                <a:sym typeface="+mn-ea"/>
              </a:rPr>
              <a:t>r</a:t>
            </a:r>
            <a:r>
              <a:rPr lang="en-US" sz="2400">
                <a:solidFill>
                  <a:prstClr val="black"/>
                </a:solidFill>
                <a:latin typeface="Arial" panose="020B0604020202020204" pitchFamily="34" charset="0"/>
                <a:cs typeface="Arial" panose="020B0604020202020204" pitchFamily="34" charset="0"/>
              </a:rPr>
              <a:t> và trục lớn bằng          , trong đó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là góc giữa trục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và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với          </a:t>
            </a:r>
          </a:p>
        </p:txBody>
      </p:sp>
      <p:graphicFrame>
        <p:nvGraphicFramePr>
          <p:cNvPr id="2" name="Object 1"/>
          <p:cNvGraphicFramePr>
            <a:graphicFrameLocks noChangeAspect="1"/>
          </p:cNvGraphicFramePr>
          <p:nvPr>
            <p:extLst>
              <p:ext uri="{D42A27DB-BD31-4B8C-83A1-F6EECF244321}">
                <p14:modId xmlns:p14="http://schemas.microsoft.com/office/powerpoint/2010/main" val="3051003666"/>
              </p:ext>
            </p:extLst>
          </p:nvPr>
        </p:nvGraphicFramePr>
        <p:xfrm>
          <a:off x="7660275" y="4961470"/>
          <a:ext cx="790575" cy="771525"/>
        </p:xfrm>
        <a:graphic>
          <a:graphicData uri="http://schemas.openxmlformats.org/presentationml/2006/ole">
            <mc:AlternateContent xmlns:mc="http://schemas.openxmlformats.org/markup-compatibility/2006">
              <mc:Choice xmlns:v="urn:schemas-microsoft-com:vml" Requires="v">
                <p:oleObj spid="_x0000_s44090" r:id="rId3" imgW="457200" imgH="545760" progId="Equation.DSMT4">
                  <p:embed/>
                </p:oleObj>
              </mc:Choice>
              <mc:Fallback>
                <p:oleObj r:id="rId3" imgW="457200" imgH="545760" progId="Equation.DSMT4">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275" y="4961470"/>
                        <a:ext cx="790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35744744"/>
              </p:ext>
            </p:extLst>
          </p:nvPr>
        </p:nvGraphicFramePr>
        <p:xfrm>
          <a:off x="4339170" y="5576163"/>
          <a:ext cx="1346200" cy="458787"/>
        </p:xfrm>
        <a:graphic>
          <a:graphicData uri="http://schemas.openxmlformats.org/presentationml/2006/ole">
            <mc:AlternateContent xmlns:mc="http://schemas.openxmlformats.org/markup-compatibility/2006">
              <mc:Choice xmlns:v="urn:schemas-microsoft-com:vml" Requires="v">
                <p:oleObj spid="_x0000_s44091" r:id="rId5" imgW="1066680" imgH="317160" progId="Equation.DSMT4">
                  <p:embed/>
                </p:oleObj>
              </mc:Choice>
              <mc:Fallback>
                <p:oleObj r:id="rId5" imgW="1066680" imgH="317160"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9170" y="5576163"/>
                        <a:ext cx="1346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down)">
                                      <p:cBhvr>
                                        <p:cTn id="22" dur="500"/>
                                        <p:tgtEl>
                                          <p:spTgt spid="18">
                                            <p:txEl>
                                              <p:pRg st="1" end="1"/>
                                            </p:txEl>
                                          </p:spTgt>
                                        </p:tgtEl>
                                      </p:cBhvr>
                                    </p:animEffect>
                                  </p:childTnLst>
                                </p:cTn>
                              </p:par>
                              <p:par>
                                <p:cTn id="23" presetID="22" presetClass="entr" presetSubtype="8" fill="hold" grpId="0" nodeType="withEffect" nodePh="1">
                                  <p:stCondLst>
                                    <p:cond delay="0"/>
                                  </p:stCondLst>
                                  <p:endCondLst>
                                    <p:cond evt="begin" delay="0">
                                      <p:tn val="23"/>
                                    </p:cond>
                                  </p:endCondLst>
                                  <p:childTnLst>
                                    <p:set>
                                      <p:cBhvr>
                                        <p:cTn id="24" dur="1" fill="hold">
                                          <p:stCondLst>
                                            <p:cond delay="0"/>
                                          </p:stCondLst>
                                        </p:cTn>
                                        <p:tgtEl>
                                          <p:spTgt spid="111"/>
                                        </p:tgtEl>
                                        <p:attrNameLst>
                                          <p:attrName>style.visibility</p:attrName>
                                        </p:attrNameLst>
                                      </p:cBhvr>
                                      <p:to>
                                        <p:strVal val="visible"/>
                                      </p:to>
                                    </p:set>
                                    <p:animEffect transition="in" filter="wipe(left)">
                                      <p:cBhvr>
                                        <p:cTn id="25" dur="500"/>
                                        <p:tgtEl>
                                          <p:spTgt spid="111"/>
                                        </p:tgtEl>
                                      </p:cBhvr>
                                    </p:animEffect>
                                  </p:childTnLst>
                                </p:cTn>
                              </p:par>
                              <p:par>
                                <p:cTn id="26" presetID="55" presetClass="entr" presetSubtype="0" fill="hold" nodeType="withEffect">
                                  <p:stCondLst>
                                    <p:cond delay="0"/>
                                  </p:stCondLst>
                                  <p:childTnLst>
                                    <p:set>
                                      <p:cBhvr>
                                        <p:cTn id="27" dur="500"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strVal val="#ppt_w*0.70"/>
                                          </p:val>
                                        </p:tav>
                                        <p:tav tm="100000">
                                          <p:val>
                                            <p:strVal val="#ppt_w"/>
                                          </p:val>
                                        </p:tav>
                                      </p:tavLst>
                                    </p:anim>
                                    <p:anim calcmode="lin" valueType="num">
                                      <p:cBhvr>
                                        <p:cTn id="29" dur="500" fill="hold"/>
                                        <p:tgtEl>
                                          <p:spTgt spid="2"/>
                                        </p:tgtEl>
                                        <p:attrNameLst>
                                          <p:attrName>ppt_h</p:attrName>
                                        </p:attrNameLst>
                                      </p:cBhvr>
                                      <p:tavLst>
                                        <p:tav tm="0">
                                          <p:val>
                                            <p:strVal val="#ppt_h"/>
                                          </p:val>
                                        </p:tav>
                                        <p:tav tm="100000">
                                          <p:val>
                                            <p:strVal val="#ppt_h"/>
                                          </p:val>
                                        </p:tav>
                                      </p:tavLst>
                                    </p:anim>
                                    <p:animEffect transition="in" filter="fade">
                                      <p:cBhvr>
                                        <p:cTn id="30" dur="500"/>
                                        <p:tgtEl>
                                          <p:spTgt spid="2"/>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71343" y="3229333"/>
            <a:ext cx="11834900" cy="3558299"/>
            <a:chOff x="184495" y="3636279"/>
            <a:chExt cx="11834900" cy="3558299"/>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9"/>
              <a:ext cx="2342698" cy="553998"/>
              <a:chOff x="1275608" y="6239450"/>
              <a:chExt cx="4592537" cy="100658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dirty="0">
                  <a:solidFill>
                    <a:prstClr val="black"/>
                  </a:solidFill>
                </a:endParaRPr>
              </a:p>
            </p:txBody>
          </p:sp>
          <p:sp>
            <p:nvSpPr>
              <p:cNvPr id="8" name="TextBox 7"/>
              <p:cNvSpPr txBox="1"/>
              <p:nvPr/>
            </p:nvSpPr>
            <p:spPr>
              <a:xfrm>
                <a:off x="2187353" y="6239450"/>
                <a:ext cx="2813136" cy="1006586"/>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dirty="0">
                  <a:solidFill>
                    <a:prstClr val="black"/>
                  </a:solidFill>
                </a:endParaRPr>
              </a:p>
            </p:txBody>
          </p:sp>
        </p:grpSp>
      </p:grpSp>
      <p:grpSp>
        <p:nvGrpSpPr>
          <p:cNvPr id="20" name="Group 19"/>
          <p:cNvGrpSpPr/>
          <p:nvPr/>
        </p:nvGrpSpPr>
        <p:grpSpPr>
          <a:xfrm>
            <a:off x="322268" y="-18991"/>
            <a:ext cx="12243701" cy="2461108"/>
            <a:chOff x="534987" y="1869705"/>
            <a:chExt cx="24002088" cy="4127725"/>
          </a:xfrm>
        </p:grpSpPr>
        <p:grpSp>
          <p:nvGrpSpPr>
            <p:cNvPr id="21" name="Group 20"/>
            <p:cNvGrpSpPr/>
            <p:nvPr/>
          </p:nvGrpSpPr>
          <p:grpSpPr>
            <a:xfrm>
              <a:off x="534987" y="1869705"/>
              <a:ext cx="23268974" cy="3127694"/>
              <a:chOff x="534987" y="1647866"/>
              <a:chExt cx="23268974" cy="3127694"/>
            </a:xfrm>
          </p:grpSpPr>
          <p:sp>
            <p:nvSpPr>
              <p:cNvPr id="25" name="Rounded Rectangle 24"/>
              <p:cNvSpPr/>
              <p:nvPr/>
            </p:nvSpPr>
            <p:spPr bwMode="auto">
              <a:xfrm>
                <a:off x="683775" y="1795386"/>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dirty="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dirty="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dirty="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dirty="0">
                    <a:solidFill>
                      <a:prstClr val="black"/>
                    </a:solidFill>
                  </a:endParaRPr>
                </a:p>
              </p:txBody>
            </p:sp>
            <p:sp>
              <p:nvSpPr>
                <p:cNvPr id="31" name="TextBox 13"/>
                <p:cNvSpPr txBox="1">
                  <a:spLocks noChangeArrowheads="1"/>
                </p:cNvSpPr>
                <p:nvPr/>
              </p:nvSpPr>
              <p:spPr bwMode="auto">
                <a:xfrm>
                  <a:off x="1328128" y="1653394"/>
                  <a:ext cx="2690581" cy="92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38</a:t>
                  </a:r>
                </a:p>
              </p:txBody>
            </p:sp>
          </p:grpSp>
        </p:grpSp>
        <mc:AlternateContent xmlns:mc="http://schemas.openxmlformats.org/markup-compatibility/2006">
          <mc:Choice xmlns:a14="http://schemas.microsoft.com/office/drawing/2010/main" Requires="a14">
            <p:sp>
              <p:nvSpPr>
                <p:cNvPr id="23" name="Rectangle 22"/>
                <p:cNvSpPr/>
                <p:nvPr/>
              </p:nvSpPr>
              <p:spPr>
                <a:xfrm>
                  <a:off x="2594102" y="2125935"/>
                  <a:ext cx="21942973" cy="38714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1088258">
                    <a:lnSpc>
                      <a:spcPct val="115000"/>
                    </a:lnSpc>
                  </a:pPr>
                  <a:r>
                    <a:rPr lang="nl-NL" sz="3000" smtClean="0">
                      <a:solidFill>
                        <a:prstClr val="black"/>
                      </a:solidFill>
                      <a:latin typeface="Times New Roman" panose="02020603050405020304" pitchFamily="18" charset="0"/>
                      <a:ea typeface="Times New Roman" panose="02020603050405020304" pitchFamily="18" charset="0"/>
                    </a:rPr>
                    <a:t>       Một </a:t>
                  </a:r>
                  <a:r>
                    <a:rPr lang="nl-NL" sz="3000" dirty="0">
                      <a:solidFill>
                        <a:prstClr val="black"/>
                      </a:solidFill>
                      <a:latin typeface="Times New Roman" panose="02020603050405020304" pitchFamily="18" charset="0"/>
                      <a:ea typeface="Times New Roman" panose="02020603050405020304" pitchFamily="18" charset="0"/>
                    </a:rPr>
                    <a:t>hộp sữa hình trụ có thể tích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𝑉</m:t>
                      </m:r>
                    </m:oMath>
                  </a14:m>
                  <a:r>
                    <a:rPr lang="nl-NL" sz="3000" dirty="0">
                      <a:solidFill>
                        <a:prstClr val="black"/>
                      </a:solidFill>
                      <a:latin typeface="Times New Roman" panose="02020603050405020304" pitchFamily="18" charset="0"/>
                      <a:ea typeface="Times New Roman" panose="02020603050405020304" pitchFamily="18" charset="0"/>
                    </a:rPr>
                    <a:t> (không đổi) được làm từ một tấm tôn có diện tích đủ lớn. Nếu hộp sữa chỉ kín một đáy thì để tốn ít vật liệu nhất, hệ thức giữa bán kính đáy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𝑅</m:t>
                      </m:r>
                    </m:oMath>
                  </a14:m>
                  <a:r>
                    <a:rPr lang="en-US" sz="3000" dirty="0">
                      <a:solidFill>
                        <a:prstClr val="black"/>
                      </a:solidFill>
                      <a:latin typeface="Times New Roman" panose="02020603050405020304" pitchFamily="18" charset="0"/>
                      <a:ea typeface="Times New Roman" panose="02020603050405020304" pitchFamily="18" charset="0"/>
                    </a:rPr>
                    <a:t> </a:t>
                  </a:r>
                  <a:r>
                    <a:rPr lang="nl-NL" sz="3000" dirty="0">
                      <a:solidFill>
                        <a:prstClr val="black"/>
                      </a:solidFill>
                      <a:latin typeface="Times New Roman" panose="02020603050405020304" pitchFamily="18" charset="0"/>
                      <a:ea typeface="Times New Roman" panose="02020603050405020304" pitchFamily="18" charset="0"/>
                    </a:rPr>
                    <a:t>và đường cao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h</m:t>
                      </m:r>
                    </m:oMath>
                  </a14:m>
                  <a:r>
                    <a:rPr lang="nl-NL" sz="3000" dirty="0">
                      <a:solidFill>
                        <a:prstClr val="black"/>
                      </a:solidFill>
                      <a:latin typeface="Times New Roman" panose="02020603050405020304" pitchFamily="18" charset="0"/>
                      <a:ea typeface="Times New Roman" panose="02020603050405020304" pitchFamily="18" charset="0"/>
                    </a:rPr>
                    <a:t> bằng:</a:t>
                  </a:r>
                  <a:endParaRPr lang="en-US" sz="3000" dirty="0">
                    <a:solidFill>
                      <a:prstClr val="black"/>
                    </a:solidFill>
                    <a:latin typeface="Times New Roman" panose="02020603050405020304" pitchFamily="18" charset="0"/>
                    <a:ea typeface="Times New Roman" panose="02020603050405020304" pitchFamily="18" charset="0"/>
                  </a:endParaRPr>
                </a:p>
                <a:p>
                  <a:pPr defTabSz="1088258">
                    <a:lnSpc>
                      <a:spcPct val="115000"/>
                    </a:lnSpc>
                  </a:pPr>
                  <a:r>
                    <a:rPr lang="en-US" sz="3000" b="1" dirty="0">
                      <a:solidFill>
                        <a:srgbClr val="002060"/>
                      </a:solidFill>
                      <a:latin typeface="Arial" panose="020B0604020202020204" pitchFamily="34" charset="0"/>
                      <a:cs typeface="Arial" panose="020B0604020202020204" pitchFamily="34" charset="0"/>
                    </a:rPr>
                    <a:t> </a:t>
                  </a:r>
                </a:p>
              </p:txBody>
            </p:sp>
          </mc:Choice>
          <mc:Fallback>
            <p:sp>
              <p:nvSpPr>
                <p:cNvPr id="23" name="Rectangle 22"/>
                <p:cNvSpPr>
                  <a:spLocks noRot="1" noChangeAspect="1" noMove="1" noResize="1" noEditPoints="1" noAdjustHandles="1" noChangeArrowheads="1" noChangeShapeType="1" noTextEdit="1"/>
                </p:cNvSpPr>
                <p:nvPr/>
              </p:nvSpPr>
              <p:spPr>
                <a:xfrm>
                  <a:off x="2594102" y="2125935"/>
                  <a:ext cx="21942973" cy="3871495"/>
                </a:xfrm>
                <a:prstGeom prst="rect">
                  <a:avLst/>
                </a:prstGeom>
                <a:blipFill rotWithShape="1">
                  <a:blip r:embed="rId3"/>
                  <a:stretch>
                    <a:fillRect l="-436" t="-2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2" name="Group 1"/>
          <p:cNvGrpSpPr/>
          <p:nvPr/>
        </p:nvGrpSpPr>
        <p:grpSpPr>
          <a:xfrm>
            <a:off x="362904" y="1982005"/>
            <a:ext cx="11769608" cy="1120123"/>
            <a:chOff x="247181" y="2080087"/>
            <a:chExt cx="11838141"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97" name="Action Button: Forward or Next 96">
            <a:hlinkClick r:id="" action="ppaction://hlinkshowjump?jump=nextslide" highlightClick="1"/>
          </p:cNvPr>
          <p:cNvSpPr/>
          <p:nvPr/>
        </p:nvSpPr>
        <p:spPr>
          <a:xfrm>
            <a:off x="11683083" y="6588351"/>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352992" y="223336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mc:Choice xmlns:a14="http://schemas.microsoft.com/office/drawing/2010/main" Requires="a14">
          <p:sp>
            <p:nvSpPr>
              <p:cNvPr id="11" name="Hình chữ nhật 10">
                <a:extLst>
                  <a:ext uri="{FF2B5EF4-FFF2-40B4-BE49-F238E27FC236}">
                    <a16:creationId xmlns:a16="http://schemas.microsoft.com/office/drawing/2014/main" xmlns="" id="{5B878F98-3767-4BCD-BD13-ECA12594960F}"/>
                  </a:ext>
                </a:extLst>
              </p:cNvPr>
              <p:cNvSpPr/>
              <p:nvPr/>
            </p:nvSpPr>
            <p:spPr>
              <a:xfrm>
                <a:off x="1256261" y="2247377"/>
                <a:ext cx="1157314" cy="507832"/>
              </a:xfrm>
              <a:prstGeom prst="rect">
                <a:avLst/>
              </a:prstGeom>
            </p:spPr>
            <p:txBody>
              <a:bodyPr wrap="none" lIns="45704" tIns="22851" rIns="45704" bIns="22851">
                <a:spAutoFit/>
              </a:bodyPr>
              <a:lstStyle/>
              <a:p>
                <a:pPr defTabSz="1088258"/>
                <a14:m>
                  <m:oMathPara xmlns:m="http://schemas.openxmlformats.org/officeDocument/2006/math">
                    <m:oMathParaPr>
                      <m:jc m:val="centerGroup"/>
                    </m:oMathParaPr>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h</m:t>
                      </m:r>
                      <m:r>
                        <a:rPr lang="en-US" sz="3000" i="1">
                          <a:solidFill>
                            <a:prstClr val="white"/>
                          </a:solidFill>
                          <a:latin typeface="Cambria Math" panose="02040503050406030204" pitchFamily="18" charset="0"/>
                          <a:ea typeface="Times New Roman" panose="02020603050405020304" pitchFamily="18" charset="0"/>
                        </a:rPr>
                        <m:t>=</m:t>
                      </m:r>
                      <m:r>
                        <a:rPr lang="en-US" sz="3000" i="1">
                          <a:solidFill>
                            <a:prstClr val="white"/>
                          </a:solidFill>
                          <a:latin typeface="Cambria Math" panose="02040503050406030204" pitchFamily="18" charset="0"/>
                          <a:ea typeface="Times New Roman" panose="02020603050405020304" pitchFamily="18" charset="0"/>
                        </a:rPr>
                        <m:t>𝑅</m:t>
                      </m:r>
                    </m:oMath>
                  </m:oMathPara>
                </a14:m>
                <a:endParaRPr lang="en-US" sz="3000" dirty="0">
                  <a:solidFill>
                    <a:prstClr val="white"/>
                  </a:solidFill>
                </a:endParaRPr>
              </a:p>
            </p:txBody>
          </p:sp>
        </mc:Choice>
        <mc:Fallback>
          <p:sp>
            <p:nvSpPr>
              <p:cNvPr id="11" name="Hình chữ nhật 10">
                <a:extLst>
                  <a:ext uri="{FF2B5EF4-FFF2-40B4-BE49-F238E27FC236}">
                    <a16:creationId xmlns:a16="http://schemas.microsoft.com/office/drawing/2014/main" xmlns:a14="http://schemas.microsoft.com/office/drawing/2010/main" xmlns="" id="{5B878F98-3767-4BCD-BD13-ECA12594960F}"/>
                  </a:ext>
                </a:extLst>
              </p:cNvPr>
              <p:cNvSpPr>
                <a:spLocks noRot="1" noChangeAspect="1" noMove="1" noResize="1" noEditPoints="1" noAdjustHandles="1" noChangeArrowheads="1" noChangeShapeType="1" noTextEdit="1"/>
              </p:cNvSpPr>
              <p:nvPr/>
            </p:nvSpPr>
            <p:spPr>
              <a:xfrm>
                <a:off x="1256261" y="2247377"/>
                <a:ext cx="1157314" cy="5078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Hình chữ nhật 12">
                <a:extLst>
                  <a:ext uri="{FF2B5EF4-FFF2-40B4-BE49-F238E27FC236}">
                    <a16:creationId xmlns:a16="http://schemas.microsoft.com/office/drawing/2014/main" xmlns="" id="{AF689F79-20C9-4B97-BADA-0CFCC9E63BE3}"/>
                  </a:ext>
                </a:extLst>
              </p:cNvPr>
              <p:cNvSpPr/>
              <p:nvPr/>
            </p:nvSpPr>
            <p:spPr>
              <a:xfrm>
                <a:off x="4054861" y="2143867"/>
                <a:ext cx="1623118" cy="562174"/>
              </a:xfrm>
              <a:prstGeom prst="rect">
                <a:avLst/>
              </a:prstGeom>
            </p:spPr>
            <p:txBody>
              <a:bodyPr wrap="none" lIns="45704" tIns="22851" rIns="45704" bIns="22851">
                <a:spAutoFit/>
              </a:bodyPr>
              <a:lstStyle/>
              <a:p>
                <a:pPr defTabSz="1088258"/>
                <a14:m>
                  <m:oMathPara xmlns:m="http://schemas.openxmlformats.org/officeDocument/2006/math">
                    <m:oMathParaPr>
                      <m:jc m:val="centerGroup"/>
                    </m:oMathParaPr>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h</m:t>
                      </m:r>
                      <m:r>
                        <a:rPr lang="en-US" sz="3000" i="1">
                          <a:solidFill>
                            <a:prstClr val="white"/>
                          </a:solidFill>
                          <a:latin typeface="Cambria Math" panose="02040503050406030204" pitchFamily="18" charset="0"/>
                          <a:ea typeface="Times New Roman" panose="02020603050405020304" pitchFamily="18" charset="0"/>
                        </a:rPr>
                        <m:t>=</m:t>
                      </m:r>
                      <m:rad>
                        <m:radPr>
                          <m:degHide m:val="on"/>
                          <m:ctrlPr>
                            <a:rPr lang="en-US" sz="3000" i="1">
                              <a:solidFill>
                                <a:prstClr val="white"/>
                              </a:solidFill>
                              <a:latin typeface="Cambria Math"/>
                              <a:ea typeface="Times New Roman" panose="02020603050405020304" pitchFamily="18" charset="0"/>
                            </a:rPr>
                          </m:ctrlPr>
                        </m:radPr>
                        <m:deg/>
                        <m:e>
                          <m:r>
                            <a:rPr lang="en-US" sz="3000" i="1">
                              <a:solidFill>
                                <a:prstClr val="white"/>
                              </a:solidFill>
                              <a:latin typeface="Cambria Math" panose="02040503050406030204" pitchFamily="18" charset="0"/>
                              <a:ea typeface="Times New Roman" panose="02020603050405020304" pitchFamily="18" charset="0"/>
                            </a:rPr>
                            <m:t>2</m:t>
                          </m:r>
                        </m:e>
                      </m:rad>
                      <m:r>
                        <a:rPr lang="en-US" sz="3000" i="1">
                          <a:solidFill>
                            <a:prstClr val="white"/>
                          </a:solidFill>
                          <a:latin typeface="Cambria Math" panose="02040503050406030204" pitchFamily="18" charset="0"/>
                          <a:ea typeface="Times New Roman" panose="02020603050405020304" pitchFamily="18" charset="0"/>
                        </a:rPr>
                        <m:t>𝑅</m:t>
                      </m:r>
                    </m:oMath>
                  </m:oMathPara>
                </a14:m>
                <a:endParaRPr lang="en-US" sz="3000" dirty="0">
                  <a:solidFill>
                    <a:prstClr val="black"/>
                  </a:solidFill>
                </a:endParaRPr>
              </a:p>
            </p:txBody>
          </p:sp>
        </mc:Choice>
        <mc:Fallback>
          <p:sp>
            <p:nvSpPr>
              <p:cNvPr id="13" name="Hình chữ nhật 12">
                <a:extLst>
                  <a:ext uri="{FF2B5EF4-FFF2-40B4-BE49-F238E27FC236}">
                    <a16:creationId xmlns:a16="http://schemas.microsoft.com/office/drawing/2014/main" xmlns:a14="http://schemas.microsoft.com/office/drawing/2010/main" xmlns="" id="{AF689F79-20C9-4B97-BADA-0CFCC9E63BE3}"/>
                  </a:ext>
                </a:extLst>
              </p:cNvPr>
              <p:cNvSpPr>
                <a:spLocks noRot="1" noChangeAspect="1" noMove="1" noResize="1" noEditPoints="1" noAdjustHandles="1" noChangeArrowheads="1" noChangeShapeType="1" noTextEdit="1"/>
              </p:cNvSpPr>
              <p:nvPr/>
            </p:nvSpPr>
            <p:spPr>
              <a:xfrm>
                <a:off x="4054861" y="2143867"/>
                <a:ext cx="1623118" cy="56217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Hình chữ nhật 13">
                <a:extLst>
                  <a:ext uri="{FF2B5EF4-FFF2-40B4-BE49-F238E27FC236}">
                    <a16:creationId xmlns:a16="http://schemas.microsoft.com/office/drawing/2014/main" xmlns="" id="{7599C18A-166A-4C64-8080-67A0EF2D02F4}"/>
                  </a:ext>
                </a:extLst>
              </p:cNvPr>
              <p:cNvSpPr/>
              <p:nvPr/>
            </p:nvSpPr>
            <p:spPr>
              <a:xfrm>
                <a:off x="6907840" y="2106556"/>
                <a:ext cx="1623118" cy="562174"/>
              </a:xfrm>
              <a:prstGeom prst="rect">
                <a:avLst/>
              </a:prstGeom>
            </p:spPr>
            <p:txBody>
              <a:bodyPr wrap="none" lIns="45704" tIns="22851" rIns="45704" bIns="22851">
                <a:spAutoFit/>
              </a:bodyPr>
              <a:lstStyle/>
              <a:p>
                <a:pPr defTabSz="1088258"/>
                <a14:m>
                  <m:oMathPara xmlns:m="http://schemas.openxmlformats.org/officeDocument/2006/math">
                    <m:oMathParaPr>
                      <m:jc m:val="centerGroup"/>
                    </m:oMathParaPr>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h</m:t>
                      </m:r>
                      <m:r>
                        <a:rPr lang="en-US" sz="3000" i="1">
                          <a:solidFill>
                            <a:prstClr val="white"/>
                          </a:solidFill>
                          <a:latin typeface="Cambria Math" panose="02040503050406030204" pitchFamily="18" charset="0"/>
                          <a:ea typeface="Times New Roman" panose="02020603050405020304" pitchFamily="18" charset="0"/>
                        </a:rPr>
                        <m:t>=</m:t>
                      </m:r>
                      <m:rad>
                        <m:radPr>
                          <m:degHide m:val="on"/>
                          <m:ctrlPr>
                            <a:rPr lang="en-US" sz="3000" i="1">
                              <a:solidFill>
                                <a:prstClr val="white"/>
                              </a:solidFill>
                              <a:latin typeface="Cambria Math"/>
                              <a:ea typeface="Times New Roman" panose="02020603050405020304" pitchFamily="18" charset="0"/>
                            </a:rPr>
                          </m:ctrlPr>
                        </m:radPr>
                        <m:deg/>
                        <m:e>
                          <m:r>
                            <a:rPr lang="en-US" sz="3000" i="1">
                              <a:solidFill>
                                <a:prstClr val="white"/>
                              </a:solidFill>
                              <a:latin typeface="Cambria Math" panose="02040503050406030204" pitchFamily="18" charset="0"/>
                              <a:ea typeface="Times New Roman" panose="02020603050405020304" pitchFamily="18" charset="0"/>
                            </a:rPr>
                            <m:t>3</m:t>
                          </m:r>
                        </m:e>
                      </m:rad>
                      <m:r>
                        <a:rPr lang="en-US" sz="3000" i="1">
                          <a:solidFill>
                            <a:prstClr val="white"/>
                          </a:solidFill>
                          <a:latin typeface="Cambria Math" panose="02040503050406030204" pitchFamily="18" charset="0"/>
                          <a:ea typeface="Times New Roman" panose="02020603050405020304" pitchFamily="18" charset="0"/>
                        </a:rPr>
                        <m:t>𝑅</m:t>
                      </m:r>
                    </m:oMath>
                  </m:oMathPara>
                </a14:m>
                <a:endParaRPr lang="en-US" sz="3000" dirty="0">
                  <a:solidFill>
                    <a:prstClr val="white"/>
                  </a:solidFill>
                </a:endParaRPr>
              </a:p>
            </p:txBody>
          </p:sp>
        </mc:Choice>
        <mc:Fallback>
          <p:sp>
            <p:nvSpPr>
              <p:cNvPr id="14" name="Hình chữ nhật 13">
                <a:extLst>
                  <a:ext uri="{FF2B5EF4-FFF2-40B4-BE49-F238E27FC236}">
                    <a16:creationId xmlns:a16="http://schemas.microsoft.com/office/drawing/2014/main" xmlns:a14="http://schemas.microsoft.com/office/drawing/2010/main" xmlns="" id="{7599C18A-166A-4C64-8080-67A0EF2D02F4}"/>
                  </a:ext>
                </a:extLst>
              </p:cNvPr>
              <p:cNvSpPr>
                <a:spLocks noRot="1" noChangeAspect="1" noMove="1" noResize="1" noEditPoints="1" noAdjustHandles="1" noChangeArrowheads="1" noChangeShapeType="1" noTextEdit="1"/>
              </p:cNvSpPr>
              <p:nvPr/>
            </p:nvSpPr>
            <p:spPr>
              <a:xfrm>
                <a:off x="6907840" y="2106556"/>
                <a:ext cx="1623118" cy="56217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Hình chữ nhật 14">
                <a:extLst>
                  <a:ext uri="{FF2B5EF4-FFF2-40B4-BE49-F238E27FC236}">
                    <a16:creationId xmlns:a16="http://schemas.microsoft.com/office/drawing/2014/main" xmlns="" id="{4CD66E7D-D55C-4C2D-8F78-97778D36A870}"/>
                  </a:ext>
                </a:extLst>
              </p:cNvPr>
              <p:cNvSpPr/>
              <p:nvPr/>
            </p:nvSpPr>
            <p:spPr>
              <a:xfrm>
                <a:off x="10064361" y="2195595"/>
                <a:ext cx="1353656" cy="497188"/>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h</m:t>
                    </m:r>
                    <m:r>
                      <a:rPr lang="en-US" sz="3000" i="1">
                        <a:solidFill>
                          <a:prstClr val="white"/>
                        </a:solidFill>
                        <a:latin typeface="Cambria Math" panose="02040503050406030204" pitchFamily="18" charset="0"/>
                        <a:ea typeface="Times New Roman" panose="02020603050405020304" pitchFamily="18" charset="0"/>
                      </a:rPr>
                      <m:t>=2</m:t>
                    </m:r>
                    <m:r>
                      <a:rPr lang="en-US" sz="3000" i="1">
                        <a:solidFill>
                          <a:prstClr val="white"/>
                        </a:solidFill>
                        <a:latin typeface="Cambria Math" panose="02040503050406030204" pitchFamily="18" charset="0"/>
                        <a:ea typeface="Times New Roman" panose="02020603050405020304" pitchFamily="18" charset="0"/>
                      </a:rPr>
                      <m:t>𝑅</m:t>
                    </m:r>
                  </m:oMath>
                </a14:m>
                <a:r>
                  <a:rPr lang="en-US" sz="2200" dirty="0">
                    <a:solidFill>
                      <a:prstClr val="white"/>
                    </a:solidFill>
                    <a:latin typeface="Times New Roman" panose="02020603050405020304" pitchFamily="18" charset="0"/>
                    <a:ea typeface="Times New Roman" panose="02020603050405020304" pitchFamily="18" charset="0"/>
                  </a:rPr>
                  <a:t>.</a:t>
                </a:r>
                <a:endParaRPr lang="en-US" sz="2100" dirty="0">
                  <a:solidFill>
                    <a:prstClr val="white"/>
                  </a:solidFill>
                </a:endParaRPr>
              </a:p>
            </p:txBody>
          </p:sp>
        </mc:Choice>
        <mc:Fallback>
          <p:sp>
            <p:nvSpPr>
              <p:cNvPr id="15" name="Hình chữ nhật 14">
                <a:extLst>
                  <a:ext uri="{FF2B5EF4-FFF2-40B4-BE49-F238E27FC236}">
                    <a16:creationId xmlns:a16="http://schemas.microsoft.com/office/drawing/2014/main" xmlns:a14="http://schemas.microsoft.com/office/drawing/2010/main" xmlns="" id="{4CD66E7D-D55C-4C2D-8F78-97778D36A870}"/>
                  </a:ext>
                </a:extLst>
              </p:cNvPr>
              <p:cNvSpPr>
                <a:spLocks noRot="1" noChangeAspect="1" noMove="1" noResize="1" noEditPoints="1" noAdjustHandles="1" noChangeArrowheads="1" noChangeShapeType="1" noTextEdit="1"/>
              </p:cNvSpPr>
              <p:nvPr/>
            </p:nvSpPr>
            <p:spPr>
              <a:xfrm>
                <a:off x="10064361" y="2195595"/>
                <a:ext cx="1353656" cy="497188"/>
              </a:xfrm>
              <a:prstGeom prst="rect">
                <a:avLst/>
              </a:prstGeom>
              <a:blipFill rotWithShape="1">
                <a:blip r:embed="rId7"/>
                <a:stretch>
                  <a:fillRect r="-8559" b="-231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xmlns="" id="{76FFCAD4-E84A-41B9-B887-07E063917F99}"/>
                  </a:ext>
                </a:extLst>
              </p:cNvPr>
              <p:cNvSpPr txBox="1"/>
              <p:nvPr/>
            </p:nvSpPr>
            <p:spPr>
              <a:xfrm>
                <a:off x="2639363" y="3474355"/>
                <a:ext cx="8679029" cy="701763"/>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Công </a:t>
                </a:r>
                <a:r>
                  <a:rPr lang="en-US" sz="3000" dirty="0" err="1">
                    <a:solidFill>
                      <a:prstClr val="black"/>
                    </a:solidFill>
                    <a:latin typeface="Times New Roman" panose="02020603050405020304" pitchFamily="18" charset="0"/>
                    <a:cs typeface="Times New Roman" panose="02020603050405020304" pitchFamily="18" charset="0"/>
                  </a:rPr>
                  <a:t>thức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𝑉</m:t>
                    </m:r>
                    <m:r>
                      <a:rPr lang="en-US" sz="3000" i="1">
                        <a:solidFill>
                          <a:prstClr val="black"/>
                        </a:solidFill>
                        <a:latin typeface="Cambria Math" panose="02040503050406030204" pitchFamily="18" charset="0"/>
                      </a:rPr>
                      <m:t>=</m:t>
                    </m:r>
                    <m:r>
                      <a:rPr lang="el-GR" sz="3000" i="1">
                        <a:solidFill>
                          <a:prstClr val="black"/>
                        </a:solidFill>
                        <a:latin typeface="Cambria Math" panose="02040503050406030204" pitchFamily="18" charset="0"/>
                      </a:rPr>
                      <m:t>𝜋</m:t>
                    </m:r>
                    <m:sSup>
                      <m:sSupPr>
                        <m:ctrlPr>
                          <a:rPr lang="en-US" sz="3000" i="1">
                            <a:solidFill>
                              <a:prstClr val="black"/>
                            </a:solidFill>
                            <a:latin typeface="Cambria Math"/>
                          </a:rPr>
                        </m:ctrlPr>
                      </m:sSupPr>
                      <m:e>
                        <m:r>
                          <a:rPr lang="en-US" sz="3000" i="1">
                            <a:solidFill>
                              <a:prstClr val="black"/>
                            </a:solidFill>
                            <a:latin typeface="Cambria Math" panose="02040503050406030204" pitchFamily="18" charset="0"/>
                          </a:rPr>
                          <m:t>𝑅</m:t>
                        </m:r>
                      </m:e>
                      <m:sup>
                        <m:r>
                          <a:rPr lang="en-US" sz="3000" i="1">
                            <a:solidFill>
                              <a:prstClr val="black"/>
                            </a:solidFill>
                            <a:latin typeface="Cambria Math" panose="02040503050406030204" pitchFamily="18" charset="0"/>
                          </a:rPr>
                          <m:t>2</m:t>
                        </m:r>
                      </m:sup>
                    </m:sSup>
                    <m:r>
                      <a:rPr lang="en-US" sz="3000" i="1">
                        <a:solidFill>
                          <a:prstClr val="black"/>
                        </a:solidFill>
                        <a:latin typeface="Cambria Math" panose="02040503050406030204" pitchFamily="18" charset="0"/>
                      </a:rPr>
                      <m:t>h</m:t>
                    </m:r>
                  </m:oMath>
                </a14:m>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dirty="0">
                        <a:solidFill>
                          <a:prstClr val="black"/>
                        </a:solidFill>
                        <a:latin typeface="Cambria Math" panose="02040503050406030204" pitchFamily="18" charset="0"/>
                        <a:ea typeface="Cambria Math" panose="02040503050406030204" pitchFamily="18" charset="0"/>
                      </a:rPr>
                      <m:t>→</m:t>
                    </m:r>
                    <m:r>
                      <a:rPr lang="en-US" sz="3000" i="1" dirty="0">
                        <a:solidFill>
                          <a:prstClr val="black"/>
                        </a:solidFill>
                        <a:latin typeface="Cambria Math" panose="02040503050406030204" pitchFamily="18" charset="0"/>
                        <a:ea typeface="Cambria Math" panose="02040503050406030204" pitchFamily="18" charset="0"/>
                      </a:rPr>
                      <m:t>h</m:t>
                    </m:r>
                    <m:r>
                      <a:rPr lang="en-US" sz="3000" i="1" dirty="0">
                        <a:solidFill>
                          <a:prstClr val="black"/>
                        </a:solidFill>
                        <a:latin typeface="Cambria Math" panose="02040503050406030204" pitchFamily="18" charset="0"/>
                        <a:ea typeface="Cambria Math" panose="02040503050406030204" pitchFamily="18" charset="0"/>
                      </a:rPr>
                      <m:t>=</m:t>
                    </m:r>
                    <m:f>
                      <m:fPr>
                        <m:ctrlPr>
                          <a:rPr lang="en-US" sz="3000" i="1" dirty="0">
                            <a:solidFill>
                              <a:prstClr val="black"/>
                            </a:solidFill>
                            <a:latin typeface="Cambria Math"/>
                            <a:ea typeface="Cambria Math" panose="02040503050406030204" pitchFamily="18" charset="0"/>
                          </a:rPr>
                        </m:ctrlPr>
                      </m:fPr>
                      <m:num>
                        <m:r>
                          <a:rPr lang="en-US" sz="3000" i="1" dirty="0">
                            <a:solidFill>
                              <a:prstClr val="black"/>
                            </a:solidFill>
                            <a:latin typeface="Cambria Math" panose="02040503050406030204" pitchFamily="18" charset="0"/>
                            <a:ea typeface="Cambria Math" panose="02040503050406030204" pitchFamily="18" charset="0"/>
                          </a:rPr>
                          <m:t>𝑉</m:t>
                        </m:r>
                      </m:num>
                      <m:den>
                        <m:r>
                          <a:rPr lang="el-GR" sz="3000" i="1">
                            <a:solidFill>
                              <a:prstClr val="black"/>
                            </a:solidFill>
                            <a:latin typeface="Cambria Math" panose="02040503050406030204" pitchFamily="18" charset="0"/>
                          </a:rPr>
                          <m:t>𝜋</m:t>
                        </m:r>
                        <m:sSup>
                          <m:sSupPr>
                            <m:ctrlPr>
                              <a:rPr lang="en-US" sz="3000" i="1">
                                <a:solidFill>
                                  <a:prstClr val="black"/>
                                </a:solidFill>
                                <a:latin typeface="Cambria Math"/>
                              </a:rPr>
                            </m:ctrlPr>
                          </m:sSupPr>
                          <m:e>
                            <m:r>
                              <a:rPr lang="en-US" sz="3000" i="1">
                                <a:solidFill>
                                  <a:prstClr val="black"/>
                                </a:solidFill>
                                <a:latin typeface="Cambria Math" panose="02040503050406030204" pitchFamily="18" charset="0"/>
                              </a:rPr>
                              <m:t>𝑅</m:t>
                            </m:r>
                          </m:e>
                          <m:sup>
                            <m:r>
                              <a:rPr lang="en-US" sz="3000" i="1">
                                <a:solidFill>
                                  <a:prstClr val="black"/>
                                </a:solidFill>
                                <a:latin typeface="Cambria Math" panose="02040503050406030204" pitchFamily="18" charset="0"/>
                              </a:rPr>
                              <m:t>2</m:t>
                            </m:r>
                          </m:sup>
                        </m:sSup>
                      </m:den>
                    </m:f>
                  </m:oMath>
                </a14:m>
                <a:r>
                  <a:rPr lang="en-US" sz="2100" dirty="0">
                    <a:solidFill>
                      <a:prstClr val="black"/>
                    </a:solidFill>
                  </a:rPr>
                  <a:t> </a:t>
                </a:r>
              </a:p>
            </p:txBody>
          </p:sp>
        </mc:Choice>
        <mc:Fallback>
          <p:sp>
            <p:nvSpPr>
              <p:cNvPr id="3" name="Hộp Văn bản 2">
                <a:extLst>
                  <a:ext uri="{FF2B5EF4-FFF2-40B4-BE49-F238E27FC236}">
                    <a16:creationId xmlns:a16="http://schemas.microsoft.com/office/drawing/2014/main" xmlns:a14="http://schemas.microsoft.com/office/drawing/2010/main" xmlns="" id="{76FFCAD4-E84A-41B9-B887-07E063917F99}"/>
                  </a:ext>
                </a:extLst>
              </p:cNvPr>
              <p:cNvSpPr txBox="1">
                <a:spLocks noRot="1" noChangeAspect="1" noMove="1" noResize="1" noEditPoints="1" noAdjustHandles="1" noChangeArrowheads="1" noChangeShapeType="1" noTextEdit="1"/>
              </p:cNvSpPr>
              <p:nvPr/>
            </p:nvSpPr>
            <p:spPr>
              <a:xfrm>
                <a:off x="2639363" y="3474355"/>
                <a:ext cx="8679029" cy="701763"/>
              </a:xfrm>
              <a:prstGeom prst="rect">
                <a:avLst/>
              </a:prstGeom>
              <a:blipFill rotWithShape="1">
                <a:blip r:embed="rId8"/>
                <a:stretch>
                  <a:fillRect l="-2177" t="-1739" b="-1478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xmlns="" id="{86459D1E-4371-41D4-958C-C4ED9DAF696E}"/>
              </a:ext>
            </a:extLst>
          </p:cNvPr>
          <p:cNvSpPr txBox="1"/>
          <p:nvPr/>
        </p:nvSpPr>
        <p:spPr>
          <a:xfrm>
            <a:off x="2643873" y="4176119"/>
            <a:ext cx="9052451" cy="507832"/>
          </a:xfrm>
          <a:prstGeom prst="rect">
            <a:avLst/>
          </a:prstGeom>
          <a:noFill/>
        </p:spPr>
        <p:txBody>
          <a:bodyPr wrap="square" lIns="45704" tIns="22851" rIns="45704" bIns="22851" rtlCol="0">
            <a:spAutoFit/>
          </a:bodyPr>
          <a:lstStyle/>
          <a:p>
            <a:pPr defTabSz="1088258"/>
            <a:r>
              <a:rPr lang="en-US" sz="3000" dirty="0" err="1">
                <a:solidFill>
                  <a:prstClr val="black"/>
                </a:solidFill>
                <a:latin typeface="Times New Roman" panose="02020603050405020304" pitchFamily="18" charset="0"/>
                <a:cs typeface="Times New Roman" panose="02020603050405020304" pitchFamily="18" charset="0"/>
              </a:rPr>
              <a:t>Hộp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sữa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chỉ</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kín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một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nên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diện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tôn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cần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dùng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xmlns="" id="{A043CF7D-3BB5-494A-9113-CD650340A1BD}"/>
                  </a:ext>
                </a:extLst>
              </p:cNvPr>
              <p:cNvSpPr txBox="1"/>
              <p:nvPr/>
            </p:nvSpPr>
            <p:spPr>
              <a:xfrm>
                <a:off x="2643872" y="4824638"/>
                <a:ext cx="8025128" cy="699294"/>
              </a:xfrm>
              <a:prstGeom prst="rect">
                <a:avLst/>
              </a:prstGeom>
              <a:noFill/>
            </p:spPr>
            <p:txBody>
              <a:bodyPr wrap="square" lIns="45704" tIns="22851" rIns="45704" bIns="22851" rtlCol="0">
                <a:spAutoFit/>
              </a:bodyPr>
              <a:lstStyle/>
              <a:p>
                <a:pPr defTabSz="1088258"/>
                <a14:m>
                  <m:oMath xmlns:m="http://schemas.openxmlformats.org/officeDocument/2006/math">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𝑆</m:t>
                        </m:r>
                      </m:e>
                      <m:sub>
                        <m:r>
                          <a:rPr lang="en-US" sz="3000" i="1">
                            <a:solidFill>
                              <a:prstClr val="black"/>
                            </a:solidFill>
                            <a:latin typeface="Cambria Math" panose="02040503050406030204" pitchFamily="18" charset="0"/>
                          </a:rPr>
                          <m:t>𝑡𝑝</m:t>
                        </m:r>
                      </m:sub>
                    </m:sSub>
                    <m:r>
                      <a:rPr lang="en-US" sz="3000" i="1">
                        <a:solidFill>
                          <a:prstClr val="black"/>
                        </a:solidFill>
                        <a:latin typeface="Cambria Math" panose="02040503050406030204" pitchFamily="18" charset="0"/>
                      </a:rPr>
                      <m:t>=</m:t>
                    </m:r>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𝑆</m:t>
                        </m:r>
                      </m:e>
                      <m:sub>
                        <m:r>
                          <a:rPr lang="en-US" sz="3000" i="1">
                            <a:solidFill>
                              <a:prstClr val="black"/>
                            </a:solidFill>
                            <a:latin typeface="Cambria Math" panose="02040503050406030204" pitchFamily="18" charset="0"/>
                          </a:rPr>
                          <m:t>đá</m:t>
                        </m:r>
                        <m:r>
                          <a:rPr lang="en-US" sz="3000" i="1">
                            <a:solidFill>
                              <a:prstClr val="black"/>
                            </a:solidFill>
                            <a:latin typeface="Cambria Math" panose="02040503050406030204" pitchFamily="18" charset="0"/>
                          </a:rPr>
                          <m:t>𝑦</m:t>
                        </m:r>
                      </m:sub>
                    </m:sSub>
                    <m:r>
                      <a:rPr lang="en-US" sz="3000" i="1">
                        <a:solidFill>
                          <a:prstClr val="black"/>
                        </a:solidFill>
                        <a:latin typeface="Cambria Math" panose="02040503050406030204" pitchFamily="18" charset="0"/>
                      </a:rPr>
                      <m:t>+</m:t>
                    </m:r>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𝑆</m:t>
                        </m:r>
                      </m:e>
                      <m:sub>
                        <m:r>
                          <a:rPr lang="en-US" sz="3000" i="1">
                            <a:solidFill>
                              <a:prstClr val="black"/>
                            </a:solidFill>
                            <a:latin typeface="Cambria Math" panose="02040503050406030204" pitchFamily="18" charset="0"/>
                          </a:rPr>
                          <m:t>𝑥𝑞</m:t>
                        </m:r>
                      </m:sub>
                    </m:sSub>
                    <m:r>
                      <a:rPr lang="en-US" sz="3000" i="1">
                        <a:solidFill>
                          <a:prstClr val="black"/>
                        </a:solidFill>
                        <a:latin typeface="Cambria Math" panose="02040503050406030204" pitchFamily="18" charset="0"/>
                      </a:rPr>
                      <m:t>=2</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𝑅</m:t>
                        </m:r>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𝑅</m:t>
                        </m:r>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m:t>
                    </m:r>
                    <m:f>
                      <m:fPr>
                        <m:ctrlPr>
                          <a:rPr lang="en-US" sz="3000" i="1" dirty="0">
                            <a:solidFill>
                              <a:prstClr val="black"/>
                            </a:solidFill>
                            <a:latin typeface="Cambria Math"/>
                            <a:ea typeface="Cambria Math" panose="02040503050406030204" pitchFamily="18" charset="0"/>
                          </a:rPr>
                        </m:ctrlPr>
                      </m:fPr>
                      <m:num>
                        <m:r>
                          <a:rPr lang="en-US" sz="3000" i="1" dirty="0">
                            <a:solidFill>
                              <a:prstClr val="black"/>
                            </a:solidFill>
                            <a:latin typeface="Cambria Math" panose="02040503050406030204" pitchFamily="18" charset="0"/>
                            <a:ea typeface="Cambria Math" panose="02040503050406030204" pitchFamily="18" charset="0"/>
                          </a:rPr>
                          <m:t>2</m:t>
                        </m:r>
                        <m:r>
                          <a:rPr lang="en-US" sz="3000" i="1" dirty="0">
                            <a:solidFill>
                              <a:prstClr val="black"/>
                            </a:solidFill>
                            <a:latin typeface="Cambria Math" panose="02040503050406030204" pitchFamily="18" charset="0"/>
                            <a:ea typeface="Cambria Math" panose="02040503050406030204" pitchFamily="18" charset="0"/>
                          </a:rPr>
                          <m:t>𝑉</m:t>
                        </m:r>
                      </m:num>
                      <m:den>
                        <m:r>
                          <a:rPr lang="en-US" sz="3000" i="1" dirty="0">
                            <a:solidFill>
                              <a:prstClr val="black"/>
                            </a:solidFill>
                            <a:latin typeface="Cambria Math" panose="02040503050406030204" pitchFamily="18" charset="0"/>
                            <a:ea typeface="Cambria Math" panose="02040503050406030204" pitchFamily="18" charset="0"/>
                          </a:rPr>
                          <m:t>𝑅</m:t>
                        </m:r>
                      </m:den>
                    </m:f>
                  </m:oMath>
                </a14:m>
                <a:r>
                  <a:rPr lang="en-US" sz="3000" dirty="0">
                    <a:solidFill>
                      <a:prstClr val="black"/>
                    </a:solidFill>
                  </a:rPr>
                  <a:t>+</a:t>
                </a:r>
                <a:r>
                  <a:rPr lang="en-US" sz="3000" dirty="0">
                    <a:solidFill>
                      <a:prstClr val="black"/>
                    </a:solidFill>
                    <a:ea typeface="Cambria Math" panose="02040503050406030204" pitchFamily="18" charset="0"/>
                  </a:rPr>
                  <a:t> </a:t>
                </a:r>
                <a14:m>
                  <m:oMath xmlns:m="http://schemas.openxmlformats.org/officeDocument/2006/math">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𝑅</m:t>
                        </m:r>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 </m:t>
                    </m:r>
                  </m:oMath>
                </a14:m>
                <a:endParaRPr lang="en-US" sz="3000" dirty="0">
                  <a:solidFill>
                    <a:prstClr val="black"/>
                  </a:solidFill>
                </a:endParaRPr>
              </a:p>
            </p:txBody>
          </p:sp>
        </mc:Choice>
        <mc:Fallback>
          <p:sp>
            <p:nvSpPr>
              <p:cNvPr id="18" name="Hộp Văn bản 17">
                <a:extLst>
                  <a:ext uri="{FF2B5EF4-FFF2-40B4-BE49-F238E27FC236}">
                    <a16:creationId xmlns:a16="http://schemas.microsoft.com/office/drawing/2014/main" xmlns:a14="http://schemas.microsoft.com/office/drawing/2010/main" xmlns="" id="{A043CF7D-3BB5-494A-9113-CD650340A1BD}"/>
                  </a:ext>
                </a:extLst>
              </p:cNvPr>
              <p:cNvSpPr txBox="1">
                <a:spLocks noRot="1" noChangeAspect="1" noMove="1" noResize="1" noEditPoints="1" noAdjustHandles="1" noChangeArrowheads="1" noChangeShapeType="1" noTextEdit="1"/>
              </p:cNvSpPr>
              <p:nvPr/>
            </p:nvSpPr>
            <p:spPr>
              <a:xfrm>
                <a:off x="2643872" y="4824638"/>
                <a:ext cx="8025128" cy="699294"/>
              </a:xfrm>
              <a:prstGeom prst="rect">
                <a:avLst/>
              </a:prstGeom>
              <a:blipFill rotWithShape="1">
                <a:blip r:embed="rId9"/>
                <a:stretch>
                  <a:fillRect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Hộp Văn bản 23">
                <a:extLst>
                  <a:ext uri="{FF2B5EF4-FFF2-40B4-BE49-F238E27FC236}">
                    <a16:creationId xmlns:a16="http://schemas.microsoft.com/office/drawing/2014/main" xmlns="" id="{B1FA2F23-E5DF-44CC-A722-CE11E22EB1B4}"/>
                  </a:ext>
                </a:extLst>
              </p:cNvPr>
              <p:cNvSpPr txBox="1"/>
              <p:nvPr/>
            </p:nvSpPr>
            <p:spPr>
              <a:xfrm>
                <a:off x="2785734" y="5564966"/>
                <a:ext cx="9052451" cy="877163"/>
              </a:xfrm>
              <a:prstGeom prst="rect">
                <a:avLst/>
              </a:prstGeom>
              <a:noFill/>
            </p:spPr>
            <p:txBody>
              <a:bodyPr wrap="square" lIns="45704" tIns="22851" rIns="45704" bIns="22851" rtlCol="0">
                <a:spAutoFit/>
              </a:bodyPr>
              <a:lstStyle/>
              <a:p>
                <a:pPr defTabSz="1088258"/>
                <a:r>
                  <a:rPr lang="en-US" sz="2700" dirty="0">
                    <a:solidFill>
                      <a:prstClr val="black"/>
                    </a:solidFill>
                    <a:latin typeface="Times New Roman" panose="02020603050405020304" pitchFamily="18" charset="0"/>
                    <a:cs typeface="Times New Roman" panose="02020603050405020304" pitchFamily="18" charset="0"/>
                  </a:rPr>
                  <a:t>Xét </a:t>
                </a:r>
                <a:r>
                  <a:rPr lang="en-US" sz="2700" dirty="0" err="1">
                    <a:solidFill>
                      <a:prstClr val="black"/>
                    </a:solidFill>
                    <a:latin typeface="Times New Roman" panose="02020603050405020304" pitchFamily="18" charset="0"/>
                    <a:cs typeface="Times New Roman" panose="02020603050405020304" pitchFamily="18" charset="0"/>
                  </a:rPr>
                  <a:t>hàm</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𝑓</m:t>
                    </m:r>
                    <m:d>
                      <m:dPr>
                        <m:ctrlPr>
                          <a:rPr lang="en-US" sz="2700" i="1">
                            <a:solidFill>
                              <a:prstClr val="black"/>
                            </a:solidFill>
                            <a:latin typeface="Cambria Math"/>
                          </a:rPr>
                        </m:ctrlPr>
                      </m:dPr>
                      <m:e>
                        <m:r>
                          <a:rPr lang="en-US" sz="2700" i="1">
                            <a:solidFill>
                              <a:prstClr val="black"/>
                            </a:solidFill>
                            <a:latin typeface="Cambria Math" panose="02040503050406030204" pitchFamily="18" charset="0"/>
                          </a:rPr>
                          <m:t>𝑅</m:t>
                        </m:r>
                      </m:e>
                    </m:d>
                    <m:r>
                      <a:rPr lang="en-US" sz="2700" i="1">
                        <a:solidFill>
                          <a:prstClr val="black"/>
                        </a:solidFill>
                        <a:latin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𝜋</m:t>
                    </m:r>
                    <m:sSup>
                      <m:sSupPr>
                        <m:ctrlPr>
                          <a:rPr lang="en-US" sz="2700" i="1">
                            <a:solidFill>
                              <a:prstClr val="black"/>
                            </a:solidFill>
                            <a:latin typeface="Cambria Math"/>
                            <a:ea typeface="Cambria Math" panose="02040503050406030204" pitchFamily="18" charset="0"/>
                          </a:rPr>
                        </m:ctrlPr>
                      </m:sSupPr>
                      <m:e>
                        <m:r>
                          <a:rPr lang="en-US" sz="2700" i="1">
                            <a:solidFill>
                              <a:prstClr val="black"/>
                            </a:solidFill>
                            <a:latin typeface="Cambria Math" panose="02040503050406030204" pitchFamily="18" charset="0"/>
                            <a:ea typeface="Cambria Math" panose="02040503050406030204" pitchFamily="18" charset="0"/>
                          </a:rPr>
                          <m:t>𝑅</m:t>
                        </m:r>
                      </m:e>
                      <m:sup>
                        <m:r>
                          <a:rPr lang="en-US" sz="2700" i="1">
                            <a:solidFill>
                              <a:prstClr val="black"/>
                            </a:solidFill>
                            <a:latin typeface="Cambria Math" panose="02040503050406030204" pitchFamily="18" charset="0"/>
                            <a:ea typeface="Cambria Math" panose="02040503050406030204" pitchFamily="18" charset="0"/>
                          </a:rPr>
                          <m:t>2</m:t>
                        </m:r>
                      </m:sup>
                    </m:sSup>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𝜋</m:t>
                    </m:r>
                    <m:sSup>
                      <m:sSupPr>
                        <m:ctrlPr>
                          <a:rPr lang="en-US" sz="2700" i="1">
                            <a:solidFill>
                              <a:prstClr val="black"/>
                            </a:solidFill>
                            <a:latin typeface="Cambria Math"/>
                            <a:ea typeface="Cambria Math" panose="02040503050406030204" pitchFamily="18" charset="0"/>
                          </a:rPr>
                        </m:ctrlPr>
                      </m:sSupPr>
                      <m:e>
                        <m:r>
                          <a:rPr lang="en-US" sz="2700" i="1">
                            <a:solidFill>
                              <a:prstClr val="black"/>
                            </a:solidFill>
                            <a:latin typeface="Cambria Math" panose="02040503050406030204" pitchFamily="18" charset="0"/>
                            <a:ea typeface="Cambria Math" panose="02040503050406030204" pitchFamily="18" charset="0"/>
                          </a:rPr>
                          <m:t>𝑅</m:t>
                        </m:r>
                      </m:e>
                      <m:sup>
                        <m:r>
                          <a:rPr lang="en-US" sz="2700" i="1">
                            <a:solidFill>
                              <a:prstClr val="black"/>
                            </a:solidFill>
                            <a:latin typeface="Cambria Math" panose="02040503050406030204" pitchFamily="18" charset="0"/>
                            <a:ea typeface="Cambria Math" panose="02040503050406030204" pitchFamily="18" charset="0"/>
                          </a:rPr>
                          <m:t>2</m:t>
                        </m:r>
                      </m:sup>
                    </m:sSup>
                  </m:oMath>
                </a14:m>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khoảng</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700" i="1">
                            <a:solidFill>
                              <a:prstClr val="black"/>
                            </a:solidFill>
                            <a:latin typeface="Cambria Math"/>
                          </a:rPr>
                        </m:ctrlPr>
                      </m:dPr>
                      <m:e>
                        <m:r>
                          <a:rPr lang="en-US" sz="2700" i="1">
                            <a:solidFill>
                              <a:prstClr val="black"/>
                            </a:solidFill>
                            <a:latin typeface="Cambria Math" panose="02040503050406030204" pitchFamily="18" charset="0"/>
                          </a:rPr>
                          <m:t>0;+</m:t>
                        </m:r>
                        <m:r>
                          <a:rPr lang="en-US" sz="2700" i="1">
                            <a:solidFill>
                              <a:prstClr val="black"/>
                            </a:solidFill>
                            <a:latin typeface="Cambria Math" panose="02040503050406030204" pitchFamily="18" charset="0"/>
                            <a:ea typeface="Cambria Math" panose="02040503050406030204" pitchFamily="18" charset="0"/>
                          </a:rPr>
                          <m:t>∞</m:t>
                        </m:r>
                      </m:e>
                    </m:d>
                  </m:oMath>
                </a14:m>
                <a:r>
                  <a:rPr lang="en-US" sz="2700" dirty="0">
                    <a:solidFill>
                      <a:prstClr val="black"/>
                    </a:solidFill>
                    <a:latin typeface="Times New Roman" panose="02020603050405020304" pitchFamily="18" charset="0"/>
                    <a:cs typeface="Times New Roman" panose="02020603050405020304" pitchFamily="18" charset="0"/>
                  </a:rPr>
                  <a:t> ta </a:t>
                </a:r>
                <a:r>
                  <a:rPr lang="en-US" sz="2700" dirty="0" err="1">
                    <a:solidFill>
                      <a:prstClr val="black"/>
                    </a:solidFill>
                    <a:latin typeface="Times New Roman" panose="02020603050405020304" pitchFamily="18" charset="0"/>
                    <a:cs typeface="Times New Roman" panose="02020603050405020304" pitchFamily="18" charset="0"/>
                  </a:rPr>
                  <a:t>được</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𝑓</m:t>
                    </m:r>
                    <m:d>
                      <m:dPr>
                        <m:ctrlPr>
                          <a:rPr lang="en-US" sz="2700" i="1">
                            <a:solidFill>
                              <a:prstClr val="black"/>
                            </a:solidFill>
                            <a:latin typeface="Cambria Math"/>
                          </a:rPr>
                        </m:ctrlPr>
                      </m:dPr>
                      <m:e>
                        <m:r>
                          <a:rPr lang="en-US" sz="2700" i="1">
                            <a:solidFill>
                              <a:prstClr val="black"/>
                            </a:solidFill>
                            <a:latin typeface="Cambria Math" panose="02040503050406030204" pitchFamily="18" charset="0"/>
                          </a:rPr>
                          <m:t>𝑅</m:t>
                        </m:r>
                      </m:e>
                    </m:d>
                  </m:oMath>
                </a14:m>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đạt</a:t>
                </a:r>
                <a:r>
                  <a:rPr lang="en-US" sz="2700" dirty="0">
                    <a:solidFill>
                      <a:prstClr val="black"/>
                    </a:solidFill>
                    <a:latin typeface="Times New Roman" panose="02020603050405020304" pitchFamily="18" charset="0"/>
                    <a:cs typeface="Times New Roman" panose="02020603050405020304" pitchFamily="18" charset="0"/>
                  </a:rPr>
                  <a:t> GTNN </a:t>
                </a:r>
                <a:r>
                  <a:rPr lang="en-US" sz="2700" dirty="0" err="1">
                    <a:solidFill>
                      <a:prstClr val="black"/>
                    </a:solidFill>
                    <a:latin typeface="Times New Roman" panose="02020603050405020304" pitchFamily="18" charset="0"/>
                    <a:cs typeface="Times New Roman" panose="02020603050405020304" pitchFamily="18" charset="0"/>
                  </a:rPr>
                  <a:t>khi</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𝑅</m:t>
                    </m:r>
                    <m:r>
                      <a:rPr lang="en-US" sz="2700" i="1">
                        <a:solidFill>
                          <a:prstClr val="black"/>
                        </a:solidFill>
                        <a:latin typeface="Cambria Math" panose="02040503050406030204" pitchFamily="18" charset="0"/>
                      </a:rPr>
                      <m:t>=</m:t>
                    </m:r>
                    <m:r>
                      <a:rPr lang="en-US" sz="2700" i="1">
                        <a:solidFill>
                          <a:prstClr val="black"/>
                        </a:solidFill>
                        <a:latin typeface="Cambria Math" panose="02040503050406030204" pitchFamily="18" charset="0"/>
                      </a:rPr>
                      <m:t>h</m:t>
                    </m:r>
                    <m:r>
                      <a:rPr lang="en-US" sz="2700" i="1">
                        <a:solidFill>
                          <a:prstClr val="black"/>
                        </a:solidFill>
                        <a:latin typeface="Cambria Math" panose="02040503050406030204" pitchFamily="18" charset="0"/>
                      </a:rPr>
                      <m:t>.</m:t>
                    </m:r>
                  </m:oMath>
                </a14:m>
                <a:endParaRPr lang="en-US" sz="2700" dirty="0">
                  <a:solidFill>
                    <a:prstClr val="black"/>
                  </a:solidFill>
                  <a:latin typeface="Times New Roman" panose="02020603050405020304" pitchFamily="18" charset="0"/>
                  <a:cs typeface="Times New Roman" panose="02020603050405020304" pitchFamily="18" charset="0"/>
                </a:endParaRPr>
              </a:p>
            </p:txBody>
          </p:sp>
        </mc:Choice>
        <mc:Fallback>
          <p:sp>
            <p:nvSpPr>
              <p:cNvPr id="24" name="Hộp Văn bản 23">
                <a:extLst>
                  <a:ext uri="{FF2B5EF4-FFF2-40B4-BE49-F238E27FC236}">
                    <a16:creationId xmlns:a16="http://schemas.microsoft.com/office/drawing/2014/main" xmlns:a14="http://schemas.microsoft.com/office/drawing/2010/main" xmlns="" id="{B1FA2F23-E5DF-44CC-A722-CE11E22EB1B4}"/>
                  </a:ext>
                </a:extLst>
              </p:cNvPr>
              <p:cNvSpPr txBox="1">
                <a:spLocks noRot="1" noChangeAspect="1" noMove="1" noResize="1" noEditPoints="1" noAdjustHandles="1" noChangeArrowheads="1" noChangeShapeType="1" noTextEdit="1"/>
              </p:cNvSpPr>
              <p:nvPr/>
            </p:nvSpPr>
            <p:spPr>
              <a:xfrm>
                <a:off x="2785734" y="5564966"/>
                <a:ext cx="9052451" cy="877163"/>
              </a:xfrm>
              <a:prstGeom prst="rect">
                <a:avLst/>
              </a:prstGeom>
              <a:blipFill rotWithShape="1">
                <a:blip r:embed="rId10"/>
                <a:stretch>
                  <a:fillRect l="-1751" t="-9028" b="-19444"/>
                </a:stretch>
              </a:blipFill>
            </p:spPr>
            <p:txBody>
              <a:bodyPr/>
              <a:lstStyle/>
              <a:p>
                <a:r>
                  <a:rPr lang="en-US">
                    <a:noFill/>
                  </a:rPr>
                  <a:t> </a:t>
                </a:r>
              </a:p>
            </p:txBody>
          </p:sp>
        </mc:Fallback>
      </mc:AlternateContent>
    </p:spTree>
    <p:extLst>
      <p:ext uri="{BB962C8B-B14F-4D97-AF65-F5344CB8AC3E}">
        <p14:creationId xmlns:p14="http://schemas.microsoft.com/office/powerpoint/2010/main" val="16621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3" grpId="0"/>
      <p:bldP spid="16" grpId="0"/>
      <p:bldP spid="18"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55989" y="2938356"/>
            <a:ext cx="11943541" cy="3919644"/>
            <a:chOff x="203200" y="3636272"/>
            <a:chExt cx="11943541" cy="4536833"/>
          </a:xfrm>
        </p:grpSpPr>
        <p:sp>
          <p:nvSpPr>
            <p:cNvPr id="5" name="Rounded Rectangle 4"/>
            <p:cNvSpPr/>
            <p:nvPr/>
          </p:nvSpPr>
          <p:spPr>
            <a:xfrm>
              <a:off x="311841" y="3920490"/>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2"/>
              <a:ext cx="2342698" cy="586254"/>
              <a:chOff x="1275608" y="6239450"/>
              <a:chExt cx="4592537" cy="1065196"/>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dirty="0">
                  <a:solidFill>
                    <a:prstClr val="black"/>
                  </a:solidFill>
                </a:endParaRPr>
              </a:p>
            </p:txBody>
          </p:sp>
          <p:sp>
            <p:nvSpPr>
              <p:cNvPr id="8" name="TextBox 7"/>
              <p:cNvSpPr txBox="1"/>
              <p:nvPr/>
            </p:nvSpPr>
            <p:spPr>
              <a:xfrm>
                <a:off x="2187353" y="6239450"/>
                <a:ext cx="2813136" cy="1065196"/>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dirty="0">
                  <a:solidFill>
                    <a:prstClr val="black"/>
                  </a:solidFill>
                </a:endParaRPr>
              </a:p>
            </p:txBody>
          </p:sp>
        </p:grpSp>
      </p:grpSp>
      <p:grpSp>
        <p:nvGrpSpPr>
          <p:cNvPr id="20" name="Group 19"/>
          <p:cNvGrpSpPr/>
          <p:nvPr/>
        </p:nvGrpSpPr>
        <p:grpSpPr>
          <a:xfrm>
            <a:off x="0" y="23406"/>
            <a:ext cx="12189363" cy="1824410"/>
            <a:chOff x="-19731" y="1869705"/>
            <a:chExt cx="23895567" cy="3059861"/>
          </a:xfrm>
        </p:grpSpPr>
        <p:grpSp>
          <p:nvGrpSpPr>
            <p:cNvPr id="21" name="Group 20"/>
            <p:cNvGrpSpPr/>
            <p:nvPr/>
          </p:nvGrpSpPr>
          <p:grpSpPr>
            <a:xfrm>
              <a:off x="-19731" y="1869705"/>
              <a:ext cx="23895567" cy="3059861"/>
              <a:chOff x="-19731" y="1647866"/>
              <a:chExt cx="23895567" cy="3059861"/>
            </a:xfrm>
          </p:grpSpPr>
          <p:sp>
            <p:nvSpPr>
              <p:cNvPr id="25" name="Rounded Rectangle 24"/>
              <p:cNvSpPr/>
              <p:nvPr/>
            </p:nvSpPr>
            <p:spPr bwMode="auto">
              <a:xfrm>
                <a:off x="-19731" y="1720890"/>
                <a:ext cx="23895567" cy="2986837"/>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dirty="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dirty="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dirty="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dirty="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dirty="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dirty="0">
                    <a:solidFill>
                      <a:prstClr val="black"/>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a:t>
                  </a:r>
                  <a:r>
                    <a:rPr lang="vi-VN" sz="3000" dirty="0">
                      <a:solidFill>
                        <a:prstClr val="white"/>
                      </a:solidFill>
                      <a:latin typeface="Tahoma" pitchFamily="34" charset="0"/>
                      <a:cs typeface="Tahoma" pitchFamily="34" charset="0"/>
                    </a:rPr>
                    <a:t>3</a:t>
                  </a:r>
                  <a:r>
                    <a:rPr lang="en-US" sz="3000" dirty="0">
                      <a:solidFill>
                        <a:prstClr val="white"/>
                      </a:solidFill>
                      <a:latin typeface="Tahoma" pitchFamily="34" charset="0"/>
                      <a:cs typeface="Tahoma" pitchFamily="34" charset="0"/>
                    </a:rPr>
                    <a:t>9</a:t>
                  </a:r>
                </a:p>
              </p:txBody>
            </p:sp>
          </p:grpSp>
        </p:grpSp>
        <mc:AlternateContent xmlns:mc="http://schemas.openxmlformats.org/markup-compatibility/2006">
          <mc:Choice xmlns:a14="http://schemas.microsoft.com/office/drawing/2010/main" Requires="a14">
            <p:sp>
              <p:nvSpPr>
                <p:cNvPr id="23" name="Rectangle 22"/>
                <p:cNvSpPr/>
                <p:nvPr/>
              </p:nvSpPr>
              <p:spPr>
                <a:xfrm>
                  <a:off x="516252" y="1948516"/>
                  <a:ext cx="22851992" cy="2981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314850" indent="-314850" algn="just" defTabSz="1088258">
                    <a:lnSpc>
                      <a:spcPct val="115000"/>
                    </a:lnSpc>
                    <a:spcBef>
                      <a:spcPts val="300"/>
                    </a:spcBef>
                    <a:tabLst>
                      <a:tab pos="314850" algn="l"/>
                    </a:tabLst>
                  </a:pPr>
                  <a:r>
                    <a:rPr lang="nl-NL" sz="3000" smtClean="0">
                      <a:solidFill>
                        <a:prstClr val="black"/>
                      </a:solidFill>
                      <a:latin typeface="Times New Roman" panose="02020603050405020304" pitchFamily="18" charset="0"/>
                      <a:ea typeface="Times New Roman" panose="02020603050405020304" pitchFamily="18" charset="0"/>
                    </a:rPr>
                    <a:t>                  Một </a:t>
                  </a:r>
                  <a:r>
                    <a:rPr lang="nl-NL" sz="3000" dirty="0">
                      <a:solidFill>
                        <a:prstClr val="black"/>
                      </a:solidFill>
                      <a:latin typeface="Times New Roman" panose="02020603050405020304" pitchFamily="18" charset="0"/>
                      <a:ea typeface="Times New Roman" panose="02020603050405020304" pitchFamily="18" charset="0"/>
                    </a:rPr>
                    <a:t>tấm nhôm hình chữ nhật có hai kích thước là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𝑎</m:t>
                      </m:r>
                    </m:oMath>
                  </a14:m>
                  <a:r>
                    <a:rPr lang="nl-NL" sz="3000" dirty="0">
                      <a:solidFill>
                        <a:prstClr val="black"/>
                      </a:solidFill>
                      <a:latin typeface="Times New Roman" panose="02020603050405020304" pitchFamily="18" charset="0"/>
                      <a:ea typeface="Times New Roman" panose="02020603050405020304" pitchFamily="18" charset="0"/>
                    </a:rPr>
                    <a:t>và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2</m:t>
                      </m:r>
                      <m:r>
                        <a:rPr lang="en-US" sz="3000" i="1">
                          <a:solidFill>
                            <a:prstClr val="black"/>
                          </a:solidFill>
                          <a:latin typeface="Cambria Math" panose="02040503050406030204" pitchFamily="18" charset="0"/>
                          <a:ea typeface="Times New Roman" panose="02020603050405020304" pitchFamily="18" charset="0"/>
                        </a:rPr>
                        <m:t>𝑎</m:t>
                      </m:r>
                    </m:oMath>
                  </a14:m>
                  <a:r>
                    <a:rPr lang="nl-NL" sz="3000" dirty="0">
                      <a:solidFill>
                        <a:prstClr val="black"/>
                      </a:solidFill>
                      <a:latin typeface="Times New Roman" panose="02020603050405020304" pitchFamily="18" charset="0"/>
                      <a:ea typeface="Times New Roman" panose="02020603050405020304" pitchFamily="18" charset="0"/>
                    </a:rPr>
                    <a:t>(</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𝑎</m:t>
                      </m:r>
                    </m:oMath>
                  </a14:m>
                  <a:r>
                    <a:rPr lang="nl-NL" sz="3000" dirty="0">
                      <a:solidFill>
                        <a:prstClr val="black"/>
                      </a:solidFill>
                      <a:latin typeface="Times New Roman" panose="02020603050405020304" pitchFamily="18" charset="0"/>
                      <a:ea typeface="Times New Roman" panose="02020603050405020304" pitchFamily="18" charset="0"/>
                    </a:rPr>
                    <a:t> là độ dài có sẵn). Người ta cuốn tấm nhôm đó thành một hình trụ. Nếu hình trụ được tạo thành có chu vi đáy bằng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2</m:t>
                      </m:r>
                      <m:r>
                        <a:rPr lang="en-US" sz="3000" i="1">
                          <a:solidFill>
                            <a:prstClr val="black"/>
                          </a:solidFill>
                          <a:latin typeface="Cambria Math" panose="02040503050406030204" pitchFamily="18" charset="0"/>
                          <a:ea typeface="Times New Roman" panose="02020603050405020304" pitchFamily="18" charset="0"/>
                        </a:rPr>
                        <m:t>𝑎</m:t>
                      </m:r>
                    </m:oMath>
                  </a14:m>
                  <a:r>
                    <a:rPr lang="en-US" sz="3000" dirty="0">
                      <a:solidFill>
                        <a:prstClr val="black"/>
                      </a:solidFill>
                      <a:latin typeface="Times New Roman" panose="02020603050405020304" pitchFamily="18" charset="0"/>
                      <a:ea typeface="Times New Roman" panose="02020603050405020304" pitchFamily="18" charset="0"/>
                    </a:rPr>
                    <a:t> </a:t>
                  </a:r>
                  <a:r>
                    <a:rPr lang="nl-NL" sz="3000" dirty="0">
                      <a:solidFill>
                        <a:prstClr val="black"/>
                      </a:solidFill>
                      <a:latin typeface="Times New Roman" panose="02020603050405020304" pitchFamily="18" charset="0"/>
                      <a:ea typeface="Times New Roman" panose="02020603050405020304" pitchFamily="18" charset="0"/>
                    </a:rPr>
                    <a:t>thì thể tích của nó bằng:</a:t>
                  </a:r>
                  <a:endParaRPr lang="en-US" sz="3000" dirty="0">
                    <a:solidFill>
                      <a:prstClr val="black"/>
                    </a:solidFill>
                    <a:latin typeface="Times New Roman" panose="02020603050405020304" pitchFamily="18" charset="0"/>
                    <a:ea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516252" y="1948516"/>
                  <a:ext cx="22851992" cy="2981050"/>
                </a:xfrm>
                <a:prstGeom prst="rect">
                  <a:avLst/>
                </a:prstGeom>
                <a:blipFill rotWithShape="1">
                  <a:blip r:embed="rId3"/>
                  <a:stretch>
                    <a:fillRect t="-344" r="-418" b="-48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135496" y="2001584"/>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63" name="Action Button: Forward or Next 62">
            <a:hlinkClick r:id="" action="ppaction://hlinkshowjump?jump=nextslide" highlightClick="1"/>
          </p:cNvPr>
          <p:cNvSpPr/>
          <p:nvPr/>
        </p:nvSpPr>
        <p:spPr>
          <a:xfrm>
            <a:off x="11536909" y="6421272"/>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11" name="Rectangle 10">
            <a:extLst>
              <a:ext uri="{FF2B5EF4-FFF2-40B4-BE49-F238E27FC236}">
                <a16:creationId xmlns:a16="http://schemas.microsoft.com/office/drawing/2014/main" xmlns="" id="{6486030C-3A67-43C4-BD8F-4F6E51BAA2A3}"/>
              </a:ext>
            </a:extLst>
          </p:cNvPr>
          <p:cNvSpPr/>
          <p:nvPr/>
        </p:nvSpPr>
        <p:spPr>
          <a:xfrm>
            <a:off x="1935094" y="3429000"/>
            <a:ext cx="6095206" cy="540138"/>
          </a:xfrm>
          <a:prstGeom prst="rect">
            <a:avLst/>
          </a:prstGeom>
        </p:spPr>
        <p:txBody>
          <a:bodyPr lIns="45704" tIns="22851" rIns="45704" bIns="22851">
            <a:spAutoFit/>
          </a:bodyPr>
          <a:lstStyle/>
          <a:p>
            <a:pPr defTabSz="1088258">
              <a:lnSpc>
                <a:spcPct val="107000"/>
              </a:lnSpc>
              <a:spcAft>
                <a:spcPts val="400"/>
              </a:spcAft>
            </a:pPr>
            <a:r>
              <a:rPr lang="vi-VN" sz="3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endParaRPr lang="en-US" sz="30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122472" y="2328470"/>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mc:Choice xmlns:a14="http://schemas.microsoft.com/office/drawing/2010/main" Requires="a14">
          <p:sp>
            <p:nvSpPr>
              <p:cNvPr id="13" name="Hình chữ nhật 12">
                <a:extLst>
                  <a:ext uri="{FF2B5EF4-FFF2-40B4-BE49-F238E27FC236}">
                    <a16:creationId xmlns:a16="http://schemas.microsoft.com/office/drawing/2014/main" xmlns="" id="{08116084-009E-48F5-B354-02DE4A672D0F}"/>
                  </a:ext>
                </a:extLst>
              </p:cNvPr>
              <p:cNvSpPr/>
              <p:nvPr/>
            </p:nvSpPr>
            <p:spPr>
              <a:xfrm>
                <a:off x="1373802" y="2120488"/>
                <a:ext cx="720203" cy="766268"/>
              </a:xfrm>
              <a:prstGeom prst="rect">
                <a:avLst/>
              </a:prstGeom>
            </p:spPr>
            <p:txBody>
              <a:bodyPr wrap="squar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Times New Roman" panose="02020603050405020304" pitchFamily="18" charset="0"/>
                          </a:rPr>
                        </m:ctrlPr>
                      </m:fPr>
                      <m:num>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num>
                      <m:den>
                        <m:r>
                          <a:rPr lang="en-US" sz="3000" i="1">
                            <a:solidFill>
                              <a:prstClr val="white"/>
                            </a:solidFill>
                            <a:latin typeface="Cambria Math" panose="02040503050406030204" pitchFamily="18" charset="0"/>
                            <a:ea typeface="Times New Roman" panose="02020603050405020304" pitchFamily="18" charset="0"/>
                          </a:rPr>
                          <m:t>𝜋</m:t>
                        </m:r>
                      </m:den>
                    </m:f>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black"/>
                  </a:solidFill>
                </a:endParaRPr>
              </a:p>
            </p:txBody>
          </p:sp>
        </mc:Choice>
        <mc:Fallback>
          <p:sp>
            <p:nvSpPr>
              <p:cNvPr id="13" name="Hình chữ nhật 12">
                <a:extLst>
                  <a:ext uri="{FF2B5EF4-FFF2-40B4-BE49-F238E27FC236}">
                    <a16:creationId xmlns:a16="http://schemas.microsoft.com/office/drawing/2014/main" xmlns:a14="http://schemas.microsoft.com/office/drawing/2010/main" xmlns="" id="{08116084-009E-48F5-B354-02DE4A672D0F}"/>
                  </a:ext>
                </a:extLst>
              </p:cNvPr>
              <p:cNvSpPr>
                <a:spLocks noRot="1" noChangeAspect="1" noMove="1" noResize="1" noEditPoints="1" noAdjustHandles="1" noChangeArrowheads="1" noChangeShapeType="1" noTextEdit="1"/>
              </p:cNvSpPr>
              <p:nvPr/>
            </p:nvSpPr>
            <p:spPr>
              <a:xfrm>
                <a:off x="1373802" y="2120488"/>
                <a:ext cx="720203" cy="766268"/>
              </a:xfrm>
              <a:prstGeom prst="rect">
                <a:avLst/>
              </a:prstGeom>
              <a:blipFill rotWithShape="1">
                <a:blip r:embed="rId4"/>
                <a:stretch>
                  <a:fillRect b="-126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Hình chữ nhật 13">
                <a:extLst>
                  <a:ext uri="{FF2B5EF4-FFF2-40B4-BE49-F238E27FC236}">
                    <a16:creationId xmlns:a16="http://schemas.microsoft.com/office/drawing/2014/main" xmlns="" id="{FA24E1D0-21CC-4EF2-B623-805B1A84878C}"/>
                  </a:ext>
                </a:extLst>
              </p:cNvPr>
              <p:cNvSpPr/>
              <p:nvPr/>
            </p:nvSpPr>
            <p:spPr>
              <a:xfrm>
                <a:off x="4185480" y="2140412"/>
                <a:ext cx="818355" cy="507832"/>
              </a:xfrm>
              <a:prstGeom prst="rect">
                <a:avLst/>
              </a:prstGeom>
            </p:spPr>
            <p:txBody>
              <a:bodyPr wrap="none" lIns="45704" tIns="22851" rIns="45704" bIns="22851">
                <a:spAutoFit/>
              </a:bodyPr>
              <a:lstStyle/>
              <a:p>
                <a:pPr defTabSz="1088258"/>
                <a14:m>
                  <m:oMathPara xmlns:m="http://schemas.openxmlformats.org/officeDocument/2006/math">
                    <m:oMathParaPr>
                      <m:jc m:val="centerGroup"/>
                    </m:oMathParaPr>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m:oMathPara>
                </a14:m>
                <a:endParaRPr lang="en-US" sz="3000" dirty="0">
                  <a:solidFill>
                    <a:prstClr val="white"/>
                  </a:solidFill>
                </a:endParaRPr>
              </a:p>
            </p:txBody>
          </p:sp>
        </mc:Choice>
        <mc:Fallback>
          <p:sp>
            <p:nvSpPr>
              <p:cNvPr id="14" name="Hình chữ nhật 13">
                <a:extLst>
                  <a:ext uri="{FF2B5EF4-FFF2-40B4-BE49-F238E27FC236}">
                    <a16:creationId xmlns:a16="http://schemas.microsoft.com/office/drawing/2014/main" xmlns:a14="http://schemas.microsoft.com/office/drawing/2010/main" xmlns="" id="{FA24E1D0-21CC-4EF2-B623-805B1A84878C}"/>
                  </a:ext>
                </a:extLst>
              </p:cNvPr>
              <p:cNvSpPr>
                <a:spLocks noRot="1" noChangeAspect="1" noMove="1" noResize="1" noEditPoints="1" noAdjustHandles="1" noChangeArrowheads="1" noChangeShapeType="1" noTextEdit="1"/>
              </p:cNvSpPr>
              <p:nvPr/>
            </p:nvSpPr>
            <p:spPr>
              <a:xfrm>
                <a:off x="4185480" y="2140412"/>
                <a:ext cx="818355" cy="5078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Hình chữ nhật 14">
                <a:extLst>
                  <a:ext uri="{FF2B5EF4-FFF2-40B4-BE49-F238E27FC236}">
                    <a16:creationId xmlns:a16="http://schemas.microsoft.com/office/drawing/2014/main" xmlns="" id="{58221A75-8D03-43A6-8C72-BCC5A8D11EFA}"/>
                  </a:ext>
                </a:extLst>
              </p:cNvPr>
              <p:cNvSpPr/>
              <p:nvPr/>
            </p:nvSpPr>
            <p:spPr>
              <a:xfrm>
                <a:off x="7094398" y="2045810"/>
                <a:ext cx="542321" cy="766268"/>
              </a:xfrm>
              <a:prstGeom prst="rect">
                <a:avLst/>
              </a:prstGeom>
            </p:spPr>
            <p:txBody>
              <a:bodyPr wrap="non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Times New Roman" panose="02020603050405020304" pitchFamily="18" charset="0"/>
                          </a:rPr>
                        </m:ctrlPr>
                      </m:fPr>
                      <m:num>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num>
                      <m:den>
                        <m:r>
                          <a:rPr lang="en-US" sz="3000" i="1">
                            <a:solidFill>
                              <a:prstClr val="white"/>
                            </a:solidFill>
                            <a:latin typeface="Cambria Math" panose="02040503050406030204" pitchFamily="18" charset="0"/>
                            <a:ea typeface="Times New Roman" panose="02020603050405020304" pitchFamily="18" charset="0"/>
                          </a:rPr>
                          <m:t>2</m:t>
                        </m:r>
                        <m:r>
                          <a:rPr lang="en-US" sz="3000" i="1">
                            <a:solidFill>
                              <a:prstClr val="white"/>
                            </a:solidFill>
                            <a:latin typeface="Cambria Math" panose="02040503050406030204" pitchFamily="18" charset="0"/>
                            <a:ea typeface="Times New Roman" panose="02020603050405020304" pitchFamily="18" charset="0"/>
                          </a:rPr>
                          <m:t>𝜋</m:t>
                        </m:r>
                      </m:den>
                    </m:f>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black"/>
                  </a:solidFill>
                </a:endParaRPr>
              </a:p>
            </p:txBody>
          </p:sp>
        </mc:Choice>
        <mc:Fallback>
          <p:sp>
            <p:nvSpPr>
              <p:cNvPr id="15" name="Hình chữ nhật 14">
                <a:extLst>
                  <a:ext uri="{FF2B5EF4-FFF2-40B4-BE49-F238E27FC236}">
                    <a16:creationId xmlns:a16="http://schemas.microsoft.com/office/drawing/2014/main" xmlns:a14="http://schemas.microsoft.com/office/drawing/2010/main" xmlns="" id="{58221A75-8D03-43A6-8C72-BCC5A8D11EFA}"/>
                  </a:ext>
                </a:extLst>
              </p:cNvPr>
              <p:cNvSpPr>
                <a:spLocks noRot="1" noChangeAspect="1" noMove="1" noResize="1" noEditPoints="1" noAdjustHandles="1" noChangeArrowheads="1" noChangeShapeType="1" noTextEdit="1"/>
              </p:cNvSpPr>
              <p:nvPr/>
            </p:nvSpPr>
            <p:spPr>
              <a:xfrm>
                <a:off x="7094398" y="2045810"/>
                <a:ext cx="542321" cy="766268"/>
              </a:xfrm>
              <a:prstGeom prst="rect">
                <a:avLst/>
              </a:prstGeom>
              <a:blipFill rotWithShape="1">
                <a:blip r:embed="rId6"/>
                <a:stretch>
                  <a:fillRect r="-33708" b="-136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Hình chữ nhật 15">
                <a:extLst>
                  <a:ext uri="{FF2B5EF4-FFF2-40B4-BE49-F238E27FC236}">
                    <a16:creationId xmlns:a16="http://schemas.microsoft.com/office/drawing/2014/main" xmlns="" id="{6D019698-0315-4E8B-B52C-E9DC53357540}"/>
                  </a:ext>
                </a:extLst>
              </p:cNvPr>
              <p:cNvSpPr/>
              <p:nvPr/>
            </p:nvSpPr>
            <p:spPr>
              <a:xfrm>
                <a:off x="9893245" y="2249706"/>
                <a:ext cx="1040342" cy="507832"/>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2</m:t>
                    </m:r>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white"/>
                  </a:solidFill>
                </a:endParaRPr>
              </a:p>
            </p:txBody>
          </p:sp>
        </mc:Choice>
        <mc:Fallback>
          <p:sp>
            <p:nvSpPr>
              <p:cNvPr id="16" name="Hình chữ nhật 15">
                <a:extLst>
                  <a:ext uri="{FF2B5EF4-FFF2-40B4-BE49-F238E27FC236}">
                    <a16:creationId xmlns:a16="http://schemas.microsoft.com/office/drawing/2014/main" xmlns:a14="http://schemas.microsoft.com/office/drawing/2010/main" xmlns="" id="{6D019698-0315-4E8B-B52C-E9DC53357540}"/>
                  </a:ext>
                </a:extLst>
              </p:cNvPr>
              <p:cNvSpPr>
                <a:spLocks noRot="1" noChangeAspect="1" noMove="1" noResize="1" noEditPoints="1" noAdjustHandles="1" noChangeArrowheads="1" noChangeShapeType="1" noTextEdit="1"/>
              </p:cNvSpPr>
              <p:nvPr/>
            </p:nvSpPr>
            <p:spPr>
              <a:xfrm>
                <a:off x="9893245" y="2249706"/>
                <a:ext cx="1040342" cy="507832"/>
              </a:xfrm>
              <a:prstGeom prst="rect">
                <a:avLst/>
              </a:prstGeom>
              <a:blipFill rotWithShape="1">
                <a:blip r:embed="rId7"/>
                <a:stretch>
                  <a:fillRect t="-21687" r="-16959" b="-39759"/>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xmlns="" id="{6F16A886-1B61-438D-8E95-0C46E614E071}"/>
              </a:ext>
            </a:extLst>
          </p:cNvPr>
          <p:cNvSpPr txBox="1"/>
          <p:nvPr/>
        </p:nvSpPr>
        <p:spPr>
          <a:xfrm>
            <a:off x="1001731" y="4777670"/>
            <a:ext cx="9931211" cy="877163"/>
          </a:xfrm>
          <a:prstGeom prst="rect">
            <a:avLst/>
          </a:prstGeom>
          <a:noFill/>
        </p:spPr>
        <p:txBody>
          <a:bodyPr wrap="square" lIns="45704" tIns="22851" rIns="45704" bIns="22851" rtlCol="0">
            <a:spAutoFit/>
          </a:bodyPr>
          <a:lstStyle/>
          <a:p>
            <a:pPr defTabSz="1088258"/>
            <a:r>
              <a:rPr lang="en-US" sz="2700" dirty="0" err="1">
                <a:solidFill>
                  <a:prstClr val="black"/>
                </a:solidFill>
                <a:latin typeface="Times New Roman" panose="02020603050405020304" pitchFamily="18" charset="0"/>
                <a:cs typeface="Times New Roman" panose="02020603050405020304" pitchFamily="18" charset="0"/>
              </a:rPr>
              <a:t>Vì</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tấm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nhôm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hai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kích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a:t>
            </a:r>
            <a:r>
              <a:rPr lang="vi-VN" sz="2700" dirty="0">
                <a:solidFill>
                  <a:prstClr val="black"/>
                </a:solidFill>
                <a:latin typeface="Times New Roman" panose="02020603050405020304" pitchFamily="18" charset="0"/>
                <a:cs typeface="Times New Roman" panose="02020603050405020304" pitchFamily="18" charset="0"/>
              </a:rPr>
              <a:t>ư</a:t>
            </a:r>
            <a:r>
              <a:rPr lang="en-US" sz="2700" dirty="0" err="1">
                <a:solidFill>
                  <a:prstClr val="black"/>
                </a:solidFill>
                <a:latin typeface="Times New Roman" panose="02020603050405020304" pitchFamily="18" charset="0"/>
                <a:cs typeface="Times New Roman" panose="02020603050405020304" pitchFamily="18" charset="0"/>
              </a:rPr>
              <a:t>ớc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a </a:t>
            </a:r>
            <a:r>
              <a:rPr lang="en-US" sz="2700" dirty="0" err="1">
                <a:solidFill>
                  <a:prstClr val="black"/>
                </a:solidFill>
                <a:latin typeface="Times New Roman" panose="02020603050405020304" pitchFamily="18" charset="0"/>
                <a:cs typeface="Times New Roman" panose="02020603050405020304" pitchFamily="18" charset="0"/>
              </a:rPr>
              <a:t>và</a:t>
            </a:r>
            <a:r>
              <a:rPr lang="en-US" sz="2700" dirty="0">
                <a:solidFill>
                  <a:prstClr val="black"/>
                </a:solidFill>
                <a:latin typeface="Times New Roman" panose="02020603050405020304" pitchFamily="18" charset="0"/>
                <a:cs typeface="Times New Roman" panose="02020603050405020304" pitchFamily="18" charset="0"/>
              </a:rPr>
              <a:t> 2a, </a:t>
            </a:r>
            <a:r>
              <a:rPr lang="en-US" sz="2700" dirty="0" err="1">
                <a:solidFill>
                  <a:prstClr val="black"/>
                </a:solidFill>
                <a:latin typeface="Times New Roman" panose="02020603050405020304" pitchFamily="18" charset="0"/>
                <a:cs typeface="Times New Roman" panose="02020603050405020304" pitchFamily="18" charset="0"/>
              </a:rPr>
              <a:t>sau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khi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cuốn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tạo</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thành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hình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trụ</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có</a:t>
            </a:r>
            <a:r>
              <a:rPr lang="en-US" sz="2700" dirty="0">
                <a:solidFill>
                  <a:prstClr val="black"/>
                </a:solidFill>
                <a:latin typeface="Times New Roman" panose="02020603050405020304" pitchFamily="18" charset="0"/>
                <a:cs typeface="Times New Roman" panose="02020603050405020304" pitchFamily="18" charset="0"/>
              </a:rPr>
              <a:t> chu vi </a:t>
            </a:r>
            <a:r>
              <a:rPr lang="en-US" sz="2700" dirty="0" err="1">
                <a:solidFill>
                  <a:prstClr val="black"/>
                </a:solidFill>
                <a:latin typeface="Times New Roman" panose="02020603050405020304" pitchFamily="18" charset="0"/>
                <a:cs typeface="Times New Roman" panose="02020603050405020304" pitchFamily="18" charset="0"/>
              </a:rPr>
              <a:t>đáy</a:t>
            </a:r>
            <a:r>
              <a:rPr lang="en-US" sz="2700" dirty="0">
                <a:solidFill>
                  <a:prstClr val="black"/>
                </a:solidFill>
                <a:latin typeface="Times New Roman" panose="02020603050405020304" pitchFamily="18" charset="0"/>
                <a:cs typeface="Times New Roman" panose="02020603050405020304" pitchFamily="18" charset="0"/>
              </a:rPr>
              <a:t> 2a </a:t>
            </a:r>
            <a:r>
              <a:rPr lang="en-US" sz="2700" dirty="0" err="1">
                <a:solidFill>
                  <a:prstClr val="black"/>
                </a:solidFill>
                <a:latin typeface="Times New Roman" panose="02020603050405020304" pitchFamily="18" charset="0"/>
                <a:cs typeface="Times New Roman" panose="02020603050405020304" pitchFamily="18" charset="0"/>
              </a:rPr>
              <a:t>nên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chiều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cao</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của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hình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trụ</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h = a.</a:t>
            </a:r>
          </a:p>
        </p:txBody>
      </p:sp>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xmlns="" id="{15E36052-AC56-441B-84F3-CBE43BCB0EB4}"/>
                  </a:ext>
                </a:extLst>
              </p:cNvPr>
              <p:cNvSpPr txBox="1"/>
              <p:nvPr/>
            </p:nvSpPr>
            <p:spPr>
              <a:xfrm>
                <a:off x="1001297" y="3508217"/>
                <a:ext cx="9853891" cy="1017619"/>
              </a:xfrm>
              <a:prstGeom prst="rect">
                <a:avLst/>
              </a:prstGeom>
              <a:noFill/>
            </p:spPr>
            <p:txBody>
              <a:bodyPr wrap="square" lIns="45704" tIns="22851" rIns="45704" bIns="22851" rtlCol="0">
                <a:spAutoFit/>
              </a:bodyPr>
              <a:lstStyle/>
              <a:p>
                <a:pPr defTabSz="1088258"/>
                <a:r>
                  <a:rPr lang="en-US" sz="2700" dirty="0">
                    <a:solidFill>
                      <a:prstClr val="black"/>
                    </a:solidFill>
                    <a:latin typeface="Times New Roman" panose="02020603050405020304" pitchFamily="18" charset="0"/>
                    <a:cs typeface="Times New Roman" panose="02020603050405020304" pitchFamily="18" charset="0"/>
                  </a:rPr>
                  <a:t>Gọi </a:t>
                </a:r>
                <a:r>
                  <a:rPr lang="en-US" sz="2700" dirty="0" err="1">
                    <a:solidFill>
                      <a:prstClr val="black"/>
                    </a:solidFill>
                    <a:latin typeface="Times New Roman" panose="02020603050405020304" pitchFamily="18" charset="0"/>
                    <a:cs typeface="Times New Roman" panose="02020603050405020304" pitchFamily="18" charset="0"/>
                  </a:rPr>
                  <a:t>bán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đáy</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của</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hình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trụ</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R. </a:t>
                </a:r>
                <a:r>
                  <a:rPr lang="en-US" sz="2700" dirty="0" err="1">
                    <a:solidFill>
                      <a:prstClr val="black"/>
                    </a:solidFill>
                    <a:latin typeface="Times New Roman" panose="02020603050405020304" pitchFamily="18" charset="0"/>
                    <a:cs typeface="Times New Roman" panose="02020603050405020304" pitchFamily="18" charset="0"/>
                  </a:rPr>
                  <a:t>Hình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trụ</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có</a:t>
                </a:r>
                <a:r>
                  <a:rPr lang="en-US" sz="2700" dirty="0">
                    <a:solidFill>
                      <a:prstClr val="black"/>
                    </a:solidFill>
                    <a:latin typeface="Times New Roman" panose="02020603050405020304" pitchFamily="18" charset="0"/>
                    <a:cs typeface="Times New Roman" panose="02020603050405020304" pitchFamily="18" charset="0"/>
                  </a:rPr>
                  <a:t> chu vi </a:t>
                </a:r>
                <a:r>
                  <a:rPr lang="en-US" sz="2700" dirty="0" err="1">
                    <a:solidFill>
                      <a:prstClr val="black"/>
                    </a:solidFill>
                    <a:latin typeface="Times New Roman" panose="02020603050405020304" pitchFamily="18" charset="0"/>
                    <a:cs typeface="Times New Roman" panose="02020603050405020304" pitchFamily="18" charset="0"/>
                  </a:rPr>
                  <a:t>đáy</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2</m:t>
                    </m:r>
                    <m:r>
                      <a:rPr lang="en-US" sz="2700" i="1">
                        <a:solidFill>
                          <a:prstClr val="black"/>
                        </a:solidFill>
                        <a:latin typeface="Cambria Math" panose="02040503050406030204" pitchFamily="18" charset="0"/>
                        <a:ea typeface="Cambria Math" panose="02040503050406030204" pitchFamily="18" charset="0"/>
                      </a:rPr>
                      <m:t>𝜋</m:t>
                    </m:r>
                    <m:r>
                      <a:rPr lang="en-US" sz="2700" i="1">
                        <a:solidFill>
                          <a:prstClr val="black"/>
                        </a:solidFill>
                        <a:latin typeface="Cambria Math" panose="02040503050406030204" pitchFamily="18" charset="0"/>
                        <a:ea typeface="Cambria Math" panose="02040503050406030204" pitchFamily="18" charset="0"/>
                      </a:rPr>
                      <m:t>𝑅</m:t>
                    </m:r>
                    <m:r>
                      <a:rPr lang="en-US" sz="2700" i="1">
                        <a:solidFill>
                          <a:prstClr val="black"/>
                        </a:solidFill>
                        <a:latin typeface="Cambria Math" panose="02040503050406030204" pitchFamily="18" charset="0"/>
                        <a:ea typeface="Cambria Math" panose="02040503050406030204" pitchFamily="18" charset="0"/>
                      </a:rPr>
                      <m:t>=2</m:t>
                    </m:r>
                    <m:r>
                      <a:rPr lang="en-US" sz="2700" i="1">
                        <a:solidFill>
                          <a:prstClr val="black"/>
                        </a:solidFill>
                        <a:latin typeface="Cambria Math" panose="02040503050406030204" pitchFamily="18" charset="0"/>
                        <a:ea typeface="Cambria Math" panose="02040503050406030204" pitchFamily="18" charset="0"/>
                      </a:rPr>
                      <m:t>𝑎</m:t>
                    </m:r>
                  </m:oMath>
                </a14:m>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bán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đáy</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𝑅</m:t>
                    </m:r>
                    <m:r>
                      <a:rPr lang="en-US" sz="2700" i="1">
                        <a:solidFill>
                          <a:prstClr val="black"/>
                        </a:solidFill>
                        <a:latin typeface="Cambria Math" panose="02040503050406030204" pitchFamily="18" charset="0"/>
                      </a:rPr>
                      <m:t>=</m:t>
                    </m:r>
                    <m:f>
                      <m:fPr>
                        <m:ctrlPr>
                          <a:rPr lang="en-US" sz="2700" i="1">
                            <a:solidFill>
                              <a:prstClr val="black"/>
                            </a:solidFill>
                            <a:latin typeface="Cambria Math"/>
                          </a:rPr>
                        </m:ctrlPr>
                      </m:fPr>
                      <m:num>
                        <m:r>
                          <a:rPr lang="en-US" sz="2700" i="1">
                            <a:solidFill>
                              <a:prstClr val="black"/>
                            </a:solidFill>
                            <a:latin typeface="Cambria Math" panose="02040503050406030204" pitchFamily="18" charset="0"/>
                          </a:rPr>
                          <m:t>𝑎</m:t>
                        </m:r>
                      </m:num>
                      <m:den>
                        <m:r>
                          <a:rPr lang="en-US" sz="2700" i="1">
                            <a:solidFill>
                              <a:prstClr val="black"/>
                            </a:solidFill>
                            <a:latin typeface="Cambria Math" panose="02040503050406030204" pitchFamily="18" charset="0"/>
                            <a:ea typeface="Cambria Math" panose="02040503050406030204" pitchFamily="18" charset="0"/>
                          </a:rPr>
                          <m:t>𝜋</m:t>
                        </m:r>
                      </m:den>
                    </m:f>
                    <m:r>
                      <a:rPr lang="en-US" sz="2700" i="1">
                        <a:solidFill>
                          <a:prstClr val="black"/>
                        </a:solidFill>
                        <a:latin typeface="Cambria Math" panose="02040503050406030204" pitchFamily="18" charset="0"/>
                      </a:rPr>
                      <m:t>.</m:t>
                    </m:r>
                  </m:oMath>
                </a14:m>
                <a:endParaRPr lang="en-US" sz="27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Hộp Văn bản 1">
                <a:extLst>
                  <a:ext uri="{FF2B5EF4-FFF2-40B4-BE49-F238E27FC236}">
                    <a16:creationId xmlns:a16="http://schemas.microsoft.com/office/drawing/2014/main" id="{15E36052-AC56-441B-84F3-CBE43BCB0EB4}"/>
                  </a:ext>
                </a:extLst>
              </p:cNvPr>
              <p:cNvSpPr txBox="1">
                <a:spLocks noRot="1" noChangeAspect="1" noMove="1" noResize="1" noEditPoints="1" noAdjustHandles="1" noChangeArrowheads="1" noChangeShapeType="1" noTextEdit="1"/>
              </p:cNvSpPr>
              <p:nvPr/>
            </p:nvSpPr>
            <p:spPr>
              <a:xfrm>
                <a:off x="2002852" y="7016431"/>
                <a:ext cx="19710349" cy="2035237"/>
              </a:xfrm>
              <a:prstGeom prst="rect">
                <a:avLst/>
              </a:prstGeom>
              <a:blipFill>
                <a:blip r:embed="rId8"/>
                <a:stretch>
                  <a:fillRect l="-1670" t="-8383" b="-7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xmlns="" id="{F35BE64C-5C35-413E-9F20-F35407A32679}"/>
                  </a:ext>
                </a:extLst>
              </p:cNvPr>
              <p:cNvSpPr txBox="1"/>
              <p:nvPr/>
            </p:nvSpPr>
            <p:spPr>
              <a:xfrm>
                <a:off x="1001297" y="5867400"/>
                <a:ext cx="9018493" cy="750046"/>
              </a:xfrm>
              <a:prstGeom prst="rect">
                <a:avLst/>
              </a:prstGeom>
              <a:noFill/>
            </p:spPr>
            <p:txBody>
              <a:bodyPr wrap="square" lIns="45704" tIns="22851" rIns="45704" bIns="22851" rtlCol="0">
                <a:spAutoFit/>
              </a:bodyPr>
              <a:lstStyle/>
              <a:p>
                <a:pPr defTabSz="1088258"/>
                <a:r>
                  <a:rPr lang="en-US" sz="2700" dirty="0">
                    <a:solidFill>
                      <a:prstClr val="black"/>
                    </a:solidFill>
                    <a:latin typeface="Times New Roman" panose="02020603050405020304" pitchFamily="18" charset="0"/>
                    <a:cs typeface="Times New Roman" panose="02020603050405020304" pitchFamily="18" charset="0"/>
                  </a:rPr>
                  <a:t>Vậy </a:t>
                </a:r>
                <a:r>
                  <a:rPr lang="en-US" sz="2700" dirty="0" err="1">
                    <a:solidFill>
                      <a:prstClr val="black"/>
                    </a:solidFill>
                    <a:latin typeface="Times New Roman" panose="02020603050405020304" pitchFamily="18" charset="0"/>
                    <a:cs typeface="Times New Roman" panose="02020603050405020304" pitchFamily="18" charset="0"/>
                  </a:rPr>
                  <a:t>thể</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tích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khối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trụ</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700" i="1">
                        <a:solidFill>
                          <a:prstClr val="black"/>
                        </a:solidFill>
                        <a:latin typeface="Cambria Math" panose="02040503050406030204" pitchFamily="18" charset="0"/>
                      </a:rPr>
                      <m:t>𝑉</m:t>
                    </m:r>
                    <m:r>
                      <a:rPr lang="en-US" sz="2700" i="1">
                        <a:solidFill>
                          <a:prstClr val="black"/>
                        </a:solidFill>
                        <a:latin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𝜋</m:t>
                    </m:r>
                    <m:sSup>
                      <m:sSupPr>
                        <m:ctrlPr>
                          <a:rPr lang="en-US" sz="2700" i="1">
                            <a:solidFill>
                              <a:prstClr val="black"/>
                            </a:solidFill>
                            <a:latin typeface="Cambria Math"/>
                            <a:ea typeface="Cambria Math" panose="02040503050406030204" pitchFamily="18" charset="0"/>
                          </a:rPr>
                        </m:ctrlPr>
                      </m:sSupPr>
                      <m:e>
                        <m:r>
                          <a:rPr lang="en-US" sz="2700" i="1">
                            <a:solidFill>
                              <a:prstClr val="black"/>
                            </a:solidFill>
                            <a:latin typeface="Cambria Math" panose="02040503050406030204" pitchFamily="18" charset="0"/>
                            <a:ea typeface="Cambria Math" panose="02040503050406030204" pitchFamily="18" charset="0"/>
                          </a:rPr>
                          <m:t>𝑅</m:t>
                        </m:r>
                      </m:e>
                      <m:sup>
                        <m:r>
                          <a:rPr lang="en-US" sz="2700" i="1">
                            <a:solidFill>
                              <a:prstClr val="black"/>
                            </a:solidFill>
                            <a:latin typeface="Cambria Math" panose="02040503050406030204" pitchFamily="18" charset="0"/>
                            <a:ea typeface="Cambria Math" panose="02040503050406030204" pitchFamily="18" charset="0"/>
                          </a:rPr>
                          <m:t>2</m:t>
                        </m:r>
                      </m:sup>
                    </m:sSup>
                    <m:r>
                      <a:rPr lang="en-US" sz="2700" i="1">
                        <a:solidFill>
                          <a:prstClr val="black"/>
                        </a:solidFill>
                        <a:latin typeface="Cambria Math" panose="02040503050406030204" pitchFamily="18" charset="0"/>
                        <a:ea typeface="Cambria Math" panose="02040503050406030204" pitchFamily="18" charset="0"/>
                      </a:rPr>
                      <m:t>h</m:t>
                    </m:r>
                    <m:r>
                      <a:rPr lang="en-US" sz="2700" i="1">
                        <a:solidFill>
                          <a:prstClr val="black"/>
                        </a:solidFill>
                        <a:latin typeface="Cambria Math" panose="02040503050406030204" pitchFamily="18" charset="0"/>
                        <a:ea typeface="Cambria Math" panose="02040503050406030204" pitchFamily="18" charset="0"/>
                      </a:rPr>
                      <m:t>=</m:t>
                    </m:r>
                    <m:r>
                      <a:rPr lang="en-US" sz="2700" i="1">
                        <a:solidFill>
                          <a:prstClr val="black"/>
                        </a:solidFill>
                        <a:latin typeface="Cambria Math" panose="02040503050406030204" pitchFamily="18" charset="0"/>
                        <a:ea typeface="Cambria Math" panose="02040503050406030204" pitchFamily="18" charset="0"/>
                      </a:rPr>
                      <m:t>𝜋</m:t>
                    </m:r>
                    <m:sSup>
                      <m:sSupPr>
                        <m:ctrlPr>
                          <a:rPr lang="en-US" sz="2700" i="1">
                            <a:solidFill>
                              <a:prstClr val="black"/>
                            </a:solidFill>
                            <a:latin typeface="Cambria Math"/>
                            <a:ea typeface="Cambria Math" panose="02040503050406030204" pitchFamily="18" charset="0"/>
                          </a:rPr>
                        </m:ctrlPr>
                      </m:sSupPr>
                      <m:e>
                        <m:d>
                          <m:dPr>
                            <m:ctrlPr>
                              <a:rPr lang="en-US" sz="2700" i="1">
                                <a:solidFill>
                                  <a:prstClr val="black"/>
                                </a:solidFill>
                                <a:latin typeface="Cambria Math"/>
                                <a:ea typeface="Cambria Math" panose="02040503050406030204" pitchFamily="18" charset="0"/>
                              </a:rPr>
                            </m:ctrlPr>
                          </m:dPr>
                          <m:e>
                            <m:f>
                              <m:fPr>
                                <m:ctrlPr>
                                  <a:rPr lang="en-US" sz="2700" i="1">
                                    <a:solidFill>
                                      <a:prstClr val="black"/>
                                    </a:solidFill>
                                    <a:latin typeface="Cambria Math"/>
                                    <a:ea typeface="Cambria Math" panose="02040503050406030204" pitchFamily="18" charset="0"/>
                                  </a:rPr>
                                </m:ctrlPr>
                              </m:fPr>
                              <m:num>
                                <m:r>
                                  <a:rPr lang="en-US" sz="2700" i="1">
                                    <a:solidFill>
                                      <a:prstClr val="black"/>
                                    </a:solidFill>
                                    <a:latin typeface="Cambria Math" panose="02040503050406030204" pitchFamily="18" charset="0"/>
                                    <a:ea typeface="Cambria Math" panose="02040503050406030204" pitchFamily="18" charset="0"/>
                                  </a:rPr>
                                  <m:t>𝑎</m:t>
                                </m:r>
                              </m:num>
                              <m:den>
                                <m:r>
                                  <a:rPr lang="en-US" sz="2700" i="1">
                                    <a:solidFill>
                                      <a:prstClr val="black"/>
                                    </a:solidFill>
                                    <a:latin typeface="Cambria Math" panose="02040503050406030204" pitchFamily="18" charset="0"/>
                                    <a:ea typeface="Cambria Math" panose="02040503050406030204" pitchFamily="18" charset="0"/>
                                  </a:rPr>
                                  <m:t>𝜋</m:t>
                                </m:r>
                              </m:den>
                            </m:f>
                          </m:e>
                        </m:d>
                      </m:e>
                      <m:sup>
                        <m:r>
                          <a:rPr lang="en-US" sz="2700" i="1">
                            <a:solidFill>
                              <a:prstClr val="black"/>
                            </a:solidFill>
                            <a:latin typeface="Cambria Math" panose="02040503050406030204" pitchFamily="18" charset="0"/>
                            <a:ea typeface="Cambria Math" panose="02040503050406030204" pitchFamily="18" charset="0"/>
                          </a:rPr>
                          <m:t>2</m:t>
                        </m:r>
                      </m:sup>
                    </m:sSup>
                    <m:r>
                      <a:rPr lang="en-US" sz="2700" i="1">
                        <a:solidFill>
                          <a:prstClr val="black"/>
                        </a:solidFill>
                        <a:latin typeface="Cambria Math" panose="02040503050406030204" pitchFamily="18" charset="0"/>
                        <a:ea typeface="Cambria Math" panose="02040503050406030204" pitchFamily="18" charset="0"/>
                      </a:rPr>
                      <m:t>𝑎</m:t>
                    </m:r>
                    <m:r>
                      <a:rPr lang="en-US" sz="2700" i="1">
                        <a:solidFill>
                          <a:prstClr val="black"/>
                        </a:solidFill>
                        <a:latin typeface="Cambria Math" panose="02040503050406030204" pitchFamily="18" charset="0"/>
                        <a:ea typeface="Cambria Math" panose="02040503050406030204" pitchFamily="18" charset="0"/>
                      </a:rPr>
                      <m:t>=</m:t>
                    </m:r>
                    <m:f>
                      <m:fPr>
                        <m:ctrlPr>
                          <a:rPr lang="en-US" sz="2700" i="1">
                            <a:solidFill>
                              <a:prstClr val="black"/>
                            </a:solidFill>
                            <a:latin typeface="Cambria Math"/>
                            <a:ea typeface="Cambria Math" panose="02040503050406030204" pitchFamily="18" charset="0"/>
                          </a:rPr>
                        </m:ctrlPr>
                      </m:fPr>
                      <m:num>
                        <m:sSup>
                          <m:sSupPr>
                            <m:ctrlPr>
                              <a:rPr lang="en-US" sz="2700" i="1">
                                <a:solidFill>
                                  <a:prstClr val="black"/>
                                </a:solidFill>
                                <a:latin typeface="Cambria Math"/>
                                <a:ea typeface="Cambria Math" panose="02040503050406030204" pitchFamily="18" charset="0"/>
                              </a:rPr>
                            </m:ctrlPr>
                          </m:sSupPr>
                          <m:e>
                            <m:r>
                              <a:rPr lang="en-US" sz="2700" i="1">
                                <a:solidFill>
                                  <a:prstClr val="black"/>
                                </a:solidFill>
                                <a:latin typeface="Cambria Math" panose="02040503050406030204" pitchFamily="18" charset="0"/>
                                <a:ea typeface="Cambria Math" panose="02040503050406030204" pitchFamily="18" charset="0"/>
                              </a:rPr>
                              <m:t>𝑎</m:t>
                            </m:r>
                          </m:e>
                          <m:sup>
                            <m:r>
                              <a:rPr lang="en-US" sz="2700" i="1">
                                <a:solidFill>
                                  <a:prstClr val="black"/>
                                </a:solidFill>
                                <a:latin typeface="Cambria Math" panose="02040503050406030204" pitchFamily="18" charset="0"/>
                                <a:ea typeface="Cambria Math" panose="02040503050406030204" pitchFamily="18" charset="0"/>
                              </a:rPr>
                              <m:t>3</m:t>
                            </m:r>
                          </m:sup>
                        </m:sSup>
                      </m:num>
                      <m:den>
                        <m:r>
                          <a:rPr lang="en-US" sz="2700" i="1">
                            <a:solidFill>
                              <a:prstClr val="black"/>
                            </a:solidFill>
                            <a:latin typeface="Cambria Math" panose="02040503050406030204" pitchFamily="18" charset="0"/>
                            <a:ea typeface="Cambria Math" panose="02040503050406030204" pitchFamily="18" charset="0"/>
                          </a:rPr>
                          <m:t>𝜋</m:t>
                        </m:r>
                      </m:den>
                    </m:f>
                    <m:r>
                      <a:rPr lang="en-US" sz="2700" i="1">
                        <a:solidFill>
                          <a:prstClr val="black"/>
                        </a:solidFill>
                        <a:latin typeface="Cambria Math" panose="02040503050406030204" pitchFamily="18" charset="0"/>
                        <a:ea typeface="Cambria Math" panose="02040503050406030204" pitchFamily="18" charset="0"/>
                      </a:rPr>
                      <m:t>.</m:t>
                    </m:r>
                  </m:oMath>
                </a14:m>
                <a:endParaRPr lang="en-US" sz="27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7" name="Hộp Văn bản 16">
                <a:extLst>
                  <a:ext uri="{FF2B5EF4-FFF2-40B4-BE49-F238E27FC236}">
                    <a16:creationId xmlns:a16="http://schemas.microsoft.com/office/drawing/2014/main" id="{F35BE64C-5C35-413E-9F20-F35407A32679}"/>
                  </a:ext>
                </a:extLst>
              </p:cNvPr>
              <p:cNvSpPr txBox="1">
                <a:spLocks noRot="1" noChangeAspect="1" noMove="1" noResize="1" noEditPoints="1" noAdjustHandles="1" noChangeArrowheads="1" noChangeShapeType="1" noTextEdit="1"/>
              </p:cNvSpPr>
              <p:nvPr/>
            </p:nvSpPr>
            <p:spPr>
              <a:xfrm>
                <a:off x="2002852" y="11734800"/>
                <a:ext cx="18039335" cy="1500091"/>
              </a:xfrm>
              <a:prstGeom prst="rect">
                <a:avLst/>
              </a:prstGeom>
              <a:blipFill>
                <a:blip r:embed="rId9"/>
                <a:stretch>
                  <a:fillRect l="-1825" b="-9756"/>
                </a:stretch>
              </a:blipFill>
            </p:spPr>
            <p:txBody>
              <a:bodyPr/>
              <a:lstStyle/>
              <a:p>
                <a:r>
                  <a:rPr lang="en-US">
                    <a:noFill/>
                  </a:rPr>
                  <a:t> </a:t>
                </a:r>
              </a:p>
            </p:txBody>
          </p:sp>
        </mc:Fallback>
      </mc:AlternateContent>
    </p:spTree>
    <p:extLst>
      <p:ext uri="{BB962C8B-B14F-4D97-AF65-F5344CB8AC3E}">
        <p14:creationId xmlns:p14="http://schemas.microsoft.com/office/powerpoint/2010/main" val="38144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1" grpId="0"/>
      <p:bldP spid="64" grpId="0" animBg="1"/>
      <p:bldP spid="18" grpId="0"/>
      <p:bldP spid="2"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37934" y="2857401"/>
            <a:ext cx="11850222" cy="4000599"/>
            <a:chOff x="203200" y="3636268"/>
            <a:chExt cx="11950052" cy="4425415"/>
          </a:xfrm>
        </p:grpSpPr>
        <p:sp>
          <p:nvSpPr>
            <p:cNvPr id="5" name="Rounded Rectangle 4"/>
            <p:cNvSpPr/>
            <p:nvPr/>
          </p:nvSpPr>
          <p:spPr>
            <a:xfrm>
              <a:off x="318352" y="380906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8"/>
              <a:ext cx="2342698" cy="599465"/>
              <a:chOff x="1275608" y="6239450"/>
              <a:chExt cx="4592537" cy="108920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4" y="6239450"/>
                <a:ext cx="2836835" cy="1089201"/>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37935" y="89732"/>
            <a:ext cx="12099375" cy="2112714"/>
            <a:chOff x="534987" y="1869705"/>
            <a:chExt cx="23719158" cy="3543399"/>
          </a:xfrm>
        </p:grpSpPr>
        <p:grpSp>
          <p:nvGrpSpPr>
            <p:cNvPr id="21" name="Group 20"/>
            <p:cNvGrpSpPr/>
            <p:nvPr/>
          </p:nvGrpSpPr>
          <p:grpSpPr>
            <a:xfrm>
              <a:off x="534987" y="1869705"/>
              <a:ext cx="23612450" cy="3206030"/>
              <a:chOff x="534987" y="1647866"/>
              <a:chExt cx="23612450" cy="3206030"/>
            </a:xfrm>
          </p:grpSpPr>
          <p:sp>
            <p:nvSpPr>
              <p:cNvPr id="25" name="Rounded Rectangle 24"/>
              <p:cNvSpPr/>
              <p:nvPr/>
            </p:nvSpPr>
            <p:spPr bwMode="auto">
              <a:xfrm>
                <a:off x="904438" y="1720890"/>
                <a:ext cx="23242999" cy="313300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40</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3479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314850" indent="-314850" algn="just" defTabSz="1088258">
                    <a:tabLst>
                      <a:tab pos="314850" algn="l"/>
                    </a:tabLst>
                  </a:pPr>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nl-NL"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lập phương </a:t>
                  </a:r>
                  <a14:m>
                    <m:oMath xmlns:m="http://schemas.openxmlformats.org/officeDocument/2006/math">
                      <m:r>
                        <a:rPr lang="nl-NL" sz="3000" i="1">
                          <a:solidFill>
                            <a:prstClr val="black"/>
                          </a:solidFill>
                          <a:latin typeface="Cambria Math" panose="02040503050406030204" pitchFamily="18" charset="0"/>
                          <a:ea typeface="Times New Roman" panose="02020603050405020304" pitchFamily="18" charset="0"/>
                        </a:rPr>
                        <m:t>𝐴𝐵𝐶𝐷</m:t>
                      </m:r>
                      <m:r>
                        <a:rPr lang="nl-NL" sz="3000" i="1">
                          <a:solidFill>
                            <a:prstClr val="black"/>
                          </a:solidFill>
                          <a:latin typeface="Cambria Math" panose="02040503050406030204" pitchFamily="18" charset="0"/>
                          <a:ea typeface="Times New Roman" panose="02020603050405020304" pitchFamily="18" charset="0"/>
                        </a:rPr>
                        <m:t>.</m:t>
                      </m:r>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𝐴</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𝐵</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𝐶</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𝐷</m:t>
                          </m:r>
                        </m:e>
                        <m:sup>
                          <m:r>
                            <a:rPr lang="nl-NL" sz="3000" i="1">
                              <a:solidFill>
                                <a:prstClr val="black"/>
                              </a:solidFill>
                              <a:latin typeface="Cambria Math" panose="02040503050406030204" pitchFamily="18" charset="0"/>
                              <a:ea typeface="Times New Roman" panose="02020603050405020304" pitchFamily="18" charset="0"/>
                            </a:rPr>
                            <m:t>′</m:t>
                          </m:r>
                        </m:sup>
                      </m:sSup>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có đường chéo </a:t>
                  </a:r>
                </a:p>
                <a:p>
                  <a:pPr marL="314850" indent="-314850" algn="just" defTabSz="1088258">
                    <a:tabLst>
                      <a:tab pos="314850" algn="l"/>
                    </a:tabLst>
                  </a:pPr>
                  <a14:m>
                    <m:oMath xmlns:m="http://schemas.openxmlformats.org/officeDocument/2006/math">
                      <m:r>
                        <a:rPr lang="nl-NL" sz="3000" i="1">
                          <a:solidFill>
                            <a:prstClr val="black"/>
                          </a:solidFill>
                          <a:latin typeface="Cambria Math" panose="02040503050406030204" pitchFamily="18" charset="0"/>
                          <a:ea typeface="Times New Roman" panose="02020603050405020304" pitchFamily="18" charset="0"/>
                        </a:rPr>
                        <m:t>𝐵</m:t>
                      </m:r>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𝐷</m:t>
                          </m:r>
                        </m:e>
                        <m:sup>
                          <m:r>
                            <a:rPr lang="nl-NL" sz="3000" i="1">
                              <a:solidFill>
                                <a:prstClr val="black"/>
                              </a:solidFill>
                              <a:latin typeface="Cambria Math" panose="02040503050406030204" pitchFamily="18" charset="0"/>
                              <a:ea typeface="Times New Roman" panose="02020603050405020304" pitchFamily="18" charset="0"/>
                            </a:rPr>
                            <m:t>′</m:t>
                          </m:r>
                        </m:sup>
                      </m:sSup>
                      <m:r>
                        <a:rPr lang="nl-NL" sz="3000" i="1">
                          <a:solidFill>
                            <a:prstClr val="black"/>
                          </a:solidFill>
                          <a:latin typeface="Cambria Math" panose="02040503050406030204" pitchFamily="18" charset="0"/>
                          <a:ea typeface="Times New Roman" panose="02020603050405020304" pitchFamily="18" charset="0"/>
                        </a:rPr>
                        <m:t>=</m:t>
                      </m:r>
                      <m:r>
                        <a:rPr lang="nl-NL" sz="3000" i="1">
                          <a:solidFill>
                            <a:prstClr val="black"/>
                          </a:solidFill>
                          <a:latin typeface="Cambria Math" panose="02040503050406030204" pitchFamily="18" charset="0"/>
                          <a:ea typeface="Times New Roman" panose="02020603050405020304" pitchFamily="18" charset="0"/>
                        </a:rPr>
                        <m:t>𝑥</m:t>
                      </m:r>
                      <m:rad>
                        <m:radPr>
                          <m:degHide m:val="on"/>
                          <m:ctrlPr>
                            <a:rPr lang="en-US" sz="3000" i="1">
                              <a:solidFill>
                                <a:prstClr val="black"/>
                              </a:solidFill>
                              <a:latin typeface="Cambria Math"/>
                              <a:ea typeface="Times New Roman" panose="02020603050405020304" pitchFamily="18" charset="0"/>
                            </a:rPr>
                          </m:ctrlPr>
                        </m:radPr>
                        <m:deg/>
                        <m:e>
                          <m:r>
                            <a:rPr lang="nl-NL" sz="3000" i="1">
                              <a:solidFill>
                                <a:prstClr val="black"/>
                              </a:solidFill>
                              <a:latin typeface="Cambria Math" panose="02040503050406030204" pitchFamily="18" charset="0"/>
                              <a:ea typeface="Times New Roman" panose="02020603050405020304" pitchFamily="18" charset="0"/>
                            </a:rPr>
                            <m:t>3</m:t>
                          </m:r>
                        </m:e>
                      </m:rad>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Gọi </a:t>
                  </a:r>
                  <a14:m>
                    <m:oMath xmlns:m="http://schemas.openxmlformats.org/officeDocument/2006/math">
                      <m:r>
                        <a:rPr lang="nl-NL" sz="3000" i="1">
                          <a:solidFill>
                            <a:prstClr val="black"/>
                          </a:solidFill>
                          <a:latin typeface="Cambria Math" panose="02040503050406030204" pitchFamily="18" charset="0"/>
                          <a:ea typeface="Times New Roman" panose="02020603050405020304" pitchFamily="18" charset="0"/>
                        </a:rPr>
                        <m:t>𝑆</m:t>
                      </m:r>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diện tích xung quanh của hình trụ có hai đường tròn đáy ngoại tiếp hai hình vuông </a:t>
                  </a:r>
                  <a14:m>
                    <m:oMath xmlns:m="http://schemas.openxmlformats.org/officeDocument/2006/math">
                      <m:r>
                        <a:rPr lang="nl-NL" sz="3000" i="1">
                          <a:solidFill>
                            <a:prstClr val="black"/>
                          </a:solidFill>
                          <a:latin typeface="Cambria Math" panose="02040503050406030204" pitchFamily="18" charset="0"/>
                          <a:ea typeface="Times New Roman" panose="02020603050405020304" pitchFamily="18" charset="0"/>
                        </a:rPr>
                        <m:t>𝐴𝐵𝐶𝐷</m:t>
                      </m:r>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𝐴</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𝐵</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𝐶</m:t>
                          </m:r>
                        </m:e>
                        <m:sup>
                          <m:r>
                            <a:rPr lang="nl-NL" sz="3000" i="1">
                              <a:solidFill>
                                <a:prstClr val="black"/>
                              </a:solidFill>
                              <a:latin typeface="Cambria Math" panose="02040503050406030204" pitchFamily="18" charset="0"/>
                              <a:ea typeface="Times New Roman" panose="02020603050405020304" pitchFamily="18" charset="0"/>
                            </a:rPr>
                            <m:t>′</m:t>
                          </m:r>
                        </m:sup>
                      </m:sSup>
                      <m:sSup>
                        <m:sSupPr>
                          <m:ctrlPr>
                            <a:rPr lang="en-US" sz="3000" i="1">
                              <a:solidFill>
                                <a:prstClr val="black"/>
                              </a:solidFill>
                              <a:latin typeface="Cambria Math"/>
                              <a:ea typeface="Times New Roman" panose="02020603050405020304" pitchFamily="18" charset="0"/>
                            </a:rPr>
                          </m:ctrlPr>
                        </m:sSupPr>
                        <m:e>
                          <m:r>
                            <a:rPr lang="nl-NL" sz="3000" i="1">
                              <a:solidFill>
                                <a:prstClr val="black"/>
                              </a:solidFill>
                              <a:latin typeface="Cambria Math" panose="02040503050406030204" pitchFamily="18" charset="0"/>
                              <a:ea typeface="Times New Roman" panose="02020603050405020304" pitchFamily="18" charset="0"/>
                            </a:rPr>
                            <m:t>𝐷</m:t>
                          </m:r>
                        </m:e>
                        <m:sup>
                          <m:r>
                            <a:rPr lang="nl-NL" sz="3000" i="1">
                              <a:solidFill>
                                <a:prstClr val="black"/>
                              </a:solidFill>
                              <a:latin typeface="Cambria Math" panose="02040503050406030204" pitchFamily="18" charset="0"/>
                              <a:ea typeface="Times New Roman" panose="02020603050405020304" pitchFamily="18" charset="0"/>
                            </a:rPr>
                            <m:t>′</m:t>
                          </m:r>
                        </m:sup>
                      </m:sSup>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Diện tích </a:t>
                  </a:r>
                  <a14:m>
                    <m:oMath xmlns:m="http://schemas.openxmlformats.org/officeDocument/2006/math">
                      <m:r>
                        <a:rPr lang="nl-NL" sz="3000" i="1">
                          <a:solidFill>
                            <a:prstClr val="black"/>
                          </a:solidFill>
                          <a:latin typeface="Cambria Math" panose="02040503050406030204" pitchFamily="18" charset="0"/>
                          <a:ea typeface="Times New Roman" panose="02020603050405020304" pitchFamily="18" charset="0"/>
                        </a:rPr>
                        <m:t>𝑆</m:t>
                      </m:r>
                    </m:oMath>
                  </a14:m>
                  <a:r>
                    <a:rPr lang="nl-NL" sz="3000" spc="-15"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a:t>
                  </a:r>
                  <a:endPar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3324905"/>
                </a:xfrm>
                <a:prstGeom prst="rect">
                  <a:avLst/>
                </a:prstGeom>
                <a:blipFill>
                  <a:blip r:embed="rId3"/>
                  <a:stretch>
                    <a:fillRect l="-1307" t="-3538" r="-1336" b="-8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147059" y="2026379"/>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50" name="Oval 49">
            <a:extLst>
              <a:ext uri="{FF2B5EF4-FFF2-40B4-BE49-F238E27FC236}">
                <a16:creationId xmlns:a16="http://schemas.microsoft.com/office/drawing/2014/main" xmlns="" id="{70322A43-D7E3-4B56-A792-373282F37703}"/>
              </a:ext>
            </a:extLst>
          </p:cNvPr>
          <p:cNvSpPr/>
          <p:nvPr/>
        </p:nvSpPr>
        <p:spPr>
          <a:xfrm>
            <a:off x="5972389" y="2313079"/>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Hình chữ nhật 10">
                <a:extLst>
                  <a:ext uri="{FF2B5EF4-FFF2-40B4-BE49-F238E27FC236}">
                    <a16:creationId xmlns:a16="http://schemas.microsoft.com/office/drawing/2014/main" xmlns="" id="{90EE40A0-212F-4CD2-93D0-31388CA977D6}"/>
                  </a:ext>
                </a:extLst>
              </p:cNvPr>
              <p:cNvSpPr/>
              <p:nvPr/>
            </p:nvSpPr>
            <p:spPr>
              <a:xfrm>
                <a:off x="1305541" y="2132325"/>
                <a:ext cx="1052427" cy="781849"/>
              </a:xfrm>
              <a:prstGeom prst="rect">
                <a:avLst/>
              </a:prstGeom>
            </p:spPr>
            <p:txBody>
              <a:bodyPr wrap="non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Times New Roman" panose="02020603050405020304" pitchFamily="18" charset="0"/>
                          </a:rPr>
                        </m:ctrlPr>
                      </m:fPr>
                      <m:num>
                        <m:r>
                          <a:rPr lang="nl-NL"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nl-NL" sz="3000" i="1">
                                <a:solidFill>
                                  <a:prstClr val="white"/>
                                </a:solidFill>
                                <a:latin typeface="Cambria Math" panose="02040503050406030204" pitchFamily="18" charset="0"/>
                                <a:ea typeface="Times New Roman" panose="02020603050405020304" pitchFamily="18" charset="0"/>
                              </a:rPr>
                              <m:t>𝑥</m:t>
                            </m:r>
                          </m:e>
                          <m:sup>
                            <m:r>
                              <a:rPr lang="nl-NL" sz="3000" i="1">
                                <a:solidFill>
                                  <a:prstClr val="white"/>
                                </a:solidFill>
                                <a:latin typeface="Cambria Math" panose="02040503050406030204" pitchFamily="18" charset="0"/>
                                <a:ea typeface="Times New Roman" panose="02020603050405020304" pitchFamily="18" charset="0"/>
                              </a:rPr>
                              <m:t>2</m:t>
                            </m:r>
                          </m:sup>
                        </m:sSup>
                        <m:rad>
                          <m:radPr>
                            <m:degHide m:val="on"/>
                            <m:ctrlPr>
                              <a:rPr lang="en-US" sz="3000" i="1">
                                <a:solidFill>
                                  <a:prstClr val="white"/>
                                </a:solidFill>
                                <a:latin typeface="Cambria Math"/>
                                <a:ea typeface="Times New Roman" panose="02020603050405020304" pitchFamily="18" charset="0"/>
                              </a:rPr>
                            </m:ctrlPr>
                          </m:radPr>
                          <m:deg/>
                          <m:e>
                            <m:r>
                              <a:rPr lang="nl-NL" sz="3000" i="1">
                                <a:solidFill>
                                  <a:prstClr val="white"/>
                                </a:solidFill>
                                <a:latin typeface="Cambria Math" panose="02040503050406030204" pitchFamily="18" charset="0"/>
                                <a:ea typeface="Times New Roman" panose="02020603050405020304" pitchFamily="18" charset="0"/>
                              </a:rPr>
                              <m:t>2</m:t>
                            </m:r>
                          </m:e>
                        </m:rad>
                      </m:num>
                      <m:den>
                        <m:r>
                          <a:rPr lang="nl-NL" sz="3000" i="1">
                            <a:solidFill>
                              <a:prstClr val="white"/>
                            </a:solidFill>
                            <a:latin typeface="Cambria Math" panose="02040503050406030204" pitchFamily="18" charset="0"/>
                            <a:ea typeface="Times New Roman" panose="02020603050405020304" pitchFamily="18" charset="0"/>
                          </a:rPr>
                          <m:t>2</m:t>
                        </m:r>
                      </m:den>
                    </m:f>
                  </m:oMath>
                </a14:m>
                <a:r>
                  <a:rPr lang="nl-NL" sz="30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endParaRPr>
              </a:p>
            </p:txBody>
          </p:sp>
        </mc:Choice>
        <mc:Fallback xmlns="">
          <p:sp>
            <p:nvSpPr>
              <p:cNvPr id="11" name="Hình chữ nhật 10">
                <a:extLst>
                  <a:ext uri="{FF2B5EF4-FFF2-40B4-BE49-F238E27FC236}">
                    <a16:creationId xmlns:a16="http://schemas.microsoft.com/office/drawing/2014/main" id="{90EE40A0-212F-4CD2-93D0-31388CA977D6}"/>
                  </a:ext>
                </a:extLst>
              </p:cNvPr>
              <p:cNvSpPr>
                <a:spLocks noRot="1" noChangeAspect="1" noMove="1" noResize="1" noEditPoints="1" noAdjustHandles="1" noChangeArrowheads="1" noChangeShapeType="1" noTextEdit="1"/>
              </p:cNvSpPr>
              <p:nvPr/>
            </p:nvSpPr>
            <p:spPr>
              <a:xfrm>
                <a:off x="2611422" y="4264647"/>
                <a:ext cx="2105128" cy="1563698"/>
              </a:xfrm>
              <a:prstGeom prst="rect">
                <a:avLst/>
              </a:prstGeom>
              <a:blipFill>
                <a:blip r:embed="rId4"/>
                <a:stretch>
                  <a:fillRect r="-1618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ình chữ nhật 13">
                <a:extLst>
                  <a:ext uri="{FF2B5EF4-FFF2-40B4-BE49-F238E27FC236}">
                    <a16:creationId xmlns:a16="http://schemas.microsoft.com/office/drawing/2014/main" xmlns="" id="{FB093CE9-3899-45AC-B86B-68F093CBCA80}"/>
                  </a:ext>
                </a:extLst>
              </p:cNvPr>
              <p:cNvSpPr/>
              <p:nvPr/>
            </p:nvSpPr>
            <p:spPr>
              <a:xfrm>
                <a:off x="4113145" y="2208103"/>
                <a:ext cx="1293070" cy="551273"/>
              </a:xfrm>
              <a:prstGeom prst="rect">
                <a:avLst/>
              </a:prstGeom>
            </p:spPr>
            <p:txBody>
              <a:bodyPr wrap="none" lIns="45704" tIns="22851" rIns="45704" bIns="22851">
                <a:spAutoFit/>
              </a:bodyPr>
              <a:lstStyle/>
              <a:p>
                <a:pPr defTabSz="1088258"/>
                <a14:m>
                  <m:oMath xmlns:m="http://schemas.openxmlformats.org/officeDocument/2006/math">
                    <m:r>
                      <a:rPr lang="nl-NL"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nl-NL" sz="3000" i="1">
                            <a:solidFill>
                              <a:prstClr val="white"/>
                            </a:solidFill>
                            <a:latin typeface="Cambria Math" panose="02040503050406030204" pitchFamily="18" charset="0"/>
                            <a:ea typeface="Times New Roman" panose="02020603050405020304" pitchFamily="18" charset="0"/>
                          </a:rPr>
                          <m:t>𝑥</m:t>
                        </m:r>
                      </m:e>
                      <m:sup>
                        <m:r>
                          <a:rPr lang="nl-NL" sz="3000" i="1">
                            <a:solidFill>
                              <a:prstClr val="white"/>
                            </a:solidFill>
                            <a:latin typeface="Cambria Math" panose="02040503050406030204" pitchFamily="18" charset="0"/>
                            <a:ea typeface="Times New Roman" panose="02020603050405020304" pitchFamily="18" charset="0"/>
                          </a:rPr>
                          <m:t>2</m:t>
                        </m:r>
                      </m:sup>
                    </m:sSup>
                    <m:rad>
                      <m:radPr>
                        <m:degHide m:val="on"/>
                        <m:ctrlPr>
                          <a:rPr lang="en-US" sz="3000" i="1">
                            <a:solidFill>
                              <a:prstClr val="white"/>
                            </a:solidFill>
                            <a:latin typeface="Cambria Math"/>
                            <a:ea typeface="Times New Roman" panose="02020603050405020304" pitchFamily="18" charset="0"/>
                          </a:rPr>
                        </m:ctrlPr>
                      </m:radPr>
                      <m:deg/>
                      <m:e>
                        <m:r>
                          <a:rPr lang="nl-NL" sz="3000" i="1">
                            <a:solidFill>
                              <a:prstClr val="white"/>
                            </a:solidFill>
                            <a:latin typeface="Cambria Math" panose="02040503050406030204" pitchFamily="18" charset="0"/>
                            <a:ea typeface="Times New Roman" panose="02020603050405020304" pitchFamily="18" charset="0"/>
                          </a:rPr>
                          <m:t>3</m:t>
                        </m:r>
                      </m:e>
                    </m:rad>
                  </m:oMath>
                </a14:m>
                <a:r>
                  <a:rPr lang="nl-NL" sz="30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4" name="Hình chữ nhật 13">
                <a:extLst>
                  <a:ext uri="{FF2B5EF4-FFF2-40B4-BE49-F238E27FC236}">
                    <a16:creationId xmlns:a16="http://schemas.microsoft.com/office/drawing/2014/main" id="{FB093CE9-3899-45AC-B86B-68F093CBCA80}"/>
                  </a:ext>
                </a:extLst>
              </p:cNvPr>
              <p:cNvSpPr>
                <a:spLocks noRot="1" noChangeAspect="1" noMove="1" noResize="1" noEditPoints="1" noAdjustHandles="1" noChangeArrowheads="1" noChangeShapeType="1" noTextEdit="1"/>
              </p:cNvSpPr>
              <p:nvPr/>
            </p:nvSpPr>
            <p:spPr>
              <a:xfrm>
                <a:off x="8227361" y="4416204"/>
                <a:ext cx="2586477" cy="1102546"/>
              </a:xfrm>
              <a:prstGeom prst="rect">
                <a:avLst/>
              </a:prstGeom>
              <a:blipFill>
                <a:blip r:embed="rId5"/>
                <a:stretch>
                  <a:fillRect t="-10497" r="-13208" b="-348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ình chữ nhật 14">
                <a:extLst>
                  <a:ext uri="{FF2B5EF4-FFF2-40B4-BE49-F238E27FC236}">
                    <a16:creationId xmlns:a16="http://schemas.microsoft.com/office/drawing/2014/main" xmlns="" id="{46965B84-1489-4FFD-B5B8-B915175BC725}"/>
                  </a:ext>
                </a:extLst>
              </p:cNvPr>
              <p:cNvSpPr/>
              <p:nvPr/>
            </p:nvSpPr>
            <p:spPr>
              <a:xfrm>
                <a:off x="7061880" y="2207769"/>
                <a:ext cx="1294993" cy="552780"/>
              </a:xfrm>
              <a:prstGeom prst="rect">
                <a:avLst/>
              </a:prstGeom>
            </p:spPr>
            <p:txBody>
              <a:bodyPr wrap="none" lIns="45704" tIns="22851" rIns="45704" bIns="22851">
                <a:spAutoFit/>
              </a:bodyPr>
              <a:lstStyle/>
              <a:p>
                <a:pPr defTabSz="1088258"/>
                <a14:m>
                  <m:oMath xmlns:m="http://schemas.openxmlformats.org/officeDocument/2006/math">
                    <m:r>
                      <a:rPr lang="nl-NL"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nl-NL" sz="3000" i="1">
                            <a:solidFill>
                              <a:prstClr val="white"/>
                            </a:solidFill>
                            <a:latin typeface="Cambria Math" panose="02040503050406030204" pitchFamily="18" charset="0"/>
                            <a:ea typeface="Times New Roman" panose="02020603050405020304" pitchFamily="18" charset="0"/>
                          </a:rPr>
                          <m:t>𝑥</m:t>
                        </m:r>
                      </m:e>
                      <m:sup>
                        <m:r>
                          <a:rPr lang="nl-NL" sz="3000" i="1">
                            <a:solidFill>
                              <a:prstClr val="white"/>
                            </a:solidFill>
                            <a:latin typeface="Cambria Math" panose="02040503050406030204" pitchFamily="18" charset="0"/>
                            <a:ea typeface="Times New Roman" panose="02020603050405020304" pitchFamily="18" charset="0"/>
                          </a:rPr>
                          <m:t>2</m:t>
                        </m:r>
                      </m:sup>
                    </m:sSup>
                    <m:rad>
                      <m:radPr>
                        <m:degHide m:val="on"/>
                        <m:ctrlPr>
                          <a:rPr lang="en-US" sz="3000" i="1">
                            <a:solidFill>
                              <a:prstClr val="white"/>
                            </a:solidFill>
                            <a:latin typeface="Cambria Math"/>
                            <a:ea typeface="Times New Roman" panose="02020603050405020304" pitchFamily="18" charset="0"/>
                          </a:rPr>
                        </m:ctrlPr>
                      </m:radPr>
                      <m:deg/>
                      <m:e>
                        <m:r>
                          <a:rPr lang="nl-NL" sz="3000" i="1">
                            <a:solidFill>
                              <a:prstClr val="white"/>
                            </a:solidFill>
                            <a:latin typeface="Cambria Math" panose="02040503050406030204" pitchFamily="18" charset="0"/>
                            <a:ea typeface="Times New Roman" panose="02020603050405020304" pitchFamily="18" charset="0"/>
                          </a:rPr>
                          <m:t>2</m:t>
                        </m:r>
                      </m:e>
                    </m:rad>
                  </m:oMath>
                </a14:m>
                <a:r>
                  <a:rPr lang="nl-NL"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5" name="Hình chữ nhật 14">
                <a:extLst>
                  <a:ext uri="{FF2B5EF4-FFF2-40B4-BE49-F238E27FC236}">
                    <a16:creationId xmlns:a16="http://schemas.microsoft.com/office/drawing/2014/main" id="{46965B84-1489-4FFD-B5B8-B915175BC725}"/>
                  </a:ext>
                </a:extLst>
              </p:cNvPr>
              <p:cNvSpPr>
                <a:spLocks noRot="1" noChangeAspect="1" noMove="1" noResize="1" noEditPoints="1" noAdjustHandles="1" noChangeArrowheads="1" noChangeShapeType="1" noTextEdit="1"/>
              </p:cNvSpPr>
              <p:nvPr/>
            </p:nvSpPr>
            <p:spPr>
              <a:xfrm>
                <a:off x="14125596" y="4415538"/>
                <a:ext cx="2590324" cy="1105559"/>
              </a:xfrm>
              <a:prstGeom prst="rect">
                <a:avLst/>
              </a:prstGeom>
              <a:blipFill>
                <a:blip r:embed="rId6"/>
                <a:stretch>
                  <a:fillRect t="-9890" r="-13412" b="-3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ình chữ nhật 15">
                <a:extLst>
                  <a:ext uri="{FF2B5EF4-FFF2-40B4-BE49-F238E27FC236}">
                    <a16:creationId xmlns:a16="http://schemas.microsoft.com/office/drawing/2014/main" xmlns="" id="{37CAC8BF-6A95-42A8-A79F-4E11824983AC}"/>
                  </a:ext>
                </a:extLst>
              </p:cNvPr>
              <p:cNvSpPr/>
              <p:nvPr/>
            </p:nvSpPr>
            <p:spPr>
              <a:xfrm>
                <a:off x="10255599" y="2240695"/>
                <a:ext cx="827266" cy="507832"/>
              </a:xfrm>
              <a:prstGeom prst="rect">
                <a:avLst/>
              </a:prstGeom>
            </p:spPr>
            <p:txBody>
              <a:bodyPr wrap="none" lIns="45704" tIns="22851" rIns="45704" bIns="22851">
                <a:spAutoFit/>
              </a:bodyPr>
              <a:lstStyle/>
              <a:p>
                <a:pPr defTabSz="1088258"/>
                <a14:m>
                  <m:oMath xmlns:m="http://schemas.openxmlformats.org/officeDocument/2006/math">
                    <m:r>
                      <a:rPr lang="nl-NL"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nl-NL" sz="3000" i="1">
                            <a:solidFill>
                              <a:prstClr val="white"/>
                            </a:solidFill>
                            <a:latin typeface="Cambria Math" panose="02040503050406030204" pitchFamily="18" charset="0"/>
                            <a:ea typeface="Times New Roman" panose="02020603050405020304" pitchFamily="18" charset="0"/>
                          </a:rPr>
                          <m:t>𝑥</m:t>
                        </m:r>
                      </m:e>
                      <m:sup>
                        <m:r>
                          <a:rPr lang="nl-NL" sz="3000" i="1">
                            <a:solidFill>
                              <a:prstClr val="white"/>
                            </a:solidFill>
                            <a:latin typeface="Cambria Math" panose="02040503050406030204" pitchFamily="18" charset="0"/>
                            <a:ea typeface="Times New Roman" panose="02020603050405020304" pitchFamily="18" charset="0"/>
                          </a:rPr>
                          <m:t>2</m:t>
                        </m:r>
                      </m:sup>
                    </m:sSup>
                  </m:oMath>
                </a14:m>
                <a:r>
                  <a:rPr lang="nl-NL" sz="30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6" name="Hình chữ nhật 15">
                <a:extLst>
                  <a:ext uri="{FF2B5EF4-FFF2-40B4-BE49-F238E27FC236}">
                    <a16:creationId xmlns:a16="http://schemas.microsoft.com/office/drawing/2014/main" id="{37CAC8BF-6A95-42A8-A79F-4E11824983AC}"/>
                  </a:ext>
                </a:extLst>
              </p:cNvPr>
              <p:cNvSpPr>
                <a:spLocks noRot="1" noChangeAspect="1" noMove="1" noResize="1" noEditPoints="1" noAdjustHandles="1" noChangeArrowheads="1" noChangeShapeType="1" noTextEdit="1"/>
              </p:cNvSpPr>
              <p:nvPr/>
            </p:nvSpPr>
            <p:spPr>
              <a:xfrm>
                <a:off x="20513869" y="4481390"/>
                <a:ext cx="1654748" cy="1015663"/>
              </a:xfrm>
              <a:prstGeom prst="rect">
                <a:avLst/>
              </a:prstGeom>
              <a:blipFill>
                <a:blip r:embed="rId7"/>
                <a:stretch>
                  <a:fillRect t="-19760" r="-20956" b="-37725"/>
                </a:stretch>
              </a:blipFill>
            </p:spPr>
            <p:txBody>
              <a:bodyPr/>
              <a:lstStyle/>
              <a:p>
                <a:r>
                  <a:rPr lang="en-US">
                    <a:noFill/>
                  </a:rPr>
                  <a:t> </a:t>
                </a:r>
              </a:p>
            </p:txBody>
          </p:sp>
        </mc:Fallback>
      </mc:AlternateContent>
      <p:pic>
        <p:nvPicPr>
          <p:cNvPr id="12" name="Hình ảnh 11" descr="Ảnh có chứa phụ kiện, cái ô, lều&#10;&#10;Mô tả được tạo tự động">
            <a:extLst>
              <a:ext uri="{FF2B5EF4-FFF2-40B4-BE49-F238E27FC236}">
                <a16:creationId xmlns:a16="http://schemas.microsoft.com/office/drawing/2014/main" xmlns="" id="{3E2D9CB9-84F6-4C65-AEBE-93B302034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0748" y="3673800"/>
            <a:ext cx="2954524" cy="3251109"/>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xmlns="" id="{9307FF65-3D36-4399-96ED-12FB9E960E1C}"/>
                  </a:ext>
                </a:extLst>
              </p:cNvPr>
              <p:cNvSpPr txBox="1"/>
              <p:nvPr/>
            </p:nvSpPr>
            <p:spPr>
              <a:xfrm>
                <a:off x="1228769" y="3790241"/>
                <a:ext cx="6962459" cy="551273"/>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Ta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𝐵</m:t>
                    </m:r>
                    <m:sSup>
                      <m:sSupPr>
                        <m:ctrlPr>
                          <a:rPr lang="en-US" sz="3000" i="1">
                            <a:solidFill>
                              <a:prstClr val="black"/>
                            </a:solidFill>
                            <a:latin typeface="Cambria Math"/>
                          </a:rPr>
                        </m:ctrlPr>
                      </m:sSupPr>
                      <m:e>
                        <m:r>
                          <a:rPr lang="en-US" sz="3000" i="1">
                            <a:solidFill>
                              <a:prstClr val="black"/>
                            </a:solidFill>
                            <a:latin typeface="Cambria Math" panose="02040503050406030204" pitchFamily="18" charset="0"/>
                          </a:rPr>
                          <m:t>𝐷</m:t>
                        </m:r>
                      </m:e>
                      <m:sup>
                        <m:r>
                          <a:rPr lang="en-US" sz="3000" i="1">
                            <a:solidFill>
                              <a:prstClr val="black"/>
                            </a:solidFill>
                            <a:latin typeface="Cambria Math" panose="02040503050406030204" pitchFamily="18" charset="0"/>
                          </a:rPr>
                          <m:t>′</m:t>
                        </m:r>
                      </m:sup>
                    </m:sSup>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𝐴𝐵</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3</m:t>
                        </m:r>
                      </m:e>
                    </m:rad>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𝑥</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3</m:t>
                        </m:r>
                      </m:e>
                    </m:rad>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𝐴𝐵</m:t>
                    </m:r>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𝑥</m:t>
                    </m:r>
                    <m:r>
                      <a:rPr lang="en-US" sz="3000" i="1">
                        <a:solidFill>
                          <a:prstClr val="black"/>
                        </a:solidFill>
                        <a:latin typeface="Cambria Math" panose="02040503050406030204" pitchFamily="18" charset="0"/>
                        <a:ea typeface="Cambria Math" panose="02040503050406030204" pitchFamily="18" charset="0"/>
                      </a:rPr>
                      <m:t>.</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Hộp Văn bản 1">
                <a:extLst>
                  <a:ext uri="{FF2B5EF4-FFF2-40B4-BE49-F238E27FC236}">
                    <a16:creationId xmlns:a16="http://schemas.microsoft.com/office/drawing/2014/main" id="{9307FF65-3D36-4399-96ED-12FB9E960E1C}"/>
                  </a:ext>
                </a:extLst>
              </p:cNvPr>
              <p:cNvSpPr txBox="1">
                <a:spLocks noRot="1" noChangeAspect="1" noMove="1" noResize="1" noEditPoints="1" noAdjustHandles="1" noChangeArrowheads="1" noChangeShapeType="1" noTextEdit="1"/>
              </p:cNvSpPr>
              <p:nvPr/>
            </p:nvSpPr>
            <p:spPr>
              <a:xfrm>
                <a:off x="2457856" y="7580480"/>
                <a:ext cx="13926731" cy="1102546"/>
              </a:xfrm>
              <a:prstGeom prst="rect">
                <a:avLst/>
              </a:prstGeom>
              <a:blipFill>
                <a:blip r:embed="rId9"/>
                <a:stretch>
                  <a:fillRect l="-2626" t="-9444" b="-3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xmlns="" id="{8CC58F3E-410D-48D6-9582-58F88F6B069B}"/>
                  </a:ext>
                </a:extLst>
              </p:cNvPr>
              <p:cNvSpPr txBox="1"/>
              <p:nvPr/>
            </p:nvSpPr>
            <p:spPr>
              <a:xfrm>
                <a:off x="1252356" y="4383442"/>
                <a:ext cx="7393945" cy="1243514"/>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Do </a:t>
                </a:r>
                <a:r>
                  <a:rPr lang="en-US" sz="3000" dirty="0" err="1">
                    <a:solidFill>
                      <a:prstClr val="black"/>
                    </a:solidFill>
                    <a:latin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hai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đ</a:t>
                </a:r>
                <a:r>
                  <a:rPr lang="vi-VN" sz="3000" dirty="0">
                    <a:solidFill>
                      <a:prstClr val="black"/>
                    </a:solidFill>
                    <a:latin typeface="Times New Roman" panose="02020603050405020304" pitchFamily="18" charset="0"/>
                    <a:cs typeface="Times New Roman" panose="02020603050405020304" pitchFamily="18" charset="0"/>
                  </a:rPr>
                  <a:t>ư</a:t>
                </a:r>
                <a:r>
                  <a:rPr lang="en-US" sz="3000" dirty="0" err="1">
                    <a:solidFill>
                      <a:prstClr val="black"/>
                    </a:solidFill>
                    <a:latin typeface="Times New Roman" panose="02020603050405020304" pitchFamily="18" charset="0"/>
                    <a:cs typeface="Times New Roman" panose="02020603050405020304" pitchFamily="18" charset="0"/>
                  </a:rPr>
                  <a:t>ờng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ngoại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tiếp</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vuông</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nên</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𝑅</m:t>
                    </m:r>
                    <m:r>
                      <a:rPr lang="en-US" sz="3000" i="1">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𝐴𝐵</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2</m:t>
                            </m:r>
                          </m:e>
                        </m:rad>
                      </m:num>
                      <m:den>
                        <m:r>
                          <a:rPr lang="en-US" sz="3000" i="1">
                            <a:solidFill>
                              <a:prstClr val="black"/>
                            </a:solidFill>
                            <a:latin typeface="Cambria Math" panose="02040503050406030204" pitchFamily="18" charset="0"/>
                          </a:rPr>
                          <m:t>2</m:t>
                        </m:r>
                      </m:den>
                    </m:f>
                    <m:r>
                      <a:rPr lang="en-US" sz="3000" i="1">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𝑥</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2</m:t>
                            </m:r>
                          </m:e>
                        </m:rad>
                      </m:num>
                      <m:den>
                        <m:r>
                          <a:rPr lang="en-US" sz="3000" i="1">
                            <a:solidFill>
                              <a:prstClr val="black"/>
                            </a:solidFill>
                            <a:latin typeface="Cambria Math" panose="02040503050406030204" pitchFamily="18" charset="0"/>
                          </a:rPr>
                          <m:t>2</m:t>
                        </m:r>
                      </m:den>
                    </m:f>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Hộp Văn bản 12">
                <a:extLst>
                  <a:ext uri="{FF2B5EF4-FFF2-40B4-BE49-F238E27FC236}">
                    <a16:creationId xmlns:a16="http://schemas.microsoft.com/office/drawing/2014/main" id="{8CC58F3E-410D-48D6-9582-58F88F6B069B}"/>
                  </a:ext>
                </a:extLst>
              </p:cNvPr>
              <p:cNvSpPr txBox="1">
                <a:spLocks noRot="1" noChangeAspect="1" noMove="1" noResize="1" noEditPoints="1" noAdjustHandles="1" noChangeArrowheads="1" noChangeShapeType="1" noTextEdit="1"/>
              </p:cNvSpPr>
              <p:nvPr/>
            </p:nvSpPr>
            <p:spPr>
              <a:xfrm>
                <a:off x="2505036" y="8766884"/>
                <a:ext cx="14789816" cy="2487027"/>
              </a:xfrm>
              <a:prstGeom prst="rect">
                <a:avLst/>
              </a:prstGeom>
              <a:blipFill>
                <a:blip r:embed="rId10"/>
                <a:stretch>
                  <a:fillRect l="-2514" t="-7353" r="-2061"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xmlns="" id="{A04F4388-E72A-457D-8C74-2DA87DB6AC4E}"/>
                  </a:ext>
                </a:extLst>
              </p:cNvPr>
              <p:cNvSpPr txBox="1"/>
              <p:nvPr/>
            </p:nvSpPr>
            <p:spPr>
              <a:xfrm>
                <a:off x="1248446" y="5647012"/>
                <a:ext cx="7495207" cy="1243514"/>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Vậy </a:t>
                </a:r>
                <a:r>
                  <a:rPr lang="en-US" sz="3000" dirty="0" err="1">
                    <a:solidFill>
                      <a:prstClr val="black"/>
                    </a:solidFill>
                    <a:latin typeface="Times New Roman" panose="02020603050405020304" pitchFamily="18" charset="0"/>
                    <a:cs typeface="Times New Roman" panose="02020603050405020304" pitchFamily="18" charset="0"/>
                  </a:rPr>
                  <a:t>diện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cần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tìm</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𝑆</m:t>
                    </m:r>
                    <m:r>
                      <a:rPr lang="en-US" sz="3000" i="1">
                        <a:solidFill>
                          <a:prstClr val="black"/>
                        </a:solidFill>
                        <a:latin typeface="Cambria Math" panose="02040503050406030204" pitchFamily="18" charset="0"/>
                      </a:rPr>
                      <m:t>=2</m:t>
                    </m:r>
                    <m:r>
                      <a:rPr lang="en-US" sz="3000" i="1">
                        <a:solidFill>
                          <a:prstClr val="black"/>
                        </a:solidFill>
                        <a:latin typeface="Cambria Math" panose="02040503050406030204" pitchFamily="18" charset="0"/>
                        <a:ea typeface="Cambria Math" panose="02040503050406030204" pitchFamily="18" charset="0"/>
                      </a:rPr>
                      <m:t>𝜋</m:t>
                    </m:r>
                    <m:r>
                      <a:rPr lang="en-US" sz="3000" i="1">
                        <a:solidFill>
                          <a:prstClr val="black"/>
                        </a:solidFill>
                        <a:latin typeface="Cambria Math" panose="02040503050406030204" pitchFamily="18" charset="0"/>
                        <a:ea typeface="Cambria Math" panose="02040503050406030204" pitchFamily="18" charset="0"/>
                      </a:rPr>
                      <m:t>𝑅</m:t>
                    </m:r>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h</m:t>
                    </m:r>
                    <m:r>
                      <a:rPr lang="en-US" sz="3000" i="1">
                        <a:solidFill>
                          <a:prstClr val="black"/>
                        </a:solidFill>
                        <a:latin typeface="Cambria Math" panose="02040503050406030204" pitchFamily="18" charset="0"/>
                        <a:ea typeface="Cambria Math" panose="02040503050406030204" pitchFamily="18" charset="0"/>
                      </a:rPr>
                      <m:t>=2</m:t>
                    </m:r>
                    <m:r>
                      <a:rPr lang="en-US" sz="3000" i="1">
                        <a:solidFill>
                          <a:prstClr val="black"/>
                        </a:solidFill>
                        <a:latin typeface="Cambria Math" panose="02040503050406030204" pitchFamily="18" charset="0"/>
                        <a:ea typeface="Cambria Math" panose="02040503050406030204" pitchFamily="18" charset="0"/>
                      </a:rPr>
                      <m:t>𝜋</m:t>
                    </m:r>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𝑥</m:t>
                        </m:r>
                        <m:rad>
                          <m:radPr>
                            <m:degHide m:val="on"/>
                            <m:ctrlPr>
                              <a:rPr lang="en-US" sz="3000" i="1">
                                <a:solidFill>
                                  <a:prstClr val="black"/>
                                </a:solidFill>
                                <a:latin typeface="Cambria Math"/>
                                <a:ea typeface="Cambria Math" panose="02040503050406030204" pitchFamily="18" charset="0"/>
                              </a:rPr>
                            </m:ctrlPr>
                          </m:radPr>
                          <m:deg/>
                          <m:e>
                            <m:r>
                              <a:rPr lang="en-US" sz="3000" i="1">
                                <a:solidFill>
                                  <a:prstClr val="black"/>
                                </a:solidFill>
                                <a:latin typeface="Cambria Math" panose="02040503050406030204" pitchFamily="18" charset="0"/>
                                <a:ea typeface="Cambria Math" panose="02040503050406030204" pitchFamily="18" charset="0"/>
                              </a:rPr>
                              <m:t>2</m:t>
                            </m:r>
                          </m:e>
                        </m:rad>
                      </m:num>
                      <m:den>
                        <m:r>
                          <a:rPr lang="en-US" sz="3000" i="1">
                            <a:solidFill>
                              <a:prstClr val="black"/>
                            </a:solidFill>
                            <a:latin typeface="Cambria Math" panose="02040503050406030204" pitchFamily="18" charset="0"/>
                            <a:ea typeface="Cambria Math" panose="02040503050406030204" pitchFamily="18" charset="0"/>
                          </a:rPr>
                          <m:t>2</m:t>
                        </m:r>
                      </m:den>
                    </m:f>
                    <m:r>
                      <a:rPr lang="en-US" sz="3000" i="1">
                        <a:solidFill>
                          <a:prstClr val="black"/>
                        </a:solidFill>
                        <a:latin typeface="Cambria Math" panose="02040503050406030204" pitchFamily="18" charset="0"/>
                        <a:ea typeface="Cambria Math" panose="02040503050406030204" pitchFamily="18" charset="0"/>
                      </a:rPr>
                      <m:t>𝑥</m:t>
                    </m:r>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𝑥</m:t>
                        </m:r>
                      </m:e>
                      <m:sup>
                        <m:r>
                          <a:rPr lang="en-US" sz="3000" i="1">
                            <a:solidFill>
                              <a:prstClr val="black"/>
                            </a:solidFill>
                            <a:latin typeface="Cambria Math" panose="02040503050406030204" pitchFamily="18" charset="0"/>
                            <a:ea typeface="Cambria Math" panose="02040503050406030204" pitchFamily="18" charset="0"/>
                          </a:rPr>
                          <m:t>2</m:t>
                        </m:r>
                      </m:sup>
                    </m:sSup>
                    <m:rad>
                      <m:radPr>
                        <m:degHide m:val="on"/>
                        <m:ctrlPr>
                          <a:rPr lang="en-US" sz="3000" i="1">
                            <a:solidFill>
                              <a:prstClr val="black"/>
                            </a:solidFill>
                            <a:latin typeface="Cambria Math"/>
                            <a:ea typeface="Cambria Math" panose="02040503050406030204" pitchFamily="18" charset="0"/>
                          </a:rPr>
                        </m:ctrlPr>
                      </m:radPr>
                      <m:deg/>
                      <m:e>
                        <m:r>
                          <a:rPr lang="en-US" sz="3000" i="1">
                            <a:solidFill>
                              <a:prstClr val="black"/>
                            </a:solidFill>
                            <a:latin typeface="Cambria Math" panose="02040503050406030204" pitchFamily="18" charset="0"/>
                            <a:ea typeface="Cambria Math" panose="02040503050406030204" pitchFamily="18" charset="0"/>
                          </a:rPr>
                          <m:t>2</m:t>
                        </m:r>
                      </m:e>
                    </m:rad>
                    <m:r>
                      <a:rPr lang="en-US" sz="3000" i="1">
                        <a:solidFill>
                          <a:prstClr val="black"/>
                        </a:solidFill>
                        <a:latin typeface="Cambria Math" panose="02040503050406030204" pitchFamily="18" charset="0"/>
                        <a:ea typeface="Cambria Math" panose="02040503050406030204" pitchFamily="18" charset="0"/>
                      </a:rPr>
                      <m:t>.</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8" name="Hộp Văn bản 17">
                <a:extLst>
                  <a:ext uri="{FF2B5EF4-FFF2-40B4-BE49-F238E27FC236}">
                    <a16:creationId xmlns:a16="http://schemas.microsoft.com/office/drawing/2014/main" id="{A04F4388-E72A-457D-8C74-2DA87DB6AC4E}"/>
                  </a:ext>
                </a:extLst>
              </p:cNvPr>
              <p:cNvSpPr txBox="1">
                <a:spLocks noRot="1" noChangeAspect="1" noMove="1" noResize="1" noEditPoints="1" noAdjustHandles="1" noChangeArrowheads="1" noChangeShapeType="1" noTextEdit="1"/>
              </p:cNvSpPr>
              <p:nvPr/>
            </p:nvSpPr>
            <p:spPr>
              <a:xfrm>
                <a:off x="2497217" y="11294023"/>
                <a:ext cx="14992365" cy="2487027"/>
              </a:xfrm>
              <a:prstGeom prst="rect">
                <a:avLst/>
              </a:prstGeom>
              <a:blipFill>
                <a:blip r:embed="rId11"/>
                <a:stretch>
                  <a:fillRect l="-2481" t="-7598"/>
                </a:stretch>
              </a:blipFill>
            </p:spPr>
            <p:txBody>
              <a:bodyPr/>
              <a:lstStyle/>
              <a:p>
                <a:r>
                  <a:rPr lang="en-US">
                    <a:noFill/>
                  </a:rPr>
                  <a:t> </a:t>
                </a:r>
              </a:p>
            </p:txBody>
          </p:sp>
        </mc:Fallback>
      </mc:AlternateContent>
    </p:spTree>
    <p:extLst>
      <p:ext uri="{BB962C8B-B14F-4D97-AF65-F5344CB8AC3E}">
        <p14:creationId xmlns:p14="http://schemas.microsoft.com/office/powerpoint/2010/main" val="40536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0" grpId="0" animBg="1"/>
      <p:bldP spid="13"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84446" y="2967416"/>
            <a:ext cx="11889190" cy="3890584"/>
            <a:chOff x="130717" y="3636268"/>
            <a:chExt cx="11834900" cy="4669643"/>
          </a:xfrm>
        </p:grpSpPr>
        <p:sp>
          <p:nvSpPr>
            <p:cNvPr id="5" name="Rounded Rectangle 4"/>
            <p:cNvSpPr/>
            <p:nvPr/>
          </p:nvSpPr>
          <p:spPr>
            <a:xfrm>
              <a:off x="130717" y="4053296"/>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8"/>
              <a:ext cx="2342698" cy="599465"/>
              <a:chOff x="1275608" y="6239450"/>
              <a:chExt cx="4592537" cy="1089201"/>
            </a:xfrm>
          </p:grpSpPr>
          <p:sp>
            <p:nvSpPr>
              <p:cNvPr id="7" name="Freeform 20"/>
              <p:cNvSpPr>
                <a:spLocks/>
              </p:cNvSpPr>
              <p:nvPr/>
            </p:nvSpPr>
            <p:spPr bwMode="auto">
              <a:xfrm rot="16200000" flipV="1">
                <a:off x="3417884" y="4701168"/>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4" y="6239450"/>
                <a:ext cx="2800290" cy="1089201"/>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47059" y="45026"/>
            <a:ext cx="12099375" cy="1815325"/>
            <a:chOff x="534987" y="1869705"/>
            <a:chExt cx="23719158" cy="3044625"/>
          </a:xfrm>
        </p:grpSpPr>
        <p:grpSp>
          <p:nvGrpSpPr>
            <p:cNvPr id="21" name="Group 20"/>
            <p:cNvGrpSpPr/>
            <p:nvPr/>
          </p:nvGrpSpPr>
          <p:grpSpPr>
            <a:xfrm>
              <a:off x="534987" y="1869705"/>
              <a:ext cx="23612450" cy="2952300"/>
              <a:chOff x="534987" y="1647866"/>
              <a:chExt cx="23612450" cy="2952300"/>
            </a:xfrm>
          </p:grpSpPr>
          <p:sp>
            <p:nvSpPr>
              <p:cNvPr id="25" name="Rounded Rectangle 24"/>
              <p:cNvSpPr/>
              <p:nvPr/>
            </p:nvSpPr>
            <p:spPr bwMode="auto">
              <a:xfrm>
                <a:off x="683671" y="1720890"/>
                <a:ext cx="23463766" cy="287927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000" dirty="0">
                  <a:solidFill>
                    <a:prstClr val="white"/>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41</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9810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314850" indent="-314850" algn="just" defTabSz="1088258">
                    <a:lnSpc>
                      <a:spcPct val="115000"/>
                    </a:lnSpc>
                    <a:tabLst>
                      <a:tab pos="314850" algn="l"/>
                    </a:tabLst>
                  </a:pP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𝑎</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754831"/>
                </a:xfrm>
                <a:prstGeom prst="rect">
                  <a:avLst/>
                </a:prstGeom>
                <a:blipFill>
                  <a:blip r:embed="rId3"/>
                  <a:stretch>
                    <a:fillRect l="-1307" t="-2783" r="-2236" b="-102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157263" y="1938190"/>
            <a:ext cx="11838141" cy="1030670"/>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5" name="Oval 64">
            <a:extLst>
              <a:ext uri="{FF2B5EF4-FFF2-40B4-BE49-F238E27FC236}">
                <a16:creationId xmlns:a16="http://schemas.microsoft.com/office/drawing/2014/main" xmlns="" id="{25D02854-E6E4-42B7-B0E2-CD9E2C9EECB7}"/>
              </a:ext>
            </a:extLst>
          </p:cNvPr>
          <p:cNvSpPr/>
          <p:nvPr/>
        </p:nvSpPr>
        <p:spPr>
          <a:xfrm>
            <a:off x="8905021" y="2246912"/>
            <a:ext cx="546116" cy="604825"/>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2" name="Hình chữ nhật 1">
                <a:extLst>
                  <a:ext uri="{FF2B5EF4-FFF2-40B4-BE49-F238E27FC236}">
                    <a16:creationId xmlns:a16="http://schemas.microsoft.com/office/drawing/2014/main" xmlns="" id="{D871980F-BD2B-431C-A0F6-9A7AC3B729CB}"/>
                  </a:ext>
                </a:extLst>
              </p:cNvPr>
              <p:cNvSpPr/>
              <p:nvPr/>
            </p:nvSpPr>
            <p:spPr>
              <a:xfrm>
                <a:off x="1413305" y="2119515"/>
                <a:ext cx="710711" cy="766268"/>
              </a:xfrm>
              <a:prstGeom prst="rect">
                <a:avLst/>
              </a:prstGeom>
            </p:spPr>
            <p:txBody>
              <a:bodyPr wrap="non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Calibri" panose="020F0502020204030204" pitchFamily="34" charset="0"/>
                            <a:cs typeface="Calibri" panose="020F0502020204030204" pitchFamily="34" charset="0"/>
                          </a:rPr>
                        </m:ctrlPr>
                      </m:fPr>
                      <m:num>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solidFill>
                                  <a:prstClr val="white"/>
                                </a:solidFill>
                                <a:latin typeface="Cambria Math"/>
                                <a:ea typeface="Calibri" panose="020F0502020204030204" pitchFamily="34" charset="0"/>
                                <a:cs typeface="Calibri" panose="020F0502020204030204" pitchFamily="34" charset="0"/>
                              </a:rPr>
                            </m:ctrlPr>
                          </m:sSupPr>
                          <m:e>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num>
                      <m:den>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9</m:t>
                        </m:r>
                      </m:den>
                    </m:f>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endParaRPr>
              </a:p>
            </p:txBody>
          </p:sp>
        </mc:Choice>
        <mc:Fallback xmlns="">
          <p:sp>
            <p:nvSpPr>
              <p:cNvPr id="2" name="Hình chữ nhật 1">
                <a:extLst>
                  <a:ext uri="{FF2B5EF4-FFF2-40B4-BE49-F238E27FC236}">
                    <a16:creationId xmlns:a16="http://schemas.microsoft.com/office/drawing/2014/main" id="{D871980F-BD2B-431C-A0F6-9A7AC3B729CB}"/>
                  </a:ext>
                </a:extLst>
              </p:cNvPr>
              <p:cNvSpPr>
                <a:spLocks noRot="1" noChangeAspect="1" noMove="1" noResize="1" noEditPoints="1" noAdjustHandles="1" noChangeArrowheads="1" noChangeShapeType="1" noTextEdit="1"/>
              </p:cNvSpPr>
              <p:nvPr/>
            </p:nvSpPr>
            <p:spPr>
              <a:xfrm>
                <a:off x="2826975" y="4239030"/>
                <a:ext cx="1421608" cy="1532535"/>
              </a:xfrm>
              <a:prstGeom prst="rect">
                <a:avLst/>
              </a:prstGeom>
              <a:blipFill>
                <a:blip r:embed="rId11"/>
                <a:stretch>
                  <a:fillRect r="-24893"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Hình chữ nhật 11">
                <a:extLst>
                  <a:ext uri="{FF2B5EF4-FFF2-40B4-BE49-F238E27FC236}">
                    <a16:creationId xmlns:a16="http://schemas.microsoft.com/office/drawing/2014/main" xmlns="" id="{CC2EBC7F-3EF1-45A6-BC9D-922D8F291780}"/>
                  </a:ext>
                </a:extLst>
              </p:cNvPr>
              <p:cNvSpPr/>
              <p:nvPr/>
            </p:nvSpPr>
            <p:spPr>
              <a:xfrm>
                <a:off x="4353242" y="2161884"/>
                <a:ext cx="827170" cy="507832"/>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solidFill>
                              <a:prstClr val="white"/>
                            </a:solidFill>
                            <a:latin typeface="Cambria Math"/>
                            <a:ea typeface="Calibri" panose="020F0502020204030204" pitchFamily="34" charset="0"/>
                            <a:cs typeface="Calibri" panose="020F0502020204030204" pitchFamily="34" charset="0"/>
                          </a:rPr>
                        </m:ctrlPr>
                      </m:sSupPr>
                      <m:e>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2" name="Hình chữ nhật 11">
                <a:extLst>
                  <a:ext uri="{FF2B5EF4-FFF2-40B4-BE49-F238E27FC236}">
                    <a16:creationId xmlns:a16="http://schemas.microsoft.com/office/drawing/2014/main" id="{CC2EBC7F-3EF1-45A6-BC9D-922D8F291780}"/>
                  </a:ext>
                </a:extLst>
              </p:cNvPr>
              <p:cNvSpPr>
                <a:spLocks noRot="1" noChangeAspect="1" noMove="1" noResize="1" noEditPoints="1" noAdjustHandles="1" noChangeArrowheads="1" noChangeShapeType="1" noTextEdit="1"/>
              </p:cNvSpPr>
              <p:nvPr/>
            </p:nvSpPr>
            <p:spPr>
              <a:xfrm>
                <a:off x="8707618" y="4323767"/>
                <a:ext cx="1654556" cy="1015663"/>
              </a:xfrm>
              <a:prstGeom prst="rect">
                <a:avLst/>
              </a:prstGeom>
              <a:blipFill>
                <a:blip r:embed="rId12"/>
                <a:stretch>
                  <a:fillRect t="-19760" r="-21324"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ình chữ nhật 12">
                <a:extLst>
                  <a:ext uri="{FF2B5EF4-FFF2-40B4-BE49-F238E27FC236}">
                    <a16:creationId xmlns:a16="http://schemas.microsoft.com/office/drawing/2014/main" xmlns="" id="{A8CE3B34-D158-4F68-BF4C-0060BD4ACC76}"/>
                  </a:ext>
                </a:extLst>
              </p:cNvPr>
              <p:cNvSpPr/>
              <p:nvPr/>
            </p:nvSpPr>
            <p:spPr>
              <a:xfrm>
                <a:off x="7042940" y="2170250"/>
                <a:ext cx="1040342" cy="507832"/>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solidFill>
                              <a:prstClr val="white"/>
                            </a:solidFill>
                            <a:latin typeface="Cambria Math"/>
                            <a:ea typeface="Calibri" panose="020F0502020204030204" pitchFamily="34" charset="0"/>
                            <a:cs typeface="Calibri" panose="020F0502020204030204" pitchFamily="34" charset="0"/>
                          </a:rPr>
                        </m:ctrlPr>
                      </m:sSupPr>
                      <m:e>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endParaRPr>
              </a:p>
            </p:txBody>
          </p:sp>
        </mc:Choice>
        <mc:Fallback xmlns="">
          <p:sp>
            <p:nvSpPr>
              <p:cNvPr id="13" name="Hình chữ nhật 12">
                <a:extLst>
                  <a:ext uri="{FF2B5EF4-FFF2-40B4-BE49-F238E27FC236}">
                    <a16:creationId xmlns:a16="http://schemas.microsoft.com/office/drawing/2014/main" id="{A8CE3B34-D158-4F68-BF4C-0060BD4ACC76}"/>
                  </a:ext>
                </a:extLst>
              </p:cNvPr>
              <p:cNvSpPr>
                <a:spLocks noRot="1" noChangeAspect="1" noMove="1" noResize="1" noEditPoints="1" noAdjustHandles="1" noChangeArrowheads="1" noChangeShapeType="1" noTextEdit="1"/>
              </p:cNvSpPr>
              <p:nvPr/>
            </p:nvSpPr>
            <p:spPr>
              <a:xfrm>
                <a:off x="14087715" y="4340500"/>
                <a:ext cx="2080954" cy="1015663"/>
              </a:xfrm>
              <a:prstGeom prst="rect">
                <a:avLst/>
              </a:prstGeom>
              <a:blipFill>
                <a:blip r:embed="rId13"/>
                <a:stretch>
                  <a:fillRect t="-19760" r="-16716" b="-37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ình chữ nhật 14">
                <a:extLst>
                  <a:ext uri="{FF2B5EF4-FFF2-40B4-BE49-F238E27FC236}">
                    <a16:creationId xmlns:a16="http://schemas.microsoft.com/office/drawing/2014/main" xmlns="" id="{8E39681C-A950-480F-ACF5-A047EEF7E429}"/>
                  </a:ext>
                </a:extLst>
              </p:cNvPr>
              <p:cNvSpPr/>
              <p:nvPr/>
            </p:nvSpPr>
            <p:spPr>
              <a:xfrm>
                <a:off x="10272879" y="2137116"/>
                <a:ext cx="710711" cy="766140"/>
              </a:xfrm>
              <a:prstGeom prst="rect">
                <a:avLst/>
              </a:prstGeom>
            </p:spPr>
            <p:txBody>
              <a:bodyPr wrap="non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Calibri" panose="020F0502020204030204" pitchFamily="34" charset="0"/>
                            <a:cs typeface="Calibri" panose="020F0502020204030204" pitchFamily="34" charset="0"/>
                          </a:rPr>
                        </m:ctrlPr>
                      </m:fPr>
                      <m:num>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i="1">
                                <a:solidFill>
                                  <a:prstClr val="white"/>
                                </a:solidFill>
                                <a:latin typeface="Cambria Math"/>
                                <a:ea typeface="Calibri" panose="020F0502020204030204" pitchFamily="34" charset="0"/>
                                <a:cs typeface="Calibri" panose="020F0502020204030204" pitchFamily="34" charset="0"/>
                              </a:rPr>
                            </m:ctrlPr>
                          </m:sSupPr>
                          <m:e>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num>
                      <m:den>
                        <m:r>
                          <a:rPr lang="en-US" sz="3000" i="1">
                            <a:solidFill>
                              <a:prstClr val="white"/>
                            </a:solidFill>
                            <a:latin typeface="Cambria Math" panose="02040503050406030204" pitchFamily="18" charset="0"/>
                            <a:ea typeface="Calibri" panose="020F0502020204030204" pitchFamily="34" charset="0"/>
                            <a:cs typeface="Calibri" panose="020F0502020204030204" pitchFamily="34" charset="0"/>
                          </a:rPr>
                          <m:t>3</m:t>
                        </m:r>
                      </m:den>
                    </m:f>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black"/>
                  </a:solidFill>
                </a:endParaRPr>
              </a:p>
            </p:txBody>
          </p:sp>
        </mc:Choice>
        <mc:Fallback xmlns="">
          <p:sp>
            <p:nvSpPr>
              <p:cNvPr id="15" name="Hình chữ nhật 14">
                <a:extLst>
                  <a:ext uri="{FF2B5EF4-FFF2-40B4-BE49-F238E27FC236}">
                    <a16:creationId xmlns:a16="http://schemas.microsoft.com/office/drawing/2014/main" id="{8E39681C-A950-480F-ACF5-A047EEF7E429}"/>
                  </a:ext>
                </a:extLst>
              </p:cNvPr>
              <p:cNvSpPr>
                <a:spLocks noRot="1" noChangeAspect="1" noMove="1" noResize="1" noEditPoints="1" noAdjustHandles="1" noChangeArrowheads="1" noChangeShapeType="1" noTextEdit="1"/>
              </p:cNvSpPr>
              <p:nvPr/>
            </p:nvSpPr>
            <p:spPr>
              <a:xfrm>
                <a:off x="20548430" y="4274231"/>
                <a:ext cx="1421608" cy="1532279"/>
              </a:xfrm>
              <a:prstGeom prst="rect">
                <a:avLst/>
              </a:prstGeom>
              <a:blipFill>
                <a:blip r:embed="rId14"/>
                <a:stretch>
                  <a:fillRect r="-24893" b="-11905"/>
                </a:stretch>
              </a:blipFill>
            </p:spPr>
            <p:txBody>
              <a:bodyPr/>
              <a:lstStyle/>
              <a:p>
                <a:r>
                  <a:rPr lang="en-US">
                    <a:noFill/>
                  </a:rPr>
                  <a:t> </a:t>
                </a:r>
              </a:p>
            </p:txBody>
          </p:sp>
        </mc:Fallback>
      </mc:AlternateContent>
      <p:pic>
        <p:nvPicPr>
          <p:cNvPr id="14" name="Hình ảnh 13" descr="Ảnh có chứa bản đồ, văn bản, đang ngồi, bàn&#10;&#10;Mô tả được tạo tự động">
            <a:extLst>
              <a:ext uri="{FF2B5EF4-FFF2-40B4-BE49-F238E27FC236}">
                <a16:creationId xmlns:a16="http://schemas.microsoft.com/office/drawing/2014/main" xmlns="" id="{A700EA66-9122-46CD-AF46-C47507A2F9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9869" y="3810001"/>
            <a:ext cx="4719021" cy="2965071"/>
          </a:xfrm>
          <a:prstGeom prst="rect">
            <a:avLst/>
          </a:prstGeom>
        </p:spPr>
      </p:pic>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xmlns="" id="{81C52BE5-D9D3-47F5-8B8C-CD4BE8B93C78}"/>
                  </a:ext>
                </a:extLst>
              </p:cNvPr>
              <p:cNvSpPr txBox="1"/>
              <p:nvPr/>
            </p:nvSpPr>
            <p:spPr>
              <a:xfrm>
                <a:off x="448794" y="3703294"/>
                <a:ext cx="6256726" cy="1244668"/>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Gọi O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tâm</a:t>
                </a:r>
                <a:r>
                  <a:rPr lang="en-US" sz="3000" dirty="0">
                    <a:solidFill>
                      <a:prstClr val="black"/>
                    </a:solidFill>
                    <a:latin typeface="Times New Roman" panose="02020603050405020304" pitchFamily="18" charset="0"/>
                    <a:cs typeface="Times New Roman" panose="02020603050405020304" pitchFamily="18" charset="0"/>
                  </a:rPr>
                  <a:t> tam </a:t>
                </a:r>
                <a:r>
                  <a:rPr lang="en-US" sz="3000" dirty="0" err="1">
                    <a:solidFill>
                      <a:prstClr val="black"/>
                    </a:solidFill>
                    <a:latin typeface="Times New Roman" panose="02020603050405020304" pitchFamily="18" charset="0"/>
                    <a:cs typeface="Times New Roman" panose="02020603050405020304" pitchFamily="18" charset="0"/>
                  </a:rPr>
                  <a:t>giác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đều</a:t>
                </a:r>
                <a:r>
                  <a:rPr lang="en-US" sz="3000" dirty="0">
                    <a:solidFill>
                      <a:prstClr val="black"/>
                    </a:solidFill>
                    <a:latin typeface="Times New Roman" panose="02020603050405020304" pitchFamily="18" charset="0"/>
                    <a:cs typeface="Times New Roman" panose="02020603050405020304" pitchFamily="18" charset="0"/>
                  </a:rPr>
                  <a:t> ABC. </a:t>
                </a:r>
                <a:r>
                  <a:rPr lang="en-US" sz="3000" dirty="0" err="1">
                    <a:solidFill>
                      <a:prstClr val="black"/>
                    </a:solidFill>
                    <a:latin typeface="Times New Roman" panose="02020603050405020304" pitchFamily="18" charset="0"/>
                    <a:cs typeface="Times New Roman" panose="02020603050405020304" pitchFamily="18" charset="0"/>
                  </a:rPr>
                  <a:t>Khi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đó</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𝑅</m:t>
                    </m:r>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𝑂𝐴</m:t>
                    </m:r>
                    <m:r>
                      <a:rPr lang="en-US" sz="3000" i="1">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2</m:t>
                        </m:r>
                      </m:num>
                      <m:den>
                        <m:r>
                          <a:rPr lang="en-US" sz="3000" i="1">
                            <a:solidFill>
                              <a:prstClr val="black"/>
                            </a:solidFill>
                            <a:latin typeface="Cambria Math" panose="02040503050406030204" pitchFamily="18" charset="0"/>
                          </a:rPr>
                          <m:t>3</m:t>
                        </m:r>
                      </m:den>
                    </m:f>
                    <m:r>
                      <a:rPr lang="en-US" sz="3000" i="1">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𝑎</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3</m:t>
                            </m:r>
                          </m:e>
                        </m:rad>
                      </m:num>
                      <m:den>
                        <m:r>
                          <a:rPr lang="en-US" sz="3000" i="1">
                            <a:solidFill>
                              <a:prstClr val="black"/>
                            </a:solidFill>
                            <a:latin typeface="Cambria Math" panose="02040503050406030204" pitchFamily="18" charset="0"/>
                          </a:rPr>
                          <m:t>2</m:t>
                        </m:r>
                      </m:den>
                    </m:f>
                    <m:r>
                      <a:rPr lang="en-US" sz="3000">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𝑎</m:t>
                        </m:r>
                        <m:rad>
                          <m:radPr>
                            <m:degHide m:val="on"/>
                            <m:ctrlPr>
                              <a:rPr lang="en-US" sz="3000" i="1">
                                <a:solidFill>
                                  <a:prstClr val="black"/>
                                </a:solidFill>
                                <a:latin typeface="Cambria Math"/>
                              </a:rPr>
                            </m:ctrlPr>
                          </m:radPr>
                          <m:deg/>
                          <m:e>
                            <m:r>
                              <a:rPr lang="en-US" sz="3000" i="1">
                                <a:solidFill>
                                  <a:prstClr val="black"/>
                                </a:solidFill>
                                <a:latin typeface="Cambria Math" panose="02040503050406030204" pitchFamily="18" charset="0"/>
                              </a:rPr>
                              <m:t>3</m:t>
                            </m:r>
                          </m:e>
                        </m:rad>
                      </m:num>
                      <m:den>
                        <m:r>
                          <a:rPr lang="en-US" sz="3000" i="1">
                            <a:solidFill>
                              <a:prstClr val="black"/>
                            </a:solidFill>
                            <a:latin typeface="Cambria Math" panose="02040503050406030204" pitchFamily="18" charset="0"/>
                          </a:rPr>
                          <m:t>3</m:t>
                        </m:r>
                      </m:den>
                    </m:f>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 name="Hộp Văn bản 10">
                <a:extLst>
                  <a:ext uri="{FF2B5EF4-FFF2-40B4-BE49-F238E27FC236}">
                    <a16:creationId xmlns:a16="http://schemas.microsoft.com/office/drawing/2014/main" id="{81C52BE5-D9D3-47F5-8B8C-CD4BE8B93C78}"/>
                  </a:ext>
                </a:extLst>
              </p:cNvPr>
              <p:cNvSpPr txBox="1">
                <a:spLocks noRot="1" noChangeAspect="1" noMove="1" noResize="1" noEditPoints="1" noAdjustHandles="1" noChangeArrowheads="1" noChangeShapeType="1" noTextEdit="1"/>
              </p:cNvSpPr>
              <p:nvPr/>
            </p:nvSpPr>
            <p:spPr>
              <a:xfrm>
                <a:off x="897705" y="7406587"/>
                <a:ext cx="12515082" cy="2489336"/>
              </a:xfrm>
              <a:prstGeom prst="rect">
                <a:avLst/>
              </a:prstGeom>
              <a:blipFill>
                <a:blip r:embed="rId16"/>
                <a:stretch>
                  <a:fillRect l="-2923" t="-7598" r="-39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xmlns="" id="{F3FA6C20-AFAA-4D1B-86BD-497F7AFC23AC}"/>
                  </a:ext>
                </a:extLst>
              </p:cNvPr>
              <p:cNvSpPr txBox="1"/>
              <p:nvPr/>
            </p:nvSpPr>
            <p:spPr>
              <a:xfrm>
                <a:off x="483570" y="5077181"/>
                <a:ext cx="6559370" cy="1347420"/>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Thể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đó</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𝑉</m:t>
                        </m:r>
                      </m:e>
                      <m:sub>
                        <m:r>
                          <a:rPr lang="en-US" sz="3000" i="1">
                            <a:solidFill>
                              <a:prstClr val="black"/>
                            </a:solidFill>
                            <a:latin typeface="Cambria Math" panose="02040503050406030204" pitchFamily="18" charset="0"/>
                          </a:rPr>
                          <m:t>𝑡𝑟𝑢</m:t>
                        </m:r>
                      </m:sub>
                    </m:sSub>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𝑅</m:t>
                        </m:r>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𝑎</m:t>
                    </m:r>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d>
                          <m:dPr>
                            <m:ctrlPr>
                              <a:rPr lang="en-US" sz="3000" i="1">
                                <a:solidFill>
                                  <a:prstClr val="black"/>
                                </a:solidFill>
                                <a:latin typeface="Cambria Math"/>
                                <a:ea typeface="Cambria Math" panose="02040503050406030204" pitchFamily="18" charset="0"/>
                              </a:rPr>
                            </m:ctrlPr>
                          </m:dPr>
                          <m:e>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𝑎</m:t>
                                </m:r>
                                <m:rad>
                                  <m:radPr>
                                    <m:degHide m:val="on"/>
                                    <m:ctrlPr>
                                      <a:rPr lang="en-US" sz="3000" i="1">
                                        <a:solidFill>
                                          <a:prstClr val="black"/>
                                        </a:solidFill>
                                        <a:latin typeface="Cambria Math"/>
                                        <a:ea typeface="Cambria Math" panose="02040503050406030204" pitchFamily="18" charset="0"/>
                                      </a:rPr>
                                    </m:ctrlPr>
                                  </m:radPr>
                                  <m:deg/>
                                  <m:e>
                                    <m:r>
                                      <a:rPr lang="en-US" sz="3000" i="1">
                                        <a:solidFill>
                                          <a:prstClr val="black"/>
                                        </a:solidFill>
                                        <a:latin typeface="Cambria Math" panose="02040503050406030204" pitchFamily="18" charset="0"/>
                                        <a:ea typeface="Cambria Math" panose="02040503050406030204" pitchFamily="18" charset="0"/>
                                      </a:rPr>
                                      <m:t>3</m:t>
                                    </m:r>
                                  </m:e>
                                </m:rad>
                              </m:num>
                              <m:den>
                                <m:r>
                                  <a:rPr lang="en-US" sz="3000" i="1">
                                    <a:solidFill>
                                      <a:prstClr val="black"/>
                                    </a:solidFill>
                                    <a:latin typeface="Cambria Math" panose="02040503050406030204" pitchFamily="18" charset="0"/>
                                    <a:ea typeface="Cambria Math" panose="02040503050406030204" pitchFamily="18" charset="0"/>
                                  </a:rPr>
                                  <m:t>3</m:t>
                                </m:r>
                              </m:den>
                            </m:f>
                          </m:e>
                        </m:d>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𝑎</m:t>
                    </m:r>
                    <m:r>
                      <a:rPr lang="en-US" sz="3000" i="1">
                        <a:solidFill>
                          <a:prstClr val="black"/>
                        </a:solidFill>
                        <a:latin typeface="Cambria Math" panose="02040503050406030204" pitchFamily="18" charset="0"/>
                        <a:ea typeface="Cambria Math" panose="02040503050406030204" pitchFamily="18" charset="0"/>
                      </a:rPr>
                      <m:t>=</m:t>
                    </m:r>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3</m:t>
                            </m:r>
                          </m:sup>
                        </m:sSup>
                      </m:num>
                      <m:den>
                        <m:r>
                          <a:rPr lang="en-US" sz="3000" i="1">
                            <a:solidFill>
                              <a:prstClr val="black"/>
                            </a:solidFill>
                            <a:latin typeface="Cambria Math" panose="02040503050406030204" pitchFamily="18" charset="0"/>
                            <a:ea typeface="Cambria Math" panose="02040503050406030204" pitchFamily="18" charset="0"/>
                          </a:rPr>
                          <m:t>3</m:t>
                        </m:r>
                      </m:den>
                    </m:f>
                    <m:r>
                      <a:rPr lang="en-US" sz="3000" i="1">
                        <a:solidFill>
                          <a:prstClr val="black"/>
                        </a:solidFill>
                        <a:latin typeface="Cambria Math" panose="02040503050406030204" pitchFamily="18" charset="0"/>
                        <a:ea typeface="Cambria Math" panose="02040503050406030204" pitchFamily="18" charset="0"/>
                      </a:rPr>
                      <m:t>( đ</m:t>
                    </m:r>
                    <m:r>
                      <a:rPr lang="en-US" sz="3000" i="1">
                        <a:solidFill>
                          <a:prstClr val="black"/>
                        </a:solidFill>
                        <a:latin typeface="Cambria Math" panose="02040503050406030204" pitchFamily="18" charset="0"/>
                        <a:ea typeface="Cambria Math" panose="02040503050406030204" pitchFamily="18" charset="0"/>
                      </a:rPr>
                      <m:t>𝑣𝑡𝑡</m:t>
                    </m:r>
                    <m:r>
                      <a:rPr lang="en-US" sz="3000" i="1">
                        <a:solidFill>
                          <a:prstClr val="black"/>
                        </a:solidFill>
                        <a:latin typeface="Cambria Math" panose="02040503050406030204" pitchFamily="18" charset="0"/>
                        <a:ea typeface="Cambria Math" panose="02040503050406030204" pitchFamily="18" charset="0"/>
                      </a:rPr>
                      <m:t>)</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p:sp>
            <p:nvSpPr>
              <p:cNvPr id="16" name="Hộp Văn bản 15">
                <a:extLst>
                  <a:ext uri="{FF2B5EF4-FFF2-40B4-BE49-F238E27FC236}">
                    <a16:creationId xmlns:a16="http://schemas.microsoft.com/office/drawing/2014/main" xmlns:a14="http://schemas.microsoft.com/office/drawing/2010/main" xmlns="" id="{F3FA6C20-AFAA-4D1B-86BD-497F7AFC23AC}"/>
                  </a:ext>
                </a:extLst>
              </p:cNvPr>
              <p:cNvSpPr txBox="1">
                <a:spLocks noRot="1" noChangeAspect="1" noMove="1" noResize="1" noEditPoints="1" noAdjustHandles="1" noChangeArrowheads="1" noChangeShapeType="1" noTextEdit="1"/>
              </p:cNvSpPr>
              <p:nvPr/>
            </p:nvSpPr>
            <p:spPr>
              <a:xfrm>
                <a:off x="483570" y="5077181"/>
                <a:ext cx="6559370" cy="1347420"/>
              </a:xfrm>
              <a:prstGeom prst="rect">
                <a:avLst/>
              </a:prstGeom>
              <a:blipFill rotWithShape="1">
                <a:blip r:embed="rId17"/>
                <a:stretch>
                  <a:fillRect l="-2881" t="-7692"/>
                </a:stretch>
              </a:blipFill>
            </p:spPr>
            <p:txBody>
              <a:bodyPr/>
              <a:lstStyle/>
              <a:p>
                <a:r>
                  <a:rPr lang="en-US">
                    <a:noFill/>
                  </a:rPr>
                  <a:t> </a:t>
                </a:r>
              </a:p>
            </p:txBody>
          </p:sp>
        </mc:Fallback>
      </mc:AlternateContent>
    </p:spTree>
    <p:extLst>
      <p:ext uri="{BB962C8B-B14F-4D97-AF65-F5344CB8AC3E}">
        <p14:creationId xmlns:p14="http://schemas.microsoft.com/office/powerpoint/2010/main" val="218248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11"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04754" y="2442775"/>
            <a:ext cx="11892546" cy="4056954"/>
            <a:chOff x="184495" y="3636271"/>
            <a:chExt cx="11834900" cy="4481562"/>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1"/>
              <a:ext cx="2342698" cy="611981"/>
              <a:chOff x="1275608" y="6239450"/>
              <a:chExt cx="4592537" cy="111194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2" y="6239450"/>
                <a:ext cx="2799500" cy="1111941"/>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47059" y="45025"/>
            <a:ext cx="12099375" cy="1607576"/>
            <a:chOff x="534987" y="1869705"/>
            <a:chExt cx="23719158" cy="2696193"/>
          </a:xfrm>
        </p:grpSpPr>
        <p:grpSp>
          <p:nvGrpSpPr>
            <p:cNvPr id="21" name="Group 20"/>
            <p:cNvGrpSpPr/>
            <p:nvPr/>
          </p:nvGrpSpPr>
          <p:grpSpPr>
            <a:xfrm>
              <a:off x="534987" y="1869705"/>
              <a:ext cx="23340848" cy="2594940"/>
              <a:chOff x="534987" y="1647866"/>
              <a:chExt cx="23340848" cy="2594940"/>
            </a:xfrm>
          </p:grpSpPr>
          <p:sp>
            <p:nvSpPr>
              <p:cNvPr id="25" name="Rounded Rectangle 24"/>
              <p:cNvSpPr/>
              <p:nvPr/>
            </p:nvSpPr>
            <p:spPr bwMode="auto">
              <a:xfrm>
                <a:off x="735037" y="1720890"/>
                <a:ext cx="23140798" cy="25219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000" dirty="0">
                  <a:solidFill>
                    <a:prstClr val="white"/>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42</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632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ctr" defTabSz="1088258" fontAlgn="base">
                    <a:buClr>
                      <a:srgbClr val="0000FF"/>
                    </a:buClr>
                    <a:tabLst>
                      <a:tab pos="629732" algn="l"/>
                    </a:tabLst>
                  </a:pP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𝐴𝐵𝐶𝐷</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𝐴𝐷</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𝐴𝐵</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𝐶𝐷</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=2</m:t>
                      </m:r>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than</a:t>
                  </a:r>
                </a:p>
                <a:p>
                  <a:pPr algn="ctr" defTabSz="1088258" fontAlgn="base">
                    <a:buClr>
                      <a:srgbClr val="0000FF"/>
                    </a:buClr>
                    <a:tabLst>
                      <a:tab pos="629732" algn="l"/>
                    </a:tabLst>
                  </a:pP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quay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Calibri" panose="020F0502020204030204" pitchFamily="34" charset="0"/>
                          <a:cs typeface="Calibri" panose="020F0502020204030204" pitchFamily="34" charset="0"/>
                        </a:rPr>
                        <m:t>𝐶𝐷</m:t>
                      </m:r>
                    </m:oMath>
                  </a14:m>
                  <a:r>
                    <a:rPr 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3000" dirty="0">
                    <a:solidFill>
                      <a:prstClr val="black"/>
                    </a:solidFill>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477751"/>
                </a:xfrm>
                <a:prstGeom prst="rect">
                  <a:avLst/>
                </a:prstGeom>
                <a:blipFill>
                  <a:blip r:embed="rId3"/>
                  <a:stretch>
                    <a:fillRect t="-4742" b="-109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9106" y="1633292"/>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5" name="Oval 64">
            <a:extLst>
              <a:ext uri="{FF2B5EF4-FFF2-40B4-BE49-F238E27FC236}">
                <a16:creationId xmlns:a16="http://schemas.microsoft.com/office/drawing/2014/main" xmlns="" id="{25D02854-E6E4-42B7-B0E2-CD9E2C9EECB7}"/>
              </a:ext>
            </a:extLst>
          </p:cNvPr>
          <p:cNvSpPr/>
          <p:nvPr/>
        </p:nvSpPr>
        <p:spPr>
          <a:xfrm>
            <a:off x="6099419" y="1904646"/>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Hình chữ nhật 10">
                <a:extLst>
                  <a:ext uri="{FF2B5EF4-FFF2-40B4-BE49-F238E27FC236}">
                    <a16:creationId xmlns:a16="http://schemas.microsoft.com/office/drawing/2014/main" xmlns="" id="{0F64F859-07FF-4160-93AA-9B8F130C15F8}"/>
                  </a:ext>
                </a:extLst>
              </p:cNvPr>
              <p:cNvSpPr/>
              <p:nvPr/>
            </p:nvSpPr>
            <p:spPr>
              <a:xfrm>
                <a:off x="1063307" y="1771556"/>
                <a:ext cx="1807984" cy="701346"/>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𝑉</m:t>
                    </m:r>
                    <m:r>
                      <a:rPr lang="en-US" sz="3000" i="1">
                        <a:solidFill>
                          <a:prstClr val="white"/>
                        </a:solidFill>
                        <a:latin typeface="Cambria Math" panose="02040503050406030204" pitchFamily="18" charset="0"/>
                        <a:ea typeface="Times New Roman" panose="02020603050405020304" pitchFamily="18" charset="0"/>
                      </a:rPr>
                      <m:t>=</m:t>
                    </m:r>
                    <m:f>
                      <m:fPr>
                        <m:ctrlPr>
                          <a:rPr lang="en-US" sz="3000" i="1">
                            <a:solidFill>
                              <a:prstClr val="white"/>
                            </a:solidFill>
                            <a:latin typeface="Cambria Math"/>
                            <a:ea typeface="Times New Roman" panose="02020603050405020304" pitchFamily="18" charset="0"/>
                          </a:rPr>
                        </m:ctrlPr>
                      </m:fPr>
                      <m:num>
                        <m:r>
                          <a:rPr lang="en-US" sz="3000" i="1">
                            <a:solidFill>
                              <a:prstClr val="white"/>
                            </a:solidFill>
                            <a:latin typeface="Cambria Math" panose="02040503050406030204" pitchFamily="18" charset="0"/>
                            <a:ea typeface="Times New Roman" panose="02020603050405020304" pitchFamily="18" charset="0"/>
                          </a:rPr>
                          <m:t>2</m:t>
                        </m:r>
                      </m:num>
                      <m:den>
                        <m:r>
                          <a:rPr lang="en-US" sz="3000" i="1">
                            <a:solidFill>
                              <a:prstClr val="white"/>
                            </a:solidFill>
                            <a:latin typeface="Cambria Math" panose="02040503050406030204" pitchFamily="18" charset="0"/>
                            <a:ea typeface="Times New Roman" panose="02020603050405020304" pitchFamily="18" charset="0"/>
                          </a:rPr>
                          <m:t>3</m:t>
                        </m:r>
                      </m:den>
                    </m:f>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1" name="Hình chữ nhật 10">
                <a:extLst>
                  <a:ext uri="{FF2B5EF4-FFF2-40B4-BE49-F238E27FC236}">
                    <a16:creationId xmlns:a16="http://schemas.microsoft.com/office/drawing/2014/main" id="{0F64F859-07FF-4160-93AA-9B8F130C15F8}"/>
                  </a:ext>
                </a:extLst>
              </p:cNvPr>
              <p:cNvSpPr>
                <a:spLocks noRot="1" noChangeAspect="1" noMove="1" noResize="1" noEditPoints="1" noAdjustHandles="1" noChangeArrowheads="1" noChangeShapeType="1" noTextEdit="1"/>
              </p:cNvSpPr>
              <p:nvPr/>
            </p:nvSpPr>
            <p:spPr>
              <a:xfrm>
                <a:off x="2126890" y="3543111"/>
                <a:ext cx="3616439" cy="1402692"/>
              </a:xfrm>
              <a:prstGeom prst="rect">
                <a:avLst/>
              </a:prstGeom>
              <a:blipFill>
                <a:blip r:embed="rId12"/>
                <a:stretch>
                  <a:fillRect t="-870" r="-9106" b="-1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ình chữ nhật 13">
                <a:extLst>
                  <a:ext uri="{FF2B5EF4-FFF2-40B4-BE49-F238E27FC236}">
                    <a16:creationId xmlns:a16="http://schemas.microsoft.com/office/drawing/2014/main" xmlns="" id="{3D60744A-02BB-4DAC-97FA-CA14BC0B4680}"/>
                  </a:ext>
                </a:extLst>
              </p:cNvPr>
              <p:cNvSpPr/>
              <p:nvPr/>
            </p:nvSpPr>
            <p:spPr>
              <a:xfrm>
                <a:off x="3936683" y="1699322"/>
                <a:ext cx="1989741" cy="798520"/>
              </a:xfrm>
              <a:prstGeom prst="rect">
                <a:avLst/>
              </a:prstGeom>
            </p:spPr>
            <p:txBody>
              <a:bodyPr wrap="none" lIns="45704" tIns="22851" rIns="45704" bIns="22851">
                <a:spAutoFit/>
              </a:bodyPr>
              <a:lstStyle/>
              <a:p>
                <a:pPr indent="179959" defTabSz="1088258">
                  <a:lnSpc>
                    <a:spcPct val="115000"/>
                  </a:lnSpc>
                  <a:tabLst>
                    <a:tab pos="89822" algn="l"/>
                    <a:tab pos="899797" algn="l"/>
                    <a:tab pos="1709457" algn="l"/>
                    <a:tab pos="2519116" algn="l"/>
                  </a:tabLst>
                </a:pPr>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𝑉</m:t>
                    </m:r>
                    <m:r>
                      <a:rPr lang="en-US" sz="3000" i="1">
                        <a:solidFill>
                          <a:prstClr val="white"/>
                        </a:solidFill>
                        <a:latin typeface="Cambria Math" panose="02040503050406030204" pitchFamily="18" charset="0"/>
                        <a:ea typeface="Times New Roman" panose="02020603050405020304" pitchFamily="18" charset="0"/>
                      </a:rPr>
                      <m:t>=</m:t>
                    </m:r>
                    <m:f>
                      <m:fPr>
                        <m:ctrlPr>
                          <a:rPr lang="en-US" sz="3000" i="1">
                            <a:solidFill>
                              <a:prstClr val="white"/>
                            </a:solidFill>
                            <a:latin typeface="Cambria Math"/>
                            <a:ea typeface="Times New Roman" panose="02020603050405020304" pitchFamily="18" charset="0"/>
                          </a:rPr>
                        </m:ctrlPr>
                      </m:fPr>
                      <m:num>
                        <m:r>
                          <a:rPr lang="en-US" sz="3000" i="1">
                            <a:solidFill>
                              <a:prstClr val="white"/>
                            </a:solidFill>
                            <a:latin typeface="Cambria Math" panose="02040503050406030204" pitchFamily="18" charset="0"/>
                            <a:ea typeface="Times New Roman" panose="02020603050405020304" pitchFamily="18" charset="0"/>
                          </a:rPr>
                          <m:t>1</m:t>
                        </m:r>
                      </m:num>
                      <m:den>
                        <m:r>
                          <a:rPr lang="en-US" sz="3000" i="1">
                            <a:solidFill>
                              <a:prstClr val="white"/>
                            </a:solidFill>
                            <a:latin typeface="Cambria Math" panose="02040503050406030204" pitchFamily="18" charset="0"/>
                            <a:ea typeface="Times New Roman" panose="02020603050405020304" pitchFamily="18" charset="0"/>
                          </a:rPr>
                          <m:t>3</m:t>
                        </m:r>
                      </m:den>
                    </m:f>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Hình chữ nhật 13">
                <a:extLst>
                  <a:ext uri="{FF2B5EF4-FFF2-40B4-BE49-F238E27FC236}">
                    <a16:creationId xmlns:a16="http://schemas.microsoft.com/office/drawing/2014/main" id="{3D60744A-02BB-4DAC-97FA-CA14BC0B4680}"/>
                  </a:ext>
                </a:extLst>
              </p:cNvPr>
              <p:cNvSpPr>
                <a:spLocks noRot="1" noChangeAspect="1" noMove="1" noResize="1" noEditPoints="1" noAdjustHandles="1" noChangeArrowheads="1" noChangeShapeType="1" noTextEdit="1"/>
              </p:cNvSpPr>
              <p:nvPr/>
            </p:nvSpPr>
            <p:spPr>
              <a:xfrm>
                <a:off x="7874392" y="3398643"/>
                <a:ext cx="3980000" cy="1597040"/>
              </a:xfrm>
              <a:prstGeom prst="rect">
                <a:avLst/>
              </a:prstGeom>
              <a:blipFill>
                <a:blip r:embed="rId13"/>
                <a:stretch>
                  <a:fillRect r="-8116" b="-11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ình chữ nhật 14">
                <a:extLst>
                  <a:ext uri="{FF2B5EF4-FFF2-40B4-BE49-F238E27FC236}">
                    <a16:creationId xmlns:a16="http://schemas.microsoft.com/office/drawing/2014/main" xmlns="" id="{A147FC35-B888-4813-B7A4-3639051EEBCD}"/>
                  </a:ext>
                </a:extLst>
              </p:cNvPr>
              <p:cNvSpPr/>
              <p:nvPr/>
            </p:nvSpPr>
            <p:spPr>
              <a:xfrm>
                <a:off x="7042751" y="1794935"/>
                <a:ext cx="1790353" cy="699422"/>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𝑉</m:t>
                    </m:r>
                    <m:r>
                      <a:rPr lang="en-US" sz="3000" i="1">
                        <a:solidFill>
                          <a:prstClr val="white"/>
                        </a:solidFill>
                        <a:latin typeface="Cambria Math" panose="02040503050406030204" pitchFamily="18" charset="0"/>
                        <a:ea typeface="Times New Roman" panose="02020603050405020304" pitchFamily="18" charset="0"/>
                      </a:rPr>
                      <m:t>=</m:t>
                    </m:r>
                    <m:f>
                      <m:fPr>
                        <m:ctrlPr>
                          <a:rPr lang="en-US" sz="3000" i="1">
                            <a:solidFill>
                              <a:prstClr val="white"/>
                            </a:solidFill>
                            <a:latin typeface="Cambria Math"/>
                            <a:ea typeface="Times New Roman" panose="02020603050405020304" pitchFamily="18" charset="0"/>
                          </a:rPr>
                        </m:ctrlPr>
                      </m:fPr>
                      <m:num>
                        <m:r>
                          <a:rPr lang="en-US" sz="3000" i="1">
                            <a:solidFill>
                              <a:prstClr val="white"/>
                            </a:solidFill>
                            <a:latin typeface="Cambria Math" panose="02040503050406030204" pitchFamily="18" charset="0"/>
                            <a:ea typeface="Times New Roman" panose="02020603050405020304" pitchFamily="18" charset="0"/>
                          </a:rPr>
                          <m:t>4</m:t>
                        </m:r>
                      </m:num>
                      <m:den>
                        <m:r>
                          <a:rPr lang="en-US" sz="3000" i="1">
                            <a:solidFill>
                              <a:prstClr val="white"/>
                            </a:solidFill>
                            <a:latin typeface="Cambria Math" panose="02040503050406030204" pitchFamily="18" charset="0"/>
                            <a:ea typeface="Times New Roman" panose="02020603050405020304" pitchFamily="18" charset="0"/>
                          </a:rPr>
                          <m:t>3</m:t>
                        </m:r>
                      </m:den>
                    </m:f>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a14:m>
                <a:r>
                  <a:rPr lang="en-US" sz="3000" i="1" dirty="0">
                    <a:solidFill>
                      <a:prstClr val="white"/>
                    </a:solidFill>
                    <a:latin typeface="Cambria Math" panose="02040503050406030204" pitchFamily="18" charset="0"/>
                    <a:ea typeface="Times New Roman" panose="02020603050405020304" pitchFamily="18" charset="0"/>
                  </a:rPr>
                  <a:t>.</a:t>
                </a:r>
                <a:endParaRPr lang="en-US" sz="3000" dirty="0">
                  <a:solidFill>
                    <a:prstClr val="white"/>
                  </a:solidFill>
                </a:endParaRPr>
              </a:p>
            </p:txBody>
          </p:sp>
        </mc:Choice>
        <mc:Fallback xmlns="">
          <p:sp>
            <p:nvSpPr>
              <p:cNvPr id="15" name="Hình chữ nhật 14">
                <a:extLst>
                  <a:ext uri="{FF2B5EF4-FFF2-40B4-BE49-F238E27FC236}">
                    <a16:creationId xmlns:a16="http://schemas.microsoft.com/office/drawing/2014/main" id="{A147FC35-B888-4813-B7A4-3639051EEBCD}"/>
                  </a:ext>
                </a:extLst>
              </p:cNvPr>
              <p:cNvSpPr>
                <a:spLocks noRot="1" noChangeAspect="1" noMove="1" noResize="1" noEditPoints="1" noAdjustHandles="1" noChangeArrowheads="1" noChangeShapeType="1" noTextEdit="1"/>
              </p:cNvSpPr>
              <p:nvPr/>
            </p:nvSpPr>
            <p:spPr>
              <a:xfrm>
                <a:off x="14087336" y="3589870"/>
                <a:ext cx="3581173" cy="1398844"/>
              </a:xfrm>
              <a:prstGeom prst="rect">
                <a:avLst/>
              </a:prstGeom>
              <a:blipFill>
                <a:blip r:embed="rId14"/>
                <a:stretch>
                  <a:fillRect t="-1310" r="-9370" b="-1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ình chữ nhật 15">
                <a:extLst>
                  <a:ext uri="{FF2B5EF4-FFF2-40B4-BE49-F238E27FC236}">
                    <a16:creationId xmlns:a16="http://schemas.microsoft.com/office/drawing/2014/main" xmlns="" id="{24123C65-FC67-4648-B20B-FCA7A86774CA}"/>
                  </a:ext>
                </a:extLst>
              </p:cNvPr>
              <p:cNvSpPr/>
              <p:nvPr/>
            </p:nvSpPr>
            <p:spPr>
              <a:xfrm>
                <a:off x="9830836" y="1898131"/>
                <a:ext cx="1794360" cy="507832"/>
              </a:xfrm>
              <a:prstGeom prst="rect">
                <a:avLst/>
              </a:prstGeom>
            </p:spPr>
            <p:txBody>
              <a:bodyPr wrap="non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𝑉</m:t>
                    </m:r>
                    <m:r>
                      <a:rPr lang="en-US" sz="3000" i="1">
                        <a:solidFill>
                          <a:prstClr val="white"/>
                        </a:solidFill>
                        <a:latin typeface="Cambria Math" panose="02040503050406030204" pitchFamily="18" charset="0"/>
                        <a:ea typeface="Times New Roman" panose="02020603050405020304" pitchFamily="18" charset="0"/>
                      </a:rPr>
                      <m:t>=2</m:t>
                    </m:r>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16" name="Hình chữ nhật 15">
                <a:extLst>
                  <a:ext uri="{FF2B5EF4-FFF2-40B4-BE49-F238E27FC236}">
                    <a16:creationId xmlns:a16="http://schemas.microsoft.com/office/drawing/2014/main" id="{24123C65-FC67-4648-B20B-FCA7A86774CA}"/>
                  </a:ext>
                </a:extLst>
              </p:cNvPr>
              <p:cNvSpPr>
                <a:spLocks noRot="1" noChangeAspect="1" noMove="1" noResize="1" noEditPoints="1" noAdjustHandles="1" noChangeArrowheads="1" noChangeShapeType="1" noTextEdit="1"/>
              </p:cNvSpPr>
              <p:nvPr/>
            </p:nvSpPr>
            <p:spPr>
              <a:xfrm>
                <a:off x="19664232" y="3796261"/>
                <a:ext cx="3589188" cy="1015663"/>
              </a:xfrm>
              <a:prstGeom prst="rect">
                <a:avLst/>
              </a:prstGeom>
              <a:blipFill>
                <a:blip r:embed="rId15"/>
                <a:stretch>
                  <a:fillRect t="-20482" r="-9168" b="-38554"/>
                </a:stretch>
              </a:blipFill>
            </p:spPr>
            <p:txBody>
              <a:bodyPr/>
              <a:lstStyle/>
              <a:p>
                <a:r>
                  <a:rPr lang="en-US">
                    <a:noFill/>
                  </a:rPr>
                  <a:t> </a:t>
                </a:r>
              </a:p>
            </p:txBody>
          </p:sp>
        </mc:Fallback>
      </mc:AlternateContent>
      <p:pic>
        <p:nvPicPr>
          <p:cNvPr id="12" name="Hình ảnh 11">
            <a:extLst>
              <a:ext uri="{FF2B5EF4-FFF2-40B4-BE49-F238E27FC236}">
                <a16:creationId xmlns:a16="http://schemas.microsoft.com/office/drawing/2014/main" xmlns="" id="{4DC19C7F-2DCF-472F-B9C6-DC81C98FF6E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76942" y="3069225"/>
            <a:ext cx="3854581" cy="2093081"/>
          </a:xfrm>
          <a:prstGeom prst="rect">
            <a:avLst/>
          </a:prstGeom>
        </p:spPr>
      </p:pic>
      <p:sp>
        <p:nvSpPr>
          <p:cNvPr id="2" name="Hộp Văn bản 1">
            <a:extLst>
              <a:ext uri="{FF2B5EF4-FFF2-40B4-BE49-F238E27FC236}">
                <a16:creationId xmlns:a16="http://schemas.microsoft.com/office/drawing/2014/main" xmlns="" id="{1723BB92-1B8C-4459-AA23-5DCDED535864}"/>
              </a:ext>
            </a:extLst>
          </p:cNvPr>
          <p:cNvSpPr txBox="1"/>
          <p:nvPr/>
        </p:nvSpPr>
        <p:spPr>
          <a:xfrm>
            <a:off x="396614" y="3094597"/>
            <a:ext cx="7413574" cy="507832"/>
          </a:xfrm>
          <a:prstGeom prst="rect">
            <a:avLst/>
          </a:prstGeom>
          <a:noFill/>
        </p:spPr>
        <p:txBody>
          <a:bodyPr wrap="square" lIns="45704" tIns="22851" rIns="45704" bIns="22851" rtlCol="0">
            <a:spAutoFit/>
          </a:bodyPr>
          <a:lstStyle/>
          <a:p>
            <a:pPr defTabSz="1088258"/>
            <a:r>
              <a:rPr lang="en-US" sz="3000" dirty="0" err="1">
                <a:solidFill>
                  <a:prstClr val="black"/>
                </a:solidFill>
                <a:latin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tạo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thành</a:t>
            </a:r>
            <a:r>
              <a:rPr lang="en-US" sz="3000" dirty="0">
                <a:solidFill>
                  <a:prstClr val="black"/>
                </a:solidFill>
                <a:latin typeface="Times New Roman" panose="02020603050405020304" pitchFamily="18" charset="0"/>
                <a:cs typeface="Times New Roman" panose="02020603050405020304" pitchFamily="18" charset="0"/>
              </a:rPr>
              <a:t> bao </a:t>
            </a:r>
            <a:r>
              <a:rPr lang="en-US" sz="3000" dirty="0" err="1">
                <a:solidFill>
                  <a:prstClr val="black"/>
                </a:solidFill>
                <a:latin typeface="Times New Roman" panose="02020603050405020304" pitchFamily="18" charset="0"/>
                <a:cs typeface="Times New Roman" panose="02020603050405020304" pitchFamily="18" charset="0"/>
              </a:rPr>
              <a:t>gồm</a:t>
            </a:r>
            <a:r>
              <a:rPr lang="en-US" sz="3000" dirty="0">
                <a:solidFill>
                  <a:prstClr val="black"/>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xmlns="" id="{1B828E94-157F-48CD-9AB8-F4336E1AE78B}"/>
                  </a:ext>
                </a:extLst>
              </p:cNvPr>
              <p:cNvSpPr txBox="1"/>
              <p:nvPr/>
            </p:nvSpPr>
            <p:spPr>
              <a:xfrm>
                <a:off x="358062" y="3617118"/>
                <a:ext cx="7547802" cy="969496"/>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Khối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chiều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cao</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𝐴𝐵</m:t>
                    </m:r>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𝑎</m:t>
                    </m:r>
                    <m:r>
                      <a:rPr lang="en-US" sz="3000">
                        <a:solidFill>
                          <a:prstClr val="black"/>
                        </a:solidFill>
                        <a:latin typeface="Cambria Math" panose="02040503050406030204" pitchFamily="18" charset="0"/>
                      </a:rPr>
                      <m:t>,</m:t>
                    </m:r>
                  </m:oMath>
                </a14:m>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bán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kính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𝐴𝐷</m:t>
                    </m:r>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𝑎</m:t>
                    </m:r>
                  </m:oMath>
                </a14:m>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nên</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𝑉</m:t>
                        </m:r>
                      </m:e>
                      <m:sub>
                        <m:r>
                          <a:rPr lang="en-US" sz="3000" i="1">
                            <a:solidFill>
                              <a:prstClr val="black"/>
                            </a:solidFill>
                            <a:latin typeface="Cambria Math" panose="02040503050406030204" pitchFamily="18" charset="0"/>
                          </a:rPr>
                          <m:t>𝑡𝑟𝑢</m:t>
                        </m:r>
                      </m:sub>
                    </m:sSub>
                    <m:r>
                      <a:rPr lang="en-US" sz="3000" i="1">
                        <a:solidFill>
                          <a:prstClr val="black"/>
                        </a:solidFill>
                        <a:latin typeface="Cambria Math" panose="02040503050406030204" pitchFamily="18" charset="0"/>
                      </a:rPr>
                      <m:t>=</m:t>
                    </m:r>
                    <m:r>
                      <a:rPr lang="el-GR"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m:t>
                    </m:r>
                    <m:r>
                      <a:rPr lang="en-US" sz="3000" i="1">
                        <a:solidFill>
                          <a:prstClr val="black"/>
                        </a:solidFill>
                        <a:latin typeface="Cambria Math" panose="02040503050406030204" pitchFamily="18" charset="0"/>
                        <a:ea typeface="Cambria Math" panose="02040503050406030204" pitchFamily="18" charset="0"/>
                      </a:rPr>
                      <m:t>𝑎</m:t>
                    </m:r>
                    <m:r>
                      <a:rPr lang="en-US" sz="3000" i="1">
                        <a:solidFill>
                          <a:prstClr val="black"/>
                        </a:solidFill>
                        <a:latin typeface="Cambria Math" panose="02040503050406030204" pitchFamily="18" charset="0"/>
                        <a:ea typeface="Cambria Math" panose="02040503050406030204" pitchFamily="18" charset="0"/>
                      </a:rPr>
                      <m:t>=</m:t>
                    </m:r>
                    <m:r>
                      <a:rPr lang="el-GR"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r>
                          <a:rPr lang="en-US" sz="3000" i="1">
                            <a:solidFill>
                              <a:prstClr val="black"/>
                            </a:solidFill>
                            <a:latin typeface="Cambria Math" panose="02040503050406030204" pitchFamily="18" charset="0"/>
                            <a:ea typeface="Cambria Math" panose="02040503050406030204" pitchFamily="18" charset="0"/>
                          </a:rPr>
                          <m:t>=</m:t>
                        </m:r>
                        <m:r>
                          <a:rPr lang="el-GR" sz="3000" i="1">
                            <a:solidFill>
                              <a:prstClr val="black"/>
                            </a:solidFill>
                            <a:latin typeface="Cambria Math" panose="02040503050406030204" pitchFamily="18" charset="0"/>
                            <a:ea typeface="Cambria Math" panose="02040503050406030204" pitchFamily="18" charset="0"/>
                          </a:rPr>
                          <m:t>𝜋</m:t>
                        </m:r>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3</m:t>
                        </m:r>
                      </m:sup>
                    </m:sSup>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Hộp Văn bản 12">
                <a:extLst>
                  <a:ext uri="{FF2B5EF4-FFF2-40B4-BE49-F238E27FC236}">
                    <a16:creationId xmlns:a16="http://schemas.microsoft.com/office/drawing/2014/main" id="{1B828E94-157F-48CD-9AB8-F4336E1AE78B}"/>
                  </a:ext>
                </a:extLst>
              </p:cNvPr>
              <p:cNvSpPr txBox="1">
                <a:spLocks noRot="1" noChangeAspect="1" noMove="1" noResize="1" noEditPoints="1" noAdjustHandles="1" noChangeArrowheads="1" noChangeShapeType="1" noTextEdit="1"/>
              </p:cNvSpPr>
              <p:nvPr/>
            </p:nvSpPr>
            <p:spPr>
              <a:xfrm>
                <a:off x="716217" y="7234235"/>
                <a:ext cx="15097569" cy="1938992"/>
              </a:xfrm>
              <a:prstGeom prst="rect">
                <a:avLst/>
              </a:prstGeom>
              <a:blipFill>
                <a:blip r:embed="rId17"/>
                <a:stretch>
                  <a:fillRect l="-2422" t="-9748" b="-2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xmlns="" id="{E2080D8F-9243-47EB-BD00-5D6901D4C799}"/>
                  </a:ext>
                </a:extLst>
              </p:cNvPr>
              <p:cNvSpPr txBox="1"/>
              <p:nvPr/>
            </p:nvSpPr>
            <p:spPr>
              <a:xfrm>
                <a:off x="379193" y="4598487"/>
                <a:ext cx="7242378" cy="1227805"/>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Khối </a:t>
                </a:r>
                <a:r>
                  <a:rPr lang="en-US" sz="3000" dirty="0" err="1">
                    <a:solidFill>
                      <a:prstClr val="black"/>
                    </a:solidFill>
                    <a:latin typeface="Times New Roman" panose="02020603050405020304" pitchFamily="18" charset="0"/>
                    <a:cs typeface="Times New Roman" panose="02020603050405020304" pitchFamily="18" charset="0"/>
                  </a:rPr>
                  <a:t>nón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chiều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cao</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𝐸𝐶</m:t>
                    </m:r>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𝑎</m:t>
                    </m:r>
                  </m:oMath>
                </a14:m>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bán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kính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000">
                        <a:solidFill>
                          <a:prstClr val="black"/>
                        </a:solidFill>
                        <a:latin typeface="Cambria Math" panose="02040503050406030204" pitchFamily="18" charset="0"/>
                      </a:rPr>
                      <m:t>BE</m:t>
                    </m:r>
                    <m:r>
                      <a:rPr lang="en-US" sz="3000" i="1">
                        <a:solidFill>
                          <a:prstClr val="black"/>
                        </a:solidFill>
                        <a:latin typeface="Cambria Math" panose="02040503050406030204" pitchFamily="18" charset="0"/>
                      </a:rPr>
                      <m:t>=</m:t>
                    </m:r>
                    <m:r>
                      <a:rPr lang="en-US" sz="3000" i="1">
                        <a:solidFill>
                          <a:prstClr val="black"/>
                        </a:solidFill>
                        <a:latin typeface="Cambria Math" panose="02040503050406030204" pitchFamily="18" charset="0"/>
                      </a:rPr>
                      <m:t>𝑎</m:t>
                    </m:r>
                  </m:oMath>
                </a14:m>
                <a:r>
                  <a:rPr lang="en-US" sz="3000" dirty="0">
                    <a:solidFill>
                      <a:prstClr val="black"/>
                    </a:solidFill>
                    <a:latin typeface="Times New Roman" panose="02020603050405020304" pitchFamily="18" charset="0"/>
                    <a:cs typeface="Times New Roman" panose="02020603050405020304" pitchFamily="18" charset="0"/>
                  </a:rPr>
                  <a:t> nên </a:t>
                </a:r>
                <a:r>
                  <a:rPr lang="en-US" sz="3000" dirty="0" err="1">
                    <a:solidFill>
                      <a:prstClr val="black"/>
                    </a:solidFill>
                    <a:latin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solidFill>
                              <a:prstClr val="black"/>
                            </a:solidFill>
                            <a:latin typeface="Cambria Math"/>
                          </a:rPr>
                        </m:ctrlPr>
                      </m:sSubPr>
                      <m:e>
                        <m:r>
                          <a:rPr lang="en-US" sz="3000" i="1">
                            <a:solidFill>
                              <a:prstClr val="black"/>
                            </a:solidFill>
                            <a:latin typeface="Cambria Math" panose="02040503050406030204" pitchFamily="18" charset="0"/>
                          </a:rPr>
                          <m:t>𝑉</m:t>
                        </m:r>
                      </m:e>
                      <m:sub>
                        <m:r>
                          <a:rPr lang="en-US" sz="3000" i="1">
                            <a:solidFill>
                              <a:prstClr val="black"/>
                            </a:solidFill>
                            <a:latin typeface="Cambria Math" panose="02040503050406030204" pitchFamily="18" charset="0"/>
                          </a:rPr>
                          <m:t>𝑛𝑜𝑛</m:t>
                        </m:r>
                      </m:sub>
                    </m:sSub>
                    <m:r>
                      <a:rPr lang="en-US" sz="3000" i="1">
                        <a:solidFill>
                          <a:prstClr val="black"/>
                        </a:solidFill>
                        <a:latin typeface="Cambria Math" panose="02040503050406030204" pitchFamily="18" charset="0"/>
                      </a:rPr>
                      <m:t>=</m:t>
                    </m:r>
                    <m:f>
                      <m:fPr>
                        <m:ctrlPr>
                          <a:rPr lang="en-US" sz="3000" i="1">
                            <a:solidFill>
                              <a:prstClr val="black"/>
                            </a:solidFill>
                            <a:latin typeface="Cambria Math"/>
                          </a:rPr>
                        </m:ctrlPr>
                      </m:fPr>
                      <m:num>
                        <m:r>
                          <a:rPr lang="en-US" sz="3000" i="1">
                            <a:solidFill>
                              <a:prstClr val="black"/>
                            </a:solidFill>
                            <a:latin typeface="Cambria Math" panose="02040503050406030204" pitchFamily="18" charset="0"/>
                          </a:rPr>
                          <m:t>1</m:t>
                        </m:r>
                      </m:num>
                      <m:den>
                        <m:r>
                          <a:rPr lang="en-US" sz="3000" i="1">
                            <a:solidFill>
                              <a:prstClr val="black"/>
                            </a:solidFill>
                            <a:latin typeface="Cambria Math" panose="02040503050406030204" pitchFamily="18" charset="0"/>
                          </a:rPr>
                          <m:t>3</m:t>
                        </m:r>
                      </m:den>
                    </m:f>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d>
                          <m:dPr>
                            <m:ctrlPr>
                              <a:rPr lang="en-US" sz="3000" i="1">
                                <a:solidFill>
                                  <a:prstClr val="black"/>
                                </a:solidFill>
                                <a:latin typeface="Cambria Math"/>
                                <a:ea typeface="Cambria Math" panose="02040503050406030204" pitchFamily="18" charset="0"/>
                              </a:rPr>
                            </m:ctrlPr>
                          </m:dPr>
                          <m:e>
                            <m:r>
                              <a:rPr lang="en-US" sz="3000" i="1">
                                <a:solidFill>
                                  <a:prstClr val="black"/>
                                </a:solidFill>
                                <a:latin typeface="Cambria Math" panose="02040503050406030204" pitchFamily="18" charset="0"/>
                                <a:ea typeface="Cambria Math" panose="02040503050406030204" pitchFamily="18" charset="0"/>
                              </a:rPr>
                              <m:t>𝑎</m:t>
                            </m:r>
                          </m:e>
                        </m:d>
                      </m:e>
                      <m:sup>
                        <m:r>
                          <a:rPr lang="en-US" sz="3000" i="1">
                            <a:solidFill>
                              <a:prstClr val="black"/>
                            </a:solidFill>
                            <a:latin typeface="Cambria Math" panose="02040503050406030204" pitchFamily="18" charset="0"/>
                            <a:ea typeface="Cambria Math" panose="02040503050406030204" pitchFamily="18" charset="0"/>
                          </a:rPr>
                          <m:t>2</m:t>
                        </m:r>
                      </m:sup>
                    </m:sSup>
                    <m:r>
                      <a:rPr lang="en-US" sz="3000" i="1">
                        <a:solidFill>
                          <a:prstClr val="black"/>
                        </a:solidFill>
                        <a:latin typeface="Cambria Math" panose="02040503050406030204" pitchFamily="18" charset="0"/>
                        <a:ea typeface="Cambria Math" panose="02040503050406030204" pitchFamily="18" charset="0"/>
                      </a:rPr>
                      <m:t>𝑎</m:t>
                    </m:r>
                    <m:r>
                      <a:rPr lang="en-US" sz="3000" i="1">
                        <a:solidFill>
                          <a:prstClr val="black"/>
                        </a:solidFill>
                        <a:latin typeface="Cambria Math" panose="02040503050406030204" pitchFamily="18" charset="0"/>
                        <a:ea typeface="Cambria Math" panose="02040503050406030204" pitchFamily="18" charset="0"/>
                      </a:rPr>
                      <m:t>=</m:t>
                    </m:r>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3</m:t>
                            </m:r>
                          </m:sup>
                        </m:sSup>
                      </m:num>
                      <m:den>
                        <m:r>
                          <a:rPr lang="en-US" sz="3000" i="1">
                            <a:solidFill>
                              <a:prstClr val="black"/>
                            </a:solidFill>
                            <a:latin typeface="Cambria Math" panose="02040503050406030204" pitchFamily="18" charset="0"/>
                            <a:ea typeface="Cambria Math" panose="02040503050406030204" pitchFamily="18" charset="0"/>
                          </a:rPr>
                          <m:t>3</m:t>
                        </m:r>
                      </m:den>
                    </m:f>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7" name="Hộp Văn bản 16">
                <a:extLst>
                  <a:ext uri="{FF2B5EF4-FFF2-40B4-BE49-F238E27FC236}">
                    <a16:creationId xmlns:a16="http://schemas.microsoft.com/office/drawing/2014/main" id="{E2080D8F-9243-47EB-BD00-5D6901D4C799}"/>
                  </a:ext>
                </a:extLst>
              </p:cNvPr>
              <p:cNvSpPr txBox="1">
                <a:spLocks noRot="1" noChangeAspect="1" noMove="1" noResize="1" noEditPoints="1" noAdjustHandles="1" noChangeArrowheads="1" noChangeShapeType="1" noTextEdit="1"/>
              </p:cNvSpPr>
              <p:nvPr/>
            </p:nvSpPr>
            <p:spPr>
              <a:xfrm>
                <a:off x="758484" y="9196972"/>
                <a:ext cx="14486642" cy="2455609"/>
              </a:xfrm>
              <a:prstGeom prst="rect">
                <a:avLst/>
              </a:prstGeom>
              <a:blipFill>
                <a:blip r:embed="rId18"/>
                <a:stretch>
                  <a:fillRect l="-2524" t="-7692" r="-1430" b="-7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xmlns="" id="{3B95DB31-86DC-49E3-A5C1-B0173D5D8876}"/>
                  </a:ext>
                </a:extLst>
              </p:cNvPr>
              <p:cNvSpPr txBox="1"/>
              <p:nvPr/>
            </p:nvSpPr>
            <p:spPr>
              <a:xfrm>
                <a:off x="390431" y="5556772"/>
                <a:ext cx="11541093" cy="766140"/>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Vậy </a:t>
                </a:r>
                <a:r>
                  <a:rPr lang="en-US" sz="3000" dirty="0" err="1">
                    <a:solidFill>
                      <a:prstClr val="black"/>
                    </a:solidFill>
                    <a:latin typeface="Times New Roman" panose="02020603050405020304" pitchFamily="18" charset="0"/>
                    <a:cs typeface="Times New Roman" panose="02020603050405020304" pitchFamily="18" charset="0"/>
                  </a:rPr>
                  <a:t>thể</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tích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khối</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tròn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xoay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tạo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thành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rPr>
                      <m:t>𝑉</m:t>
                    </m:r>
                    <m:r>
                      <a:rPr lang="en-US" sz="3000" i="1">
                        <a:solidFill>
                          <a:prstClr val="black"/>
                        </a:solidFill>
                        <a:latin typeface="Cambria Math" panose="02040503050406030204" pitchFamily="18" charset="0"/>
                      </a:rPr>
                      <m:t>=</m:t>
                    </m:r>
                    <m:r>
                      <a:rPr lang="el-GR" sz="3000" i="1">
                        <a:solidFill>
                          <a:prstClr val="black"/>
                        </a:solidFill>
                        <a:latin typeface="Cambria Math" panose="02040503050406030204" pitchFamily="18" charset="0"/>
                      </a:rPr>
                      <m:t>𝜋</m:t>
                    </m:r>
                    <m:sSup>
                      <m:sSupPr>
                        <m:ctrlPr>
                          <a:rPr lang="en-US" sz="3000" i="1">
                            <a:solidFill>
                              <a:prstClr val="black"/>
                            </a:solidFill>
                            <a:latin typeface="Cambria Math"/>
                          </a:rPr>
                        </m:ctrlPr>
                      </m:sSupPr>
                      <m:e>
                        <m:r>
                          <a:rPr lang="en-US" sz="3000" i="1">
                            <a:solidFill>
                              <a:prstClr val="black"/>
                            </a:solidFill>
                            <a:latin typeface="Cambria Math" panose="02040503050406030204" pitchFamily="18" charset="0"/>
                          </a:rPr>
                          <m:t>𝑎</m:t>
                        </m:r>
                      </m:e>
                      <m:sup>
                        <m:r>
                          <a:rPr lang="en-US" sz="3000" i="1">
                            <a:solidFill>
                              <a:prstClr val="black"/>
                            </a:solidFill>
                            <a:latin typeface="Cambria Math" panose="02040503050406030204" pitchFamily="18" charset="0"/>
                          </a:rPr>
                          <m:t>3</m:t>
                        </m:r>
                      </m:sup>
                    </m:sSup>
                    <m:r>
                      <a:rPr lang="en-US" sz="3000" i="1">
                        <a:solidFill>
                          <a:prstClr val="black"/>
                        </a:solidFill>
                        <a:latin typeface="Cambria Math" panose="02040503050406030204" pitchFamily="18" charset="0"/>
                      </a:rPr>
                      <m:t>+</m:t>
                    </m:r>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3</m:t>
                            </m:r>
                          </m:sup>
                        </m:sSup>
                      </m:num>
                      <m:den>
                        <m:r>
                          <a:rPr lang="en-US" sz="3000" i="1">
                            <a:solidFill>
                              <a:prstClr val="black"/>
                            </a:solidFill>
                            <a:latin typeface="Cambria Math" panose="02040503050406030204" pitchFamily="18" charset="0"/>
                            <a:ea typeface="Cambria Math" panose="02040503050406030204" pitchFamily="18" charset="0"/>
                          </a:rPr>
                          <m:t>3</m:t>
                        </m:r>
                      </m:den>
                    </m:f>
                    <m:r>
                      <a:rPr lang="en-US" sz="3000" i="1">
                        <a:solidFill>
                          <a:prstClr val="black"/>
                        </a:solidFill>
                        <a:latin typeface="Cambria Math" panose="02040503050406030204" pitchFamily="18" charset="0"/>
                        <a:ea typeface="Cambria Math" panose="02040503050406030204" pitchFamily="18" charset="0"/>
                      </a:rPr>
                      <m:t>=</m:t>
                    </m:r>
                    <m:f>
                      <m:fPr>
                        <m:ctrlPr>
                          <a:rPr lang="en-US" sz="3000" i="1">
                            <a:solidFill>
                              <a:prstClr val="black"/>
                            </a:solidFill>
                            <a:latin typeface="Cambria Math"/>
                            <a:ea typeface="Cambria Math" panose="02040503050406030204" pitchFamily="18" charset="0"/>
                          </a:rPr>
                        </m:ctrlPr>
                      </m:fPr>
                      <m:num>
                        <m:r>
                          <a:rPr lang="en-US" sz="3000" i="1">
                            <a:solidFill>
                              <a:prstClr val="black"/>
                            </a:solidFill>
                            <a:latin typeface="Cambria Math" panose="02040503050406030204" pitchFamily="18" charset="0"/>
                            <a:ea typeface="Cambria Math" panose="02040503050406030204" pitchFamily="18" charset="0"/>
                          </a:rPr>
                          <m:t>4</m:t>
                        </m:r>
                        <m:r>
                          <a:rPr lang="en-US" sz="3000" i="1">
                            <a:solidFill>
                              <a:prstClr val="black"/>
                            </a:solidFill>
                            <a:latin typeface="Cambria Math" panose="02040503050406030204" pitchFamily="18" charset="0"/>
                            <a:ea typeface="Cambria Math" panose="02040503050406030204" pitchFamily="18" charset="0"/>
                          </a:rPr>
                          <m:t>𝜋</m:t>
                        </m:r>
                        <m:sSup>
                          <m:sSupPr>
                            <m:ctrlPr>
                              <a:rPr lang="en-US" sz="3000" i="1">
                                <a:solidFill>
                                  <a:prstClr val="black"/>
                                </a:solidFill>
                                <a:latin typeface="Cambria Math"/>
                                <a:ea typeface="Cambria Math" panose="02040503050406030204" pitchFamily="18" charset="0"/>
                              </a:rPr>
                            </m:ctrlPr>
                          </m:sSupPr>
                          <m:e>
                            <m:r>
                              <a:rPr lang="en-US" sz="3000" i="1">
                                <a:solidFill>
                                  <a:prstClr val="black"/>
                                </a:solidFill>
                                <a:latin typeface="Cambria Math" panose="02040503050406030204" pitchFamily="18" charset="0"/>
                                <a:ea typeface="Cambria Math" panose="02040503050406030204" pitchFamily="18" charset="0"/>
                              </a:rPr>
                              <m:t>𝑎</m:t>
                            </m:r>
                          </m:e>
                          <m:sup>
                            <m:r>
                              <a:rPr lang="en-US" sz="3000" i="1">
                                <a:solidFill>
                                  <a:prstClr val="black"/>
                                </a:solidFill>
                                <a:latin typeface="Cambria Math" panose="02040503050406030204" pitchFamily="18" charset="0"/>
                                <a:ea typeface="Cambria Math" panose="02040503050406030204" pitchFamily="18" charset="0"/>
                              </a:rPr>
                              <m:t>3</m:t>
                            </m:r>
                          </m:sup>
                        </m:sSup>
                      </m:num>
                      <m:den>
                        <m:r>
                          <a:rPr lang="en-US" sz="3000" i="1">
                            <a:solidFill>
                              <a:prstClr val="black"/>
                            </a:solidFill>
                            <a:latin typeface="Cambria Math" panose="02040503050406030204" pitchFamily="18" charset="0"/>
                            <a:ea typeface="Cambria Math" panose="02040503050406030204" pitchFamily="18" charset="0"/>
                          </a:rPr>
                          <m:t>3</m:t>
                        </m:r>
                      </m:den>
                    </m:f>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8" name="Hộp Văn bản 17">
                <a:extLst>
                  <a:ext uri="{FF2B5EF4-FFF2-40B4-BE49-F238E27FC236}">
                    <a16:creationId xmlns:a16="http://schemas.microsoft.com/office/drawing/2014/main" id="{3B95DB31-86DC-49E3-A5C1-B0173D5D8876}"/>
                  </a:ext>
                </a:extLst>
              </p:cNvPr>
              <p:cNvSpPr txBox="1">
                <a:spLocks noRot="1" noChangeAspect="1" noMove="1" noResize="1" noEditPoints="1" noAdjustHandles="1" noChangeArrowheads="1" noChangeShapeType="1" noTextEdit="1"/>
              </p:cNvSpPr>
              <p:nvPr/>
            </p:nvSpPr>
            <p:spPr>
              <a:xfrm>
                <a:off x="780961" y="11113543"/>
                <a:ext cx="23085191" cy="1532279"/>
              </a:xfrm>
              <a:prstGeom prst="rect">
                <a:avLst/>
              </a:prstGeom>
              <a:blipFill>
                <a:blip r:embed="rId19"/>
                <a:stretch>
                  <a:fillRect l="-1584" b="-12351"/>
                </a:stretch>
              </a:blipFill>
            </p:spPr>
            <p:txBody>
              <a:bodyPr/>
              <a:lstStyle/>
              <a:p>
                <a:r>
                  <a:rPr lang="en-US">
                    <a:noFill/>
                  </a:rPr>
                  <a:t> </a:t>
                </a:r>
              </a:p>
            </p:txBody>
          </p:sp>
        </mc:Fallback>
      </mc:AlternateContent>
    </p:spTree>
    <p:extLst>
      <p:ext uri="{BB962C8B-B14F-4D97-AF65-F5344CB8AC3E}">
        <p14:creationId xmlns:p14="http://schemas.microsoft.com/office/powerpoint/2010/main" val="2739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2" grpId="0"/>
      <p:bldP spid="13" grpId="0"/>
      <p:bldP spid="17"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065" y="2513837"/>
            <a:ext cx="11909052" cy="4012076"/>
            <a:chOff x="203200" y="3636271"/>
            <a:chExt cx="11851326" cy="4431987"/>
          </a:xfrm>
        </p:grpSpPr>
        <p:sp>
          <p:nvSpPr>
            <p:cNvPr id="5" name="Rounded Rectangle 4"/>
            <p:cNvSpPr/>
            <p:nvPr/>
          </p:nvSpPr>
          <p:spPr>
            <a:xfrm>
              <a:off x="219626" y="3815643"/>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1"/>
              <a:ext cx="2356325" cy="611981"/>
              <a:chOff x="1275608" y="6239450"/>
              <a:chExt cx="4619250" cy="1111941"/>
            </a:xfrm>
          </p:grpSpPr>
          <p:sp>
            <p:nvSpPr>
              <p:cNvPr id="7" name="Freeform 20"/>
              <p:cNvSpPr>
                <a:spLocks/>
              </p:cNvSpPr>
              <p:nvPr/>
            </p:nvSpPr>
            <p:spPr bwMode="auto">
              <a:xfrm rot="16200000" flipV="1">
                <a:off x="3444598" y="4724696"/>
                <a:ext cx="82863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2" y="6239450"/>
                <a:ext cx="2799500" cy="1111941"/>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47057" y="45025"/>
            <a:ext cx="12005016" cy="1730658"/>
            <a:chOff x="534987" y="1869705"/>
            <a:chExt cx="23534180" cy="2902621"/>
          </a:xfrm>
        </p:grpSpPr>
        <p:grpSp>
          <p:nvGrpSpPr>
            <p:cNvPr id="21" name="Group 20"/>
            <p:cNvGrpSpPr/>
            <p:nvPr/>
          </p:nvGrpSpPr>
          <p:grpSpPr>
            <a:xfrm>
              <a:off x="534987" y="1869705"/>
              <a:ext cx="23340848" cy="2594940"/>
              <a:chOff x="534987" y="1647866"/>
              <a:chExt cx="23340848" cy="2594940"/>
            </a:xfrm>
          </p:grpSpPr>
          <p:sp>
            <p:nvSpPr>
              <p:cNvPr id="25" name="Rounded Rectangle 24"/>
              <p:cNvSpPr/>
              <p:nvPr/>
            </p:nvSpPr>
            <p:spPr bwMode="auto">
              <a:xfrm>
                <a:off x="735037" y="1720890"/>
                <a:ext cx="23140798" cy="252191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000" dirty="0">
                  <a:solidFill>
                    <a:prstClr val="white"/>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43</a:t>
                  </a:r>
                </a:p>
              </p:txBody>
            </p:sp>
          </p:grpSp>
        </p:grpSp>
        <mc:AlternateContent xmlns:mc="http://schemas.openxmlformats.org/markup-compatibility/2006" xmlns:a14="http://schemas.microsoft.com/office/drawing/2010/main">
          <mc:Choice Requires="a14">
            <p:sp>
              <p:nvSpPr>
                <p:cNvPr id="23" name="Rectangle 22"/>
                <p:cNvSpPr/>
                <p:nvPr/>
              </p:nvSpPr>
              <p:spPr>
                <a:xfrm>
                  <a:off x="3497455" y="2139709"/>
                  <a:ext cx="20571712" cy="26326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314850" indent="-314850" algn="just" defTabSz="1088258">
                    <a:tabLst>
                      <a:tab pos="314850" algn="l"/>
                    </a:tabLst>
                  </a:pPr>
                  <a:r>
                    <a:rPr lang="fr-FR" sz="3000" dirty="0">
                      <a:solidFill>
                        <a:prstClr val="black"/>
                      </a:solidFill>
                      <a:latin typeface="Times New Roman" panose="02020603050405020304" pitchFamily="18" charset="0"/>
                      <a:ea typeface="Times New Roman" panose="02020603050405020304" pitchFamily="18" charset="0"/>
                    </a:rPr>
                    <a:t>Cho </a:t>
                  </a:r>
                  <a:r>
                    <a:rPr lang="fr-FR" sz="3000" dirty="0" err="1">
                      <a:solidFill>
                        <a:prstClr val="black"/>
                      </a:solidFill>
                      <a:latin typeface="Times New Roman" panose="02020603050405020304" pitchFamily="18" charset="0"/>
                      <a:ea typeface="Times New Roman" panose="02020603050405020304" pitchFamily="18" charset="0"/>
                    </a:rPr>
                    <a:t>hình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trụ</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có</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đường</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kính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đáy</a:t>
                  </a:r>
                  <a:r>
                    <a:rPr lang="fr-FR" sz="30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𝑎</m:t>
                      </m:r>
                    </m:oMath>
                  </a14:m>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mặt</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phẳng</a:t>
                  </a:r>
                  <a:r>
                    <a:rPr lang="fr-FR" sz="3000" dirty="0">
                      <a:solidFill>
                        <a:prstClr val="black"/>
                      </a:solidFill>
                      <a:latin typeface="Times New Roman" panose="02020603050405020304" pitchFamily="18" charset="0"/>
                      <a:ea typeface="Times New Roman" panose="02020603050405020304" pitchFamily="18" charset="0"/>
                    </a:rPr>
                    <a:t> qua </a:t>
                  </a:r>
                  <a:r>
                    <a:rPr lang="fr-FR" sz="3000" dirty="0" err="1">
                      <a:solidFill>
                        <a:prstClr val="black"/>
                      </a:solidFill>
                      <a:latin typeface="Times New Roman" panose="02020603050405020304" pitchFamily="18" charset="0"/>
                      <a:ea typeface="Times New Roman" panose="02020603050405020304" pitchFamily="18" charset="0"/>
                    </a:rPr>
                    <a:t>trục</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của</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hình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trụ</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cắt</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hình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trụ</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theo</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một</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thiết</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diện</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có</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diện</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tích</a:t>
                  </a:r>
                  <a:r>
                    <a:rPr lang="fr-FR" sz="3000" dirty="0">
                      <a:solidFill>
                        <a:prstClr val="black"/>
                      </a:solidFill>
                      <a:latin typeface="Times New Roman" panose="02020603050405020304" pitchFamily="18" charset="0"/>
                      <a:ea typeface="Times New Roman" panose="02020603050405020304" pitchFamily="18" charset="0"/>
                    </a:rPr>
                    <a:t> là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3</m:t>
                      </m:r>
                      <m:sSup>
                        <m:sSupPr>
                          <m:ctrlPr>
                            <a:rPr lang="en-US" sz="3000" i="1">
                              <a:solidFill>
                                <a:prstClr val="black"/>
                              </a:solidFill>
                              <a:latin typeface="Cambria Math"/>
                              <a:ea typeface="Times New Roman" panose="02020603050405020304" pitchFamily="18" charset="0"/>
                            </a:rPr>
                          </m:ctrlPr>
                        </m:sSupPr>
                        <m:e>
                          <m:r>
                            <a:rPr lang="en-US" sz="3000" i="1">
                              <a:solidFill>
                                <a:prstClr val="black"/>
                              </a:solidFill>
                              <a:latin typeface="Cambria Math" panose="02040503050406030204" pitchFamily="18" charset="0"/>
                              <a:ea typeface="Times New Roman" panose="02020603050405020304" pitchFamily="18" charset="0"/>
                            </a:rPr>
                            <m:t>𝑎</m:t>
                          </m:r>
                        </m:e>
                        <m:sup>
                          <m:r>
                            <a:rPr lang="en-US" sz="3000" i="1">
                              <a:solidFill>
                                <a:prstClr val="black"/>
                              </a:solidFill>
                              <a:latin typeface="Cambria Math" panose="02040503050406030204" pitchFamily="18" charset="0"/>
                              <a:ea typeface="Times New Roman" panose="02020603050405020304" pitchFamily="18" charset="0"/>
                            </a:rPr>
                            <m:t>2</m:t>
                          </m:r>
                        </m:sup>
                      </m:sSup>
                    </m:oMath>
                  </a14:m>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Tính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diện</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tích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toàn</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phần</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của</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hình</a:t>
                  </a:r>
                  <a:r>
                    <a:rPr lang="fr-FR" sz="3000" dirty="0">
                      <a:solidFill>
                        <a:prstClr val="black"/>
                      </a:solidFill>
                      <a:latin typeface="Times New Roman" panose="02020603050405020304" pitchFamily="18" charset="0"/>
                      <a:ea typeface="Times New Roman" panose="02020603050405020304" pitchFamily="18" charset="0"/>
                    </a:rPr>
                    <a:t> </a:t>
                  </a:r>
                  <a:r>
                    <a:rPr lang="fr-FR" sz="3000" dirty="0" err="1">
                      <a:solidFill>
                        <a:prstClr val="black"/>
                      </a:solidFill>
                      <a:latin typeface="Times New Roman" panose="02020603050405020304" pitchFamily="18" charset="0"/>
                      <a:ea typeface="Times New Roman" panose="02020603050405020304" pitchFamily="18" charset="0"/>
                    </a:rPr>
                    <a:t>trụ</a:t>
                  </a:r>
                  <a:r>
                    <a:rPr lang="fr-FR" sz="3000" dirty="0">
                      <a:solidFill>
                        <a:prstClr val="black"/>
                      </a:solidFill>
                      <a:latin typeface="Times New Roman" panose="02020603050405020304" pitchFamily="18" charset="0"/>
                      <a:ea typeface="Times New Roman" panose="02020603050405020304" pitchFamily="18" charset="0"/>
                    </a:rPr>
                    <a:t>.</a:t>
                  </a:r>
                  <a:endParaRPr lang="en-US" sz="3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497455" y="2139709"/>
                  <a:ext cx="20571712" cy="2477751"/>
                </a:xfrm>
                <a:prstGeom prst="rect">
                  <a:avLst/>
                </a:prstGeom>
                <a:blipFill>
                  <a:blip r:embed="rId3"/>
                  <a:stretch>
                    <a:fillRect l="-1307" t="-4752" r="-2236" b="-115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75331" y="1689230"/>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5" name="Oval 64">
            <a:extLst>
              <a:ext uri="{FF2B5EF4-FFF2-40B4-BE49-F238E27FC236}">
                <a16:creationId xmlns:a16="http://schemas.microsoft.com/office/drawing/2014/main" xmlns="" id="{25D02854-E6E4-42B7-B0E2-CD9E2C9EECB7}"/>
              </a:ext>
            </a:extLst>
          </p:cNvPr>
          <p:cNvSpPr/>
          <p:nvPr/>
        </p:nvSpPr>
        <p:spPr>
          <a:xfrm>
            <a:off x="233659" y="1960354"/>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Hình chữ nhật 10">
                <a:extLst>
                  <a:ext uri="{FF2B5EF4-FFF2-40B4-BE49-F238E27FC236}">
                    <a16:creationId xmlns:a16="http://schemas.microsoft.com/office/drawing/2014/main" xmlns="" id="{0F64F859-07FF-4160-93AA-9B8F130C15F8}"/>
                  </a:ext>
                </a:extLst>
              </p:cNvPr>
              <p:cNvSpPr/>
              <p:nvPr/>
            </p:nvSpPr>
            <p:spPr>
              <a:xfrm>
                <a:off x="1063306" y="1771557"/>
                <a:ext cx="1053966" cy="696409"/>
              </a:xfrm>
              <a:prstGeom prst="rect">
                <a:avLst/>
              </a:prstGeom>
            </p:spPr>
            <p:txBody>
              <a:bodyPr wrap="non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Times New Roman" panose="02020603050405020304" pitchFamily="18" charset="0"/>
                          </a:rPr>
                        </m:ctrlPr>
                      </m:fPr>
                      <m:num>
                        <m:r>
                          <a:rPr lang="en-US" sz="3000" i="1">
                            <a:solidFill>
                              <a:prstClr val="white"/>
                            </a:solidFill>
                            <a:latin typeface="Cambria Math" panose="02040503050406030204" pitchFamily="18" charset="0"/>
                            <a:ea typeface="Times New Roman" panose="02020603050405020304" pitchFamily="18" charset="0"/>
                          </a:rPr>
                          <m:t>7</m:t>
                        </m:r>
                      </m:num>
                      <m:den>
                        <m:r>
                          <a:rPr lang="en-US" sz="3000" i="1">
                            <a:solidFill>
                              <a:prstClr val="white"/>
                            </a:solidFill>
                            <a:latin typeface="Cambria Math" panose="02040503050406030204" pitchFamily="18" charset="0"/>
                            <a:ea typeface="Times New Roman" panose="02020603050405020304" pitchFamily="18" charset="0"/>
                          </a:rPr>
                          <m:t>2</m:t>
                        </m:r>
                      </m:den>
                    </m:f>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2</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white"/>
                  </a:solidFill>
                </a:endParaRPr>
              </a:p>
            </p:txBody>
          </p:sp>
        </mc:Choice>
        <mc:Fallback xmlns="">
          <p:sp>
            <p:nvSpPr>
              <p:cNvPr id="11" name="Hình chữ nhật 10">
                <a:extLst>
                  <a:ext uri="{FF2B5EF4-FFF2-40B4-BE49-F238E27FC236}">
                    <a16:creationId xmlns:a16="http://schemas.microsoft.com/office/drawing/2014/main" id="{0F64F859-07FF-4160-93AA-9B8F130C15F8}"/>
                  </a:ext>
                </a:extLst>
              </p:cNvPr>
              <p:cNvSpPr>
                <a:spLocks noRot="1" noChangeAspect="1" noMove="1" noResize="1" noEditPoints="1" noAdjustHandles="1" noChangeArrowheads="1" noChangeShapeType="1" noTextEdit="1"/>
              </p:cNvSpPr>
              <p:nvPr/>
            </p:nvSpPr>
            <p:spPr>
              <a:xfrm>
                <a:off x="2126890" y="3543111"/>
                <a:ext cx="2108206" cy="1392817"/>
              </a:xfrm>
              <a:prstGeom prst="rect">
                <a:avLst/>
              </a:prstGeom>
              <a:blipFill>
                <a:blip r:embed="rId4"/>
                <a:stretch>
                  <a:fillRect t="-1310" r="-16185" b="-13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ình chữ nhật 13">
                <a:extLst>
                  <a:ext uri="{FF2B5EF4-FFF2-40B4-BE49-F238E27FC236}">
                    <a16:creationId xmlns:a16="http://schemas.microsoft.com/office/drawing/2014/main" xmlns="" id="{3D60744A-02BB-4DAC-97FA-CA14BC0B4680}"/>
                  </a:ext>
                </a:extLst>
              </p:cNvPr>
              <p:cNvSpPr/>
              <p:nvPr/>
            </p:nvSpPr>
            <p:spPr>
              <a:xfrm>
                <a:off x="3928167" y="1821982"/>
                <a:ext cx="1221085" cy="577071"/>
              </a:xfrm>
              <a:prstGeom prst="rect">
                <a:avLst/>
              </a:prstGeom>
            </p:spPr>
            <p:txBody>
              <a:bodyPr wrap="none" lIns="45704" tIns="22851" rIns="45704" bIns="22851">
                <a:spAutoFit/>
              </a:bodyPr>
              <a:lstStyle/>
              <a:p>
                <a:pPr indent="179959" defTabSz="1088258">
                  <a:lnSpc>
                    <a:spcPct val="115000"/>
                  </a:lnSpc>
                  <a:tabLst>
                    <a:tab pos="89822" algn="l"/>
                    <a:tab pos="899797" algn="l"/>
                    <a:tab pos="1709457" algn="l"/>
                    <a:tab pos="2519116" algn="l"/>
                  </a:tabLst>
                </a:pPr>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5</m:t>
                    </m:r>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2</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2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Hình chữ nhật 13">
                <a:extLst>
                  <a:ext uri="{FF2B5EF4-FFF2-40B4-BE49-F238E27FC236}">
                    <a16:creationId xmlns:a16="http://schemas.microsoft.com/office/drawing/2014/main" id="{3D60744A-02BB-4DAC-97FA-CA14BC0B4680}"/>
                  </a:ext>
                </a:extLst>
              </p:cNvPr>
              <p:cNvSpPr>
                <a:spLocks noRot="1" noChangeAspect="1" noMove="1" noResize="1" noEditPoints="1" noAdjustHandles="1" noChangeArrowheads="1" noChangeShapeType="1" noTextEdit="1"/>
              </p:cNvSpPr>
              <p:nvPr/>
            </p:nvSpPr>
            <p:spPr>
              <a:xfrm>
                <a:off x="7857354" y="3643961"/>
                <a:ext cx="2444515" cy="1067793"/>
              </a:xfrm>
              <a:prstGeom prst="rect">
                <a:avLst/>
              </a:prstGeom>
              <a:blipFill>
                <a:blip r:embed="rId5"/>
                <a:stretch>
                  <a:fillRect t="-13143" r="-13965" b="-37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ình chữ nhật 14">
                <a:extLst>
                  <a:ext uri="{FF2B5EF4-FFF2-40B4-BE49-F238E27FC236}">
                    <a16:creationId xmlns:a16="http://schemas.microsoft.com/office/drawing/2014/main" xmlns="" id="{A147FC35-B888-4813-B7A4-3639051EEBCD}"/>
                  </a:ext>
                </a:extLst>
              </p:cNvPr>
              <p:cNvSpPr/>
              <p:nvPr/>
            </p:nvSpPr>
            <p:spPr>
              <a:xfrm>
                <a:off x="6905157" y="1852218"/>
                <a:ext cx="1168176" cy="507832"/>
              </a:xfrm>
              <a:prstGeom prst="rect">
                <a:avLst/>
              </a:prstGeom>
            </p:spPr>
            <p:txBody>
              <a:bodyPr wrap="square" lIns="45704" tIns="22851" rIns="45704" bIns="22851">
                <a:spAutoFit/>
              </a:bodyPr>
              <a:lstStyle/>
              <a:p>
                <a:pPr defTabSz="1088258"/>
                <a14:m>
                  <m:oMath xmlns:m="http://schemas.openxmlformats.org/officeDocument/2006/math">
                    <m:r>
                      <a:rPr lang="en-US" sz="3000" i="1">
                        <a:solidFill>
                          <a:prstClr val="white"/>
                        </a:solidFill>
                        <a:latin typeface="Cambria Math" panose="02040503050406030204" pitchFamily="18" charset="0"/>
                        <a:ea typeface="Times New Roman" panose="02020603050405020304" pitchFamily="18" charset="0"/>
                      </a:rPr>
                      <m:t>2</m:t>
                    </m:r>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2</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white"/>
                  </a:solidFill>
                </a:endParaRPr>
              </a:p>
            </p:txBody>
          </p:sp>
        </mc:Choice>
        <mc:Fallback xmlns="">
          <p:sp>
            <p:nvSpPr>
              <p:cNvPr id="15" name="Hình chữ nhật 14">
                <a:extLst>
                  <a:ext uri="{FF2B5EF4-FFF2-40B4-BE49-F238E27FC236}">
                    <a16:creationId xmlns:a16="http://schemas.microsoft.com/office/drawing/2014/main" id="{A147FC35-B888-4813-B7A4-3639051EEBCD}"/>
                  </a:ext>
                </a:extLst>
              </p:cNvPr>
              <p:cNvSpPr>
                <a:spLocks noRot="1" noChangeAspect="1" noMove="1" noResize="1" noEditPoints="1" noAdjustHandles="1" noChangeArrowheads="1" noChangeShapeType="1" noTextEdit="1"/>
              </p:cNvSpPr>
              <p:nvPr/>
            </p:nvSpPr>
            <p:spPr>
              <a:xfrm>
                <a:off x="13812112" y="3704436"/>
                <a:ext cx="2336657" cy="1015663"/>
              </a:xfrm>
              <a:prstGeom prst="rect">
                <a:avLst/>
              </a:prstGeom>
              <a:blipFill>
                <a:blip r:embed="rId6"/>
                <a:stretch>
                  <a:fillRect t="-20482" r="-3916" b="-38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ình chữ nhật 15">
                <a:extLst>
                  <a:ext uri="{FF2B5EF4-FFF2-40B4-BE49-F238E27FC236}">
                    <a16:creationId xmlns:a16="http://schemas.microsoft.com/office/drawing/2014/main" xmlns="" id="{24123C65-FC67-4648-B20B-FCA7A86774CA}"/>
                  </a:ext>
                </a:extLst>
              </p:cNvPr>
              <p:cNvSpPr/>
              <p:nvPr/>
            </p:nvSpPr>
            <p:spPr>
              <a:xfrm>
                <a:off x="9927160" y="1730984"/>
                <a:ext cx="1724202" cy="699006"/>
              </a:xfrm>
              <a:prstGeom prst="rect">
                <a:avLst/>
              </a:prstGeom>
            </p:spPr>
            <p:txBody>
              <a:bodyPr wrap="square" lIns="45704" tIns="22851" rIns="45704" bIns="22851">
                <a:spAutoFit/>
              </a:bodyPr>
              <a:lstStyle/>
              <a:p>
                <a:pPr defTabSz="1088258"/>
                <a14:m>
                  <m:oMath xmlns:m="http://schemas.openxmlformats.org/officeDocument/2006/math">
                    <m:f>
                      <m:fPr>
                        <m:ctrlPr>
                          <a:rPr lang="en-US" sz="3000" i="1">
                            <a:solidFill>
                              <a:prstClr val="white"/>
                            </a:solidFill>
                            <a:latin typeface="Cambria Math"/>
                            <a:ea typeface="Times New Roman" panose="02020603050405020304" pitchFamily="18" charset="0"/>
                          </a:rPr>
                        </m:ctrlPr>
                      </m:fPr>
                      <m:num>
                        <m:r>
                          <a:rPr lang="en-US" sz="3000" i="1">
                            <a:solidFill>
                              <a:prstClr val="white"/>
                            </a:solidFill>
                            <a:latin typeface="Cambria Math" panose="02040503050406030204" pitchFamily="18" charset="0"/>
                            <a:ea typeface="Times New Roman" panose="02020603050405020304" pitchFamily="18" charset="0"/>
                          </a:rPr>
                          <m:t>3</m:t>
                        </m:r>
                      </m:num>
                      <m:den>
                        <m:r>
                          <a:rPr lang="en-US" sz="3000" i="1">
                            <a:solidFill>
                              <a:prstClr val="white"/>
                            </a:solidFill>
                            <a:latin typeface="Cambria Math" panose="02040503050406030204" pitchFamily="18" charset="0"/>
                            <a:ea typeface="Times New Roman" panose="02020603050405020304" pitchFamily="18" charset="0"/>
                          </a:rPr>
                          <m:t>2</m:t>
                        </m:r>
                      </m:den>
                    </m:f>
                    <m:r>
                      <a:rPr lang="en-US" sz="3000" i="1">
                        <a:solidFill>
                          <a:prstClr val="white"/>
                        </a:solidFill>
                        <a:latin typeface="Cambria Math" panose="02040503050406030204" pitchFamily="18" charset="0"/>
                        <a:ea typeface="Times New Roman" panose="02020603050405020304" pitchFamily="18" charset="0"/>
                      </a:rPr>
                      <m:t>𝜋</m:t>
                    </m:r>
                    <m:sSup>
                      <m:sSupPr>
                        <m:ctrlPr>
                          <a:rPr lang="en-US" sz="3000" i="1">
                            <a:solidFill>
                              <a:prstClr val="white"/>
                            </a:solidFill>
                            <a:latin typeface="Cambria Math"/>
                            <a:ea typeface="Times New Roman" panose="02020603050405020304" pitchFamily="18" charset="0"/>
                          </a:rPr>
                        </m:ctrlPr>
                      </m:sSupPr>
                      <m:e>
                        <m:r>
                          <a:rPr lang="en-US" sz="3000" i="1">
                            <a:solidFill>
                              <a:prstClr val="white"/>
                            </a:solidFill>
                            <a:latin typeface="Cambria Math" panose="02040503050406030204" pitchFamily="18" charset="0"/>
                            <a:ea typeface="Times New Roman" panose="02020603050405020304" pitchFamily="18" charset="0"/>
                          </a:rPr>
                          <m:t>𝑎</m:t>
                        </m:r>
                      </m:e>
                      <m:sup>
                        <m:r>
                          <a:rPr lang="en-US" sz="3000" i="1">
                            <a:solidFill>
                              <a:prstClr val="white"/>
                            </a:solidFill>
                            <a:latin typeface="Cambria Math" panose="02040503050406030204" pitchFamily="18" charset="0"/>
                            <a:ea typeface="Times New Roman" panose="02020603050405020304" pitchFamily="18" charset="0"/>
                          </a:rPr>
                          <m:t>2</m:t>
                        </m:r>
                      </m:sup>
                    </m:sSup>
                  </m:oMath>
                </a14:m>
                <a:r>
                  <a:rPr lang="fr-FR"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white"/>
                  </a:solidFill>
                </a:endParaRPr>
              </a:p>
            </p:txBody>
          </p:sp>
        </mc:Choice>
        <mc:Fallback xmlns="">
          <p:sp>
            <p:nvSpPr>
              <p:cNvPr id="16" name="Hình chữ nhật 15">
                <a:extLst>
                  <a:ext uri="{FF2B5EF4-FFF2-40B4-BE49-F238E27FC236}">
                    <a16:creationId xmlns:a16="http://schemas.microsoft.com/office/drawing/2014/main" id="{24123C65-FC67-4648-B20B-FCA7A86774CA}"/>
                  </a:ext>
                </a:extLst>
              </p:cNvPr>
              <p:cNvSpPr>
                <a:spLocks noRot="1" noChangeAspect="1" noMove="1" noResize="1" noEditPoints="1" noAdjustHandles="1" noChangeArrowheads="1" noChangeShapeType="1" noTextEdit="1"/>
              </p:cNvSpPr>
              <p:nvPr/>
            </p:nvSpPr>
            <p:spPr>
              <a:xfrm>
                <a:off x="19856905" y="3461968"/>
                <a:ext cx="3448854" cy="1398011"/>
              </a:xfrm>
              <a:prstGeom prst="rect">
                <a:avLst/>
              </a:prstGeom>
              <a:blipFill>
                <a:blip r:embed="rId7"/>
                <a:stretch>
                  <a:fillRect t="-1310" b="-1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xmlns="" id="{1723BB92-1B8C-4459-AA23-5DCDED535864}"/>
                  </a:ext>
                </a:extLst>
              </p:cNvPr>
              <p:cNvSpPr txBox="1"/>
              <p:nvPr/>
            </p:nvSpPr>
            <p:spPr>
              <a:xfrm>
                <a:off x="396615" y="3094597"/>
                <a:ext cx="8213659" cy="661432"/>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Gọi R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bán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kính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đáy</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ta </a:t>
                </a:r>
                <a:r>
                  <a:rPr lang="en-US" sz="3000" dirty="0" err="1">
                    <a:solidFill>
                      <a:prstClr val="black"/>
                    </a:solidFill>
                    <a:latin typeface="Times New Roman" panose="02020603050405020304" pitchFamily="18" charset="0"/>
                    <a:cs typeface="Times New Roman" panose="02020603050405020304" pitchFamily="18" charset="0"/>
                  </a:rPr>
                  <a:t>có</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cs typeface="Times New Roman" panose="02020603050405020304" pitchFamily="18" charset="0"/>
                      </a:rPr>
                      <m:t>𝑅</m:t>
                    </m:r>
                    <m:r>
                      <a:rPr lang="en-US" sz="3000" i="1">
                        <a:solidFill>
                          <a:prstClr val="black"/>
                        </a:solidFill>
                        <a:latin typeface="Cambria Math" panose="02040503050406030204" pitchFamily="18" charset="0"/>
                        <a:cs typeface="Times New Roman" panose="02020603050405020304" pitchFamily="18" charset="0"/>
                      </a:rPr>
                      <m:t>=</m:t>
                    </m:r>
                    <m:f>
                      <m:fPr>
                        <m:ctrlPr>
                          <a:rPr lang="en-US" sz="3000" i="1">
                            <a:solidFill>
                              <a:prstClr val="black"/>
                            </a:solidFill>
                            <a:latin typeface="Cambria Math"/>
                            <a:cs typeface="Times New Roman" panose="02020603050405020304" pitchFamily="18" charset="0"/>
                          </a:rPr>
                        </m:ctrlPr>
                      </m:fPr>
                      <m:num>
                        <m:r>
                          <a:rPr lang="en-US" sz="3000" i="1">
                            <a:solidFill>
                              <a:prstClr val="black"/>
                            </a:solidFill>
                            <a:latin typeface="Cambria Math" panose="02040503050406030204" pitchFamily="18" charset="0"/>
                            <a:cs typeface="Times New Roman" panose="02020603050405020304" pitchFamily="18" charset="0"/>
                          </a:rPr>
                          <m:t>𝑎</m:t>
                        </m:r>
                      </m:num>
                      <m:den>
                        <m:r>
                          <a:rPr lang="en-US" sz="3000" i="1">
                            <a:solidFill>
                              <a:prstClr val="black"/>
                            </a:solidFill>
                            <a:latin typeface="Cambria Math" panose="02040503050406030204" pitchFamily="18" charset="0"/>
                            <a:cs typeface="Times New Roman" panose="02020603050405020304" pitchFamily="18" charset="0"/>
                          </a:rPr>
                          <m:t>2</m:t>
                        </m:r>
                      </m:den>
                    </m:f>
                    <m:r>
                      <a:rPr lang="en-US" sz="3000" i="1">
                        <a:solidFill>
                          <a:prstClr val="black"/>
                        </a:solidFill>
                        <a:latin typeface="Cambria Math" panose="02040503050406030204" pitchFamily="18" charset="0"/>
                        <a:cs typeface="Times New Roman" panose="02020603050405020304" pitchFamily="18" charset="0"/>
                      </a:rPr>
                      <m:t>.</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 name="Hộp Văn bản 1">
                <a:extLst>
                  <a:ext uri="{FF2B5EF4-FFF2-40B4-BE49-F238E27FC236}">
                    <a16:creationId xmlns:a16="http://schemas.microsoft.com/office/drawing/2014/main" id="{1723BB92-1B8C-4459-AA23-5DCDED535864}"/>
                  </a:ext>
                </a:extLst>
              </p:cNvPr>
              <p:cNvSpPr txBox="1">
                <a:spLocks noRot="1" noChangeAspect="1" noMove="1" noResize="1" noEditPoints="1" noAdjustHandles="1" noChangeArrowheads="1" noChangeShapeType="1" noTextEdit="1"/>
              </p:cNvSpPr>
              <p:nvPr/>
            </p:nvSpPr>
            <p:spPr>
              <a:xfrm>
                <a:off x="793331" y="6189193"/>
                <a:ext cx="16429456" cy="1322863"/>
              </a:xfrm>
              <a:prstGeom prst="rect">
                <a:avLst/>
              </a:prstGeom>
              <a:blipFill>
                <a:blip r:embed="rId8"/>
                <a:stretch>
                  <a:fillRect l="-2226" t="-6452" b="-14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xmlns="" id="{1B828E94-157F-48CD-9AB8-F4336E1AE78B}"/>
                  </a:ext>
                </a:extLst>
              </p:cNvPr>
              <p:cNvSpPr txBox="1"/>
              <p:nvPr/>
            </p:nvSpPr>
            <p:spPr>
              <a:xfrm>
                <a:off x="358062" y="3617118"/>
                <a:ext cx="7547802" cy="969496"/>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Giả </a:t>
                </a:r>
                <a:r>
                  <a:rPr lang="en-US" sz="3000" dirty="0" err="1">
                    <a:solidFill>
                      <a:prstClr val="black"/>
                    </a:solidFill>
                    <a:latin typeface="Times New Roman" panose="02020603050405020304" pitchFamily="18" charset="0"/>
                    <a:cs typeface="Times New Roman" panose="02020603050405020304" pitchFamily="18" charset="0"/>
                  </a:rPr>
                  <a:t>sử</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thiết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diện</a:t>
                </a:r>
                <a:r>
                  <a:rPr lang="en-US" sz="3000" dirty="0">
                    <a:solidFill>
                      <a:prstClr val="black"/>
                    </a:solidFill>
                    <a:latin typeface="Times New Roman" panose="02020603050405020304" pitchFamily="18" charset="0"/>
                    <a:cs typeface="Times New Roman" panose="02020603050405020304" pitchFamily="18" charset="0"/>
                  </a:rPr>
                  <a:t> qua </a:t>
                </a:r>
                <a:r>
                  <a:rPr lang="en-US" sz="3000" dirty="0" err="1">
                    <a:solidFill>
                      <a:prstClr val="black"/>
                    </a:solidFill>
                    <a:latin typeface="Times New Roman" panose="02020603050405020304" pitchFamily="18" charset="0"/>
                    <a:cs typeface="Times New Roman" panose="02020603050405020304" pitchFamily="18" charset="0"/>
                  </a:rPr>
                  <a:t>trục</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cắt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mặt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theo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thiết</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diện</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chữ</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nhật</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cs typeface="Times New Roman" panose="02020603050405020304" pitchFamily="18" charset="0"/>
                      </a:rPr>
                      <m:t>𝐴𝐵𝐵</m:t>
                    </m:r>
                    <m:sSup>
                      <m:sSupPr>
                        <m:ctrlPr>
                          <a:rPr lang="en-US" sz="3000" i="1">
                            <a:solidFill>
                              <a:prstClr val="black"/>
                            </a:solidFill>
                            <a:latin typeface="Cambria Math"/>
                            <a:cs typeface="Times New Roman" panose="02020603050405020304" pitchFamily="18" charset="0"/>
                          </a:rPr>
                        </m:ctrlPr>
                      </m:sSupPr>
                      <m:e>
                        <m:r>
                          <a:rPr lang="en-US" sz="3000" i="1">
                            <a:solidFill>
                              <a:prstClr val="black"/>
                            </a:solidFill>
                            <a:latin typeface="Cambria Math" panose="02040503050406030204" pitchFamily="18" charset="0"/>
                            <a:cs typeface="Times New Roman" panose="02020603050405020304" pitchFamily="18" charset="0"/>
                          </a:rPr>
                          <m:t>𝐴</m:t>
                        </m:r>
                      </m:e>
                      <m:sup>
                        <m:r>
                          <a:rPr lang="en-US" sz="3000" i="1">
                            <a:solidFill>
                              <a:prstClr val="black"/>
                            </a:solidFill>
                            <a:latin typeface="Cambria Math" panose="02040503050406030204" pitchFamily="18" charset="0"/>
                            <a:cs typeface="Times New Roman" panose="02020603050405020304" pitchFamily="18" charset="0"/>
                          </a:rPr>
                          <m:t>′</m:t>
                        </m:r>
                      </m:sup>
                    </m:sSup>
                    <m:r>
                      <a:rPr lang="en-US" sz="3000" i="1">
                        <a:solidFill>
                          <a:prstClr val="black"/>
                        </a:solidFill>
                        <a:latin typeface="Cambria Math" panose="02040503050406030204" pitchFamily="18" charset="0"/>
                        <a:cs typeface="Times New Roman" panose="02020603050405020304" pitchFamily="18" charset="0"/>
                      </a:rPr>
                      <m:t>.</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Hộp Văn bản 12">
                <a:extLst>
                  <a:ext uri="{FF2B5EF4-FFF2-40B4-BE49-F238E27FC236}">
                    <a16:creationId xmlns:a16="http://schemas.microsoft.com/office/drawing/2014/main" id="{1B828E94-157F-48CD-9AB8-F4336E1AE78B}"/>
                  </a:ext>
                </a:extLst>
              </p:cNvPr>
              <p:cNvSpPr txBox="1">
                <a:spLocks noRot="1" noChangeAspect="1" noMove="1" noResize="1" noEditPoints="1" noAdjustHandles="1" noChangeArrowheads="1" noChangeShapeType="1" noTextEdit="1"/>
              </p:cNvSpPr>
              <p:nvPr/>
            </p:nvSpPr>
            <p:spPr>
              <a:xfrm>
                <a:off x="716217" y="7234235"/>
                <a:ext cx="15097569" cy="1938992"/>
              </a:xfrm>
              <a:prstGeom prst="rect">
                <a:avLst/>
              </a:prstGeom>
              <a:blipFill>
                <a:blip r:embed="rId9"/>
                <a:stretch>
                  <a:fillRect l="-2422" t="-9748" b="-2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xmlns="" id="{E2080D8F-9243-47EB-BD00-5D6901D4C799}"/>
                  </a:ext>
                </a:extLst>
              </p:cNvPr>
              <p:cNvSpPr txBox="1"/>
              <p:nvPr/>
            </p:nvSpPr>
            <p:spPr>
              <a:xfrm>
                <a:off x="379193" y="4598486"/>
                <a:ext cx="8818358" cy="981968"/>
              </a:xfrm>
              <a:prstGeom prst="rect">
                <a:avLst/>
              </a:prstGeom>
              <a:noFill/>
            </p:spPr>
            <p:txBody>
              <a:bodyPr wrap="square" lIns="45704" tIns="22851" rIns="45704" bIns="22851" rtlCol="0">
                <a:spAutoFit/>
              </a:bodyPr>
              <a:lstStyle/>
              <a:p>
                <a:pPr defTabSz="1088258"/>
                <a:r>
                  <a:rPr lang="en-US" sz="3000" dirty="0">
                    <a:solidFill>
                      <a:prstClr val="black"/>
                    </a:solidFill>
                    <a:latin typeface="Times New Roman" panose="02020603050405020304" pitchFamily="18" charset="0"/>
                    <a:cs typeface="Times New Roman" panose="02020603050405020304" pitchFamily="18" charset="0"/>
                  </a:rPr>
                  <a:t>Có </a:t>
                </a:r>
                <a14:m>
                  <m:oMath xmlns:m="http://schemas.openxmlformats.org/officeDocument/2006/math">
                    <m:r>
                      <a:rPr lang="en-US" sz="3000" i="1">
                        <a:solidFill>
                          <a:prstClr val="black"/>
                        </a:solidFill>
                        <a:latin typeface="Cambria Math" panose="02040503050406030204" pitchFamily="18" charset="0"/>
                        <a:cs typeface="Times New Roman" panose="02020603050405020304" pitchFamily="18" charset="0"/>
                      </a:rPr>
                      <m:t>𝐴𝐵</m:t>
                    </m:r>
                    <m:r>
                      <a:rPr lang="en-US" sz="3000" i="1">
                        <a:solidFill>
                          <a:prstClr val="black"/>
                        </a:solidFill>
                        <a:latin typeface="Cambria Math" panose="02040503050406030204" pitchFamily="18" charset="0"/>
                        <a:cs typeface="Times New Roman" panose="02020603050405020304" pitchFamily="18" charset="0"/>
                      </a:rPr>
                      <m:t>=2</m:t>
                    </m:r>
                    <m:r>
                      <a:rPr lang="en-US" sz="3000" i="1">
                        <a:solidFill>
                          <a:prstClr val="black"/>
                        </a:solidFill>
                        <a:latin typeface="Cambria Math" panose="02040503050406030204" pitchFamily="18" charset="0"/>
                        <a:cs typeface="Times New Roman" panose="02020603050405020304" pitchFamily="18" charset="0"/>
                      </a:rPr>
                      <m:t>𝑅</m:t>
                    </m:r>
                    <m:r>
                      <a:rPr lang="en-US" sz="3000" i="1">
                        <a:solidFill>
                          <a:prstClr val="black"/>
                        </a:solidFill>
                        <a:latin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cs typeface="Times New Roman" panose="02020603050405020304" pitchFamily="18" charset="0"/>
                      </a:rPr>
                      <m:t>𝑎</m:t>
                    </m:r>
                    <m:r>
                      <a:rPr lang="en-US" sz="3000" i="1">
                        <a:solidFill>
                          <a:prstClr val="black"/>
                        </a:solidFill>
                        <a:latin typeface="Cambria Math" panose="02040503050406030204" pitchFamily="18" charset="0"/>
                        <a:cs typeface="Times New Roman" panose="02020603050405020304" pitchFamily="18" charset="0"/>
                      </a:rPr>
                      <m:t>, </m:t>
                    </m:r>
                    <m:r>
                      <a:rPr lang="en-US" sz="3000" i="1">
                        <a:solidFill>
                          <a:prstClr val="black"/>
                        </a:solidFill>
                        <a:latin typeface="Cambria Math" panose="02040503050406030204" pitchFamily="18" charset="0"/>
                        <a:cs typeface="Times New Roman" panose="02020603050405020304" pitchFamily="18" charset="0"/>
                      </a:rPr>
                      <m:t>𝐴</m:t>
                    </m:r>
                    <m:sSup>
                      <m:sSupPr>
                        <m:ctrlPr>
                          <a:rPr lang="en-US" sz="3000" i="1">
                            <a:solidFill>
                              <a:prstClr val="black"/>
                            </a:solidFill>
                            <a:latin typeface="Cambria Math"/>
                            <a:cs typeface="Times New Roman" panose="02020603050405020304" pitchFamily="18" charset="0"/>
                          </a:rPr>
                        </m:ctrlPr>
                      </m:sSupPr>
                      <m:e>
                        <m:r>
                          <a:rPr lang="en-US" sz="3000" i="1">
                            <a:solidFill>
                              <a:prstClr val="black"/>
                            </a:solidFill>
                            <a:latin typeface="Cambria Math" panose="02040503050406030204" pitchFamily="18" charset="0"/>
                            <a:cs typeface="Times New Roman" panose="02020603050405020304" pitchFamily="18" charset="0"/>
                          </a:rPr>
                          <m:t>𝐴</m:t>
                        </m:r>
                      </m:e>
                      <m:sup>
                        <m:r>
                          <a:rPr lang="en-US" sz="3000" i="1">
                            <a:solidFill>
                              <a:prstClr val="black"/>
                            </a:solidFill>
                            <a:latin typeface="Cambria Math" panose="02040503050406030204" pitchFamily="18" charset="0"/>
                            <a:cs typeface="Times New Roman" panose="02020603050405020304" pitchFamily="18" charset="0"/>
                          </a:rPr>
                          <m:t>′</m:t>
                        </m:r>
                      </m:sup>
                    </m:sSup>
                    <m:r>
                      <a:rPr lang="en-US" sz="3000" i="1">
                        <a:solidFill>
                          <a:prstClr val="black"/>
                        </a:solidFill>
                        <a:latin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cs typeface="Times New Roman" panose="02020603050405020304" pitchFamily="18" charset="0"/>
                      </a:rPr>
                      <m:t>h</m:t>
                    </m:r>
                  </m:oMath>
                </a14:m>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là</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chiều</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cao</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của</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hình</a:t>
                </a:r>
                <a:r>
                  <a:rPr lang="en-US" sz="3000" dirty="0">
                    <a:solidFill>
                      <a:prstClr val="black"/>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trụ</a:t>
                </a:r>
                <a:r>
                  <a:rPr lang="en-US" sz="3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000" i="1">
                            <a:solidFill>
                              <a:prstClr val="black"/>
                            </a:solidFill>
                            <a:latin typeface="Cambria Math"/>
                            <a:cs typeface="Times New Roman" panose="02020603050405020304" pitchFamily="18" charset="0"/>
                          </a:rPr>
                        </m:ctrlPr>
                      </m:sSubPr>
                      <m:e>
                        <m:r>
                          <a:rPr lang="en-US" sz="3000" i="1">
                            <a:solidFill>
                              <a:prstClr val="black"/>
                            </a:solidFill>
                            <a:latin typeface="Cambria Math" panose="02040503050406030204" pitchFamily="18" charset="0"/>
                            <a:cs typeface="Times New Roman" panose="02020603050405020304" pitchFamily="18" charset="0"/>
                          </a:rPr>
                          <m:t>𝑆</m:t>
                        </m:r>
                      </m:e>
                      <m:sub>
                        <m:r>
                          <a:rPr lang="en-US" sz="3000" i="1">
                            <a:solidFill>
                              <a:prstClr val="black"/>
                            </a:solidFill>
                            <a:latin typeface="Cambria Math" panose="02040503050406030204" pitchFamily="18" charset="0"/>
                            <a:cs typeface="Times New Roman" panose="02020603050405020304" pitchFamily="18" charset="0"/>
                          </a:rPr>
                          <m:t>𝐴𝐵</m:t>
                        </m:r>
                        <m:sSup>
                          <m:sSupPr>
                            <m:ctrlPr>
                              <a:rPr lang="en-US" sz="3000" i="1">
                                <a:solidFill>
                                  <a:prstClr val="black"/>
                                </a:solidFill>
                                <a:latin typeface="Cambria Math"/>
                                <a:cs typeface="Times New Roman" panose="02020603050405020304" pitchFamily="18" charset="0"/>
                              </a:rPr>
                            </m:ctrlPr>
                          </m:sSupPr>
                          <m:e>
                            <m:r>
                              <a:rPr lang="en-US" sz="3000" i="1">
                                <a:solidFill>
                                  <a:prstClr val="black"/>
                                </a:solidFill>
                                <a:latin typeface="Cambria Math" panose="02040503050406030204" pitchFamily="18" charset="0"/>
                                <a:cs typeface="Times New Roman" panose="02020603050405020304" pitchFamily="18" charset="0"/>
                              </a:rPr>
                              <m:t>𝐵</m:t>
                            </m:r>
                          </m:e>
                          <m:sup>
                            <m:r>
                              <a:rPr lang="en-US" sz="3000" i="1">
                                <a:solidFill>
                                  <a:prstClr val="black"/>
                                </a:solidFill>
                                <a:latin typeface="Cambria Math" panose="02040503050406030204" pitchFamily="18" charset="0"/>
                                <a:cs typeface="Times New Roman" panose="02020603050405020304" pitchFamily="18" charset="0"/>
                              </a:rPr>
                              <m:t>′</m:t>
                            </m:r>
                          </m:sup>
                        </m:sSup>
                        <m:r>
                          <a:rPr lang="en-US" sz="3000" i="1">
                            <a:solidFill>
                              <a:prstClr val="black"/>
                            </a:solidFill>
                            <a:latin typeface="Cambria Math" panose="02040503050406030204" pitchFamily="18" charset="0"/>
                            <a:cs typeface="Times New Roman" panose="02020603050405020304" pitchFamily="18" charset="0"/>
                          </a:rPr>
                          <m:t>𝐴</m:t>
                        </m:r>
                        <m:r>
                          <a:rPr lang="en-US" sz="3000" i="1">
                            <a:solidFill>
                              <a:prstClr val="black"/>
                            </a:solidFill>
                            <a:latin typeface="Cambria Math" panose="02040503050406030204" pitchFamily="18" charset="0"/>
                            <a:cs typeface="Times New Roman" panose="02020603050405020304" pitchFamily="18" charset="0"/>
                          </a:rPr>
                          <m:t>′</m:t>
                        </m:r>
                      </m:sub>
                    </m:sSub>
                    <m:r>
                      <a:rPr lang="en-US" sz="3000" i="1">
                        <a:solidFill>
                          <a:prstClr val="black"/>
                        </a:solidFill>
                        <a:latin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cs typeface="Times New Roman" panose="02020603050405020304" pitchFamily="18" charset="0"/>
                      </a:rPr>
                      <m:t>𝐴𝐵</m:t>
                    </m:r>
                    <m:r>
                      <a:rPr lang="en-US" sz="3000" i="1">
                        <a:solidFill>
                          <a:prstClr val="black"/>
                        </a:solidFill>
                        <a:latin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cs typeface="Times New Roman" panose="02020603050405020304" pitchFamily="18" charset="0"/>
                      </a:rPr>
                      <m:t>𝐴</m:t>
                    </m:r>
                    <m:sSup>
                      <m:sSupPr>
                        <m:ctrlPr>
                          <a:rPr lang="en-US" sz="3000" i="1">
                            <a:solidFill>
                              <a:prstClr val="black"/>
                            </a:solidFill>
                            <a:latin typeface="Cambria Math"/>
                            <a:cs typeface="Times New Roman" panose="02020603050405020304" pitchFamily="18" charset="0"/>
                          </a:rPr>
                        </m:ctrlPr>
                      </m:sSupPr>
                      <m:e>
                        <m:r>
                          <a:rPr lang="en-US" sz="3000" i="1">
                            <a:solidFill>
                              <a:prstClr val="black"/>
                            </a:solidFill>
                            <a:latin typeface="Cambria Math" panose="02040503050406030204" pitchFamily="18" charset="0"/>
                            <a:cs typeface="Times New Roman" panose="02020603050405020304" pitchFamily="18" charset="0"/>
                          </a:rPr>
                          <m:t>𝐴</m:t>
                        </m:r>
                      </m:e>
                      <m:sup>
                        <m:r>
                          <a:rPr lang="en-US" sz="3000" i="1">
                            <a:solidFill>
                              <a:prstClr val="black"/>
                            </a:solidFill>
                            <a:latin typeface="Cambria Math" panose="02040503050406030204" pitchFamily="18" charset="0"/>
                            <a:cs typeface="Times New Roman" panose="02020603050405020304" pitchFamily="18" charset="0"/>
                          </a:rPr>
                          <m:t>′</m:t>
                        </m:r>
                      </m:sup>
                    </m:sSup>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3000" i="1">
                            <a:solidFill>
                              <a:prstClr val="black"/>
                            </a:solidFill>
                            <a:latin typeface="Cambria Math"/>
                            <a:ea typeface="Cambria Math" panose="02040503050406030204" pitchFamily="18" charset="0"/>
                            <a:cs typeface="Times New Roman" panose="02020603050405020304" pitchFamily="18" charset="0"/>
                          </a:rPr>
                        </m:ctrlPr>
                      </m:sSupPr>
                      <m:e>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e>
                      <m:sup>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h</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h</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r>
                      <a:rPr lang="en-US" sz="3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oMath>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7" name="Hộp Văn bản 16">
                <a:extLst>
                  <a:ext uri="{FF2B5EF4-FFF2-40B4-BE49-F238E27FC236}">
                    <a16:creationId xmlns:a16="http://schemas.microsoft.com/office/drawing/2014/main" id="{E2080D8F-9243-47EB-BD00-5D6901D4C799}"/>
                  </a:ext>
                </a:extLst>
              </p:cNvPr>
              <p:cNvSpPr txBox="1">
                <a:spLocks noRot="1" noChangeAspect="1" noMove="1" noResize="1" noEditPoints="1" noAdjustHandles="1" noChangeArrowheads="1" noChangeShapeType="1" noTextEdit="1"/>
              </p:cNvSpPr>
              <p:nvPr/>
            </p:nvSpPr>
            <p:spPr>
              <a:xfrm>
                <a:off x="758483" y="9196972"/>
                <a:ext cx="17639013" cy="1963936"/>
              </a:xfrm>
              <a:prstGeom prst="rect">
                <a:avLst/>
              </a:prstGeom>
              <a:blipFill>
                <a:blip r:embed="rId10"/>
                <a:stretch>
                  <a:fillRect l="-2073" t="-9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xmlns="" id="{3B95DB31-86DC-49E3-A5C1-B0173D5D8876}"/>
                  </a:ext>
                </a:extLst>
              </p:cNvPr>
              <p:cNvSpPr txBox="1"/>
              <p:nvPr/>
            </p:nvSpPr>
            <p:spPr>
              <a:xfrm>
                <a:off x="-456346" y="5424995"/>
                <a:ext cx="11541093" cy="969529"/>
              </a:xfrm>
              <a:prstGeom prst="rect">
                <a:avLst/>
              </a:prstGeom>
              <a:noFill/>
            </p:spPr>
            <p:txBody>
              <a:bodyPr wrap="square" lIns="45704" tIns="22851" rIns="45704" bIns="22851" rtlCol="0">
                <a:spAutoFit/>
              </a:bodyPr>
              <a:lstStyle/>
              <a:p>
                <a:pPr defTabSz="1088258"/>
                <a14:m>
                  <m:oMathPara xmlns:m="http://schemas.openxmlformats.org/officeDocument/2006/math">
                    <m:oMathParaPr>
                      <m:jc m:val="centerGroup"/>
                    </m:oMathParaPr>
                    <m:oMath xmlns:m="http://schemas.openxmlformats.org/officeDocument/2006/math">
                      <m:sSub>
                        <m:sSubPr>
                          <m:ctrlPr>
                            <a:rPr lang="en-US" sz="3000" i="1" dirty="0">
                              <a:solidFill>
                                <a:prstClr val="black"/>
                              </a:solidFill>
                              <a:latin typeface="Cambria Math"/>
                              <a:cs typeface="Times New Roman" panose="02020603050405020304" pitchFamily="18" charset="0"/>
                            </a:rPr>
                          </m:ctrlPr>
                        </m:sSubPr>
                        <m:e>
                          <m:r>
                            <a:rPr lang="en-US" sz="3000" i="1" dirty="0">
                              <a:solidFill>
                                <a:prstClr val="black"/>
                              </a:solidFill>
                              <a:latin typeface="Cambria Math" panose="02040503050406030204" pitchFamily="18" charset="0"/>
                              <a:cs typeface="Times New Roman" panose="02020603050405020304" pitchFamily="18" charset="0"/>
                            </a:rPr>
                            <m:t>𝑆</m:t>
                          </m:r>
                        </m:e>
                        <m:sub>
                          <m:r>
                            <a:rPr lang="en-US" sz="3000" i="1" dirty="0">
                              <a:solidFill>
                                <a:prstClr val="black"/>
                              </a:solidFill>
                              <a:latin typeface="Cambria Math" panose="02040503050406030204" pitchFamily="18" charset="0"/>
                              <a:cs typeface="Times New Roman" panose="02020603050405020304" pitchFamily="18" charset="0"/>
                            </a:rPr>
                            <m:t>𝑡𝑝</m:t>
                          </m:r>
                        </m:sub>
                      </m:sSub>
                      <m:r>
                        <a:rPr lang="en-US" sz="3000" i="1" dirty="0">
                          <a:solidFill>
                            <a:prstClr val="black"/>
                          </a:solidFill>
                          <a:latin typeface="Cambria Math" panose="02040503050406030204" pitchFamily="18" charset="0"/>
                          <a:cs typeface="Times New Roman" panose="02020603050405020304" pitchFamily="18" charset="0"/>
                        </a:rPr>
                        <m:t>=</m:t>
                      </m:r>
                      <m:sSub>
                        <m:sSubPr>
                          <m:ctrlPr>
                            <a:rPr lang="en-US" sz="3000" i="1" dirty="0">
                              <a:solidFill>
                                <a:prstClr val="black"/>
                              </a:solidFill>
                              <a:latin typeface="Cambria Math"/>
                              <a:cs typeface="Times New Roman" panose="02020603050405020304" pitchFamily="18" charset="0"/>
                            </a:rPr>
                          </m:ctrlPr>
                        </m:sSubPr>
                        <m:e>
                          <m:r>
                            <a:rPr lang="en-US" sz="3000" i="1" dirty="0">
                              <a:solidFill>
                                <a:prstClr val="black"/>
                              </a:solidFill>
                              <a:latin typeface="Cambria Math" panose="02040503050406030204" pitchFamily="18" charset="0"/>
                              <a:cs typeface="Times New Roman" panose="02020603050405020304" pitchFamily="18" charset="0"/>
                            </a:rPr>
                            <m:t>𝑆</m:t>
                          </m:r>
                        </m:e>
                        <m:sub>
                          <m:r>
                            <a:rPr lang="en-US" sz="3000" i="1" dirty="0">
                              <a:solidFill>
                                <a:prstClr val="black"/>
                              </a:solidFill>
                              <a:latin typeface="Cambria Math" panose="02040503050406030204" pitchFamily="18" charset="0"/>
                              <a:cs typeface="Times New Roman" panose="02020603050405020304" pitchFamily="18" charset="0"/>
                            </a:rPr>
                            <m:t>𝑥𝑞</m:t>
                          </m:r>
                        </m:sub>
                      </m:sSub>
                      <m:r>
                        <a:rPr lang="en-US" sz="3000" i="1" dirty="0">
                          <a:solidFill>
                            <a:prstClr val="black"/>
                          </a:solidFill>
                          <a:latin typeface="Cambria Math" panose="02040503050406030204" pitchFamily="18" charset="0"/>
                          <a:cs typeface="Times New Roman" panose="02020603050405020304" pitchFamily="18" charset="0"/>
                        </a:rPr>
                        <m:t>+2</m:t>
                      </m:r>
                      <m:sSub>
                        <m:sSubPr>
                          <m:ctrlPr>
                            <a:rPr lang="en-US" sz="3000" i="1" dirty="0">
                              <a:solidFill>
                                <a:prstClr val="black"/>
                              </a:solidFill>
                              <a:latin typeface="Cambria Math"/>
                              <a:cs typeface="Times New Roman" panose="02020603050405020304" pitchFamily="18" charset="0"/>
                            </a:rPr>
                          </m:ctrlPr>
                        </m:sSubPr>
                        <m:e>
                          <m:r>
                            <a:rPr lang="en-US" sz="3000" i="1" dirty="0">
                              <a:solidFill>
                                <a:prstClr val="black"/>
                              </a:solidFill>
                              <a:latin typeface="Cambria Math" panose="02040503050406030204" pitchFamily="18" charset="0"/>
                              <a:cs typeface="Times New Roman" panose="02020603050405020304" pitchFamily="18" charset="0"/>
                            </a:rPr>
                            <m:t>𝑆</m:t>
                          </m:r>
                        </m:e>
                        <m:sub>
                          <m:r>
                            <a:rPr lang="en-US" sz="3000" i="1" dirty="0">
                              <a:solidFill>
                                <a:prstClr val="black"/>
                              </a:solidFill>
                              <a:latin typeface="Cambria Math" panose="02040503050406030204" pitchFamily="18" charset="0"/>
                              <a:cs typeface="Times New Roman" panose="02020603050405020304" pitchFamily="18" charset="0"/>
                            </a:rPr>
                            <m:t>đ</m:t>
                          </m:r>
                        </m:sub>
                      </m:sSub>
                      <m:r>
                        <a:rPr lang="en-US" sz="3000" i="1" dirty="0">
                          <a:solidFill>
                            <a:prstClr val="black"/>
                          </a:solidFill>
                          <a:latin typeface="Cambria Math" panose="02040503050406030204" pitchFamily="18" charset="0"/>
                          <a:cs typeface="Times New Roman" panose="02020603050405020304" pitchFamily="18" charset="0"/>
                        </a:rPr>
                        <m:t>=2</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𝑅h</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i="1" dirty="0">
                              <a:solidFill>
                                <a:prstClr val="black"/>
                              </a:solidFill>
                              <a:latin typeface="Cambria Math"/>
                              <a:ea typeface="Cambria Math" panose="02040503050406030204" pitchFamily="18" charset="0"/>
                              <a:cs typeface="Times New Roman" panose="02020603050405020304" pitchFamily="18" charset="0"/>
                            </a:rPr>
                          </m:ctrlPr>
                        </m:sSupPr>
                        <m:e>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𝑅</m:t>
                          </m:r>
                        </m:e>
                        <m:sup>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f>
                        <m:fPr>
                          <m:ctrlPr>
                            <a:rPr lang="en-US" sz="3000" i="1" dirty="0">
                              <a:solidFill>
                                <a:prstClr val="black"/>
                              </a:solidFill>
                              <a:latin typeface="Cambria Math"/>
                              <a:ea typeface="Cambria Math" panose="02040503050406030204" pitchFamily="18" charset="0"/>
                              <a:cs typeface="Times New Roman" panose="02020603050405020304" pitchFamily="18" charset="0"/>
                            </a:rPr>
                          </m:ctrlPr>
                        </m:fPr>
                        <m:num>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num>
                        <m:den>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f>
                        <m:fPr>
                          <m:ctrlPr>
                            <a:rPr lang="en-US" sz="3000" i="1" dirty="0">
                              <a:solidFill>
                                <a:prstClr val="black"/>
                              </a:solidFill>
                              <a:latin typeface="Cambria Math"/>
                              <a:ea typeface="Cambria Math" panose="02040503050406030204" pitchFamily="18" charset="0"/>
                              <a:cs typeface="Times New Roman" panose="02020603050405020304" pitchFamily="18" charset="0"/>
                            </a:rPr>
                          </m:ctrlPr>
                        </m:fPr>
                        <m:num>
                          <m:sSup>
                            <m:sSupPr>
                              <m:ctrlPr>
                                <a:rPr lang="en-US" sz="3000" i="1" dirty="0">
                                  <a:solidFill>
                                    <a:prstClr val="black"/>
                                  </a:solidFill>
                                  <a:latin typeface="Cambria Math"/>
                                  <a:ea typeface="Cambria Math" panose="02040503050406030204" pitchFamily="18" charset="0"/>
                                  <a:cs typeface="Times New Roman" panose="02020603050405020304" pitchFamily="18" charset="0"/>
                                </a:rPr>
                              </m:ctrlPr>
                            </m:sSupPr>
                            <m:e>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e>
                            <m:sup>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4</m:t>
                          </m:r>
                        </m:den>
                      </m:f>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i="1" dirty="0">
                              <a:solidFill>
                                <a:prstClr val="black"/>
                              </a:solidFill>
                              <a:latin typeface="Cambria Math"/>
                              <a:ea typeface="Cambria Math" panose="02040503050406030204" pitchFamily="18" charset="0"/>
                              <a:cs typeface="Times New Roman" panose="02020603050405020304" pitchFamily="18" charset="0"/>
                            </a:rPr>
                          </m:ctrlPr>
                        </m:fPr>
                        <m:num>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7</m:t>
                          </m:r>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i="1" dirty="0">
                                  <a:solidFill>
                                    <a:prstClr val="black"/>
                                  </a:solidFill>
                                  <a:latin typeface="Cambria Math"/>
                                  <a:ea typeface="Cambria Math" panose="02040503050406030204" pitchFamily="18" charset="0"/>
                                  <a:cs typeface="Times New Roman" panose="02020603050405020304" pitchFamily="18" charset="0"/>
                                </a:rPr>
                              </m:ctrlPr>
                            </m:sSupPr>
                            <m:e>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e>
                            <m:sup>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sz="30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8" name="Hộp Văn bản 17">
                <a:extLst>
                  <a:ext uri="{FF2B5EF4-FFF2-40B4-BE49-F238E27FC236}">
                    <a16:creationId xmlns:a16="http://schemas.microsoft.com/office/drawing/2014/main" id="{3B95DB31-86DC-49E3-A5C1-B0173D5D8876}"/>
                  </a:ext>
                </a:extLst>
              </p:cNvPr>
              <p:cNvSpPr txBox="1">
                <a:spLocks noRot="1" noChangeAspect="1" noMove="1" noResize="1" noEditPoints="1" noAdjustHandles="1" noChangeArrowheads="1" noChangeShapeType="1" noTextEdit="1"/>
              </p:cNvSpPr>
              <p:nvPr/>
            </p:nvSpPr>
            <p:spPr>
              <a:xfrm>
                <a:off x="-912813" y="10849987"/>
                <a:ext cx="23085191" cy="1939057"/>
              </a:xfrm>
              <a:prstGeom prst="rect">
                <a:avLst/>
              </a:prstGeom>
              <a:blipFill>
                <a:blip r:embed="rId11"/>
                <a:stretch>
                  <a:fillRect/>
                </a:stretch>
              </a:blipFill>
            </p:spPr>
            <p:txBody>
              <a:bodyPr/>
              <a:lstStyle/>
              <a:p>
                <a:r>
                  <a:rPr lang="en-US">
                    <a:noFill/>
                  </a:rPr>
                  <a:t> </a:t>
                </a:r>
              </a:p>
            </p:txBody>
          </p:sp>
        </mc:Fallback>
      </mc:AlternateContent>
      <p:pic>
        <p:nvPicPr>
          <p:cNvPr id="22" name="Hình ảnh 21" descr="Ảnh có chứa bóng quần, trò chơi, thể thao, ảnh&#10;&#10;Mô tả được tạo tự động">
            <a:extLst>
              <a:ext uri="{FF2B5EF4-FFF2-40B4-BE49-F238E27FC236}">
                <a16:creationId xmlns:a16="http://schemas.microsoft.com/office/drawing/2014/main" xmlns="" id="{5742A5B3-8CC7-412F-B427-40AE0F9113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01831" y="2780120"/>
            <a:ext cx="2087229" cy="2287180"/>
          </a:xfrm>
          <a:prstGeom prst="rect">
            <a:avLst/>
          </a:prstGeom>
        </p:spPr>
      </p:pic>
    </p:spTree>
    <p:extLst>
      <p:ext uri="{BB962C8B-B14F-4D97-AF65-F5344CB8AC3E}">
        <p14:creationId xmlns:p14="http://schemas.microsoft.com/office/powerpoint/2010/main" val="14845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2" grpId="0"/>
      <p:bldP spid="13" grpId="0"/>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0129" y="2848806"/>
            <a:ext cx="11834900" cy="3856796"/>
            <a:chOff x="184495" y="3636267"/>
            <a:chExt cx="11834900" cy="4315885"/>
          </a:xfrm>
        </p:grpSpPr>
        <p:sp>
          <p:nvSpPr>
            <p:cNvPr id="5" name="Rounded Rectangle 4"/>
            <p:cNvSpPr/>
            <p:nvPr/>
          </p:nvSpPr>
          <p:spPr>
            <a:xfrm>
              <a:off x="184495" y="4328370"/>
              <a:ext cx="11834900" cy="3623782"/>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7"/>
              <a:ext cx="2342698" cy="619942"/>
              <a:chOff x="1275608" y="6239450"/>
              <a:chExt cx="4592537" cy="112640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126407"/>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29844" y="45026"/>
            <a:ext cx="12216588" cy="1791553"/>
            <a:chOff x="305207" y="1869705"/>
            <a:chExt cx="23948938" cy="2569697"/>
          </a:xfrm>
        </p:grpSpPr>
        <p:grpSp>
          <p:nvGrpSpPr>
            <p:cNvPr id="21" name="Group 20"/>
            <p:cNvGrpSpPr/>
            <p:nvPr/>
          </p:nvGrpSpPr>
          <p:grpSpPr>
            <a:xfrm>
              <a:off x="305207" y="1869705"/>
              <a:ext cx="23840673" cy="2569697"/>
              <a:chOff x="305207" y="1647866"/>
              <a:chExt cx="23840673" cy="2569697"/>
            </a:xfrm>
          </p:grpSpPr>
          <p:sp>
            <p:nvSpPr>
              <p:cNvPr id="25" name="Rounded Rectangle 24"/>
              <p:cNvSpPr/>
              <p:nvPr/>
            </p:nvSpPr>
            <p:spPr bwMode="auto">
              <a:xfrm>
                <a:off x="305207" y="1769344"/>
                <a:ext cx="23840673" cy="244821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79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44</a:t>
                  </a:r>
                </a:p>
              </p:txBody>
            </p:sp>
          </p:grpSp>
        </p:grpSp>
        <mc:AlternateContent xmlns:mc="http://schemas.openxmlformats.org/markup-compatibility/2006" xmlns:a14="http://schemas.microsoft.com/office/drawing/2010/main">
          <mc:Choice Requires="a14">
            <p:sp>
              <p:nvSpPr>
                <p:cNvPr id="23" name="Rectangle 22"/>
                <p:cNvSpPr/>
                <p:nvPr/>
              </p:nvSpPr>
              <p:spPr>
                <a:xfrm>
                  <a:off x="3682433" y="1933278"/>
                  <a:ext cx="20571712" cy="2228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defTabSz="1088258">
                    <a:lnSpc>
                      <a:spcPct val="115000"/>
                    </a:lnSpc>
                    <a:spcBef>
                      <a:spcPts val="120"/>
                    </a:spcBef>
                    <a:spcAft>
                      <a:spcPts val="120"/>
                    </a:spcAft>
                  </a:pP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𝐴𝐵𝐶𝐷</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𝐴</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𝐵</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𝐶</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𝐷</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𝐴𝐵</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rad>
                        <m:radPr>
                          <m:degHide m:val="on"/>
                          <m:ctrlPr>
                            <a:rPr lang="en-US" sz="2500" i="1">
                              <a:solidFill>
                                <a:prstClr val="black"/>
                              </a:solidFill>
                              <a:latin typeface="Cambria Math"/>
                              <a:ea typeface="Calibri" panose="020F0502020204030204" pitchFamily="34" charset="0"/>
                              <a:cs typeface="Calibri" panose="020F0502020204030204" pitchFamily="34" charset="0"/>
                            </a:rPr>
                          </m:ctrlPr>
                        </m:radPr>
                        <m:deg/>
                        <m:e>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3</m:t>
                          </m:r>
                        </m:e>
                      </m:rad>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𝐴𝐷</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𝐴𝐴</m:t>
                      </m:r>
                      <m:r>
                        <a:rPr lang="en-US" sz="2500" i="1">
                          <a:solidFill>
                            <a:prstClr val="black"/>
                          </a:solidFill>
                          <a:latin typeface="Cambria Math" panose="02040503050406030204" pitchFamily="18" charset="0"/>
                          <a:ea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m:t>
                      </m:r>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𝑎</m:t>
                      </m:r>
                      <m:rad>
                        <m:radPr>
                          <m:degHide m:val="on"/>
                          <m:ctrlPr>
                            <a:rPr lang="en-US" sz="2500" i="1">
                              <a:solidFill>
                                <a:prstClr val="black"/>
                              </a:solidFill>
                              <a:latin typeface="Cambria Math"/>
                              <a:ea typeface="Calibri" panose="020F0502020204030204" pitchFamily="34" charset="0"/>
                              <a:cs typeface="Calibri" panose="020F0502020204030204" pitchFamily="34" charset="0"/>
                            </a:rPr>
                          </m:ctrlPr>
                        </m:radPr>
                        <m:deg/>
                        <m:e>
                          <m:r>
                            <a:rPr lang="en-US" sz="2500" i="1">
                              <a:solidFill>
                                <a:prstClr val="black"/>
                              </a:solidFill>
                              <a:latin typeface="Cambria Math" panose="02040503050406030204" pitchFamily="18" charset="0"/>
                              <a:ea typeface="Calibri" panose="020F0502020204030204" pitchFamily="34" charset="0"/>
                              <a:cs typeface="Calibri" panose="020F0502020204030204" pitchFamily="34" charset="0"/>
                            </a:rPr>
                            <m:t>6</m:t>
                          </m:r>
                        </m:e>
                      </m:rad>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5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20571712" cy="2155602"/>
                </a:xfrm>
                <a:prstGeom prst="rect">
                  <a:avLst/>
                </a:prstGeom>
                <a:blipFill rotWithShape="0">
                  <a:blip r:embed="rId3"/>
                  <a:stretch>
                    <a:fillRect l="-958" r="-523" b="-62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34251" y="1828793"/>
            <a:ext cx="11838142" cy="1202826"/>
            <a:chOff x="247181" y="1501340"/>
            <a:chExt cx="11838142" cy="1202826"/>
          </a:xfrm>
        </p:grpSpPr>
        <p:grpSp>
          <p:nvGrpSpPr>
            <p:cNvPr id="51" name="Group 50"/>
            <p:cNvGrpSpPr/>
            <p:nvPr/>
          </p:nvGrpSpPr>
          <p:grpSpPr>
            <a:xfrm>
              <a:off x="247181" y="1501340"/>
              <a:ext cx="3090381" cy="1202826"/>
              <a:chOff x="5537206" y="1557991"/>
              <a:chExt cx="3079904" cy="1118197"/>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23623" y="1769837"/>
                    <a:ext cx="2280848" cy="906351"/>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 xmlns:m="http://schemas.openxmlformats.org/officeDocument/2006/math">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𝑉</m:t>
                        </m:r>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m:t>
                        </m:r>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2500">
                                <a:solidFill>
                                  <a:prstClr val="white"/>
                                </a:solidFill>
                                <a:latin typeface="Cambria Math"/>
                                <a:ea typeface="Calibri" panose="020F0502020204030204" pitchFamily="34" charset="0"/>
                                <a:cs typeface="Calibri" panose="020F0502020204030204" pitchFamily="34" charset="0"/>
                              </a:rPr>
                            </m:ctrlPr>
                          </m:sSupPr>
                          <m:e>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2500">
                                <a:solidFill>
                                  <a:prstClr val="white"/>
                                </a:solidFill>
                                <a:latin typeface="Cambria Math"/>
                                <a:ea typeface="Calibri" panose="020F0502020204030204" pitchFamily="34" charset="0"/>
                                <a:cs typeface="Calibri" panose="020F0502020204030204" pitchFamily="34" charset="0"/>
                              </a:rPr>
                            </m:ctrlPr>
                          </m:radPr>
                          <m:deg/>
                          <m:e>
                            <m:r>
                              <a:rPr lang="en-US" sz="2500">
                                <a:solidFill>
                                  <a:prstClr val="white"/>
                                </a:solidFill>
                                <a:latin typeface="Cambria Math" panose="02040503050406030204" pitchFamily="18" charset="0"/>
                                <a:ea typeface="Calibri" panose="020F0502020204030204" pitchFamily="34" charset="0"/>
                                <a:cs typeface="Calibri" panose="020F0502020204030204" pitchFamily="34" charset="0"/>
                              </a:rPr>
                              <m:t>6</m:t>
                            </m:r>
                          </m:e>
                        </m:rad>
                      </m:oMath>
                    </a14:m>
                    <a:r>
                      <a:rPr lang="en-US" sz="2500" dirty="0">
                        <a:solidFill>
                          <a:prstClr val="white"/>
                        </a:solidFill>
                        <a:latin typeface="Times New Roman" panose="02020603050405020304" pitchFamily="18" charset="0"/>
                        <a:ea typeface="Times New Roman" panose="02020603050405020304" pitchFamily="18" charset="0"/>
                      </a:rPr>
                      <a:t>. </a:t>
                    </a:r>
                    <a:r>
                      <a:rPr lang="vi-VN" sz="3000" dirty="0">
                        <a:solidFill>
                          <a:prstClr val="white"/>
                        </a:solidFill>
                        <a:latin typeface="Times New Roman" panose="02020603050405020304" pitchFamily="18" charset="0"/>
                        <a:cs typeface="Times New Roman" panose="02020603050405020304" pitchFamily="18" charset="0"/>
                      </a:rPr>
                      <a:t>	</a:t>
                    </a:r>
                    <a:endParaRPr lang="en-US" sz="30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769837"/>
                    <a:ext cx="2280848" cy="472101"/>
                  </a:xfrm>
                  <a:prstGeom prst="rect">
                    <a:avLst/>
                  </a:prstGeom>
                  <a:blipFill rotWithShape="0">
                    <a:blip r:embed="rId4"/>
                    <a:stretch>
                      <a:fillRect t="-4217" b="-27711"/>
                    </a:stretch>
                  </a:blipFill>
                </p:spPr>
                <p:txBody>
                  <a:bodyPr/>
                  <a:lstStyle/>
                  <a:p>
                    <a:r>
                      <a:rPr lang="en-US">
                        <a:noFill/>
                      </a:rPr>
                      <a:t> </a:t>
                    </a:r>
                  </a:p>
                </p:txBody>
              </p:sp>
            </mc:Fallback>
          </mc:AlternateContent>
        </p:grpSp>
        <p:grpSp>
          <p:nvGrpSpPr>
            <p:cNvPr id="55" name="Group 54"/>
            <p:cNvGrpSpPr/>
            <p:nvPr/>
          </p:nvGrpSpPr>
          <p:grpSpPr>
            <a:xfrm>
              <a:off x="3163101" y="1501342"/>
              <a:ext cx="3462036" cy="914400"/>
              <a:chOff x="5537206" y="1557992"/>
              <a:chExt cx="3450299"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mc:Choice xmlns:a14="http://schemas.microsoft.com/office/drawing/2010/main" Requires="a14">
              <p:sp>
                <p:nvSpPr>
                  <p:cNvPr id="58" name="TextBox 57"/>
                  <p:cNvSpPr txBox="1"/>
                  <p:nvPr/>
                </p:nvSpPr>
                <p:spPr>
                  <a:xfrm>
                    <a:off x="5922316" y="1640921"/>
                    <a:ext cx="3065189" cy="702071"/>
                  </a:xfrm>
                  <a:prstGeom prst="rect">
                    <a:avLst/>
                  </a:prstGeom>
                  <a:noFill/>
                </p:spPr>
                <p:txBody>
                  <a:bodyPr wrap="square" rtlCol="0">
                    <a:spAutoFit/>
                  </a:bodyPr>
                  <a:lstStyle>
                    <a:defPPr>
                      <a:defRPr lang="vi-VN"/>
                    </a:defPPr>
                    <a:lvl1pPr>
                      <a:defRPr sz="3200" i="1">
                        <a:solidFill>
                          <a:schemeClr val="bg1"/>
                        </a:solidFill>
                      </a:defRPr>
                    </a:lvl1pPr>
                  </a:lstStyle>
                  <a:p>
                    <a:pPr marL="314850" defTabSz="1088258">
                      <a:tabLst>
                        <a:tab pos="1079757" algn="l"/>
                        <a:tab pos="1799278" algn="l"/>
                        <a:tab pos="2519116" algn="l"/>
                      </a:tabLst>
                    </a:pPr>
                    <a14:m>
                      <m:oMath xmlns:m="http://schemas.openxmlformats.org/officeDocument/2006/math">
                        <m:r>
                          <a:rPr lang="en-US" sz="2700" smtClean="0">
                            <a:solidFill>
                              <a:prstClr val="white"/>
                            </a:solidFill>
                            <a:latin typeface="Cambria Math" panose="02040503050406030204" pitchFamily="18" charset="0"/>
                            <a:ea typeface="Calibri" panose="020F0502020204030204" pitchFamily="34" charset="0"/>
                            <a:cs typeface="Calibri" panose="020F0502020204030204" pitchFamily="34" charset="0"/>
                          </a:rPr>
                          <m:t>𝑉</m:t>
                        </m:r>
                        <m:r>
                          <a:rPr lang="en-US" sz="2700" b="0" i="1" smtClean="0">
                            <a:solidFill>
                              <a:prstClr val="white"/>
                            </a:solidFill>
                            <a:latin typeface="Cambria Math"/>
                            <a:ea typeface="Calibri" panose="020F0502020204030204" pitchFamily="34" charset="0"/>
                            <a:cs typeface="Calibri" panose="020F0502020204030204" pitchFamily="34" charset="0"/>
                          </a:rPr>
                          <m:t>= </m:t>
                        </m:r>
                        <m:f>
                          <m:fPr>
                            <m:ctrlPr>
                              <a:rPr lang="en-US" sz="2700">
                                <a:solidFill>
                                  <a:prstClr val="white"/>
                                </a:solidFill>
                                <a:latin typeface="Cambria Math"/>
                                <a:ea typeface="Calibri" panose="020F0502020204030204" pitchFamily="34" charset="0"/>
                                <a:cs typeface="Calibri" panose="020F0502020204030204" pitchFamily="34" charset="0"/>
                              </a:rPr>
                            </m:ctrlPr>
                          </m:fPr>
                          <m:num>
                            <m:r>
                              <a:rPr lang="en-US" sz="2700">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2700">
                                    <a:solidFill>
                                      <a:prstClr val="white"/>
                                    </a:solidFill>
                                    <a:latin typeface="Cambria Math"/>
                                    <a:ea typeface="Calibri" panose="020F0502020204030204" pitchFamily="34" charset="0"/>
                                    <a:cs typeface="Calibri" panose="020F0502020204030204" pitchFamily="34" charset="0"/>
                                  </a:rPr>
                                </m:ctrlPr>
                              </m:sSupPr>
                              <m:e>
                                <m:r>
                                  <a:rPr lang="en-US" sz="2700">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2700">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2700">
                                    <a:solidFill>
                                      <a:prstClr val="white"/>
                                    </a:solidFill>
                                    <a:latin typeface="Cambria Math"/>
                                    <a:ea typeface="Calibri" panose="020F0502020204030204" pitchFamily="34" charset="0"/>
                                    <a:cs typeface="Calibri" panose="020F0502020204030204" pitchFamily="34" charset="0"/>
                                  </a:rPr>
                                </m:ctrlPr>
                              </m:radPr>
                              <m:deg/>
                              <m:e>
                                <m:r>
                                  <a:rPr lang="en-US" sz="2700">
                                    <a:solidFill>
                                      <a:prstClr val="white"/>
                                    </a:solidFill>
                                    <a:latin typeface="Cambria Math" panose="02040503050406030204" pitchFamily="18" charset="0"/>
                                    <a:ea typeface="Calibri" panose="020F0502020204030204" pitchFamily="34" charset="0"/>
                                    <a:cs typeface="Calibri" panose="020F0502020204030204" pitchFamily="34" charset="0"/>
                                  </a:rPr>
                                  <m:t>6</m:t>
                                </m:r>
                              </m:e>
                            </m:rad>
                          </m:num>
                          <m:den>
                            <m:r>
                              <a:rPr lang="en-US" sz="2700">
                                <a:solidFill>
                                  <a:prstClr val="white"/>
                                </a:solidFill>
                                <a:latin typeface="Cambria Math" panose="02040503050406030204" pitchFamily="18" charset="0"/>
                                <a:ea typeface="Calibri" panose="020F0502020204030204" pitchFamily="34" charset="0"/>
                                <a:cs typeface="Calibri" panose="020F0502020204030204" pitchFamily="34" charset="0"/>
                              </a:rPr>
                              <m:t>3</m:t>
                            </m:r>
                          </m:den>
                        </m:f>
                      </m:oMath>
                    </a14:m>
                    <a:r>
                      <a:rPr lang="en-US" sz="27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700" dirty="0">
                        <a:solidFill>
                          <a:prstClr val="white"/>
                        </a:solidFill>
                        <a:latin typeface="Times New Roman" panose="02020603050405020304" pitchFamily="18" charset="0"/>
                        <a:ea typeface="Times New Roman" panose="02020603050405020304" pitchFamily="18" charset="0"/>
                      </a:rPr>
                      <a:t>	</a:t>
                    </a:r>
                  </a:p>
                </p:txBody>
              </p:sp>
            </mc:Choice>
            <mc:Fallback>
              <p:sp>
                <p:nvSpPr>
                  <p:cNvPr id="58" name="TextBox 57"/>
                  <p:cNvSpPr txBox="1">
                    <a:spLocks noRot="1" noChangeAspect="1" noMove="1" noResize="1" noEditPoints="1" noAdjustHandles="1" noChangeArrowheads="1" noChangeShapeType="1" noTextEdit="1"/>
                  </p:cNvSpPr>
                  <p:nvPr/>
                </p:nvSpPr>
                <p:spPr>
                  <a:xfrm>
                    <a:off x="5922316" y="1640921"/>
                    <a:ext cx="3065189" cy="702071"/>
                  </a:xfrm>
                  <a:prstGeom prst="rect">
                    <a:avLst/>
                  </a:prstGeom>
                  <a:blipFill rotWithShape="1">
                    <a:blip r:embed="rId5"/>
                    <a:stretch>
                      <a:fillRect b="-7258"/>
                    </a:stretch>
                  </a:blipFill>
                </p:spPr>
                <p:txBody>
                  <a:bodyPr/>
                  <a:lstStyle/>
                  <a:p>
                    <a:r>
                      <a:rPr lang="en-US">
                        <a:noFill/>
                      </a:rPr>
                      <a:t> </a:t>
                    </a:r>
                  </a:p>
                </p:txBody>
              </p:sp>
            </mc:Fallback>
          </mc:AlternateContent>
        </p:grpSp>
        <p:grpSp>
          <p:nvGrpSpPr>
            <p:cNvPr id="4" name="Group 3"/>
            <p:cNvGrpSpPr/>
            <p:nvPr/>
          </p:nvGrpSpPr>
          <p:grpSpPr>
            <a:xfrm>
              <a:off x="6079021" y="1501345"/>
              <a:ext cx="3090381" cy="914403"/>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96652" y="1628156"/>
                    <a:ext cx="2280848" cy="76972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 xmlns:m="http://schemas.openxmlformats.org/officeDocument/2006/math">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𝑉</m:t>
                        </m:r>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m:t>
                        </m:r>
                        <m:f>
                          <m:fPr>
                            <m:ctrlPr>
                              <a:rPr lang="en-US" sz="3000">
                                <a:solidFill>
                                  <a:prstClr val="white"/>
                                </a:solidFill>
                                <a:latin typeface="Cambria Math"/>
                                <a:ea typeface="Calibri" panose="020F0502020204030204" pitchFamily="34" charset="0"/>
                                <a:cs typeface="Calibri" panose="020F0502020204030204" pitchFamily="34" charset="0"/>
                              </a:rPr>
                            </m:ctrlPr>
                          </m:fPr>
                          <m:num>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a:solidFill>
                                      <a:prstClr val="white"/>
                                    </a:solidFill>
                                    <a:latin typeface="Cambria Math"/>
                                    <a:ea typeface="Calibri" panose="020F0502020204030204" pitchFamily="34" charset="0"/>
                                    <a:cs typeface="Calibri" panose="020F0502020204030204" pitchFamily="34" charset="0"/>
                                  </a:rPr>
                                </m:ctrlPr>
                              </m:sSupPr>
                              <m:e>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a:solidFill>
                                      <a:prstClr val="white"/>
                                    </a:solidFill>
                                    <a:latin typeface="Cambria Math"/>
                                    <a:ea typeface="Calibri" panose="020F0502020204030204" pitchFamily="34" charset="0"/>
                                    <a:cs typeface="Calibri" panose="020F0502020204030204" pitchFamily="34" charset="0"/>
                                  </a:rPr>
                                </m:ctrlPr>
                              </m:radPr>
                              <m:deg/>
                              <m:e>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2</m:t>
                                </m:r>
                              </m:e>
                            </m:rad>
                          </m:num>
                          <m:den>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2</m:t>
                            </m:r>
                          </m:den>
                        </m:f>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96652" y="1628156"/>
                    <a:ext cx="2280848" cy="726838"/>
                  </a:xfrm>
                  <a:prstGeom prst="rect">
                    <a:avLst/>
                  </a:prstGeom>
                  <a:blipFill rotWithShape="0">
                    <a:blip r:embed="rId6"/>
                    <a:stretch>
                      <a:fillRect b="-12500"/>
                    </a:stretch>
                  </a:blipFill>
                </p:spPr>
                <p:txBody>
                  <a:bodyPr/>
                  <a:lstStyle/>
                  <a:p>
                    <a:r>
                      <a:rPr lang="en-US">
                        <a:noFill/>
                      </a:rPr>
                      <a:t> </a:t>
                    </a:r>
                  </a:p>
                </p:txBody>
              </p:sp>
            </mc:Fallback>
          </mc:AlternateContent>
        </p:grpSp>
        <p:grpSp>
          <p:nvGrpSpPr>
            <p:cNvPr id="59" name="Group 58"/>
            <p:cNvGrpSpPr/>
            <p:nvPr/>
          </p:nvGrpSpPr>
          <p:grpSpPr>
            <a:xfrm>
              <a:off x="8994942"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5850791" y="1726776"/>
                    <a:ext cx="2493487" cy="555433"/>
                  </a:xfrm>
                  <a:prstGeom prst="rect">
                    <a:avLst/>
                  </a:prstGeom>
                  <a:noFill/>
                </p:spPr>
                <p:txBody>
                  <a:bodyPr wrap="square" rtlCol="0">
                    <a:spAutoFit/>
                  </a:bodyPr>
                  <a:lstStyle>
                    <a:defPPr>
                      <a:defRPr lang="vi-VN"/>
                    </a:defPPr>
                    <a:lvl1pPr>
                      <a:defRPr sz="3200" i="1">
                        <a:solidFill>
                          <a:schemeClr val="bg1"/>
                        </a:solidFill>
                      </a:defRPr>
                    </a:lvl1pPr>
                  </a:lstStyle>
                  <a:p>
                    <a:pPr marL="314850" algn="ctr" defTabSz="1088258">
                      <a:tabLst>
                        <a:tab pos="1079757" algn="l"/>
                        <a:tab pos="1799278" algn="l"/>
                        <a:tab pos="2519116" algn="l"/>
                      </a:tabLst>
                    </a:pPr>
                    <a14:m>
                      <m:oMath xmlns:m="http://schemas.openxmlformats.org/officeDocument/2006/math">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𝑉</m:t>
                        </m:r>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m:t>
                        </m:r>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𝜋</m:t>
                        </m:r>
                        <m:sSup>
                          <m:sSupPr>
                            <m:ctrlPr>
                              <a:rPr lang="en-US" sz="3000">
                                <a:solidFill>
                                  <a:prstClr val="white"/>
                                </a:solidFill>
                                <a:latin typeface="Cambria Math"/>
                                <a:ea typeface="Calibri" panose="020F0502020204030204" pitchFamily="34" charset="0"/>
                                <a:cs typeface="Calibri" panose="020F0502020204030204" pitchFamily="34" charset="0"/>
                              </a:rPr>
                            </m:ctrlPr>
                          </m:sSupPr>
                          <m:e>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𝑎</m:t>
                            </m:r>
                          </m:e>
                          <m:sup>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3</m:t>
                            </m:r>
                          </m:sup>
                        </m:sSup>
                        <m:rad>
                          <m:radPr>
                            <m:degHide m:val="on"/>
                            <m:ctrlPr>
                              <a:rPr lang="en-US" sz="3000">
                                <a:solidFill>
                                  <a:prstClr val="white"/>
                                </a:solidFill>
                                <a:latin typeface="Cambria Math"/>
                                <a:ea typeface="Calibri" panose="020F0502020204030204" pitchFamily="34" charset="0"/>
                                <a:cs typeface="Calibri" panose="020F0502020204030204" pitchFamily="34" charset="0"/>
                              </a:rPr>
                            </m:ctrlPr>
                          </m:radPr>
                          <m:deg/>
                          <m:e>
                            <m:r>
                              <a:rPr lang="en-US" sz="3000">
                                <a:solidFill>
                                  <a:prstClr val="white"/>
                                </a:solidFill>
                                <a:latin typeface="Cambria Math" panose="02040503050406030204" pitchFamily="18" charset="0"/>
                                <a:ea typeface="Calibri" panose="020F0502020204030204" pitchFamily="34" charset="0"/>
                                <a:cs typeface="Calibri" panose="020F0502020204030204" pitchFamily="34" charset="0"/>
                              </a:rPr>
                              <m:t>3</m:t>
                            </m:r>
                          </m:e>
                        </m:rad>
                      </m:oMath>
                    </a14:m>
                    <a:r>
                      <a:rPr lang="en-US" sz="3000" dirty="0">
                        <a:solidFill>
                          <a:prstClr val="white"/>
                        </a:solidFill>
                        <a:latin typeface="Times New Roman" panose="02020603050405020304" pitchFamily="18" charset="0"/>
                        <a:ea typeface="Times New Roman" panose="02020603050405020304" pitchFamily="18" charset="0"/>
                      </a:rPr>
                      <a:t>.</a:t>
                    </a:r>
                  </a:p>
                </p:txBody>
              </p:sp>
            </mc:Choice>
            <mc:Fallback xmlns="">
              <p:sp>
                <p:nvSpPr>
                  <p:cNvPr id="62" name="TextBox 61"/>
                  <p:cNvSpPr txBox="1">
                    <a:spLocks noRot="1" noChangeAspect="1" noMove="1" noResize="1" noEditPoints="1" noAdjustHandles="1" noChangeArrowheads="1" noChangeShapeType="1" noTextEdit="1"/>
                  </p:cNvSpPr>
                  <p:nvPr/>
                </p:nvSpPr>
                <p:spPr>
                  <a:xfrm>
                    <a:off x="5850791" y="1726776"/>
                    <a:ext cx="2493487" cy="512486"/>
                  </a:xfrm>
                  <a:prstGeom prst="rect">
                    <a:avLst/>
                  </a:prstGeom>
                  <a:blipFill rotWithShape="0">
                    <a:blip r:embed="rId7"/>
                    <a:stretch>
                      <a:fillRect t="-9444" r="-4141" b="-37222"/>
                    </a:stretch>
                  </a:blipFill>
                </p:spPr>
                <p:txBody>
                  <a:bodyPr/>
                  <a:lstStyle/>
                  <a:p>
                    <a:r>
                      <a:rPr lang="en-US">
                        <a:noFill/>
                      </a:rPr>
                      <a:t> </a:t>
                    </a:r>
                  </a:p>
                </p:txBody>
              </p:sp>
            </mc:Fallback>
          </mc:AlternateContent>
        </p:grpSp>
      </p:grpSp>
      <p:sp>
        <p:nvSpPr>
          <p:cNvPr id="49" name="Oval 48"/>
          <p:cNvSpPr/>
          <p:nvPr/>
        </p:nvSpPr>
        <p:spPr>
          <a:xfrm>
            <a:off x="234250" y="2090772"/>
            <a:ext cx="546116" cy="538128"/>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3200" b="1" smtClean="0">
              <a:solidFill>
                <a:prstClr val="white"/>
              </a:solidFill>
              <a:latin typeface="Tahoma" pitchFamily="34" charset="0"/>
              <a:ea typeface="Tahoma" pitchFamily="34" charset="0"/>
              <a:cs typeface="Tahoma" pitchFamily="34" charset="0"/>
            </a:endParaRPr>
          </a:p>
          <a:p>
            <a:pPr algn="ctr" defTabSz="1088258"/>
            <a:r>
              <a:rPr lang="en-US" sz="3200" b="1" smtClean="0">
                <a:solidFill>
                  <a:prstClr val="white"/>
                </a:solidFill>
                <a:latin typeface="Tahoma" pitchFamily="34" charset="0"/>
                <a:ea typeface="Tahoma" pitchFamily="34" charset="0"/>
                <a:cs typeface="Tahoma" pitchFamily="34" charset="0"/>
              </a:rPr>
              <a:t>A </a:t>
            </a:r>
            <a:endParaRPr lang="en-US" sz="3200" dirty="0">
              <a:solidFill>
                <a:prstClr val="white"/>
              </a:solidFill>
            </a:endParaRPr>
          </a:p>
        </p:txBody>
      </p:sp>
      <p:sp>
        <p:nvSpPr>
          <p:cNvPr id="63" name="Action Button: Forward or Next 62">
            <a:hlinkClick r:id="" action="ppaction://noaction"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pic>
        <p:nvPicPr>
          <p:cNvPr id="2" name="Picture 1"/>
          <p:cNvPicPr>
            <a:picLocks noChangeAspect="1"/>
          </p:cNvPicPr>
          <p:nvPr/>
        </p:nvPicPr>
        <p:blipFill>
          <a:blip r:embed="rId8"/>
          <a:stretch>
            <a:fillRect/>
          </a:stretch>
        </p:blipFill>
        <p:spPr>
          <a:xfrm>
            <a:off x="9016388" y="3467101"/>
            <a:ext cx="2782245" cy="2829027"/>
          </a:xfrm>
          <a:prstGeom prst="rect">
            <a:avLst/>
          </a:prstGeom>
        </p:spPr>
      </p:pic>
      <p:sp>
        <p:nvSpPr>
          <p:cNvPr id="64" name="Rectangle 63"/>
          <p:cNvSpPr/>
          <p:nvPr/>
        </p:nvSpPr>
        <p:spPr>
          <a:xfrm>
            <a:off x="490899" y="3471411"/>
            <a:ext cx="1919063"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rPr>
              <a:t>Gọi</a:t>
            </a:r>
            <a:r>
              <a:rPr lang="en-US" sz="3000" dirty="0">
                <a:solidFill>
                  <a:prstClr val="black"/>
                </a:solidFill>
                <a:latin typeface="Times New Roman" panose="02020603050405020304" pitchFamily="18" charset="0"/>
              </a:rPr>
              <a:t>: </a:t>
            </a:r>
            <a:endParaRPr lang="en-US" sz="3000" dirty="0">
              <a:solidFill>
                <a:prstClr val="black"/>
              </a:solidFill>
            </a:endParaRPr>
          </a:p>
        </p:txBody>
      </p:sp>
      <p:graphicFrame>
        <p:nvGraphicFramePr>
          <p:cNvPr id="65" name="Object 64"/>
          <p:cNvGraphicFramePr>
            <a:graphicFrameLocks noChangeAspect="1"/>
          </p:cNvGraphicFramePr>
          <p:nvPr/>
        </p:nvGraphicFramePr>
        <p:xfrm>
          <a:off x="1334120" y="3543301"/>
          <a:ext cx="4807118" cy="428625"/>
        </p:xfrm>
        <a:graphic>
          <a:graphicData uri="http://schemas.openxmlformats.org/presentationml/2006/ole">
            <mc:AlternateContent xmlns:mc="http://schemas.openxmlformats.org/markup-compatibility/2006">
              <mc:Choice xmlns:v="urn:schemas-microsoft-com:vml" Requires="v">
                <p:oleObj spid="_x0000_s46102" name="Equation" r:id="rId9" imgW="4076640" imgH="368280" progId="Equation.DSMT4">
                  <p:embed/>
                </p:oleObj>
              </mc:Choice>
              <mc:Fallback>
                <p:oleObj name="Equation" r:id="rId9" imgW="4076640" imgH="368280" progId="Equation.DSMT4">
                  <p:embed/>
                  <p:pic>
                    <p:nvPicPr>
                      <p:cNvPr id="0" name=""/>
                      <p:cNvPicPr>
                        <a:picLocks noChangeAspect="1" noChangeArrowheads="1"/>
                      </p:cNvPicPr>
                      <p:nvPr/>
                    </p:nvPicPr>
                    <p:blipFill>
                      <a:blip r:embed="rId10"/>
                      <a:srcRect/>
                      <a:stretch>
                        <a:fillRect/>
                      </a:stretch>
                    </p:blipFill>
                    <p:spPr bwMode="auto">
                      <a:xfrm>
                        <a:off x="1334120" y="3543301"/>
                        <a:ext cx="4807118" cy="428625"/>
                      </a:xfrm>
                      <a:prstGeom prst="rect">
                        <a:avLst/>
                      </a:prstGeom>
                      <a:noFill/>
                    </p:spPr>
                  </p:pic>
                </p:oleObj>
              </mc:Fallback>
            </mc:AlternateContent>
          </a:graphicData>
        </a:graphic>
      </p:graphicFrame>
      <p:sp>
        <p:nvSpPr>
          <p:cNvPr id="66" name="Rectangle 65"/>
          <p:cNvSpPr/>
          <p:nvPr/>
        </p:nvSpPr>
        <p:spPr>
          <a:xfrm>
            <a:off x="534124" y="3949869"/>
            <a:ext cx="8447888"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rPr>
              <a:t>Khối</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trụ</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ngoại</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tiếp</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khối</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hộp</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chữ</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nhật</a:t>
            </a:r>
            <a:r>
              <a:rPr lang="en-US" sz="3000" dirty="0">
                <a:solidFill>
                  <a:prstClr val="black"/>
                </a:solidFill>
                <a:latin typeface="Times New Roman" panose="02020603050405020304" pitchFamily="18" charset="0"/>
              </a:rPr>
              <a:t> </a:t>
            </a:r>
          </a:p>
        </p:txBody>
      </p:sp>
      <p:sp>
        <p:nvSpPr>
          <p:cNvPr id="67" name="Rectangle 66"/>
          <p:cNvSpPr/>
          <p:nvPr/>
        </p:nvSpPr>
        <p:spPr>
          <a:xfrm>
            <a:off x="534124" y="4595362"/>
            <a:ext cx="8447888"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rPr>
              <a:t>có</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bán</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kính</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đáy</a:t>
            </a:r>
            <a:r>
              <a:rPr lang="en-US" sz="3000" dirty="0">
                <a:solidFill>
                  <a:prstClr val="black"/>
                </a:solidFill>
                <a:latin typeface="Times New Roman" panose="02020603050405020304" pitchFamily="18" charset="0"/>
              </a:rPr>
              <a:t> R = OA = a </a:t>
            </a:r>
            <a:r>
              <a:rPr lang="en-US" sz="3000" dirty="0" err="1">
                <a:solidFill>
                  <a:prstClr val="black"/>
                </a:solidFill>
                <a:latin typeface="Times New Roman" panose="02020603050405020304" pitchFamily="18" charset="0"/>
              </a:rPr>
              <a:t>và</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chiều</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cao</a:t>
            </a:r>
            <a:r>
              <a:rPr lang="en-US" sz="3000" dirty="0">
                <a:solidFill>
                  <a:prstClr val="black"/>
                </a:solidFill>
                <a:latin typeface="Times New Roman" panose="02020603050405020304" pitchFamily="18" charset="0"/>
              </a:rPr>
              <a:t> </a:t>
            </a:r>
            <a:endParaRPr lang="en-US" sz="3000" dirty="0">
              <a:solidFill>
                <a:prstClr val="black"/>
              </a:solidFill>
            </a:endParaRPr>
          </a:p>
        </p:txBody>
      </p:sp>
      <p:graphicFrame>
        <p:nvGraphicFramePr>
          <p:cNvPr id="68" name="Object 67"/>
          <p:cNvGraphicFramePr>
            <a:graphicFrameLocks noChangeAspect="1"/>
          </p:cNvGraphicFramePr>
          <p:nvPr/>
        </p:nvGraphicFramePr>
        <p:xfrm>
          <a:off x="6405522" y="4026694"/>
          <a:ext cx="2471416" cy="354806"/>
        </p:xfrm>
        <a:graphic>
          <a:graphicData uri="http://schemas.openxmlformats.org/presentationml/2006/ole">
            <mc:AlternateContent xmlns:mc="http://schemas.openxmlformats.org/markup-compatibility/2006">
              <mc:Choice xmlns:v="urn:schemas-microsoft-com:vml" Requires="v">
                <p:oleObj spid="_x0000_s46103" name="Equation" r:id="rId11" imgW="2095200" imgH="304560" progId="Equation.DSMT4">
                  <p:embed/>
                </p:oleObj>
              </mc:Choice>
              <mc:Fallback>
                <p:oleObj name="Equation" r:id="rId11" imgW="2095200" imgH="304560" progId="Equation.DSMT4">
                  <p:embed/>
                  <p:pic>
                    <p:nvPicPr>
                      <p:cNvPr id="0" name=""/>
                      <p:cNvPicPr>
                        <a:picLocks noChangeAspect="1" noChangeArrowheads="1"/>
                      </p:cNvPicPr>
                      <p:nvPr/>
                    </p:nvPicPr>
                    <p:blipFill>
                      <a:blip r:embed="rId12"/>
                      <a:srcRect/>
                      <a:stretch>
                        <a:fillRect/>
                      </a:stretch>
                    </p:blipFill>
                    <p:spPr bwMode="auto">
                      <a:xfrm>
                        <a:off x="6405522" y="4026694"/>
                        <a:ext cx="2471416" cy="354806"/>
                      </a:xfrm>
                      <a:prstGeom prst="rect">
                        <a:avLst/>
                      </a:prstGeom>
                      <a:noFill/>
                    </p:spPr>
                  </p:pic>
                </p:oleObj>
              </mc:Fallback>
            </mc:AlternateContent>
          </a:graphicData>
        </a:graphic>
      </p:graphicFrame>
      <p:graphicFrame>
        <p:nvGraphicFramePr>
          <p:cNvPr id="69" name="Object 68"/>
          <p:cNvGraphicFramePr>
            <a:graphicFrameLocks noChangeAspect="1"/>
          </p:cNvGraphicFramePr>
          <p:nvPr/>
        </p:nvGraphicFramePr>
        <p:xfrm>
          <a:off x="837009" y="5134676"/>
          <a:ext cx="3250777" cy="473075"/>
        </p:xfrm>
        <a:graphic>
          <a:graphicData uri="http://schemas.openxmlformats.org/presentationml/2006/ole">
            <mc:AlternateContent xmlns:mc="http://schemas.openxmlformats.org/markup-compatibility/2006">
              <mc:Choice xmlns:v="urn:schemas-microsoft-com:vml" Requires="v">
                <p:oleObj spid="_x0000_s46104" name="Equation" r:id="rId13" imgW="2755800" imgH="406080" progId="Equation.DSMT4">
                  <p:embed/>
                </p:oleObj>
              </mc:Choice>
              <mc:Fallback>
                <p:oleObj name="Equation" r:id="rId13" imgW="2755800" imgH="406080" progId="Equation.DSMT4">
                  <p:embed/>
                  <p:pic>
                    <p:nvPicPr>
                      <p:cNvPr id="0" name=""/>
                      <p:cNvPicPr>
                        <a:picLocks noChangeAspect="1" noChangeArrowheads="1"/>
                      </p:cNvPicPr>
                      <p:nvPr/>
                    </p:nvPicPr>
                    <p:blipFill>
                      <a:blip r:embed="rId14"/>
                      <a:srcRect/>
                      <a:stretch>
                        <a:fillRect/>
                      </a:stretch>
                    </p:blipFill>
                    <p:spPr bwMode="auto">
                      <a:xfrm>
                        <a:off x="837009" y="5134676"/>
                        <a:ext cx="3250777" cy="473075"/>
                      </a:xfrm>
                      <a:prstGeom prst="rect">
                        <a:avLst/>
                      </a:prstGeom>
                      <a:noFill/>
                    </p:spPr>
                  </p:pic>
                </p:oleObj>
              </mc:Fallback>
            </mc:AlternateContent>
          </a:graphicData>
        </a:graphic>
      </p:graphicFrame>
      <p:sp>
        <p:nvSpPr>
          <p:cNvPr id="70" name="Rectangle 69"/>
          <p:cNvSpPr/>
          <p:nvPr/>
        </p:nvSpPr>
        <p:spPr>
          <a:xfrm>
            <a:off x="610314" y="5702469"/>
            <a:ext cx="8447888"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rPr>
              <a:t>Thể</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tích</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khối</a:t>
            </a:r>
            <a:r>
              <a:rPr lang="en-US" sz="3000" dirty="0">
                <a:solidFill>
                  <a:prstClr val="black"/>
                </a:solidFill>
                <a:latin typeface="Times New Roman" panose="02020603050405020304" pitchFamily="18" charset="0"/>
              </a:rPr>
              <a:t> </a:t>
            </a:r>
            <a:r>
              <a:rPr lang="en-US" sz="3000" dirty="0" err="1">
                <a:solidFill>
                  <a:prstClr val="black"/>
                </a:solidFill>
                <a:latin typeface="Times New Roman" panose="02020603050405020304" pitchFamily="18" charset="0"/>
              </a:rPr>
              <a:t>trụ</a:t>
            </a:r>
            <a:r>
              <a:rPr lang="en-US" sz="3000" dirty="0">
                <a:solidFill>
                  <a:prstClr val="black"/>
                </a:solidFill>
                <a:latin typeface="Times New Roman" panose="02020603050405020304" pitchFamily="18" charset="0"/>
              </a:rPr>
              <a:t>: </a:t>
            </a:r>
            <a:endParaRPr lang="en-US" sz="3000" dirty="0">
              <a:solidFill>
                <a:prstClr val="black"/>
              </a:solidFill>
            </a:endParaRPr>
          </a:p>
        </p:txBody>
      </p:sp>
      <p:graphicFrame>
        <p:nvGraphicFramePr>
          <p:cNvPr id="72" name="Object 71"/>
          <p:cNvGraphicFramePr>
            <a:graphicFrameLocks noChangeAspect="1"/>
          </p:cNvGraphicFramePr>
          <p:nvPr/>
        </p:nvGraphicFramePr>
        <p:xfrm>
          <a:off x="3391252" y="5722145"/>
          <a:ext cx="2996016" cy="488157"/>
        </p:xfrm>
        <a:graphic>
          <a:graphicData uri="http://schemas.openxmlformats.org/presentationml/2006/ole">
            <mc:AlternateContent xmlns:mc="http://schemas.openxmlformats.org/markup-compatibility/2006">
              <mc:Choice xmlns:v="urn:schemas-microsoft-com:vml" Requires="v">
                <p:oleObj spid="_x0000_s46105" name="Equation" r:id="rId15" imgW="2539800" imgH="419040" progId="Equation.DSMT4">
                  <p:embed/>
                </p:oleObj>
              </mc:Choice>
              <mc:Fallback>
                <p:oleObj name="Equation" r:id="rId15" imgW="2539800" imgH="419040" progId="Equation.DSMT4">
                  <p:embed/>
                  <p:pic>
                    <p:nvPicPr>
                      <p:cNvPr id="0" name=""/>
                      <p:cNvPicPr>
                        <a:picLocks noChangeAspect="1" noChangeArrowheads="1"/>
                      </p:cNvPicPr>
                      <p:nvPr/>
                    </p:nvPicPr>
                    <p:blipFill>
                      <a:blip r:embed="rId16"/>
                      <a:srcRect/>
                      <a:stretch>
                        <a:fillRect/>
                      </a:stretch>
                    </p:blipFill>
                    <p:spPr bwMode="auto">
                      <a:xfrm>
                        <a:off x="3391252" y="5722145"/>
                        <a:ext cx="2996016" cy="488157"/>
                      </a:xfrm>
                      <a:prstGeom prst="rect">
                        <a:avLst/>
                      </a:prstGeom>
                      <a:noFill/>
                    </p:spPr>
                  </p:pic>
                </p:oleObj>
              </mc:Fallback>
            </mc:AlternateContent>
          </a:graphicData>
        </a:graphic>
      </p:graphicFrame>
    </p:spTree>
    <p:extLst>
      <p:ext uri="{BB962C8B-B14F-4D97-AF65-F5344CB8AC3E}">
        <p14:creationId xmlns:p14="http://schemas.microsoft.com/office/powerpoint/2010/main" val="171917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ppt_x"/>
                                          </p:val>
                                        </p:tav>
                                        <p:tav tm="100000">
                                          <p:val>
                                            <p:strVal val="#ppt_x"/>
                                          </p:val>
                                        </p:tav>
                                      </p:tavLst>
                                    </p:anim>
                                    <p:anim calcmode="lin" valueType="num">
                                      <p:cBhvr additive="base">
                                        <p:cTn id="6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left)">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3" grpId="0" animBg="1"/>
      <p:bldP spid="64" grpId="0"/>
      <p:bldP spid="66" grpId="0"/>
      <p:bldP spid="67" grpId="0"/>
      <p:bldP spid="7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489579"/>
            <a:ext cx="11834900" cy="4220908"/>
            <a:chOff x="184495" y="3636266"/>
            <a:chExt cx="11834900" cy="4481567"/>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6"/>
              <a:ext cx="2342698" cy="588210"/>
              <a:chOff x="1275608" y="6239450"/>
              <a:chExt cx="4592537" cy="1068752"/>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068752"/>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1344148"/>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45</a:t>
                </a:r>
              </a:p>
            </p:txBody>
          </p:sp>
        </p:grpSp>
      </p:grpSp>
      <p:grpSp>
        <p:nvGrpSpPr>
          <p:cNvPr id="3" name="Group 2"/>
          <p:cNvGrpSpPr/>
          <p:nvPr/>
        </p:nvGrpSpPr>
        <p:grpSpPr>
          <a:xfrm>
            <a:off x="247183" y="1501341"/>
            <a:ext cx="11838141" cy="1257701"/>
            <a:chOff x="247181" y="1501340"/>
            <a:chExt cx="11838141" cy="1257701"/>
          </a:xfrm>
        </p:grpSpPr>
        <p:grpSp>
          <p:nvGrpSpPr>
            <p:cNvPr id="51" name="Group 50"/>
            <p:cNvGrpSpPr/>
            <p:nvPr/>
          </p:nvGrpSpPr>
          <p:grpSpPr>
            <a:xfrm>
              <a:off x="247181" y="1501340"/>
              <a:ext cx="3090381" cy="1257701"/>
              <a:chOff x="5537206" y="1557991"/>
              <a:chExt cx="3079904" cy="1169211"/>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994810"/>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m:rPr>
                              <m:nor/>
                            </m:rPr>
                            <a:rPr lang="nl-NL" sz="3000" i="0">
                              <a:solidFill>
                                <a:prstClr val="white"/>
                              </a:solidFill>
                              <a:latin typeface="Cambria Math" panose="02040503050406030204" pitchFamily="18" charset="0"/>
                              <a:ea typeface="Times New Roman" panose="02020603050405020304" pitchFamily="18" charset="0"/>
                            </a:rPr>
                            <m:t>4</m:t>
                          </m:r>
                          <m:rad>
                            <m:radPr>
                              <m:degHide m:val="on"/>
                              <m:ctrlPr>
                                <a:rPr lang="en-US" sz="3000">
                                  <a:solidFill>
                                    <a:prstClr val="white"/>
                                  </a:solidFill>
                                  <a:latin typeface="Cambria Math"/>
                                  <a:ea typeface="Times New Roman" panose="02020603050405020304" pitchFamily="18" charset="0"/>
                                </a:rPr>
                              </m:ctrlPr>
                            </m:radPr>
                            <m:deg/>
                            <m:e>
                              <m:r>
                                <a:rPr lang="nl-NL" sz="3000">
                                  <a:solidFill>
                                    <a:prstClr val="white"/>
                                  </a:solidFill>
                                  <a:latin typeface="Cambria Math" panose="02040503050406030204" pitchFamily="18" charset="0"/>
                                  <a:ea typeface="Times New Roman" panose="02020603050405020304" pitchFamily="18" charset="0"/>
                                </a:rPr>
                                <m:t>3</m:t>
                              </m:r>
                            </m:e>
                          </m:rad>
                          <m:r>
                            <m:rPr>
                              <m:nor/>
                            </m:rPr>
                            <a:rPr lang="nl-NL"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a:p>
                    <a:pPr defTabSz="1088258"/>
                    <a:endParaRPr lang="en-US" sz="30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951802"/>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65627"/>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ad>
                            <m:radPr>
                              <m:degHide m:val="on"/>
                              <m:ctrlPr>
                                <a:rPr lang="en-US" sz="3000">
                                  <a:solidFill>
                                    <a:prstClr val="white"/>
                                  </a:solidFill>
                                  <a:latin typeface="Cambria Math"/>
                                  <a:ea typeface="Times New Roman" panose="02020603050405020304" pitchFamily="18" charset="0"/>
                                </a:rPr>
                              </m:ctrlPr>
                            </m:radPr>
                            <m:deg/>
                            <m:e>
                              <m:r>
                                <a:rPr lang="nl-NL" sz="3000">
                                  <a:solidFill>
                                    <a:prstClr val="white"/>
                                  </a:solidFill>
                                  <a:latin typeface="Cambria Math" panose="02040503050406030204" pitchFamily="18" charset="0"/>
                                  <a:ea typeface="Times New Roman" panose="02020603050405020304" pitchFamily="18" charset="0"/>
                                </a:rPr>
                                <m:t>3</m:t>
                              </m:r>
                            </m:e>
                          </m:rad>
                          <m:r>
                            <m:rPr>
                              <m:nor/>
                            </m:rPr>
                            <a:rPr lang="nl-NL"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22619"/>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4"/>
              <a:ext cx="3090381" cy="921815"/>
              <a:chOff x="5537206" y="1557992"/>
              <a:chExt cx="3079904" cy="856955"/>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579055"/>
                    <a:ext cx="2280848" cy="835892"/>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rad>
                                <m:radPr>
                                  <m:degHide m:val="on"/>
                                  <m:ctrlPr>
                                    <a:rPr lang="en-US" sz="2500">
                                      <a:solidFill>
                                        <a:prstClr val="white"/>
                                      </a:solidFill>
                                      <a:latin typeface="Cambria Math"/>
                                      <a:ea typeface="Times New Roman" panose="02020603050405020304" pitchFamily="18" charset="0"/>
                                    </a:rPr>
                                  </m:ctrlPr>
                                </m:radPr>
                                <m:deg/>
                                <m:e>
                                  <m:r>
                                    <a:rPr lang="nl-NL" sz="2500">
                                      <a:solidFill>
                                        <a:prstClr val="white"/>
                                      </a:solidFill>
                                      <a:latin typeface="Cambria Math" panose="02040503050406030204" pitchFamily="18" charset="0"/>
                                      <a:ea typeface="Times New Roman" panose="02020603050405020304" pitchFamily="18" charset="0"/>
                                    </a:rPr>
                                    <m:t>3</m:t>
                                  </m:r>
                                </m:e>
                              </m:rad>
                            </m:num>
                            <m:den>
                              <m:r>
                                <a:rPr lang="nl-NL" sz="2500">
                                  <a:solidFill>
                                    <a:prstClr val="white"/>
                                  </a:solidFill>
                                  <a:latin typeface="Cambria Math" panose="02040503050406030204" pitchFamily="18" charset="0"/>
                                  <a:ea typeface="Times New Roman" panose="02020603050405020304" pitchFamily="18" charset="0"/>
                                </a:rPr>
                                <m:t>2</m:t>
                              </m:r>
                            </m:den>
                          </m:f>
                          <m:r>
                            <m:rPr>
                              <m:nor/>
                            </m:rPr>
                            <a:rPr lang="nl-NL" sz="25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5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579055"/>
                    <a:ext cx="2280848" cy="792913"/>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65627"/>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nl-NL" sz="3000">
                              <a:solidFill>
                                <a:prstClr val="white"/>
                              </a:solidFill>
                              <a:latin typeface="Cambria Math" panose="02040503050406030204" pitchFamily="18" charset="0"/>
                              <a:ea typeface="Times New Roman" panose="02020603050405020304" pitchFamily="18" charset="0"/>
                            </a:rPr>
                            <m:t>2</m:t>
                          </m:r>
                          <m:rad>
                            <m:radPr>
                              <m:degHide m:val="on"/>
                              <m:ctrlPr>
                                <a:rPr lang="en-US" sz="3000">
                                  <a:solidFill>
                                    <a:prstClr val="white"/>
                                  </a:solidFill>
                                  <a:latin typeface="Cambria Math"/>
                                  <a:ea typeface="Times New Roman" panose="02020603050405020304" pitchFamily="18" charset="0"/>
                                </a:rPr>
                              </m:ctrlPr>
                            </m:radPr>
                            <m:deg/>
                            <m:e>
                              <m:r>
                                <a:rPr lang="nl-NL" sz="3000">
                                  <a:solidFill>
                                    <a:prstClr val="white"/>
                                  </a:solidFill>
                                  <a:latin typeface="Cambria Math" panose="02040503050406030204" pitchFamily="18" charset="0"/>
                                  <a:ea typeface="Times New Roman" panose="02020603050405020304" pitchFamily="18" charset="0"/>
                                </a:rPr>
                                <m:t>3</m:t>
                              </m:r>
                            </m:e>
                          </m:rad>
                          <m:r>
                            <m:rPr>
                              <m:nor/>
                            </m:rPr>
                            <a:rPr lang="nl-NL"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22619"/>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3154860" y="1752601"/>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3" name="Rectangle 12"/>
              <p:cNvSpPr/>
              <p:nvPr/>
            </p:nvSpPr>
            <p:spPr>
              <a:xfrm>
                <a:off x="2096021" y="122003"/>
                <a:ext cx="9761520" cy="982898"/>
              </a:xfrm>
              <a:prstGeom prst="rect">
                <a:avLst/>
              </a:prstGeom>
            </p:spPr>
            <p:txBody>
              <a:bodyPr wrap="square" lIns="45704" tIns="22851" rIns="45704" bIns="22851">
                <a:spAutoFit/>
              </a:bodyPr>
              <a:lstStyle/>
              <a:p>
                <a:pPr algn="just" defTabSz="1088258">
                  <a:tabLst>
                    <a:tab pos="314850" algn="l"/>
                  </a:tabLst>
                </a:pPr>
                <a:r>
                  <a:rPr lang="nl-NL" sz="2500" dirty="0">
                    <a:solidFill>
                      <a:prstClr val="black"/>
                    </a:solidFill>
                    <a:latin typeface="Times New Roman" panose="02020603050405020304" pitchFamily="18" charset="0"/>
                    <a:cs typeface="Times New Roman" panose="02020603050405020304" pitchFamily="18" charset="0"/>
                  </a:rPr>
                  <a:t>Cho hình trụ có hai đường tròn đáy là </a:t>
                </a:r>
                <a14:m>
                  <m:oMath xmlns:m="http://schemas.openxmlformats.org/officeDocument/2006/math">
                    <m:d>
                      <m:dPr>
                        <m:ctrlPr>
                          <a:rPr lang="en-US" sz="2500" i="1">
                            <a:solidFill>
                              <a:prstClr val="black"/>
                            </a:solidFill>
                            <a:latin typeface="Cambria Math"/>
                          </a:rPr>
                        </m:ctrlPr>
                      </m:dPr>
                      <m:e>
                        <m:r>
                          <a:rPr lang="nl-NL" sz="2500" i="1">
                            <a:solidFill>
                              <a:prstClr val="black"/>
                            </a:solidFill>
                            <a:latin typeface="Cambria Math" panose="02040503050406030204" pitchFamily="18" charset="0"/>
                          </a:rPr>
                          <m:t>𝑂</m:t>
                        </m:r>
                        <m:r>
                          <a:rPr lang="nl-NL" sz="2500" i="1">
                            <a:solidFill>
                              <a:prstClr val="black"/>
                            </a:solidFill>
                            <a:latin typeface="Cambria Math" panose="02040503050406030204" pitchFamily="18" charset="0"/>
                          </a:rPr>
                          <m:t>;</m:t>
                        </m:r>
                        <m:r>
                          <a:rPr lang="nl-NL" sz="2500" i="1">
                            <a:solidFill>
                              <a:prstClr val="black"/>
                            </a:solidFill>
                            <a:latin typeface="Cambria Math" panose="02040503050406030204" pitchFamily="18" charset="0"/>
                          </a:rPr>
                          <m:t>𝑅</m:t>
                        </m:r>
                      </m:e>
                    </m:d>
                  </m:oMath>
                </a14:m>
                <a:r>
                  <a:rPr lang="nl-NL" sz="2500" dirty="0">
                    <a:solidFill>
                      <a:prstClr val="black"/>
                    </a:solidFill>
                    <a:latin typeface="Times New Roman" panose="02020603050405020304" pitchFamily="18" charset="0"/>
                    <a:cs typeface="Times New Roman" panose="02020603050405020304" pitchFamily="18" charset="0"/>
                  </a:rPr>
                  <a:t> và </a:t>
                </a:r>
                <a14:m>
                  <m:oMath xmlns:m="http://schemas.openxmlformats.org/officeDocument/2006/math">
                    <m:d>
                      <m:dPr>
                        <m:ctrlPr>
                          <a:rPr lang="en-US" sz="2500" i="1">
                            <a:solidFill>
                              <a:prstClr val="black"/>
                            </a:solidFill>
                            <a:latin typeface="Cambria Math"/>
                          </a:rPr>
                        </m:ctrlPr>
                      </m:dPr>
                      <m:e>
                        <m:sSup>
                          <m:sSupPr>
                            <m:ctrlPr>
                              <a:rPr lang="en-US" sz="2500" i="1">
                                <a:solidFill>
                                  <a:prstClr val="black"/>
                                </a:solidFill>
                                <a:latin typeface="Cambria Math"/>
                              </a:rPr>
                            </m:ctrlPr>
                          </m:sSupPr>
                          <m:e>
                            <m:r>
                              <a:rPr lang="nl-NL" sz="2500" i="1">
                                <a:solidFill>
                                  <a:prstClr val="black"/>
                                </a:solidFill>
                                <a:latin typeface="Cambria Math" panose="02040503050406030204" pitchFamily="18" charset="0"/>
                              </a:rPr>
                              <m:t>𝑂</m:t>
                            </m:r>
                          </m:e>
                          <m:sup>
                            <m:r>
                              <a:rPr lang="nl-NL" sz="2500" i="1">
                                <a:solidFill>
                                  <a:prstClr val="black"/>
                                </a:solidFill>
                                <a:latin typeface="Cambria Math" panose="02040503050406030204" pitchFamily="18" charset="0"/>
                              </a:rPr>
                              <m:t>′</m:t>
                            </m:r>
                          </m:sup>
                        </m:sSup>
                        <m:r>
                          <a:rPr lang="nl-NL" sz="2500" i="1">
                            <a:solidFill>
                              <a:prstClr val="black"/>
                            </a:solidFill>
                            <a:latin typeface="Cambria Math" panose="02040503050406030204" pitchFamily="18" charset="0"/>
                          </a:rPr>
                          <m:t>;</m:t>
                        </m:r>
                        <m:sSup>
                          <m:sSupPr>
                            <m:ctrlPr>
                              <a:rPr lang="en-US" sz="2500" i="1">
                                <a:solidFill>
                                  <a:prstClr val="black"/>
                                </a:solidFill>
                                <a:latin typeface="Cambria Math"/>
                              </a:rPr>
                            </m:ctrlPr>
                          </m:sSupPr>
                          <m:e>
                            <m:r>
                              <a:rPr lang="nl-NL" sz="2500" i="1">
                                <a:solidFill>
                                  <a:prstClr val="black"/>
                                </a:solidFill>
                                <a:latin typeface="Cambria Math" panose="02040503050406030204" pitchFamily="18" charset="0"/>
                              </a:rPr>
                              <m:t>𝑅</m:t>
                            </m:r>
                          </m:e>
                          <m:sup>
                            <m:r>
                              <a:rPr lang="nl-NL" sz="2500" i="1">
                                <a:solidFill>
                                  <a:prstClr val="black"/>
                                </a:solidFill>
                                <a:latin typeface="Cambria Math" panose="02040503050406030204" pitchFamily="18" charset="0"/>
                              </a:rPr>
                              <m:t>′</m:t>
                            </m:r>
                          </m:sup>
                        </m:sSup>
                      </m:e>
                    </m:d>
                  </m:oMath>
                </a14:m>
                <a:r>
                  <a:rPr lang="nl-NL" sz="25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nl-NL" sz="2500" i="1">
                        <a:solidFill>
                          <a:prstClr val="black"/>
                        </a:solidFill>
                        <a:latin typeface="Cambria Math" panose="02040503050406030204" pitchFamily="18" charset="0"/>
                      </a:rPr>
                      <m:t>𝑂</m:t>
                    </m:r>
                    <m:sSup>
                      <m:sSupPr>
                        <m:ctrlPr>
                          <a:rPr lang="en-US" sz="2500" i="1">
                            <a:solidFill>
                              <a:prstClr val="black"/>
                            </a:solidFill>
                            <a:latin typeface="Cambria Math"/>
                          </a:rPr>
                        </m:ctrlPr>
                      </m:sSupPr>
                      <m:e>
                        <m:r>
                          <a:rPr lang="nl-NL" sz="2500" i="1">
                            <a:solidFill>
                              <a:prstClr val="black"/>
                            </a:solidFill>
                            <a:latin typeface="Cambria Math" panose="02040503050406030204" pitchFamily="18" charset="0"/>
                          </a:rPr>
                          <m:t>𝑂</m:t>
                        </m:r>
                      </m:e>
                      <m:sup>
                        <m:r>
                          <a:rPr lang="nl-NL" sz="2500" i="1">
                            <a:solidFill>
                              <a:prstClr val="black"/>
                            </a:solidFill>
                            <a:latin typeface="Cambria Math" panose="02040503050406030204" pitchFamily="18" charset="0"/>
                          </a:rPr>
                          <m:t>′</m:t>
                        </m:r>
                      </m:sup>
                    </m:sSup>
                    <m:r>
                      <a:rPr lang="nl-NL" sz="2500" i="1">
                        <a:solidFill>
                          <a:prstClr val="black"/>
                        </a:solidFill>
                        <a:latin typeface="Cambria Math" panose="02040503050406030204" pitchFamily="18" charset="0"/>
                      </a:rPr>
                      <m:t>=</m:t>
                    </m:r>
                    <m:r>
                      <a:rPr lang="nl-NL" sz="2500" i="1">
                        <a:solidFill>
                          <a:prstClr val="black"/>
                        </a:solidFill>
                        <a:latin typeface="Cambria Math" panose="02040503050406030204" pitchFamily="18" charset="0"/>
                      </a:rPr>
                      <m:t>h</m:t>
                    </m:r>
                  </m:oMath>
                </a14:m>
                <a:r>
                  <a:rPr lang="nl-NL" sz="2500" dirty="0">
                    <a:solidFill>
                      <a:prstClr val="black"/>
                    </a:solidFill>
                    <a:latin typeface="Times New Roman" panose="02020603050405020304" pitchFamily="18" charset="0"/>
                    <a:cs typeface="Times New Roman" panose="02020603050405020304" pitchFamily="18" charset="0"/>
                  </a:rPr>
                  <a:t>. Biết</a:t>
                </a:r>
              </a:p>
              <a:p>
                <a:pPr algn="just" defTabSz="1088258">
                  <a:tabLst>
                    <a:tab pos="314850" algn="l"/>
                  </a:tabLst>
                </a:pPr>
                <a:r>
                  <a:rPr lang="nl-NL" sz="25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nl-NL" sz="2500" i="1">
                        <a:solidFill>
                          <a:prstClr val="black"/>
                        </a:solidFill>
                        <a:latin typeface="Cambria Math" panose="02040503050406030204" pitchFamily="18" charset="0"/>
                      </a:rPr>
                      <m:t>𝐴𝐵</m:t>
                    </m:r>
                  </m:oMath>
                </a14:m>
                <a:r>
                  <a:rPr lang="nl-NL" sz="2500" dirty="0">
                    <a:solidFill>
                      <a:prstClr val="black"/>
                    </a:solidFill>
                    <a:latin typeface="Times New Roman" panose="02020603050405020304" pitchFamily="18" charset="0"/>
                    <a:cs typeface="Times New Roman" panose="02020603050405020304" pitchFamily="18" charset="0"/>
                  </a:rPr>
                  <a:t> là một đường kính của đường tròn </a:t>
                </a:r>
                <a14:m>
                  <m:oMath xmlns:m="http://schemas.openxmlformats.org/officeDocument/2006/math">
                    <m:d>
                      <m:dPr>
                        <m:ctrlPr>
                          <a:rPr lang="en-US" sz="2500" i="1">
                            <a:solidFill>
                              <a:prstClr val="black"/>
                            </a:solidFill>
                            <a:latin typeface="Cambria Math"/>
                          </a:rPr>
                        </m:ctrlPr>
                      </m:dPr>
                      <m:e>
                        <m:r>
                          <a:rPr lang="nl-NL" sz="2500" i="1">
                            <a:solidFill>
                              <a:prstClr val="black"/>
                            </a:solidFill>
                            <a:latin typeface="Cambria Math" panose="02040503050406030204" pitchFamily="18" charset="0"/>
                          </a:rPr>
                          <m:t>𝑂</m:t>
                        </m:r>
                        <m:r>
                          <a:rPr lang="nl-NL" sz="2500" i="1">
                            <a:solidFill>
                              <a:prstClr val="black"/>
                            </a:solidFill>
                            <a:latin typeface="Cambria Math" panose="02040503050406030204" pitchFamily="18" charset="0"/>
                          </a:rPr>
                          <m:t>;</m:t>
                        </m:r>
                        <m:r>
                          <a:rPr lang="nl-NL" sz="2500" i="1">
                            <a:solidFill>
                              <a:prstClr val="black"/>
                            </a:solidFill>
                            <a:latin typeface="Cambria Math" panose="02040503050406030204" pitchFamily="18" charset="0"/>
                          </a:rPr>
                          <m:t>𝑅</m:t>
                        </m:r>
                      </m:e>
                    </m:d>
                  </m:oMath>
                </a14:m>
                <a:r>
                  <a:rPr lang="nl-NL" sz="2500" dirty="0">
                    <a:solidFill>
                      <a:prstClr val="black"/>
                    </a:solidFill>
                    <a:latin typeface="Times New Roman" panose="02020603050405020304" pitchFamily="18" charset="0"/>
                    <a:cs typeface="Times New Roman" panose="02020603050405020304" pitchFamily="18" charset="0"/>
                  </a:rPr>
                  <a:t> và </a:t>
                </a:r>
                <a14:m>
                  <m:oMath xmlns:m="http://schemas.openxmlformats.org/officeDocument/2006/math">
                    <m:r>
                      <a:rPr lang="nl-NL" sz="2500" i="1">
                        <a:solidFill>
                          <a:prstClr val="black"/>
                        </a:solidFill>
                        <a:latin typeface="Cambria Math" panose="02040503050406030204" pitchFamily="18" charset="0"/>
                      </a:rPr>
                      <m:t>𝛥</m:t>
                    </m:r>
                    <m:sSup>
                      <m:sSupPr>
                        <m:ctrlPr>
                          <a:rPr lang="en-US" sz="2500" i="1">
                            <a:solidFill>
                              <a:prstClr val="black"/>
                            </a:solidFill>
                            <a:latin typeface="Cambria Math"/>
                          </a:rPr>
                        </m:ctrlPr>
                      </m:sSupPr>
                      <m:e>
                        <m:r>
                          <a:rPr lang="nl-NL" sz="2500" i="1">
                            <a:solidFill>
                              <a:prstClr val="black"/>
                            </a:solidFill>
                            <a:latin typeface="Cambria Math" panose="02040503050406030204" pitchFamily="18" charset="0"/>
                          </a:rPr>
                          <m:t>𝑂</m:t>
                        </m:r>
                      </m:e>
                      <m:sup>
                        <m:r>
                          <a:rPr lang="nl-NL" sz="2500" i="1">
                            <a:solidFill>
                              <a:prstClr val="black"/>
                            </a:solidFill>
                            <a:latin typeface="Cambria Math" panose="02040503050406030204" pitchFamily="18" charset="0"/>
                          </a:rPr>
                          <m:t>′</m:t>
                        </m:r>
                      </m:sup>
                    </m:sSup>
                    <m:r>
                      <a:rPr lang="nl-NL" sz="2500" i="1">
                        <a:solidFill>
                          <a:prstClr val="black"/>
                        </a:solidFill>
                        <a:latin typeface="Cambria Math" panose="02040503050406030204" pitchFamily="18" charset="0"/>
                      </a:rPr>
                      <m:t>𝐴𝐵</m:t>
                    </m:r>
                  </m:oMath>
                </a14:m>
                <a:r>
                  <a:rPr lang="nl-NL" sz="2500" dirty="0">
                    <a:solidFill>
                      <a:prstClr val="black"/>
                    </a:solidFill>
                    <a:latin typeface="Times New Roman" panose="02020603050405020304" pitchFamily="18" charset="0"/>
                    <a:cs typeface="Times New Roman" panose="02020603050405020304" pitchFamily="18" charset="0"/>
                  </a:rPr>
                  <a:t> đều. Tỉ số  </a:t>
                </a:r>
                <a14:m>
                  <m:oMath xmlns:m="http://schemas.openxmlformats.org/officeDocument/2006/math">
                    <m:f>
                      <m:fPr>
                        <m:ctrlPr>
                          <a:rPr lang="en-US" sz="2500" i="1">
                            <a:solidFill>
                              <a:prstClr val="black"/>
                            </a:solidFill>
                            <a:latin typeface="Cambria Math"/>
                          </a:rPr>
                        </m:ctrlPr>
                      </m:fPr>
                      <m:num>
                        <m:r>
                          <a:rPr lang="nl-NL" sz="2500" i="1">
                            <a:solidFill>
                              <a:prstClr val="black"/>
                            </a:solidFill>
                            <a:latin typeface="Cambria Math" panose="02040503050406030204" pitchFamily="18" charset="0"/>
                          </a:rPr>
                          <m:t>h</m:t>
                        </m:r>
                      </m:num>
                      <m:den>
                        <m:r>
                          <a:rPr lang="nl-NL" sz="2500" i="1">
                            <a:solidFill>
                              <a:prstClr val="black"/>
                            </a:solidFill>
                            <a:latin typeface="Cambria Math" panose="02040503050406030204" pitchFamily="18" charset="0"/>
                          </a:rPr>
                          <m:t>𝑅</m:t>
                        </m:r>
                      </m:den>
                    </m:f>
                  </m:oMath>
                </a14:m>
                <a:r>
                  <a:rPr lang="nl-NL" sz="2500" dirty="0">
                    <a:solidFill>
                      <a:prstClr val="black"/>
                    </a:solidFill>
                    <a:latin typeface="Times New Roman" panose="02020603050405020304" pitchFamily="18" charset="0"/>
                    <a:cs typeface="Times New Roman" panose="02020603050405020304" pitchFamily="18" charset="0"/>
                  </a:rPr>
                  <a:t>  bằng</a:t>
                </a:r>
                <a:endParaRPr lang="en-US" sz="25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192587" y="244005"/>
                <a:ext cx="19525582" cy="1965795"/>
              </a:xfrm>
              <a:prstGeom prst="rect">
                <a:avLst/>
              </a:prstGeom>
              <a:blipFill rotWithShape="0">
                <a:blip r:embed="rId8"/>
                <a:stretch>
                  <a:fillRect l="-1499" t="-7430" r="-1405" b="-7430"/>
                </a:stretch>
              </a:blipFill>
            </p:spPr>
            <p:txBody>
              <a:bodyPr/>
              <a:lstStyle/>
              <a:p>
                <a:r>
                  <a:rPr lang="en-US">
                    <a:noFill/>
                  </a:rPr>
                  <a:t> </a:t>
                </a:r>
              </a:p>
            </p:txBody>
          </p:sp>
        </mc:Fallback>
      </mc:AlternateContent>
      <p:pic>
        <p:nvPicPr>
          <p:cNvPr id="14" name="Picture 13"/>
          <p:cNvPicPr>
            <a:picLocks noChangeAspect="1"/>
          </p:cNvPicPr>
          <p:nvPr/>
        </p:nvPicPr>
        <p:blipFill>
          <a:blip r:embed="rId9"/>
          <a:stretch>
            <a:fillRect/>
          </a:stretch>
        </p:blipFill>
        <p:spPr>
          <a:xfrm>
            <a:off x="9159136" y="3234028"/>
            <a:ext cx="2612233" cy="2657068"/>
          </a:xfrm>
          <a:prstGeom prst="rect">
            <a:avLst/>
          </a:prstGeom>
        </p:spPr>
      </p:pic>
      <p:graphicFrame>
        <p:nvGraphicFramePr>
          <p:cNvPr id="49" name="Object 48"/>
          <p:cNvGraphicFramePr>
            <a:graphicFrameLocks noChangeAspect="1"/>
          </p:cNvGraphicFramePr>
          <p:nvPr/>
        </p:nvGraphicFramePr>
        <p:xfrm>
          <a:off x="826090" y="3979256"/>
          <a:ext cx="1392850" cy="930275"/>
        </p:xfrm>
        <a:graphic>
          <a:graphicData uri="http://schemas.openxmlformats.org/presentationml/2006/ole">
            <mc:AlternateContent xmlns:mc="http://schemas.openxmlformats.org/markup-compatibility/2006">
              <mc:Choice xmlns:v="urn:schemas-microsoft-com:vml" Requires="v">
                <p:oleObj spid="_x0000_s47114" name="Equation" r:id="rId10" imgW="1180800" imgH="799920" progId="Equation.DSMT4">
                  <p:embed/>
                </p:oleObj>
              </mc:Choice>
              <mc:Fallback>
                <p:oleObj name="Equation" r:id="rId10" imgW="1180800" imgH="799920" progId="Equation.DSMT4">
                  <p:embed/>
                  <p:pic>
                    <p:nvPicPr>
                      <p:cNvPr id="0" name=""/>
                      <p:cNvPicPr>
                        <a:picLocks noChangeAspect="1" noChangeArrowheads="1"/>
                      </p:cNvPicPr>
                      <p:nvPr/>
                    </p:nvPicPr>
                    <p:blipFill>
                      <a:blip r:embed="rId11"/>
                      <a:srcRect/>
                      <a:stretch>
                        <a:fillRect/>
                      </a:stretch>
                    </p:blipFill>
                    <p:spPr bwMode="auto">
                      <a:xfrm>
                        <a:off x="826090" y="3979256"/>
                        <a:ext cx="1392850" cy="930275"/>
                      </a:xfrm>
                      <a:prstGeom prst="rect">
                        <a:avLst/>
                      </a:prstGeom>
                      <a:noFill/>
                    </p:spPr>
                  </p:pic>
                </p:oleObj>
              </mc:Fallback>
            </mc:AlternateContent>
          </a:graphicData>
        </a:graphic>
      </p:graphicFrame>
      <p:sp>
        <p:nvSpPr>
          <p:cNvPr id="50" name="Rectangle 49"/>
          <p:cNvSpPr/>
          <p:nvPr/>
        </p:nvSpPr>
        <p:spPr>
          <a:xfrm>
            <a:off x="800789" y="3238500"/>
            <a:ext cx="1919063" cy="507832"/>
          </a:xfrm>
          <a:prstGeom prst="rect">
            <a:avLst/>
          </a:prstGeom>
        </p:spPr>
        <p:txBody>
          <a:bodyPr wrap="square" lIns="45704" tIns="22851" rIns="45704" bIns="22851">
            <a:spAutoFit/>
          </a:bodyPr>
          <a:lstStyle/>
          <a:p>
            <a:pPr defTabSz="1088258"/>
            <a:r>
              <a:rPr lang="en-US" sz="3000" dirty="0">
                <a:solidFill>
                  <a:prstClr val="black"/>
                </a:solidFill>
                <a:latin typeface="Times New Roman" panose="02020603050405020304" pitchFamily="18" charset="0"/>
              </a:rPr>
              <a:t>Ta </a:t>
            </a:r>
            <a:r>
              <a:rPr lang="en-US" sz="3000" dirty="0" err="1">
                <a:solidFill>
                  <a:prstClr val="black"/>
                </a:solidFill>
                <a:latin typeface="Times New Roman" panose="02020603050405020304" pitchFamily="18" charset="0"/>
              </a:rPr>
              <a:t>có</a:t>
            </a:r>
            <a:r>
              <a:rPr lang="en-US" sz="3000" dirty="0">
                <a:solidFill>
                  <a:prstClr val="black"/>
                </a:solidFill>
                <a:latin typeface="Times New Roman" panose="02020603050405020304" pitchFamily="18" charset="0"/>
              </a:rPr>
              <a:t>: </a:t>
            </a:r>
            <a:endParaRPr lang="en-US" sz="3000" dirty="0">
              <a:solidFill>
                <a:prstClr val="black"/>
              </a:solidFill>
            </a:endParaRPr>
          </a:p>
        </p:txBody>
      </p:sp>
      <p:graphicFrame>
        <p:nvGraphicFramePr>
          <p:cNvPr id="65" name="Object 64"/>
          <p:cNvGraphicFramePr>
            <a:graphicFrameLocks noChangeAspect="1"/>
          </p:cNvGraphicFramePr>
          <p:nvPr/>
        </p:nvGraphicFramePr>
        <p:xfrm>
          <a:off x="2416606" y="4176039"/>
          <a:ext cx="3953948" cy="531813"/>
        </p:xfrm>
        <a:graphic>
          <a:graphicData uri="http://schemas.openxmlformats.org/presentationml/2006/ole">
            <mc:AlternateContent xmlns:mc="http://schemas.openxmlformats.org/markup-compatibility/2006">
              <mc:Choice xmlns:v="urn:schemas-microsoft-com:vml" Requires="v">
                <p:oleObj spid="_x0000_s47115" name="Equation" r:id="rId12" imgW="3352680" imgH="457200" progId="Equation.DSMT4">
                  <p:embed/>
                </p:oleObj>
              </mc:Choice>
              <mc:Fallback>
                <p:oleObj name="Equation" r:id="rId12" imgW="3352680" imgH="457200" progId="Equation.DSMT4">
                  <p:embed/>
                  <p:pic>
                    <p:nvPicPr>
                      <p:cNvPr id="0" name=""/>
                      <p:cNvPicPr>
                        <a:picLocks noChangeAspect="1" noChangeArrowheads="1"/>
                      </p:cNvPicPr>
                      <p:nvPr/>
                    </p:nvPicPr>
                    <p:blipFill>
                      <a:blip r:embed="rId13"/>
                      <a:srcRect/>
                      <a:stretch>
                        <a:fillRect/>
                      </a:stretch>
                    </p:blipFill>
                    <p:spPr bwMode="auto">
                      <a:xfrm>
                        <a:off x="2416606" y="4176039"/>
                        <a:ext cx="3953948" cy="531813"/>
                      </a:xfrm>
                      <a:prstGeom prst="rect">
                        <a:avLst/>
                      </a:prstGeom>
                      <a:noFill/>
                    </p:spPr>
                  </p:pic>
                </p:oleObj>
              </mc:Fallback>
            </mc:AlternateContent>
          </a:graphicData>
        </a:graphic>
      </p:graphicFrame>
    </p:spTree>
    <p:extLst>
      <p:ext uri="{BB962C8B-B14F-4D97-AF65-F5344CB8AC3E}">
        <p14:creationId xmlns:p14="http://schemas.microsoft.com/office/powerpoint/2010/main" val="307593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5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489579"/>
            <a:ext cx="11834900" cy="4220908"/>
            <a:chOff x="184495" y="3636266"/>
            <a:chExt cx="11834900" cy="4481567"/>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6"/>
              <a:ext cx="2342698" cy="588210"/>
              <a:chOff x="1275608" y="6239450"/>
              <a:chExt cx="4592537" cy="1068752"/>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068752"/>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1383962"/>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5"/>
                <a:ext cx="2690581" cy="90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46</a:t>
                </a:r>
              </a:p>
            </p:txBody>
          </p:sp>
        </p:grpSp>
      </p:grpSp>
      <p:grpSp>
        <p:nvGrpSpPr>
          <p:cNvPr id="3" name="Group 2"/>
          <p:cNvGrpSpPr/>
          <p:nvPr/>
        </p:nvGrpSpPr>
        <p:grpSpPr>
          <a:xfrm>
            <a:off x="247183" y="1501341"/>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562315"/>
                    <a:ext cx="2280848" cy="803467"/>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Calibri" panose="020F0502020204030204" pitchFamily="34" charset="0"/>
                                </a:rPr>
                              </m:ctrlPr>
                            </m:fPr>
                            <m:num>
                              <m:r>
                                <a:rPr lang="en-US" sz="2500">
                                  <a:solidFill>
                                    <a:prstClr val="white"/>
                                  </a:solidFill>
                                  <a:latin typeface="Cambria Math" panose="02040503050406030204" pitchFamily="18" charset="0"/>
                                  <a:ea typeface="Calibri" panose="020F0502020204030204" pitchFamily="34" charset="0"/>
                                </a:rPr>
                                <m:t>4</m:t>
                              </m:r>
                              <m:r>
                                <a:rPr lang="en-US" sz="2500">
                                  <a:solidFill>
                                    <a:prstClr val="white"/>
                                  </a:solidFill>
                                  <a:latin typeface="Cambria Math" panose="02040503050406030204" pitchFamily="18" charset="0"/>
                                  <a:ea typeface="Calibri" panose="020F0502020204030204" pitchFamily="34" charset="0"/>
                                </a:rPr>
                                <m:t>𝜋</m:t>
                              </m:r>
                              <m:sSup>
                                <m:sSupPr>
                                  <m:ctrlPr>
                                    <a:rPr lang="en-US" sz="2500">
                                      <a:solidFill>
                                        <a:prstClr val="white"/>
                                      </a:solidFill>
                                      <a:latin typeface="Cambria Math"/>
                                      <a:ea typeface="Calibri" panose="020F0502020204030204" pitchFamily="34" charset="0"/>
                                    </a:rPr>
                                  </m:ctrlPr>
                                </m:sSupPr>
                                <m:e>
                                  <m:r>
                                    <a:rPr lang="en-US" sz="2500">
                                      <a:solidFill>
                                        <a:prstClr val="white"/>
                                      </a:solidFill>
                                      <a:latin typeface="Cambria Math" panose="02040503050406030204" pitchFamily="18" charset="0"/>
                                      <a:ea typeface="Calibri" panose="020F0502020204030204" pitchFamily="34" charset="0"/>
                                    </a:rPr>
                                    <m:t>𝑎</m:t>
                                  </m:r>
                                </m:e>
                                <m:sup>
                                  <m:r>
                                    <a:rPr lang="en-US" sz="2500">
                                      <a:solidFill>
                                        <a:prstClr val="white"/>
                                      </a:solidFill>
                                      <a:latin typeface="Cambria Math" panose="02040503050406030204" pitchFamily="18" charset="0"/>
                                      <a:ea typeface="Calibri" panose="020F0502020204030204" pitchFamily="34" charset="0"/>
                                    </a:rPr>
                                    <m:t>3</m:t>
                                  </m:r>
                                </m:sup>
                              </m:sSup>
                            </m:num>
                            <m:den>
                              <m:r>
                                <a:rPr lang="en-US" sz="2500">
                                  <a:solidFill>
                                    <a:prstClr val="white"/>
                                  </a:solidFill>
                                  <a:latin typeface="Cambria Math" panose="02040503050406030204" pitchFamily="18" charset="0"/>
                                  <a:ea typeface="Calibri" panose="020F0502020204030204" pitchFamily="34" charset="0"/>
                                </a:rPr>
                                <m:t>3</m:t>
                              </m:r>
                            </m:den>
                          </m:f>
                          <m:r>
                            <m:rPr>
                              <m:nor/>
                            </m:rPr>
                            <a:rPr lang="en-US" sz="25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5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562315"/>
                    <a:ext cx="2280848" cy="760548"/>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Calibri" panose="020F0502020204030204" pitchFamily="34" charset="0"/>
                            </a:rPr>
                            <m:t>3</m:t>
                          </m:r>
                          <m:r>
                            <a:rPr lang="en-US" sz="3000">
                              <a:solidFill>
                                <a:prstClr val="white"/>
                              </a:solidFill>
                              <a:latin typeface="Cambria Math" panose="02040503050406030204" pitchFamily="18" charset="0"/>
                              <a:ea typeface="Calibri" panose="020F0502020204030204" pitchFamily="34" charset="0"/>
                            </a:rPr>
                            <m:t>𝜋</m:t>
                          </m:r>
                          <m:sSup>
                            <m:sSupPr>
                              <m:ctrlPr>
                                <a:rPr lang="en-US" sz="3000">
                                  <a:solidFill>
                                    <a:prstClr val="white"/>
                                  </a:solidFill>
                                  <a:latin typeface="Cambria Math"/>
                                  <a:ea typeface="Calibri" panose="020F0502020204030204" pitchFamily="34" charset="0"/>
                                </a:rPr>
                              </m:ctrlPr>
                            </m:sSupPr>
                            <m:e>
                              <m:r>
                                <a:rPr lang="en-US" sz="3000">
                                  <a:solidFill>
                                    <a:prstClr val="white"/>
                                  </a:solidFill>
                                  <a:latin typeface="Cambria Math" panose="02040503050406030204" pitchFamily="18" charset="0"/>
                                  <a:ea typeface="Calibri" panose="020F0502020204030204" pitchFamily="34" charset="0"/>
                                </a:rPr>
                                <m:t>𝑎</m:t>
                              </m:r>
                            </m:e>
                            <m:sup>
                              <m:r>
                                <a:rPr lang="en-US" sz="3000">
                                  <a:solidFill>
                                    <a:prstClr val="white"/>
                                  </a:solidFill>
                                  <a:latin typeface="Cambria Math" panose="02040503050406030204" pitchFamily="18" charset="0"/>
                                  <a:ea typeface="Calibri" panose="020F0502020204030204" pitchFamily="34"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Calibri" panose="020F0502020204030204" pitchFamily="34" charset="0"/>
                            </a:rPr>
                            <m:t>4</m:t>
                          </m:r>
                          <m:r>
                            <a:rPr lang="en-US" sz="3000">
                              <a:solidFill>
                                <a:prstClr val="white"/>
                              </a:solidFill>
                              <a:latin typeface="Cambria Math" panose="02040503050406030204" pitchFamily="18" charset="0"/>
                              <a:ea typeface="Calibri" panose="020F0502020204030204" pitchFamily="34" charset="0"/>
                            </a:rPr>
                            <m:t>𝜋</m:t>
                          </m:r>
                          <m:sSup>
                            <m:sSupPr>
                              <m:ctrlPr>
                                <a:rPr lang="en-US" sz="3000">
                                  <a:solidFill>
                                    <a:prstClr val="white"/>
                                  </a:solidFill>
                                  <a:latin typeface="Cambria Math"/>
                                  <a:ea typeface="Calibri" panose="020F0502020204030204" pitchFamily="34" charset="0"/>
                                </a:rPr>
                              </m:ctrlPr>
                            </m:sSupPr>
                            <m:e>
                              <m:r>
                                <a:rPr lang="en-US" sz="3000">
                                  <a:solidFill>
                                    <a:prstClr val="white"/>
                                  </a:solidFill>
                                  <a:latin typeface="Cambria Math" panose="02040503050406030204" pitchFamily="18" charset="0"/>
                                  <a:ea typeface="Calibri" panose="020F0502020204030204" pitchFamily="34" charset="0"/>
                                </a:rPr>
                                <m:t>𝑎</m:t>
                              </m:r>
                            </m:e>
                            <m:sup>
                              <m:r>
                                <a:rPr lang="en-US" sz="3000">
                                  <a:solidFill>
                                    <a:prstClr val="white"/>
                                  </a:solidFill>
                                  <a:latin typeface="Cambria Math" panose="02040503050406030204" pitchFamily="18" charset="0"/>
                                  <a:ea typeface="Calibri" panose="020F0502020204030204" pitchFamily="34"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Calibri" panose="020F0502020204030204" pitchFamily="34" charset="0"/>
                            </a:rPr>
                            <m:t>𝜋</m:t>
                          </m:r>
                          <m:sSup>
                            <m:sSupPr>
                              <m:ctrlPr>
                                <a:rPr lang="en-US" sz="3000">
                                  <a:solidFill>
                                    <a:prstClr val="white"/>
                                  </a:solidFill>
                                  <a:latin typeface="Cambria Math"/>
                                  <a:ea typeface="Calibri" panose="020F0502020204030204" pitchFamily="34" charset="0"/>
                                </a:rPr>
                              </m:ctrlPr>
                            </m:sSupPr>
                            <m:e>
                              <m:r>
                                <a:rPr lang="en-US" sz="3000">
                                  <a:solidFill>
                                    <a:prstClr val="white"/>
                                  </a:solidFill>
                                  <a:latin typeface="Cambria Math" panose="02040503050406030204" pitchFamily="18" charset="0"/>
                                  <a:ea typeface="Calibri" panose="020F0502020204030204" pitchFamily="34" charset="0"/>
                                </a:rPr>
                                <m:t>𝑎</m:t>
                              </m:r>
                            </m:e>
                            <m:sup>
                              <m:r>
                                <a:rPr lang="en-US" sz="3000">
                                  <a:solidFill>
                                    <a:prstClr val="white"/>
                                  </a:solidFill>
                                  <a:latin typeface="Cambria Math" panose="02040503050406030204" pitchFamily="18" charset="0"/>
                                  <a:ea typeface="Calibri" panose="020F0502020204030204" pitchFamily="34"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3154860" y="1785973"/>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3" name="Rectangle 12"/>
              <p:cNvSpPr/>
              <p:nvPr/>
            </p:nvSpPr>
            <p:spPr>
              <a:xfrm>
                <a:off x="1954900" y="118821"/>
                <a:ext cx="10109860" cy="815608"/>
              </a:xfrm>
              <a:prstGeom prst="rect">
                <a:avLst/>
              </a:prstGeom>
            </p:spPr>
            <p:txBody>
              <a:bodyPr wrap="square" lIns="45704" tIns="22851" rIns="45704" bIns="22851">
                <a:spAutoFit/>
              </a:bodyPr>
              <a:lstStyle/>
              <a:p>
                <a:pPr marL="314850" indent="-314850" algn="just" defTabSz="1088258">
                  <a:tabLst>
                    <a:tab pos="314850" algn="l"/>
                  </a:tabLst>
                </a:pPr>
                <a:r>
                  <a:rPr lang="nl-NL"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hình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trụ</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bán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kính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đáy</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𝑎</m:t>
                    </m:r>
                  </m:oMath>
                </a14:m>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chu</a:t>
                </a:r>
                <a:r>
                  <a:rPr lang="en-US" sz="2500" dirty="0">
                    <a:solidFill>
                      <a:srgbClr val="000000"/>
                    </a:solidFill>
                    <a:latin typeface="Times New Roman" panose="02020603050405020304" pitchFamily="18" charset="0"/>
                    <a:ea typeface="Times New Roman" panose="02020603050405020304" pitchFamily="18" charset="0"/>
                  </a:rPr>
                  <a:t> vi </a:t>
                </a:r>
                <a:r>
                  <a:rPr lang="en-US" sz="2500" dirty="0" err="1">
                    <a:solidFill>
                      <a:srgbClr val="000000"/>
                    </a:solidFill>
                    <a:latin typeface="Times New Roman" panose="02020603050405020304" pitchFamily="18" charset="0"/>
                    <a:ea typeface="Times New Roman" panose="02020603050405020304" pitchFamily="18" charset="0"/>
                  </a:rPr>
                  <a:t>thiết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diện</a:t>
                </a:r>
                <a:r>
                  <a:rPr lang="en-US" sz="2500" dirty="0">
                    <a:solidFill>
                      <a:srgbClr val="000000"/>
                    </a:solidFill>
                    <a:latin typeface="Times New Roman" panose="02020603050405020304" pitchFamily="18" charset="0"/>
                    <a:ea typeface="Times New Roman" panose="02020603050405020304" pitchFamily="18" charset="0"/>
                  </a:rPr>
                  <a:t> qua </a:t>
                </a:r>
                <a:r>
                  <a:rPr lang="en-US" sz="2500" dirty="0" err="1">
                    <a:solidFill>
                      <a:srgbClr val="000000"/>
                    </a:solidFill>
                    <a:latin typeface="Times New Roman" panose="02020603050405020304" pitchFamily="18" charset="0"/>
                    <a:ea typeface="Times New Roman" panose="02020603050405020304" pitchFamily="18" charset="0"/>
                  </a:rPr>
                  <a:t>trục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10</m:t>
                    </m:r>
                    <m:r>
                      <a:rPr lang="en-US" sz="2500" i="1">
                        <a:solidFill>
                          <a:prstClr val="black"/>
                        </a:solidFill>
                        <a:latin typeface="Cambria Math" panose="02040503050406030204" pitchFamily="18" charset="0"/>
                        <a:ea typeface="Times New Roman" panose="02020603050405020304" pitchFamily="18" charset="0"/>
                      </a:rPr>
                      <m:t>𝑎</m:t>
                    </m:r>
                  </m:oMath>
                </a14:m>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tích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khối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trụ</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đã</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cho</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endParaRPr lang="en-US" sz="25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910309" y="237641"/>
                <a:ext cx="20222353" cy="1631216"/>
              </a:xfrm>
              <a:prstGeom prst="rect">
                <a:avLst/>
              </a:prstGeom>
              <a:blipFill rotWithShape="0">
                <a:blip r:embed="rId8"/>
                <a:stretch>
                  <a:fillRect t="-8955" r="-1417" b="-19403"/>
                </a:stretch>
              </a:blipFill>
            </p:spPr>
            <p:txBody>
              <a:bodyPr/>
              <a:lstStyle/>
              <a:p>
                <a:r>
                  <a:rPr lang="en-US">
                    <a:noFill/>
                  </a:rPr>
                  <a:t> </a:t>
                </a:r>
              </a:p>
            </p:txBody>
          </p:sp>
        </mc:Fallback>
      </mc:AlternateContent>
      <p:pic>
        <p:nvPicPr>
          <p:cNvPr id="14" name="Picture 13"/>
          <p:cNvPicPr>
            <a:picLocks noChangeAspect="1"/>
          </p:cNvPicPr>
          <p:nvPr/>
        </p:nvPicPr>
        <p:blipFill>
          <a:blip r:embed="rId9"/>
          <a:stretch>
            <a:fillRect/>
          </a:stretch>
        </p:blipFill>
        <p:spPr>
          <a:xfrm>
            <a:off x="9533892" y="3424736"/>
            <a:ext cx="2221379" cy="2771360"/>
          </a:xfrm>
          <a:prstGeom prst="rect">
            <a:avLst/>
          </a:prstGeom>
        </p:spPr>
      </p:pic>
      <p:sp>
        <p:nvSpPr>
          <p:cNvPr id="49" name="Rectangle 48"/>
          <p:cNvSpPr/>
          <p:nvPr/>
        </p:nvSpPr>
        <p:spPr>
          <a:xfrm>
            <a:off x="449898" y="3087089"/>
            <a:ext cx="9083995" cy="969496"/>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Gọi</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ABCD</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là</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thiết</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diện</a:t>
            </a:r>
            <a:r>
              <a:rPr lang="en-US" sz="3000" dirty="0">
                <a:solidFill>
                  <a:prstClr val="black"/>
                </a:solidFill>
                <a:latin typeface="Times New Roman" panose="02020603050405020304" pitchFamily="18" charset="0"/>
                <a:ea typeface="Calibri" panose="020F0502020204030204" pitchFamily="34" charset="0"/>
              </a:rPr>
              <a:t> qua </a:t>
            </a:r>
            <a:r>
              <a:rPr lang="en-US" sz="3000" dirty="0" err="1">
                <a:solidFill>
                  <a:prstClr val="black"/>
                </a:solidFill>
                <a:latin typeface="Times New Roman" panose="02020603050405020304" pitchFamily="18" charset="0"/>
                <a:ea typeface="Calibri" panose="020F0502020204030204" pitchFamily="34" charset="0"/>
              </a:rPr>
              <a:t>trục</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của</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hình</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trụ</a:t>
            </a:r>
            <a:r>
              <a:rPr lang="en-US" sz="3000" dirty="0">
                <a:solidFill>
                  <a:prstClr val="black"/>
                </a:solidFill>
                <a:latin typeface="Times New Roman" panose="02020603050405020304" pitchFamily="18" charset="0"/>
                <a:ea typeface="Calibri" panose="020F0502020204030204" pitchFamily="34" charset="0"/>
              </a:rPr>
              <a:t>, ta </a:t>
            </a:r>
            <a:r>
              <a:rPr lang="en-US" sz="3000" dirty="0" err="1">
                <a:solidFill>
                  <a:prstClr val="black"/>
                </a:solidFill>
                <a:latin typeface="Times New Roman" panose="02020603050405020304" pitchFamily="18" charset="0"/>
                <a:ea typeface="Calibri" panose="020F0502020204030204" pitchFamily="34" charset="0"/>
              </a:rPr>
              <a:t>có</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ABCD</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là</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hình</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chữ</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nhật</a:t>
            </a:r>
            <a:r>
              <a:rPr lang="en-US" sz="3000" dirty="0">
                <a:solidFill>
                  <a:prstClr val="black"/>
                </a:solidFill>
                <a:latin typeface="Times New Roman" panose="02020603050405020304" pitchFamily="18" charset="0"/>
                <a:ea typeface="Calibri" panose="020F0502020204030204" pitchFamily="34" charset="0"/>
              </a:rPr>
              <a:t>. </a:t>
            </a:r>
            <a:endParaRPr lang="en-US" sz="3000" dirty="0">
              <a:solidFill>
                <a:prstClr val="black"/>
              </a:solidFill>
            </a:endParaRPr>
          </a:p>
        </p:txBody>
      </p:sp>
      <p:sp>
        <p:nvSpPr>
          <p:cNvPr id="50" name="Rectangle 49"/>
          <p:cNvSpPr/>
          <p:nvPr/>
        </p:nvSpPr>
        <p:spPr>
          <a:xfrm>
            <a:off x="483960" y="4046402"/>
            <a:ext cx="3859668"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Từ</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giả</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thiết</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suy</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ra</a:t>
            </a:r>
            <a:r>
              <a:rPr lang="en-US" sz="3000" dirty="0">
                <a:solidFill>
                  <a:prstClr val="black"/>
                </a:solidFill>
                <a:latin typeface="Times New Roman" panose="02020603050405020304" pitchFamily="18" charset="0"/>
                <a:ea typeface="Calibri" panose="020F0502020204030204" pitchFamily="34" charset="0"/>
              </a:rPr>
              <a:t> </a:t>
            </a:r>
            <a:endParaRPr lang="en-US" sz="3000" dirty="0">
              <a:solidFill>
                <a:prstClr val="black"/>
              </a:solidFill>
            </a:endParaRPr>
          </a:p>
        </p:txBody>
      </p:sp>
      <p:sp>
        <p:nvSpPr>
          <p:cNvPr id="65" name="Rectangle 64"/>
          <p:cNvSpPr/>
          <p:nvPr/>
        </p:nvSpPr>
        <p:spPr>
          <a:xfrm>
            <a:off x="512970" y="5423222"/>
            <a:ext cx="7629836"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Vậy</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thể</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tích</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của</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khối</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trụ</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đã</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cho</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bằng</a:t>
            </a:r>
            <a:endParaRPr lang="en-US" sz="3000" dirty="0">
              <a:solidFill>
                <a:prstClr val="black"/>
              </a:solidFill>
            </a:endParaRPr>
          </a:p>
        </p:txBody>
      </p:sp>
      <p:graphicFrame>
        <p:nvGraphicFramePr>
          <p:cNvPr id="66" name="Object 65"/>
          <p:cNvGraphicFramePr>
            <a:graphicFrameLocks noChangeAspect="1"/>
          </p:cNvGraphicFramePr>
          <p:nvPr/>
        </p:nvGraphicFramePr>
        <p:xfrm>
          <a:off x="676885" y="4729961"/>
          <a:ext cx="1340261" cy="349791"/>
        </p:xfrm>
        <a:graphic>
          <a:graphicData uri="http://schemas.openxmlformats.org/presentationml/2006/ole">
            <mc:AlternateContent xmlns:mc="http://schemas.openxmlformats.org/markup-compatibility/2006">
              <mc:Choice xmlns:v="urn:schemas-microsoft-com:vml" Requires="v">
                <p:oleObj spid="_x0000_s48142" name="Equation" r:id="rId10" imgW="1104840" imgH="291960" progId="Equation.DSMT4">
                  <p:embed/>
                </p:oleObj>
              </mc:Choice>
              <mc:Fallback>
                <p:oleObj name="Equation" r:id="rId10" imgW="1104840" imgH="291960" progId="Equation.DSMT4">
                  <p:embed/>
                  <p:pic>
                    <p:nvPicPr>
                      <p:cNvPr id="0" name=""/>
                      <p:cNvPicPr>
                        <a:picLocks noChangeAspect="1" noChangeArrowheads="1"/>
                      </p:cNvPicPr>
                      <p:nvPr/>
                    </p:nvPicPr>
                    <p:blipFill>
                      <a:blip r:embed="rId11"/>
                      <a:srcRect/>
                      <a:stretch>
                        <a:fillRect/>
                      </a:stretch>
                    </p:blipFill>
                    <p:spPr bwMode="auto">
                      <a:xfrm>
                        <a:off x="676885" y="4729961"/>
                        <a:ext cx="1340261" cy="349791"/>
                      </a:xfrm>
                      <a:prstGeom prst="rect">
                        <a:avLst/>
                      </a:prstGeom>
                      <a:noFill/>
                    </p:spPr>
                  </p:pic>
                </p:oleObj>
              </mc:Fallback>
            </mc:AlternateContent>
          </a:graphicData>
        </a:graphic>
      </p:graphicFrame>
      <p:graphicFrame>
        <p:nvGraphicFramePr>
          <p:cNvPr id="67" name="Object 66"/>
          <p:cNvGraphicFramePr>
            <a:graphicFrameLocks noChangeAspect="1"/>
          </p:cNvGraphicFramePr>
          <p:nvPr/>
        </p:nvGraphicFramePr>
        <p:xfrm>
          <a:off x="2863277" y="4662193"/>
          <a:ext cx="4582345" cy="517050"/>
        </p:xfrm>
        <a:graphic>
          <a:graphicData uri="http://schemas.openxmlformats.org/presentationml/2006/ole">
            <mc:AlternateContent xmlns:mc="http://schemas.openxmlformats.org/markup-compatibility/2006">
              <mc:Choice xmlns:v="urn:schemas-microsoft-com:vml" Requires="v">
                <p:oleObj spid="_x0000_s48143" name="Equation" r:id="rId12" imgW="3886200" imgH="444240" progId="Equation.DSMT4">
                  <p:embed/>
                </p:oleObj>
              </mc:Choice>
              <mc:Fallback>
                <p:oleObj name="Equation" r:id="rId12" imgW="3886200" imgH="444240" progId="Equation.DSMT4">
                  <p:embed/>
                  <p:pic>
                    <p:nvPicPr>
                      <p:cNvPr id="0" name=""/>
                      <p:cNvPicPr>
                        <a:picLocks noChangeAspect="1" noChangeArrowheads="1"/>
                      </p:cNvPicPr>
                      <p:nvPr/>
                    </p:nvPicPr>
                    <p:blipFill>
                      <a:blip r:embed="rId13"/>
                      <a:srcRect/>
                      <a:stretch>
                        <a:fillRect/>
                      </a:stretch>
                    </p:blipFill>
                    <p:spPr bwMode="auto">
                      <a:xfrm>
                        <a:off x="2863277" y="4662193"/>
                        <a:ext cx="4582345" cy="517050"/>
                      </a:xfrm>
                      <a:prstGeom prst="rect">
                        <a:avLst/>
                      </a:prstGeom>
                      <a:noFill/>
                    </p:spPr>
                  </p:pic>
                </p:oleObj>
              </mc:Fallback>
            </mc:AlternateContent>
          </a:graphicData>
        </a:graphic>
      </p:graphicFrame>
      <p:sp>
        <p:nvSpPr>
          <p:cNvPr id="68" name="Rectangle 67"/>
          <p:cNvSpPr/>
          <p:nvPr/>
        </p:nvSpPr>
        <p:spPr>
          <a:xfrm>
            <a:off x="2203571" y="4643789"/>
            <a:ext cx="1919063"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và</a:t>
            </a:r>
            <a:endParaRPr lang="en-US" sz="3000" dirty="0">
              <a:solidFill>
                <a:prstClr val="black"/>
              </a:solidFill>
            </a:endParaRPr>
          </a:p>
        </p:txBody>
      </p:sp>
      <p:graphicFrame>
        <p:nvGraphicFramePr>
          <p:cNvPr id="69" name="Object 68"/>
          <p:cNvGraphicFramePr>
            <a:graphicFrameLocks noChangeAspect="1"/>
          </p:cNvGraphicFramePr>
          <p:nvPr/>
        </p:nvGraphicFramePr>
        <p:xfrm>
          <a:off x="6413636" y="5371223"/>
          <a:ext cx="2712684" cy="518851"/>
        </p:xfrm>
        <a:graphic>
          <a:graphicData uri="http://schemas.openxmlformats.org/presentationml/2006/ole">
            <mc:AlternateContent xmlns:mc="http://schemas.openxmlformats.org/markup-compatibility/2006">
              <mc:Choice xmlns:v="urn:schemas-microsoft-com:vml" Requires="v">
                <p:oleObj spid="_x0000_s48144" name="Equation" r:id="rId14" imgW="2031840" imgH="393480" progId="Equation.DSMT4">
                  <p:embed/>
                </p:oleObj>
              </mc:Choice>
              <mc:Fallback>
                <p:oleObj name="Equation" r:id="rId14" imgW="2031840" imgH="393480" progId="Equation.DSMT4">
                  <p:embed/>
                  <p:pic>
                    <p:nvPicPr>
                      <p:cNvPr id="0" name=""/>
                      <p:cNvPicPr>
                        <a:picLocks noChangeAspect="1" noChangeArrowheads="1"/>
                      </p:cNvPicPr>
                      <p:nvPr/>
                    </p:nvPicPr>
                    <p:blipFill>
                      <a:blip r:embed="rId15"/>
                      <a:srcRect/>
                      <a:stretch>
                        <a:fillRect/>
                      </a:stretch>
                    </p:blipFill>
                    <p:spPr bwMode="auto">
                      <a:xfrm>
                        <a:off x="6413636" y="5371223"/>
                        <a:ext cx="2712684" cy="518851"/>
                      </a:xfrm>
                      <a:prstGeom prst="rect">
                        <a:avLst/>
                      </a:prstGeom>
                      <a:noFill/>
                    </p:spPr>
                  </p:pic>
                </p:oleObj>
              </mc:Fallback>
            </mc:AlternateContent>
          </a:graphicData>
        </a:graphic>
      </p:graphicFrame>
    </p:spTree>
    <p:extLst>
      <p:ext uri="{BB962C8B-B14F-4D97-AF65-F5344CB8AC3E}">
        <p14:creationId xmlns:p14="http://schemas.microsoft.com/office/powerpoint/2010/main" val="13208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500" fill="hold"/>
                                        <p:tgtEl>
                                          <p:spTgt spid="67"/>
                                        </p:tgtEl>
                                        <p:attrNameLst>
                                          <p:attrName>ppt_x</p:attrName>
                                        </p:attrNameLst>
                                      </p:cBhvr>
                                      <p:tavLst>
                                        <p:tav tm="0">
                                          <p:val>
                                            <p:strVal val="#ppt_x"/>
                                          </p:val>
                                        </p:tav>
                                        <p:tav tm="100000">
                                          <p:val>
                                            <p:strVal val="#ppt_x"/>
                                          </p:val>
                                        </p:tav>
                                      </p:tavLst>
                                    </p:anim>
                                    <p:anim calcmode="lin" valueType="num">
                                      <p:cBhvr additive="base">
                                        <p:cTn id="4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ppt_x"/>
                                          </p:val>
                                        </p:tav>
                                        <p:tav tm="100000">
                                          <p:val>
                                            <p:strVal val="#ppt_x"/>
                                          </p:val>
                                        </p:tav>
                                      </p:tavLst>
                                    </p:anim>
                                    <p:anim calcmode="lin" valueType="num">
                                      <p:cBhvr additive="base">
                                        <p:cTn id="5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500"/>
                                        <p:tgtEl>
                                          <p:spTgt spid="6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49" grpId="0"/>
      <p:bldP spid="50" grpId="0"/>
      <p:bldP spid="65" grpId="0"/>
      <p:bldP spid="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854645"/>
            <a:ext cx="11834900" cy="3965590"/>
            <a:chOff x="184495" y="3636275"/>
            <a:chExt cx="11834900" cy="3558303"/>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grpSp>
          <p:nvGrpSpPr>
            <p:cNvPr id="6" name="Group 5"/>
            <p:cNvGrpSpPr/>
            <p:nvPr/>
          </p:nvGrpSpPr>
          <p:grpSpPr>
            <a:xfrm>
              <a:off x="203200" y="3636275"/>
              <a:ext cx="2342698" cy="501927"/>
              <a:chOff x="1275608" y="6239450"/>
              <a:chExt cx="4592537" cy="911977"/>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903206"/>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7" y="88103"/>
            <a:ext cx="11906396" cy="1577731"/>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5"/>
                <a:ext cx="2690581" cy="107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47</a:t>
                </a:r>
              </a:p>
            </p:txBody>
          </p:sp>
        </p:grpSp>
      </p:grpSp>
      <p:grpSp>
        <p:nvGrpSpPr>
          <p:cNvPr id="2" name="Group 1"/>
          <p:cNvGrpSpPr/>
          <p:nvPr/>
        </p:nvGrpSpPr>
        <p:grpSpPr>
          <a:xfrm>
            <a:off x="184496" y="1681646"/>
            <a:ext cx="11838141" cy="1582015"/>
            <a:chOff x="247181" y="2080087"/>
            <a:chExt cx="11838141" cy="1582015"/>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045717" y="1728433"/>
                    <a:ext cx="2280848" cy="772648"/>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f>
                          <m:fPr>
                            <m:ctrlPr>
                              <a:rPr lang="en-US" sz="3000">
                                <a:solidFill>
                                  <a:prstClr val="white"/>
                                </a:solidFill>
                                <a:latin typeface="Cambria Math"/>
                                <a:ea typeface="Times New Roman" panose="02020603050405020304" pitchFamily="18" charset="0"/>
                              </a:rPr>
                            </m:ctrlPr>
                          </m:fPr>
                          <m:num>
                            <m:r>
                              <a:rPr lang="en-US" sz="3000">
                                <a:solidFill>
                                  <a:prstClr val="white"/>
                                </a:solidFill>
                                <a:latin typeface="Cambria Math" panose="02040503050406030204" pitchFamily="18" charset="0"/>
                                <a:ea typeface="Times New Roman" panose="02020603050405020304" pitchFamily="18" charset="0"/>
                              </a:rPr>
                              <m:t>3</m:t>
                            </m:r>
                            <m:rad>
                              <m:radPr>
                                <m:degHide m:val="on"/>
                                <m:ctrlPr>
                                  <a:rPr lang="en-US" sz="3000">
                                    <a:solidFill>
                                      <a:prstClr val="white"/>
                                    </a:solidFill>
                                    <a:latin typeface="Cambria Math"/>
                                    <a:ea typeface="Times New Roman" panose="02020603050405020304" pitchFamily="18" charset="0"/>
                                  </a:rPr>
                                </m:ctrlPr>
                              </m:radPr>
                              <m:deg/>
                              <m:e>
                                <m:r>
                                  <a:rPr lang="en-US" sz="3000">
                                    <a:solidFill>
                                      <a:prstClr val="white"/>
                                    </a:solidFill>
                                    <a:latin typeface="Cambria Math" panose="02040503050406030204" pitchFamily="18" charset="0"/>
                                    <a:ea typeface="Times New Roman" panose="02020603050405020304" pitchFamily="18" charset="0"/>
                                  </a:rPr>
                                  <m:t>2</m:t>
                                </m:r>
                              </m:e>
                            </m:rad>
                          </m:num>
                          <m:den>
                            <m:r>
                              <a:rPr lang="en-US" sz="3000">
                                <a:solidFill>
                                  <a:prstClr val="white"/>
                                </a:solidFill>
                                <a:latin typeface="Cambria Math" panose="02040503050406030204" pitchFamily="18" charset="0"/>
                                <a:ea typeface="Times New Roman" panose="02020603050405020304" pitchFamily="18" charset="0"/>
                              </a:rPr>
                              <m:t>48</m:t>
                            </m:r>
                          </m:den>
                        </m:f>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45717" y="1728433"/>
                    <a:ext cx="2280848" cy="729790"/>
                  </a:xfrm>
                  <a:prstGeom prst="rect">
                    <a:avLst/>
                  </a:prstGeom>
                  <a:blipFill rotWithShape="0">
                    <a:blip r:embed="rId4"/>
                    <a:stretch>
                      <a:fillRect b="-12062"/>
                    </a:stretch>
                  </a:blipFill>
                </p:spPr>
                <p:txBody>
                  <a:bodyPr/>
                  <a:lstStyle/>
                  <a:p>
                    <a:r>
                      <a:rPr lang="en-US">
                        <a:noFill/>
                      </a:rPr>
                      <a:t> </a:t>
                    </a:r>
                  </a:p>
                </p:txBody>
              </p:sp>
            </mc:Fallback>
          </mc:AlternateContent>
        </p:grpSp>
        <p:grpSp>
          <p:nvGrpSpPr>
            <p:cNvPr id="55" name="Group 54"/>
            <p:cNvGrpSpPr/>
            <p:nvPr/>
          </p:nvGrpSpPr>
          <p:grpSpPr>
            <a:xfrm>
              <a:off x="3163101" y="2080090"/>
              <a:ext cx="3090381" cy="1428816"/>
              <a:chOff x="5537206" y="1557992"/>
              <a:chExt cx="3079904" cy="1328286"/>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6277155" y="1753832"/>
                    <a:ext cx="2280848" cy="113244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 xmlns:m="http://schemas.openxmlformats.org/officeDocument/2006/math">
                        <m:f>
                          <m:fPr>
                            <m:ctrlPr>
                              <a:rPr lang="en-US" sz="2700">
                                <a:solidFill>
                                  <a:prstClr val="white"/>
                                </a:solidFill>
                                <a:latin typeface="Cambria Math"/>
                                <a:ea typeface="Times New Roman" panose="02020603050405020304" pitchFamily="18" charset="0"/>
                              </a:rPr>
                            </m:ctrlPr>
                          </m:fPr>
                          <m:num>
                            <m:r>
                              <a:rPr lang="en-US" sz="2700">
                                <a:solidFill>
                                  <a:prstClr val="white"/>
                                </a:solidFill>
                                <a:latin typeface="Cambria Math" panose="02040503050406030204" pitchFamily="18" charset="0"/>
                                <a:ea typeface="Times New Roman" panose="02020603050405020304" pitchFamily="18" charset="0"/>
                              </a:rPr>
                              <m:t>3</m:t>
                            </m:r>
                            <m:rad>
                              <m:radPr>
                                <m:degHide m:val="on"/>
                                <m:ctrlPr>
                                  <a:rPr lang="en-US" sz="2700">
                                    <a:solidFill>
                                      <a:prstClr val="white"/>
                                    </a:solidFill>
                                    <a:latin typeface="Cambria Math"/>
                                    <a:ea typeface="Times New Roman" panose="02020603050405020304" pitchFamily="18" charset="0"/>
                                  </a:rPr>
                                </m:ctrlPr>
                              </m:radPr>
                              <m:deg/>
                              <m:e>
                                <m:r>
                                  <a:rPr lang="en-US" sz="2700">
                                    <a:solidFill>
                                      <a:prstClr val="white"/>
                                    </a:solidFill>
                                    <a:latin typeface="Cambria Math" panose="02040503050406030204" pitchFamily="18" charset="0"/>
                                    <a:ea typeface="Times New Roman" panose="02020603050405020304" pitchFamily="18" charset="0"/>
                                  </a:rPr>
                                  <m:t>2</m:t>
                                </m:r>
                              </m:e>
                            </m:rad>
                          </m:num>
                          <m:den>
                            <m:r>
                              <a:rPr lang="en-US" sz="2700">
                                <a:solidFill>
                                  <a:prstClr val="white"/>
                                </a:solidFill>
                                <a:latin typeface="Cambria Math" panose="02040503050406030204" pitchFamily="18" charset="0"/>
                                <a:ea typeface="Times New Roman" panose="02020603050405020304" pitchFamily="18" charset="0"/>
                              </a:rPr>
                              <m:t>32</m:t>
                            </m:r>
                          </m:den>
                        </m:f>
                        <m:r>
                          <a:rPr lang="en-US" sz="2700">
                            <a:solidFill>
                              <a:prstClr val="white"/>
                            </a:solidFill>
                            <a:latin typeface="Cambria Math" panose="02040503050406030204" pitchFamily="18" charset="0"/>
                            <a:ea typeface="Times New Roman" panose="02020603050405020304" pitchFamily="18" charset="0"/>
                          </a:rPr>
                          <m:t>𝜋</m:t>
                        </m:r>
                        <m:sSup>
                          <m:sSupPr>
                            <m:ctrlPr>
                              <a:rPr lang="en-US" sz="2700">
                                <a:solidFill>
                                  <a:prstClr val="white"/>
                                </a:solidFill>
                                <a:latin typeface="Cambria Math"/>
                                <a:ea typeface="Times New Roman" panose="02020603050405020304" pitchFamily="18" charset="0"/>
                              </a:rPr>
                            </m:ctrlPr>
                          </m:sSupPr>
                          <m:e>
                            <m:r>
                              <a:rPr lang="en-US" sz="2700">
                                <a:solidFill>
                                  <a:prstClr val="white"/>
                                </a:solidFill>
                                <a:latin typeface="Cambria Math" panose="02040503050406030204" pitchFamily="18" charset="0"/>
                                <a:ea typeface="Times New Roman" panose="02020603050405020304" pitchFamily="18" charset="0"/>
                              </a:rPr>
                              <m:t>𝑎</m:t>
                            </m:r>
                          </m:e>
                          <m:sup>
                            <m:r>
                              <a:rPr lang="en-US" sz="2700">
                                <a:solidFill>
                                  <a:prstClr val="white"/>
                                </a:solidFill>
                                <a:latin typeface="Cambria Math" panose="02040503050406030204" pitchFamily="18" charset="0"/>
                                <a:ea typeface="Times New Roman" panose="02020603050405020304" pitchFamily="18" charset="0"/>
                              </a:rPr>
                              <m:t>3</m:t>
                            </m:r>
                          </m:sup>
                        </m:sSup>
                        <m:r>
                          <m:rPr>
                            <m:nor/>
                          </m:rPr>
                          <a:rPr lang="en-US" sz="2700" dirty="0">
                            <a:solidFill>
                              <a:prstClr val="white"/>
                            </a:solidFill>
                            <a:latin typeface="Times New Roman" panose="02020603050405020304" pitchFamily="18" charset="0"/>
                            <a:ea typeface="Times New Roman" panose="02020603050405020304" pitchFamily="18" charset="0"/>
                          </a:rPr>
                          <m:t>.</m:t>
                        </m:r>
                      </m:oMath>
                    </a14:m>
                    <a:r>
                      <a:rPr lang="pt-BR" sz="3000" dirty="0">
                        <a:solidFill>
                          <a:prstClr val="white"/>
                        </a:solidFill>
                        <a:latin typeface="Times New Roman" panose="02020603050405020304" pitchFamily="18" charset="0"/>
                        <a:cs typeface="Times New Roman" panose="02020603050405020304" pitchFamily="18" charset="0"/>
                      </a:rPr>
                      <a:t>	</a:t>
                    </a:r>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77155" y="1753832"/>
                    <a:ext cx="2280848" cy="671760"/>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078058" y="1748231"/>
                    <a:ext cx="2280848" cy="83940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r>
                                <a:rPr lang="en-US" sz="2500">
                                  <a:solidFill>
                                    <a:prstClr val="white"/>
                                  </a:solidFill>
                                  <a:latin typeface="Cambria Math" panose="02040503050406030204" pitchFamily="18" charset="0"/>
                                  <a:ea typeface="Times New Roman" panose="02020603050405020304" pitchFamily="18" charset="0"/>
                                </a:rPr>
                                <m:t>3</m:t>
                              </m:r>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2</m:t>
                                  </m:r>
                                </m:e>
                              </m:rad>
                            </m:num>
                            <m:den>
                              <m:r>
                                <a:rPr lang="en-US" sz="2500">
                                  <a:solidFill>
                                    <a:prstClr val="white"/>
                                  </a:solidFill>
                                  <a:latin typeface="Cambria Math" panose="02040503050406030204" pitchFamily="18" charset="0"/>
                                  <a:ea typeface="Times New Roman" panose="02020603050405020304" pitchFamily="18" charset="0"/>
                                </a:rPr>
                                <m:t>16</m:t>
                              </m:r>
                            </m:den>
                          </m:f>
                          <m:r>
                            <a:rPr lang="en-US" sz="2500">
                              <a:solidFill>
                                <a:prstClr val="white"/>
                              </a:solidFill>
                              <a:latin typeface="Cambria Math" panose="02040503050406030204" pitchFamily="18" charset="0"/>
                              <a:ea typeface="Times New Roman" panose="02020603050405020304" pitchFamily="18" charset="0"/>
                            </a:rPr>
                            <m:t>𝜋</m:t>
                          </m:r>
                          <m:sSup>
                            <m:sSupPr>
                              <m:ctrlPr>
                                <a:rPr lang="en-US" sz="2500">
                                  <a:solidFill>
                                    <a:prstClr val="white"/>
                                  </a:solidFill>
                                  <a:latin typeface="Cambria Math"/>
                                  <a:ea typeface="Times New Roman" panose="02020603050405020304" pitchFamily="18" charset="0"/>
                                </a:rPr>
                              </m:ctrlPr>
                            </m:sSupPr>
                            <m:e>
                              <m:r>
                                <a:rPr lang="en-US" sz="2500">
                                  <a:solidFill>
                                    <a:prstClr val="white"/>
                                  </a:solidFill>
                                  <a:latin typeface="Cambria Math" panose="02040503050406030204" pitchFamily="18" charset="0"/>
                                  <a:ea typeface="Times New Roman" panose="02020603050405020304" pitchFamily="18" charset="0"/>
                                </a:rPr>
                                <m:t>𝑎</m:t>
                              </m:r>
                            </m:e>
                            <m:sup>
                              <m:r>
                                <a:rPr lang="en-US" sz="2500">
                                  <a:solidFill>
                                    <a:prstClr val="white"/>
                                  </a:solidFill>
                                  <a:latin typeface="Cambria Math" panose="02040503050406030204" pitchFamily="18" charset="0"/>
                                  <a:ea typeface="Times New Roman" panose="02020603050405020304" pitchFamily="18" charset="0"/>
                                </a:rPr>
                                <m:t>3</m:t>
                              </m:r>
                            </m:sup>
                          </m:sSup>
                          <m:r>
                            <m:rPr>
                              <m:nor/>
                            </m:rPr>
                            <a:rPr lang="en-US" sz="2500" dirty="0">
                              <a:solidFill>
                                <a:prstClr val="white"/>
                              </a:solidFill>
                              <a:latin typeface="Times New Roman" panose="02020603050405020304" pitchFamily="18" charset="0"/>
                              <a:ea typeface="Times New Roman" panose="02020603050405020304" pitchFamily="18" charset="0"/>
                            </a:rPr>
                            <m:t>.</m:t>
                          </m:r>
                        </m:oMath>
                      </m:oMathPara>
                    </a14:m>
                    <a:endParaRPr lang="en-US" sz="25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8058" y="1748231"/>
                    <a:ext cx="2280848" cy="796402"/>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2080088"/>
              <a:ext cx="3090381" cy="1582014"/>
              <a:chOff x="5537206" y="1557992"/>
              <a:chExt cx="3079904" cy="1470704"/>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123623" y="1761297"/>
                    <a:ext cx="2493487" cy="126739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r>
                                <a:rPr lang="en-US" sz="2500">
                                  <a:solidFill>
                                    <a:prstClr val="white"/>
                                  </a:solidFill>
                                  <a:latin typeface="Cambria Math" panose="02040503050406030204" pitchFamily="18" charset="0"/>
                                  <a:ea typeface="Times New Roman" panose="02020603050405020304" pitchFamily="18" charset="0"/>
                                </a:rPr>
                                <m:t>3</m:t>
                              </m:r>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6</m:t>
                                  </m:r>
                                </m:e>
                              </m:rad>
                            </m:num>
                            <m:den>
                              <m:r>
                                <a:rPr lang="en-US" sz="2500">
                                  <a:solidFill>
                                    <a:prstClr val="white"/>
                                  </a:solidFill>
                                  <a:latin typeface="Cambria Math" panose="02040503050406030204" pitchFamily="18" charset="0"/>
                                  <a:ea typeface="Times New Roman" panose="02020603050405020304" pitchFamily="18" charset="0"/>
                                </a:rPr>
                                <m:t>16</m:t>
                              </m:r>
                            </m:den>
                          </m:f>
                          <m:r>
                            <a:rPr lang="en-US" sz="2500">
                              <a:solidFill>
                                <a:prstClr val="white"/>
                              </a:solidFill>
                              <a:latin typeface="Cambria Math" panose="02040503050406030204" pitchFamily="18" charset="0"/>
                              <a:ea typeface="Times New Roman" panose="02020603050405020304" pitchFamily="18" charset="0"/>
                            </a:rPr>
                            <m:t>𝜋</m:t>
                          </m:r>
                          <m:sSup>
                            <m:sSupPr>
                              <m:ctrlPr>
                                <a:rPr lang="en-US" sz="2500">
                                  <a:solidFill>
                                    <a:prstClr val="white"/>
                                  </a:solidFill>
                                  <a:latin typeface="Cambria Math"/>
                                  <a:ea typeface="Times New Roman" panose="02020603050405020304" pitchFamily="18" charset="0"/>
                                </a:rPr>
                              </m:ctrlPr>
                            </m:sSupPr>
                            <m:e>
                              <m:r>
                                <a:rPr lang="en-US" sz="2500">
                                  <a:solidFill>
                                    <a:prstClr val="white"/>
                                  </a:solidFill>
                                  <a:latin typeface="Cambria Math" panose="02040503050406030204" pitchFamily="18" charset="0"/>
                                  <a:ea typeface="Times New Roman" panose="02020603050405020304" pitchFamily="18" charset="0"/>
                                </a:rPr>
                                <m:t>𝑎</m:t>
                              </m:r>
                            </m:e>
                            <m:sup>
                              <m:r>
                                <a:rPr lang="en-US" sz="2500">
                                  <a:solidFill>
                                    <a:prstClr val="white"/>
                                  </a:solidFill>
                                  <a:latin typeface="Cambria Math" panose="02040503050406030204" pitchFamily="18" charset="0"/>
                                  <a:ea typeface="Times New Roman" panose="02020603050405020304" pitchFamily="18" charset="0"/>
                                </a:rPr>
                                <m:t>3</m:t>
                              </m:r>
                            </m:sup>
                          </m:sSup>
                          <m:r>
                            <m:rPr>
                              <m:nor/>
                            </m:rPr>
                            <a:rPr lang="en-US" sz="2500" dirty="0">
                              <a:solidFill>
                                <a:prstClr val="white"/>
                              </a:solidFill>
                              <a:latin typeface="Times New Roman" panose="02020603050405020304" pitchFamily="18" charset="0"/>
                              <a:ea typeface="Times New Roman" panose="02020603050405020304" pitchFamily="18" charset="0"/>
                            </a:rPr>
                            <m:t>.</m:t>
                          </m:r>
                        </m:oMath>
                      </m:oMathPara>
                    </a14:m>
                    <a:endParaRPr lang="en-US" sz="2500" dirty="0">
                      <a:solidFill>
                        <a:prstClr val="white"/>
                      </a:solidFill>
                      <a:latin typeface="Times New Roman" panose="02020603050405020304" pitchFamily="18" charset="0"/>
                      <a:ea typeface="Times New Roman" panose="02020603050405020304" pitchFamily="18" charset="0"/>
                    </a:endParaRPr>
                  </a:p>
                  <a:p>
                    <a:pPr defTabSz="1088258"/>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61297"/>
                    <a:ext cx="2493487" cy="1224421"/>
                  </a:xfrm>
                  <a:prstGeom prst="rect">
                    <a:avLst/>
                  </a:prstGeom>
                  <a:blipFill rotWithShape="0">
                    <a:blip r:embed="rId7"/>
                    <a:stretch>
                      <a:fillRect/>
                    </a:stretch>
                  </a:blipFill>
                </p:spPr>
                <p:txBody>
                  <a:bodyPr/>
                  <a:lstStyle/>
                  <a:p>
                    <a:r>
                      <a:rPr lang="en-US">
                        <a:noFill/>
                      </a:rPr>
                      <a:t> </a:t>
                    </a:r>
                  </a:p>
                </p:txBody>
              </p:sp>
            </mc:Fallback>
          </mc:AlternateContent>
        </p:grpSp>
      </p:grpSp>
      <p:sp>
        <p:nvSpPr>
          <p:cNvPr id="50" name="Oval 49">
            <a:extLst>
              <a:ext uri="{FF2B5EF4-FFF2-40B4-BE49-F238E27FC236}">
                <a16:creationId xmlns:a16="http://schemas.microsoft.com/office/drawing/2014/main" xmlns="" id="{14E4121E-5E64-4E3D-830F-6D502EA4FAA1}"/>
              </a:ext>
            </a:extLst>
          </p:cNvPr>
          <p:cNvSpPr/>
          <p:nvPr/>
        </p:nvSpPr>
        <p:spPr>
          <a:xfrm>
            <a:off x="6002359" y="1960723"/>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2129634" y="182303"/>
                <a:ext cx="9625638" cy="1416510"/>
              </a:xfrm>
              <a:prstGeom prst="rect">
                <a:avLst/>
              </a:prstGeom>
            </p:spPr>
            <p:txBody>
              <a:bodyPr wrap="square" lIns="45704" tIns="22851" rIns="45704" bIns="22851">
                <a:spAutoFit/>
              </a:bodyPr>
              <a:lstStyle/>
              <a:p>
                <a:pPr marL="314850" indent="-314850" algn="just" defTabSz="1088258">
                  <a:lnSpc>
                    <a:spcPct val="115000"/>
                  </a:lnSpc>
                  <a:tabLst>
                    <a:tab pos="314850" algn="l"/>
                  </a:tabLst>
                </a:pPr>
                <a:r>
                  <a:rPr lang="en-US" sz="2500" dirty="0" err="1">
                    <a:solidFill>
                      <a:prstClr val="black"/>
                    </a:solidFill>
                    <a:latin typeface="Times New Roman" panose="02020603050405020304" pitchFamily="18" charset="0"/>
                    <a:ea typeface="Times New Roman" panose="02020603050405020304" pitchFamily="18" charset="0"/>
                  </a:rPr>
                  <a:t>Cắt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bởi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mặt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phẳng</a:t>
                </a:r>
                <a:r>
                  <a:rPr lang="en-US" sz="2500" dirty="0">
                    <a:solidFill>
                      <a:prstClr val="black"/>
                    </a:solidFill>
                    <a:latin typeface="Times New Roman" panose="02020603050405020304" pitchFamily="18" charset="0"/>
                    <a:ea typeface="Times New Roman" panose="02020603050405020304" pitchFamily="18" charset="0"/>
                  </a:rPr>
                  <a:t> qua </a:t>
                </a:r>
                <a:r>
                  <a:rPr lang="en-US" sz="2500" dirty="0" err="1">
                    <a:solidFill>
                      <a:prstClr val="black"/>
                    </a:solidFill>
                    <a:latin typeface="Times New Roman" panose="02020603050405020304" pitchFamily="18" charset="0"/>
                    <a:ea typeface="Times New Roman" panose="02020603050405020304" pitchFamily="18" charset="0"/>
                  </a:rPr>
                  <a:t>trục</a:t>
                </a:r>
                <a:r>
                  <a:rPr lang="en-US" sz="2500" dirty="0">
                    <a:solidFill>
                      <a:prstClr val="black"/>
                    </a:solidFill>
                    <a:latin typeface="Times New Roman" panose="02020603050405020304" pitchFamily="18" charset="0"/>
                    <a:ea typeface="Times New Roman" panose="02020603050405020304" pitchFamily="18" charset="0"/>
                  </a:rPr>
                  <a:t> ta </a:t>
                </a:r>
                <a:r>
                  <a:rPr lang="en-US" sz="2500" dirty="0" err="1">
                    <a:solidFill>
                      <a:prstClr val="black"/>
                    </a:solidFill>
                    <a:latin typeface="Times New Roman" panose="02020603050405020304" pitchFamily="18" charset="0"/>
                    <a:ea typeface="Times New Roman" panose="02020603050405020304" pitchFamily="18" charset="0"/>
                  </a:rPr>
                  <a:t>được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thiết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chữ</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nhật</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𝐴𝐵𝐶𝐷</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cạnh</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𝐴𝐵</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cạnh</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𝐶𝐷</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nằm</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trên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hai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đáy</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Biết</a:t>
                </a:r>
                <a:r>
                  <a:rPr lang="en-US" sz="2500" dirty="0">
                    <a:solidFill>
                      <a:prstClr val="black"/>
                    </a:solidFill>
                    <a:latin typeface="Times New Roman" panose="02020603050405020304" pitchFamily="18" charset="0"/>
                    <a:ea typeface="Times New Roman" panose="02020603050405020304" pitchFamily="18" charset="0"/>
                  </a:rPr>
                  <a:t> </a:t>
                </a:r>
                <a:endParaRPr lang="en-US" sz="2500" i="1" dirty="0">
                  <a:solidFill>
                    <a:prstClr val="black"/>
                  </a:solidFill>
                  <a:latin typeface="Cambria Math" panose="02040503050406030204" pitchFamily="18" charset="0"/>
                  <a:ea typeface="Times New Roman" panose="02020603050405020304" pitchFamily="18" charset="0"/>
                </a:endParaRPr>
              </a:p>
              <a:p>
                <a:pPr marL="314850" indent="-314850" algn="just" defTabSz="1088258">
                  <a:lnSpc>
                    <a:spcPct val="115000"/>
                  </a:lnSpc>
                  <a:tabLst>
                    <a:tab pos="314850" algn="l"/>
                  </a:tabLst>
                </a:pP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𝐵𝐷</m:t>
                    </m:r>
                    <m:r>
                      <a:rPr lang="en-US" sz="2500" i="1">
                        <a:solidFill>
                          <a:prstClr val="black"/>
                        </a:solidFill>
                        <a:latin typeface="Cambria Math" panose="02040503050406030204" pitchFamily="18" charset="0"/>
                        <a:ea typeface="Times New Roman" panose="02020603050405020304" pitchFamily="18" charset="0"/>
                      </a:rPr>
                      <m:t>=</m:t>
                    </m:r>
                    <m:r>
                      <a:rPr lang="en-US" sz="2500" i="1">
                        <a:solidFill>
                          <a:prstClr val="black"/>
                        </a:solidFill>
                        <a:latin typeface="Cambria Math" panose="02040503050406030204" pitchFamily="18" charset="0"/>
                        <a:ea typeface="Times New Roman" panose="02020603050405020304" pitchFamily="18" charset="0"/>
                      </a:rPr>
                      <m:t>𝑎</m:t>
                    </m:r>
                    <m:rad>
                      <m:radPr>
                        <m:degHide m:val="on"/>
                        <m:ctrlPr>
                          <a:rPr lang="en-US" sz="2500" i="1">
                            <a:solidFill>
                              <a:prstClr val="black"/>
                            </a:solidFill>
                            <a:latin typeface="Cambria Math"/>
                            <a:ea typeface="Times New Roman" panose="02020603050405020304" pitchFamily="18" charset="0"/>
                          </a:rPr>
                        </m:ctrlPr>
                      </m:radPr>
                      <m:deg/>
                      <m:e>
                        <m:r>
                          <a:rPr lang="en-US" sz="2500" i="1">
                            <a:solidFill>
                              <a:prstClr val="black"/>
                            </a:solidFill>
                            <a:latin typeface="Cambria Math" panose="02040503050406030204" pitchFamily="18" charset="0"/>
                            <a:ea typeface="Times New Roman" panose="02020603050405020304" pitchFamily="18" charset="0"/>
                          </a:rPr>
                          <m:t>2</m:t>
                        </m:r>
                      </m:e>
                    </m:rad>
                  </m:oMath>
                </a14:m>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2500" i="1">
                            <a:solidFill>
                              <a:prstClr val="black"/>
                            </a:solidFill>
                            <a:latin typeface="Cambria Math"/>
                            <a:ea typeface="Times New Roman" panose="02020603050405020304" pitchFamily="18" charset="0"/>
                          </a:rPr>
                        </m:ctrlPr>
                      </m:accPr>
                      <m:e>
                        <m:r>
                          <a:rPr lang="en-US" sz="2500" i="1">
                            <a:solidFill>
                              <a:prstClr val="black"/>
                            </a:solidFill>
                            <a:latin typeface="Cambria Math" panose="02040503050406030204" pitchFamily="18" charset="0"/>
                            <a:ea typeface="Times New Roman" panose="02020603050405020304" pitchFamily="18" charset="0"/>
                          </a:rPr>
                          <m:t>𝐷𝐶𝐴</m:t>
                        </m:r>
                      </m:e>
                    </m:acc>
                    <m:r>
                      <a:rPr lang="en-US" sz="2500" i="1">
                        <a:solidFill>
                          <a:prstClr val="black"/>
                        </a:solidFill>
                        <a:latin typeface="Cambria Math" panose="02040503050406030204" pitchFamily="18" charset="0"/>
                        <a:ea typeface="Times New Roman" panose="02020603050405020304" pitchFamily="18" charset="0"/>
                      </a:rPr>
                      <m:t>=30°</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theo</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𝑎</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thể</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259822" y="364606"/>
                <a:ext cx="19253783" cy="2833020"/>
              </a:xfrm>
              <a:prstGeom prst="rect">
                <a:avLst/>
              </a:prstGeom>
              <a:blipFill rotWithShape="0">
                <a:blip r:embed="rId8"/>
                <a:stretch>
                  <a:fillRect l="-1520" t="-3656" r="-1520" b="-7527"/>
                </a:stretch>
              </a:blipFill>
            </p:spPr>
            <p:txBody>
              <a:bodyPr/>
              <a:lstStyle/>
              <a:p>
                <a:r>
                  <a:rPr lang="en-US">
                    <a:noFill/>
                  </a:rPr>
                  <a:t> </a:t>
                </a:r>
              </a:p>
            </p:txBody>
          </p:sp>
        </mc:Fallback>
      </mc:AlternateContent>
      <p:pic>
        <p:nvPicPr>
          <p:cNvPr id="13" name="Picture 12"/>
          <p:cNvPicPr>
            <a:picLocks noChangeAspect="1"/>
          </p:cNvPicPr>
          <p:nvPr/>
        </p:nvPicPr>
        <p:blipFill>
          <a:blip r:embed="rId9"/>
          <a:stretch>
            <a:fillRect/>
          </a:stretch>
        </p:blipFill>
        <p:spPr>
          <a:xfrm>
            <a:off x="9867410" y="3585137"/>
            <a:ext cx="2116171" cy="2415492"/>
          </a:xfrm>
          <a:prstGeom prst="rect">
            <a:avLst/>
          </a:prstGeom>
        </p:spPr>
      </p:pic>
      <p:graphicFrame>
        <p:nvGraphicFramePr>
          <p:cNvPr id="64" name="Object 63"/>
          <p:cNvGraphicFramePr>
            <a:graphicFrameLocks noChangeAspect="1"/>
          </p:cNvGraphicFramePr>
          <p:nvPr/>
        </p:nvGraphicFramePr>
        <p:xfrm>
          <a:off x="1839040" y="5606257"/>
          <a:ext cx="5791240" cy="1175544"/>
        </p:xfrm>
        <a:graphic>
          <a:graphicData uri="http://schemas.openxmlformats.org/presentationml/2006/ole">
            <mc:AlternateContent xmlns:mc="http://schemas.openxmlformats.org/markup-compatibility/2006">
              <mc:Choice xmlns:v="urn:schemas-microsoft-com:vml" Requires="v">
                <p:oleObj spid="_x0000_s49178" name="Equation" r:id="rId10" imgW="5194080" imgH="1066680" progId="Equation.DSMT4">
                  <p:embed/>
                </p:oleObj>
              </mc:Choice>
              <mc:Fallback>
                <p:oleObj name="Equation" r:id="rId10" imgW="5194080" imgH="1066680" progId="Equation.DSMT4">
                  <p:embed/>
                  <p:pic>
                    <p:nvPicPr>
                      <p:cNvPr id="0" name=""/>
                      <p:cNvPicPr>
                        <a:picLocks noChangeAspect="1" noChangeArrowheads="1"/>
                      </p:cNvPicPr>
                      <p:nvPr/>
                    </p:nvPicPr>
                    <p:blipFill>
                      <a:blip r:embed="rId11"/>
                      <a:srcRect/>
                      <a:stretch>
                        <a:fillRect/>
                      </a:stretch>
                    </p:blipFill>
                    <p:spPr bwMode="auto">
                      <a:xfrm>
                        <a:off x="1839040" y="5606257"/>
                        <a:ext cx="5791240" cy="1175544"/>
                      </a:xfrm>
                      <a:prstGeom prst="rect">
                        <a:avLst/>
                      </a:prstGeom>
                      <a:noFill/>
                    </p:spPr>
                  </p:pic>
                </p:oleObj>
              </mc:Fallback>
            </mc:AlternateContent>
          </a:graphicData>
        </a:graphic>
      </p:graphicFrame>
      <p:sp>
        <p:nvSpPr>
          <p:cNvPr id="65" name="Rectangle 64"/>
          <p:cNvSpPr/>
          <p:nvPr/>
        </p:nvSpPr>
        <p:spPr>
          <a:xfrm>
            <a:off x="820782" y="5966667"/>
            <a:ext cx="1054671" cy="507832"/>
          </a:xfrm>
          <a:prstGeom prst="rect">
            <a:avLst/>
          </a:prstGeom>
        </p:spPr>
        <p:txBody>
          <a:bodyPr wrap="square" lIns="45704" tIns="22851" rIns="45704" bIns="22851">
            <a:spAutoFit/>
          </a:bodyPr>
          <a:lstStyle/>
          <a:p>
            <a:pPr defTabSz="1088258"/>
            <a:r>
              <a:rPr lang="en-US" sz="3000" b="1" dirty="0" err="1">
                <a:solidFill>
                  <a:prstClr val="black"/>
                </a:solidFill>
                <a:latin typeface="Times New Roman" panose="02020603050405020304" pitchFamily="18" charset="0"/>
                <a:ea typeface="Calibri" panose="020F0502020204030204" pitchFamily="34" charset="0"/>
              </a:rPr>
              <a:t>Nên</a:t>
            </a:r>
            <a:endParaRPr lang="en-US" sz="3000" b="1" dirty="0">
              <a:solidFill>
                <a:prstClr val="black"/>
              </a:solidFill>
            </a:endParaRPr>
          </a:p>
        </p:txBody>
      </p:sp>
      <p:graphicFrame>
        <p:nvGraphicFramePr>
          <p:cNvPr id="66" name="Object 65"/>
          <p:cNvGraphicFramePr>
            <a:graphicFrameLocks noChangeAspect="1"/>
          </p:cNvGraphicFramePr>
          <p:nvPr/>
        </p:nvGraphicFramePr>
        <p:xfrm>
          <a:off x="650602" y="4849019"/>
          <a:ext cx="1713483" cy="909638"/>
        </p:xfrm>
        <a:graphic>
          <a:graphicData uri="http://schemas.openxmlformats.org/presentationml/2006/ole">
            <mc:AlternateContent xmlns:mc="http://schemas.openxmlformats.org/markup-compatibility/2006">
              <mc:Choice xmlns:v="urn:schemas-microsoft-com:vml" Requires="v">
                <p:oleObj spid="_x0000_s49179" name="Equation" r:id="rId12" imgW="1536480" imgH="825480" progId="Equation.DSMT4">
                  <p:embed/>
                </p:oleObj>
              </mc:Choice>
              <mc:Fallback>
                <p:oleObj name="Equation" r:id="rId12" imgW="1536480" imgH="825480" progId="Equation.DSMT4">
                  <p:embed/>
                  <p:pic>
                    <p:nvPicPr>
                      <p:cNvPr id="0" name=""/>
                      <p:cNvPicPr>
                        <a:picLocks noChangeAspect="1" noChangeArrowheads="1"/>
                      </p:cNvPicPr>
                      <p:nvPr/>
                    </p:nvPicPr>
                    <p:blipFill>
                      <a:blip r:embed="rId13"/>
                      <a:srcRect/>
                      <a:stretch>
                        <a:fillRect/>
                      </a:stretch>
                    </p:blipFill>
                    <p:spPr bwMode="auto">
                      <a:xfrm>
                        <a:off x="650602" y="4849019"/>
                        <a:ext cx="1713483" cy="909638"/>
                      </a:xfrm>
                      <a:prstGeom prst="rect">
                        <a:avLst/>
                      </a:prstGeom>
                      <a:noFill/>
                    </p:spPr>
                  </p:pic>
                </p:oleObj>
              </mc:Fallback>
            </mc:AlternateContent>
          </a:graphicData>
        </a:graphic>
      </p:graphicFrame>
      <p:sp>
        <p:nvSpPr>
          <p:cNvPr id="67" name="Rectangle 66"/>
          <p:cNvSpPr/>
          <p:nvPr/>
        </p:nvSpPr>
        <p:spPr>
          <a:xfrm>
            <a:off x="2501744" y="5044285"/>
            <a:ext cx="1054671"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và</a:t>
            </a:r>
            <a:endParaRPr lang="en-US" sz="3000" dirty="0">
              <a:solidFill>
                <a:prstClr val="black"/>
              </a:solidFill>
            </a:endParaRPr>
          </a:p>
        </p:txBody>
      </p:sp>
      <p:graphicFrame>
        <p:nvGraphicFramePr>
          <p:cNvPr id="68" name="Object 67"/>
          <p:cNvGraphicFramePr>
            <a:graphicFrameLocks noChangeAspect="1"/>
          </p:cNvGraphicFramePr>
          <p:nvPr/>
        </p:nvGraphicFramePr>
        <p:xfrm>
          <a:off x="2972208" y="4861181"/>
          <a:ext cx="3569029" cy="909638"/>
        </p:xfrm>
        <a:graphic>
          <a:graphicData uri="http://schemas.openxmlformats.org/presentationml/2006/ole">
            <mc:AlternateContent xmlns:mc="http://schemas.openxmlformats.org/markup-compatibility/2006">
              <mc:Choice xmlns:v="urn:schemas-microsoft-com:vml" Requires="v">
                <p:oleObj spid="_x0000_s49180" name="Equation" r:id="rId14" imgW="3200400" imgH="825480" progId="Equation.DSMT4">
                  <p:embed/>
                </p:oleObj>
              </mc:Choice>
              <mc:Fallback>
                <p:oleObj name="Equation" r:id="rId14" imgW="3200400" imgH="825480" progId="Equation.DSMT4">
                  <p:embed/>
                  <p:pic>
                    <p:nvPicPr>
                      <p:cNvPr id="0" name=""/>
                      <p:cNvPicPr>
                        <a:picLocks noChangeAspect="1" noChangeArrowheads="1"/>
                      </p:cNvPicPr>
                      <p:nvPr/>
                    </p:nvPicPr>
                    <p:blipFill>
                      <a:blip r:embed="rId15"/>
                      <a:srcRect/>
                      <a:stretch>
                        <a:fillRect/>
                      </a:stretch>
                    </p:blipFill>
                    <p:spPr bwMode="auto">
                      <a:xfrm>
                        <a:off x="2972208" y="4861181"/>
                        <a:ext cx="3569029" cy="909638"/>
                      </a:xfrm>
                      <a:prstGeom prst="rect">
                        <a:avLst/>
                      </a:prstGeom>
                      <a:noFill/>
                    </p:spPr>
                  </p:pic>
                </p:oleObj>
              </mc:Fallback>
            </mc:AlternateContent>
          </a:graphicData>
        </a:graphic>
      </p:graphicFrame>
      <p:graphicFrame>
        <p:nvGraphicFramePr>
          <p:cNvPr id="69" name="Object 68"/>
          <p:cNvGraphicFramePr>
            <a:graphicFrameLocks noChangeAspect="1"/>
          </p:cNvGraphicFramePr>
          <p:nvPr/>
        </p:nvGraphicFramePr>
        <p:xfrm>
          <a:off x="6718219" y="4881563"/>
          <a:ext cx="2577764" cy="909638"/>
        </p:xfrm>
        <a:graphic>
          <a:graphicData uri="http://schemas.openxmlformats.org/presentationml/2006/ole">
            <mc:AlternateContent xmlns:mc="http://schemas.openxmlformats.org/markup-compatibility/2006">
              <mc:Choice xmlns:v="urn:schemas-microsoft-com:vml" Requires="v">
                <p:oleObj spid="_x0000_s49181" name="Equation" r:id="rId16" imgW="2311200" imgH="825480" progId="Equation.DSMT4">
                  <p:embed/>
                </p:oleObj>
              </mc:Choice>
              <mc:Fallback>
                <p:oleObj name="Equation" r:id="rId16" imgW="2311200" imgH="825480" progId="Equation.DSMT4">
                  <p:embed/>
                  <p:pic>
                    <p:nvPicPr>
                      <p:cNvPr id="0" name=""/>
                      <p:cNvPicPr>
                        <a:picLocks noChangeAspect="1" noChangeArrowheads="1"/>
                      </p:cNvPicPr>
                      <p:nvPr/>
                    </p:nvPicPr>
                    <p:blipFill>
                      <a:blip r:embed="rId17"/>
                      <a:srcRect/>
                      <a:stretch>
                        <a:fillRect/>
                      </a:stretch>
                    </p:blipFill>
                    <p:spPr bwMode="auto">
                      <a:xfrm>
                        <a:off x="6718219" y="4881563"/>
                        <a:ext cx="2577764" cy="909638"/>
                      </a:xfrm>
                      <a:prstGeom prst="rect">
                        <a:avLst/>
                      </a:prstGeom>
                      <a:noFill/>
                    </p:spPr>
                  </p:pic>
                </p:oleObj>
              </mc:Fallback>
            </mc:AlternateContent>
          </a:graphicData>
        </a:graphic>
      </p:graphicFrame>
      <p:graphicFrame>
        <p:nvGraphicFramePr>
          <p:cNvPr id="70" name="Object 69"/>
          <p:cNvGraphicFramePr>
            <a:graphicFrameLocks noChangeAspect="1"/>
          </p:cNvGraphicFramePr>
          <p:nvPr/>
        </p:nvGraphicFramePr>
        <p:xfrm>
          <a:off x="1630519" y="3353296"/>
          <a:ext cx="2365067" cy="433388"/>
        </p:xfrm>
        <a:graphic>
          <a:graphicData uri="http://schemas.openxmlformats.org/presentationml/2006/ole">
            <mc:AlternateContent xmlns:mc="http://schemas.openxmlformats.org/markup-compatibility/2006">
              <mc:Choice xmlns:v="urn:schemas-microsoft-com:vml" Requires="v">
                <p:oleObj spid="_x0000_s49182" name="Equation" r:id="rId18" imgW="2120760" imgH="393480" progId="Equation.DSMT4">
                  <p:embed/>
                </p:oleObj>
              </mc:Choice>
              <mc:Fallback>
                <p:oleObj name="Equation" r:id="rId18" imgW="2120760" imgH="393480" progId="Equation.DSMT4">
                  <p:embed/>
                  <p:pic>
                    <p:nvPicPr>
                      <p:cNvPr id="0" name=""/>
                      <p:cNvPicPr>
                        <a:picLocks noChangeAspect="1" noChangeArrowheads="1"/>
                      </p:cNvPicPr>
                      <p:nvPr/>
                    </p:nvPicPr>
                    <p:blipFill>
                      <a:blip r:embed="rId19"/>
                      <a:srcRect/>
                      <a:stretch>
                        <a:fillRect/>
                      </a:stretch>
                    </p:blipFill>
                    <p:spPr bwMode="auto">
                      <a:xfrm>
                        <a:off x="1630519" y="3353296"/>
                        <a:ext cx="2365067" cy="433388"/>
                      </a:xfrm>
                      <a:prstGeom prst="rect">
                        <a:avLst/>
                      </a:prstGeom>
                      <a:noFill/>
                    </p:spPr>
                  </p:pic>
                </p:oleObj>
              </mc:Fallback>
            </mc:AlternateContent>
          </a:graphicData>
        </a:graphic>
      </p:graphicFrame>
      <p:sp>
        <p:nvSpPr>
          <p:cNvPr id="71" name="Rectangle 70"/>
          <p:cNvSpPr/>
          <p:nvPr/>
        </p:nvSpPr>
        <p:spPr>
          <a:xfrm>
            <a:off x="675677" y="3352800"/>
            <a:ext cx="1054671" cy="507832"/>
          </a:xfrm>
          <a:prstGeom prst="rect">
            <a:avLst/>
          </a:prstGeom>
        </p:spPr>
        <p:txBody>
          <a:bodyPr wrap="square" lIns="45704" tIns="22851" rIns="45704" bIns="22851">
            <a:spAutoFit/>
          </a:bodyPr>
          <a:lstStyle/>
          <a:p>
            <a:pPr defTabSz="1088258"/>
            <a:r>
              <a:rPr lang="en-US" sz="3000" dirty="0">
                <a:solidFill>
                  <a:prstClr val="black"/>
                </a:solidFill>
                <a:latin typeface="Times New Roman" panose="02020603050405020304" pitchFamily="18" charset="0"/>
                <a:ea typeface="Calibri" panose="020F0502020204030204" pitchFamily="34" charset="0"/>
              </a:rPr>
              <a:t>Ta </a:t>
            </a:r>
            <a:r>
              <a:rPr lang="en-US" sz="3000" dirty="0" err="1">
                <a:solidFill>
                  <a:prstClr val="black"/>
                </a:solidFill>
                <a:latin typeface="Times New Roman" panose="02020603050405020304" pitchFamily="18" charset="0"/>
                <a:ea typeface="Calibri" panose="020F0502020204030204" pitchFamily="34" charset="0"/>
              </a:rPr>
              <a:t>có</a:t>
            </a:r>
            <a:r>
              <a:rPr lang="en-US" sz="3000" dirty="0">
                <a:solidFill>
                  <a:prstClr val="black"/>
                </a:solidFill>
                <a:latin typeface="Times New Roman" panose="02020603050405020304" pitchFamily="18" charset="0"/>
                <a:ea typeface="Calibri" panose="020F0502020204030204" pitchFamily="34" charset="0"/>
              </a:rPr>
              <a:t> </a:t>
            </a:r>
            <a:endParaRPr lang="en-US" sz="3000" dirty="0">
              <a:solidFill>
                <a:prstClr val="black"/>
              </a:solidFill>
            </a:endParaRPr>
          </a:p>
        </p:txBody>
      </p:sp>
      <p:sp>
        <p:nvSpPr>
          <p:cNvPr id="72" name="Rectangle 71"/>
          <p:cNvSpPr/>
          <p:nvPr/>
        </p:nvSpPr>
        <p:spPr>
          <a:xfrm>
            <a:off x="708144" y="3771900"/>
            <a:ext cx="7525352" cy="507832"/>
          </a:xfrm>
          <a:prstGeom prst="rect">
            <a:avLst/>
          </a:prstGeom>
        </p:spPr>
        <p:txBody>
          <a:bodyPr wrap="square" lIns="45704" tIns="22851" rIns="45704" bIns="22851">
            <a:spAutoFit/>
          </a:bodyPr>
          <a:lstStyle/>
          <a:p>
            <a:pPr defTabSz="1088258"/>
            <a:r>
              <a:rPr lang="en-US" sz="3000" dirty="0" err="1">
                <a:solidFill>
                  <a:prstClr val="black"/>
                </a:solidFill>
                <a:latin typeface="Times New Roman" panose="02020603050405020304" pitchFamily="18" charset="0"/>
                <a:ea typeface="Calibri" panose="020F0502020204030204" pitchFamily="34" charset="0"/>
              </a:rPr>
              <a:t>Mặt</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khác</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xét</a:t>
            </a:r>
            <a:r>
              <a:rPr lang="en-US" sz="3000" dirty="0">
                <a:solidFill>
                  <a:prstClr val="black"/>
                </a:solidFill>
                <a:latin typeface="Times New Roman" panose="02020603050405020304" pitchFamily="18" charset="0"/>
                <a:ea typeface="Calibri" panose="020F0502020204030204" pitchFamily="34" charset="0"/>
              </a:rPr>
              <a:t> tam </a:t>
            </a:r>
            <a:r>
              <a:rPr lang="en-US" sz="3000" dirty="0" err="1">
                <a:solidFill>
                  <a:prstClr val="black"/>
                </a:solidFill>
                <a:latin typeface="Times New Roman" panose="02020603050405020304" pitchFamily="18" charset="0"/>
                <a:ea typeface="Calibri" panose="020F0502020204030204" pitchFamily="34" charset="0"/>
              </a:rPr>
              <a:t>giác</a:t>
            </a:r>
            <a:r>
              <a:rPr lang="en-US" sz="3000" dirty="0">
                <a:solidFill>
                  <a:prstClr val="black"/>
                </a:solidFill>
                <a:latin typeface="Times New Roman" panose="02020603050405020304" pitchFamily="18" charset="0"/>
                <a:ea typeface="Calibri" panose="020F0502020204030204" pitchFamily="34" charset="0"/>
              </a:rPr>
              <a:t> ADC </a:t>
            </a:r>
            <a:r>
              <a:rPr lang="en-US" sz="3000" dirty="0" err="1">
                <a:solidFill>
                  <a:prstClr val="black"/>
                </a:solidFill>
                <a:latin typeface="Times New Roman" panose="02020603050405020304" pitchFamily="18" charset="0"/>
                <a:ea typeface="Calibri" panose="020F0502020204030204" pitchFamily="34" charset="0"/>
              </a:rPr>
              <a:t>vuông</a:t>
            </a:r>
            <a:r>
              <a:rPr lang="en-US" sz="3000" dirty="0">
                <a:solidFill>
                  <a:prstClr val="black"/>
                </a:solidFill>
                <a:latin typeface="Times New Roman" panose="02020603050405020304" pitchFamily="18" charset="0"/>
                <a:ea typeface="Calibri" panose="020F0502020204030204" pitchFamily="34" charset="0"/>
              </a:rPr>
              <a:t> </a:t>
            </a:r>
            <a:r>
              <a:rPr lang="en-US" sz="3000" dirty="0" err="1">
                <a:solidFill>
                  <a:prstClr val="black"/>
                </a:solidFill>
                <a:latin typeface="Times New Roman" panose="02020603050405020304" pitchFamily="18" charset="0"/>
                <a:ea typeface="Calibri" panose="020F0502020204030204" pitchFamily="34" charset="0"/>
              </a:rPr>
              <a:t>tại</a:t>
            </a:r>
            <a:r>
              <a:rPr lang="en-US" sz="3000" dirty="0">
                <a:solidFill>
                  <a:prstClr val="black"/>
                </a:solidFill>
                <a:latin typeface="Times New Roman" panose="02020603050405020304" pitchFamily="18" charset="0"/>
                <a:ea typeface="Calibri" panose="020F0502020204030204" pitchFamily="34" charset="0"/>
              </a:rPr>
              <a:t> D, ta </a:t>
            </a:r>
            <a:r>
              <a:rPr lang="en-US" sz="3000" dirty="0" err="1">
                <a:solidFill>
                  <a:prstClr val="black"/>
                </a:solidFill>
                <a:latin typeface="Times New Roman" panose="02020603050405020304" pitchFamily="18" charset="0"/>
                <a:ea typeface="Calibri" panose="020F0502020204030204" pitchFamily="34" charset="0"/>
              </a:rPr>
              <a:t>có</a:t>
            </a:r>
            <a:r>
              <a:rPr lang="en-US" sz="3000" dirty="0">
                <a:solidFill>
                  <a:prstClr val="black"/>
                </a:solidFill>
                <a:latin typeface="Times New Roman" panose="02020603050405020304" pitchFamily="18" charset="0"/>
                <a:ea typeface="Calibri" panose="020F0502020204030204" pitchFamily="34" charset="0"/>
              </a:rPr>
              <a:t> </a:t>
            </a:r>
            <a:endParaRPr lang="en-US" sz="3000" dirty="0">
              <a:solidFill>
                <a:prstClr val="black"/>
              </a:solidFill>
            </a:endParaRPr>
          </a:p>
        </p:txBody>
      </p:sp>
      <p:graphicFrame>
        <p:nvGraphicFramePr>
          <p:cNvPr id="73" name="Object 72"/>
          <p:cNvGraphicFramePr>
            <a:graphicFrameLocks noChangeAspect="1"/>
          </p:cNvGraphicFramePr>
          <p:nvPr/>
        </p:nvGraphicFramePr>
        <p:xfrm>
          <a:off x="781619" y="4158457"/>
          <a:ext cx="3540458" cy="908844"/>
        </p:xfrm>
        <a:graphic>
          <a:graphicData uri="http://schemas.openxmlformats.org/presentationml/2006/ole">
            <mc:AlternateContent xmlns:mc="http://schemas.openxmlformats.org/markup-compatibility/2006">
              <mc:Choice xmlns:v="urn:schemas-microsoft-com:vml" Requires="v">
                <p:oleObj spid="_x0000_s49183" name="Equation" r:id="rId20" imgW="3174840" imgH="825480" progId="Equation.DSMT4">
                  <p:embed/>
                </p:oleObj>
              </mc:Choice>
              <mc:Fallback>
                <p:oleObj name="Equation" r:id="rId20" imgW="3174840" imgH="825480" progId="Equation.DSMT4">
                  <p:embed/>
                  <p:pic>
                    <p:nvPicPr>
                      <p:cNvPr id="0" name=""/>
                      <p:cNvPicPr>
                        <a:picLocks noChangeAspect="1" noChangeArrowheads="1"/>
                      </p:cNvPicPr>
                      <p:nvPr/>
                    </p:nvPicPr>
                    <p:blipFill>
                      <a:blip r:embed="rId21"/>
                      <a:srcRect/>
                      <a:stretch>
                        <a:fillRect/>
                      </a:stretch>
                    </p:blipFill>
                    <p:spPr bwMode="auto">
                      <a:xfrm>
                        <a:off x="781619" y="4158457"/>
                        <a:ext cx="3540458" cy="908844"/>
                      </a:xfrm>
                      <a:prstGeom prst="rect">
                        <a:avLst/>
                      </a:prstGeom>
                      <a:noFill/>
                    </p:spPr>
                  </p:pic>
                </p:oleObj>
              </mc:Fallback>
            </mc:AlternateContent>
          </a:graphicData>
        </a:graphic>
      </p:graphicFrame>
    </p:spTree>
    <p:extLst>
      <p:ext uri="{BB962C8B-B14F-4D97-AF65-F5344CB8AC3E}">
        <p14:creationId xmlns:p14="http://schemas.microsoft.com/office/powerpoint/2010/main" val="30184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fill="hold"/>
                                        <p:tgtEl>
                                          <p:spTgt spid="69"/>
                                        </p:tgtEl>
                                        <p:attrNameLst>
                                          <p:attrName>ppt_x</p:attrName>
                                        </p:attrNameLst>
                                      </p:cBhvr>
                                      <p:tavLst>
                                        <p:tav tm="0">
                                          <p:val>
                                            <p:strVal val="#ppt_x"/>
                                          </p:val>
                                        </p:tav>
                                        <p:tav tm="100000">
                                          <p:val>
                                            <p:strVal val="#ppt_x"/>
                                          </p:val>
                                        </p:tav>
                                      </p:tavLst>
                                    </p:anim>
                                    <p:anim calcmode="lin" valueType="num">
                                      <p:cBhvr additive="base">
                                        <p:cTn id="6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additive="base">
                                        <p:cTn id="71" dur="500" fill="hold"/>
                                        <p:tgtEl>
                                          <p:spTgt spid="64"/>
                                        </p:tgtEl>
                                        <p:attrNameLst>
                                          <p:attrName>ppt_x</p:attrName>
                                        </p:attrNameLst>
                                      </p:cBhvr>
                                      <p:tavLst>
                                        <p:tav tm="0">
                                          <p:val>
                                            <p:strVal val="#ppt_x"/>
                                          </p:val>
                                        </p:tav>
                                        <p:tav tm="100000">
                                          <p:val>
                                            <p:strVal val="#ppt_x"/>
                                          </p:val>
                                        </p:tav>
                                      </p:tavLst>
                                    </p:anim>
                                    <p:anim calcmode="lin" valueType="num">
                                      <p:cBhvr additive="base">
                                        <p:cTn id="7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5" grpId="0"/>
      <p:bldP spid="67"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59253" y="1104900"/>
            <a:ext cx="10862156" cy="5337105"/>
            <a:chOff x="1120323" y="10988402"/>
            <a:chExt cx="21729655" cy="5155080"/>
          </a:xfrm>
        </p:grpSpPr>
        <p:sp>
          <p:nvSpPr>
            <p:cNvPr id="27" name="Rounded Rectangle 26"/>
            <p:cNvSpPr/>
            <p:nvPr/>
          </p:nvSpPr>
          <p:spPr>
            <a:xfrm>
              <a:off x="1323892" y="11370896"/>
              <a:ext cx="21526086" cy="4772586"/>
            </a:xfrm>
            <a:prstGeom prst="roundRect">
              <a:avLst>
                <a:gd name="adj" fmla="val 4648"/>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latin typeface="Tahoma" pitchFamily="34" charset="0"/>
                <a:ea typeface="Tahoma" pitchFamily="34" charset="0"/>
                <a:cs typeface="Tahoma" pitchFamily="34" charset="0"/>
              </a:endParaRPr>
            </a:p>
          </p:txBody>
        </p:sp>
        <p:grpSp>
          <p:nvGrpSpPr>
            <p:cNvPr id="28" name="Group 2"/>
            <p:cNvGrpSpPr/>
            <p:nvPr/>
          </p:nvGrpSpPr>
          <p:grpSpPr>
            <a:xfrm>
              <a:off x="1120323" y="10988402"/>
              <a:ext cx="3727654" cy="956588"/>
              <a:chOff x="1120323" y="10988402"/>
              <a:chExt cx="3727654" cy="956588"/>
            </a:xfrm>
          </p:grpSpPr>
          <p:sp>
            <p:nvSpPr>
              <p:cNvPr id="29" name="Right Triangle 28"/>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1742"/>
                <a:endParaRPr lang="en-US" sz="2100">
                  <a:solidFill>
                    <a:prstClr val="white"/>
                  </a:solidFill>
                </a:endParaRPr>
              </a:p>
            </p:txBody>
          </p:sp>
          <p:sp>
            <p:nvSpPr>
              <p:cNvPr id="30" name="Freeform 20"/>
              <p:cNvSpPr>
                <a:spLocks/>
              </p:cNvSpPr>
              <p:nvPr/>
            </p:nvSpPr>
            <p:spPr bwMode="auto">
              <a:xfrm rot="5400000">
                <a:off x="2607591" y="9548236"/>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a:extLst/>
            </p:spPr>
            <p:txBody>
              <a:bodyPr vert="horz" wrap="square" lIns="91429" tIns="45715" rIns="91429" bIns="45715" numCol="1" anchor="t" anchorCtr="0" compatLnSpc="1">
                <a:prstTxWarp prst="textNoShape">
                  <a:avLst/>
                </a:prstTxWarp>
              </a:bodyPr>
              <a:lstStyle/>
              <a:p>
                <a:pPr defTabSz="1081742"/>
                <a:endParaRPr lang="en-US" sz="2100">
                  <a:solidFill>
                    <a:prstClr val="black"/>
                  </a:solidFill>
                </a:endParaRPr>
              </a:p>
            </p:txBody>
          </p:sp>
          <p:sp>
            <p:nvSpPr>
              <p:cNvPr id="31" name="TextBox 30"/>
              <p:cNvSpPr txBox="1"/>
              <p:nvPr/>
            </p:nvSpPr>
            <p:spPr>
              <a:xfrm>
                <a:off x="1314449" y="10988402"/>
                <a:ext cx="3300433" cy="431055"/>
              </a:xfrm>
              <a:prstGeom prst="rect">
                <a:avLst/>
              </a:prstGeom>
              <a:noFill/>
            </p:spPr>
            <p:txBody>
              <a:bodyPr wrap="none" rtlCol="0">
                <a:spAutoFit/>
              </a:bodyPr>
              <a:lstStyle/>
              <a:p>
                <a:pPr defTabSz="1081742"/>
                <a:r>
                  <a:rPr lang="en-US" sz="2300" b="1" err="1">
                    <a:solidFill>
                      <a:prstClr val="white"/>
                    </a:solidFill>
                    <a:latin typeface="Tahoma" pitchFamily="34" charset="0"/>
                    <a:ea typeface="Tahoma" pitchFamily="34" charset="0"/>
                    <a:cs typeface="Tahoma" pitchFamily="34" charset="0"/>
                  </a:rPr>
                  <a:t>Tính</a:t>
                </a:r>
                <a:r>
                  <a:rPr lang="en-US" sz="2300" b="1">
                    <a:solidFill>
                      <a:prstClr val="white"/>
                    </a:solidFill>
                    <a:latin typeface="Tahoma" pitchFamily="34" charset="0"/>
                    <a:ea typeface="Tahoma" pitchFamily="34" charset="0"/>
                    <a:cs typeface="Tahoma" pitchFamily="34" charset="0"/>
                  </a:rPr>
                  <a:t> chất </a:t>
                </a:r>
                <a:endParaRPr lang="en-US" sz="2300" b="1" dirty="0">
                  <a:solidFill>
                    <a:prstClr val="white"/>
                  </a:solidFill>
                  <a:latin typeface="Tahoma" pitchFamily="34" charset="0"/>
                  <a:ea typeface="Tahoma" pitchFamily="34" charset="0"/>
                  <a:cs typeface="Tahoma" pitchFamily="34" charset="0"/>
                </a:endParaRPr>
              </a:p>
            </p:txBody>
          </p:sp>
        </p:grpSp>
      </p:grpSp>
      <p:sp>
        <p:nvSpPr>
          <p:cNvPr id="121" name="Rectangle 120"/>
          <p:cNvSpPr/>
          <p:nvPr/>
        </p:nvSpPr>
        <p:spPr>
          <a:xfrm>
            <a:off x="910376" y="2095265"/>
            <a:ext cx="2542272" cy="553980"/>
          </a:xfrm>
          <a:prstGeom prst="rect">
            <a:avLst/>
          </a:prstGeom>
        </p:spPr>
        <p:txBody>
          <a:bodyPr wrap="square" lIns="45424" tIns="22691" rIns="45424" bIns="22691">
            <a:spAutoFit/>
          </a:bodyPr>
          <a:lstStyle/>
          <a:p>
            <a:pPr defTabSz="1081742">
              <a:lnSpc>
                <a:spcPct val="150000"/>
              </a:lnSpc>
            </a:pPr>
            <a:r>
              <a:rPr lang="en-US" sz="2200" b="1">
                <a:solidFill>
                  <a:prstClr val="black"/>
                </a:solidFill>
                <a:latin typeface="Tahoma" panose="020B0604030504040204" pitchFamily="34" charset="0"/>
                <a:ea typeface="Tahoma" panose="020B0604030504040204" pitchFamily="34" charset="0"/>
                <a:cs typeface="Tahoma" panose="020B0604030504040204" pitchFamily="34" charset="0"/>
                <a:sym typeface="Wingdings"/>
              </a:rPr>
              <a:t>2. Các tính chất </a:t>
            </a:r>
          </a:p>
        </p:txBody>
      </p:sp>
      <p:sp>
        <p:nvSpPr>
          <p:cNvPr id="111" name="Rectangle 110"/>
          <p:cNvSpPr/>
          <p:nvPr/>
        </p:nvSpPr>
        <p:spPr>
          <a:xfrm>
            <a:off x="1926709" y="4270345"/>
            <a:ext cx="8997463" cy="384703"/>
          </a:xfrm>
          <a:prstGeom prst="rect">
            <a:avLst/>
          </a:prstGeom>
        </p:spPr>
        <p:txBody>
          <a:bodyPr wrap="square" lIns="45424" tIns="22691" rIns="45424" bIns="22691">
            <a:spAutoFit/>
          </a:bodyPr>
          <a:lstStyle/>
          <a:p>
            <a:pPr algn="just" defTabSz="1081742">
              <a:spcAft>
                <a:spcPts val="300"/>
              </a:spcAft>
            </a:pPr>
            <a:endPar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Wingdings"/>
            </a:endParaRPr>
          </a:p>
        </p:txBody>
      </p:sp>
      <p:sp>
        <p:nvSpPr>
          <p:cNvPr id="15"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4485" y="172340"/>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48" tIns="45424" rIns="90848" bIns="45424" numCol="1" anchor="ctr" anchorCtr="0" compatLnSpc="1">
            <a:prstTxWarp prst="textNoShape">
              <a:avLst/>
            </a:prstTxWarp>
            <a:spAutoFit/>
          </a:bodyPr>
          <a:lstStyle/>
          <a:p>
            <a:pPr algn="ctr" defTabSz="908609"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744" y="228600"/>
            <a:ext cx="11048636" cy="538609"/>
          </a:xfrm>
          <a:prstGeom prst="rect">
            <a:avLst/>
          </a:prstGeom>
          <a:noFill/>
        </p:spPr>
        <p:txBody>
          <a:bodyPr wrap="square" lIns="45424" tIns="22691" rIns="45424" bIns="22691" rtlCol="0">
            <a:spAutoFit/>
          </a:bodyPr>
          <a:lstStyle/>
          <a:p>
            <a:pPr algn="ctr" defTabSz="1081742"/>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910376" y="2674301"/>
            <a:ext cx="10393500" cy="3416320"/>
          </a:xfrm>
          <a:prstGeom prst="rect">
            <a:avLst/>
          </a:prstGeom>
        </p:spPr>
        <p:txBody>
          <a:bodyPr wrap="square" lIns="90880" tIns="45440" rIns="90880" bIns="45440">
            <a:spAutoFit/>
          </a:bodyPr>
          <a:lstStyle/>
          <a:p>
            <a:pPr marL="227104" indent="-227104" algn="just">
              <a:lnSpc>
                <a:spcPct val="150000"/>
              </a:lnSpc>
              <a:buFont typeface="Wingdings" panose="05000000000000000000" charset="0"/>
              <a:buChar char="ü"/>
            </a:pPr>
            <a:r>
              <a:rPr lang="en-US" sz="2400">
                <a:solidFill>
                  <a:prstClr val="black"/>
                </a:solidFill>
                <a:latin typeface="Arial" panose="020B0604020202020204" pitchFamily="34" charset="0"/>
                <a:cs typeface="Arial" panose="020B0604020202020204" pitchFamily="34" charset="0"/>
              </a:rPr>
              <a:t>Cho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song song với trục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của mặt trụ tròn xoay và cách </a:t>
            </a:r>
            <a:r>
              <a:rPr lang="en-US" sz="2400">
                <a:solidFill>
                  <a:srgbClr val="050BE1"/>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một khoảng </a:t>
            </a:r>
            <a:r>
              <a:rPr lang="en-US" sz="2400" i="1">
                <a:solidFill>
                  <a:srgbClr val="050BE1"/>
                </a:solidFill>
                <a:latin typeface="Times New Roman" panose="02020603050405020304" charset="0"/>
                <a:cs typeface="Times New Roman" panose="02020603050405020304" charset="0"/>
              </a:rPr>
              <a:t>d</a:t>
            </a:r>
            <a:r>
              <a:rPr lang="en-US" sz="2400">
                <a:solidFill>
                  <a:prstClr val="black"/>
                </a:solidFill>
                <a:latin typeface="Arial" panose="020B0604020202020204" pitchFamily="34" charset="0"/>
                <a:cs typeface="Arial" panose="020B0604020202020204" pitchFamily="34" charset="0"/>
              </a:rPr>
              <a:t>.</a:t>
            </a:r>
          </a:p>
          <a:p>
            <a:pPr marL="681279" lvl="1" indent="-227104" algn="just">
              <a:lnSpc>
                <a:spcPct val="150000"/>
              </a:lnSpc>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Nếu </a:t>
            </a:r>
            <a:r>
              <a:rPr lang="en-US" sz="2400" i="1">
                <a:solidFill>
                  <a:srgbClr val="050BE1"/>
                </a:solidFill>
                <a:latin typeface="Times New Roman" panose="02020603050405020304" charset="0"/>
                <a:cs typeface="Times New Roman" panose="02020603050405020304" charset="0"/>
              </a:rPr>
              <a:t>d &lt; r</a:t>
            </a:r>
            <a:r>
              <a:rPr lang="en-US" sz="2400">
                <a:solidFill>
                  <a:prstClr val="black"/>
                </a:solidFill>
                <a:latin typeface="Arial" panose="020B0604020202020204" pitchFamily="34" charset="0"/>
                <a:cs typeface="Arial" panose="020B0604020202020204" pitchFamily="34" charset="0"/>
              </a:rPr>
              <a:t> thì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cắt mặt trụ theo hai đường sinh </a:t>
            </a:r>
            <a:r>
              <a:rPr lang="en-US" sz="2400">
                <a:solidFill>
                  <a:prstClr val="black"/>
                </a:solidFill>
                <a:latin typeface="Arial" panose="020B0604020202020204" pitchFamily="34" charset="0"/>
                <a:cs typeface="Arial" panose="020B0604020202020204" pitchFamily="3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thiết diện là hình chữ nhật.</a:t>
            </a:r>
          </a:p>
          <a:p>
            <a:pPr marL="681279" lvl="1" indent="-227104" algn="just">
              <a:lnSpc>
                <a:spcPct val="150000"/>
              </a:lnSpc>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Nếu </a:t>
            </a:r>
            <a:r>
              <a:rPr lang="en-US" sz="2400" i="1">
                <a:solidFill>
                  <a:srgbClr val="050BE1"/>
                </a:solidFill>
                <a:latin typeface="Times New Roman" panose="02020603050405020304" charset="0"/>
                <a:cs typeface="Times New Roman" panose="02020603050405020304" charset="0"/>
              </a:rPr>
              <a:t>d = r</a:t>
            </a:r>
            <a:r>
              <a:rPr lang="en-US" sz="2400">
                <a:solidFill>
                  <a:prstClr val="black"/>
                </a:solidFill>
                <a:latin typeface="Arial" panose="020B0604020202020204" pitchFamily="34" charset="0"/>
                <a:cs typeface="Arial" panose="020B0604020202020204" pitchFamily="34" charset="0"/>
              </a:rPr>
              <a:t> thì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tiếp xúc với mặt trụ theo một đường sinh.</a:t>
            </a:r>
          </a:p>
          <a:p>
            <a:pPr marL="681279" lvl="1" indent="-227104" algn="just">
              <a:lnSpc>
                <a:spcPct val="150000"/>
              </a:lnSpc>
              <a:buFont typeface="Arial" panose="020B0604020202020204" pitchFamily="34" charset="0"/>
              <a:buChar char="•"/>
            </a:pPr>
            <a:r>
              <a:rPr lang="en-US" sz="2400">
                <a:solidFill>
                  <a:prstClr val="black"/>
                </a:solidFill>
                <a:latin typeface="Arial" panose="020B0604020202020204" pitchFamily="34" charset="0"/>
                <a:cs typeface="Arial" panose="020B0604020202020204" pitchFamily="34" charset="0"/>
              </a:rPr>
              <a:t>Nếu </a:t>
            </a:r>
            <a:r>
              <a:rPr lang="en-US" sz="2400" i="1">
                <a:solidFill>
                  <a:srgbClr val="050BE1"/>
                </a:solidFill>
                <a:latin typeface="Times New Roman" panose="02020603050405020304" charset="0"/>
                <a:cs typeface="Times New Roman" panose="02020603050405020304" charset="0"/>
              </a:rPr>
              <a:t>d &gt; r</a:t>
            </a:r>
            <a:r>
              <a:rPr lang="en-US" sz="2400">
                <a:solidFill>
                  <a:prstClr val="black"/>
                </a:solidFill>
                <a:latin typeface="Arial" panose="020B0604020202020204" pitchFamily="34" charset="0"/>
                <a:cs typeface="Arial" panose="020B0604020202020204" pitchFamily="34" charset="0"/>
              </a:rPr>
              <a:t> thì </a:t>
            </a:r>
            <a:r>
              <a:rPr lang="en-US" sz="2400" i="1">
                <a:solidFill>
                  <a:srgbClr val="050BE1"/>
                </a:solidFill>
                <a:latin typeface="Times New Roman" panose="02020603050405020304" charset="0"/>
                <a:cs typeface="Times New Roman" panose="02020603050405020304" charset="0"/>
                <a:sym typeface="+mn-ea"/>
              </a:rPr>
              <a:t>mp(</a:t>
            </a:r>
            <a:r>
              <a:rPr lang="en-US" sz="2400" i="1">
                <a:solidFill>
                  <a:srgbClr val="050BE1"/>
                </a:solidFill>
                <a:latin typeface="Times New Roman" panose="02020603050405020304" charset="0"/>
                <a:cs typeface="Times New Roman" panose="02020603050405020304" charset="0"/>
                <a:sym typeface="Symbol" panose="05050102010706020507" charset="0"/>
              </a:rPr>
              <a:t>)</a:t>
            </a:r>
            <a:r>
              <a:rPr lang="en-US" sz="2400">
                <a:solidFill>
                  <a:prstClr val="black"/>
                </a:solidFill>
                <a:latin typeface="Arial" panose="020B0604020202020204" pitchFamily="34" charset="0"/>
                <a:cs typeface="Arial" panose="020B0604020202020204" pitchFamily="34" charset="0"/>
              </a:rPr>
              <a:t> không cắt mặt trụ.</a:t>
            </a:r>
          </a:p>
        </p:txBody>
      </p:sp>
    </p:spTree>
    <p:extLst>
      <p:ext uri="{BB962C8B-B14F-4D97-AF65-F5344CB8AC3E}">
        <p14:creationId xmlns:p14="http://schemas.microsoft.com/office/powerpoint/2010/main" val="29255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left)">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111"/>
                                        </p:tgtEl>
                                        <p:attrNameLst>
                                          <p:attrName>style.visibility</p:attrName>
                                        </p:attrNameLst>
                                      </p:cBhvr>
                                      <p:to>
                                        <p:strVal val="visible"/>
                                      </p:to>
                                    </p:set>
                                    <p:animEffect transition="in" filter="wipe(left)">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3565764"/>
            <a:ext cx="11834900" cy="3254471"/>
            <a:chOff x="184495" y="3636278"/>
            <a:chExt cx="11834900" cy="3558300"/>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grpSp>
          <p:nvGrpSpPr>
            <p:cNvPr id="6" name="Group 5"/>
            <p:cNvGrpSpPr/>
            <p:nvPr/>
          </p:nvGrpSpPr>
          <p:grpSpPr>
            <a:xfrm>
              <a:off x="203200" y="3636278"/>
              <a:ext cx="2342698" cy="605718"/>
              <a:chOff x="1275608" y="6239450"/>
              <a:chExt cx="4592537" cy="1100559"/>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100559"/>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7" y="117600"/>
            <a:ext cx="11906396" cy="2198889"/>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76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48</a:t>
                </a:r>
              </a:p>
            </p:txBody>
          </p:sp>
        </p:grpSp>
      </p:grpSp>
      <p:grpSp>
        <p:nvGrpSpPr>
          <p:cNvPr id="2" name="Group 1"/>
          <p:cNvGrpSpPr/>
          <p:nvPr/>
        </p:nvGrpSpPr>
        <p:grpSpPr>
          <a:xfrm>
            <a:off x="249106" y="2409291"/>
            <a:ext cx="11838141" cy="1409435"/>
            <a:chOff x="247181" y="2080086"/>
            <a:chExt cx="11838141" cy="1384206"/>
          </a:xfrm>
        </p:grpSpPr>
        <p:grpSp>
          <p:nvGrpSpPr>
            <p:cNvPr id="51" name="Group 50"/>
            <p:cNvGrpSpPr/>
            <p:nvPr/>
          </p:nvGrpSpPr>
          <p:grpSpPr>
            <a:xfrm>
              <a:off x="247181" y="2080086"/>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031322" y="1714128"/>
                    <a:ext cx="2280848" cy="809925"/>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1</m:t>
                                  </m:r>
                                </m:sub>
                              </m:sSub>
                            </m:num>
                            <m:den>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2</m:t>
                                  </m:r>
                                </m:sub>
                              </m:sSub>
                            </m:den>
                          </m:f>
                          <m:r>
                            <a:rPr lang="en-US" sz="2500">
                              <a:solidFill>
                                <a:prstClr val="white"/>
                              </a:solidFill>
                              <a:latin typeface="Cambria Math" panose="02040503050406030204" pitchFamily="18" charset="0"/>
                              <a:ea typeface="Times New Roman" panose="02020603050405020304" pitchFamily="18" charset="0"/>
                            </a:rPr>
                            <m:t>=</m:t>
                          </m:r>
                          <m:f>
                            <m:fPr>
                              <m:ctrlPr>
                                <a:rPr lang="en-US" sz="2500">
                                  <a:solidFill>
                                    <a:prstClr val="white"/>
                                  </a:solidFill>
                                  <a:latin typeface="Cambria Math"/>
                                  <a:ea typeface="Times New Roman" panose="02020603050405020304" pitchFamily="18" charset="0"/>
                                </a:rPr>
                              </m:ctrlPr>
                            </m:fPr>
                            <m:num>
                              <m:r>
                                <a:rPr lang="en-US" sz="2500">
                                  <a:solidFill>
                                    <a:prstClr val="white"/>
                                  </a:solidFill>
                                  <a:latin typeface="Cambria Math" panose="02040503050406030204" pitchFamily="18" charset="0"/>
                                  <a:ea typeface="Times New Roman" panose="02020603050405020304" pitchFamily="18" charset="0"/>
                                </a:rPr>
                                <m:t>2</m:t>
                              </m:r>
                            </m:num>
                            <m:den>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3</m:t>
                                  </m:r>
                                </m:e>
                              </m:rad>
                            </m:den>
                          </m:f>
                          <m:r>
                            <m:rPr>
                              <m:nor/>
                            </m:rPr>
                            <a:rPr lang="en-US" sz="2500" dirty="0">
                              <a:solidFill>
                                <a:prstClr val="white"/>
                              </a:solidFill>
                              <a:latin typeface="Times New Roman" panose="02020603050405020304" pitchFamily="18" charset="0"/>
                              <a:ea typeface="Times New Roman" panose="02020603050405020304" pitchFamily="18" charset="0"/>
                            </a:rPr>
                            <m:t>.</m:t>
                          </m:r>
                        </m:oMath>
                      </m:oMathPara>
                    </a14:m>
                    <a:endParaRPr lang="en-US" sz="25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31322" y="1714128"/>
                    <a:ext cx="2280848" cy="781709"/>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89"/>
              <a:ext cx="3090381" cy="1384203"/>
              <a:chOff x="5537206" y="1557991"/>
              <a:chExt cx="3079904" cy="1286812"/>
            </a:xfrm>
          </p:grpSpPr>
          <p:sp>
            <p:nvSpPr>
              <p:cNvPr id="56" name="Rectangle 55"/>
              <p:cNvSpPr/>
              <p:nvPr/>
            </p:nvSpPr>
            <p:spPr>
              <a:xfrm>
                <a:off x="5827750" y="1557991"/>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6277155" y="1796497"/>
                    <a:ext cx="2280848" cy="104830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 xmlns:m="http://schemas.openxmlformats.org/officeDocument/2006/math">
                        <m:f>
                          <m:fPr>
                            <m:ctrlPr>
                              <a:rPr lang="en-US" sz="2500">
                                <a:solidFill>
                                  <a:prstClr val="white"/>
                                </a:solidFill>
                                <a:latin typeface="Cambria Math"/>
                                <a:ea typeface="Times New Roman" panose="02020603050405020304" pitchFamily="18" charset="0"/>
                              </a:rPr>
                            </m:ctrlPr>
                          </m:fPr>
                          <m:num>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1</m:t>
                                </m:r>
                              </m:sub>
                            </m:sSub>
                          </m:num>
                          <m:den>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2</m:t>
                                </m:r>
                              </m:sub>
                            </m:sSub>
                          </m:den>
                        </m:f>
                        <m:r>
                          <a:rPr lang="en-US" sz="2500">
                            <a:solidFill>
                              <a:prstClr val="white"/>
                            </a:solidFill>
                            <a:latin typeface="Cambria Math" panose="02040503050406030204" pitchFamily="18" charset="0"/>
                            <a:ea typeface="Times New Roman" panose="02020603050405020304" pitchFamily="18" charset="0"/>
                          </a:rPr>
                          <m:t>=2</m:t>
                        </m:r>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3</m:t>
                            </m:r>
                          </m:e>
                        </m:rad>
                        <m:r>
                          <m:rPr>
                            <m:nor/>
                          </m:rPr>
                          <a:rPr lang="en-US" sz="2500" dirty="0">
                            <a:solidFill>
                              <a:prstClr val="white"/>
                            </a:solidFill>
                            <a:latin typeface="Times New Roman" panose="02020603050405020304" pitchFamily="18" charset="0"/>
                            <a:ea typeface="Times New Roman" panose="02020603050405020304" pitchFamily="18" charset="0"/>
                          </a:rPr>
                          <m:t>.</m:t>
                        </m:r>
                      </m:oMath>
                    </a14:m>
                    <a:r>
                      <a:rPr lang="pt-BR" sz="3000" dirty="0">
                        <a:solidFill>
                          <a:prstClr val="white"/>
                        </a:solidFill>
                        <a:latin typeface="Times New Roman" panose="02020603050405020304" pitchFamily="18" charset="0"/>
                        <a:cs typeface="Times New Roman" panose="02020603050405020304" pitchFamily="18" charset="0"/>
                      </a:rPr>
                      <a:t>	</a:t>
                    </a:r>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77155" y="1796497"/>
                    <a:ext cx="2280848" cy="595312"/>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078058" y="1748231"/>
                    <a:ext cx="2280848" cy="801670"/>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1</m:t>
                                  </m:r>
                                </m:sub>
                              </m:sSub>
                            </m:num>
                            <m:den>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2</m:t>
                                  </m:r>
                                </m:sub>
                              </m:sSub>
                            </m:den>
                          </m:f>
                          <m:r>
                            <a:rPr lang="en-US" sz="2500">
                              <a:solidFill>
                                <a:prstClr val="white"/>
                              </a:solidFill>
                              <a:latin typeface="Cambria Math" panose="02040503050406030204" pitchFamily="18" charset="0"/>
                              <a:ea typeface="Times New Roman" panose="02020603050405020304" pitchFamily="18" charset="0"/>
                            </a:rPr>
                            <m:t>=2</m:t>
                          </m:r>
                          <m:r>
                            <m:rPr>
                              <m:nor/>
                            </m:rPr>
                            <a:rPr lang="en-US" sz="2500" dirty="0">
                              <a:solidFill>
                                <a:prstClr val="white"/>
                              </a:solidFill>
                              <a:latin typeface="Times New Roman" panose="02020603050405020304" pitchFamily="18" charset="0"/>
                              <a:ea typeface="Times New Roman" panose="02020603050405020304" pitchFamily="18" charset="0"/>
                            </a:rPr>
                            <m:t>.</m:t>
                          </m:r>
                        </m:oMath>
                      </m:oMathPara>
                    </a14:m>
                    <a:endParaRPr lang="en-US" sz="25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8058" y="1748231"/>
                    <a:ext cx="2280848" cy="773304"/>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123623" y="1761297"/>
                    <a:ext cx="2493487" cy="80166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1</m:t>
                                  </m:r>
                                </m:sub>
                              </m:sSub>
                            </m:num>
                            <m:den>
                              <m:sSub>
                                <m:sSubPr>
                                  <m:ctrlPr>
                                    <a:rPr lang="en-US" sz="2500">
                                      <a:solidFill>
                                        <a:prstClr val="white"/>
                                      </a:solidFill>
                                      <a:latin typeface="Cambria Math"/>
                                      <a:ea typeface="Times New Roman" panose="02020603050405020304" pitchFamily="18" charset="0"/>
                                    </a:rPr>
                                  </m:ctrlPr>
                                </m:sSubPr>
                                <m:e>
                                  <m:r>
                                    <a:rPr lang="en-US" sz="2500">
                                      <a:solidFill>
                                        <a:prstClr val="white"/>
                                      </a:solidFill>
                                      <a:latin typeface="Cambria Math" panose="02040503050406030204" pitchFamily="18" charset="0"/>
                                      <a:ea typeface="Times New Roman" panose="02020603050405020304" pitchFamily="18" charset="0"/>
                                    </a:rPr>
                                    <m:t>𝑆</m:t>
                                  </m:r>
                                </m:e>
                                <m:sub>
                                  <m:r>
                                    <a:rPr lang="en-US" sz="2500">
                                      <a:solidFill>
                                        <a:prstClr val="white"/>
                                      </a:solidFill>
                                      <a:latin typeface="Cambria Math" panose="02040503050406030204" pitchFamily="18" charset="0"/>
                                      <a:ea typeface="Times New Roman" panose="02020603050405020304" pitchFamily="18" charset="0"/>
                                    </a:rPr>
                                    <m:t>2</m:t>
                                  </m:r>
                                </m:sub>
                              </m:sSub>
                            </m:den>
                          </m:f>
                          <m:r>
                            <a:rPr lang="en-US" sz="2500">
                              <a:solidFill>
                                <a:prstClr val="white"/>
                              </a:solidFill>
                              <a:latin typeface="Cambria Math" panose="02040503050406030204" pitchFamily="18" charset="0"/>
                              <a:ea typeface="Times New Roman" panose="02020603050405020304" pitchFamily="18" charset="0"/>
                            </a:rPr>
                            <m:t>=</m:t>
                          </m:r>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3</m:t>
                              </m:r>
                            </m:e>
                          </m:rad>
                          <m:r>
                            <m:rPr>
                              <m:nor/>
                            </m:rPr>
                            <a:rPr lang="en-US" sz="2500" dirty="0">
                              <a:solidFill>
                                <a:prstClr val="white"/>
                              </a:solidFill>
                              <a:latin typeface="Times New Roman" panose="02020603050405020304" pitchFamily="18" charset="0"/>
                              <a:ea typeface="Times New Roman" panose="02020603050405020304" pitchFamily="18" charset="0"/>
                            </a:rPr>
                            <m:t>.</m:t>
                          </m:r>
                        </m:oMath>
                      </m:oMathPara>
                    </a14:m>
                    <a:endParaRPr lang="en-US" sz="25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61297"/>
                    <a:ext cx="2493487" cy="773303"/>
                  </a:xfrm>
                  <a:prstGeom prst="rect">
                    <a:avLst/>
                  </a:prstGeom>
                  <a:blipFill rotWithShape="0">
                    <a:blip r:embed="rId7"/>
                    <a:stretch>
                      <a:fillRect/>
                    </a:stretch>
                  </a:blipFill>
                </p:spPr>
                <p:txBody>
                  <a:bodyPr/>
                  <a:lstStyle/>
                  <a:p>
                    <a:r>
                      <a:rPr lang="en-US">
                        <a:noFill/>
                      </a:rPr>
                      <a:t> </a:t>
                    </a:r>
                  </a:p>
                </p:txBody>
              </p:sp>
            </mc:Fallback>
          </mc:AlternateContent>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096000" y="2700372"/>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2077391" y="213637"/>
                <a:ext cx="9942004" cy="2098395"/>
              </a:xfrm>
              <a:prstGeom prst="rect">
                <a:avLst/>
              </a:prstGeom>
            </p:spPr>
            <p:txBody>
              <a:bodyPr wrap="square" lIns="45704" tIns="22851" rIns="45704" bIns="22851">
                <a:spAutoFit/>
              </a:bodyPr>
              <a:lstStyle/>
              <a:p>
                <a:pPr marL="306280" indent="-305963" defTabSz="1088258">
                  <a:lnSpc>
                    <a:spcPct val="115000"/>
                  </a:lnSpc>
                  <a:tabLst>
                    <a:tab pos="314850" algn="l"/>
                    <a:tab pos="719838" algn="l"/>
                  </a:tabLst>
                </a:pPr>
                <a:r>
                  <a:rPr lang="en-US" sz="2500" dirty="0">
                    <a:solidFill>
                      <a:prstClr val="black"/>
                    </a:solidFill>
                    <a:latin typeface="Times New Roman" panose="02020603050405020304" pitchFamily="18" charset="0"/>
                    <a:ea typeface="Times New Roman" panose="02020603050405020304" pitchFamily="18" charset="0"/>
                  </a:rPr>
                  <a:t>Một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hai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đáy</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hai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tròn</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r>
                          <a:rPr lang="en-US" sz="2500" i="1">
                            <a:solidFill>
                              <a:prstClr val="black"/>
                            </a:solidFill>
                            <a:latin typeface="Cambria Math" panose="02040503050406030204" pitchFamily="18" charset="0"/>
                            <a:ea typeface="Times New Roman" panose="02020603050405020304" pitchFamily="18" charset="0"/>
                          </a:rPr>
                          <m:t>𝑂</m:t>
                        </m:r>
                        <m:r>
                          <a:rPr lang="en-US" sz="2500" i="1">
                            <a:solidFill>
                              <a:prstClr val="black"/>
                            </a:solidFill>
                            <a:latin typeface="Cambria Math" panose="02040503050406030204" pitchFamily="18" charset="0"/>
                            <a:ea typeface="Times New Roman" panose="02020603050405020304" pitchFamily="18" charset="0"/>
                          </a:rPr>
                          <m:t>;</m:t>
                        </m:r>
                        <m:r>
                          <a:rPr lang="en-US" sz="2500" i="1">
                            <a:solidFill>
                              <a:prstClr val="black"/>
                            </a:solidFill>
                            <a:latin typeface="Cambria Math" panose="02040503050406030204" pitchFamily="18" charset="0"/>
                            <a:ea typeface="Times New Roman" panose="02020603050405020304" pitchFamily="18" charset="0"/>
                          </a:rPr>
                          <m:t>𝑟</m:t>
                        </m:r>
                      </m:e>
                    </m: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sSup>
                          <m:sSupPr>
                            <m:ctrlPr>
                              <a:rPr lang="en-US" sz="2500" i="1">
                                <a:solidFill>
                                  <a:prstClr val="black"/>
                                </a:solidFill>
                                <a:latin typeface="Cambria Math"/>
                                <a:ea typeface="Times New Roman" panose="02020603050405020304" pitchFamily="18" charset="0"/>
                              </a:rPr>
                            </m:ctrlPr>
                          </m:sSupPr>
                          <m:e>
                            <m:r>
                              <a:rPr lang="en-US" sz="2500" i="1">
                                <a:solidFill>
                                  <a:prstClr val="black"/>
                                </a:solidFill>
                                <a:latin typeface="Cambria Math" panose="02040503050406030204" pitchFamily="18" charset="0"/>
                                <a:ea typeface="Times New Roman" panose="02020603050405020304" pitchFamily="18" charset="0"/>
                              </a:rPr>
                              <m:t>𝑂</m:t>
                            </m:r>
                          </m:e>
                          <m:sup>
                            <m:r>
                              <a:rPr lang="en-US" sz="2500" i="1">
                                <a:solidFill>
                                  <a:prstClr val="black"/>
                                </a:solidFill>
                                <a:latin typeface="Cambria Math" panose="02040503050406030204" pitchFamily="18" charset="0"/>
                                <a:ea typeface="Times New Roman" panose="02020603050405020304" pitchFamily="18" charset="0"/>
                              </a:rPr>
                              <m:t>′</m:t>
                            </m:r>
                          </m:sup>
                        </m:sSup>
                        <m:r>
                          <a:rPr lang="en-US" sz="2500" i="1">
                            <a:solidFill>
                              <a:prstClr val="black"/>
                            </a:solidFill>
                            <a:latin typeface="Cambria Math" panose="02040503050406030204" pitchFamily="18" charset="0"/>
                            <a:ea typeface="Times New Roman" panose="02020603050405020304" pitchFamily="18" charset="0"/>
                          </a:rPr>
                          <m:t>;</m:t>
                        </m:r>
                        <m:r>
                          <a:rPr lang="en-US" sz="2500" i="1">
                            <a:solidFill>
                              <a:prstClr val="black"/>
                            </a:solidFill>
                            <a:latin typeface="Cambria Math" panose="02040503050406030204" pitchFamily="18" charset="0"/>
                            <a:ea typeface="Times New Roman" panose="02020603050405020304" pitchFamily="18" charset="0"/>
                          </a:rPr>
                          <m:t>𝑟</m:t>
                        </m:r>
                      </m:e>
                    </m: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Khoảng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cách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giữa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hai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đáy</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𝑂</m:t>
                    </m:r>
                    <m:sSup>
                      <m:sSupPr>
                        <m:ctrlPr>
                          <a:rPr lang="en-US" sz="2500" i="1">
                            <a:solidFill>
                              <a:prstClr val="black"/>
                            </a:solidFill>
                            <a:latin typeface="Cambria Math"/>
                            <a:ea typeface="Times New Roman" panose="02020603050405020304" pitchFamily="18" charset="0"/>
                          </a:rPr>
                        </m:ctrlPr>
                      </m:sSupPr>
                      <m:e>
                        <m:r>
                          <a:rPr lang="en-US" sz="2500" i="1">
                            <a:solidFill>
                              <a:prstClr val="black"/>
                            </a:solidFill>
                            <a:latin typeface="Cambria Math" panose="02040503050406030204" pitchFamily="18" charset="0"/>
                            <a:ea typeface="Times New Roman" panose="02020603050405020304" pitchFamily="18" charset="0"/>
                          </a:rPr>
                          <m:t>𝑂</m:t>
                        </m:r>
                      </m:e>
                      <m:sup>
                        <m:r>
                          <a:rPr lang="en-US" sz="2500" i="1">
                            <a:solidFill>
                              <a:prstClr val="black"/>
                            </a:solidFill>
                            <a:latin typeface="Cambria Math" panose="02040503050406030204" pitchFamily="18" charset="0"/>
                            <a:ea typeface="Times New Roman" panose="02020603050405020304" pitchFamily="18" charset="0"/>
                          </a:rPr>
                          <m:t>′</m:t>
                        </m:r>
                      </m:sup>
                    </m:sSup>
                    <m:r>
                      <a:rPr lang="en-US" sz="2500" i="1">
                        <a:solidFill>
                          <a:prstClr val="black"/>
                        </a:solidFill>
                        <a:latin typeface="Cambria Math" panose="02040503050406030204" pitchFamily="18" charset="0"/>
                        <a:ea typeface="Times New Roman" panose="02020603050405020304" pitchFamily="18" charset="0"/>
                      </a:rPr>
                      <m:t>=</m:t>
                    </m:r>
                    <m:r>
                      <a:rPr lang="en-US" sz="2500" i="1">
                        <a:solidFill>
                          <a:prstClr val="black"/>
                        </a:solidFill>
                        <a:latin typeface="Cambria Math" panose="02040503050406030204" pitchFamily="18" charset="0"/>
                        <a:ea typeface="Times New Roman" panose="02020603050405020304" pitchFamily="18" charset="0"/>
                      </a:rPr>
                      <m:t>𝑟</m:t>
                    </m:r>
                    <m:rad>
                      <m:radPr>
                        <m:degHide m:val="on"/>
                        <m:ctrlPr>
                          <a:rPr lang="en-US" sz="2500" i="1">
                            <a:solidFill>
                              <a:prstClr val="black"/>
                            </a:solidFill>
                            <a:latin typeface="Cambria Math"/>
                            <a:ea typeface="Times New Roman" panose="02020603050405020304" pitchFamily="18" charset="0"/>
                          </a:rPr>
                        </m:ctrlPr>
                      </m:radPr>
                      <m:deg/>
                      <m:e>
                        <m:r>
                          <a:rPr lang="en-US" sz="2500" i="1">
                            <a:solidFill>
                              <a:prstClr val="black"/>
                            </a:solidFill>
                            <a:latin typeface="Cambria Math" panose="02040503050406030204" pitchFamily="18" charset="0"/>
                            <a:ea typeface="Times New Roman" panose="02020603050405020304" pitchFamily="18" charset="0"/>
                          </a:rPr>
                          <m:t>3</m:t>
                        </m:r>
                      </m:e>
                    </m:ra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nón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đỉnh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𝑂</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đáy</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tròn</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sSup>
                          <m:sSupPr>
                            <m:ctrlPr>
                              <a:rPr lang="en-US" sz="2500" i="1">
                                <a:solidFill>
                                  <a:prstClr val="black"/>
                                </a:solidFill>
                                <a:latin typeface="Cambria Math"/>
                                <a:ea typeface="Times New Roman" panose="02020603050405020304" pitchFamily="18" charset="0"/>
                              </a:rPr>
                            </m:ctrlPr>
                          </m:sSupPr>
                          <m:e>
                            <m:r>
                              <a:rPr lang="en-US" sz="2500" i="1">
                                <a:solidFill>
                                  <a:prstClr val="black"/>
                                </a:solidFill>
                                <a:latin typeface="Cambria Math" panose="02040503050406030204" pitchFamily="18" charset="0"/>
                                <a:ea typeface="Times New Roman" panose="02020603050405020304" pitchFamily="18" charset="0"/>
                              </a:rPr>
                              <m:t>𝑂</m:t>
                            </m:r>
                          </m:e>
                          <m:sup>
                            <m:r>
                              <a:rPr lang="en-US" sz="2500" i="1">
                                <a:solidFill>
                                  <a:prstClr val="black"/>
                                </a:solidFill>
                                <a:latin typeface="Cambria Math" panose="02040503050406030204" pitchFamily="18" charset="0"/>
                                <a:ea typeface="Times New Roman" panose="02020603050405020304" pitchFamily="18" charset="0"/>
                              </a:rPr>
                              <m:t>′</m:t>
                            </m:r>
                          </m:sup>
                        </m:sSup>
                        <m:r>
                          <a:rPr lang="en-US" sz="2500" i="1">
                            <a:solidFill>
                              <a:prstClr val="black"/>
                            </a:solidFill>
                            <a:latin typeface="Cambria Math" panose="02040503050406030204" pitchFamily="18" charset="0"/>
                            <a:ea typeface="Times New Roman" panose="02020603050405020304" pitchFamily="18" charset="0"/>
                          </a:rPr>
                          <m:t>;</m:t>
                        </m:r>
                        <m:r>
                          <a:rPr lang="en-US" sz="2500" i="1">
                            <a:solidFill>
                              <a:prstClr val="black"/>
                            </a:solidFill>
                            <a:latin typeface="Cambria Math" panose="02040503050406030204" pitchFamily="18" charset="0"/>
                            <a:ea typeface="Times New Roman" panose="02020603050405020304" pitchFamily="18" charset="0"/>
                          </a:rPr>
                          <m:t>𝑟</m:t>
                        </m:r>
                      </m:e>
                    </m: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Gọi</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500" i="1">
                            <a:solidFill>
                              <a:prstClr val="black"/>
                            </a:solidFill>
                            <a:latin typeface="Cambria Math"/>
                            <a:ea typeface="Times New Roman" panose="02020603050405020304" pitchFamily="18" charset="0"/>
                          </a:rPr>
                        </m:ctrlPr>
                      </m:sSubPr>
                      <m:e>
                        <m:r>
                          <a:rPr lang="en-US" sz="2500" i="1">
                            <a:solidFill>
                              <a:prstClr val="black"/>
                            </a:solidFill>
                            <a:latin typeface="Cambria Math" panose="02040503050406030204" pitchFamily="18" charset="0"/>
                            <a:ea typeface="Times New Roman" panose="02020603050405020304" pitchFamily="18" charset="0"/>
                          </a:rPr>
                          <m:t>𝑆</m:t>
                        </m:r>
                      </m:e>
                      <m:sub>
                        <m:r>
                          <a:rPr lang="en-US" sz="2500" i="1">
                            <a:solidFill>
                              <a:prstClr val="black"/>
                            </a:solidFill>
                            <a:latin typeface="Cambria Math" panose="02040503050406030204" pitchFamily="18" charset="0"/>
                            <a:ea typeface="Times New Roman" panose="02020603050405020304" pitchFamily="18" charset="0"/>
                          </a:rPr>
                          <m:t>1</m:t>
                        </m:r>
                      </m:sub>
                    </m:sSub>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xung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quanh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2500" i="1">
                            <a:solidFill>
                              <a:prstClr val="black"/>
                            </a:solidFill>
                            <a:latin typeface="Cambria Math"/>
                            <a:ea typeface="Times New Roman" panose="02020603050405020304" pitchFamily="18" charset="0"/>
                          </a:rPr>
                        </m:ctrlPr>
                      </m:sSubPr>
                      <m:e>
                        <m:r>
                          <a:rPr lang="en-US" sz="2500" i="1">
                            <a:solidFill>
                              <a:prstClr val="black"/>
                            </a:solidFill>
                            <a:latin typeface="Cambria Math" panose="02040503050406030204" pitchFamily="18" charset="0"/>
                            <a:ea typeface="Times New Roman" panose="02020603050405020304" pitchFamily="18" charset="0"/>
                          </a:rPr>
                          <m:t>𝑆</m:t>
                        </m:r>
                      </m:e>
                      <m:sub>
                        <m:r>
                          <a:rPr lang="en-US" sz="2500" i="1">
                            <a:solidFill>
                              <a:prstClr val="black"/>
                            </a:solidFill>
                            <a:latin typeface="Cambria Math" panose="02040503050406030204" pitchFamily="18" charset="0"/>
                            <a:ea typeface="Times New Roman" panose="02020603050405020304" pitchFamily="18" charset="0"/>
                          </a:rPr>
                          <m:t>2</m:t>
                        </m:r>
                      </m:sub>
                    </m:sSub>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xung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quanh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nón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tỉ</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số</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prstClr val="black"/>
                            </a:solidFill>
                            <a:latin typeface="Cambria Math"/>
                            <a:ea typeface="Times New Roman" panose="02020603050405020304" pitchFamily="18" charset="0"/>
                          </a:rPr>
                        </m:ctrlPr>
                      </m:fPr>
                      <m:num>
                        <m:sSub>
                          <m:sSubPr>
                            <m:ctrlPr>
                              <a:rPr lang="en-US" sz="2500" i="1">
                                <a:solidFill>
                                  <a:prstClr val="black"/>
                                </a:solidFill>
                                <a:latin typeface="Cambria Math"/>
                                <a:ea typeface="Times New Roman" panose="02020603050405020304" pitchFamily="18" charset="0"/>
                              </a:rPr>
                            </m:ctrlPr>
                          </m:sSubPr>
                          <m:e>
                            <m:r>
                              <a:rPr lang="en-US" sz="2500" i="1">
                                <a:solidFill>
                                  <a:prstClr val="black"/>
                                </a:solidFill>
                                <a:latin typeface="Cambria Math" panose="02040503050406030204" pitchFamily="18" charset="0"/>
                                <a:ea typeface="Times New Roman" panose="02020603050405020304" pitchFamily="18" charset="0"/>
                              </a:rPr>
                              <m:t>𝑆</m:t>
                            </m:r>
                          </m:e>
                          <m:sub>
                            <m:r>
                              <a:rPr lang="en-US" sz="2500" i="1">
                                <a:solidFill>
                                  <a:prstClr val="black"/>
                                </a:solidFill>
                                <a:latin typeface="Cambria Math" panose="02040503050406030204" pitchFamily="18" charset="0"/>
                                <a:ea typeface="Times New Roman" panose="02020603050405020304" pitchFamily="18" charset="0"/>
                              </a:rPr>
                              <m:t>1</m:t>
                            </m:r>
                          </m:sub>
                        </m:sSub>
                      </m:num>
                      <m:den>
                        <m:sSub>
                          <m:sSubPr>
                            <m:ctrlPr>
                              <a:rPr lang="en-US" sz="2500" i="1">
                                <a:solidFill>
                                  <a:prstClr val="black"/>
                                </a:solidFill>
                                <a:latin typeface="Cambria Math"/>
                                <a:ea typeface="Times New Roman" panose="02020603050405020304" pitchFamily="18" charset="0"/>
                              </a:rPr>
                            </m:ctrlPr>
                          </m:sSubPr>
                          <m:e>
                            <m:r>
                              <a:rPr lang="en-US" sz="2500" i="1">
                                <a:solidFill>
                                  <a:prstClr val="black"/>
                                </a:solidFill>
                                <a:latin typeface="Cambria Math" panose="02040503050406030204" pitchFamily="18" charset="0"/>
                                <a:ea typeface="Times New Roman" panose="02020603050405020304" pitchFamily="18" charset="0"/>
                              </a:rPr>
                              <m:t>𝑆</m:t>
                            </m:r>
                          </m:e>
                          <m:sub>
                            <m:r>
                              <a:rPr lang="en-US" sz="2500" i="1">
                                <a:solidFill>
                                  <a:prstClr val="black"/>
                                </a:solidFill>
                                <a:latin typeface="Cambria Math" panose="02040503050406030204" pitchFamily="18" charset="0"/>
                                <a:ea typeface="Times New Roman" panose="02020603050405020304" pitchFamily="18" charset="0"/>
                              </a:rPr>
                              <m:t>2</m:t>
                            </m:r>
                          </m:sub>
                        </m:sSub>
                      </m:den>
                    </m:f>
                  </m:oMath>
                </a14:m>
                <a:r>
                  <a:rPr lang="en-US" sz="25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155322" y="427272"/>
                <a:ext cx="19886597" cy="4196790"/>
              </a:xfrm>
              <a:prstGeom prst="rect">
                <a:avLst/>
              </a:prstGeom>
              <a:blipFill rotWithShape="0">
                <a:blip r:embed="rId8"/>
                <a:stretch>
                  <a:fillRect l="-1471" t="-2467" r="-1104" b="-726"/>
                </a:stretch>
              </a:blipFill>
            </p:spPr>
            <p:txBody>
              <a:bodyPr/>
              <a:lstStyle/>
              <a:p>
                <a:r>
                  <a:rPr lang="en-US">
                    <a:noFill/>
                  </a:rPr>
                  <a:t> </a:t>
                </a:r>
              </a:p>
            </p:txBody>
          </p:sp>
        </mc:Fallback>
      </mc:AlternateContent>
      <p:pic>
        <p:nvPicPr>
          <p:cNvPr id="13" name="Picture 12"/>
          <p:cNvPicPr>
            <a:picLocks noChangeAspect="1"/>
          </p:cNvPicPr>
          <p:nvPr/>
        </p:nvPicPr>
        <p:blipFill>
          <a:blip r:embed="rId9"/>
          <a:stretch>
            <a:fillRect/>
          </a:stretch>
        </p:blipFill>
        <p:spPr>
          <a:xfrm>
            <a:off x="9249477" y="4107551"/>
            <a:ext cx="2636177" cy="2156493"/>
          </a:xfrm>
          <a:prstGeom prst="rect">
            <a:avLst/>
          </a:prstGeom>
        </p:spPr>
      </p:pic>
      <p:sp>
        <p:nvSpPr>
          <p:cNvPr id="3" name="Rectangle 2"/>
          <p:cNvSpPr>
            <a:spLocks noChangeArrowheads="1"/>
          </p:cNvSpPr>
          <p:nvPr/>
        </p:nvSpPr>
        <p:spPr bwMode="auto">
          <a:xfrm>
            <a:off x="0" y="-184661"/>
            <a:ext cx="923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4" tIns="22851" rIns="45704" bIns="22851" numCol="1" anchor="ctr" anchorCtr="0" compatLnSpc="1">
            <a:prstTxWarp prst="textNoShape">
              <a:avLst/>
            </a:prstTxWarp>
            <a:spAutoFit/>
          </a:bodyPr>
          <a:lstStyle/>
          <a:p>
            <a:pPr defTabSz="1088258"/>
            <a:endParaRPr lang="en-US" sz="2100">
              <a:solidFill>
                <a:prstClr val="black"/>
              </a:solidFill>
            </a:endParaRPr>
          </a:p>
        </p:txBody>
      </p:sp>
      <p:graphicFrame>
        <p:nvGraphicFramePr>
          <p:cNvPr id="12" name="Object 11"/>
          <p:cNvGraphicFramePr>
            <a:graphicFrameLocks noChangeAspect="1"/>
          </p:cNvGraphicFramePr>
          <p:nvPr/>
        </p:nvGraphicFramePr>
        <p:xfrm>
          <a:off x="795221" y="4072186"/>
          <a:ext cx="5285724" cy="615283"/>
        </p:xfrm>
        <a:graphic>
          <a:graphicData uri="http://schemas.openxmlformats.org/presentationml/2006/ole">
            <mc:AlternateContent xmlns:mc="http://schemas.openxmlformats.org/markup-compatibility/2006">
              <mc:Choice xmlns:v="urn:schemas-microsoft-com:vml" Requires="v">
                <p:oleObj spid="_x0000_s50194" name="Equation" r:id="rId10" imgW="4013200" imgH="469900" progId="Equation.DSMT4">
                  <p:embed/>
                </p:oleObj>
              </mc:Choice>
              <mc:Fallback>
                <p:oleObj name="Equation" r:id="rId10" imgW="40132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221" y="4072186"/>
                        <a:ext cx="5285724" cy="615283"/>
                      </a:xfrm>
                      <a:prstGeom prst="rect">
                        <a:avLst/>
                      </a:prstGeom>
                      <a:noFill/>
                    </p:spPr>
                  </p:pic>
                </p:oleObj>
              </mc:Fallback>
            </mc:AlternateContent>
          </a:graphicData>
        </a:graphic>
      </p:graphicFrame>
      <p:sp>
        <p:nvSpPr>
          <p:cNvPr id="14" name="Rectangle 4"/>
          <p:cNvSpPr>
            <a:spLocks noChangeArrowheads="1"/>
          </p:cNvSpPr>
          <p:nvPr/>
        </p:nvSpPr>
        <p:spPr bwMode="auto">
          <a:xfrm>
            <a:off x="0" y="-184661"/>
            <a:ext cx="923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4" tIns="22851" rIns="45704" bIns="22851" numCol="1" anchor="ctr" anchorCtr="0" compatLnSpc="1">
            <a:prstTxWarp prst="textNoShape">
              <a:avLst/>
            </a:prstTxWarp>
            <a:spAutoFit/>
          </a:bodyPr>
          <a:lstStyle/>
          <a:p>
            <a:pPr defTabSz="1088258"/>
            <a:endParaRPr lang="en-US" sz="2100">
              <a:solidFill>
                <a:prstClr val="black"/>
              </a:solidFill>
            </a:endParaRPr>
          </a:p>
        </p:txBody>
      </p:sp>
      <p:graphicFrame>
        <p:nvGraphicFramePr>
          <p:cNvPr id="15" name="Object 14"/>
          <p:cNvGraphicFramePr>
            <a:graphicFrameLocks noChangeAspect="1"/>
          </p:cNvGraphicFramePr>
          <p:nvPr/>
        </p:nvGraphicFramePr>
        <p:xfrm>
          <a:off x="1" y="1"/>
          <a:ext cx="1066661" cy="138113"/>
        </p:xfrm>
        <a:graphic>
          <a:graphicData uri="http://schemas.openxmlformats.org/presentationml/2006/ole">
            <mc:AlternateContent xmlns:mc="http://schemas.openxmlformats.org/markup-compatibility/2006">
              <mc:Choice xmlns:v="urn:schemas-microsoft-com:vml" Requires="v">
                <p:oleObj spid="_x0000_s50195" name="Equation" r:id="rId12" imgW="2133600" imgH="279400" progId="Equation.DSMT4">
                  <p:embed/>
                </p:oleObj>
              </mc:Choice>
              <mc:Fallback>
                <p:oleObj name="Equation" r:id="rId12" imgW="2133600" imgH="2794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066661" cy="138113"/>
                      </a:xfrm>
                      <a:prstGeom prst="rect">
                        <a:avLst/>
                      </a:prstGeom>
                      <a:noFill/>
                    </p:spPr>
                  </p:pic>
                </p:oleObj>
              </mc:Fallback>
            </mc:AlternateContent>
          </a:graphicData>
        </a:graphic>
      </p:graphicFrame>
      <p:graphicFrame>
        <p:nvGraphicFramePr>
          <p:cNvPr id="63" name="Object 62"/>
          <p:cNvGraphicFramePr>
            <a:graphicFrameLocks noChangeAspect="1"/>
          </p:cNvGraphicFramePr>
          <p:nvPr/>
        </p:nvGraphicFramePr>
        <p:xfrm>
          <a:off x="811384" y="4652817"/>
          <a:ext cx="4684103" cy="615157"/>
        </p:xfrm>
        <a:graphic>
          <a:graphicData uri="http://schemas.openxmlformats.org/presentationml/2006/ole">
            <mc:AlternateContent xmlns:mc="http://schemas.openxmlformats.org/markup-compatibility/2006">
              <mc:Choice xmlns:v="urn:schemas-microsoft-com:vml" Requires="v">
                <p:oleObj spid="_x0000_s50196" name="Equation" r:id="rId14" imgW="3555720" imgH="469800" progId="Equation.DSMT4">
                  <p:embed/>
                </p:oleObj>
              </mc:Choice>
              <mc:Fallback>
                <p:oleObj name="Equation" r:id="rId14" imgW="3555720" imgH="469800" progId="Equation.DSMT4">
                  <p:embed/>
                  <p:pic>
                    <p:nvPicPr>
                      <p:cNvPr id="0" name=""/>
                      <p:cNvPicPr>
                        <a:picLocks noChangeAspect="1" noChangeArrowheads="1"/>
                      </p:cNvPicPr>
                      <p:nvPr/>
                    </p:nvPicPr>
                    <p:blipFill>
                      <a:blip r:embed="rId15"/>
                      <a:srcRect/>
                      <a:stretch>
                        <a:fillRect/>
                      </a:stretch>
                    </p:blipFill>
                    <p:spPr bwMode="auto">
                      <a:xfrm>
                        <a:off x="811384" y="4652817"/>
                        <a:ext cx="4684103" cy="615157"/>
                      </a:xfrm>
                      <a:prstGeom prst="rect">
                        <a:avLst/>
                      </a:prstGeom>
                      <a:noFill/>
                    </p:spPr>
                  </p:pic>
                </p:oleObj>
              </mc:Fallback>
            </mc:AlternateContent>
          </a:graphicData>
        </a:graphic>
      </p:graphicFrame>
      <p:graphicFrame>
        <p:nvGraphicFramePr>
          <p:cNvPr id="64" name="Object 63"/>
          <p:cNvGraphicFramePr>
            <a:graphicFrameLocks noChangeAspect="1"/>
          </p:cNvGraphicFramePr>
          <p:nvPr/>
        </p:nvGraphicFramePr>
        <p:xfrm>
          <a:off x="1800605" y="5274119"/>
          <a:ext cx="3077762" cy="1215231"/>
        </p:xfrm>
        <a:graphic>
          <a:graphicData uri="http://schemas.openxmlformats.org/presentationml/2006/ole">
            <mc:AlternateContent xmlns:mc="http://schemas.openxmlformats.org/markup-compatibility/2006">
              <mc:Choice xmlns:v="urn:schemas-microsoft-com:vml" Requires="v">
                <p:oleObj spid="_x0000_s50197" name="Equation" r:id="rId16" imgW="2336760" imgH="927000" progId="Equation.DSMT4">
                  <p:embed/>
                </p:oleObj>
              </mc:Choice>
              <mc:Fallback>
                <p:oleObj name="Equation" r:id="rId16" imgW="2336760" imgH="927000" progId="Equation.DSMT4">
                  <p:embed/>
                  <p:pic>
                    <p:nvPicPr>
                      <p:cNvPr id="0" name=""/>
                      <p:cNvPicPr>
                        <a:picLocks noChangeAspect="1" noChangeArrowheads="1"/>
                      </p:cNvPicPr>
                      <p:nvPr/>
                    </p:nvPicPr>
                    <p:blipFill>
                      <a:blip r:embed="rId17"/>
                      <a:srcRect/>
                      <a:stretch>
                        <a:fillRect/>
                      </a:stretch>
                    </p:blipFill>
                    <p:spPr bwMode="auto">
                      <a:xfrm>
                        <a:off x="1800605" y="5274119"/>
                        <a:ext cx="3077762" cy="1215231"/>
                      </a:xfrm>
                      <a:prstGeom prst="rect">
                        <a:avLst/>
                      </a:prstGeom>
                      <a:noFill/>
                    </p:spPr>
                  </p:pic>
                </p:oleObj>
              </mc:Fallback>
            </mc:AlternateContent>
          </a:graphicData>
        </a:graphic>
      </p:graphicFrame>
      <p:sp>
        <p:nvSpPr>
          <p:cNvPr id="16" name="Rectangle 15"/>
          <p:cNvSpPr/>
          <p:nvPr/>
        </p:nvSpPr>
        <p:spPr>
          <a:xfrm>
            <a:off x="956922" y="5561491"/>
            <a:ext cx="1054671" cy="507832"/>
          </a:xfrm>
          <a:prstGeom prst="rect">
            <a:avLst/>
          </a:prstGeom>
        </p:spPr>
        <p:txBody>
          <a:bodyPr wrap="square" lIns="45704" tIns="22851" rIns="45704" bIns="22851">
            <a:spAutoFit/>
          </a:bodyPr>
          <a:lstStyle/>
          <a:p>
            <a:pPr defTabSz="1088258"/>
            <a:r>
              <a:rPr lang="en-US" sz="3000" b="1" dirty="0" err="1">
                <a:solidFill>
                  <a:prstClr val="black"/>
                </a:solidFill>
                <a:latin typeface="Times New Roman" panose="02020603050405020304" pitchFamily="18" charset="0"/>
                <a:ea typeface="Calibri" panose="020F0502020204030204" pitchFamily="34" charset="0"/>
              </a:rPr>
              <a:t>Vậy</a:t>
            </a:r>
            <a:endParaRPr lang="en-US" sz="3000" b="1" dirty="0">
              <a:solidFill>
                <a:prstClr val="black"/>
              </a:solidFill>
            </a:endParaRPr>
          </a:p>
        </p:txBody>
      </p:sp>
    </p:spTree>
    <p:extLst>
      <p:ext uri="{BB962C8B-B14F-4D97-AF65-F5344CB8AC3E}">
        <p14:creationId xmlns:p14="http://schemas.microsoft.com/office/powerpoint/2010/main" val="18149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left)">
                                      <p:cBhvr>
                                        <p:cTn id="4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489579"/>
            <a:ext cx="11834900" cy="4220908"/>
            <a:chOff x="184495" y="3636266"/>
            <a:chExt cx="11834900" cy="4481567"/>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6"/>
              <a:ext cx="2342698" cy="588210"/>
              <a:chOff x="1275608" y="6239450"/>
              <a:chExt cx="4592537" cy="1068752"/>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068752"/>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1344148"/>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49</a:t>
                </a:r>
              </a:p>
            </p:txBody>
          </p:sp>
        </p:grpSp>
      </p:grpSp>
      <p:grpSp>
        <p:nvGrpSpPr>
          <p:cNvPr id="3" name="Group 2"/>
          <p:cNvGrpSpPr/>
          <p:nvPr/>
        </p:nvGrpSpPr>
        <p:grpSpPr>
          <a:xfrm>
            <a:off x="247183" y="1501339"/>
            <a:ext cx="11838141" cy="914406"/>
            <a:chOff x="247181" y="1501339"/>
            <a:chExt cx="11838141" cy="914406"/>
          </a:xfrm>
        </p:grpSpPr>
        <p:grpSp>
          <p:nvGrpSpPr>
            <p:cNvPr id="51" name="Group 50"/>
            <p:cNvGrpSpPr/>
            <p:nvPr/>
          </p:nvGrpSpPr>
          <p:grpSpPr>
            <a:xfrm>
              <a:off x="247181" y="1501339"/>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23623" y="1625234"/>
                    <a:ext cx="2280848" cy="755183"/>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f>
                          <m:fPr>
                            <m:ctrlPr>
                              <a:rPr lang="en-US" sz="3000">
                                <a:solidFill>
                                  <a:prstClr val="white"/>
                                </a:solidFill>
                                <a:latin typeface="Cambria Math"/>
                                <a:ea typeface="Times New Roman" panose="02020603050405020304" pitchFamily="18" charset="0"/>
                              </a:rPr>
                            </m:ctrlPr>
                          </m:fPr>
                          <m:num>
                            <m:r>
                              <a:rPr lang="en-US" sz="3000">
                                <a:solidFill>
                                  <a:prstClr val="white"/>
                                </a:solidFill>
                                <a:latin typeface="Cambria Math" panose="02040503050406030204" pitchFamily="18" charset="0"/>
                                <a:ea typeface="Times New Roman" panose="02020603050405020304" pitchFamily="18" charset="0"/>
                              </a:rPr>
                              <m:t>4</m:t>
                            </m:r>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num>
                          <m:den>
                            <m:r>
                              <a:rPr lang="en-US" sz="3000">
                                <a:solidFill>
                                  <a:prstClr val="white"/>
                                </a:solidFill>
                                <a:latin typeface="Cambria Math" panose="02040503050406030204" pitchFamily="18" charset="0"/>
                                <a:ea typeface="Times New Roman" panose="02020603050405020304" pitchFamily="18" charset="0"/>
                              </a:rPr>
                              <m:t>3</m:t>
                            </m:r>
                          </m:den>
                        </m:f>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23623" y="1625234"/>
                    <a:ext cx="2280848" cy="725736"/>
                  </a:xfrm>
                  <a:prstGeom prst="rect">
                    <a:avLst/>
                  </a:prstGeom>
                  <a:blipFill rotWithShape="0">
                    <a:blip r:embed="rId4"/>
                    <a:stretch>
                      <a:fillRect b="-10156"/>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6006949" y="1602746"/>
                    <a:ext cx="2280848" cy="803466"/>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r>
                                <a:rPr lang="en-US" sz="2500">
                                  <a:solidFill>
                                    <a:prstClr val="white"/>
                                  </a:solidFill>
                                  <a:latin typeface="Cambria Math" panose="02040503050406030204" pitchFamily="18" charset="0"/>
                                  <a:ea typeface="Times New Roman" panose="02020603050405020304" pitchFamily="18" charset="0"/>
                                </a:rPr>
                                <m:t>5</m:t>
                              </m:r>
                              <m:r>
                                <a:rPr lang="en-US" sz="2500">
                                  <a:solidFill>
                                    <a:prstClr val="white"/>
                                  </a:solidFill>
                                  <a:latin typeface="Cambria Math" panose="02040503050406030204" pitchFamily="18" charset="0"/>
                                  <a:ea typeface="Times New Roman" panose="02020603050405020304" pitchFamily="18" charset="0"/>
                                </a:rPr>
                                <m:t>𝜋</m:t>
                              </m:r>
                              <m:sSup>
                                <m:sSupPr>
                                  <m:ctrlPr>
                                    <a:rPr lang="en-US" sz="2500">
                                      <a:solidFill>
                                        <a:prstClr val="white"/>
                                      </a:solidFill>
                                      <a:latin typeface="Cambria Math"/>
                                      <a:ea typeface="Times New Roman" panose="02020603050405020304" pitchFamily="18" charset="0"/>
                                    </a:rPr>
                                  </m:ctrlPr>
                                </m:sSupPr>
                                <m:e>
                                  <m:r>
                                    <a:rPr lang="en-US" sz="2500">
                                      <a:solidFill>
                                        <a:prstClr val="white"/>
                                      </a:solidFill>
                                      <a:latin typeface="Cambria Math" panose="02040503050406030204" pitchFamily="18" charset="0"/>
                                      <a:ea typeface="Times New Roman" panose="02020603050405020304" pitchFamily="18" charset="0"/>
                                    </a:rPr>
                                    <m:t>𝑎</m:t>
                                  </m:r>
                                </m:e>
                                <m:sup>
                                  <m:r>
                                    <a:rPr lang="en-US" sz="2500">
                                      <a:solidFill>
                                        <a:prstClr val="white"/>
                                      </a:solidFill>
                                      <a:latin typeface="Cambria Math" panose="02040503050406030204" pitchFamily="18" charset="0"/>
                                      <a:ea typeface="Times New Roman" panose="02020603050405020304" pitchFamily="18" charset="0"/>
                                    </a:rPr>
                                    <m:t>3</m:t>
                                  </m:r>
                                </m:sup>
                              </m:sSup>
                            </m:num>
                            <m:den>
                              <m:r>
                                <a:rPr lang="en-US" sz="2500">
                                  <a:solidFill>
                                    <a:prstClr val="white"/>
                                  </a:solidFill>
                                  <a:latin typeface="Cambria Math" panose="02040503050406030204" pitchFamily="18" charset="0"/>
                                  <a:ea typeface="Times New Roman" panose="02020603050405020304" pitchFamily="18" charset="0"/>
                                </a:rPr>
                                <m:t>3</m:t>
                              </m:r>
                            </m:den>
                          </m:f>
                          <m:r>
                            <m:rPr>
                              <m:nor/>
                            </m:rPr>
                            <a:rPr lang="en-US" sz="25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5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006949" y="1602746"/>
                    <a:ext cx="2280848" cy="760547"/>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4"/>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81471" y="1558433"/>
                    <a:ext cx="2493487" cy="803466"/>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Para xmlns:m="http://schemas.openxmlformats.org/officeDocument/2006/math">
                        <m:oMathParaPr>
                          <m:jc m:val="centerGroup"/>
                        </m:oMathParaPr>
                        <m:oMath xmlns:m="http://schemas.openxmlformats.org/officeDocument/2006/math">
                          <m:f>
                            <m:fPr>
                              <m:ctrlPr>
                                <a:rPr lang="en-US" sz="2500">
                                  <a:solidFill>
                                    <a:prstClr val="white"/>
                                  </a:solidFill>
                                  <a:latin typeface="Cambria Math"/>
                                  <a:ea typeface="Times New Roman" panose="02020603050405020304" pitchFamily="18" charset="0"/>
                                </a:rPr>
                              </m:ctrlPr>
                            </m:fPr>
                            <m:num>
                              <m:r>
                                <a:rPr lang="en-US" sz="2500">
                                  <a:solidFill>
                                    <a:prstClr val="white"/>
                                  </a:solidFill>
                                  <a:latin typeface="Cambria Math" panose="02040503050406030204" pitchFamily="18" charset="0"/>
                                  <a:ea typeface="Times New Roman" panose="02020603050405020304" pitchFamily="18" charset="0"/>
                                </a:rPr>
                                <m:t>7</m:t>
                              </m:r>
                              <m:r>
                                <a:rPr lang="en-US" sz="2500">
                                  <a:solidFill>
                                    <a:prstClr val="white"/>
                                  </a:solidFill>
                                  <a:latin typeface="Cambria Math" panose="02040503050406030204" pitchFamily="18" charset="0"/>
                                  <a:ea typeface="Times New Roman" panose="02020603050405020304" pitchFamily="18" charset="0"/>
                                </a:rPr>
                                <m:t>𝜋</m:t>
                              </m:r>
                              <m:sSup>
                                <m:sSupPr>
                                  <m:ctrlPr>
                                    <a:rPr lang="en-US" sz="2500">
                                      <a:solidFill>
                                        <a:prstClr val="white"/>
                                      </a:solidFill>
                                      <a:latin typeface="Cambria Math"/>
                                      <a:ea typeface="Times New Roman" panose="02020603050405020304" pitchFamily="18" charset="0"/>
                                    </a:rPr>
                                  </m:ctrlPr>
                                </m:sSupPr>
                                <m:e>
                                  <m:r>
                                    <a:rPr lang="en-US" sz="2500">
                                      <a:solidFill>
                                        <a:prstClr val="white"/>
                                      </a:solidFill>
                                      <a:latin typeface="Cambria Math" panose="02040503050406030204" pitchFamily="18" charset="0"/>
                                      <a:ea typeface="Times New Roman" panose="02020603050405020304" pitchFamily="18" charset="0"/>
                                    </a:rPr>
                                    <m:t>𝑎</m:t>
                                  </m:r>
                                </m:e>
                                <m:sup>
                                  <m:r>
                                    <a:rPr lang="en-US" sz="2500">
                                      <a:solidFill>
                                        <a:prstClr val="white"/>
                                      </a:solidFill>
                                      <a:latin typeface="Cambria Math" panose="02040503050406030204" pitchFamily="18" charset="0"/>
                                      <a:ea typeface="Times New Roman" panose="02020603050405020304" pitchFamily="18" charset="0"/>
                                    </a:rPr>
                                    <m:t>3</m:t>
                                  </m:r>
                                </m:sup>
                              </m:sSup>
                            </m:num>
                            <m:den>
                              <m:r>
                                <a:rPr lang="en-US" sz="2500">
                                  <a:solidFill>
                                    <a:prstClr val="white"/>
                                  </a:solidFill>
                                  <a:latin typeface="Cambria Math" panose="02040503050406030204" pitchFamily="18" charset="0"/>
                                  <a:ea typeface="Times New Roman" panose="02020603050405020304" pitchFamily="18" charset="0"/>
                                </a:rPr>
                                <m:t>3</m:t>
                              </m:r>
                            </m:den>
                          </m:f>
                          <m:r>
                            <m:rPr>
                              <m:nor/>
                            </m:rPr>
                            <a:rPr lang="en-US" sz="25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50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81471" y="1558433"/>
                    <a:ext cx="2493487" cy="760547"/>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3154860" y="1785973"/>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13" name="Rectangle 12"/>
          <p:cNvSpPr/>
          <p:nvPr/>
        </p:nvSpPr>
        <p:spPr>
          <a:xfrm>
            <a:off x="2104728" y="119272"/>
            <a:ext cx="9929840" cy="1200329"/>
          </a:xfrm>
          <a:prstGeom prst="rect">
            <a:avLst/>
          </a:prstGeom>
        </p:spPr>
        <p:txBody>
          <a:bodyPr wrap="square" lIns="45704" tIns="22851" rIns="45704" bIns="22851">
            <a:spAutoFit/>
          </a:bodyPr>
          <a:lstStyle/>
          <a:p>
            <a:pPr defTabSz="457041" eaLnBrk="0" fontAlgn="base" hangingPunct="0">
              <a:spcBef>
                <a:spcPct val="0"/>
              </a:spcBef>
              <a:spcAft>
                <a:spcPct val="0"/>
              </a:spcAft>
            </a:pP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Cho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hình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thang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err="1">
                <a:solidFill>
                  <a:prstClr val="black"/>
                </a:solidFill>
                <a:latin typeface="Times New Roman" panose="02020603050405020304" charset="0"/>
                <a:ea typeface="Times New Roman" panose="02020603050405020304" charset="0"/>
                <a:cs typeface="Times New Roman" panose="02020603050405020304" charset="0"/>
              </a:rPr>
              <a:t>ABCD</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vuông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tại</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a:solidFill>
                  <a:prstClr val="black"/>
                </a:solidFill>
                <a:latin typeface="Times New Roman" panose="02020603050405020304" charset="0"/>
                <a:ea typeface="Times New Roman" panose="02020603050405020304" charset="0"/>
                <a:cs typeface="Times New Roman" panose="02020603050405020304" charset="0"/>
              </a:rPr>
              <a:t>A</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và</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a:solidFill>
                  <a:prstClr val="black"/>
                </a:solidFill>
                <a:latin typeface="Times New Roman" panose="02020603050405020304" charset="0"/>
                <a:ea typeface="Times New Roman" panose="02020603050405020304" charset="0"/>
                <a:cs typeface="Times New Roman" panose="02020603050405020304" charset="0"/>
              </a:rPr>
              <a:t>B</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với</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a:solidFill>
                  <a:prstClr val="black"/>
                </a:solidFill>
                <a:latin typeface="Times New Roman" panose="02020603050405020304" charset="0"/>
                <a:ea typeface="Times New Roman" panose="02020603050405020304" charset="0"/>
                <a:cs typeface="Times New Roman" panose="02020603050405020304" charset="0"/>
              </a:rPr>
              <a:t>AB=BC=AD2=a</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Quay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hình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thang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và</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miền</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trong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của</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nó</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quanh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đường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thẳng</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chứa</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cạnh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a:solidFill>
                  <a:prstClr val="black"/>
                </a:solidFill>
                <a:latin typeface="Times New Roman" panose="02020603050405020304" charset="0"/>
                <a:ea typeface="Times New Roman" panose="02020603050405020304" charset="0"/>
                <a:cs typeface="Times New Roman" panose="02020603050405020304" charset="0"/>
              </a:rPr>
              <a:t>BC</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Tính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thể</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tích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i="1" dirty="0">
                <a:solidFill>
                  <a:prstClr val="black"/>
                </a:solidFill>
                <a:latin typeface="Times New Roman" panose="02020603050405020304" charset="0"/>
                <a:ea typeface="Times New Roman" panose="02020603050405020304" charset="0"/>
                <a:cs typeface="Times New Roman" panose="02020603050405020304" charset="0"/>
              </a:rPr>
              <a:t>V</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của</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khối</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tròn</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xoay</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được</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tạo</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500" dirty="0" err="1">
                <a:solidFill>
                  <a:prstClr val="black"/>
                </a:solidFill>
                <a:latin typeface="Times New Roman" panose="02020603050405020304" charset="0"/>
                <a:ea typeface="Times New Roman" panose="02020603050405020304" charset="0"/>
                <a:cs typeface="Times New Roman" panose="02020603050405020304" charset="0"/>
              </a:rPr>
              <a:t>thành</a:t>
            </a:r>
            <a:r>
              <a:rPr lang="en-US" altLang="en-US" sz="2500" dirty="0">
                <a:solidFill>
                  <a:prstClr val="black"/>
                </a:solidFill>
                <a:latin typeface="Times New Roman" panose="02020603050405020304" charset="0"/>
                <a:ea typeface="Times New Roman" panose="02020603050405020304" charset="0"/>
                <a:cs typeface="Times New Roman" panose="02020603050405020304" charset="0"/>
              </a:rPr>
              <a:t>.</a:t>
            </a:r>
            <a:endParaRPr lang="en-US" altLang="en-US" sz="2500" dirty="0">
              <a:solidFill>
                <a:prstClr val="black"/>
              </a:solidFill>
              <a:latin typeface="Times New Roman" panose="02020603050405020304" charset="0"/>
              <a:cs typeface="Times New Roman" panose="02020603050405020304" charset="0"/>
            </a:endParaRPr>
          </a:p>
        </p:txBody>
      </p:sp>
      <p:pic>
        <p:nvPicPr>
          <p:cNvPr id="14" name="Picture 13"/>
          <p:cNvPicPr>
            <a:picLocks noChangeAspect="1"/>
          </p:cNvPicPr>
          <p:nvPr/>
        </p:nvPicPr>
        <p:blipFill>
          <a:blip r:embed="rId8"/>
          <a:stretch>
            <a:fillRect/>
          </a:stretch>
        </p:blipFill>
        <p:spPr>
          <a:xfrm>
            <a:off x="9533893" y="3278410"/>
            <a:ext cx="2500675" cy="2852030"/>
          </a:xfrm>
          <a:prstGeom prst="rect">
            <a:avLst/>
          </a:prstGeom>
        </p:spPr>
      </p:pic>
      <p:sp>
        <p:nvSpPr>
          <p:cNvPr id="50" name="Rectangle 49"/>
          <p:cNvSpPr/>
          <p:nvPr/>
        </p:nvSpPr>
        <p:spPr>
          <a:xfrm>
            <a:off x="534124" y="2933701"/>
            <a:ext cx="7789135"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Dựng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chữ</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nhật</a:t>
            </a:r>
            <a:r>
              <a:rPr lang="en-US" sz="2500" dirty="0">
                <a:solidFill>
                  <a:prstClr val="black"/>
                </a:solidFill>
                <a:latin typeface="Times New Roman" panose="02020603050405020304" pitchFamily="18" charset="0"/>
                <a:ea typeface="Calibri" panose="020F0502020204030204" pitchFamily="34" charset="0"/>
              </a:rPr>
              <a:t> ABED </a:t>
            </a:r>
            <a:r>
              <a:rPr lang="en-US" sz="2500" dirty="0" err="1">
                <a:solidFill>
                  <a:prstClr val="black"/>
                </a:solidFill>
                <a:latin typeface="Times New Roman" panose="02020603050405020304" pitchFamily="18" charset="0"/>
                <a:ea typeface="Calibri" panose="020F0502020204030204" pitchFamily="34" charset="0"/>
              </a:rPr>
              <a:t>với</a:t>
            </a:r>
            <a:r>
              <a:rPr lang="en-US" sz="2500" dirty="0">
                <a:solidFill>
                  <a:prstClr val="black"/>
                </a:solidFill>
                <a:latin typeface="Times New Roman" panose="02020603050405020304" pitchFamily="18" charset="0"/>
                <a:ea typeface="Calibri" panose="020F0502020204030204" pitchFamily="34" charset="0"/>
              </a:rPr>
              <a:t> E </a:t>
            </a:r>
            <a:r>
              <a:rPr lang="en-US" sz="2500" dirty="0" err="1">
                <a:solidFill>
                  <a:prstClr val="black"/>
                </a:solidFill>
                <a:latin typeface="Times New Roman" panose="02020603050405020304" pitchFamily="18" charset="0"/>
                <a:ea typeface="Calibri" panose="020F0502020204030204" pitchFamily="34" charset="0"/>
              </a:rPr>
              <a:t>nằm</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trên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tia</a:t>
            </a:r>
            <a:r>
              <a:rPr lang="en-US" sz="2500" dirty="0">
                <a:solidFill>
                  <a:prstClr val="black"/>
                </a:solidFill>
                <a:latin typeface="Times New Roman" panose="02020603050405020304" pitchFamily="18" charset="0"/>
                <a:ea typeface="Calibri" panose="020F0502020204030204" pitchFamily="34" charset="0"/>
              </a:rPr>
              <a:t> BC. </a:t>
            </a:r>
            <a:endParaRPr lang="en-US" sz="2500" dirty="0">
              <a:solidFill>
                <a:prstClr val="black"/>
              </a:solidFill>
            </a:endParaRPr>
          </a:p>
        </p:txBody>
      </p:sp>
      <p:sp>
        <p:nvSpPr>
          <p:cNvPr id="65" name="Rectangle 64"/>
          <p:cNvSpPr/>
          <p:nvPr/>
        </p:nvSpPr>
        <p:spPr>
          <a:xfrm>
            <a:off x="496029" y="3375392"/>
            <a:ext cx="8971736" cy="815608"/>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sinh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bởi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chữ</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nhật</a:t>
            </a:r>
            <a:r>
              <a:rPr lang="en-US" sz="2500" dirty="0">
                <a:solidFill>
                  <a:prstClr val="black"/>
                </a:solidFill>
                <a:latin typeface="Times New Roman" panose="02020603050405020304" pitchFamily="18" charset="0"/>
                <a:ea typeface="Calibri" panose="020F0502020204030204" pitchFamily="34" charset="0"/>
              </a:rPr>
              <a:t> ABED </a:t>
            </a:r>
            <a:r>
              <a:rPr lang="en-US" sz="2500" dirty="0" err="1">
                <a:solidFill>
                  <a:prstClr val="black"/>
                </a:solidFill>
                <a:latin typeface="Times New Roman" panose="02020603050405020304" pitchFamily="18" charset="0"/>
                <a:ea typeface="Calibri" panose="020F0502020204030204" pitchFamily="34" charset="0"/>
              </a:rPr>
              <a:t>khi</a:t>
            </a:r>
            <a:r>
              <a:rPr lang="en-US" sz="2500" dirty="0">
                <a:solidFill>
                  <a:prstClr val="black"/>
                </a:solidFill>
                <a:latin typeface="Times New Roman" panose="02020603050405020304" pitchFamily="18" charset="0"/>
                <a:ea typeface="Calibri" panose="020F0502020204030204" pitchFamily="34" charset="0"/>
              </a:rPr>
              <a:t> quay </a:t>
            </a:r>
            <a:r>
              <a:rPr lang="en-US" sz="2500" dirty="0" err="1">
                <a:solidFill>
                  <a:prstClr val="black"/>
                </a:solidFill>
                <a:latin typeface="Times New Roman" panose="02020603050405020304" pitchFamily="18" charset="0"/>
                <a:ea typeface="Calibri" panose="020F0502020204030204" pitchFamily="34" charset="0"/>
              </a:rPr>
              <a:t>quanh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đường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thẳng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chứa</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cạnh</a:t>
            </a:r>
            <a:r>
              <a:rPr lang="en-US" sz="2500" dirty="0">
                <a:solidFill>
                  <a:prstClr val="black"/>
                </a:solidFill>
                <a:latin typeface="Times New Roman" panose="02020603050405020304" pitchFamily="18" charset="0"/>
                <a:ea typeface="Calibri" panose="020F0502020204030204" pitchFamily="34" charset="0"/>
              </a:rPr>
              <a:t> BC </a:t>
            </a:r>
            <a:r>
              <a:rPr lang="en-US" sz="2500" dirty="0" err="1">
                <a:solidFill>
                  <a:prstClr val="black"/>
                </a:solidFill>
                <a:latin typeface="Times New Roman" panose="02020603050405020304" pitchFamily="18" charset="0"/>
                <a:ea typeface="Calibri" panose="020F0502020204030204" pitchFamily="34" charset="0"/>
              </a:rPr>
              <a:t>là</a:t>
            </a:r>
            <a:endParaRPr lang="en-US" sz="2500" dirty="0">
              <a:solidFill>
                <a:prstClr val="black"/>
              </a:solidFill>
            </a:endParaRPr>
          </a:p>
        </p:txBody>
      </p:sp>
      <p:graphicFrame>
        <p:nvGraphicFramePr>
          <p:cNvPr id="66" name="Object 65"/>
          <p:cNvGraphicFramePr>
            <a:graphicFrameLocks noChangeAspect="1"/>
          </p:cNvGraphicFramePr>
          <p:nvPr/>
        </p:nvGraphicFramePr>
        <p:xfrm>
          <a:off x="4518268" y="3724521"/>
          <a:ext cx="4437773" cy="481777"/>
        </p:xfrm>
        <a:graphic>
          <a:graphicData uri="http://schemas.openxmlformats.org/presentationml/2006/ole">
            <mc:AlternateContent xmlns:mc="http://schemas.openxmlformats.org/markup-compatibility/2006">
              <mc:Choice xmlns:v="urn:schemas-microsoft-com:vml" Requires="v">
                <p:oleObj spid="_x0000_s51214" name="Equation" r:id="rId9" imgW="4279680" imgH="469800" progId="Equation.DSMT4">
                  <p:embed/>
                </p:oleObj>
              </mc:Choice>
              <mc:Fallback>
                <p:oleObj name="Equation" r:id="rId9" imgW="4279680" imgH="469800" progId="Equation.DSMT4">
                  <p:embed/>
                  <p:pic>
                    <p:nvPicPr>
                      <p:cNvPr id="0" name=""/>
                      <p:cNvPicPr>
                        <a:picLocks noChangeAspect="1" noChangeArrowheads="1"/>
                      </p:cNvPicPr>
                      <p:nvPr/>
                    </p:nvPicPr>
                    <p:blipFill>
                      <a:blip r:embed="rId10"/>
                      <a:srcRect/>
                      <a:stretch>
                        <a:fillRect/>
                      </a:stretch>
                    </p:blipFill>
                    <p:spPr bwMode="auto">
                      <a:xfrm>
                        <a:off x="4518268" y="3724521"/>
                        <a:ext cx="4437773" cy="481777"/>
                      </a:xfrm>
                      <a:prstGeom prst="rect">
                        <a:avLst/>
                      </a:prstGeom>
                      <a:noFill/>
                    </p:spPr>
                  </p:pic>
                </p:oleObj>
              </mc:Fallback>
            </mc:AlternateContent>
          </a:graphicData>
        </a:graphic>
      </p:graphicFrame>
      <p:sp>
        <p:nvSpPr>
          <p:cNvPr id="67" name="Rectangle 66"/>
          <p:cNvSpPr/>
          <p:nvPr/>
        </p:nvSpPr>
        <p:spPr>
          <a:xfrm>
            <a:off x="470193" y="4290793"/>
            <a:ext cx="8971736" cy="815608"/>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nón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sinh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bởi</a:t>
            </a:r>
            <a:r>
              <a:rPr lang="en-US" sz="2500" dirty="0">
                <a:solidFill>
                  <a:prstClr val="black"/>
                </a:solidFill>
                <a:latin typeface="Times New Roman" panose="02020603050405020304" pitchFamily="18" charset="0"/>
                <a:ea typeface="Calibri" panose="020F0502020204030204" pitchFamily="34" charset="0"/>
              </a:rPr>
              <a:t> tam </a:t>
            </a:r>
            <a:r>
              <a:rPr lang="en-US" sz="2500" dirty="0" err="1">
                <a:solidFill>
                  <a:prstClr val="black"/>
                </a:solidFill>
                <a:latin typeface="Times New Roman" panose="02020603050405020304" pitchFamily="18" charset="0"/>
                <a:ea typeface="Calibri" panose="020F0502020204030204" pitchFamily="34" charset="0"/>
              </a:rPr>
              <a:t>giác</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EDC</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xoay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quanh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đường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thẳng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chứa</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cạnh</a:t>
            </a:r>
            <a:r>
              <a:rPr lang="en-US" sz="2500" dirty="0">
                <a:solidFill>
                  <a:prstClr val="black"/>
                </a:solidFill>
                <a:latin typeface="Times New Roman" panose="02020603050405020304" pitchFamily="18" charset="0"/>
                <a:ea typeface="Calibri" panose="020F0502020204030204" pitchFamily="34" charset="0"/>
              </a:rPr>
              <a:t> BC </a:t>
            </a:r>
            <a:r>
              <a:rPr lang="en-US" sz="2500" dirty="0" err="1">
                <a:solidFill>
                  <a:prstClr val="black"/>
                </a:solidFill>
                <a:latin typeface="Times New Roman" panose="02020603050405020304" pitchFamily="18" charset="0"/>
                <a:ea typeface="Calibri" panose="020F0502020204030204" pitchFamily="34" charset="0"/>
              </a:rPr>
              <a:t>là</a:t>
            </a:r>
            <a:endParaRPr lang="en-US" sz="2500" dirty="0">
              <a:solidFill>
                <a:prstClr val="black"/>
              </a:solidFill>
            </a:endParaRPr>
          </a:p>
        </p:txBody>
      </p:sp>
      <p:graphicFrame>
        <p:nvGraphicFramePr>
          <p:cNvPr id="68" name="Object 67"/>
          <p:cNvGraphicFramePr>
            <a:graphicFrameLocks noChangeAspect="1"/>
          </p:cNvGraphicFramePr>
          <p:nvPr/>
        </p:nvGraphicFramePr>
        <p:xfrm>
          <a:off x="3524010" y="4693066"/>
          <a:ext cx="4533858" cy="832523"/>
        </p:xfrm>
        <a:graphic>
          <a:graphicData uri="http://schemas.openxmlformats.org/presentationml/2006/ole">
            <mc:AlternateContent xmlns:mc="http://schemas.openxmlformats.org/markup-compatibility/2006">
              <mc:Choice xmlns:v="urn:schemas-microsoft-com:vml" Requires="v">
                <p:oleObj spid="_x0000_s51215" name="Equation" r:id="rId11" imgW="4508280" imgH="838080" progId="Equation.DSMT4">
                  <p:embed/>
                </p:oleObj>
              </mc:Choice>
              <mc:Fallback>
                <p:oleObj name="Equation" r:id="rId11" imgW="4508280" imgH="838080" progId="Equation.DSMT4">
                  <p:embed/>
                  <p:pic>
                    <p:nvPicPr>
                      <p:cNvPr id="0" name=""/>
                      <p:cNvPicPr>
                        <a:picLocks noChangeAspect="1" noChangeArrowheads="1"/>
                      </p:cNvPicPr>
                      <p:nvPr/>
                    </p:nvPicPr>
                    <p:blipFill>
                      <a:blip r:embed="rId12"/>
                      <a:srcRect/>
                      <a:stretch>
                        <a:fillRect/>
                      </a:stretch>
                    </p:blipFill>
                    <p:spPr bwMode="auto">
                      <a:xfrm>
                        <a:off x="3524010" y="4693066"/>
                        <a:ext cx="4533858" cy="832523"/>
                      </a:xfrm>
                      <a:prstGeom prst="rect">
                        <a:avLst/>
                      </a:prstGeom>
                      <a:noFill/>
                    </p:spPr>
                  </p:pic>
                </p:oleObj>
              </mc:Fallback>
            </mc:AlternateContent>
          </a:graphicData>
        </a:graphic>
      </p:graphicFrame>
      <p:sp>
        <p:nvSpPr>
          <p:cNvPr id="69" name="Rectangle 68"/>
          <p:cNvSpPr/>
          <p:nvPr/>
        </p:nvSpPr>
        <p:spPr>
          <a:xfrm>
            <a:off x="531521" y="5505550"/>
            <a:ext cx="8971736"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xoay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cần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tìm</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endParaRPr lang="en-US" sz="2500" dirty="0">
              <a:solidFill>
                <a:prstClr val="black"/>
              </a:solidFill>
            </a:endParaRPr>
          </a:p>
        </p:txBody>
      </p:sp>
      <p:graphicFrame>
        <p:nvGraphicFramePr>
          <p:cNvPr id="70" name="Object 69"/>
          <p:cNvGraphicFramePr>
            <a:graphicFrameLocks noChangeAspect="1"/>
          </p:cNvGraphicFramePr>
          <p:nvPr/>
        </p:nvGraphicFramePr>
        <p:xfrm>
          <a:off x="5136456" y="5666418"/>
          <a:ext cx="2711917" cy="897459"/>
        </p:xfrm>
        <a:graphic>
          <a:graphicData uri="http://schemas.openxmlformats.org/presentationml/2006/ole">
            <mc:AlternateContent xmlns:mc="http://schemas.openxmlformats.org/markup-compatibility/2006">
              <mc:Choice xmlns:v="urn:schemas-microsoft-com:vml" Requires="v">
                <p:oleObj spid="_x0000_s51216" name="Equation" r:id="rId13" imgW="2501640" imgH="838080" progId="Equation.DSMT4">
                  <p:embed/>
                </p:oleObj>
              </mc:Choice>
              <mc:Fallback>
                <p:oleObj name="Equation" r:id="rId13" imgW="2501640" imgH="838080" progId="Equation.DSMT4">
                  <p:embed/>
                  <p:pic>
                    <p:nvPicPr>
                      <p:cNvPr id="0" name=""/>
                      <p:cNvPicPr>
                        <a:picLocks noChangeAspect="1" noChangeArrowheads="1"/>
                      </p:cNvPicPr>
                      <p:nvPr/>
                    </p:nvPicPr>
                    <p:blipFill>
                      <a:blip r:embed="rId14"/>
                      <a:srcRect/>
                      <a:stretch>
                        <a:fillRect/>
                      </a:stretch>
                    </p:blipFill>
                    <p:spPr bwMode="auto">
                      <a:xfrm>
                        <a:off x="5136456" y="5666418"/>
                        <a:ext cx="2711917" cy="897459"/>
                      </a:xfrm>
                      <a:prstGeom prst="rect">
                        <a:avLst/>
                      </a:prstGeom>
                      <a:noFill/>
                    </p:spPr>
                  </p:pic>
                </p:oleObj>
              </mc:Fallback>
            </mc:AlternateContent>
          </a:graphicData>
        </a:graphic>
      </p:graphicFrame>
    </p:spTree>
    <p:extLst>
      <p:ext uri="{BB962C8B-B14F-4D97-AF65-F5344CB8AC3E}">
        <p14:creationId xmlns:p14="http://schemas.microsoft.com/office/powerpoint/2010/main" val="232056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50" grpId="0"/>
      <p:bldP spid="65" grpId="0"/>
      <p:bldP spid="67" grpId="0"/>
      <p:bldP spid="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800277"/>
            <a:ext cx="11834900" cy="3910210"/>
            <a:chOff x="184495" y="3636272"/>
            <a:chExt cx="11834900" cy="4481561"/>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2"/>
              <a:ext cx="2342698" cy="634947"/>
              <a:chOff x="1275608" y="6239450"/>
              <a:chExt cx="4592537" cy="1153669"/>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153669"/>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1722526"/>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72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50</a:t>
                </a:r>
              </a:p>
            </p:txBody>
          </p:sp>
        </p:grpSp>
      </p:grpSp>
      <p:grpSp>
        <p:nvGrpSpPr>
          <p:cNvPr id="3" name="Group 2"/>
          <p:cNvGrpSpPr/>
          <p:nvPr/>
        </p:nvGrpSpPr>
        <p:grpSpPr>
          <a:xfrm>
            <a:off x="233310" y="1768057"/>
            <a:ext cx="11838141" cy="933033"/>
            <a:chOff x="247181" y="1501340"/>
            <a:chExt cx="11838141" cy="933033"/>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472101"/>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sSup>
                            <m:sSupPr>
                              <m:ctrlPr>
                                <a:rPr lang="en-US" sz="2700">
                                  <a:solidFill>
                                    <a:prstClr val="white"/>
                                  </a:solidFill>
                                  <a:latin typeface="Cambria Math"/>
                                  <a:ea typeface="Times New Roman" panose="02020603050405020304" pitchFamily="18" charset="0"/>
                                </a:rPr>
                              </m:ctrlPr>
                            </m:sSupPr>
                            <m:e>
                              <m:r>
                                <a:rPr lang="en-US" sz="2700" i="0">
                                  <a:solidFill>
                                    <a:prstClr val="white"/>
                                  </a:solidFill>
                                  <a:latin typeface="Cambria Math" panose="02040503050406030204" pitchFamily="18" charset="0"/>
                                  <a:ea typeface="Times New Roman" panose="02020603050405020304" pitchFamily="18" charset="0"/>
                                </a:rPr>
                                <m:t>3</m:t>
                              </m:r>
                              <m:r>
                                <a:rPr lang="en-US" sz="2700">
                                  <a:solidFill>
                                    <a:prstClr val="white"/>
                                  </a:solidFill>
                                  <a:latin typeface="Cambria Math" panose="02040503050406030204" pitchFamily="18" charset="0"/>
                                  <a:ea typeface="Times New Roman" panose="02020603050405020304" pitchFamily="18" charset="0"/>
                                </a:rPr>
                                <m:t>𝜋</m:t>
                              </m:r>
                              <m:r>
                                <a:rPr lang="en-US" sz="2700">
                                  <a:solidFill>
                                    <a:prstClr val="white"/>
                                  </a:solidFill>
                                  <a:latin typeface="Cambria Math" panose="02040503050406030204" pitchFamily="18" charset="0"/>
                                  <a:ea typeface="Times New Roman" panose="02020603050405020304" pitchFamily="18" charset="0"/>
                                </a:rPr>
                                <m:t>𝑎</m:t>
                              </m:r>
                            </m:e>
                            <m:sup>
                              <m:r>
                                <a:rPr lang="en-US" sz="2700" i="0">
                                  <a:solidFill>
                                    <a:prstClr val="white"/>
                                  </a:solidFill>
                                  <a:latin typeface="Cambria Math" panose="02040503050406030204" pitchFamily="18" charset="0"/>
                                  <a:ea typeface="Times New Roman" panose="02020603050405020304" pitchFamily="18" charset="0"/>
                                </a:rPr>
                                <m:t>3</m:t>
                              </m:r>
                            </m:sup>
                          </m:sSup>
                          <m:r>
                            <m:rPr>
                              <m:nor/>
                            </m:rPr>
                            <a:rPr lang="en-US" sz="2700" i="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7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36336"/>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3"/>
              <a:ext cx="3090381" cy="914400"/>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485633"/>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2500">
                              <a:solidFill>
                                <a:prstClr val="white"/>
                              </a:solidFill>
                              <a:latin typeface="Cambria Math" panose="02040503050406030204" pitchFamily="18" charset="0"/>
                              <a:ea typeface="Times New Roman" panose="02020603050405020304" pitchFamily="18" charset="0"/>
                            </a:rPr>
                            <m:t>𝜋</m:t>
                          </m:r>
                          <m:sSup>
                            <m:sSupPr>
                              <m:ctrlPr>
                                <a:rPr lang="en-US" sz="2500">
                                  <a:solidFill>
                                    <a:prstClr val="white"/>
                                  </a:solidFill>
                                  <a:latin typeface="Cambria Math"/>
                                  <a:ea typeface="Times New Roman" panose="02020603050405020304" pitchFamily="18" charset="0"/>
                                </a:rPr>
                              </m:ctrlPr>
                            </m:sSupPr>
                            <m:e>
                              <m:r>
                                <a:rPr lang="en-US" sz="2500">
                                  <a:solidFill>
                                    <a:prstClr val="white"/>
                                  </a:solidFill>
                                  <a:latin typeface="Cambria Math" panose="02040503050406030204" pitchFamily="18" charset="0"/>
                                  <a:ea typeface="Times New Roman" panose="02020603050405020304" pitchFamily="18" charset="0"/>
                                </a:rPr>
                                <m:t>𝑎</m:t>
                              </m:r>
                            </m:e>
                            <m:sup>
                              <m:r>
                                <a:rPr lang="en-US" sz="2500">
                                  <a:solidFill>
                                    <a:prstClr val="white"/>
                                  </a:solidFill>
                                  <a:latin typeface="Cambria Math" panose="02040503050406030204" pitchFamily="18" charset="0"/>
                                  <a:ea typeface="Times New Roman" panose="02020603050405020304" pitchFamily="18" charset="0"/>
                                </a:rPr>
                                <m:t>3</m:t>
                              </m:r>
                            </m:sup>
                          </m:sSup>
                          <m:rad>
                            <m:radPr>
                              <m:degHide m:val="on"/>
                              <m:ctrlPr>
                                <a:rPr lang="en-US" sz="2500">
                                  <a:solidFill>
                                    <a:prstClr val="white"/>
                                  </a:solidFill>
                                  <a:latin typeface="Cambria Math"/>
                                  <a:ea typeface="Times New Roman" panose="02020603050405020304" pitchFamily="18" charset="0"/>
                                </a:rPr>
                              </m:ctrlPr>
                            </m:radPr>
                            <m:deg/>
                            <m:e>
                              <m:r>
                                <a:rPr lang="en-US" sz="2500">
                                  <a:solidFill>
                                    <a:prstClr val="white"/>
                                  </a:solidFill>
                                  <a:latin typeface="Cambria Math" panose="02040503050406030204" pitchFamily="18" charset="0"/>
                                  <a:ea typeface="Times New Roman" panose="02020603050405020304" pitchFamily="18" charset="0"/>
                                </a:rPr>
                                <m:t>3</m:t>
                              </m:r>
                            </m:e>
                          </m:rad>
                          <m:r>
                            <m:rPr>
                              <m:nor/>
                            </m:rPr>
                            <a:rPr lang="en-US" sz="25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5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42684"/>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4"/>
              <a:ext cx="3090381" cy="933029"/>
              <a:chOff x="5537206" y="1557992"/>
              <a:chExt cx="3079904" cy="867380"/>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1932" y="1656719"/>
                    <a:ext cx="2280848" cy="768653"/>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f>
                          <m:fPr>
                            <m:ctrlPr>
                              <a:rPr lang="en-US" sz="3000">
                                <a:solidFill>
                                  <a:prstClr val="white"/>
                                </a:solidFill>
                                <a:latin typeface="Cambria Math"/>
                                <a:ea typeface="Times New Roman" panose="02020603050405020304" pitchFamily="18" charset="0"/>
                              </a:rPr>
                            </m:ctrlPr>
                          </m:fPr>
                          <m:num>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ad>
                              <m:radPr>
                                <m:degHide m:val="on"/>
                                <m:ctrlPr>
                                  <a:rPr lang="en-US" sz="3000">
                                    <a:solidFill>
                                      <a:prstClr val="white"/>
                                    </a:solidFill>
                                    <a:latin typeface="Cambria Math"/>
                                    <a:ea typeface="Times New Roman" panose="02020603050405020304" pitchFamily="18" charset="0"/>
                                  </a:rPr>
                                </m:ctrlPr>
                              </m:radPr>
                              <m:deg/>
                              <m:e>
                                <m:r>
                                  <a:rPr lang="en-US" sz="3000">
                                    <a:solidFill>
                                      <a:prstClr val="white"/>
                                    </a:solidFill>
                                    <a:latin typeface="Cambria Math" panose="02040503050406030204" pitchFamily="18" charset="0"/>
                                    <a:ea typeface="Times New Roman" panose="02020603050405020304" pitchFamily="18" charset="0"/>
                                  </a:rPr>
                                  <m:t>3</m:t>
                                </m:r>
                              </m:e>
                            </m:rad>
                          </m:num>
                          <m:den>
                            <m:r>
                              <a:rPr lang="en-US" sz="3000">
                                <a:solidFill>
                                  <a:prstClr val="white"/>
                                </a:solidFill>
                                <a:latin typeface="Cambria Math" panose="02040503050406030204" pitchFamily="18" charset="0"/>
                                <a:ea typeface="Times New Roman" panose="02020603050405020304" pitchFamily="18" charset="0"/>
                              </a:rPr>
                              <m:t>4</m:t>
                            </m:r>
                          </m:den>
                        </m:f>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1932" y="1656719"/>
                    <a:ext cx="2280848" cy="725735"/>
                  </a:xfrm>
                  <a:prstGeom prst="rect">
                    <a:avLst/>
                  </a:prstGeom>
                  <a:blipFill rotWithShape="0">
                    <a:blip r:embed="rId6"/>
                    <a:stretch>
                      <a:fillRect b="-12062"/>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79396"/>
                  </a:xfrm>
                  <a:prstGeom prst="rect">
                    <a:avLst/>
                  </a:prstGeom>
                  <a:noFill/>
                </p:spPr>
                <p:txBody>
                  <a:bodyPr wrap="square" rtlCol="0">
                    <a:spAutoFit/>
                  </a:bodyPr>
                  <a:lstStyle>
                    <a:defPPr>
                      <a:defRPr lang="vi-VN"/>
                    </a:defPPr>
                    <a:lvl1pPr>
                      <a:defRPr sz="3200" i="1">
                        <a:solidFill>
                          <a:schemeClr val="bg1"/>
                        </a:solidFill>
                      </a:defRPr>
                    </a:lvl1pPr>
                  </a:lstStyle>
                  <a:p>
                    <a:pPr marL="314850" algn="just" defTabSz="1088258">
                      <a:lnSpc>
                        <a:spcPct val="115000"/>
                      </a:lnSpc>
                      <a:tabLst>
                        <a:tab pos="1079757" algn="l"/>
                        <a:tab pos="1799278" algn="l"/>
                        <a:tab pos="2519116" algn="l"/>
                      </a:tabLst>
                    </a:pPr>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36478"/>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3141056" y="2052829"/>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3" name="Rectangle 12"/>
              <p:cNvSpPr/>
              <p:nvPr/>
            </p:nvSpPr>
            <p:spPr>
              <a:xfrm>
                <a:off x="2057566" y="45738"/>
                <a:ext cx="9697707" cy="1520641"/>
              </a:xfrm>
              <a:prstGeom prst="rect">
                <a:avLst/>
              </a:prstGeom>
            </p:spPr>
            <p:txBody>
              <a:bodyPr wrap="square" lIns="45704" tIns="22851" rIns="45704" bIns="22851">
                <a:spAutoFit/>
              </a:bodyPr>
              <a:lstStyle/>
              <a:p>
                <a:pPr marL="305963" indent="-305963" algn="just" defTabSz="1088258">
                  <a:lnSpc>
                    <a:spcPct val="115000"/>
                  </a:lnSpc>
                  <a:tabLst>
                    <a:tab pos="719838" algn="l"/>
                  </a:tabLst>
                </a:pP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𝑎</m:t>
                    </m:r>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Cắt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r>
                          <a:rPr lang="en-US" sz="2500" i="1">
                            <a:solidFill>
                              <a:prstClr val="black"/>
                            </a:solidFill>
                            <a:latin typeface="Cambria Math" panose="02040503050406030204" pitchFamily="18" charset="0"/>
                            <a:ea typeface="Times New Roman" panose="02020603050405020304" pitchFamily="18" charset="0"/>
                          </a:rPr>
                          <m:t>𝑃</m:t>
                        </m:r>
                      </m:e>
                    </m:d>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trục</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500" i="1">
                            <a:solidFill>
                              <a:prstClr val="black"/>
                            </a:solidFill>
                            <a:latin typeface="Cambria Math"/>
                            <a:ea typeface="Times New Roman" panose="02020603050405020304" pitchFamily="18" charset="0"/>
                          </a:rPr>
                        </m:ctrlPr>
                      </m:fPr>
                      <m:num>
                        <m:r>
                          <a:rPr lang="en-US" sz="2500" i="1">
                            <a:solidFill>
                              <a:prstClr val="black"/>
                            </a:solidFill>
                            <a:latin typeface="Cambria Math" panose="02040503050406030204" pitchFamily="18" charset="0"/>
                            <a:ea typeface="Times New Roman" panose="02020603050405020304" pitchFamily="18" charset="0"/>
                          </a:rPr>
                          <m:t>𝑎</m:t>
                        </m:r>
                      </m:num>
                      <m:den>
                        <m:r>
                          <a:rPr lang="en-US" sz="2500" i="1">
                            <a:solidFill>
                              <a:prstClr val="black"/>
                            </a:solidFill>
                            <a:latin typeface="Cambria Math" panose="02040503050406030204" pitchFamily="18" charset="0"/>
                            <a:ea typeface="Times New Roman" panose="02020603050405020304" pitchFamily="18" charset="0"/>
                          </a:rPr>
                          <m:t>2</m:t>
                        </m:r>
                      </m:den>
                    </m:f>
                  </m:oMath>
                </a14:m>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4115665" y="91473"/>
                <a:ext cx="19397939" cy="3041282"/>
              </a:xfrm>
              <a:prstGeom prst="rect">
                <a:avLst/>
              </a:prstGeom>
              <a:blipFill rotWithShape="0">
                <a:blip r:embed="rId8"/>
                <a:stretch>
                  <a:fillRect l="-1508" t="-3407" r="-1508" b="-4609"/>
                </a:stretch>
              </a:blipFill>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a:off x="9537635" y="3117666"/>
            <a:ext cx="2466065" cy="3012777"/>
          </a:xfrm>
          <a:prstGeom prst="rect">
            <a:avLst/>
          </a:prstGeom>
        </p:spPr>
      </p:pic>
      <p:sp>
        <p:nvSpPr>
          <p:cNvPr id="50" name="Rectangle 49"/>
          <p:cNvSpPr/>
          <p:nvPr/>
        </p:nvSpPr>
        <p:spPr>
          <a:xfrm>
            <a:off x="381745" y="3412348"/>
            <a:ext cx="9257095"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Giả</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sử</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vuông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ABCD</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thiết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diện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cắt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bởi</a:t>
            </a:r>
            <a:r>
              <a:rPr lang="en-US" sz="2500" dirty="0">
                <a:solidFill>
                  <a:prstClr val="black"/>
                </a:solidFill>
                <a:latin typeface="Times New Roman" panose="02020603050405020304" pitchFamily="18" charset="0"/>
                <a:ea typeface="Calibri" panose="020F0502020204030204" pitchFamily="34" charset="0"/>
              </a:rPr>
              <a:t> (P) </a:t>
            </a:r>
            <a:r>
              <a:rPr lang="en-US" sz="2500" dirty="0" err="1">
                <a:solidFill>
                  <a:prstClr val="black"/>
                </a:solidFill>
                <a:latin typeface="Times New Roman" panose="02020603050405020304" pitchFamily="18" charset="0"/>
                <a:ea typeface="Calibri" panose="020F0502020204030204" pitchFamily="34" charset="0"/>
              </a:rPr>
              <a:t>như</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vẽ</a:t>
            </a:r>
            <a:r>
              <a:rPr lang="en-US" sz="2500" dirty="0">
                <a:solidFill>
                  <a:prstClr val="black"/>
                </a:solidFill>
                <a:latin typeface="Times New Roman" panose="02020603050405020304" pitchFamily="18" charset="0"/>
                <a:ea typeface="Calibri" panose="020F0502020204030204" pitchFamily="34" charset="0"/>
              </a:rPr>
              <a:t>.</a:t>
            </a:r>
            <a:endParaRPr lang="en-US" sz="2500" dirty="0">
              <a:solidFill>
                <a:prstClr val="black"/>
              </a:solidFill>
            </a:endParaRPr>
          </a:p>
        </p:txBody>
      </p:sp>
      <p:sp>
        <p:nvSpPr>
          <p:cNvPr id="65" name="Rectangle 64"/>
          <p:cNvSpPr/>
          <p:nvPr/>
        </p:nvSpPr>
        <p:spPr>
          <a:xfrm>
            <a:off x="398713" y="3914148"/>
            <a:ext cx="7789135" cy="815608"/>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Gọi</a:t>
            </a:r>
            <a:r>
              <a:rPr lang="en-US" sz="2500" dirty="0">
                <a:solidFill>
                  <a:prstClr val="black"/>
                </a:solidFill>
                <a:latin typeface="Times New Roman" panose="02020603050405020304" pitchFamily="18" charset="0"/>
                <a:ea typeface="Calibri" panose="020F0502020204030204" pitchFamily="34" charset="0"/>
              </a:rPr>
              <a:t> H, K </a:t>
            </a:r>
            <a:r>
              <a:rPr lang="en-US" sz="2500" dirty="0" err="1">
                <a:solidFill>
                  <a:prstClr val="black"/>
                </a:solidFill>
                <a:latin typeface="Times New Roman" panose="02020603050405020304" pitchFamily="18" charset="0"/>
                <a:ea typeface="Calibri" panose="020F0502020204030204" pitchFamily="34" charset="0"/>
              </a:rPr>
              <a:t>lần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lượt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trung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điểm</a:t>
            </a:r>
            <a:r>
              <a:rPr lang="en-US" sz="2500" dirty="0">
                <a:solidFill>
                  <a:prstClr val="black"/>
                </a:solidFill>
                <a:latin typeface="Times New Roman" panose="02020603050405020304" pitchFamily="18" charset="0"/>
                <a:ea typeface="Calibri" panose="020F0502020204030204" pitchFamily="34" charset="0"/>
              </a:rPr>
              <a:t> AD, BC. </a:t>
            </a:r>
          </a:p>
          <a:p>
            <a:pPr defTabSz="1088258"/>
            <a:r>
              <a:rPr lang="en-US" sz="2500" dirty="0">
                <a:solidFill>
                  <a:prstClr val="black"/>
                </a:solidFill>
                <a:latin typeface="Times New Roman" panose="02020603050405020304" pitchFamily="18" charset="0"/>
              </a:rPr>
              <a:t>Ta </a:t>
            </a:r>
            <a:r>
              <a:rPr lang="en-US" sz="2500" dirty="0" err="1">
                <a:solidFill>
                  <a:prstClr val="black"/>
                </a:solidFill>
                <a:latin typeface="Times New Roman" panose="02020603050405020304" pitchFamily="18" charset="0"/>
              </a:rPr>
              <a:t>có</a:t>
            </a:r>
            <a:r>
              <a:rPr lang="en-US" sz="2500" dirty="0">
                <a:solidFill>
                  <a:prstClr val="black"/>
                </a:solidFill>
                <a:latin typeface="Times New Roman" panose="02020603050405020304" pitchFamily="18" charset="0"/>
              </a:rPr>
              <a:t>: </a:t>
            </a:r>
            <a:endParaRPr lang="en-US" sz="2500" dirty="0">
              <a:solidFill>
                <a:prstClr val="black"/>
              </a:solidFill>
            </a:endParaRPr>
          </a:p>
        </p:txBody>
      </p:sp>
      <p:graphicFrame>
        <p:nvGraphicFramePr>
          <p:cNvPr id="66" name="Object 65"/>
          <p:cNvGraphicFramePr>
            <a:graphicFrameLocks noChangeAspect="1"/>
          </p:cNvGraphicFramePr>
          <p:nvPr/>
        </p:nvGraphicFramePr>
        <p:xfrm>
          <a:off x="1392851" y="4376739"/>
          <a:ext cx="2891255" cy="423863"/>
        </p:xfrm>
        <a:graphic>
          <a:graphicData uri="http://schemas.openxmlformats.org/presentationml/2006/ole">
            <mc:AlternateContent xmlns:mc="http://schemas.openxmlformats.org/markup-compatibility/2006">
              <mc:Choice xmlns:v="urn:schemas-microsoft-com:vml" Requires="v">
                <p:oleObj spid="_x0000_s52246" name="Equation" r:id="rId10" imgW="2997000" imgH="444240" progId="Equation.DSMT4">
                  <p:embed/>
                </p:oleObj>
              </mc:Choice>
              <mc:Fallback>
                <p:oleObj name="Equation" r:id="rId10" imgW="2997000" imgH="444240" progId="Equation.DSMT4">
                  <p:embed/>
                  <p:pic>
                    <p:nvPicPr>
                      <p:cNvPr id="0" name=""/>
                      <p:cNvPicPr>
                        <a:picLocks noChangeAspect="1" noChangeArrowheads="1"/>
                      </p:cNvPicPr>
                      <p:nvPr/>
                    </p:nvPicPr>
                    <p:blipFill>
                      <a:blip r:embed="rId11"/>
                      <a:srcRect/>
                      <a:stretch>
                        <a:fillRect/>
                      </a:stretch>
                    </p:blipFill>
                    <p:spPr bwMode="auto">
                      <a:xfrm>
                        <a:off x="1392851" y="4376739"/>
                        <a:ext cx="2891255" cy="423863"/>
                      </a:xfrm>
                      <a:prstGeom prst="rect">
                        <a:avLst/>
                      </a:prstGeom>
                      <a:noFill/>
                    </p:spPr>
                  </p:pic>
                </p:oleObj>
              </mc:Fallback>
            </mc:AlternateContent>
          </a:graphicData>
        </a:graphic>
      </p:graphicFrame>
      <p:graphicFrame>
        <p:nvGraphicFramePr>
          <p:cNvPr id="67" name="Object 66"/>
          <p:cNvGraphicFramePr>
            <a:graphicFrameLocks noChangeAspect="1"/>
          </p:cNvGraphicFramePr>
          <p:nvPr/>
        </p:nvGraphicFramePr>
        <p:xfrm>
          <a:off x="4432458" y="4238626"/>
          <a:ext cx="3834107" cy="714375"/>
        </p:xfrm>
        <a:graphic>
          <a:graphicData uri="http://schemas.openxmlformats.org/presentationml/2006/ole">
            <mc:AlternateContent xmlns:mc="http://schemas.openxmlformats.org/markup-compatibility/2006">
              <mc:Choice xmlns:v="urn:schemas-microsoft-com:vml" Requires="v">
                <p:oleObj spid="_x0000_s52247" name="Equation" r:id="rId12" imgW="3974760" imgH="749160" progId="Equation.DSMT4">
                  <p:embed/>
                </p:oleObj>
              </mc:Choice>
              <mc:Fallback>
                <p:oleObj name="Equation" r:id="rId12" imgW="3974760" imgH="749160" progId="Equation.DSMT4">
                  <p:embed/>
                  <p:pic>
                    <p:nvPicPr>
                      <p:cNvPr id="0" name=""/>
                      <p:cNvPicPr>
                        <a:picLocks noChangeAspect="1" noChangeArrowheads="1"/>
                      </p:cNvPicPr>
                      <p:nvPr/>
                    </p:nvPicPr>
                    <p:blipFill>
                      <a:blip r:embed="rId13"/>
                      <a:srcRect/>
                      <a:stretch>
                        <a:fillRect/>
                      </a:stretch>
                    </p:blipFill>
                    <p:spPr bwMode="auto">
                      <a:xfrm>
                        <a:off x="4432458" y="4238626"/>
                        <a:ext cx="3834107" cy="714375"/>
                      </a:xfrm>
                      <a:prstGeom prst="rect">
                        <a:avLst/>
                      </a:prstGeom>
                      <a:noFill/>
                    </p:spPr>
                  </p:pic>
                </p:oleObj>
              </mc:Fallback>
            </mc:AlternateContent>
          </a:graphicData>
        </a:graphic>
      </p:graphicFrame>
      <p:sp>
        <p:nvSpPr>
          <p:cNvPr id="68" name="Rectangle 67"/>
          <p:cNvSpPr/>
          <p:nvPr/>
        </p:nvSpPr>
        <p:spPr>
          <a:xfrm>
            <a:off x="463662" y="4995264"/>
            <a:ext cx="1196587" cy="430887"/>
          </a:xfrm>
          <a:prstGeom prst="rect">
            <a:avLst/>
          </a:prstGeom>
        </p:spPr>
        <p:txBody>
          <a:bodyPr wrap="square" lIns="45704" tIns="22851" rIns="45704" bIns="22851">
            <a:spAutoFit/>
          </a:bodyPr>
          <a:lstStyle/>
          <a:p>
            <a:pPr defTabSz="1088258"/>
            <a:r>
              <a:rPr lang="en-US" sz="2500" dirty="0">
                <a:solidFill>
                  <a:prstClr val="black"/>
                </a:solidFill>
                <a:latin typeface="Times New Roman" panose="02020603050405020304" pitchFamily="18" charset="0"/>
                <a:ea typeface="Calibri" panose="020F0502020204030204" pitchFamily="34" charset="0"/>
              </a:rPr>
              <a:t>Do </a:t>
            </a:r>
            <a:r>
              <a:rPr lang="en-US" sz="2500" dirty="0" err="1">
                <a:solidFill>
                  <a:prstClr val="black"/>
                </a:solidFill>
                <a:latin typeface="Times New Roman" panose="02020603050405020304" pitchFamily="18" charset="0"/>
                <a:ea typeface="Calibri" panose="020F0502020204030204" pitchFamily="34" charset="0"/>
              </a:rPr>
              <a:t>đó</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69" name="Object 68"/>
          <p:cNvGraphicFramePr>
            <a:graphicFrameLocks noChangeAspect="1"/>
          </p:cNvGraphicFramePr>
          <p:nvPr/>
        </p:nvGraphicFramePr>
        <p:xfrm>
          <a:off x="1447990" y="4811444"/>
          <a:ext cx="5439654" cy="787400"/>
        </p:xfrm>
        <a:graphic>
          <a:graphicData uri="http://schemas.openxmlformats.org/presentationml/2006/ole">
            <mc:AlternateContent xmlns:mc="http://schemas.openxmlformats.org/markup-compatibility/2006">
              <mc:Choice xmlns:v="urn:schemas-microsoft-com:vml" Requires="v">
                <p:oleObj spid="_x0000_s52248" name="Equation" r:id="rId14" imgW="5638680" imgH="825480" progId="Equation.DSMT4">
                  <p:embed/>
                </p:oleObj>
              </mc:Choice>
              <mc:Fallback>
                <p:oleObj name="Equation" r:id="rId14" imgW="5638680" imgH="825480" progId="Equation.DSMT4">
                  <p:embed/>
                  <p:pic>
                    <p:nvPicPr>
                      <p:cNvPr id="0" name=""/>
                      <p:cNvPicPr>
                        <a:picLocks noChangeAspect="1" noChangeArrowheads="1"/>
                      </p:cNvPicPr>
                      <p:nvPr/>
                    </p:nvPicPr>
                    <p:blipFill>
                      <a:blip r:embed="rId15"/>
                      <a:srcRect/>
                      <a:stretch>
                        <a:fillRect/>
                      </a:stretch>
                    </p:blipFill>
                    <p:spPr bwMode="auto">
                      <a:xfrm>
                        <a:off x="1447990" y="4811444"/>
                        <a:ext cx="5439654" cy="787400"/>
                      </a:xfrm>
                      <a:prstGeom prst="rect">
                        <a:avLst/>
                      </a:prstGeom>
                      <a:noFill/>
                    </p:spPr>
                  </p:pic>
                </p:oleObj>
              </mc:Fallback>
            </mc:AlternateContent>
          </a:graphicData>
        </a:graphic>
      </p:graphicFrame>
      <p:sp>
        <p:nvSpPr>
          <p:cNvPr id="70" name="Rectangle 69"/>
          <p:cNvSpPr/>
          <p:nvPr/>
        </p:nvSpPr>
        <p:spPr>
          <a:xfrm>
            <a:off x="449898" y="5469748"/>
            <a:ext cx="1196587"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Suy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ra</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71" name="Object 70"/>
          <p:cNvGraphicFramePr>
            <a:graphicFrameLocks noChangeAspect="1"/>
          </p:cNvGraphicFramePr>
          <p:nvPr/>
        </p:nvGraphicFramePr>
        <p:xfrm>
          <a:off x="1587547" y="5475511"/>
          <a:ext cx="2817446" cy="387350"/>
        </p:xfrm>
        <a:graphic>
          <a:graphicData uri="http://schemas.openxmlformats.org/presentationml/2006/ole">
            <mc:AlternateContent xmlns:mc="http://schemas.openxmlformats.org/markup-compatibility/2006">
              <mc:Choice xmlns:v="urn:schemas-microsoft-com:vml" Requires="v">
                <p:oleObj spid="_x0000_s52249" name="Equation" r:id="rId16" imgW="2920680" imgH="406080" progId="Equation.DSMT4">
                  <p:embed/>
                </p:oleObj>
              </mc:Choice>
              <mc:Fallback>
                <p:oleObj name="Equation" r:id="rId16" imgW="2920680" imgH="406080" progId="Equation.DSMT4">
                  <p:embed/>
                  <p:pic>
                    <p:nvPicPr>
                      <p:cNvPr id="0" name=""/>
                      <p:cNvPicPr>
                        <a:picLocks noChangeAspect="1" noChangeArrowheads="1"/>
                      </p:cNvPicPr>
                      <p:nvPr/>
                    </p:nvPicPr>
                    <p:blipFill>
                      <a:blip r:embed="rId17"/>
                      <a:srcRect/>
                      <a:stretch>
                        <a:fillRect/>
                      </a:stretch>
                    </p:blipFill>
                    <p:spPr bwMode="auto">
                      <a:xfrm>
                        <a:off x="1587547" y="5475511"/>
                        <a:ext cx="2817446" cy="387350"/>
                      </a:xfrm>
                      <a:prstGeom prst="rect">
                        <a:avLst/>
                      </a:prstGeom>
                      <a:noFill/>
                    </p:spPr>
                  </p:pic>
                </p:oleObj>
              </mc:Fallback>
            </mc:AlternateContent>
          </a:graphicData>
        </a:graphic>
      </p:graphicFrame>
      <p:sp>
        <p:nvSpPr>
          <p:cNvPr id="72" name="Rectangle 71"/>
          <p:cNvSpPr/>
          <p:nvPr/>
        </p:nvSpPr>
        <p:spPr>
          <a:xfrm>
            <a:off x="470344" y="6041299"/>
            <a:ext cx="1464751"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Vậy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nên</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73" name="Object 72"/>
          <p:cNvGraphicFramePr>
            <a:graphicFrameLocks noChangeAspect="1"/>
          </p:cNvGraphicFramePr>
          <p:nvPr/>
        </p:nvGraphicFramePr>
        <p:xfrm>
          <a:off x="1906992" y="6053703"/>
          <a:ext cx="4346490" cy="461399"/>
        </p:xfrm>
        <a:graphic>
          <a:graphicData uri="http://schemas.openxmlformats.org/presentationml/2006/ole">
            <mc:AlternateContent xmlns:mc="http://schemas.openxmlformats.org/markup-compatibility/2006">
              <mc:Choice xmlns:v="urn:schemas-microsoft-com:vml" Requires="v">
                <p:oleObj spid="_x0000_s52250" name="Equation" r:id="rId18" imgW="3898800" imgH="419040" progId="Equation.DSMT4">
                  <p:embed/>
                </p:oleObj>
              </mc:Choice>
              <mc:Fallback>
                <p:oleObj name="Equation" r:id="rId18" imgW="3898800" imgH="419040" progId="Equation.DSMT4">
                  <p:embed/>
                  <p:pic>
                    <p:nvPicPr>
                      <p:cNvPr id="0" name=""/>
                      <p:cNvPicPr>
                        <a:picLocks noChangeAspect="1" noChangeArrowheads="1"/>
                      </p:cNvPicPr>
                      <p:nvPr/>
                    </p:nvPicPr>
                    <p:blipFill>
                      <a:blip r:embed="rId19"/>
                      <a:srcRect/>
                      <a:stretch>
                        <a:fillRect/>
                      </a:stretch>
                    </p:blipFill>
                    <p:spPr bwMode="auto">
                      <a:xfrm>
                        <a:off x="1906992" y="6053703"/>
                        <a:ext cx="4346490" cy="461399"/>
                      </a:xfrm>
                      <a:prstGeom prst="rect">
                        <a:avLst/>
                      </a:prstGeom>
                      <a:noFill/>
                    </p:spPr>
                  </p:pic>
                </p:oleObj>
              </mc:Fallback>
            </mc:AlternateContent>
          </a:graphicData>
        </a:graphic>
      </p:graphicFrame>
    </p:spTree>
    <p:extLst>
      <p:ext uri="{BB962C8B-B14F-4D97-AF65-F5344CB8AC3E}">
        <p14:creationId xmlns:p14="http://schemas.microsoft.com/office/powerpoint/2010/main" val="42700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ppt_x"/>
                                          </p:val>
                                        </p:tav>
                                        <p:tav tm="100000">
                                          <p:val>
                                            <p:strVal val="#ppt_x"/>
                                          </p:val>
                                        </p:tav>
                                      </p:tavLst>
                                    </p:anim>
                                    <p:anim calcmode="lin" valueType="num">
                                      <p:cBhvr additive="base">
                                        <p:cTn id="58" dur="500" fill="hold"/>
                                        <p:tgtEl>
                                          <p:spTgt spid="7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ppt_x"/>
                                          </p:val>
                                        </p:tav>
                                        <p:tav tm="100000">
                                          <p:val>
                                            <p:strVal val="#ppt_x"/>
                                          </p:val>
                                        </p:tav>
                                      </p:tavLst>
                                    </p:anim>
                                    <p:anim calcmode="lin" valueType="num">
                                      <p:cBhvr additive="base">
                                        <p:cTn id="68" dur="500" fill="hold"/>
                                        <p:tgtEl>
                                          <p:spTgt spid="7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ppt_x"/>
                                          </p:val>
                                        </p:tav>
                                        <p:tav tm="100000">
                                          <p:val>
                                            <p:strVal val="#ppt_x"/>
                                          </p:val>
                                        </p:tav>
                                      </p:tavLst>
                                    </p:anim>
                                    <p:anim calcmode="lin" valueType="num">
                                      <p:cBhvr additive="base">
                                        <p:cTn id="7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left)">
                                      <p:cBhvr>
                                        <p:cTn id="77" dur="500"/>
                                        <p:tgtEl>
                                          <p:spTgt spid="6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50" grpId="0"/>
      <p:bldP spid="65" grpId="0"/>
      <p:bldP spid="68" grpId="0"/>
      <p:bldP spid="70" grpId="0"/>
      <p:bldP spid="7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820687"/>
            <a:ext cx="11834900" cy="4037316"/>
            <a:chOff x="184495" y="3636272"/>
            <a:chExt cx="11834900" cy="4539105"/>
          </a:xfrm>
        </p:grpSpPr>
        <p:sp>
          <p:nvSpPr>
            <p:cNvPr id="5" name="Rounded Rectangle 4"/>
            <p:cNvSpPr/>
            <p:nvPr/>
          </p:nvSpPr>
          <p:spPr>
            <a:xfrm>
              <a:off x="184495" y="3865218"/>
              <a:ext cx="11834900" cy="431015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grpSp>
          <p:nvGrpSpPr>
            <p:cNvPr id="6" name="Group 5"/>
            <p:cNvGrpSpPr/>
            <p:nvPr/>
          </p:nvGrpSpPr>
          <p:grpSpPr>
            <a:xfrm>
              <a:off x="203200" y="3636272"/>
              <a:ext cx="2342698" cy="622853"/>
              <a:chOff x="1275608" y="6239450"/>
              <a:chExt cx="4592537" cy="113169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131695"/>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47059" y="45025"/>
            <a:ext cx="11906395" cy="2169268"/>
            <a:chOff x="534987" y="1869705"/>
            <a:chExt cx="23340848" cy="3638248"/>
          </a:xfrm>
        </p:grpSpPr>
        <p:grpSp>
          <p:nvGrpSpPr>
            <p:cNvPr id="21" name="Group 20"/>
            <p:cNvGrpSpPr/>
            <p:nvPr/>
          </p:nvGrpSpPr>
          <p:grpSpPr>
            <a:xfrm>
              <a:off x="534987" y="1869705"/>
              <a:ext cx="23340848" cy="3434443"/>
              <a:chOff x="534987" y="1647866"/>
              <a:chExt cx="23340848" cy="3434443"/>
            </a:xfrm>
          </p:grpSpPr>
          <p:sp>
            <p:nvSpPr>
              <p:cNvPr id="25" name="Rounded Rectangle 24"/>
              <p:cNvSpPr/>
              <p:nvPr/>
            </p:nvSpPr>
            <p:spPr bwMode="auto">
              <a:xfrm>
                <a:off x="755649" y="1720890"/>
                <a:ext cx="23120186" cy="3361419"/>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92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51</a:t>
                  </a:r>
                </a:p>
              </p:txBody>
            </p:sp>
          </p:grpSp>
        </p:grpSp>
        <p:sp>
          <p:nvSpPr>
            <p:cNvPr id="23" name="Rectangle 22"/>
            <p:cNvSpPr/>
            <p:nvPr/>
          </p:nvSpPr>
          <p:spPr>
            <a:xfrm>
              <a:off x="3928041" y="1933278"/>
              <a:ext cx="16680166" cy="3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9" tIns="91445" rIns="182889" bIns="91445">
              <a:spAutoFit/>
            </a:bodyPr>
            <a:lstStyle/>
            <a:p>
              <a:pPr defTabSz="1088258">
                <a:lnSpc>
                  <a:spcPct val="115000"/>
                </a:lnSpc>
                <a:spcBef>
                  <a:spcPts val="120"/>
                </a:spcBef>
                <a:spcAft>
                  <a:spcPts val="120"/>
                </a:spcAft>
              </a:pP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Người</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ta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sản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xuất</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25</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chiếc</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cống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dẫn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nước</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như</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nhau</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có</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dạng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hình</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trụ</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từ</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bê</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tông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Mỗi</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chiếc</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cống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có</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chiều</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cao</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1m</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bán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kính</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trong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bằng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25</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cm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và</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độ</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dày</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của</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bê</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tông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bằng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10</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cm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xem</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hình</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minh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họa</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Nếu</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giá</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bê</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tông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là</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900.000</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đồng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m3</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thì</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để</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sản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xuất</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i="1" dirty="0">
                  <a:solidFill>
                    <a:prstClr val="black"/>
                  </a:solidFill>
                  <a:latin typeface="Times New Roman" panose="02020603050405020304" charset="0"/>
                  <a:ea typeface="Times New Roman" panose="02020603050405020304" charset="0"/>
                  <a:cs typeface="Times New Roman" panose="02020603050405020304" charset="0"/>
                </a:rPr>
                <a:t>25</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chiếc</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cống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trên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phải</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hết</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bao</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nhiêu</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tiền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bê</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tông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Làm</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tròn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đến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hàng</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chục</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 </a:t>
              </a:r>
              <a:r>
                <a:rPr lang="en-US" altLang="en-US" sz="2200" dirty="0" err="1">
                  <a:solidFill>
                    <a:prstClr val="black"/>
                  </a:solidFill>
                  <a:latin typeface="Times New Roman" panose="02020603050405020304" charset="0"/>
                  <a:ea typeface="Times New Roman" panose="02020603050405020304" charset="0"/>
                  <a:cs typeface="Times New Roman" panose="02020603050405020304" charset="0"/>
                </a:rPr>
                <a:t>nghìn</a:t>
              </a:r>
              <a:r>
                <a:rPr lang="en-US" altLang="en-US" sz="2200" dirty="0">
                  <a:solidFill>
                    <a:prstClr val="black"/>
                  </a:solidFill>
                  <a:latin typeface="Times New Roman" panose="02020603050405020304" charset="0"/>
                  <a:ea typeface="Times New Roman" panose="02020603050405020304" charset="0"/>
                  <a:cs typeface="Times New Roman" panose="02020603050405020304" charset="0"/>
                </a:rPr>
                <a:t>).</a:t>
              </a:r>
              <a:endParaRPr lang="en-US" sz="3000" dirty="0">
                <a:solidFill>
                  <a:prstClr val="black"/>
                </a:solidFill>
                <a:latin typeface="Times New Roman" panose="02020603050405020304" pitchFamily="18" charset="0"/>
                <a:ea typeface="Times New Roman" panose="02020603050405020304" pitchFamily="18" charset="0"/>
              </a:endParaRPr>
            </a:p>
          </p:txBody>
        </p:sp>
      </p:grpSp>
      <p:grpSp>
        <p:nvGrpSpPr>
          <p:cNvPr id="3" name="Group 2"/>
          <p:cNvGrpSpPr/>
          <p:nvPr/>
        </p:nvGrpSpPr>
        <p:grpSpPr>
          <a:xfrm>
            <a:off x="220283" y="2106912"/>
            <a:ext cx="11944024" cy="1031944"/>
            <a:chOff x="247181" y="1501340"/>
            <a:chExt cx="11944024" cy="1295993"/>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p:sp>
            <p:nvSpPr>
              <p:cNvPr id="54" name="TextBox 53"/>
              <p:cNvSpPr txBox="1"/>
              <p:nvPr/>
            </p:nvSpPr>
            <p:spPr>
              <a:xfrm>
                <a:off x="6123623" y="1826992"/>
                <a:ext cx="2280848" cy="503066"/>
              </a:xfrm>
              <a:prstGeom prst="rect">
                <a:avLst/>
              </a:prstGeom>
              <a:noFill/>
            </p:spPr>
            <p:txBody>
              <a:bodyPr wrap="square" rtlCol="0">
                <a:spAutoFit/>
              </a:bodyPr>
              <a:lstStyle>
                <a:defPPr>
                  <a:defRPr lang="vi-VN"/>
                </a:defPPr>
                <a:lvl1pPr>
                  <a:defRPr sz="3200" i="1">
                    <a:solidFill>
                      <a:schemeClr val="bg1"/>
                    </a:solidFill>
                  </a:defRPr>
                </a:lvl1pPr>
              </a:lstStyle>
              <a:p>
                <a:pPr defTabSz="1088258"/>
                <a:r>
                  <a:rPr lang="en-US" altLang="en-US" sz="2200" dirty="0">
                    <a:solidFill>
                      <a:prstClr val="white"/>
                    </a:solidFill>
                    <a:latin typeface="Times New Roman" panose="02020603050405020304" charset="0"/>
                    <a:ea typeface="Times New Roman" panose="02020603050405020304" charset="0"/>
                    <a:cs typeface="Times New Roman" panose="02020603050405020304" charset="0"/>
                  </a:rPr>
                  <a:t>4.240.000</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 </a:t>
                </a:r>
                <a:r>
                  <a:rPr lang="en-US" altLang="en-US" sz="2200" i="0" dirty="0" err="1">
                    <a:solidFill>
                      <a:prstClr val="white"/>
                    </a:solidFill>
                    <a:latin typeface="Times New Roman" panose="02020603050405020304" charset="0"/>
                    <a:ea typeface="Times New Roman" panose="02020603050405020304" charset="0"/>
                    <a:cs typeface="Times New Roman" panose="02020603050405020304" charset="0"/>
                  </a:rPr>
                  <a:t>đồng</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a:t>
                </a:r>
                <a:endParaRPr lang="en-US" sz="2200" dirty="0">
                  <a:solidFill>
                    <a:prstClr val="white"/>
                  </a:solidFill>
                </a:endParaRPr>
              </a:p>
            </p:txBody>
          </p:sp>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58" name="TextBox 57"/>
              <p:cNvSpPr txBox="1"/>
              <p:nvPr/>
            </p:nvSpPr>
            <p:spPr>
              <a:xfrm>
                <a:off x="6255245" y="1841812"/>
                <a:ext cx="2280848" cy="503066"/>
              </a:xfrm>
              <a:prstGeom prst="rect">
                <a:avLst/>
              </a:prstGeom>
              <a:noFill/>
            </p:spPr>
            <p:txBody>
              <a:bodyPr wrap="square" rtlCol="0">
                <a:spAutoFit/>
              </a:bodyPr>
              <a:lstStyle>
                <a:defPPr>
                  <a:defRPr lang="vi-VN"/>
                </a:defPPr>
                <a:lvl1pPr>
                  <a:defRPr sz="3200" i="1">
                    <a:solidFill>
                      <a:schemeClr val="bg1"/>
                    </a:solidFill>
                  </a:defRPr>
                </a:lvl1pPr>
              </a:lstStyle>
              <a:p>
                <a:pPr defTabSz="1088258"/>
                <a:r>
                  <a:rPr lang="en-US" altLang="en-US" sz="2200" dirty="0">
                    <a:solidFill>
                      <a:prstClr val="white"/>
                    </a:solidFill>
                    <a:latin typeface="Times New Roman" panose="02020603050405020304" charset="0"/>
                    <a:ea typeface="Times New Roman" panose="02020603050405020304" charset="0"/>
                    <a:cs typeface="Times New Roman" panose="02020603050405020304" charset="0"/>
                  </a:rPr>
                  <a:t>4.440.000 </a:t>
                </a:r>
                <a:r>
                  <a:rPr lang="en-US" altLang="en-US" sz="2200" i="0" dirty="0" err="1">
                    <a:solidFill>
                      <a:prstClr val="white"/>
                    </a:solidFill>
                    <a:latin typeface="Times New Roman" panose="02020603050405020304" charset="0"/>
                    <a:ea typeface="Times New Roman" panose="02020603050405020304" charset="0"/>
                    <a:cs typeface="Times New Roman" panose="02020603050405020304" charset="0"/>
                  </a:rPr>
                  <a:t>đồng</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a:t>
                </a:r>
                <a:endParaRPr lang="en-US" sz="2200" dirty="0">
                  <a:solidFill>
                    <a:prstClr val="white"/>
                  </a:solidFill>
                </a:endParaRPr>
              </a:p>
            </p:txBody>
          </p:sp>
        </p:grpSp>
        <p:grpSp>
          <p:nvGrpSpPr>
            <p:cNvPr id="4" name="Group 3"/>
            <p:cNvGrpSpPr/>
            <p:nvPr/>
          </p:nvGrpSpPr>
          <p:grpSpPr>
            <a:xfrm>
              <a:off x="6079021" y="1501343"/>
              <a:ext cx="3090381" cy="1295990"/>
              <a:chOff x="5537206" y="1557992"/>
              <a:chExt cx="3079904" cy="1204803"/>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p:sp>
            <p:nvSpPr>
              <p:cNvPr id="48" name="TextBox 47"/>
              <p:cNvSpPr txBox="1"/>
              <p:nvPr/>
            </p:nvSpPr>
            <p:spPr>
              <a:xfrm>
                <a:off x="6196652" y="1720732"/>
                <a:ext cx="2280848" cy="1042063"/>
              </a:xfrm>
              <a:prstGeom prst="rect">
                <a:avLst/>
              </a:prstGeom>
              <a:noFill/>
            </p:spPr>
            <p:txBody>
              <a:bodyPr wrap="square" rtlCol="0">
                <a:spAutoFit/>
              </a:bodyPr>
              <a:lstStyle>
                <a:defPPr>
                  <a:defRPr lang="vi-VN"/>
                </a:defPPr>
                <a:lvl1pPr>
                  <a:defRPr sz="3200" i="1">
                    <a:solidFill>
                      <a:schemeClr val="bg1"/>
                    </a:solidFill>
                  </a:defRPr>
                </a:lvl1pPr>
              </a:lstStyle>
              <a:p>
                <a:pPr defTabSz="1088258"/>
                <a:r>
                  <a:rPr lang="en-US" altLang="en-US" sz="2200" dirty="0">
                    <a:solidFill>
                      <a:prstClr val="white"/>
                    </a:solidFill>
                    <a:latin typeface="Times New Roman" panose="02020603050405020304" charset="0"/>
                    <a:ea typeface="Times New Roman" panose="02020603050405020304" charset="0"/>
                    <a:cs typeface="Times New Roman" panose="02020603050405020304" charset="0"/>
                  </a:rPr>
                  <a:t>4.340.000</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 </a:t>
                </a:r>
                <a:r>
                  <a:rPr lang="en-US" altLang="en-US" sz="2200" i="0" dirty="0" err="1">
                    <a:solidFill>
                      <a:prstClr val="white"/>
                    </a:solidFill>
                    <a:latin typeface="Times New Roman" panose="02020603050405020304" charset="0"/>
                    <a:ea typeface="Times New Roman" panose="02020603050405020304" charset="0"/>
                    <a:cs typeface="Times New Roman" panose="02020603050405020304" charset="0"/>
                  </a:rPr>
                  <a:t>đồng</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 </a:t>
                </a:r>
                <a:r>
                  <a:rPr lang="vi-VN" sz="3000" dirty="0">
                    <a:solidFill>
                      <a:prstClr val="white"/>
                    </a:solidFill>
                    <a:latin typeface="Times New Roman" panose="02020603050405020304" pitchFamily="18" charset="0"/>
                    <a:cs typeface="Times New Roman" panose="02020603050405020304" pitchFamily="18" charset="0"/>
                  </a:rPr>
                  <a:t>	</a:t>
                </a:r>
                <a:endParaRPr lang="en-US" sz="3000" dirty="0">
                  <a:solidFill>
                    <a:prstClr val="white"/>
                  </a:solidFill>
                </a:endParaRPr>
              </a:p>
            </p:txBody>
          </p:sp>
        </p:grpSp>
        <p:grpSp>
          <p:nvGrpSpPr>
            <p:cNvPr id="59" name="Group 58"/>
            <p:cNvGrpSpPr/>
            <p:nvPr/>
          </p:nvGrpSpPr>
          <p:grpSpPr>
            <a:xfrm>
              <a:off x="8994942" y="1501345"/>
              <a:ext cx="3196263" cy="914400"/>
              <a:chOff x="5537206" y="1557992"/>
              <a:chExt cx="3185427"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sp>
            <p:nvSpPr>
              <p:cNvPr id="62" name="TextBox 61"/>
              <p:cNvSpPr txBox="1"/>
              <p:nvPr/>
            </p:nvSpPr>
            <p:spPr>
              <a:xfrm>
                <a:off x="6229146" y="1841811"/>
                <a:ext cx="2493487" cy="503066"/>
              </a:xfrm>
              <a:prstGeom prst="rect">
                <a:avLst/>
              </a:prstGeom>
              <a:noFill/>
            </p:spPr>
            <p:txBody>
              <a:bodyPr wrap="square" rtlCol="0">
                <a:spAutoFit/>
              </a:bodyPr>
              <a:lstStyle>
                <a:defPPr>
                  <a:defRPr lang="vi-VN"/>
                </a:defPPr>
                <a:lvl1pPr>
                  <a:defRPr sz="3200" i="1">
                    <a:solidFill>
                      <a:schemeClr val="bg1"/>
                    </a:solidFill>
                  </a:defRPr>
                </a:lvl1pPr>
              </a:lstStyle>
              <a:p>
                <a:pPr algn="just" defTabSz="457041" eaLnBrk="0" fontAlgn="base" hangingPunct="0">
                  <a:spcBef>
                    <a:spcPct val="0"/>
                  </a:spcBef>
                  <a:spcAft>
                    <a:spcPct val="0"/>
                  </a:spcAft>
                  <a:tabLst>
                    <a:tab pos="1079757" algn="l"/>
                    <a:tab pos="1799595" algn="l"/>
                    <a:tab pos="2519116" algn="l"/>
                  </a:tabLst>
                </a:pPr>
                <a:r>
                  <a:rPr lang="en-US" altLang="en-US" sz="2200" dirty="0">
                    <a:solidFill>
                      <a:prstClr val="white"/>
                    </a:solidFill>
                    <a:latin typeface="Times New Roman" panose="02020603050405020304" charset="0"/>
                    <a:ea typeface="Times New Roman" panose="02020603050405020304" charset="0"/>
                    <a:cs typeface="Times New Roman" panose="02020603050405020304" charset="0"/>
                  </a:rPr>
                  <a:t>4.540.000</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 </a:t>
                </a:r>
                <a:r>
                  <a:rPr lang="en-US" altLang="en-US" sz="2200" i="0" dirty="0" err="1">
                    <a:solidFill>
                      <a:prstClr val="white"/>
                    </a:solidFill>
                    <a:latin typeface="Times New Roman" panose="02020603050405020304" charset="0"/>
                    <a:ea typeface="Times New Roman" panose="02020603050405020304" charset="0"/>
                    <a:cs typeface="Times New Roman" panose="02020603050405020304" charset="0"/>
                  </a:rPr>
                  <a:t>đồng</a:t>
                </a:r>
                <a:r>
                  <a:rPr lang="en-US" altLang="en-US" sz="2200" i="0" dirty="0">
                    <a:solidFill>
                      <a:prstClr val="white"/>
                    </a:solidFill>
                    <a:latin typeface="Times New Roman" panose="02020603050405020304" charset="0"/>
                    <a:ea typeface="Times New Roman" panose="02020603050405020304" charset="0"/>
                    <a:cs typeface="Times New Roman" panose="02020603050405020304" charset="0"/>
                  </a:rPr>
                  <a:t>.</a:t>
                </a:r>
                <a:endParaRPr lang="en-US" altLang="en-US" sz="2200" i="0" dirty="0">
                  <a:solidFill>
                    <a:prstClr val="white"/>
                  </a:solidFill>
                  <a:latin typeface="Times New Roman" panose="02020603050405020304" charset="0"/>
                  <a:cs typeface="Times New Roman" panose="02020603050405020304" charset="0"/>
                </a:endParaRPr>
              </a:p>
            </p:txBody>
          </p:sp>
        </p:grpSp>
      </p:grpSp>
      <p:sp>
        <p:nvSpPr>
          <p:cNvPr id="49" name="Oval 48"/>
          <p:cNvSpPr/>
          <p:nvPr/>
        </p:nvSpPr>
        <p:spPr>
          <a:xfrm>
            <a:off x="220283" y="2281029"/>
            <a:ext cx="546116" cy="47124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3000" b="1">
              <a:solidFill>
                <a:prstClr val="white"/>
              </a:solidFill>
              <a:latin typeface="Tahoma" pitchFamily="34" charset="0"/>
              <a:ea typeface="Tahoma" pitchFamily="34" charset="0"/>
              <a:cs typeface="Tahoma" pitchFamily="34" charset="0"/>
            </a:endParaRPr>
          </a:p>
          <a:p>
            <a:pPr algn="ctr" defTabSz="1088258"/>
            <a:r>
              <a:rPr lang="en-US" sz="3000" b="1">
                <a:solidFill>
                  <a:prstClr val="white"/>
                </a:solidFill>
                <a:latin typeface="Tahoma" pitchFamily="34" charset="0"/>
                <a:ea typeface="Tahoma" pitchFamily="34" charset="0"/>
                <a:cs typeface="Tahoma" pitchFamily="34" charset="0"/>
              </a:rPr>
              <a:t>A</a:t>
            </a:r>
            <a:r>
              <a:rPr lang="en-US" sz="3200" b="1">
                <a:solidFill>
                  <a:prstClr val="white"/>
                </a:solidFill>
                <a:latin typeface="Tahoma" pitchFamily="34" charset="0"/>
                <a:ea typeface="Tahoma" pitchFamily="34" charset="0"/>
                <a:cs typeface="Tahoma" pitchFamily="34" charset="0"/>
              </a:rPr>
              <a:t> </a:t>
            </a:r>
            <a:endParaRPr lang="en-US" sz="3200" dirty="0">
              <a:solidFill>
                <a:prstClr val="white"/>
              </a:solidFill>
            </a:endParaRPr>
          </a:p>
        </p:txBody>
      </p:sp>
      <p:sp>
        <p:nvSpPr>
          <p:cNvPr id="63" name="Action Button: Forward or Next 62">
            <a:hlinkClick r:id="" action="ppaction://noaction"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pic>
        <p:nvPicPr>
          <p:cNvPr id="2" name="Picture 1"/>
          <p:cNvPicPr>
            <a:picLocks noChangeAspect="1"/>
          </p:cNvPicPr>
          <p:nvPr/>
        </p:nvPicPr>
        <p:blipFill>
          <a:blip r:embed="rId3"/>
          <a:stretch>
            <a:fillRect/>
          </a:stretch>
        </p:blipFill>
        <p:spPr>
          <a:xfrm>
            <a:off x="10553611" y="291495"/>
            <a:ext cx="1465784" cy="1499205"/>
          </a:xfrm>
          <a:prstGeom prst="rect">
            <a:avLst/>
          </a:prstGeom>
        </p:spPr>
      </p:pic>
      <p:sp>
        <p:nvSpPr>
          <p:cNvPr id="50" name="Rectangle 49"/>
          <p:cNvSpPr/>
          <p:nvPr/>
        </p:nvSpPr>
        <p:spPr>
          <a:xfrm>
            <a:off x="379853" y="3316793"/>
            <a:ext cx="4535200"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Đổi</a:t>
            </a:r>
            <a:r>
              <a:rPr lang="en-US" sz="2500" dirty="0">
                <a:solidFill>
                  <a:prstClr val="black"/>
                </a:solidFill>
                <a:latin typeface="Times New Roman" panose="02020603050405020304" pitchFamily="18" charset="0"/>
                <a:ea typeface="Calibri" panose="020F0502020204030204" pitchFamily="34" charset="0"/>
              </a:rPr>
              <a:t> 10cm = 0,1m; 25cm = 0,25m.</a:t>
            </a:r>
            <a:endParaRPr lang="en-US" sz="2500" dirty="0">
              <a:solidFill>
                <a:prstClr val="black"/>
              </a:solidFill>
            </a:endParaRPr>
          </a:p>
        </p:txBody>
      </p:sp>
      <p:sp>
        <p:nvSpPr>
          <p:cNvPr id="64" name="Rectangle 63"/>
          <p:cNvSpPr/>
          <p:nvPr/>
        </p:nvSpPr>
        <p:spPr>
          <a:xfrm>
            <a:off x="316036" y="3670366"/>
            <a:ext cx="11703359" cy="1200329"/>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Gọi</a:t>
            </a:r>
            <a:r>
              <a:rPr lang="en-US" sz="2500" dirty="0">
                <a:solidFill>
                  <a:prstClr val="black"/>
                </a:solidFill>
                <a:latin typeface="Times New Roman" panose="02020603050405020304" pitchFamily="18" charset="0"/>
                <a:ea typeface="Calibri" panose="020F0502020204030204" pitchFamily="34" charset="0"/>
              </a:rPr>
              <a:t> V</a:t>
            </a:r>
            <a:r>
              <a:rPr lang="en-US" sz="2500" baseline="-25000" dirty="0">
                <a:solidFill>
                  <a:prstClr val="black"/>
                </a:solidFill>
                <a:latin typeface="Times New Roman" panose="02020603050405020304" pitchFamily="18" charset="0"/>
                <a:ea typeface="Calibri" panose="020F0502020204030204" pitchFamily="34" charset="0"/>
              </a:rPr>
              <a:t>1</a:t>
            </a:r>
            <a:r>
              <a:rPr lang="en-US" sz="2500" dirty="0">
                <a:solidFill>
                  <a:prstClr val="black"/>
                </a:solidFill>
                <a:latin typeface="Times New Roman" panose="02020603050405020304" pitchFamily="18" charset="0"/>
                <a:ea typeface="Calibri" panose="020F0502020204030204" pitchFamily="34" charset="0"/>
              </a:rPr>
              <a:t>, V</a:t>
            </a:r>
            <a:r>
              <a:rPr lang="en-US" sz="2500" baseline="-25000" dirty="0">
                <a:solidFill>
                  <a:prstClr val="black"/>
                </a:solidFill>
                <a:latin typeface="Times New Roman" panose="02020603050405020304" pitchFamily="18" charset="0"/>
                <a:ea typeface="Calibri" panose="020F0502020204030204" pitchFamily="34" charset="0"/>
              </a:rPr>
              <a:t>2</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lần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lượt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với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hai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đáy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lớn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đường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giới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hạn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bởi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vành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ngoài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cống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nước</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với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hai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đáy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nhỏ</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đường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giới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hạn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bởi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vành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trong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cống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nước</a:t>
            </a:r>
            <a:r>
              <a:rPr lang="en-US" sz="2500" dirty="0">
                <a:solidFill>
                  <a:prstClr val="black"/>
                </a:solidFill>
                <a:latin typeface="Times New Roman" panose="02020603050405020304" pitchFamily="18" charset="0"/>
                <a:ea typeface="Calibri" panose="020F0502020204030204" pitchFamily="34" charset="0"/>
              </a:rPr>
              <a:t>).</a:t>
            </a:r>
          </a:p>
        </p:txBody>
      </p:sp>
      <p:graphicFrame>
        <p:nvGraphicFramePr>
          <p:cNvPr id="65" name="Object 64"/>
          <p:cNvGraphicFramePr>
            <a:graphicFrameLocks noChangeAspect="1"/>
          </p:cNvGraphicFramePr>
          <p:nvPr/>
        </p:nvGraphicFramePr>
        <p:xfrm>
          <a:off x="1237892" y="4847432"/>
          <a:ext cx="5692828" cy="600869"/>
        </p:xfrm>
        <a:graphic>
          <a:graphicData uri="http://schemas.openxmlformats.org/presentationml/2006/ole">
            <mc:AlternateContent xmlns:mc="http://schemas.openxmlformats.org/markup-compatibility/2006">
              <mc:Choice xmlns:v="urn:schemas-microsoft-com:vml" Requires="v">
                <p:oleObj spid="_x0000_s53262" name="Equation" r:id="rId4" imgW="5867280" imgH="622080" progId="Equation.DSMT4">
                  <p:embed/>
                </p:oleObj>
              </mc:Choice>
              <mc:Fallback>
                <p:oleObj name="Equation" r:id="rId4" imgW="5867280" imgH="622080" progId="Equation.DSMT4">
                  <p:embed/>
                  <p:pic>
                    <p:nvPicPr>
                      <p:cNvPr id="0" name=""/>
                      <p:cNvPicPr>
                        <a:picLocks noChangeAspect="1" noChangeArrowheads="1"/>
                      </p:cNvPicPr>
                      <p:nvPr/>
                    </p:nvPicPr>
                    <p:blipFill>
                      <a:blip r:embed="rId5"/>
                      <a:srcRect/>
                      <a:stretch>
                        <a:fillRect/>
                      </a:stretch>
                    </p:blipFill>
                    <p:spPr bwMode="auto">
                      <a:xfrm>
                        <a:off x="1237892" y="4847432"/>
                        <a:ext cx="5692828" cy="600869"/>
                      </a:xfrm>
                      <a:prstGeom prst="rect">
                        <a:avLst/>
                      </a:prstGeom>
                      <a:noFill/>
                    </p:spPr>
                  </p:pic>
                </p:oleObj>
              </mc:Fallback>
            </mc:AlternateContent>
          </a:graphicData>
        </a:graphic>
      </p:graphicFrame>
      <p:sp>
        <p:nvSpPr>
          <p:cNvPr id="67" name="Rectangle 66"/>
          <p:cNvSpPr/>
          <p:nvPr/>
        </p:nvSpPr>
        <p:spPr>
          <a:xfrm>
            <a:off x="349024" y="4903114"/>
            <a:ext cx="4535200" cy="430887"/>
          </a:xfrm>
          <a:prstGeom prst="rect">
            <a:avLst/>
          </a:prstGeom>
        </p:spPr>
        <p:txBody>
          <a:bodyPr wrap="square" lIns="45704" tIns="22851" rIns="45704" bIns="22851">
            <a:spAutoFit/>
          </a:bodyPr>
          <a:lstStyle/>
          <a:p>
            <a:pPr defTabSz="1088258"/>
            <a:r>
              <a:rPr lang="en-US" sz="2500" dirty="0">
                <a:solidFill>
                  <a:prstClr val="black"/>
                </a:solidFill>
                <a:latin typeface="Times New Roman" panose="02020603050405020304" pitchFamily="18" charset="0"/>
                <a:ea typeface="Calibri" panose="020F0502020204030204" pitchFamily="34" charset="0"/>
              </a:rPr>
              <a:t>Ta </a:t>
            </a:r>
            <a:r>
              <a:rPr lang="en-US" sz="2500" dirty="0" err="1">
                <a:solidFill>
                  <a:prstClr val="black"/>
                </a:solidFill>
                <a:latin typeface="Times New Roman" panose="02020603050405020304" pitchFamily="18" charset="0"/>
                <a:ea typeface="Calibri" panose="020F0502020204030204" pitchFamily="34" charset="0"/>
              </a:rPr>
              <a:t>có</a:t>
            </a:r>
            <a:endParaRPr lang="en-US" sz="2500" dirty="0">
              <a:solidFill>
                <a:prstClr val="black"/>
              </a:solidFill>
            </a:endParaRPr>
          </a:p>
        </p:txBody>
      </p:sp>
      <p:graphicFrame>
        <p:nvGraphicFramePr>
          <p:cNvPr id="68" name="Object 67"/>
          <p:cNvGraphicFramePr>
            <a:graphicFrameLocks noChangeAspect="1"/>
          </p:cNvGraphicFramePr>
          <p:nvPr/>
        </p:nvGraphicFramePr>
        <p:xfrm>
          <a:off x="1254047" y="5393532"/>
          <a:ext cx="4891244" cy="588169"/>
        </p:xfrm>
        <a:graphic>
          <a:graphicData uri="http://schemas.openxmlformats.org/presentationml/2006/ole">
            <mc:AlternateContent xmlns:mc="http://schemas.openxmlformats.org/markup-compatibility/2006">
              <mc:Choice xmlns:v="urn:schemas-microsoft-com:vml" Requires="v">
                <p:oleObj spid="_x0000_s53263" name="Equation" r:id="rId6" imgW="5041800" imgH="609480" progId="Equation.DSMT4">
                  <p:embed/>
                </p:oleObj>
              </mc:Choice>
              <mc:Fallback>
                <p:oleObj name="Equation" r:id="rId6" imgW="5041800" imgH="609480" progId="Equation.DSMT4">
                  <p:embed/>
                  <p:pic>
                    <p:nvPicPr>
                      <p:cNvPr id="0" name=""/>
                      <p:cNvPicPr>
                        <a:picLocks noChangeAspect="1" noChangeArrowheads="1"/>
                      </p:cNvPicPr>
                      <p:nvPr/>
                    </p:nvPicPr>
                    <p:blipFill>
                      <a:blip r:embed="rId7"/>
                      <a:srcRect/>
                      <a:stretch>
                        <a:fillRect/>
                      </a:stretch>
                    </p:blipFill>
                    <p:spPr bwMode="auto">
                      <a:xfrm>
                        <a:off x="1254047" y="5393532"/>
                        <a:ext cx="4891244" cy="588169"/>
                      </a:xfrm>
                      <a:prstGeom prst="rect">
                        <a:avLst/>
                      </a:prstGeom>
                      <a:noFill/>
                    </p:spPr>
                  </p:pic>
                </p:oleObj>
              </mc:Fallback>
            </mc:AlternateContent>
          </a:graphicData>
        </a:graphic>
      </p:graphicFrame>
      <p:sp>
        <p:nvSpPr>
          <p:cNvPr id="69" name="Rectangle 68"/>
          <p:cNvSpPr/>
          <p:nvPr/>
        </p:nvSpPr>
        <p:spPr>
          <a:xfrm>
            <a:off x="365843" y="6009667"/>
            <a:ext cx="6232396"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bê</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tông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cho</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một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chiếc</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cống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endParaRPr lang="en-US" sz="2500" dirty="0">
              <a:solidFill>
                <a:prstClr val="black"/>
              </a:solidFill>
            </a:endParaRPr>
          </a:p>
        </p:txBody>
      </p:sp>
      <p:graphicFrame>
        <p:nvGraphicFramePr>
          <p:cNvPr id="70" name="Object 69"/>
          <p:cNvGraphicFramePr>
            <a:graphicFrameLocks noChangeAspect="1"/>
          </p:cNvGraphicFramePr>
          <p:nvPr/>
        </p:nvGraphicFramePr>
        <p:xfrm>
          <a:off x="6069603" y="5964239"/>
          <a:ext cx="5852350" cy="588963"/>
        </p:xfrm>
        <a:graphic>
          <a:graphicData uri="http://schemas.openxmlformats.org/presentationml/2006/ole">
            <mc:AlternateContent xmlns:mc="http://schemas.openxmlformats.org/markup-compatibility/2006">
              <mc:Choice xmlns:v="urn:schemas-microsoft-com:vml" Requires="v">
                <p:oleObj spid="_x0000_s53264" name="Equation" r:id="rId8" imgW="6032160" imgH="609480" progId="Equation.DSMT4">
                  <p:embed/>
                </p:oleObj>
              </mc:Choice>
              <mc:Fallback>
                <p:oleObj name="Equation" r:id="rId8" imgW="6032160" imgH="609480" progId="Equation.DSMT4">
                  <p:embed/>
                  <p:pic>
                    <p:nvPicPr>
                      <p:cNvPr id="0" name=""/>
                      <p:cNvPicPr>
                        <a:picLocks noChangeAspect="1" noChangeArrowheads="1"/>
                      </p:cNvPicPr>
                      <p:nvPr/>
                    </p:nvPicPr>
                    <p:blipFill>
                      <a:blip r:embed="rId9"/>
                      <a:srcRect/>
                      <a:stretch>
                        <a:fillRect/>
                      </a:stretch>
                    </p:blipFill>
                    <p:spPr bwMode="auto">
                      <a:xfrm>
                        <a:off x="6069603" y="5964239"/>
                        <a:ext cx="5852350" cy="588963"/>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12" name="TextBox 11"/>
              <p:cNvSpPr txBox="1"/>
              <p:nvPr/>
            </p:nvSpPr>
            <p:spPr>
              <a:xfrm>
                <a:off x="493341" y="6419911"/>
                <a:ext cx="10165660" cy="430887"/>
              </a:xfrm>
              <a:prstGeom prst="rect">
                <a:avLst/>
              </a:prstGeom>
              <a:noFill/>
            </p:spPr>
            <p:txBody>
              <a:bodyPr wrap="square" lIns="45704" tIns="22851" rIns="45704" bIns="22851" rtlCol="0">
                <a:spAutoFit/>
              </a:bodyPr>
              <a:lstStyle/>
              <a:p>
                <a:pPr defTabSz="1088258"/>
                <a:r>
                  <a:rPr lang="en-US" sz="2500">
                    <a:solidFill>
                      <a:prstClr val="black"/>
                    </a:solidFill>
                    <a:latin typeface="Times New Roman" pitchFamily="18" charset="0"/>
                    <a:cs typeface="Times New Roman" pitchFamily="18" charset="0"/>
                  </a:rPr>
                  <a:t>Số tiền để sản xuất 25 chiếc cống là: </a:t>
                </a:r>
                <a14:m>
                  <m:oMath xmlns:m="http://schemas.openxmlformats.org/officeDocument/2006/math">
                    <m:r>
                      <a:rPr lang="en-US" sz="2500" i="1">
                        <a:solidFill>
                          <a:prstClr val="black"/>
                        </a:solidFill>
                        <a:latin typeface="Cambria Math"/>
                      </a:rPr>
                      <m:t>900000.0,06</m:t>
                    </m:r>
                    <m:r>
                      <a:rPr lang="en-US" sz="2500" i="1">
                        <a:solidFill>
                          <a:prstClr val="black"/>
                        </a:solidFill>
                        <a:latin typeface="Cambria Math"/>
                        <a:ea typeface="Cambria Math"/>
                      </a:rPr>
                      <m:t>𝜋</m:t>
                    </m:r>
                    <m:r>
                      <a:rPr lang="en-US" sz="2500" i="1">
                        <a:solidFill>
                          <a:prstClr val="black"/>
                        </a:solidFill>
                        <a:latin typeface="Cambria Math"/>
                        <a:ea typeface="Cambria Math"/>
                      </a:rPr>
                      <m:t>.25</m:t>
                    </m:r>
                  </m:oMath>
                </a14:m>
                <a:r>
                  <a:rPr lang="en-US" sz="2500">
                    <a:solidFill>
                      <a:prstClr val="black"/>
                    </a:solidFill>
                    <a:latin typeface="Times New Roman" pitchFamily="18" charset="0"/>
                    <a:cs typeface="Times New Roman" pitchFamily="18" charset="0"/>
                  </a:rPr>
                  <a:t> </a:t>
                </a:r>
                <a14:m>
                  <m:oMath xmlns:m="http://schemas.openxmlformats.org/officeDocument/2006/math">
                    <m:r>
                      <a:rPr lang="en-US" sz="2500" i="1">
                        <a:solidFill>
                          <a:prstClr val="black"/>
                        </a:solidFill>
                        <a:latin typeface="Cambria Math"/>
                        <a:ea typeface="Cambria Math"/>
                      </a:rPr>
                      <m:t>≈4240000</m:t>
                    </m:r>
                  </m:oMath>
                </a14:m>
                <a:r>
                  <a:rPr lang="en-US" sz="2500">
                    <a:solidFill>
                      <a:prstClr val="black"/>
                    </a:solidFill>
                    <a:latin typeface="Times New Roman" pitchFamily="18" charset="0"/>
                    <a:cs typeface="Times New Roman" pitchFamily="18" charset="0"/>
                  </a:rPr>
                  <a:t> đồng</a:t>
                </a:r>
              </a:p>
            </p:txBody>
          </p:sp>
        </mc:Choice>
        <mc:Fallback>
          <p:sp>
            <p:nvSpPr>
              <p:cNvPr id="12" name="TextBox 11"/>
              <p:cNvSpPr txBox="1">
                <a:spLocks noRot="1" noChangeAspect="1" noMove="1" noResize="1" noEditPoints="1" noAdjustHandles="1" noChangeArrowheads="1" noChangeShapeType="1" noTextEdit="1"/>
              </p:cNvSpPr>
              <p:nvPr/>
            </p:nvSpPr>
            <p:spPr>
              <a:xfrm>
                <a:off x="493341" y="6419911"/>
                <a:ext cx="10165660" cy="430887"/>
              </a:xfrm>
              <a:prstGeom prst="rect">
                <a:avLst/>
              </a:prstGeom>
              <a:blipFill rotWithShape="1">
                <a:blip r:embed="rId10"/>
                <a:stretch>
                  <a:fillRect l="-1439" t="-16901" b="-36620"/>
                </a:stretch>
              </a:blipFill>
            </p:spPr>
            <p:txBody>
              <a:bodyPr/>
              <a:lstStyle/>
              <a:p>
                <a:r>
                  <a:rPr lang="en-US">
                    <a:noFill/>
                  </a:rPr>
                  <a:t> </a:t>
                </a:r>
              </a:p>
            </p:txBody>
          </p:sp>
        </mc:Fallback>
      </mc:AlternateContent>
    </p:spTree>
    <p:extLst>
      <p:ext uri="{BB962C8B-B14F-4D97-AF65-F5344CB8AC3E}">
        <p14:creationId xmlns:p14="http://schemas.microsoft.com/office/powerpoint/2010/main" val="16896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ppt_x"/>
                                          </p:val>
                                        </p:tav>
                                        <p:tav tm="100000">
                                          <p:val>
                                            <p:strVal val="#ppt_x"/>
                                          </p:val>
                                        </p:tav>
                                      </p:tavLst>
                                    </p:anim>
                                    <p:anim calcmode="lin" valueType="num">
                                      <p:cBhvr additive="base">
                                        <p:cTn id="2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ppt_x"/>
                                          </p:val>
                                        </p:tav>
                                        <p:tav tm="100000">
                                          <p:val>
                                            <p:strVal val="#ppt_x"/>
                                          </p:val>
                                        </p:tav>
                                      </p:tavLst>
                                    </p:anim>
                                    <p:anim calcmode="lin" valueType="num">
                                      <p:cBhvr additive="base">
                                        <p:cTn id="30" dur="500" fill="hold"/>
                                        <p:tgtEl>
                                          <p:spTgt spid="6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9">
                                            <p:txEl>
                                              <p:pRg st="0" end="0"/>
                                            </p:txEl>
                                          </p:spTgt>
                                        </p:tgtEl>
                                        <p:attrNameLst>
                                          <p:attrName>style.visibility</p:attrName>
                                        </p:attrNameLst>
                                      </p:cBhvr>
                                      <p:to>
                                        <p:strVal val="visible"/>
                                      </p:to>
                                    </p:set>
                                    <p:anim calcmode="lin" valueType="num">
                                      <p:cBhvr additive="base">
                                        <p:cTn id="45"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ppt_x"/>
                                          </p:val>
                                        </p:tav>
                                        <p:tav tm="100000">
                                          <p:val>
                                            <p:strVal val="#ppt_x"/>
                                          </p:val>
                                        </p:tav>
                                      </p:tavLst>
                                    </p:anim>
                                    <p:anim calcmode="lin" valueType="num">
                                      <p:cBhvr additive="base">
                                        <p:cTn id="5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left)">
                                      <p:cBhvr>
                                        <p:cTn id="6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3" grpId="0" animBg="1"/>
      <p:bldP spid="50" grpId="0"/>
      <p:bldP spid="64" grpId="0"/>
      <p:bldP spid="67"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84495" y="2389772"/>
            <a:ext cx="11834900" cy="4557307"/>
            <a:chOff x="184495" y="3686630"/>
            <a:chExt cx="11834900" cy="3507948"/>
          </a:xfrm>
        </p:grpSpPr>
        <p:sp>
          <p:nvSpPr>
            <p:cNvPr id="5" name="Rounded Rectangle 4"/>
            <p:cNvSpPr/>
            <p:nvPr/>
          </p:nvSpPr>
          <p:spPr>
            <a:xfrm>
              <a:off x="184495" y="3865217"/>
              <a:ext cx="11834900" cy="3329361"/>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grpSp>
          <p:nvGrpSpPr>
            <p:cNvPr id="6" name="Group 5"/>
            <p:cNvGrpSpPr/>
            <p:nvPr/>
          </p:nvGrpSpPr>
          <p:grpSpPr>
            <a:xfrm>
              <a:off x="203200" y="3686630"/>
              <a:ext cx="2342697" cy="451570"/>
              <a:chOff x="1275608" y="6330946"/>
              <a:chExt cx="4592536" cy="820481"/>
            </a:xfrm>
          </p:grpSpPr>
          <p:sp>
            <p:nvSpPr>
              <p:cNvPr id="7" name="Freeform 20"/>
              <p:cNvSpPr>
                <a:spLocks/>
              </p:cNvSpPr>
              <p:nvPr/>
            </p:nvSpPr>
            <p:spPr bwMode="auto">
              <a:xfrm rot="16200000" flipV="1">
                <a:off x="3547274" y="4636136"/>
                <a:ext cx="569850"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345672"/>
                <a:ext cx="2813136" cy="774812"/>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7" y="117600"/>
            <a:ext cx="11906396" cy="1307087"/>
            <a:chOff x="534987" y="1647866"/>
            <a:chExt cx="23340848" cy="3053200"/>
          </a:xfrm>
        </p:grpSpPr>
        <p:sp>
          <p:nvSpPr>
            <p:cNvPr id="25" name="Rounded Rectangle 24"/>
            <p:cNvSpPr/>
            <p:nvPr/>
          </p:nvSpPr>
          <p:spPr bwMode="auto">
            <a:xfrm>
              <a:off x="755649" y="1720892"/>
              <a:ext cx="23120186" cy="298017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299604"/>
              <a:chOff x="534987" y="1647866"/>
              <a:chExt cx="3505200" cy="1299604"/>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5"/>
                <a:ext cx="2690581" cy="12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52</a:t>
                </a:r>
              </a:p>
            </p:txBody>
          </p:sp>
        </p:grpSp>
      </p:grpSp>
      <p:grpSp>
        <p:nvGrpSpPr>
          <p:cNvPr id="2" name="Group 1"/>
          <p:cNvGrpSpPr/>
          <p:nvPr/>
        </p:nvGrpSpPr>
        <p:grpSpPr>
          <a:xfrm>
            <a:off x="247183" y="1485901"/>
            <a:ext cx="11838141" cy="1302975"/>
            <a:chOff x="247181" y="2080087"/>
            <a:chExt cx="11838141" cy="1814001"/>
          </a:xfrm>
        </p:grpSpPr>
        <p:grpSp>
          <p:nvGrpSpPr>
            <p:cNvPr id="51" name="Group 50"/>
            <p:cNvGrpSpPr/>
            <p:nvPr/>
          </p:nvGrpSpPr>
          <p:grpSpPr>
            <a:xfrm>
              <a:off x="247181" y="2080087"/>
              <a:ext cx="3090381" cy="1261551"/>
              <a:chOff x="5537206" y="1557992"/>
              <a:chExt cx="3079904" cy="1172790"/>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086042" y="1658337"/>
                    <a:ext cx="2280848" cy="1072445"/>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𝑉</m:t>
                        </m:r>
                        <m:r>
                          <a:rPr lang="en-US" sz="3000">
                            <a:solidFill>
                              <a:prstClr val="white"/>
                            </a:solidFill>
                            <a:latin typeface="Cambria Math" panose="02040503050406030204" pitchFamily="18" charset="0"/>
                            <a:ea typeface="Times New Roman" panose="02020603050405020304" pitchFamily="18" charset="0"/>
                          </a:rPr>
                          <m:t>=</m:t>
                        </m:r>
                        <m:f>
                          <m:fPr>
                            <m:ctrlPr>
                              <a:rPr lang="en-US" sz="3000">
                                <a:solidFill>
                                  <a:prstClr val="white"/>
                                </a:solidFill>
                                <a:latin typeface="Cambria Math"/>
                                <a:ea typeface="Times New Roman" panose="02020603050405020304" pitchFamily="18" charset="0"/>
                              </a:rPr>
                            </m:ctrlPr>
                          </m:fPr>
                          <m:num>
                            <m:r>
                              <a:rPr lang="en-US" sz="3000">
                                <a:solidFill>
                                  <a:prstClr val="white"/>
                                </a:solidFill>
                                <a:latin typeface="Cambria Math" panose="02040503050406030204" pitchFamily="18" charset="0"/>
                                <a:ea typeface="Times New Roman" panose="02020603050405020304" pitchFamily="18" charset="0"/>
                              </a:rPr>
                              <m:t>7</m:t>
                            </m:r>
                            <m:rad>
                              <m:radPr>
                                <m:degHide m:val="on"/>
                                <m:ctrlPr>
                                  <a:rPr lang="en-US" sz="3000">
                                    <a:solidFill>
                                      <a:prstClr val="white"/>
                                    </a:solidFill>
                                    <a:latin typeface="Cambria Math"/>
                                    <a:ea typeface="Times New Roman" panose="02020603050405020304" pitchFamily="18" charset="0"/>
                                  </a:rPr>
                                </m:ctrlPr>
                              </m:radPr>
                              <m:deg/>
                              <m:e>
                                <m:r>
                                  <a:rPr lang="en-US" sz="3000">
                                    <a:solidFill>
                                      <a:prstClr val="white"/>
                                    </a:solidFill>
                                    <a:latin typeface="Cambria Math" panose="02040503050406030204" pitchFamily="18" charset="0"/>
                                    <a:ea typeface="Times New Roman" panose="02020603050405020304" pitchFamily="18" charset="0"/>
                                  </a:rPr>
                                  <m:t>7</m:t>
                                </m:r>
                              </m:e>
                            </m:rad>
                          </m:num>
                          <m:den>
                            <m:r>
                              <a:rPr lang="en-US" sz="3000">
                                <a:solidFill>
                                  <a:prstClr val="white"/>
                                </a:solidFill>
                                <a:latin typeface="Cambria Math" panose="02040503050406030204" pitchFamily="18" charset="0"/>
                                <a:ea typeface="Times New Roman" panose="02020603050405020304" pitchFamily="18" charset="0"/>
                              </a:rPr>
                              <m:t>3</m:t>
                            </m:r>
                          </m:den>
                        </m:f>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oMath>
                    </a14:m>
                    <a:r>
                      <a:rPr lang="en-US" sz="3000" dirty="0">
                        <a:solidFill>
                          <a:prstClr val="white"/>
                        </a:solidFill>
                        <a:latin typeface="Times New Roman" panose="02020603050405020304" pitchFamily="18" charset="0"/>
                        <a:ea typeface="Times New Roman" panose="02020603050405020304" pitchFamily="18" charset="0"/>
                      </a:rPr>
                      <a:t>.</a:t>
                    </a:r>
                    <a:endParaRPr lang="en-US" sz="30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086042" y="1658338"/>
                    <a:ext cx="2280848" cy="727495"/>
                  </a:xfrm>
                  <a:prstGeom prst="rect">
                    <a:avLst/>
                  </a:prstGeom>
                  <a:blipFill rotWithShape="0">
                    <a:blip r:embed="rId4"/>
                    <a:stretch>
                      <a:fillRect r="-4527" b="-56522"/>
                    </a:stretch>
                  </a:blipFill>
                </p:spPr>
                <p:txBody>
                  <a:bodyPr/>
                  <a:lstStyle/>
                  <a:p>
                    <a:r>
                      <a:rPr lang="en-US">
                        <a:noFill/>
                      </a:rPr>
                      <a:t> </a:t>
                    </a:r>
                  </a:p>
                </p:txBody>
              </p:sp>
            </mc:Fallback>
          </mc:AlternateContent>
        </p:grpSp>
        <p:grpSp>
          <p:nvGrpSpPr>
            <p:cNvPr id="55" name="Group 54"/>
            <p:cNvGrpSpPr/>
            <p:nvPr/>
          </p:nvGrpSpPr>
          <p:grpSpPr>
            <a:xfrm>
              <a:off x="3163101" y="2080090"/>
              <a:ext cx="3090381" cy="1813998"/>
              <a:chOff x="5537206" y="1557992"/>
              <a:chExt cx="3079904" cy="1686367"/>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6249780" y="1679303"/>
                    <a:ext cx="2280848" cy="156505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𝑉</m:t>
                        </m:r>
                        <m:r>
                          <a:rPr lang="en-US" sz="3000">
                            <a:solidFill>
                              <a:prstClr val="white"/>
                            </a:solidFill>
                            <a:latin typeface="Cambria Math" panose="02040503050406030204" pitchFamily="18" charset="0"/>
                            <a:ea typeface="Times New Roman" panose="02020603050405020304" pitchFamily="18" charset="0"/>
                          </a:rPr>
                          <m:t>=</m:t>
                        </m:r>
                        <m:f>
                          <m:fPr>
                            <m:ctrlPr>
                              <a:rPr lang="en-US" sz="3000">
                                <a:solidFill>
                                  <a:prstClr val="white"/>
                                </a:solidFill>
                                <a:latin typeface="Cambria Math"/>
                                <a:ea typeface="Times New Roman" panose="02020603050405020304" pitchFamily="18" charset="0"/>
                              </a:rPr>
                            </m:ctrlPr>
                          </m:fPr>
                          <m:num>
                            <m:r>
                              <a:rPr lang="en-US" sz="3000">
                                <a:solidFill>
                                  <a:prstClr val="white"/>
                                </a:solidFill>
                                <a:latin typeface="Cambria Math" panose="02040503050406030204" pitchFamily="18" charset="0"/>
                                <a:ea typeface="Times New Roman" panose="02020603050405020304" pitchFamily="18" charset="0"/>
                              </a:rPr>
                              <m:t>8</m:t>
                            </m:r>
                          </m:num>
                          <m:den>
                            <m:r>
                              <a:rPr lang="en-US" sz="3000">
                                <a:solidFill>
                                  <a:prstClr val="white"/>
                                </a:solidFill>
                                <a:latin typeface="Cambria Math" panose="02040503050406030204" pitchFamily="18" charset="0"/>
                                <a:ea typeface="Times New Roman" panose="02020603050405020304" pitchFamily="18" charset="0"/>
                              </a:rPr>
                              <m:t>3</m:t>
                            </m:r>
                          </m:den>
                        </m:f>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rPr>
                          <m:t>.</m:t>
                        </m:r>
                      </m:oMath>
                    </a14:m>
                    <a:r>
                      <a:rPr lang="pt-BR" sz="3000" dirty="0">
                        <a:solidFill>
                          <a:prstClr val="white"/>
                        </a:solidFill>
                        <a:latin typeface="Times New Roman" panose="02020603050405020304" pitchFamily="18" charset="0"/>
                        <a:cs typeface="Times New Roman" panose="02020603050405020304" pitchFamily="18" charset="0"/>
                      </a:rPr>
                      <a:t>	</a:t>
                    </a:r>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49780" y="1679303"/>
                    <a:ext cx="2280848" cy="652000"/>
                  </a:xfrm>
                  <a:prstGeom prst="rect">
                    <a:avLst/>
                  </a:prstGeom>
                  <a:blipFill rotWithShape="0">
                    <a:blip r:embed="rId5"/>
                    <a:stretch>
                      <a:fillRect b="-33133"/>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078058" y="1748231"/>
                    <a:ext cx="2280848" cy="717010"/>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𝑉</m:t>
                          </m:r>
                          <m:r>
                            <a:rPr lang="en-US" sz="3000">
                              <a:solidFill>
                                <a:prstClr val="white"/>
                              </a:solidFill>
                              <a:latin typeface="Cambria Math" panose="02040503050406030204" pitchFamily="18" charset="0"/>
                              <a:ea typeface="Times New Roman" panose="02020603050405020304" pitchFamily="18" charset="0"/>
                            </a:rPr>
                            <m:t>=</m:t>
                          </m:r>
                          <m:r>
                            <a:rPr lang="en-US" sz="3000">
                              <a:solidFill>
                                <a:prstClr val="white"/>
                              </a:solidFill>
                              <a:latin typeface="Cambria Math" panose="02040503050406030204" pitchFamily="18" charset="0"/>
                              <a:ea typeface="Times New Roman" panose="02020603050405020304" pitchFamily="18" charset="0"/>
                            </a:rPr>
                            <m:t>8</m:t>
                          </m:r>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rPr>
                            <m:t>.</m:t>
                          </m:r>
                        </m:oMath>
                      </m:oMathPara>
                    </a14:m>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078058" y="1748231"/>
                    <a:ext cx="2280848" cy="472101"/>
                  </a:xfrm>
                  <a:prstGeom prst="rect">
                    <a:avLst/>
                  </a:prstGeom>
                  <a:blipFill rotWithShape="0">
                    <a:blip r:embed="rId6"/>
                    <a:stretch>
                      <a:fillRect b="-9244"/>
                    </a:stretch>
                  </a:blipFill>
                </p:spPr>
                <p:txBody>
                  <a:bodyPr/>
                  <a:lstStyle/>
                  <a:p>
                    <a:r>
                      <a:rPr lang="en-US">
                        <a:noFill/>
                      </a:rPr>
                      <a:t> </a:t>
                    </a:r>
                  </a:p>
                </p:txBody>
              </p:sp>
            </mc:Fallback>
          </mc:AlternateContent>
        </p:grpSp>
        <p:grpSp>
          <p:nvGrpSpPr>
            <p:cNvPr id="59" name="Group 58"/>
            <p:cNvGrpSpPr/>
            <p:nvPr/>
          </p:nvGrpSpPr>
          <p:grpSpPr>
            <a:xfrm>
              <a:off x="8994941" y="2080089"/>
              <a:ext cx="3090381" cy="1116502"/>
              <a:chOff x="5537206" y="1557992"/>
              <a:chExt cx="307990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123623" y="1761297"/>
                    <a:ext cx="2493487" cy="783564"/>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𝑉</m:t>
                          </m:r>
                          <m:r>
                            <a:rPr lang="en-US" sz="3000">
                              <a:solidFill>
                                <a:prstClr val="white"/>
                              </a:solidFill>
                              <a:latin typeface="Cambria Math" panose="02040503050406030204" pitchFamily="18" charset="0"/>
                              <a:ea typeface="Times New Roman" panose="02020603050405020304" pitchFamily="18" charset="0"/>
                            </a:rPr>
                            <m:t>=</m:t>
                          </m:r>
                          <m:r>
                            <a:rPr lang="en-US" sz="3000">
                              <a:solidFill>
                                <a:prstClr val="white"/>
                              </a:solidFill>
                              <a:latin typeface="Cambria Math" panose="02040503050406030204" pitchFamily="18" charset="0"/>
                              <a:ea typeface="Times New Roman" panose="02020603050405020304" pitchFamily="18" charset="0"/>
                            </a:rPr>
                            <m:t>7</m:t>
                          </m:r>
                          <m:rad>
                            <m:radPr>
                              <m:degHide m:val="on"/>
                              <m:ctrlPr>
                                <a:rPr lang="en-US" sz="3000">
                                  <a:solidFill>
                                    <a:prstClr val="white"/>
                                  </a:solidFill>
                                  <a:latin typeface="Cambria Math"/>
                                  <a:ea typeface="Times New Roman" panose="02020603050405020304" pitchFamily="18" charset="0"/>
                                </a:rPr>
                              </m:ctrlPr>
                            </m:radPr>
                            <m:deg/>
                            <m:e>
                              <m:r>
                                <a:rPr lang="en-US" sz="3000">
                                  <a:solidFill>
                                    <a:prstClr val="white"/>
                                  </a:solidFill>
                                  <a:latin typeface="Cambria Math" panose="02040503050406030204" pitchFamily="18" charset="0"/>
                                  <a:ea typeface="Times New Roman" panose="02020603050405020304" pitchFamily="18" charset="0"/>
                                </a:rPr>
                                <m:t>7</m:t>
                              </m:r>
                            </m:e>
                          </m:rad>
                          <m:r>
                            <a:rPr lang="en-US" sz="3000">
                              <a:solidFill>
                                <a:prstClr val="white"/>
                              </a:solidFill>
                              <a:latin typeface="Cambria Math" panose="02040503050406030204" pitchFamily="18" charset="0"/>
                              <a:ea typeface="Times New Roman" panose="02020603050405020304" pitchFamily="18" charset="0"/>
                            </a:rPr>
                            <m:t>𝜋</m:t>
                          </m:r>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𝑎</m:t>
                              </m:r>
                            </m:e>
                            <m:sup>
                              <m:r>
                                <a:rPr lang="en-US" sz="3000">
                                  <a:solidFill>
                                    <a:prstClr val="white"/>
                                  </a:solidFill>
                                  <a:latin typeface="Cambria Math" panose="02040503050406030204" pitchFamily="18" charset="0"/>
                                  <a:ea typeface="Times New Roman" panose="02020603050405020304" pitchFamily="18" charset="0"/>
                                </a:rPr>
                                <m:t>3</m:t>
                              </m:r>
                            </m:sup>
                          </m:sSup>
                          <m:r>
                            <m:rPr>
                              <m:nor/>
                            </m:rPr>
                            <a:rPr lang="en-US" sz="3000" dirty="0">
                              <a:solidFill>
                                <a:prstClr val="white"/>
                              </a:solidFill>
                              <a:latin typeface="Times New Roman" panose="02020603050405020304" pitchFamily="18" charset="0"/>
                              <a:ea typeface="Times New Roman" panose="02020603050405020304" pitchFamily="18" charset="0"/>
                            </a:rPr>
                            <m:t>.</m:t>
                          </m:r>
                        </m:oMath>
                      </m:oMathPara>
                    </a14:m>
                    <a:endParaRPr lang="en-US" sz="300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123623" y="1761297"/>
                    <a:ext cx="2493487" cy="519817"/>
                  </a:xfrm>
                  <a:prstGeom prst="rect">
                    <a:avLst/>
                  </a:prstGeom>
                  <a:blipFill rotWithShape="0">
                    <a:blip r:embed="rId7"/>
                    <a:stretch>
                      <a:fillRect b="-16667"/>
                    </a:stretch>
                  </a:blipFill>
                </p:spPr>
                <p:txBody>
                  <a:bodyPr/>
                  <a:lstStyle/>
                  <a:p>
                    <a:r>
                      <a:rPr lang="en-US">
                        <a:noFill/>
                      </a:rPr>
                      <a:t> </a:t>
                    </a:r>
                  </a:p>
                </p:txBody>
              </p:sp>
            </mc:Fallback>
          </mc:AlternateContent>
        </p:grpSp>
      </p:grpSp>
      <p:sp>
        <p:nvSpPr>
          <p:cNvPr id="97" name="Action Button: Forward or Next 96">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50" name="Oval 49">
            <a:extLst>
              <a:ext uri="{FF2B5EF4-FFF2-40B4-BE49-F238E27FC236}">
                <a16:creationId xmlns:a16="http://schemas.microsoft.com/office/drawing/2014/main" xmlns="" id="{14E4121E-5E64-4E3D-830F-6D502EA4FAA1}"/>
              </a:ext>
            </a:extLst>
          </p:cNvPr>
          <p:cNvSpPr/>
          <p:nvPr/>
        </p:nvSpPr>
        <p:spPr>
          <a:xfrm>
            <a:off x="6083214" y="16383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11" name="Rectangle 10"/>
              <p:cNvSpPr/>
              <p:nvPr/>
            </p:nvSpPr>
            <p:spPr>
              <a:xfrm>
                <a:off x="2135984" y="146134"/>
                <a:ext cx="9883411" cy="1236525"/>
              </a:xfrm>
              <a:prstGeom prst="rect">
                <a:avLst/>
              </a:prstGeom>
            </p:spPr>
            <p:txBody>
              <a:bodyPr wrap="square" lIns="45704" tIns="22851" rIns="45704" bIns="22851">
                <a:spAutoFit/>
              </a:bodyPr>
              <a:lstStyle/>
              <a:p>
                <a:pPr marL="314850" indent="-314850" algn="just" defTabSz="1088258">
                  <a:tabLst>
                    <a:tab pos="314850" algn="l"/>
                  </a:tabLst>
                </a:pPr>
                <a:r>
                  <a:rPr lang="en-US" sz="2500" dirty="0">
                    <a:solidFill>
                      <a:prstClr val="black"/>
                    </a:solidFill>
                    <a:latin typeface="Times New Roman" panose="02020603050405020304" pitchFamily="18" charset="0"/>
                    <a:ea typeface="Times New Roman" panose="02020603050405020304" pitchFamily="18" charset="0"/>
                  </a:rPr>
                  <a:t>Khi </a:t>
                </a:r>
                <a:r>
                  <a:rPr lang="en-US" sz="2500" dirty="0" err="1">
                    <a:solidFill>
                      <a:prstClr val="black"/>
                    </a:solidFill>
                    <a:latin typeface="Times New Roman" panose="02020603050405020304" pitchFamily="18" charset="0"/>
                    <a:ea typeface="Times New Roman" panose="02020603050405020304" pitchFamily="18" charset="0"/>
                  </a:rPr>
                  <a:t>cắt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r>
                          <a:rPr lang="en-US" sz="2500" i="1">
                            <a:solidFill>
                              <a:prstClr val="black"/>
                            </a:solidFill>
                            <a:latin typeface="Cambria Math" panose="02040503050406030204" pitchFamily="18" charset="0"/>
                            <a:ea typeface="Times New Roman" panose="02020603050405020304" pitchFamily="18" charset="0"/>
                          </a:rPr>
                          <m:t>𝑇</m:t>
                        </m:r>
                      </m:e>
                    </m: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bởi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mặt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phẳng</a:t>
                </a:r>
                <a:r>
                  <a:rPr lang="en-US" sz="2500" dirty="0">
                    <a:solidFill>
                      <a:prstClr val="black"/>
                    </a:solidFill>
                    <a:latin typeface="Times New Roman" panose="02020603050405020304" pitchFamily="18" charset="0"/>
                    <a:ea typeface="Times New Roman" panose="02020603050405020304" pitchFamily="18" charset="0"/>
                  </a:rPr>
                  <a:t> song </a:t>
                </a:r>
                <a:r>
                  <a:rPr lang="en-US" sz="2500" dirty="0" err="1">
                    <a:solidFill>
                      <a:prstClr val="black"/>
                    </a:solidFill>
                    <a:latin typeface="Times New Roman" panose="02020603050405020304" pitchFamily="18" charset="0"/>
                    <a:ea typeface="Times New Roman" panose="02020603050405020304" pitchFamily="18" charset="0"/>
                  </a:rPr>
                  <a:t>song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với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cách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r>
                          <a:rPr lang="en-US" sz="2500" i="1">
                            <a:solidFill>
                              <a:prstClr val="black"/>
                            </a:solidFill>
                            <a:latin typeface="Cambria Math" panose="02040503050406030204" pitchFamily="18" charset="0"/>
                            <a:ea typeface="Times New Roman" panose="02020603050405020304" pitchFamily="18" charset="0"/>
                          </a:rPr>
                          <m:t>𝑇</m:t>
                        </m:r>
                      </m:e>
                    </m:d>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khoảng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𝑎</m:t>
                    </m:r>
                    <m:rad>
                      <m:radPr>
                        <m:degHide m:val="on"/>
                        <m:ctrlPr>
                          <a:rPr lang="en-US" sz="2500" i="1">
                            <a:solidFill>
                              <a:prstClr val="black"/>
                            </a:solidFill>
                            <a:latin typeface="Cambria Math"/>
                            <a:ea typeface="Times New Roman" panose="02020603050405020304" pitchFamily="18" charset="0"/>
                          </a:rPr>
                        </m:ctrlPr>
                      </m:radPr>
                      <m:deg/>
                      <m:e>
                        <m:r>
                          <a:rPr lang="en-US" sz="2500" i="1">
                            <a:solidFill>
                              <a:prstClr val="black"/>
                            </a:solidFill>
                            <a:latin typeface="Cambria Math" panose="02040503050406030204" pitchFamily="18" charset="0"/>
                            <a:ea typeface="Times New Roman" panose="02020603050405020304" pitchFamily="18" charset="0"/>
                          </a:rPr>
                          <m:t>3</m:t>
                        </m:r>
                      </m:e>
                    </m:rad>
                  </m:oMath>
                </a14:m>
                <a:r>
                  <a:rPr lang="en-US" sz="2500" dirty="0">
                    <a:solidFill>
                      <a:prstClr val="black"/>
                    </a:solidFill>
                    <a:latin typeface="Times New Roman" panose="02020603050405020304" pitchFamily="18" charset="0"/>
                    <a:ea typeface="Times New Roman" panose="02020603050405020304" pitchFamily="18" charset="0"/>
                  </a:rPr>
                  <a:t> ta </a:t>
                </a:r>
                <a:r>
                  <a:rPr lang="en-US" sz="2500" dirty="0" err="1">
                    <a:solidFill>
                      <a:prstClr val="black"/>
                    </a:solidFill>
                    <a:latin typeface="Times New Roman" panose="02020603050405020304" pitchFamily="18" charset="0"/>
                    <a:ea typeface="Times New Roman" panose="02020603050405020304" pitchFamily="18" charset="0"/>
                  </a:rPr>
                  <a:t>được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thiết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là</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vuông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diện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4</m:t>
                    </m:r>
                    <m:sSup>
                      <m:sSupPr>
                        <m:ctrlPr>
                          <a:rPr lang="en-US" sz="2500" i="1">
                            <a:solidFill>
                              <a:prstClr val="black"/>
                            </a:solidFill>
                            <a:latin typeface="Cambria Math"/>
                            <a:ea typeface="Times New Roman" panose="02020603050405020304" pitchFamily="18" charset="0"/>
                          </a:rPr>
                        </m:ctrlPr>
                      </m:sSupPr>
                      <m:e>
                        <m:r>
                          <a:rPr lang="en-US" sz="2500" i="1">
                            <a:solidFill>
                              <a:prstClr val="black"/>
                            </a:solidFill>
                            <a:latin typeface="Cambria Math" panose="02040503050406030204" pitchFamily="18" charset="0"/>
                            <a:ea typeface="Times New Roman" panose="02020603050405020304" pitchFamily="18" charset="0"/>
                          </a:rPr>
                          <m:t>𝑎</m:t>
                        </m:r>
                      </m:e>
                      <m:sup>
                        <m:r>
                          <a:rPr lang="en-US" sz="2500" i="1">
                            <a:solidFill>
                              <a:prstClr val="black"/>
                            </a:solidFill>
                            <a:latin typeface="Cambria Math" panose="02040503050406030204" pitchFamily="18" charset="0"/>
                            <a:ea typeface="Times New Roman" panose="02020603050405020304" pitchFamily="18" charset="0"/>
                          </a:rPr>
                          <m:t>2</m:t>
                        </m:r>
                      </m:sup>
                    </m:sSup>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thể</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2500" i="1">
                        <a:solidFill>
                          <a:prstClr val="black"/>
                        </a:solidFill>
                        <a:latin typeface="Cambria Math" panose="02040503050406030204" pitchFamily="18" charset="0"/>
                        <a:ea typeface="Times New Roman" panose="02020603050405020304" pitchFamily="18" charset="0"/>
                      </a:rPr>
                      <m:t>𝑉</m:t>
                    </m:r>
                  </m:oMath>
                </a14:m>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khối</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2500" i="1">
                            <a:solidFill>
                              <a:prstClr val="black"/>
                            </a:solidFill>
                            <a:latin typeface="Cambria Math"/>
                            <a:ea typeface="Times New Roman" panose="02020603050405020304" pitchFamily="18" charset="0"/>
                          </a:rPr>
                        </m:ctrlPr>
                      </m:dPr>
                      <m:e>
                        <m:r>
                          <a:rPr lang="en-US" sz="2500" i="1">
                            <a:solidFill>
                              <a:prstClr val="black"/>
                            </a:solidFill>
                            <a:latin typeface="Cambria Math" panose="02040503050406030204" pitchFamily="18" charset="0"/>
                            <a:ea typeface="Times New Roman" panose="02020603050405020304" pitchFamily="18" charset="0"/>
                          </a:rPr>
                          <m:t>𝑇</m:t>
                        </m:r>
                      </m:e>
                    </m:d>
                  </m:oMath>
                </a14:m>
                <a:r>
                  <a:rPr lang="en-US" sz="25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4272524" y="292266"/>
                <a:ext cx="19769396" cy="2473049"/>
              </a:xfrm>
              <a:prstGeom prst="rect">
                <a:avLst/>
              </a:prstGeom>
              <a:blipFill rotWithShape="0">
                <a:blip r:embed="rId8"/>
                <a:stretch>
                  <a:fillRect l="-1480" t="-5911" r="-1480" b="-12562"/>
                </a:stretch>
              </a:blipFill>
            </p:spPr>
            <p:txBody>
              <a:bodyPr/>
              <a:lstStyle/>
              <a:p>
                <a:r>
                  <a:rPr lang="en-US">
                    <a:noFill/>
                  </a:rPr>
                  <a:t> </a:t>
                </a:r>
              </a:p>
            </p:txBody>
          </p:sp>
        </mc:Fallback>
      </mc:AlternateContent>
      <p:pic>
        <p:nvPicPr>
          <p:cNvPr id="13" name="Picture 12"/>
          <p:cNvPicPr>
            <a:picLocks noChangeAspect="1"/>
          </p:cNvPicPr>
          <p:nvPr/>
        </p:nvPicPr>
        <p:blipFill>
          <a:blip r:embed="rId9"/>
          <a:stretch>
            <a:fillRect/>
          </a:stretch>
        </p:blipFill>
        <p:spPr>
          <a:xfrm>
            <a:off x="8823030" y="2930473"/>
            <a:ext cx="2933036" cy="3411405"/>
          </a:xfrm>
          <a:prstGeom prst="rect">
            <a:avLst/>
          </a:prstGeom>
        </p:spPr>
      </p:pic>
      <p:graphicFrame>
        <p:nvGraphicFramePr>
          <p:cNvPr id="70" name="Object 69"/>
          <p:cNvGraphicFramePr>
            <a:graphicFrameLocks noChangeAspect="1"/>
          </p:cNvGraphicFramePr>
          <p:nvPr/>
        </p:nvGraphicFramePr>
        <p:xfrm>
          <a:off x="4465476" y="2862459"/>
          <a:ext cx="4371902" cy="514726"/>
        </p:xfrm>
        <a:graphic>
          <a:graphicData uri="http://schemas.openxmlformats.org/presentationml/2006/ole">
            <mc:AlternateContent xmlns:mc="http://schemas.openxmlformats.org/markup-compatibility/2006">
              <mc:Choice xmlns:v="urn:schemas-microsoft-com:vml" Requires="v">
                <p:oleObj spid="_x0000_s54294" name="Equation" r:id="rId10" imgW="3974760" imgH="469800" progId="Equation.DSMT4">
                  <p:embed/>
                </p:oleObj>
              </mc:Choice>
              <mc:Fallback>
                <p:oleObj name="Equation" r:id="rId10" imgW="3974760" imgH="469800" progId="Equation.DSMT4">
                  <p:embed/>
                  <p:pic>
                    <p:nvPicPr>
                      <p:cNvPr id="0" name=""/>
                      <p:cNvPicPr>
                        <a:picLocks noChangeAspect="1" noChangeArrowheads="1"/>
                      </p:cNvPicPr>
                      <p:nvPr/>
                    </p:nvPicPr>
                    <p:blipFill>
                      <a:blip r:embed="rId11"/>
                      <a:srcRect/>
                      <a:stretch>
                        <a:fillRect/>
                      </a:stretch>
                    </p:blipFill>
                    <p:spPr bwMode="auto">
                      <a:xfrm>
                        <a:off x="4465476" y="2862459"/>
                        <a:ext cx="4371902" cy="514726"/>
                      </a:xfrm>
                      <a:prstGeom prst="rect">
                        <a:avLst/>
                      </a:prstGeom>
                      <a:noFill/>
                    </p:spPr>
                  </p:pic>
                </p:oleObj>
              </mc:Fallback>
            </mc:AlternateContent>
          </a:graphicData>
        </a:graphic>
      </p:graphicFrame>
      <p:sp>
        <p:nvSpPr>
          <p:cNvPr id="71" name="Rectangle 70"/>
          <p:cNvSpPr/>
          <p:nvPr/>
        </p:nvSpPr>
        <p:spPr>
          <a:xfrm>
            <a:off x="552601" y="2959970"/>
            <a:ext cx="4535200"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Thiết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diện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vuông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ABCD</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72" name="Object 71"/>
          <p:cNvGraphicFramePr>
            <a:graphicFrameLocks noChangeAspect="1"/>
          </p:cNvGraphicFramePr>
          <p:nvPr/>
        </p:nvGraphicFramePr>
        <p:xfrm>
          <a:off x="664239" y="3961776"/>
          <a:ext cx="6155567" cy="503875"/>
        </p:xfrm>
        <a:graphic>
          <a:graphicData uri="http://schemas.openxmlformats.org/presentationml/2006/ole">
            <mc:AlternateContent xmlns:mc="http://schemas.openxmlformats.org/markup-compatibility/2006">
              <mc:Choice xmlns:v="urn:schemas-microsoft-com:vml" Requires="v">
                <p:oleObj spid="_x0000_s54295" name="Equation" r:id="rId12" imgW="5867280" imgH="482400" progId="Equation.DSMT4">
                  <p:embed/>
                </p:oleObj>
              </mc:Choice>
              <mc:Fallback>
                <p:oleObj name="Equation" r:id="rId12" imgW="5867280" imgH="482400" progId="Equation.DSMT4">
                  <p:embed/>
                  <p:pic>
                    <p:nvPicPr>
                      <p:cNvPr id="0" name=""/>
                      <p:cNvPicPr>
                        <a:picLocks noChangeAspect="1" noChangeArrowheads="1"/>
                      </p:cNvPicPr>
                      <p:nvPr/>
                    </p:nvPicPr>
                    <p:blipFill>
                      <a:blip r:embed="rId13"/>
                      <a:srcRect/>
                      <a:stretch>
                        <a:fillRect/>
                      </a:stretch>
                    </p:blipFill>
                    <p:spPr bwMode="auto">
                      <a:xfrm>
                        <a:off x="664239" y="3961776"/>
                        <a:ext cx="6155567" cy="503875"/>
                      </a:xfrm>
                      <a:prstGeom prst="rect">
                        <a:avLst/>
                      </a:prstGeom>
                      <a:noFill/>
                    </p:spPr>
                  </p:pic>
                </p:oleObj>
              </mc:Fallback>
            </mc:AlternateContent>
          </a:graphicData>
        </a:graphic>
      </p:graphicFrame>
      <p:sp>
        <p:nvSpPr>
          <p:cNvPr id="73" name="Rectangle 72"/>
          <p:cNvSpPr/>
          <p:nvPr/>
        </p:nvSpPr>
        <p:spPr>
          <a:xfrm>
            <a:off x="614904" y="3502484"/>
            <a:ext cx="4535200"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Gọi</a:t>
            </a:r>
            <a:r>
              <a:rPr lang="en-US" sz="2500" dirty="0">
                <a:solidFill>
                  <a:prstClr val="black"/>
                </a:solidFill>
                <a:latin typeface="Times New Roman" panose="02020603050405020304" pitchFamily="18" charset="0"/>
                <a:ea typeface="Calibri" panose="020F0502020204030204" pitchFamily="34" charset="0"/>
              </a:rPr>
              <a:t> H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trung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điểm</a:t>
            </a:r>
            <a:r>
              <a:rPr lang="en-US" sz="2500" dirty="0">
                <a:solidFill>
                  <a:prstClr val="black"/>
                </a:solidFill>
                <a:latin typeface="Times New Roman" panose="02020603050405020304" pitchFamily="18" charset="0"/>
                <a:ea typeface="Calibri" panose="020F0502020204030204" pitchFamily="34" charset="0"/>
              </a:rPr>
              <a:t> CD </a:t>
            </a:r>
            <a:endParaRPr lang="en-US" sz="2500" dirty="0">
              <a:solidFill>
                <a:prstClr val="black"/>
              </a:solidFill>
            </a:endParaRPr>
          </a:p>
        </p:txBody>
      </p:sp>
      <p:graphicFrame>
        <p:nvGraphicFramePr>
          <p:cNvPr id="74" name="Object 73"/>
          <p:cNvGraphicFramePr>
            <a:graphicFrameLocks noChangeAspect="1"/>
          </p:cNvGraphicFramePr>
          <p:nvPr/>
        </p:nvGraphicFramePr>
        <p:xfrm>
          <a:off x="638044" y="4592947"/>
          <a:ext cx="5149973" cy="478631"/>
        </p:xfrm>
        <a:graphic>
          <a:graphicData uri="http://schemas.openxmlformats.org/presentationml/2006/ole">
            <mc:AlternateContent xmlns:mc="http://schemas.openxmlformats.org/markup-compatibility/2006">
              <mc:Choice xmlns:v="urn:schemas-microsoft-com:vml" Requires="v">
                <p:oleObj spid="_x0000_s54296" name="Equation" r:id="rId14" imgW="5308560" imgH="495000" progId="Equation.DSMT4">
                  <p:embed/>
                </p:oleObj>
              </mc:Choice>
              <mc:Fallback>
                <p:oleObj name="Equation" r:id="rId14" imgW="5308560" imgH="495000" progId="Equation.DSMT4">
                  <p:embed/>
                  <p:pic>
                    <p:nvPicPr>
                      <p:cNvPr id="0" name=""/>
                      <p:cNvPicPr>
                        <a:picLocks noChangeAspect="1" noChangeArrowheads="1"/>
                      </p:cNvPicPr>
                      <p:nvPr/>
                    </p:nvPicPr>
                    <p:blipFill>
                      <a:blip r:embed="rId15"/>
                      <a:srcRect/>
                      <a:stretch>
                        <a:fillRect/>
                      </a:stretch>
                    </p:blipFill>
                    <p:spPr bwMode="auto">
                      <a:xfrm>
                        <a:off x="638044" y="4592947"/>
                        <a:ext cx="5149973" cy="478631"/>
                      </a:xfrm>
                      <a:prstGeom prst="rect">
                        <a:avLst/>
                      </a:prstGeom>
                      <a:noFill/>
                    </p:spPr>
                  </p:pic>
                </p:oleObj>
              </mc:Fallback>
            </mc:AlternateContent>
          </a:graphicData>
        </a:graphic>
      </p:graphicFrame>
      <p:graphicFrame>
        <p:nvGraphicFramePr>
          <p:cNvPr id="75" name="Object 74"/>
          <p:cNvGraphicFramePr>
            <a:graphicFrameLocks noChangeAspect="1"/>
          </p:cNvGraphicFramePr>
          <p:nvPr/>
        </p:nvGraphicFramePr>
        <p:xfrm>
          <a:off x="614904" y="5265492"/>
          <a:ext cx="4010237" cy="420601"/>
        </p:xfrm>
        <a:graphic>
          <a:graphicData uri="http://schemas.openxmlformats.org/presentationml/2006/ole">
            <mc:AlternateContent xmlns:mc="http://schemas.openxmlformats.org/markup-compatibility/2006">
              <mc:Choice xmlns:v="urn:schemas-microsoft-com:vml" Requires="v">
                <p:oleObj spid="_x0000_s54297" name="Equation" r:id="rId16" imgW="3377880" imgH="355320" progId="Equation.DSMT4">
                  <p:embed/>
                </p:oleObj>
              </mc:Choice>
              <mc:Fallback>
                <p:oleObj name="Equation" r:id="rId16" imgW="3377880" imgH="355320" progId="Equation.DSMT4">
                  <p:embed/>
                  <p:pic>
                    <p:nvPicPr>
                      <p:cNvPr id="0" name=""/>
                      <p:cNvPicPr>
                        <a:picLocks noChangeAspect="1" noChangeArrowheads="1"/>
                      </p:cNvPicPr>
                      <p:nvPr/>
                    </p:nvPicPr>
                    <p:blipFill>
                      <a:blip r:embed="rId17"/>
                      <a:srcRect/>
                      <a:stretch>
                        <a:fillRect/>
                      </a:stretch>
                    </p:blipFill>
                    <p:spPr bwMode="auto">
                      <a:xfrm>
                        <a:off x="614904" y="5265492"/>
                        <a:ext cx="4010237" cy="420601"/>
                      </a:xfrm>
                      <a:prstGeom prst="rect">
                        <a:avLst/>
                      </a:prstGeom>
                      <a:noFill/>
                    </p:spPr>
                  </p:pic>
                </p:oleObj>
              </mc:Fallback>
            </mc:AlternateContent>
          </a:graphicData>
        </a:graphic>
      </p:graphicFrame>
      <p:graphicFrame>
        <p:nvGraphicFramePr>
          <p:cNvPr id="80" name="Object 79"/>
          <p:cNvGraphicFramePr>
            <a:graphicFrameLocks noChangeAspect="1"/>
          </p:cNvGraphicFramePr>
          <p:nvPr/>
        </p:nvGraphicFramePr>
        <p:xfrm>
          <a:off x="655201" y="5793041"/>
          <a:ext cx="3655117" cy="553073"/>
        </p:xfrm>
        <a:graphic>
          <a:graphicData uri="http://schemas.openxmlformats.org/presentationml/2006/ole">
            <mc:AlternateContent xmlns:mc="http://schemas.openxmlformats.org/markup-compatibility/2006">
              <mc:Choice xmlns:v="urn:schemas-microsoft-com:vml" Requires="v">
                <p:oleObj spid="_x0000_s54298" name="Equation" r:id="rId18" imgW="2590560" imgH="393480" progId="Equation.DSMT4">
                  <p:embed/>
                </p:oleObj>
              </mc:Choice>
              <mc:Fallback>
                <p:oleObj name="Equation" r:id="rId18" imgW="2590560" imgH="393480" progId="Equation.DSMT4">
                  <p:embed/>
                  <p:pic>
                    <p:nvPicPr>
                      <p:cNvPr id="0" name=""/>
                      <p:cNvPicPr>
                        <a:picLocks noChangeAspect="1" noChangeArrowheads="1"/>
                      </p:cNvPicPr>
                      <p:nvPr/>
                    </p:nvPicPr>
                    <p:blipFill>
                      <a:blip r:embed="rId19"/>
                      <a:srcRect/>
                      <a:stretch>
                        <a:fillRect/>
                      </a:stretch>
                    </p:blipFill>
                    <p:spPr bwMode="auto">
                      <a:xfrm>
                        <a:off x="655201" y="5793041"/>
                        <a:ext cx="3655117" cy="553073"/>
                      </a:xfrm>
                      <a:prstGeom prst="rect">
                        <a:avLst/>
                      </a:prstGeom>
                      <a:noFill/>
                    </p:spPr>
                  </p:pic>
                </p:oleObj>
              </mc:Fallback>
            </mc:AlternateContent>
          </a:graphicData>
        </a:graphic>
      </p:graphicFrame>
    </p:spTree>
    <p:extLst>
      <p:ext uri="{BB962C8B-B14F-4D97-AF65-F5344CB8AC3E}">
        <p14:creationId xmlns:p14="http://schemas.microsoft.com/office/powerpoint/2010/main" val="14089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ppt_x"/>
                                          </p:val>
                                        </p:tav>
                                        <p:tav tm="100000">
                                          <p:val>
                                            <p:strVal val="#ppt_x"/>
                                          </p:val>
                                        </p:tav>
                                      </p:tavLst>
                                    </p:anim>
                                    <p:anim calcmode="lin" valueType="num">
                                      <p:cBhvr additive="base">
                                        <p:cTn id="3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ppt_x"/>
                                          </p:val>
                                        </p:tav>
                                        <p:tav tm="100000">
                                          <p:val>
                                            <p:strVal val="#ppt_x"/>
                                          </p:val>
                                        </p:tav>
                                      </p:tavLst>
                                    </p:anim>
                                    <p:anim calcmode="lin" valueType="num">
                                      <p:cBhvr additive="base">
                                        <p:cTn id="4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additive="base">
                                        <p:cTn id="59" dur="500" fill="hold"/>
                                        <p:tgtEl>
                                          <p:spTgt spid="80"/>
                                        </p:tgtEl>
                                        <p:attrNameLst>
                                          <p:attrName>ppt_x</p:attrName>
                                        </p:attrNameLst>
                                      </p:cBhvr>
                                      <p:tavLst>
                                        <p:tav tm="0">
                                          <p:val>
                                            <p:strVal val="#ppt_x"/>
                                          </p:val>
                                        </p:tav>
                                        <p:tav tm="100000">
                                          <p:val>
                                            <p:strVal val="#ppt_x"/>
                                          </p:val>
                                        </p:tav>
                                      </p:tavLst>
                                    </p:anim>
                                    <p:anim calcmode="lin" valueType="num">
                                      <p:cBhvr additive="base">
                                        <p:cTn id="6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left)">
                                      <p:cBhvr>
                                        <p:cTn id="65" dur="500"/>
                                        <p:tgtEl>
                                          <p:spTgt spid="5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left)">
                                      <p:cBhvr>
                                        <p:cTn id="6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0" grpId="0" animBg="1"/>
      <p:bldP spid="71" grpId="0"/>
      <p:bldP spid="7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731239"/>
            <a:ext cx="11834900" cy="3979247"/>
            <a:chOff x="184495" y="3636267"/>
            <a:chExt cx="11834900" cy="4481566"/>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7"/>
              <a:ext cx="2342698" cy="571937"/>
              <a:chOff x="1275608" y="6239450"/>
              <a:chExt cx="4592537" cy="103918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564881" cy="1039184"/>
              </a:xfrm>
              <a:prstGeom prst="rect">
                <a:avLst/>
              </a:prstGeom>
              <a:noFill/>
            </p:spPr>
            <p:txBody>
              <a:bodyPr wrap="none" rtlCol="0">
                <a:spAutoFit/>
              </a:bodyPr>
              <a:lstStyle/>
              <a:p>
                <a:pPr defTabSz="1088258"/>
                <a:r>
                  <a:rPr lang="vi-VN" sz="2700" dirty="0">
                    <a:solidFill>
                      <a:srgbClr val="FF0000"/>
                    </a:solidFill>
                    <a:latin typeface="Tahoma" pitchFamily="34" charset="0"/>
                    <a:ea typeface="Tahoma" pitchFamily="34" charset="0"/>
                    <a:cs typeface="Tahoma" pitchFamily="34" charset="0"/>
                  </a:rPr>
                  <a:t>Lời Giải</a:t>
                </a:r>
                <a:endParaRPr lang="en-US" sz="27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2031840"/>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61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53</a:t>
                </a:r>
              </a:p>
            </p:txBody>
          </p:sp>
        </p:grpSp>
      </p:grpSp>
      <p:grpSp>
        <p:nvGrpSpPr>
          <p:cNvPr id="3" name="Group 2"/>
          <p:cNvGrpSpPr/>
          <p:nvPr/>
        </p:nvGrpSpPr>
        <p:grpSpPr>
          <a:xfrm>
            <a:off x="259620" y="2108234"/>
            <a:ext cx="11838141" cy="744307"/>
            <a:chOff x="247181" y="1501340"/>
            <a:chExt cx="11838141" cy="93002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64352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rPr>
                            <m:t>12,56</m:t>
                          </m:r>
                          <m:r>
                            <m:rPr>
                              <m:nor/>
                            </m:rPr>
                            <a:rPr lang="vi-VN" sz="3000" dirty="0">
                              <a:solidFill>
                                <a:prstClr val="white"/>
                              </a:solidFill>
                            </a:rPr>
                            <m:t>.</m:t>
                          </m:r>
                        </m:oMath>
                      </m:oMathPara>
                    </a14:m>
                    <a:endParaRPr lang="en-US" sz="30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4"/>
                    <a:stretch>
                      <a:fillRect b="-6767"/>
                    </a:stretch>
                  </a:blipFill>
                </p:spPr>
                <p:txBody>
                  <a:bodyPr/>
                  <a:lstStyle/>
                  <a:p>
                    <a:r>
                      <a:rPr lang="en-US">
                        <a:noFill/>
                      </a:rPr>
                      <a:t> </a:t>
                    </a:r>
                  </a:p>
                </p:txBody>
              </p:sp>
            </mc:Fallback>
          </mc:AlternateContent>
        </p:grpSp>
        <p:grpSp>
          <p:nvGrpSpPr>
            <p:cNvPr id="55" name="Group 54"/>
            <p:cNvGrpSpPr/>
            <p:nvPr/>
          </p:nvGrpSpPr>
          <p:grpSpPr>
            <a:xfrm>
              <a:off x="3163101" y="1501343"/>
              <a:ext cx="3090381" cy="917887"/>
              <a:chOff x="5537206" y="1557992"/>
              <a:chExt cx="3079904" cy="853305"/>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643525"/>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rPr>
                            <m:t>6,28</m:t>
                          </m:r>
                          <m:r>
                            <m:rPr>
                              <m:nor/>
                            </m:rPr>
                            <a:rPr lang="vi-VN" sz="3000" dirty="0">
                              <a:solidFill>
                                <a:prstClr val="white"/>
                              </a:solidFill>
                            </a:rPr>
                            <m:t>.</m:t>
                          </m:r>
                        </m:oMath>
                      </m:oMathPara>
                    </a14:m>
                    <a:endParaRPr lang="en-US" sz="30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b="-6767"/>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643524"/>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m:rPr>
                              <m:nor/>
                            </m:rPr>
                            <a:rPr lang="en-US" sz="3000" i="0" dirty="0">
                              <a:solidFill>
                                <a:prstClr val="white"/>
                              </a:solidFill>
                            </a:rPr>
                            <m:t>3,14</m:t>
                          </m:r>
                          <m:r>
                            <m:rPr>
                              <m:nor/>
                            </m:rPr>
                            <a:rPr lang="vi-VN" sz="3000" i="0" dirty="0">
                              <a:solidFill>
                                <a:prstClr val="white"/>
                              </a:solidFill>
                            </a:rPr>
                            <m:t>.</m:t>
                          </m:r>
                        </m:oMath>
                      </m:oMathPara>
                    </a14:m>
                    <a:endParaRPr lang="en-US" sz="3000" i="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b="-7519"/>
                    </a:stretch>
                  </a:blipFill>
                </p:spPr>
                <p:txBody>
                  <a:bodyPr/>
                  <a:lstStyle/>
                  <a:p>
                    <a:r>
                      <a:rPr lang="en-US">
                        <a:noFill/>
                      </a:rPr>
                      <a:t> </a:t>
                    </a:r>
                  </a:p>
                </p:txBody>
              </p:sp>
            </mc:Fallback>
          </mc:AlternateContent>
        </p:grpSp>
        <p:grpSp>
          <p:nvGrpSpPr>
            <p:cNvPr id="59" name="Group 58"/>
            <p:cNvGrpSpPr/>
            <p:nvPr/>
          </p:nvGrpSpPr>
          <p:grpSpPr>
            <a:xfrm>
              <a:off x="8994941" y="1501345"/>
              <a:ext cx="3090381" cy="930020"/>
              <a:chOff x="5537206" y="1557992"/>
              <a:chExt cx="3079904" cy="864584"/>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643525"/>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m:rPr>
                              <m:nor/>
                            </m:rPr>
                            <a:rPr lang="en-US" sz="3000" i="0" dirty="0">
                              <a:solidFill>
                                <a:prstClr val="white"/>
                              </a:solidFill>
                            </a:rPr>
                            <m:t>9,52</m:t>
                          </m:r>
                          <m:r>
                            <m:rPr>
                              <m:nor/>
                            </m:rPr>
                            <a:rPr lang="vi-VN" sz="3000" i="0" dirty="0">
                              <a:solidFill>
                                <a:prstClr val="white"/>
                              </a:solidFill>
                            </a:rPr>
                            <m:t>.</m:t>
                          </m:r>
                        </m:oMath>
                      </m:oMathPara>
                    </a14:m>
                    <a:endParaRPr lang="en-US" sz="3000" i="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b="-7519"/>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mc:AlternateContent xmlns:mc="http://schemas.openxmlformats.org/markup-compatibility/2006" xmlns:a14="http://schemas.microsoft.com/office/drawing/2010/main">
        <mc:Choice Requires="a14">
          <p:sp>
            <p:nvSpPr>
              <p:cNvPr id="13" name="Rectangle 12"/>
              <p:cNvSpPr/>
              <p:nvPr/>
            </p:nvSpPr>
            <p:spPr>
              <a:xfrm>
                <a:off x="2010992" y="64746"/>
                <a:ext cx="9924106" cy="1992843"/>
              </a:xfrm>
              <a:prstGeom prst="rect">
                <a:avLst/>
              </a:prstGeom>
            </p:spPr>
            <p:txBody>
              <a:bodyPr wrap="square" lIns="45704" tIns="22851" rIns="45704" bIns="22851">
                <a:spAutoFit/>
              </a:bodyPr>
              <a:lstStyle/>
              <a:p>
                <a:pPr marL="314850" indent="-314850" algn="just" defTabSz="1088258">
                  <a:lnSpc>
                    <a:spcPct val="115000"/>
                  </a:lnSpc>
                  <a:tabLst>
                    <a:tab pos="314850" algn="l"/>
                  </a:tabLst>
                </a:pP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dự</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nắp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thép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gỉ</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1</m:t>
                    </m:r>
                    <m:sSup>
                      <m:sSupPr>
                        <m:ctrlPr>
                          <a:rPr lang="en-US" sz="2200" i="1">
                            <a:solidFill>
                              <a:prstClr val="black"/>
                            </a:solidFill>
                            <a:latin typeface="Cambria Math"/>
                            <a:ea typeface="Times New Roman" panose="02020603050405020304" pitchFamily="18" charset="0"/>
                          </a:rPr>
                        </m:ctrlPr>
                      </m:sSupPr>
                      <m:e>
                        <m:r>
                          <a:rPr lang="en-US" sz="2200" i="1">
                            <a:solidFill>
                              <a:prstClr val="black"/>
                            </a:solidFill>
                            <a:latin typeface="Cambria Math" panose="02040503050406030204" pitchFamily="18" charset="0"/>
                            <a:ea typeface="Times New Roman" panose="02020603050405020304" pitchFamily="18" charset="0"/>
                          </a:rPr>
                          <m:t>𝑚</m:t>
                        </m:r>
                      </m:e>
                      <m:sup>
                        <m:r>
                          <a:rPr lang="en-US" sz="2200" i="1">
                            <a:solidFill>
                              <a:prstClr val="black"/>
                            </a:solidFill>
                            <a:latin typeface="Cambria Math" panose="02040503050406030204" pitchFamily="18" charset="0"/>
                            <a:ea typeface="Times New Roman" panose="02020603050405020304" pitchFamily="18" charset="0"/>
                          </a:rPr>
                          <m:t>2</m:t>
                        </m:r>
                      </m:sup>
                    </m:sSup>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thép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gỉ</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350.000</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bỏ</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6.594.000</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bao</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tấn</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𝜋</m:t>
                    </m:r>
                    <m:r>
                      <a:rPr lang="en-US" sz="2200" i="1">
                        <a:solidFill>
                          <a:prstClr val="black"/>
                        </a:solidFill>
                        <a:latin typeface="Cambria Math" panose="02040503050406030204" pitchFamily="18" charset="0"/>
                        <a:ea typeface="Times New Roman" panose="02020603050405020304" pitchFamily="18" charset="0"/>
                      </a:rPr>
                      <m:t>≈3,14</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22508" y="129489"/>
                <a:ext cx="19850796" cy="3923318"/>
              </a:xfrm>
              <a:prstGeom prst="rect">
                <a:avLst/>
              </a:prstGeom>
              <a:blipFill rotWithShape="0">
                <a:blip r:embed="rId8"/>
                <a:stretch>
                  <a:fillRect l="-1259" t="-2019" r="-1229" b="-6522"/>
                </a:stretch>
              </a:blipFill>
            </p:spPr>
            <p:txBody>
              <a:bodyPr/>
              <a:lstStyle/>
              <a:p>
                <a:r>
                  <a:rPr lang="en-US">
                    <a:noFill/>
                  </a:rPr>
                  <a:t> </a:t>
                </a:r>
              </a:p>
            </p:txBody>
          </p:sp>
        </mc:Fallback>
      </mc:AlternateContent>
      <p:pic>
        <p:nvPicPr>
          <p:cNvPr id="14" name="Picture 13"/>
          <p:cNvPicPr>
            <a:picLocks noChangeAspect="1"/>
          </p:cNvPicPr>
          <p:nvPr/>
        </p:nvPicPr>
        <p:blipFill>
          <a:blip r:embed="rId9"/>
          <a:stretch>
            <a:fillRect/>
          </a:stretch>
        </p:blipFill>
        <p:spPr>
          <a:xfrm>
            <a:off x="10205876" y="3428867"/>
            <a:ext cx="1729222" cy="2090825"/>
          </a:xfrm>
          <a:prstGeom prst="rect">
            <a:avLst/>
          </a:prstGeom>
        </p:spPr>
      </p:pic>
      <p:sp>
        <p:nvSpPr>
          <p:cNvPr id="66" name="Rectangle 65"/>
          <p:cNvSpPr/>
          <p:nvPr/>
        </p:nvSpPr>
        <p:spPr>
          <a:xfrm>
            <a:off x="538713" y="3188614"/>
            <a:ext cx="10090596"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Gọi</a:t>
            </a:r>
            <a:r>
              <a:rPr lang="en-US" sz="2500" dirty="0">
                <a:solidFill>
                  <a:prstClr val="black"/>
                </a:solidFill>
                <a:latin typeface="Times New Roman" panose="02020603050405020304" pitchFamily="18" charset="0"/>
                <a:ea typeface="Calibri" panose="020F0502020204030204" pitchFamily="34" charset="0"/>
              </a:rPr>
              <a:t> R, h </a:t>
            </a:r>
            <a:r>
              <a:rPr lang="en-US" sz="2500" dirty="0" err="1">
                <a:solidFill>
                  <a:prstClr val="black"/>
                </a:solidFill>
                <a:latin typeface="Times New Roman" panose="02020603050405020304" pitchFamily="18" charset="0"/>
                <a:ea typeface="Calibri" panose="020F0502020204030204" pitchFamily="34" charset="0"/>
              </a:rPr>
              <a:t>lần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lượt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số</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đo</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bán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kính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và</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chiều</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cao</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của</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thùng</a:t>
            </a:r>
            <a:r>
              <a:rPr lang="en-US" sz="2500" dirty="0">
                <a:solidFill>
                  <a:prstClr val="black"/>
                </a:solidFill>
                <a:latin typeface="Times New Roman" panose="02020603050405020304" pitchFamily="18" charset="0"/>
                <a:ea typeface="Calibri" panose="020F0502020204030204" pitchFamily="34" charset="0"/>
              </a:rPr>
              <a:t> phi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sp>
        <p:nvSpPr>
          <p:cNvPr id="68" name="Rectangle 67"/>
          <p:cNvSpPr/>
          <p:nvPr/>
        </p:nvSpPr>
        <p:spPr>
          <a:xfrm>
            <a:off x="551152" y="3627799"/>
            <a:ext cx="8911812"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Với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giả</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thiết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như</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trên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thì</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diện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thép</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không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gỉ</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được</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dùng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tối</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đa</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69" name="Object 68"/>
          <p:cNvGraphicFramePr>
            <a:graphicFrameLocks noChangeAspect="1"/>
          </p:cNvGraphicFramePr>
          <p:nvPr/>
        </p:nvGraphicFramePr>
        <p:xfrm>
          <a:off x="894440" y="4217262"/>
          <a:ext cx="3068238" cy="723900"/>
        </p:xfrm>
        <a:graphic>
          <a:graphicData uri="http://schemas.openxmlformats.org/presentationml/2006/ole">
            <mc:AlternateContent xmlns:mc="http://schemas.openxmlformats.org/markup-compatibility/2006">
              <mc:Choice xmlns:v="urn:schemas-microsoft-com:vml" Requires="v">
                <p:oleObj spid="_x0000_s55310" name="Equation" r:id="rId10" imgW="3162240" imgH="749160" progId="Equation.DSMT4">
                  <p:embed/>
                </p:oleObj>
              </mc:Choice>
              <mc:Fallback>
                <p:oleObj name="Equation" r:id="rId10" imgW="3162240" imgH="749160" progId="Equation.DSMT4">
                  <p:embed/>
                  <p:pic>
                    <p:nvPicPr>
                      <p:cNvPr id="0" name=""/>
                      <p:cNvPicPr>
                        <a:picLocks noChangeAspect="1" noChangeArrowheads="1"/>
                      </p:cNvPicPr>
                      <p:nvPr/>
                    </p:nvPicPr>
                    <p:blipFill>
                      <a:blip r:embed="rId11"/>
                      <a:srcRect/>
                      <a:stretch>
                        <a:fillRect/>
                      </a:stretch>
                    </p:blipFill>
                    <p:spPr bwMode="auto">
                      <a:xfrm>
                        <a:off x="894440" y="4217262"/>
                        <a:ext cx="3068238" cy="723900"/>
                      </a:xfrm>
                      <a:prstGeom prst="rect">
                        <a:avLst/>
                      </a:prstGeom>
                      <a:noFill/>
                    </p:spPr>
                  </p:pic>
                </p:oleObj>
              </mc:Fallback>
            </mc:AlternateContent>
          </a:graphicData>
        </a:graphic>
      </p:graphicFrame>
      <p:graphicFrame>
        <p:nvGraphicFramePr>
          <p:cNvPr id="70" name="Object 69"/>
          <p:cNvGraphicFramePr>
            <a:graphicFrameLocks noChangeAspect="1"/>
          </p:cNvGraphicFramePr>
          <p:nvPr/>
        </p:nvGraphicFramePr>
        <p:xfrm>
          <a:off x="1696333" y="4914900"/>
          <a:ext cx="5004599" cy="767708"/>
        </p:xfrm>
        <a:graphic>
          <a:graphicData uri="http://schemas.openxmlformats.org/presentationml/2006/ole">
            <mc:AlternateContent xmlns:mc="http://schemas.openxmlformats.org/markup-compatibility/2006">
              <mc:Choice xmlns:v="urn:schemas-microsoft-com:vml" Requires="v">
                <p:oleObj spid="_x0000_s55311" name="Equation" r:id="rId12" imgW="4863960" imgH="749160" progId="Equation.DSMT4">
                  <p:embed/>
                </p:oleObj>
              </mc:Choice>
              <mc:Fallback>
                <p:oleObj name="Equation" r:id="rId12" imgW="4863960" imgH="749160" progId="Equation.DSMT4">
                  <p:embed/>
                  <p:pic>
                    <p:nvPicPr>
                      <p:cNvPr id="0" name=""/>
                      <p:cNvPicPr>
                        <a:picLocks noChangeAspect="1" noChangeArrowheads="1"/>
                      </p:cNvPicPr>
                      <p:nvPr/>
                    </p:nvPicPr>
                    <p:blipFill>
                      <a:blip r:embed="rId13"/>
                      <a:srcRect/>
                      <a:stretch>
                        <a:fillRect/>
                      </a:stretch>
                    </p:blipFill>
                    <p:spPr bwMode="auto">
                      <a:xfrm>
                        <a:off x="1696333" y="4914900"/>
                        <a:ext cx="5004599" cy="767708"/>
                      </a:xfrm>
                      <a:prstGeom prst="rect">
                        <a:avLst/>
                      </a:prstGeom>
                      <a:noFill/>
                    </p:spPr>
                  </p:pic>
                </p:oleObj>
              </mc:Fallback>
            </mc:AlternateContent>
          </a:graphicData>
        </a:graphic>
      </p:graphicFrame>
      <p:sp>
        <p:nvSpPr>
          <p:cNvPr id="71" name="Rectangle 70"/>
          <p:cNvSpPr/>
          <p:nvPr/>
        </p:nvSpPr>
        <p:spPr>
          <a:xfrm>
            <a:off x="686504" y="5048346"/>
            <a:ext cx="4535200" cy="430887"/>
          </a:xfrm>
          <a:prstGeom prst="rect">
            <a:avLst/>
          </a:prstGeom>
        </p:spPr>
        <p:txBody>
          <a:bodyPr wrap="square" lIns="45704" tIns="22851" rIns="45704" bIns="22851">
            <a:spAutoFit/>
          </a:bodyPr>
          <a:lstStyle/>
          <a:p>
            <a:pPr defTabSz="1088258"/>
            <a:r>
              <a:rPr lang="en-US" sz="2500" dirty="0">
                <a:solidFill>
                  <a:prstClr val="black"/>
                </a:solidFill>
                <a:latin typeface="Times New Roman" panose="02020603050405020304" pitchFamily="18" charset="0"/>
                <a:ea typeface="Calibri" panose="020F0502020204030204" pitchFamily="34" charset="0"/>
              </a:rPr>
              <a:t>Ta </a:t>
            </a:r>
            <a:r>
              <a:rPr lang="en-US" sz="2500" dirty="0" err="1">
                <a:solidFill>
                  <a:prstClr val="black"/>
                </a:solidFill>
                <a:latin typeface="Times New Roman" panose="02020603050405020304" pitchFamily="18" charset="0"/>
                <a:ea typeface="Calibri" panose="020F0502020204030204" pitchFamily="34" charset="0"/>
              </a:rPr>
              <a:t>có</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72" name="Object 71"/>
          <p:cNvGraphicFramePr>
            <a:graphicFrameLocks noChangeAspect="1"/>
          </p:cNvGraphicFramePr>
          <p:nvPr/>
        </p:nvGraphicFramePr>
        <p:xfrm>
          <a:off x="3831109" y="5591176"/>
          <a:ext cx="4650855" cy="809625"/>
        </p:xfrm>
        <a:graphic>
          <a:graphicData uri="http://schemas.openxmlformats.org/presentationml/2006/ole">
            <mc:AlternateContent xmlns:mc="http://schemas.openxmlformats.org/markup-compatibility/2006">
              <mc:Choice xmlns:v="urn:schemas-microsoft-com:vml" Requires="v">
                <p:oleObj spid="_x0000_s55312" name="Equation" r:id="rId14" imgW="5244840" imgH="838080" progId="Equation.DSMT4">
                  <p:embed/>
                </p:oleObj>
              </mc:Choice>
              <mc:Fallback>
                <p:oleObj name="Equation" r:id="rId14" imgW="5244840" imgH="838080" progId="Equation.DSMT4">
                  <p:embed/>
                  <p:pic>
                    <p:nvPicPr>
                      <p:cNvPr id="0" name=""/>
                      <p:cNvPicPr>
                        <a:picLocks noChangeAspect="1" noChangeArrowheads="1"/>
                      </p:cNvPicPr>
                      <p:nvPr/>
                    </p:nvPicPr>
                    <p:blipFill>
                      <a:blip r:embed="rId15"/>
                      <a:srcRect/>
                      <a:stretch>
                        <a:fillRect/>
                      </a:stretch>
                    </p:blipFill>
                    <p:spPr bwMode="auto">
                      <a:xfrm>
                        <a:off x="3831109" y="5591176"/>
                        <a:ext cx="4650855" cy="809625"/>
                      </a:xfrm>
                      <a:prstGeom prst="rect">
                        <a:avLst/>
                      </a:prstGeom>
                      <a:noFill/>
                    </p:spPr>
                  </p:pic>
                </p:oleObj>
              </mc:Fallback>
            </mc:AlternateContent>
          </a:graphicData>
        </a:graphic>
      </p:graphicFrame>
      <p:sp>
        <p:nvSpPr>
          <p:cNvPr id="73" name="Rectangle 72"/>
          <p:cNvSpPr/>
          <p:nvPr/>
        </p:nvSpPr>
        <p:spPr>
          <a:xfrm>
            <a:off x="538714" y="5780084"/>
            <a:ext cx="4535200"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của</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thùng</a:t>
            </a:r>
            <a:r>
              <a:rPr lang="en-US" sz="2500" dirty="0">
                <a:solidFill>
                  <a:prstClr val="black"/>
                </a:solidFill>
                <a:latin typeface="Times New Roman" panose="02020603050405020304" pitchFamily="18" charset="0"/>
                <a:ea typeface="Calibri" panose="020F0502020204030204" pitchFamily="34" charset="0"/>
              </a:rPr>
              <a:t> phi </a:t>
            </a:r>
            <a:r>
              <a:rPr lang="en-US" sz="2500" dirty="0" err="1">
                <a:solidFill>
                  <a:prstClr val="black"/>
                </a:solidFill>
                <a:latin typeface="Times New Roman" panose="02020603050405020304" pitchFamily="18" charset="0"/>
                <a:ea typeface="Calibri" panose="020F0502020204030204" pitchFamily="34" charset="0"/>
              </a:rPr>
              <a:t>là</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sp>
        <p:nvSpPr>
          <p:cNvPr id="74" name="Rectangle 73"/>
          <p:cNvSpPr/>
          <p:nvPr/>
        </p:nvSpPr>
        <p:spPr>
          <a:xfrm>
            <a:off x="8481963" y="5767994"/>
            <a:ext cx="3537432" cy="392415"/>
          </a:xfrm>
          <a:prstGeom prst="rect">
            <a:avLst/>
          </a:prstGeom>
        </p:spPr>
        <p:txBody>
          <a:bodyPr wrap="square" lIns="45704" tIns="22851" rIns="45704" bIns="22851">
            <a:spAutoFit/>
          </a:bodyPr>
          <a:lstStyle/>
          <a:p>
            <a:pPr defTabSz="1088258"/>
            <a:r>
              <a:rPr lang="en-US" sz="2200" dirty="0">
                <a:solidFill>
                  <a:prstClr val="black"/>
                </a:solidFill>
                <a:latin typeface="Times New Roman" panose="02020603050405020304" pitchFamily="18" charset="0"/>
                <a:ea typeface="Calibri" panose="020F0502020204030204" pitchFamily="34" charset="0"/>
              </a:rPr>
              <a:t>(</a:t>
            </a:r>
            <a:r>
              <a:rPr lang="en-US" sz="2200" dirty="0" err="1">
                <a:solidFill>
                  <a:prstClr val="black"/>
                </a:solidFill>
                <a:latin typeface="Times New Roman" panose="02020603050405020304" pitchFamily="18" charset="0"/>
                <a:ea typeface="Calibri" panose="020F0502020204030204" pitchFamily="34" charset="0"/>
              </a:rPr>
              <a:t>Coi</a:t>
            </a:r>
            <a:r>
              <a:rPr lang="en-US" sz="2200" dirty="0">
                <a:solidFill>
                  <a:prstClr val="black"/>
                </a:solidFill>
                <a:latin typeface="Times New Roman" panose="02020603050405020304" pitchFamily="18" charset="0"/>
                <a:ea typeface="Calibri" panose="020F0502020204030204" pitchFamily="34" charset="0"/>
              </a:rPr>
              <a:t> V </a:t>
            </a:r>
            <a:r>
              <a:rPr lang="en-US" sz="2200" dirty="0" err="1">
                <a:solidFill>
                  <a:prstClr val="black"/>
                </a:solidFill>
                <a:latin typeface="Times New Roman" panose="02020603050405020304" pitchFamily="18" charset="0"/>
                <a:ea typeface="Calibri" panose="020F0502020204030204" pitchFamily="34" charset="0"/>
              </a:rPr>
              <a:t>là</a:t>
            </a:r>
            <a:r>
              <a:rPr lang="en-US" sz="2200" dirty="0">
                <a:solidFill>
                  <a:prstClr val="black"/>
                </a:solidFill>
                <a:latin typeface="Times New Roman" panose="02020603050405020304" pitchFamily="18" charset="0"/>
                <a:ea typeface="Calibri" panose="020F0502020204030204" pitchFamily="34" charset="0"/>
              </a:rPr>
              <a:t> </a:t>
            </a:r>
            <a:r>
              <a:rPr lang="en-US" sz="2200" dirty="0" err="1">
                <a:solidFill>
                  <a:prstClr val="black"/>
                </a:solidFill>
                <a:latin typeface="Times New Roman" panose="02020603050405020304" pitchFamily="18" charset="0"/>
                <a:ea typeface="Calibri" panose="020F0502020204030204" pitchFamily="34" charset="0"/>
              </a:rPr>
              <a:t>hàm</a:t>
            </a:r>
            <a:r>
              <a:rPr lang="en-US" sz="2200" dirty="0">
                <a:solidFill>
                  <a:prstClr val="black"/>
                </a:solidFill>
                <a:latin typeface="Times New Roman" panose="02020603050405020304" pitchFamily="18" charset="0"/>
                <a:ea typeface="Calibri" panose="020F0502020204030204" pitchFamily="34" charset="0"/>
              </a:rPr>
              <a:t> </a:t>
            </a:r>
            <a:r>
              <a:rPr lang="en-US" sz="2200" dirty="0" err="1">
                <a:solidFill>
                  <a:prstClr val="black"/>
                </a:solidFill>
                <a:latin typeface="Times New Roman" panose="02020603050405020304" pitchFamily="18" charset="0"/>
                <a:ea typeface="Calibri" panose="020F0502020204030204" pitchFamily="34" charset="0"/>
              </a:rPr>
              <a:t>số</a:t>
            </a:r>
            <a:r>
              <a:rPr lang="en-US" sz="2200" dirty="0">
                <a:solidFill>
                  <a:prstClr val="black"/>
                </a:solidFill>
                <a:latin typeface="Times New Roman" panose="02020603050405020304" pitchFamily="18" charset="0"/>
                <a:ea typeface="Calibri" panose="020F0502020204030204" pitchFamily="34" charset="0"/>
              </a:rPr>
              <a:t> </a:t>
            </a:r>
            <a:r>
              <a:rPr lang="en-US" sz="2200" dirty="0" err="1">
                <a:solidFill>
                  <a:prstClr val="black"/>
                </a:solidFill>
                <a:latin typeface="Times New Roman" panose="02020603050405020304" pitchFamily="18" charset="0"/>
                <a:ea typeface="Calibri" panose="020F0502020204030204" pitchFamily="34" charset="0"/>
              </a:rPr>
              <a:t>biến</a:t>
            </a:r>
            <a:r>
              <a:rPr lang="en-US" sz="2200" dirty="0">
                <a:solidFill>
                  <a:prstClr val="black"/>
                </a:solidFill>
                <a:latin typeface="Times New Roman" panose="02020603050405020304" pitchFamily="18" charset="0"/>
                <a:ea typeface="Calibri" panose="020F0502020204030204" pitchFamily="34" charset="0"/>
              </a:rPr>
              <a:t> </a:t>
            </a:r>
            <a:r>
              <a:rPr lang="en-US" sz="2200" dirty="0" err="1">
                <a:solidFill>
                  <a:prstClr val="black"/>
                </a:solidFill>
                <a:latin typeface="Times New Roman" panose="02020603050405020304" pitchFamily="18" charset="0"/>
                <a:ea typeface="Calibri" panose="020F0502020204030204" pitchFamily="34" charset="0"/>
              </a:rPr>
              <a:t>của</a:t>
            </a:r>
            <a:r>
              <a:rPr lang="en-US" sz="2200" dirty="0">
                <a:solidFill>
                  <a:prstClr val="black"/>
                </a:solidFill>
                <a:latin typeface="Times New Roman" panose="02020603050405020304" pitchFamily="18" charset="0"/>
                <a:ea typeface="Calibri" panose="020F0502020204030204" pitchFamily="34" charset="0"/>
              </a:rPr>
              <a:t> R). </a:t>
            </a:r>
            <a:endParaRPr lang="en-US" sz="2200" dirty="0">
              <a:solidFill>
                <a:prstClr val="black"/>
              </a:solidFill>
            </a:endParaRPr>
          </a:p>
        </p:txBody>
      </p:sp>
    </p:spTree>
    <p:extLst>
      <p:ext uri="{BB962C8B-B14F-4D97-AF65-F5344CB8AC3E}">
        <p14:creationId xmlns:p14="http://schemas.microsoft.com/office/powerpoint/2010/main" val="301507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ppt_x"/>
                                          </p:val>
                                        </p:tav>
                                        <p:tav tm="100000">
                                          <p:val>
                                            <p:strVal val="#ppt_x"/>
                                          </p:val>
                                        </p:tav>
                                      </p:tavLst>
                                    </p:anim>
                                    <p:anim calcmode="lin" valueType="num">
                                      <p:cBhvr additive="base">
                                        <p:cTn id="3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ppt_x"/>
                                          </p:val>
                                        </p:tav>
                                        <p:tav tm="100000">
                                          <p:val>
                                            <p:strVal val="#ppt_x"/>
                                          </p:val>
                                        </p:tav>
                                      </p:tavLst>
                                    </p:anim>
                                    <p:anim calcmode="lin" valueType="num">
                                      <p:cBhvr additive="base">
                                        <p:cTn id="42" dur="500" fill="hold"/>
                                        <p:tgtEl>
                                          <p:spTgt spid="7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4">
                                            <p:txEl>
                                              <p:pRg st="0" end="0"/>
                                            </p:txEl>
                                          </p:spTgt>
                                        </p:tgtEl>
                                        <p:attrNameLst>
                                          <p:attrName>style.visibility</p:attrName>
                                        </p:attrNameLst>
                                      </p:cBhvr>
                                      <p:to>
                                        <p:strVal val="visible"/>
                                      </p:to>
                                    </p:set>
                                    <p:anim calcmode="lin" valueType="num">
                                      <p:cBhvr additive="base">
                                        <p:cTn id="63"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1" grpId="0"/>
      <p:bldP spid="7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731239"/>
            <a:ext cx="11834900" cy="3979247"/>
            <a:chOff x="184495" y="3636267"/>
            <a:chExt cx="11834900" cy="4481566"/>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7"/>
              <a:ext cx="2342698" cy="571937"/>
              <a:chOff x="1275608" y="6239450"/>
              <a:chExt cx="4592537" cy="1039184"/>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564881" cy="1039184"/>
              </a:xfrm>
              <a:prstGeom prst="rect">
                <a:avLst/>
              </a:prstGeom>
              <a:noFill/>
            </p:spPr>
            <p:txBody>
              <a:bodyPr wrap="none" rtlCol="0">
                <a:spAutoFit/>
              </a:bodyPr>
              <a:lstStyle/>
              <a:p>
                <a:pPr defTabSz="1088258"/>
                <a:r>
                  <a:rPr lang="vi-VN" sz="2700" dirty="0">
                    <a:solidFill>
                      <a:srgbClr val="FF0000"/>
                    </a:solidFill>
                    <a:latin typeface="Tahoma" pitchFamily="34" charset="0"/>
                    <a:ea typeface="Tahoma" pitchFamily="34" charset="0"/>
                    <a:cs typeface="Tahoma" pitchFamily="34" charset="0"/>
                  </a:rPr>
                  <a:t>Lời Giải</a:t>
                </a:r>
                <a:endParaRPr lang="en-US" sz="27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5"/>
            <a:ext cx="11906395" cy="2031840"/>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61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53</a:t>
                </a:r>
              </a:p>
            </p:txBody>
          </p:sp>
        </p:grpSp>
      </p:grpSp>
      <p:grpSp>
        <p:nvGrpSpPr>
          <p:cNvPr id="3" name="Group 2"/>
          <p:cNvGrpSpPr/>
          <p:nvPr/>
        </p:nvGrpSpPr>
        <p:grpSpPr>
          <a:xfrm>
            <a:off x="259620" y="2108234"/>
            <a:ext cx="11838141" cy="744307"/>
            <a:chOff x="247181" y="1501340"/>
            <a:chExt cx="11838141" cy="93002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64352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rPr>
                            <m:t>12,56</m:t>
                          </m:r>
                          <m:r>
                            <m:rPr>
                              <m:nor/>
                            </m:rPr>
                            <a:rPr lang="vi-VN" sz="3000" dirty="0">
                              <a:solidFill>
                                <a:prstClr val="white"/>
                              </a:solidFill>
                            </a:rPr>
                            <m:t>.</m:t>
                          </m:r>
                        </m:oMath>
                      </m:oMathPara>
                    </a14:m>
                    <a:endParaRPr lang="en-US" sz="3000" dirty="0">
                      <a:solidFill>
                        <a:prstClr val="white"/>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4"/>
                    <a:stretch>
                      <a:fillRect b="-6767"/>
                    </a:stretch>
                  </a:blipFill>
                </p:spPr>
                <p:txBody>
                  <a:bodyPr/>
                  <a:lstStyle/>
                  <a:p>
                    <a:r>
                      <a:rPr lang="en-US">
                        <a:noFill/>
                      </a:rPr>
                      <a:t> </a:t>
                    </a:r>
                  </a:p>
                </p:txBody>
              </p:sp>
            </mc:Fallback>
          </mc:AlternateContent>
        </p:grpSp>
        <p:grpSp>
          <p:nvGrpSpPr>
            <p:cNvPr id="55" name="Group 54"/>
            <p:cNvGrpSpPr/>
            <p:nvPr/>
          </p:nvGrpSpPr>
          <p:grpSpPr>
            <a:xfrm>
              <a:off x="3163101" y="1501343"/>
              <a:ext cx="3090381" cy="917887"/>
              <a:chOff x="5537206" y="1557992"/>
              <a:chExt cx="3079904" cy="853305"/>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643525"/>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rPr>
                            <m:t>6,28</m:t>
                          </m:r>
                          <m:r>
                            <m:rPr>
                              <m:nor/>
                            </m:rPr>
                            <a:rPr lang="vi-VN" sz="3000" dirty="0">
                              <a:solidFill>
                                <a:prstClr val="white"/>
                              </a:solidFill>
                            </a:rPr>
                            <m:t>.</m:t>
                          </m:r>
                        </m:oMath>
                      </m:oMathPara>
                    </a14:m>
                    <a:endParaRPr lang="en-US" sz="3000" dirty="0">
                      <a:solidFill>
                        <a:prstClr val="white"/>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472101"/>
                  </a:xfrm>
                  <a:prstGeom prst="rect">
                    <a:avLst/>
                  </a:prstGeom>
                  <a:blipFill rotWithShape="0">
                    <a:blip r:embed="rId5"/>
                    <a:stretch>
                      <a:fillRect b="-6767"/>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643524"/>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m:rPr>
                              <m:nor/>
                            </m:rPr>
                            <a:rPr lang="en-US" sz="3000" i="0" dirty="0">
                              <a:solidFill>
                                <a:prstClr val="white"/>
                              </a:solidFill>
                            </a:rPr>
                            <m:t>3,14</m:t>
                          </m:r>
                          <m:r>
                            <m:rPr>
                              <m:nor/>
                            </m:rPr>
                            <a:rPr lang="vi-VN" sz="3000" i="0" dirty="0">
                              <a:solidFill>
                                <a:prstClr val="white"/>
                              </a:solidFill>
                            </a:rPr>
                            <m:t>.</m:t>
                          </m:r>
                        </m:oMath>
                      </m:oMathPara>
                    </a14:m>
                    <a:endParaRPr lang="en-US" sz="3000" i="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6"/>
                    <a:stretch>
                      <a:fillRect b="-7519"/>
                    </a:stretch>
                  </a:blipFill>
                </p:spPr>
                <p:txBody>
                  <a:bodyPr/>
                  <a:lstStyle/>
                  <a:p>
                    <a:r>
                      <a:rPr lang="en-US">
                        <a:noFill/>
                      </a:rPr>
                      <a:t> </a:t>
                    </a:r>
                  </a:p>
                </p:txBody>
              </p:sp>
            </mc:Fallback>
          </mc:AlternateContent>
        </p:grpSp>
        <p:grpSp>
          <p:nvGrpSpPr>
            <p:cNvPr id="59" name="Group 58"/>
            <p:cNvGrpSpPr/>
            <p:nvPr/>
          </p:nvGrpSpPr>
          <p:grpSpPr>
            <a:xfrm>
              <a:off x="8994941" y="1501345"/>
              <a:ext cx="3090381" cy="930020"/>
              <a:chOff x="5537206" y="1557992"/>
              <a:chExt cx="3079904" cy="864584"/>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643525"/>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m:rPr>
                              <m:nor/>
                            </m:rPr>
                            <a:rPr lang="en-US" sz="3000" i="0" dirty="0">
                              <a:solidFill>
                                <a:prstClr val="white"/>
                              </a:solidFill>
                            </a:rPr>
                            <m:t>9,52</m:t>
                          </m:r>
                          <m:r>
                            <m:rPr>
                              <m:nor/>
                            </m:rPr>
                            <a:rPr lang="vi-VN" sz="3000" i="0" dirty="0">
                              <a:solidFill>
                                <a:prstClr val="white"/>
                              </a:solidFill>
                            </a:rPr>
                            <m:t>.</m:t>
                          </m:r>
                        </m:oMath>
                      </m:oMathPara>
                    </a14:m>
                    <a:endParaRPr lang="en-US" sz="3000" i="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7"/>
                    <a:stretch>
                      <a:fillRect b="-7519"/>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mc:AlternateContent xmlns:mc="http://schemas.openxmlformats.org/markup-compatibility/2006" xmlns:a14="http://schemas.microsoft.com/office/drawing/2010/main">
        <mc:Choice Requires="a14">
          <p:sp>
            <p:nvSpPr>
              <p:cNvPr id="13" name="Rectangle 12"/>
              <p:cNvSpPr/>
              <p:nvPr/>
            </p:nvSpPr>
            <p:spPr>
              <a:xfrm>
                <a:off x="2010992" y="64746"/>
                <a:ext cx="9924106" cy="1992843"/>
              </a:xfrm>
              <a:prstGeom prst="rect">
                <a:avLst/>
              </a:prstGeom>
            </p:spPr>
            <p:txBody>
              <a:bodyPr wrap="square" lIns="45704" tIns="22851" rIns="45704" bIns="22851">
                <a:spAutoFit/>
              </a:bodyPr>
              <a:lstStyle/>
              <a:p>
                <a:pPr marL="314850" indent="-314850" algn="just" defTabSz="1088258">
                  <a:lnSpc>
                    <a:spcPct val="115000"/>
                  </a:lnSpc>
                  <a:tabLst>
                    <a:tab pos="314850" algn="l"/>
                  </a:tabLst>
                </a:pP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dự</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nắp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đậy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thép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gỉ</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1</m:t>
                    </m:r>
                    <m:sSup>
                      <m:sSupPr>
                        <m:ctrlPr>
                          <a:rPr lang="en-US" sz="2200" i="1">
                            <a:solidFill>
                              <a:prstClr val="black"/>
                            </a:solidFill>
                            <a:latin typeface="Cambria Math"/>
                            <a:ea typeface="Times New Roman" panose="02020603050405020304" pitchFamily="18" charset="0"/>
                          </a:rPr>
                        </m:ctrlPr>
                      </m:sSupPr>
                      <m:e>
                        <m:r>
                          <a:rPr lang="en-US" sz="2200" i="1">
                            <a:solidFill>
                              <a:prstClr val="black"/>
                            </a:solidFill>
                            <a:latin typeface="Cambria Math" panose="02040503050406030204" pitchFamily="18" charset="0"/>
                            <a:ea typeface="Times New Roman" panose="02020603050405020304" pitchFamily="18" charset="0"/>
                          </a:rPr>
                          <m:t>𝑚</m:t>
                        </m:r>
                      </m:e>
                      <m:sup>
                        <m:r>
                          <a:rPr lang="en-US" sz="2200" i="1">
                            <a:solidFill>
                              <a:prstClr val="black"/>
                            </a:solidFill>
                            <a:latin typeface="Cambria Math" panose="02040503050406030204" pitchFamily="18" charset="0"/>
                            <a:ea typeface="Times New Roman" panose="02020603050405020304" pitchFamily="18" charset="0"/>
                          </a:rPr>
                          <m:t>2</m:t>
                        </m:r>
                      </m:sup>
                    </m:sSup>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thép</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gỉ</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350.000</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phí</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bỏ</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6.594.000</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ông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phi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tối</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bao</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tấn</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r>
                  <a:rPr lang="fr-FR" sz="2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Lấy</a:t>
                </a:r>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a:solidFill>
                          <a:prstClr val="black"/>
                        </a:solidFill>
                        <a:latin typeface="Cambria Math" panose="02040503050406030204" pitchFamily="18" charset="0"/>
                        <a:ea typeface="Times New Roman" panose="02020603050405020304" pitchFamily="18" charset="0"/>
                      </a:rPr>
                      <m:t>𝜋</m:t>
                    </m:r>
                    <m:r>
                      <a:rPr lang="en-US" sz="2200" i="1">
                        <a:solidFill>
                          <a:prstClr val="black"/>
                        </a:solidFill>
                        <a:latin typeface="Cambria Math" panose="02040503050406030204" pitchFamily="18" charset="0"/>
                        <a:ea typeface="Times New Roman" panose="02020603050405020304" pitchFamily="18" charset="0"/>
                      </a:rPr>
                      <m:t>≈3,14</m:t>
                    </m:r>
                  </m:oMath>
                </a14:m>
                <a:r>
                  <a:rPr lang="fr-FR"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22508" y="129489"/>
                <a:ext cx="19850796" cy="3923318"/>
              </a:xfrm>
              <a:prstGeom prst="rect">
                <a:avLst/>
              </a:prstGeom>
              <a:blipFill rotWithShape="0">
                <a:blip r:embed="rId8"/>
                <a:stretch>
                  <a:fillRect l="-1259" t="-2019" r="-1229" b="-65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2794670" y="2936040"/>
                <a:ext cx="6723732" cy="1023678"/>
              </a:xfrm>
              <a:prstGeom prst="rect">
                <a:avLst/>
              </a:prstGeom>
              <a:noFill/>
            </p:spPr>
            <p:txBody>
              <a:bodyPr wrap="square" lIns="45704" tIns="22851" rIns="45704" bIns="22851" rtlCol="0">
                <a:spAutoFit/>
              </a:bodyPr>
              <a:lstStyle/>
              <a:p>
                <a:pPr defTabSz="1088258"/>
                <a14:m>
                  <m:oMathPara xmlns:m="http://schemas.openxmlformats.org/officeDocument/2006/math">
                    <m:oMathParaPr>
                      <m:jc m:val="centerGroup"/>
                    </m:oMathParaPr>
                    <m:oMath xmlns:m="http://schemas.openxmlformats.org/officeDocument/2006/math">
                      <m:sSup>
                        <m:sSupPr>
                          <m:ctrlPr>
                            <a:rPr lang="en-US" sz="2100" i="1">
                              <a:solidFill>
                                <a:prstClr val="black"/>
                              </a:solidFill>
                              <a:latin typeface="Cambria Math"/>
                            </a:rPr>
                          </m:ctrlPr>
                        </m:sSupPr>
                        <m:e>
                          <m:r>
                            <a:rPr lang="en-US" sz="2100" i="1">
                              <a:solidFill>
                                <a:prstClr val="black"/>
                              </a:solidFill>
                              <a:latin typeface="Cambria Math"/>
                            </a:rPr>
                            <m:t>𝑉</m:t>
                          </m:r>
                        </m:e>
                        <m:sup>
                          <m:r>
                            <a:rPr lang="en-US" sz="2100" i="1">
                              <a:solidFill>
                                <a:prstClr val="black"/>
                              </a:solidFill>
                              <a:latin typeface="Cambria Math"/>
                            </a:rPr>
                            <m:t>′</m:t>
                          </m:r>
                        </m:sup>
                      </m:sSup>
                      <m:r>
                        <a:rPr lang="en-US" sz="2100" i="1">
                          <a:solidFill>
                            <a:prstClr val="black"/>
                          </a:solidFill>
                          <a:latin typeface="Cambria Math"/>
                        </a:rPr>
                        <m:t>=</m:t>
                      </m:r>
                      <m:f>
                        <m:fPr>
                          <m:ctrlPr>
                            <a:rPr lang="en-US" sz="2100" i="1">
                              <a:solidFill>
                                <a:prstClr val="black"/>
                              </a:solidFill>
                              <a:latin typeface="Cambria Math"/>
                            </a:rPr>
                          </m:ctrlPr>
                        </m:fPr>
                        <m:num>
                          <m:r>
                            <a:rPr lang="en-US" sz="2100" i="1">
                              <a:solidFill>
                                <a:prstClr val="black"/>
                              </a:solidFill>
                              <a:latin typeface="Cambria Math"/>
                            </a:rPr>
                            <m:t>𝐴</m:t>
                          </m:r>
                        </m:num>
                        <m:den>
                          <m:r>
                            <a:rPr lang="en-US" sz="2100" i="1">
                              <a:solidFill>
                                <a:prstClr val="black"/>
                              </a:solidFill>
                              <a:latin typeface="Cambria Math"/>
                            </a:rPr>
                            <m:t>2</m:t>
                          </m:r>
                        </m:den>
                      </m:f>
                      <m:r>
                        <a:rPr lang="en-US" sz="2100" i="1">
                          <a:solidFill>
                            <a:prstClr val="black"/>
                          </a:solidFill>
                          <a:latin typeface="Cambria Math"/>
                        </a:rPr>
                        <m:t>−3</m:t>
                      </m:r>
                      <m:r>
                        <a:rPr lang="en-US" sz="2100" i="1">
                          <a:solidFill>
                            <a:prstClr val="black"/>
                          </a:solidFill>
                          <a:latin typeface="Cambria Math"/>
                          <a:ea typeface="Cambria Math"/>
                        </a:rPr>
                        <m:t>𝜋</m:t>
                      </m:r>
                      <m:sSup>
                        <m:sSupPr>
                          <m:ctrlPr>
                            <a:rPr lang="en-US" sz="2100" i="1">
                              <a:solidFill>
                                <a:prstClr val="black"/>
                              </a:solidFill>
                              <a:latin typeface="Cambria Math"/>
                              <a:ea typeface="Cambria Math"/>
                            </a:rPr>
                          </m:ctrlPr>
                        </m:sSupPr>
                        <m:e>
                          <m:r>
                            <a:rPr lang="en-US" sz="2100" i="1">
                              <a:solidFill>
                                <a:prstClr val="black"/>
                              </a:solidFill>
                              <a:latin typeface="Cambria Math"/>
                              <a:ea typeface="Cambria Math"/>
                            </a:rPr>
                            <m:t>𝑅</m:t>
                          </m:r>
                        </m:e>
                        <m:sup>
                          <m:r>
                            <a:rPr lang="en-US" sz="2100" i="1">
                              <a:solidFill>
                                <a:prstClr val="black"/>
                              </a:solidFill>
                              <a:latin typeface="Cambria Math"/>
                              <a:ea typeface="Cambria Math"/>
                            </a:rPr>
                            <m:t>2</m:t>
                          </m:r>
                        </m:sup>
                      </m:sSup>
                      <m:r>
                        <a:rPr lang="en-US" sz="2100" i="1">
                          <a:solidFill>
                            <a:prstClr val="black"/>
                          </a:solidFill>
                          <a:latin typeface="Cambria Math"/>
                          <a:ea typeface="Cambria Math"/>
                        </a:rPr>
                        <m:t>;  </m:t>
                      </m:r>
                      <m:sSup>
                        <m:sSupPr>
                          <m:ctrlPr>
                            <a:rPr lang="en-US" sz="2100" i="1">
                              <a:solidFill>
                                <a:prstClr val="black"/>
                              </a:solidFill>
                              <a:latin typeface="Cambria Math"/>
                              <a:ea typeface="Cambria Math"/>
                            </a:rPr>
                          </m:ctrlPr>
                        </m:sSupPr>
                        <m:e>
                          <m:r>
                            <a:rPr lang="en-US" sz="2100" i="1">
                              <a:solidFill>
                                <a:prstClr val="black"/>
                              </a:solidFill>
                              <a:latin typeface="Cambria Math"/>
                              <a:ea typeface="Cambria Math"/>
                            </a:rPr>
                            <m:t>𝑉</m:t>
                          </m:r>
                        </m:e>
                        <m:sup>
                          <m:r>
                            <a:rPr lang="en-US" sz="2100" i="1">
                              <a:solidFill>
                                <a:prstClr val="black"/>
                              </a:solidFill>
                              <a:latin typeface="Cambria Math"/>
                              <a:ea typeface="Cambria Math"/>
                            </a:rPr>
                            <m:t>′</m:t>
                          </m:r>
                        </m:sup>
                      </m:sSup>
                      <m:r>
                        <a:rPr lang="en-US" sz="2100" i="1">
                          <a:solidFill>
                            <a:prstClr val="black"/>
                          </a:solidFill>
                          <a:latin typeface="Cambria Math"/>
                          <a:ea typeface="Cambria Math"/>
                        </a:rPr>
                        <m:t>=0⟺</m:t>
                      </m:r>
                      <m:r>
                        <a:rPr lang="en-US" sz="2100" i="1">
                          <a:solidFill>
                            <a:prstClr val="black"/>
                          </a:solidFill>
                          <a:latin typeface="Cambria Math"/>
                          <a:ea typeface="Cambria Math"/>
                        </a:rPr>
                        <m:t>𝑅</m:t>
                      </m:r>
                      <m:r>
                        <a:rPr lang="en-US" sz="2100" i="1">
                          <a:solidFill>
                            <a:prstClr val="black"/>
                          </a:solidFill>
                          <a:latin typeface="Cambria Math"/>
                          <a:ea typeface="Cambria Math"/>
                        </a:rPr>
                        <m:t>=</m:t>
                      </m:r>
                      <m:rad>
                        <m:radPr>
                          <m:degHide m:val="on"/>
                          <m:ctrlPr>
                            <a:rPr lang="en-US" sz="2100" i="1">
                              <a:solidFill>
                                <a:prstClr val="black"/>
                              </a:solidFill>
                              <a:latin typeface="Cambria Math"/>
                              <a:ea typeface="Cambria Math"/>
                            </a:rPr>
                          </m:ctrlPr>
                        </m:radPr>
                        <m:deg/>
                        <m:e>
                          <m:f>
                            <m:fPr>
                              <m:ctrlPr>
                                <a:rPr lang="en-US" sz="2100" i="1">
                                  <a:solidFill>
                                    <a:prstClr val="black"/>
                                  </a:solidFill>
                                  <a:latin typeface="Cambria Math"/>
                                  <a:ea typeface="Cambria Math"/>
                                </a:rPr>
                              </m:ctrlPr>
                            </m:fPr>
                            <m:num>
                              <m:r>
                                <a:rPr lang="en-US" sz="2100" i="1">
                                  <a:solidFill>
                                    <a:prstClr val="black"/>
                                  </a:solidFill>
                                  <a:latin typeface="Cambria Math"/>
                                  <a:ea typeface="Cambria Math"/>
                                </a:rPr>
                                <m:t>𝐴</m:t>
                              </m:r>
                            </m:num>
                            <m:den>
                              <m:r>
                                <a:rPr lang="en-US" sz="2100" i="1">
                                  <a:solidFill>
                                    <a:prstClr val="black"/>
                                  </a:solidFill>
                                  <a:latin typeface="Cambria Math"/>
                                  <a:ea typeface="Cambria Math"/>
                                </a:rPr>
                                <m:t>6</m:t>
                              </m:r>
                              <m:r>
                                <a:rPr lang="en-US" sz="2100" i="1">
                                  <a:solidFill>
                                    <a:prstClr val="black"/>
                                  </a:solidFill>
                                  <a:latin typeface="Cambria Math"/>
                                  <a:ea typeface="Cambria Math"/>
                                </a:rPr>
                                <m:t>𝜋</m:t>
                              </m:r>
                            </m:den>
                          </m:f>
                        </m:e>
                      </m:rad>
                      <m:r>
                        <a:rPr lang="en-US" sz="2100" i="1">
                          <a:solidFill>
                            <a:prstClr val="black"/>
                          </a:solidFill>
                          <a:latin typeface="Cambria Math"/>
                          <a:ea typeface="Cambria Math"/>
                        </a:rPr>
                        <m:t>, (</m:t>
                      </m:r>
                      <m:r>
                        <a:rPr lang="en-US" sz="2100" i="1">
                          <a:solidFill>
                            <a:prstClr val="black"/>
                          </a:solidFill>
                          <a:latin typeface="Cambria Math"/>
                          <a:ea typeface="Cambria Math"/>
                        </a:rPr>
                        <m:t>𝑅</m:t>
                      </m:r>
                      <m:r>
                        <a:rPr lang="en-US" sz="2100" i="1">
                          <a:solidFill>
                            <a:prstClr val="black"/>
                          </a:solidFill>
                          <a:latin typeface="Cambria Math"/>
                          <a:ea typeface="Cambria Math"/>
                        </a:rPr>
                        <m:t>&gt;0)</m:t>
                      </m:r>
                    </m:oMath>
                  </m:oMathPara>
                </a14:m>
                <a:endParaRPr lang="en-US" sz="2100">
                  <a:solidFill>
                    <a:prstClr val="black"/>
                  </a:solidFill>
                </a:endParaRPr>
              </a:p>
            </p:txBody>
          </p:sp>
        </mc:Choice>
        <mc:Fallback>
          <p:sp>
            <p:nvSpPr>
              <p:cNvPr id="11" name="TextBox 10"/>
              <p:cNvSpPr txBox="1">
                <a:spLocks noRot="1" noChangeAspect="1" noMove="1" noResize="1" noEditPoints="1" noAdjustHandles="1" noChangeArrowheads="1" noChangeShapeType="1" noTextEdit="1"/>
              </p:cNvSpPr>
              <p:nvPr/>
            </p:nvSpPr>
            <p:spPr>
              <a:xfrm>
                <a:off x="2794670" y="2936040"/>
                <a:ext cx="6723732" cy="1023678"/>
              </a:xfrm>
              <a:prstGeom prst="rect">
                <a:avLst/>
              </a:prstGeom>
              <a:blipFill rotWithShape="1">
                <a:blip r:embed="rId9"/>
                <a:stretch>
                  <a:fillRect/>
                </a:stretch>
              </a:blipFill>
            </p:spPr>
            <p:txBody>
              <a:bodyPr/>
              <a:lstStyle/>
              <a:p>
                <a:r>
                  <a:rPr lang="en-US">
                    <a:noFill/>
                  </a:rPr>
                  <a:t> </a:t>
                </a:r>
              </a:p>
            </p:txBody>
          </p:sp>
        </mc:Fallback>
      </mc:AlternateContent>
      <p:sp>
        <p:nvSpPr>
          <p:cNvPr id="12" name="TextBox 11"/>
          <p:cNvSpPr txBox="1"/>
          <p:nvPr/>
        </p:nvSpPr>
        <p:spPr>
          <a:xfrm>
            <a:off x="262206" y="3744275"/>
            <a:ext cx="4296829" cy="430887"/>
          </a:xfrm>
          <a:prstGeom prst="rect">
            <a:avLst/>
          </a:prstGeom>
          <a:noFill/>
        </p:spPr>
        <p:txBody>
          <a:bodyPr wrap="square" lIns="45704" tIns="22851" rIns="45704" bIns="22851" rtlCol="0">
            <a:spAutoFit/>
          </a:bodyPr>
          <a:lstStyle/>
          <a:p>
            <a:pPr defTabSz="1088258"/>
            <a:r>
              <a:rPr lang="en-US" sz="2500">
                <a:solidFill>
                  <a:prstClr val="black"/>
                </a:solidFill>
                <a:latin typeface="Times New Roman" pitchFamily="18" charset="0"/>
                <a:cs typeface="Times New Roman" pitchFamily="18" charset="0"/>
              </a:rPr>
              <a:t>Bảng biến thiên</a:t>
            </a:r>
          </a:p>
        </p:txBody>
      </p:sp>
      <mc:AlternateContent xmlns:mc="http://schemas.openxmlformats.org/markup-compatibility/2006">
        <mc:Choice xmlns:a14="http://schemas.microsoft.com/office/drawing/2010/main" Requires="a14">
          <p:sp>
            <p:nvSpPr>
              <p:cNvPr id="15" name="TextBox 14"/>
              <p:cNvSpPr txBox="1"/>
              <p:nvPr/>
            </p:nvSpPr>
            <p:spPr>
              <a:xfrm>
                <a:off x="348346" y="5809233"/>
                <a:ext cx="11348652" cy="829042"/>
              </a:xfrm>
              <a:prstGeom prst="rect">
                <a:avLst/>
              </a:prstGeom>
              <a:noFill/>
            </p:spPr>
            <p:txBody>
              <a:bodyPr wrap="square" lIns="45704" tIns="22851" rIns="45704" bIns="22851" rtlCol="0">
                <a:spAutoFit/>
              </a:bodyPr>
              <a:lstStyle/>
              <a:p>
                <a:pPr defTabSz="1088258"/>
                <a:r>
                  <a:rPr lang="en-US" sz="2500">
                    <a:solidFill>
                      <a:prstClr val="black"/>
                    </a:solidFill>
                    <a:latin typeface="Times New Roman" pitchFamily="18" charset="0"/>
                    <a:cs typeface="Times New Roman" pitchFamily="18" charset="0"/>
                  </a:rPr>
                  <a:t>Dựa vào bảng biến thiên, ta có giá trị lớn nhất của thể tích là </a:t>
                </a:r>
                <a14:m>
                  <m:oMath xmlns:m="http://schemas.openxmlformats.org/officeDocument/2006/math">
                    <m:r>
                      <a:rPr lang="en-US" sz="2500" i="1">
                        <a:solidFill>
                          <a:prstClr val="black"/>
                        </a:solidFill>
                        <a:latin typeface="Cambria Math"/>
                        <a:cs typeface="Times New Roman" pitchFamily="18" charset="0"/>
                      </a:rPr>
                      <m:t>𝑚𝑎𝑥𝑉</m:t>
                    </m:r>
                    <m:r>
                      <a:rPr lang="en-US" sz="2500" i="1">
                        <a:solidFill>
                          <a:prstClr val="black"/>
                        </a:solidFill>
                        <a:latin typeface="Cambria Math"/>
                        <a:cs typeface="Times New Roman" pitchFamily="18" charset="0"/>
                      </a:rPr>
                      <m:t>=</m:t>
                    </m:r>
                    <m:f>
                      <m:fPr>
                        <m:ctrlPr>
                          <a:rPr lang="en-US" sz="2500" i="1">
                            <a:solidFill>
                              <a:prstClr val="black"/>
                            </a:solidFill>
                            <a:latin typeface="Cambria Math"/>
                            <a:cs typeface="Times New Roman" pitchFamily="18" charset="0"/>
                          </a:rPr>
                        </m:ctrlPr>
                      </m:fPr>
                      <m:num>
                        <m:r>
                          <a:rPr lang="en-US" sz="2500" i="1">
                            <a:solidFill>
                              <a:prstClr val="black"/>
                            </a:solidFill>
                            <a:latin typeface="Cambria Math"/>
                            <a:cs typeface="Times New Roman" pitchFamily="18" charset="0"/>
                          </a:rPr>
                          <m:t>𝐴</m:t>
                        </m:r>
                      </m:num>
                      <m:den>
                        <m:r>
                          <a:rPr lang="en-US" sz="2500" i="1">
                            <a:solidFill>
                              <a:prstClr val="black"/>
                            </a:solidFill>
                            <a:latin typeface="Cambria Math"/>
                            <a:cs typeface="Times New Roman" pitchFamily="18" charset="0"/>
                          </a:rPr>
                          <m:t>3</m:t>
                        </m:r>
                      </m:den>
                    </m:f>
                    <m:rad>
                      <m:radPr>
                        <m:degHide m:val="on"/>
                        <m:ctrlPr>
                          <a:rPr lang="en-US" sz="2500" i="1">
                            <a:solidFill>
                              <a:prstClr val="black"/>
                            </a:solidFill>
                            <a:latin typeface="Cambria Math"/>
                            <a:cs typeface="Times New Roman" pitchFamily="18" charset="0"/>
                          </a:rPr>
                        </m:ctrlPr>
                      </m:radPr>
                      <m:deg/>
                      <m:e>
                        <m:f>
                          <m:fPr>
                            <m:ctrlPr>
                              <a:rPr lang="en-US" sz="2500" i="1">
                                <a:solidFill>
                                  <a:prstClr val="black"/>
                                </a:solidFill>
                                <a:latin typeface="Cambria Math"/>
                                <a:cs typeface="Times New Roman" pitchFamily="18" charset="0"/>
                              </a:rPr>
                            </m:ctrlPr>
                          </m:fPr>
                          <m:num>
                            <m:r>
                              <a:rPr lang="en-US" sz="2500" i="1">
                                <a:solidFill>
                                  <a:prstClr val="black"/>
                                </a:solidFill>
                                <a:latin typeface="Cambria Math"/>
                                <a:cs typeface="Times New Roman" pitchFamily="18" charset="0"/>
                              </a:rPr>
                              <m:t>𝐴</m:t>
                            </m:r>
                          </m:num>
                          <m:den>
                            <m:r>
                              <a:rPr lang="en-US" sz="2500" i="1">
                                <a:solidFill>
                                  <a:prstClr val="black"/>
                                </a:solidFill>
                                <a:latin typeface="Cambria Math"/>
                                <a:cs typeface="Times New Roman" pitchFamily="18" charset="0"/>
                              </a:rPr>
                              <m:t>6</m:t>
                            </m:r>
                            <m:r>
                              <a:rPr lang="en-US" sz="2500" i="1">
                                <a:solidFill>
                                  <a:prstClr val="black"/>
                                </a:solidFill>
                                <a:latin typeface="Cambria Math"/>
                                <a:ea typeface="Cambria Math"/>
                                <a:cs typeface="Times New Roman" pitchFamily="18" charset="0"/>
                              </a:rPr>
                              <m:t>𝜋</m:t>
                            </m:r>
                          </m:den>
                        </m:f>
                      </m:e>
                    </m:rad>
                    <m:r>
                      <a:rPr lang="en-US" sz="2500" i="1">
                        <a:solidFill>
                          <a:prstClr val="black"/>
                        </a:solidFill>
                        <a:latin typeface="Cambria Math"/>
                        <a:ea typeface="Cambria Math"/>
                        <a:cs typeface="Times New Roman" pitchFamily="18" charset="0"/>
                      </a:rPr>
                      <m:t>≈6,28 </m:t>
                    </m:r>
                    <m:sSup>
                      <m:sSupPr>
                        <m:ctrlPr>
                          <a:rPr lang="en-US" sz="2500" i="1">
                            <a:solidFill>
                              <a:prstClr val="black"/>
                            </a:solidFill>
                            <a:latin typeface="Cambria Math"/>
                            <a:ea typeface="Cambria Math"/>
                            <a:cs typeface="Times New Roman" pitchFamily="18" charset="0"/>
                          </a:rPr>
                        </m:ctrlPr>
                      </m:sSupPr>
                      <m:e>
                        <m:r>
                          <a:rPr lang="en-US" sz="2500" i="1">
                            <a:solidFill>
                              <a:prstClr val="black"/>
                            </a:solidFill>
                            <a:latin typeface="Cambria Math"/>
                            <a:ea typeface="Cambria Math"/>
                            <a:cs typeface="Times New Roman" pitchFamily="18" charset="0"/>
                          </a:rPr>
                          <m:t>𝑚</m:t>
                        </m:r>
                      </m:e>
                      <m:sup>
                        <m:r>
                          <a:rPr lang="en-US" sz="2500" i="1">
                            <a:solidFill>
                              <a:prstClr val="black"/>
                            </a:solidFill>
                            <a:latin typeface="Cambria Math"/>
                            <a:ea typeface="Cambria Math"/>
                            <a:cs typeface="Times New Roman" pitchFamily="18" charset="0"/>
                          </a:rPr>
                          <m:t>3</m:t>
                        </m:r>
                      </m:sup>
                    </m:sSup>
                  </m:oMath>
                </a14:m>
                <a:endParaRPr lang="en-US" sz="2500">
                  <a:solidFill>
                    <a:prstClr val="black"/>
                  </a:solidFill>
                  <a:latin typeface="Times New Roman" pitchFamily="18" charset="0"/>
                  <a:cs typeface="Times New Roman"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348346" y="5809233"/>
                <a:ext cx="11348652" cy="829042"/>
              </a:xfrm>
              <a:prstGeom prst="rect">
                <a:avLst/>
              </a:prstGeom>
              <a:blipFill rotWithShape="1">
                <a:blip r:embed="rId10"/>
                <a:stretch>
                  <a:fillRect l="-1289"/>
                </a:stretch>
              </a:blipFill>
            </p:spPr>
            <p:txBody>
              <a:bodyPr/>
              <a:lstStyle/>
              <a:p>
                <a:r>
                  <a:rPr lang="en-US">
                    <a:noFill/>
                  </a:rPr>
                  <a:t> </a:t>
                </a:r>
              </a:p>
            </p:txBody>
          </p:sp>
        </mc:Fallback>
      </mc:AlternateContent>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1073" y="3959717"/>
            <a:ext cx="5371733" cy="2092824"/>
          </a:xfrm>
          <a:prstGeom prst="rect">
            <a:avLst/>
          </a:prstGeom>
        </p:spPr>
      </p:pic>
      <p:sp>
        <p:nvSpPr>
          <p:cNvPr id="79" name="Oval 78">
            <a:extLst>
              <a:ext uri="{FF2B5EF4-FFF2-40B4-BE49-F238E27FC236}">
                <a16:creationId xmlns:a16="http://schemas.microsoft.com/office/drawing/2014/main" xmlns="" id="{14E4121E-5E64-4E3D-830F-6D502EA4FAA1}"/>
              </a:ext>
            </a:extLst>
          </p:cNvPr>
          <p:cNvSpPr/>
          <p:nvPr/>
        </p:nvSpPr>
        <p:spPr>
          <a:xfrm>
            <a:off x="3187991" y="2209800"/>
            <a:ext cx="546116" cy="53812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Tree>
    <p:extLst>
      <p:ext uri="{BB962C8B-B14F-4D97-AF65-F5344CB8AC3E}">
        <p14:creationId xmlns:p14="http://schemas.microsoft.com/office/powerpoint/2010/main" val="355626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7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9668" y="2925376"/>
            <a:ext cx="11834900" cy="3785111"/>
            <a:chOff x="184495" y="3636267"/>
            <a:chExt cx="11834900" cy="4481566"/>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67"/>
              <a:ext cx="2342698" cy="655933"/>
              <a:chOff x="1275608" y="6239450"/>
              <a:chExt cx="4592537" cy="119180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3" y="6239450"/>
                <a:ext cx="2813136" cy="1191801"/>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1" name="Group 20"/>
          <p:cNvGrpSpPr/>
          <p:nvPr/>
        </p:nvGrpSpPr>
        <p:grpSpPr>
          <a:xfrm>
            <a:off x="147059" y="45026"/>
            <a:ext cx="11906395" cy="1796947"/>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28128" y="1653394"/>
                <a:ext cx="2690581" cy="69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54</a:t>
                </a:r>
              </a:p>
            </p:txBody>
          </p:sp>
        </p:grpSp>
      </p:grpSp>
      <p:grpSp>
        <p:nvGrpSpPr>
          <p:cNvPr id="3" name="Group 2"/>
          <p:cNvGrpSpPr/>
          <p:nvPr/>
        </p:nvGrpSpPr>
        <p:grpSpPr>
          <a:xfrm>
            <a:off x="247183" y="1971134"/>
            <a:ext cx="11838141" cy="1427867"/>
            <a:chOff x="247181" y="1501338"/>
            <a:chExt cx="11838141" cy="1427867"/>
          </a:xfrm>
        </p:grpSpPr>
        <p:grpSp>
          <p:nvGrpSpPr>
            <p:cNvPr id="51" name="Group 50"/>
            <p:cNvGrpSpPr/>
            <p:nvPr/>
          </p:nvGrpSpPr>
          <p:grpSpPr>
            <a:xfrm>
              <a:off x="247181" y="1501338"/>
              <a:ext cx="3090381" cy="914400"/>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685317"/>
                    <a:ext cx="2280848" cy="67715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200">
                                  <a:solidFill>
                                    <a:prstClr val="white"/>
                                  </a:solidFill>
                                  <a:latin typeface="Cambria Math"/>
                                  <a:ea typeface="Times New Roman" panose="02020603050405020304" pitchFamily="18" charset="0"/>
                                </a:rPr>
                              </m:ctrlPr>
                            </m:fPr>
                            <m:num>
                              <m:r>
                                <a:rPr lang="en-US" sz="2200">
                                  <a:solidFill>
                                    <a:prstClr val="white"/>
                                  </a:solidFill>
                                  <a:latin typeface="Cambria Math" panose="02040503050406030204" pitchFamily="18" charset="0"/>
                                  <a:ea typeface="Times New Roman" panose="02020603050405020304" pitchFamily="18" charset="0"/>
                                </a:rPr>
                                <m:t>216</m:t>
                              </m:r>
                            </m:num>
                            <m:den>
                              <m:r>
                                <a:rPr lang="en-US" sz="2200">
                                  <a:solidFill>
                                    <a:prstClr val="white"/>
                                  </a:solidFill>
                                  <a:latin typeface="Cambria Math" panose="02040503050406030204" pitchFamily="18" charset="0"/>
                                  <a:ea typeface="Times New Roman" panose="02020603050405020304" pitchFamily="18" charset="0"/>
                                </a:rPr>
                                <m:t>25</m:t>
                              </m:r>
                              <m:r>
                                <a:rPr lang="en-US" sz="2200">
                                  <a:solidFill>
                                    <a:prstClr val="white"/>
                                  </a:solidFill>
                                  <a:latin typeface="Cambria Math" panose="02040503050406030204" pitchFamily="18" charset="0"/>
                                  <a:ea typeface="Times New Roman" panose="02020603050405020304" pitchFamily="18" charset="0"/>
                                </a:rPr>
                                <m:t>𝜋</m:t>
                              </m:r>
                            </m:den>
                          </m:f>
                          <m:sSup>
                            <m:sSupPr>
                              <m:ctrlPr>
                                <a:rPr lang="en-US" sz="2200">
                                  <a:solidFill>
                                    <a:prstClr val="white"/>
                                  </a:solidFill>
                                  <a:latin typeface="Cambria Math"/>
                                  <a:ea typeface="Times New Roman" panose="02020603050405020304" pitchFamily="18" charset="0"/>
                                </a:rPr>
                              </m:ctrlPr>
                            </m:sSupPr>
                            <m:e>
                              <m:r>
                                <a:rPr lang="en-US" sz="2200" i="0">
                                  <a:solidFill>
                                    <a:prstClr val="white"/>
                                  </a:solidFill>
                                  <a:latin typeface="Cambria Math" panose="02040503050406030204" pitchFamily="18" charset="0"/>
                                  <a:ea typeface="Times New Roman" panose="02020603050405020304" pitchFamily="18" charset="0"/>
                                </a:rPr>
                                <m:t>(</m:t>
                              </m:r>
                              <m:r>
                                <m:rPr>
                                  <m:sty m:val="p"/>
                                </m:rPr>
                                <a:rPr lang="en-US" sz="2200" i="0">
                                  <a:solidFill>
                                    <a:prstClr val="white"/>
                                  </a:solidFill>
                                  <a:latin typeface="Cambria Math" panose="02040503050406030204" pitchFamily="18" charset="0"/>
                                  <a:ea typeface="Times New Roman" panose="02020603050405020304" pitchFamily="18" charset="0"/>
                                </a:rPr>
                                <m:t>m</m:t>
                              </m:r>
                            </m:e>
                            <m:sup>
                              <m:r>
                                <a:rPr lang="en-US" sz="2200" i="0">
                                  <a:solidFill>
                                    <a:prstClr val="white"/>
                                  </a:solidFill>
                                  <a:latin typeface="Cambria Math" panose="02040503050406030204" pitchFamily="18" charset="0"/>
                                  <a:ea typeface="Times New Roman" panose="02020603050405020304" pitchFamily="18" charset="0"/>
                                </a:rPr>
                                <m:t>3</m:t>
                              </m:r>
                            </m:sup>
                          </m:sSup>
                          <m:r>
                            <m:rPr>
                              <m:nor/>
                            </m:rPr>
                            <a:rPr lang="en-US" sz="2200" i="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2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685317"/>
                    <a:ext cx="2280848" cy="634207"/>
                  </a:xfrm>
                  <a:prstGeom prst="rect">
                    <a:avLst/>
                  </a:prstGeom>
                  <a:blipFill rotWithShape="0">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5978841" y="1649893"/>
                    <a:ext cx="2280848" cy="677155"/>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200">
                                  <a:solidFill>
                                    <a:prstClr val="white"/>
                                  </a:solidFill>
                                  <a:latin typeface="Cambria Math"/>
                                  <a:ea typeface="Times New Roman" panose="02020603050405020304" pitchFamily="18" charset="0"/>
                                </a:rPr>
                              </m:ctrlPr>
                            </m:fPr>
                            <m:num>
                              <m:r>
                                <a:rPr lang="en-US" sz="2200">
                                  <a:solidFill>
                                    <a:prstClr val="white"/>
                                  </a:solidFill>
                                  <a:latin typeface="Cambria Math" panose="02040503050406030204" pitchFamily="18" charset="0"/>
                                  <a:ea typeface="Times New Roman" panose="02020603050405020304" pitchFamily="18" charset="0"/>
                                </a:rPr>
                                <m:t>81</m:t>
                              </m:r>
                            </m:num>
                            <m:den>
                              <m:r>
                                <a:rPr lang="en-US" sz="2200">
                                  <a:solidFill>
                                    <a:prstClr val="white"/>
                                  </a:solidFill>
                                  <a:latin typeface="Cambria Math" panose="02040503050406030204" pitchFamily="18" charset="0"/>
                                  <a:ea typeface="Times New Roman" panose="02020603050405020304" pitchFamily="18" charset="0"/>
                                </a:rPr>
                                <m:t>25</m:t>
                              </m:r>
                              <m:r>
                                <a:rPr lang="en-US" sz="2200">
                                  <a:solidFill>
                                    <a:prstClr val="white"/>
                                  </a:solidFill>
                                  <a:latin typeface="Cambria Math" panose="02040503050406030204" pitchFamily="18" charset="0"/>
                                  <a:ea typeface="Times New Roman" panose="02020603050405020304" pitchFamily="18" charset="0"/>
                                </a:rPr>
                                <m:t>𝜋</m:t>
                              </m:r>
                            </m:den>
                          </m:f>
                          <m:sSup>
                            <m:sSupPr>
                              <m:ctrlPr>
                                <a:rPr lang="en-US" sz="2200">
                                  <a:solidFill>
                                    <a:prstClr val="white"/>
                                  </a:solidFill>
                                  <a:latin typeface="Cambria Math"/>
                                  <a:ea typeface="Times New Roman" panose="02020603050405020304" pitchFamily="18" charset="0"/>
                                </a:rPr>
                              </m:ctrlPr>
                            </m:sSupPr>
                            <m:e>
                              <m:r>
                                <a:rPr lang="en-US" sz="2200" i="0">
                                  <a:solidFill>
                                    <a:prstClr val="white"/>
                                  </a:solidFill>
                                  <a:latin typeface="Cambria Math" panose="02040503050406030204" pitchFamily="18" charset="0"/>
                                  <a:ea typeface="Times New Roman" panose="02020603050405020304" pitchFamily="18" charset="0"/>
                                </a:rPr>
                                <m:t>(</m:t>
                              </m:r>
                              <m:r>
                                <m:rPr>
                                  <m:sty m:val="p"/>
                                </m:rPr>
                                <a:rPr lang="en-US" sz="2200" i="0">
                                  <a:solidFill>
                                    <a:prstClr val="white"/>
                                  </a:solidFill>
                                  <a:latin typeface="Cambria Math" panose="02040503050406030204" pitchFamily="18" charset="0"/>
                                  <a:ea typeface="Times New Roman" panose="02020603050405020304" pitchFamily="18" charset="0"/>
                                </a:rPr>
                                <m:t>m</m:t>
                              </m:r>
                            </m:e>
                            <m:sup>
                              <m:r>
                                <a:rPr lang="en-US" sz="2200" i="0">
                                  <a:solidFill>
                                    <a:prstClr val="white"/>
                                  </a:solidFill>
                                  <a:latin typeface="Cambria Math" panose="02040503050406030204" pitchFamily="18" charset="0"/>
                                  <a:ea typeface="Times New Roman" panose="02020603050405020304" pitchFamily="18" charset="0"/>
                                </a:rPr>
                                <m:t>3</m:t>
                              </m:r>
                            </m:sup>
                          </m:sSup>
                          <m:r>
                            <m:rPr>
                              <m:nor/>
                            </m:rPr>
                            <a:rPr lang="en-US" sz="2200" i="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2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649893"/>
                    <a:ext cx="2280848" cy="634206"/>
                  </a:xfrm>
                  <a:prstGeom prst="rect">
                    <a:avLst/>
                  </a:prstGeom>
                  <a:blipFill rotWithShape="0">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1501344"/>
              <a:ext cx="3090381" cy="914403"/>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685312"/>
                    <a:ext cx="2280848" cy="677153"/>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200">
                                  <a:solidFill>
                                    <a:prstClr val="white"/>
                                  </a:solidFill>
                                  <a:latin typeface="Cambria Math"/>
                                  <a:ea typeface="Times New Roman" panose="02020603050405020304" pitchFamily="18" charset="0"/>
                                </a:rPr>
                              </m:ctrlPr>
                            </m:fPr>
                            <m:num>
                              <m:r>
                                <a:rPr lang="en-US" sz="2200">
                                  <a:solidFill>
                                    <a:prstClr val="white"/>
                                  </a:solidFill>
                                  <a:latin typeface="Cambria Math" panose="02040503050406030204" pitchFamily="18" charset="0"/>
                                  <a:ea typeface="Times New Roman" panose="02020603050405020304" pitchFamily="18" charset="0"/>
                                </a:rPr>
                                <m:t>243</m:t>
                              </m:r>
                            </m:num>
                            <m:den>
                              <m:r>
                                <a:rPr lang="en-US" sz="2200">
                                  <a:solidFill>
                                    <a:prstClr val="white"/>
                                  </a:solidFill>
                                  <a:latin typeface="Cambria Math" panose="02040503050406030204" pitchFamily="18" charset="0"/>
                                  <a:ea typeface="Times New Roman" panose="02020603050405020304" pitchFamily="18" charset="0"/>
                                </a:rPr>
                                <m:t>25</m:t>
                              </m:r>
                              <m:r>
                                <a:rPr lang="en-US" sz="2200">
                                  <a:solidFill>
                                    <a:prstClr val="white"/>
                                  </a:solidFill>
                                  <a:latin typeface="Cambria Math" panose="02040503050406030204" pitchFamily="18" charset="0"/>
                                  <a:ea typeface="Times New Roman" panose="02020603050405020304" pitchFamily="18" charset="0"/>
                                </a:rPr>
                                <m:t>𝜋</m:t>
                              </m:r>
                            </m:den>
                          </m:f>
                          <m:sSup>
                            <m:sSupPr>
                              <m:ctrlPr>
                                <a:rPr lang="en-US" sz="2200">
                                  <a:solidFill>
                                    <a:prstClr val="white"/>
                                  </a:solidFill>
                                  <a:latin typeface="Cambria Math"/>
                                  <a:ea typeface="Times New Roman" panose="02020603050405020304" pitchFamily="18" charset="0"/>
                                </a:rPr>
                              </m:ctrlPr>
                            </m:sSupPr>
                            <m:e>
                              <m:r>
                                <a:rPr lang="en-US" sz="2200" i="0">
                                  <a:solidFill>
                                    <a:prstClr val="white"/>
                                  </a:solidFill>
                                  <a:latin typeface="Cambria Math" panose="02040503050406030204" pitchFamily="18" charset="0"/>
                                  <a:ea typeface="Times New Roman" panose="02020603050405020304" pitchFamily="18" charset="0"/>
                                </a:rPr>
                                <m:t>(</m:t>
                              </m:r>
                              <m:r>
                                <m:rPr>
                                  <m:sty m:val="p"/>
                                </m:rPr>
                                <a:rPr lang="en-US" sz="2200" i="0">
                                  <a:solidFill>
                                    <a:prstClr val="white"/>
                                  </a:solidFill>
                                  <a:latin typeface="Cambria Math" panose="02040503050406030204" pitchFamily="18" charset="0"/>
                                  <a:ea typeface="Times New Roman" panose="02020603050405020304" pitchFamily="18" charset="0"/>
                                </a:rPr>
                                <m:t>m</m:t>
                              </m:r>
                            </m:e>
                            <m:sup>
                              <m:r>
                                <a:rPr lang="en-US" sz="2200" i="0">
                                  <a:solidFill>
                                    <a:prstClr val="white"/>
                                  </a:solidFill>
                                  <a:latin typeface="Cambria Math" panose="02040503050406030204" pitchFamily="18" charset="0"/>
                                  <a:ea typeface="Times New Roman" panose="02020603050405020304" pitchFamily="18" charset="0"/>
                                </a:rPr>
                                <m:t>3</m:t>
                              </m:r>
                            </m:sup>
                          </m:sSup>
                          <m:r>
                            <m:rPr>
                              <m:nor/>
                            </m:rPr>
                            <a:rPr lang="en-US" sz="2200" i="0">
                              <a:solidFill>
                                <a:prstClr val="white"/>
                              </a:solidFill>
                              <a:ea typeface="Times New Roman" panose="02020603050405020304" pitchFamily="18" charset="0"/>
                            </a:rPr>
                            <m:t>).</m:t>
                          </m:r>
                        </m:oMath>
                      </m:oMathPara>
                    </a14:m>
                    <a:endParaRPr lang="en-US" sz="2200" i="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685312"/>
                    <a:ext cx="2280848" cy="634205"/>
                  </a:xfrm>
                  <a:prstGeom prst="rect">
                    <a:avLst/>
                  </a:prstGeom>
                  <a:blipFill rotWithShape="0">
                    <a:blip r:embed="rId6"/>
                    <a:stretch>
                      <a:fillRect/>
                    </a:stretch>
                  </a:blipFill>
                </p:spPr>
                <p:txBody>
                  <a:bodyPr/>
                  <a:lstStyle/>
                  <a:p>
                    <a:r>
                      <a:rPr lang="en-US">
                        <a:noFill/>
                      </a:rPr>
                      <a:t> </a:t>
                    </a:r>
                  </a:p>
                </p:txBody>
              </p:sp>
            </mc:Fallback>
          </mc:AlternateContent>
        </p:grpSp>
        <p:grpSp>
          <p:nvGrpSpPr>
            <p:cNvPr id="59" name="Group 58"/>
            <p:cNvGrpSpPr/>
            <p:nvPr/>
          </p:nvGrpSpPr>
          <p:grpSpPr>
            <a:xfrm>
              <a:off x="8994941" y="1501347"/>
              <a:ext cx="3090381" cy="1427858"/>
              <a:chOff x="5537206" y="1557992"/>
              <a:chExt cx="3079904" cy="1327394"/>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0"/>
                    <a:ext cx="2493487" cy="1106336"/>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f>
                            <m:fPr>
                              <m:ctrlPr>
                                <a:rPr lang="en-US" sz="2200">
                                  <a:solidFill>
                                    <a:prstClr val="white"/>
                                  </a:solidFill>
                                  <a:latin typeface="Cambria Math"/>
                                  <a:ea typeface="Times New Roman" panose="02020603050405020304" pitchFamily="18" charset="0"/>
                                </a:rPr>
                              </m:ctrlPr>
                            </m:fPr>
                            <m:num>
                              <m:r>
                                <a:rPr lang="en-US" sz="2200">
                                  <a:solidFill>
                                    <a:prstClr val="white"/>
                                  </a:solidFill>
                                  <a:latin typeface="Cambria Math" panose="02040503050406030204" pitchFamily="18" charset="0"/>
                                  <a:ea typeface="Times New Roman" panose="02020603050405020304" pitchFamily="18" charset="0"/>
                                </a:rPr>
                                <m:t>1296</m:t>
                              </m:r>
                            </m:num>
                            <m:den>
                              <m:r>
                                <a:rPr lang="en-US" sz="2200">
                                  <a:solidFill>
                                    <a:prstClr val="white"/>
                                  </a:solidFill>
                                  <a:latin typeface="Cambria Math" panose="02040503050406030204" pitchFamily="18" charset="0"/>
                                  <a:ea typeface="Times New Roman" panose="02020603050405020304" pitchFamily="18" charset="0"/>
                                </a:rPr>
                                <m:t>25</m:t>
                              </m:r>
                              <m:r>
                                <a:rPr lang="en-US" sz="2200">
                                  <a:solidFill>
                                    <a:prstClr val="white"/>
                                  </a:solidFill>
                                  <a:latin typeface="Cambria Math" panose="02040503050406030204" pitchFamily="18" charset="0"/>
                                  <a:ea typeface="Times New Roman" panose="02020603050405020304" pitchFamily="18" charset="0"/>
                                </a:rPr>
                                <m:t>𝜋</m:t>
                              </m:r>
                            </m:den>
                          </m:f>
                          <m:sSup>
                            <m:sSupPr>
                              <m:ctrlPr>
                                <a:rPr lang="en-US" sz="2200">
                                  <a:solidFill>
                                    <a:prstClr val="white"/>
                                  </a:solidFill>
                                  <a:latin typeface="Cambria Math"/>
                                  <a:ea typeface="Times New Roman" panose="02020603050405020304" pitchFamily="18" charset="0"/>
                                </a:rPr>
                              </m:ctrlPr>
                            </m:sSupPr>
                            <m:e>
                              <m:r>
                                <a:rPr lang="en-US" sz="2200" i="0">
                                  <a:solidFill>
                                    <a:prstClr val="white"/>
                                  </a:solidFill>
                                  <a:latin typeface="Cambria Math" panose="02040503050406030204" pitchFamily="18" charset="0"/>
                                  <a:ea typeface="Times New Roman" panose="02020603050405020304" pitchFamily="18" charset="0"/>
                                </a:rPr>
                                <m:t>(</m:t>
                              </m:r>
                              <m:r>
                                <m:rPr>
                                  <m:sty m:val="p"/>
                                </m:rPr>
                                <a:rPr lang="en-US" sz="2200" i="0">
                                  <a:solidFill>
                                    <a:prstClr val="white"/>
                                  </a:solidFill>
                                  <a:latin typeface="Cambria Math" panose="02040503050406030204" pitchFamily="18" charset="0"/>
                                  <a:ea typeface="Times New Roman" panose="02020603050405020304" pitchFamily="18" charset="0"/>
                                </a:rPr>
                                <m:t>m</m:t>
                              </m:r>
                            </m:e>
                            <m:sup>
                              <m:r>
                                <a:rPr lang="en-US" sz="2200" i="0">
                                  <a:solidFill>
                                    <a:prstClr val="white"/>
                                  </a:solidFill>
                                  <a:latin typeface="Cambria Math" panose="02040503050406030204" pitchFamily="18" charset="0"/>
                                  <a:ea typeface="Times New Roman" panose="02020603050405020304" pitchFamily="18" charset="0"/>
                                </a:rPr>
                                <m:t>3</m:t>
                              </m:r>
                            </m:sup>
                          </m:sSup>
                          <m:r>
                            <m:rPr>
                              <m:nor/>
                            </m:rPr>
                            <a:rPr lang="en-US" sz="2200" i="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2200" i="0" dirty="0">
                      <a:solidFill>
                        <a:prstClr val="white"/>
                      </a:solidFill>
                      <a:latin typeface="Times New Roman" panose="02020603050405020304" pitchFamily="18" charset="0"/>
                      <a:cs typeface="Times New Roman" panose="02020603050405020304" pitchFamily="18" charset="0"/>
                    </a:endParaRPr>
                  </a:p>
                  <a:p>
                    <a:pPr defTabSz="1088258"/>
                    <a:endParaRPr lang="en-US" sz="300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0"/>
                    <a:ext cx="2493487" cy="1063388"/>
                  </a:xfrm>
                  <a:prstGeom prst="rect">
                    <a:avLst/>
                  </a:prstGeom>
                  <a:blipFill rotWithShape="0">
                    <a:blip r:embed="rId7"/>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64" name="Oval 63">
            <a:extLst>
              <a:ext uri="{FF2B5EF4-FFF2-40B4-BE49-F238E27FC236}">
                <a16:creationId xmlns:a16="http://schemas.microsoft.com/office/drawing/2014/main" xmlns="" id="{78901251-A012-4798-8FF5-A48A2302F0D4}"/>
              </a:ext>
            </a:extLst>
          </p:cNvPr>
          <p:cNvSpPr/>
          <p:nvPr/>
        </p:nvSpPr>
        <p:spPr>
          <a:xfrm>
            <a:off x="3154860" y="2243173"/>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p:sp>
        <p:nvSpPr>
          <p:cNvPr id="65" name="Rectangle 64"/>
          <p:cNvSpPr/>
          <p:nvPr/>
        </p:nvSpPr>
        <p:spPr>
          <a:xfrm>
            <a:off x="2000435" y="45025"/>
            <a:ext cx="9924106" cy="1815872"/>
          </a:xfrm>
          <a:prstGeom prst="rect">
            <a:avLst/>
          </a:prstGeom>
        </p:spPr>
        <p:txBody>
          <a:bodyPr wrap="square" lIns="45704" tIns="22851" rIns="45704" bIns="22851">
            <a:spAutoFit/>
          </a:bodyPr>
          <a:lstStyle/>
          <a:p>
            <a:pPr marL="314850" algn="just" defTabSz="1088258">
              <a:lnSpc>
                <a:spcPct val="115000"/>
              </a:lnSpc>
              <a:tabLst>
                <a:tab pos="1079757" algn="l"/>
                <a:tab pos="1799278" algn="l"/>
                <a:tab pos="2519116" algn="l"/>
              </a:tabLst>
            </a:pPr>
            <a:r>
              <a:rPr lang="en-US" sz="2500" dirty="0" err="1">
                <a:solidFill>
                  <a:prstClr val="black"/>
                </a:solidFill>
                <a:latin typeface="Times New Roman" panose="02020603050405020304" pitchFamily="18" charset="0"/>
                <a:ea typeface="Times New Roman" panose="02020603050405020304" pitchFamily="18" charset="0"/>
              </a:rPr>
              <a:t>Từ</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miếng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tôn</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chữ</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nhật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kích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thước</a:t>
            </a:r>
            <a:r>
              <a:rPr lang="en-US" sz="2500" dirty="0">
                <a:solidFill>
                  <a:prstClr val="black"/>
                </a:solidFill>
                <a:latin typeface="Times New Roman" panose="02020603050405020304" pitchFamily="18" charset="0"/>
                <a:ea typeface="Times New Roman" panose="02020603050405020304" pitchFamily="18" charset="0"/>
              </a:rPr>
              <a:t> 100cm x 360cm, </a:t>
            </a:r>
            <a:r>
              <a:rPr lang="en-US" sz="2500" dirty="0" err="1">
                <a:solidFill>
                  <a:prstClr val="black"/>
                </a:solidFill>
                <a:latin typeface="Times New Roman" panose="02020603050405020304" pitchFamily="18" charset="0"/>
                <a:ea typeface="Times New Roman" panose="02020603050405020304" pitchFamily="18" charset="0"/>
              </a:rPr>
              <a:t>người</a:t>
            </a:r>
            <a:r>
              <a:rPr lang="en-US" sz="2500" dirty="0">
                <a:solidFill>
                  <a:prstClr val="black"/>
                </a:solidFill>
                <a:latin typeface="Times New Roman" panose="02020603050405020304" pitchFamily="18" charset="0"/>
                <a:ea typeface="Times New Roman" panose="02020603050405020304" pitchFamily="18" charset="0"/>
              </a:rPr>
              <a:t> ta </a:t>
            </a:r>
            <a:r>
              <a:rPr lang="en-US" sz="2500" dirty="0" err="1">
                <a:solidFill>
                  <a:prstClr val="black"/>
                </a:solidFill>
                <a:latin typeface="Times New Roman" panose="02020603050405020304" pitchFamily="18" charset="0"/>
                <a:ea typeface="Times New Roman" panose="02020603050405020304" pitchFamily="18" charset="0"/>
              </a:rPr>
              <a:t>làm</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một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thùng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đựng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thóc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trụ</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có</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chiều</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cao</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rPr>
              <a:t> 100cm </a:t>
            </a:r>
            <a:r>
              <a:rPr lang="en-US" sz="2500" dirty="0" err="1">
                <a:solidFill>
                  <a:prstClr val="black"/>
                </a:solidFill>
                <a:latin typeface="Times New Roman" panose="02020603050405020304" pitchFamily="18" charset="0"/>
                <a:ea typeface="Times New Roman" panose="02020603050405020304" pitchFamily="18" charset="0"/>
              </a:rPr>
              <a:t>bằng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cách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gò</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miếng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tôn</a:t>
            </a:r>
            <a:r>
              <a:rPr lang="en-US" sz="2500" dirty="0">
                <a:solidFill>
                  <a:prstClr val="black"/>
                </a:solidFill>
                <a:latin typeface="Times New Roman" panose="02020603050405020304" pitchFamily="18" charset="0"/>
                <a:ea typeface="Times New Roman" panose="02020603050405020304" pitchFamily="18" charset="0"/>
              </a:rPr>
              <a:t> ban </a:t>
            </a:r>
            <a:r>
              <a:rPr lang="en-US" sz="2500" dirty="0" err="1">
                <a:solidFill>
                  <a:prstClr val="black"/>
                </a:solidFill>
                <a:latin typeface="Times New Roman" panose="02020603050405020304" pitchFamily="18" charset="0"/>
                <a:ea typeface="Times New Roman" panose="02020603050405020304" pitchFamily="18" charset="0"/>
              </a:rPr>
              <a:t>đầu</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thành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mặt</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xung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quanh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thùng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xem</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hình</a:t>
            </a:r>
            <a:r>
              <a:rPr lang="en-US" sz="2500" dirty="0">
                <a:solidFill>
                  <a:prstClr val="black"/>
                </a:solidFill>
                <a:latin typeface="Times New Roman" panose="02020603050405020304" pitchFamily="18" charset="0"/>
                <a:ea typeface="Times New Roman" panose="02020603050405020304" pitchFamily="18" charset="0"/>
              </a:rPr>
              <a:t> minh </a:t>
            </a:r>
            <a:r>
              <a:rPr lang="en-US" sz="2500" dirty="0" err="1">
                <a:solidFill>
                  <a:prstClr val="black"/>
                </a:solidFill>
                <a:latin typeface="Times New Roman" panose="02020603050405020304" pitchFamily="18" charset="0"/>
                <a:ea typeface="Times New Roman" panose="02020603050405020304" pitchFamily="18" charset="0"/>
              </a:rPr>
              <a:t>họa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Hãy</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tính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thể</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tích</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của</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chiếu</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thùng</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được</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tạo</a:t>
            </a:r>
            <a:r>
              <a:rPr lang="en-US" sz="2500" dirty="0">
                <a:solidFill>
                  <a:prstClr val="black"/>
                </a:solidFill>
                <a:latin typeface="Times New Roman" panose="02020603050405020304" pitchFamily="18" charset="0"/>
                <a:ea typeface="Times New Roman" panose="02020603050405020304" pitchFamily="18" charset="0"/>
              </a:rPr>
              <a:t> </a:t>
            </a:r>
            <a:r>
              <a:rPr lang="en-US" sz="2500" dirty="0" err="1">
                <a:solidFill>
                  <a:prstClr val="black"/>
                </a:solidFill>
                <a:latin typeface="Times New Roman" panose="02020603050405020304" pitchFamily="18" charset="0"/>
                <a:ea typeface="Times New Roman" panose="02020603050405020304" pitchFamily="18" charset="0"/>
              </a:rPr>
              <a:t>thành</a:t>
            </a:r>
            <a:r>
              <a:rPr lang="en-US" sz="2500" dirty="0">
                <a:solidFill>
                  <a:prstClr val="black"/>
                </a:solidFill>
                <a:latin typeface="Times New Roman" panose="02020603050405020304" pitchFamily="18" charset="0"/>
                <a:ea typeface="Times New Roman" panose="02020603050405020304" pitchFamily="18" charset="0"/>
              </a:rPr>
              <a:t> .</a:t>
            </a:r>
          </a:p>
        </p:txBody>
      </p:sp>
      <p:pic>
        <p:nvPicPr>
          <p:cNvPr id="13" name="Picture 12"/>
          <p:cNvPicPr>
            <a:picLocks noChangeAspect="1"/>
          </p:cNvPicPr>
          <p:nvPr/>
        </p:nvPicPr>
        <p:blipFill>
          <a:blip r:embed="rId8"/>
          <a:stretch>
            <a:fillRect/>
          </a:stretch>
        </p:blipFill>
        <p:spPr>
          <a:xfrm>
            <a:off x="6823886" y="3365398"/>
            <a:ext cx="4931385" cy="2197202"/>
          </a:xfrm>
          <a:prstGeom prst="rect">
            <a:avLst/>
          </a:prstGeom>
        </p:spPr>
      </p:pic>
      <p:sp>
        <p:nvSpPr>
          <p:cNvPr id="49" name="Rectangle 48"/>
          <p:cNvSpPr/>
          <p:nvPr/>
        </p:nvSpPr>
        <p:spPr>
          <a:xfrm>
            <a:off x="379854" y="3622532"/>
            <a:ext cx="6286601" cy="815608"/>
          </a:xfrm>
          <a:prstGeom prst="rect">
            <a:avLst/>
          </a:prstGeom>
        </p:spPr>
        <p:txBody>
          <a:bodyPr wrap="square" lIns="45704" tIns="22851" rIns="45704" bIns="22851">
            <a:spAutoFit/>
          </a:bodyPr>
          <a:lstStyle/>
          <a:p>
            <a:pPr defTabSz="1088258"/>
            <a:r>
              <a:rPr lang="en-US" sz="2500" dirty="0">
                <a:solidFill>
                  <a:prstClr val="black"/>
                </a:solidFill>
                <a:latin typeface="Times New Roman" panose="02020603050405020304" pitchFamily="18" charset="0"/>
                <a:ea typeface="Calibri" panose="020F0502020204030204" pitchFamily="34" charset="0"/>
              </a:rPr>
              <a:t>Theo </a:t>
            </a:r>
            <a:r>
              <a:rPr lang="en-US" sz="2500" dirty="0" err="1">
                <a:solidFill>
                  <a:prstClr val="black"/>
                </a:solidFill>
                <a:latin typeface="Times New Roman" panose="02020603050405020304" pitchFamily="18" charset="0"/>
                <a:ea typeface="Calibri" panose="020F0502020204030204" pitchFamily="34" charset="0"/>
              </a:rPr>
              <a:t>giả</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thiết</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đường</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tròn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đáy</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hình</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trụ</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có</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chu</a:t>
            </a:r>
            <a:r>
              <a:rPr lang="en-US" sz="2500" dirty="0">
                <a:solidFill>
                  <a:prstClr val="black"/>
                </a:solidFill>
                <a:latin typeface="Times New Roman" panose="02020603050405020304" pitchFamily="18" charset="0"/>
                <a:ea typeface="Calibri" panose="020F0502020204030204" pitchFamily="34" charset="0"/>
              </a:rPr>
              <a:t> vi</a:t>
            </a:r>
          </a:p>
          <a:p>
            <a:pPr defTabSz="1088258"/>
            <a:r>
              <a:rPr lang="en-US" sz="2500" dirty="0" err="1">
                <a:solidFill>
                  <a:prstClr val="black"/>
                </a:solidFill>
                <a:latin typeface="Times New Roman" panose="02020603050405020304" pitchFamily="18" charset="0"/>
              </a:rPr>
              <a:t>bằng</a:t>
            </a:r>
            <a:r>
              <a:rPr lang="en-US" sz="2500" dirty="0">
                <a:solidFill>
                  <a:prstClr val="black"/>
                </a:solidFill>
                <a:latin typeface="Times New Roman" panose="02020603050405020304" pitchFamily="18" charset="0"/>
              </a:rPr>
              <a:t> 360 (cm) = 3,6 (m).</a:t>
            </a:r>
            <a:endParaRPr lang="en-US" sz="2500" dirty="0">
              <a:solidFill>
                <a:prstClr val="black"/>
              </a:solidFill>
            </a:endParaRPr>
          </a:p>
        </p:txBody>
      </p:sp>
      <p:sp>
        <p:nvSpPr>
          <p:cNvPr id="50" name="Rectangle 49"/>
          <p:cNvSpPr/>
          <p:nvPr/>
        </p:nvSpPr>
        <p:spPr>
          <a:xfrm>
            <a:off x="356139" y="4554851"/>
            <a:ext cx="6286601"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Bán</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kính</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graphicFrame>
        <p:nvGraphicFramePr>
          <p:cNvPr id="66" name="Object 65"/>
          <p:cNvGraphicFramePr>
            <a:graphicFrameLocks noChangeAspect="1"/>
          </p:cNvGraphicFramePr>
          <p:nvPr/>
        </p:nvGraphicFramePr>
        <p:xfrm>
          <a:off x="1692197" y="4412904"/>
          <a:ext cx="1416660" cy="724694"/>
        </p:xfrm>
        <a:graphic>
          <a:graphicData uri="http://schemas.openxmlformats.org/presentationml/2006/ole">
            <mc:AlternateContent xmlns:mc="http://schemas.openxmlformats.org/markup-compatibility/2006">
              <mc:Choice xmlns:v="urn:schemas-microsoft-com:vml" Requires="v">
                <p:oleObj spid="_x0000_s56330" name="Equation" r:id="rId9" imgW="1460160" imgH="749160" progId="Equation.DSMT4">
                  <p:embed/>
                </p:oleObj>
              </mc:Choice>
              <mc:Fallback>
                <p:oleObj name="Equation" r:id="rId9" imgW="1460160" imgH="749160" progId="Equation.DSMT4">
                  <p:embed/>
                  <p:pic>
                    <p:nvPicPr>
                      <p:cNvPr id="0" name=""/>
                      <p:cNvPicPr>
                        <a:picLocks noChangeAspect="1" noChangeArrowheads="1"/>
                      </p:cNvPicPr>
                      <p:nvPr/>
                    </p:nvPicPr>
                    <p:blipFill>
                      <a:blip r:embed="rId10"/>
                      <a:srcRect/>
                      <a:stretch>
                        <a:fillRect/>
                      </a:stretch>
                    </p:blipFill>
                    <p:spPr bwMode="auto">
                      <a:xfrm>
                        <a:off x="1692197" y="4412904"/>
                        <a:ext cx="1416660" cy="724694"/>
                      </a:xfrm>
                      <a:prstGeom prst="rect">
                        <a:avLst/>
                      </a:prstGeom>
                      <a:noFill/>
                    </p:spPr>
                  </p:pic>
                </p:oleObj>
              </mc:Fallback>
            </mc:AlternateContent>
          </a:graphicData>
        </a:graphic>
      </p:graphicFrame>
      <p:sp>
        <p:nvSpPr>
          <p:cNvPr id="67" name="Rectangle 66"/>
          <p:cNvSpPr/>
          <p:nvPr/>
        </p:nvSpPr>
        <p:spPr>
          <a:xfrm>
            <a:off x="371377" y="5085072"/>
            <a:ext cx="6286601"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Chiều</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cao</a:t>
            </a:r>
            <a:r>
              <a:rPr lang="en-US" sz="2500" dirty="0">
                <a:solidFill>
                  <a:prstClr val="black"/>
                </a:solidFill>
                <a:latin typeface="Times New Roman" panose="02020603050405020304" pitchFamily="18" charset="0"/>
                <a:ea typeface="Calibri" panose="020F0502020204030204" pitchFamily="34" charset="0"/>
              </a:rPr>
              <a:t> h = 100 (cm) = 1 (m)</a:t>
            </a:r>
            <a:endParaRPr lang="en-US" sz="2500" dirty="0">
              <a:solidFill>
                <a:prstClr val="black"/>
              </a:solidFill>
            </a:endParaRPr>
          </a:p>
        </p:txBody>
      </p:sp>
      <p:graphicFrame>
        <p:nvGraphicFramePr>
          <p:cNvPr id="68" name="Object 67"/>
          <p:cNvGraphicFramePr>
            <a:graphicFrameLocks noChangeAspect="1"/>
          </p:cNvGraphicFramePr>
          <p:nvPr/>
        </p:nvGraphicFramePr>
        <p:xfrm>
          <a:off x="1643331" y="5493819"/>
          <a:ext cx="4435691" cy="908844"/>
        </p:xfrm>
        <a:graphic>
          <a:graphicData uri="http://schemas.openxmlformats.org/presentationml/2006/ole">
            <mc:AlternateContent xmlns:mc="http://schemas.openxmlformats.org/markup-compatibility/2006">
              <mc:Choice xmlns:v="urn:schemas-microsoft-com:vml" Requires="v">
                <p:oleObj spid="_x0000_s56331" name="Equation" r:id="rId11" imgW="4572000" imgH="939600" progId="Equation.DSMT4">
                  <p:embed/>
                </p:oleObj>
              </mc:Choice>
              <mc:Fallback>
                <p:oleObj name="Equation" r:id="rId11" imgW="4572000" imgH="939600" progId="Equation.DSMT4">
                  <p:embed/>
                  <p:pic>
                    <p:nvPicPr>
                      <p:cNvPr id="0" name=""/>
                      <p:cNvPicPr>
                        <a:picLocks noChangeAspect="1" noChangeArrowheads="1"/>
                      </p:cNvPicPr>
                      <p:nvPr/>
                    </p:nvPicPr>
                    <p:blipFill>
                      <a:blip r:embed="rId12"/>
                      <a:srcRect/>
                      <a:stretch>
                        <a:fillRect/>
                      </a:stretch>
                    </p:blipFill>
                    <p:spPr bwMode="auto">
                      <a:xfrm>
                        <a:off x="1643331" y="5493819"/>
                        <a:ext cx="4435691" cy="908844"/>
                      </a:xfrm>
                      <a:prstGeom prst="rect">
                        <a:avLst/>
                      </a:prstGeom>
                      <a:noFill/>
                    </p:spPr>
                  </p:pic>
                </p:oleObj>
              </mc:Fallback>
            </mc:AlternateContent>
          </a:graphicData>
        </a:graphic>
      </p:graphicFrame>
      <p:sp>
        <p:nvSpPr>
          <p:cNvPr id="69" name="Rectangle 68"/>
          <p:cNvSpPr/>
          <p:nvPr/>
        </p:nvSpPr>
        <p:spPr>
          <a:xfrm>
            <a:off x="380200" y="5760398"/>
            <a:ext cx="6286601" cy="430887"/>
          </a:xfrm>
          <a:prstGeom prst="rect">
            <a:avLst/>
          </a:prstGeom>
        </p:spPr>
        <p:txBody>
          <a:bodyPr wrap="square" lIns="45704" tIns="22851" rIns="45704" bIns="22851">
            <a:spAutoFit/>
          </a:bodyPr>
          <a:lstStyle/>
          <a:p>
            <a:pPr defTabSz="1088258"/>
            <a:r>
              <a:rPr lang="en-US" sz="2500" dirty="0" err="1">
                <a:solidFill>
                  <a:prstClr val="black"/>
                </a:solidFill>
                <a:latin typeface="Times New Roman" panose="02020603050405020304" pitchFamily="18" charset="0"/>
                <a:ea typeface="Calibri" panose="020F0502020204030204" pitchFamily="34" charset="0"/>
              </a:rPr>
              <a:t>Thể</a:t>
            </a:r>
            <a:r>
              <a:rPr lang="en-US" sz="2500" dirty="0">
                <a:solidFill>
                  <a:prstClr val="black"/>
                </a:solidFill>
                <a:latin typeface="Times New Roman" panose="02020603050405020304" pitchFamily="18" charset="0"/>
                <a:ea typeface="Calibri" panose="020F0502020204030204" pitchFamily="34" charset="0"/>
              </a:rPr>
              <a:t> </a:t>
            </a:r>
            <a:r>
              <a:rPr lang="en-US" sz="2500" dirty="0" err="1">
                <a:solidFill>
                  <a:prstClr val="black"/>
                </a:solidFill>
                <a:latin typeface="Times New Roman" panose="02020603050405020304" pitchFamily="18" charset="0"/>
                <a:ea typeface="Calibri" panose="020F0502020204030204" pitchFamily="34" charset="0"/>
              </a:rPr>
              <a:t>tích</a:t>
            </a:r>
            <a:r>
              <a:rPr lang="en-US" sz="2500" dirty="0">
                <a:solidFill>
                  <a:prstClr val="black"/>
                </a:solidFill>
                <a:latin typeface="Times New Roman" panose="02020603050405020304" pitchFamily="18" charset="0"/>
                <a:ea typeface="Calibri" panose="020F0502020204030204" pitchFamily="34" charset="0"/>
              </a:rPr>
              <a:t> </a:t>
            </a:r>
            <a:endParaRPr lang="en-US" sz="2500" dirty="0">
              <a:solidFill>
                <a:prstClr val="black"/>
              </a:solidFill>
            </a:endParaRPr>
          </a:p>
        </p:txBody>
      </p:sp>
    </p:spTree>
    <p:extLst>
      <p:ext uri="{BB962C8B-B14F-4D97-AF65-F5344CB8AC3E}">
        <p14:creationId xmlns:p14="http://schemas.microsoft.com/office/powerpoint/2010/main" val="297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500" fill="hold"/>
                                        <p:tgtEl>
                                          <p:spTgt spid="50"/>
                                        </p:tgtEl>
                                        <p:attrNameLst>
                                          <p:attrName>ppt_x</p:attrName>
                                        </p:attrNameLst>
                                      </p:cBhvr>
                                      <p:tavLst>
                                        <p:tav tm="0">
                                          <p:val>
                                            <p:strVal val="#ppt_x"/>
                                          </p:val>
                                        </p:tav>
                                        <p:tav tm="100000">
                                          <p:val>
                                            <p:strVal val="#ppt_x"/>
                                          </p:val>
                                        </p:tav>
                                      </p:tavLst>
                                    </p:anim>
                                    <p:anim calcmode="lin" valueType="num">
                                      <p:cBhvr additive="base">
                                        <p:cTn id="30" dur="500" fill="hold"/>
                                        <p:tgtEl>
                                          <p:spTgt spid="5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ppt_x"/>
                                          </p:val>
                                        </p:tav>
                                        <p:tav tm="100000">
                                          <p:val>
                                            <p:strVal val="#ppt_x"/>
                                          </p:val>
                                        </p:tav>
                                      </p:tavLst>
                                    </p:anim>
                                    <p:anim calcmode="lin" valueType="num">
                                      <p:cBhvr additive="base">
                                        <p:cTn id="4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49" grpId="0"/>
      <p:bldP spid="50" grpId="0"/>
      <p:bldP spid="67" grpId="0"/>
      <p:bldP spid="6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65262" y="2764726"/>
            <a:ext cx="11736032" cy="4076959"/>
            <a:chOff x="184495" y="3636270"/>
            <a:chExt cx="11834900" cy="4481563"/>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dirty="0">
                <a:solidFill>
                  <a:prstClr val="white"/>
                </a:solidFill>
              </a:endParaRPr>
            </a:p>
          </p:txBody>
        </p:sp>
        <p:grpSp>
          <p:nvGrpSpPr>
            <p:cNvPr id="6" name="Group 5"/>
            <p:cNvGrpSpPr/>
            <p:nvPr/>
          </p:nvGrpSpPr>
          <p:grpSpPr>
            <a:xfrm>
              <a:off x="203200" y="3636270"/>
              <a:ext cx="2342698" cy="608978"/>
              <a:chOff x="1275608" y="6239450"/>
              <a:chExt cx="4592537" cy="1106485"/>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sp>
            <p:nvSpPr>
              <p:cNvPr id="8" name="TextBox 7"/>
              <p:cNvSpPr txBox="1"/>
              <p:nvPr/>
            </p:nvSpPr>
            <p:spPr>
              <a:xfrm>
                <a:off x="2187354" y="6239450"/>
                <a:ext cx="2836835" cy="1106485"/>
              </a:xfrm>
              <a:prstGeom prst="rect">
                <a:avLst/>
              </a:prstGeom>
              <a:noFill/>
            </p:spPr>
            <p:txBody>
              <a:bodyPr wrap="none" rtlCol="0">
                <a:spAutoFit/>
              </a:bodyPr>
              <a:lstStyle/>
              <a:p>
                <a:pPr defTabSz="1088258"/>
                <a:r>
                  <a:rPr lang="vi-VN" sz="3000" dirty="0">
                    <a:solidFill>
                      <a:srgbClr val="FF0000"/>
                    </a:solidFill>
                    <a:latin typeface="Tahoma" pitchFamily="34" charset="0"/>
                    <a:ea typeface="Tahoma" pitchFamily="34" charset="0"/>
                    <a:cs typeface="Tahoma" pitchFamily="34" charset="0"/>
                  </a:rPr>
                  <a:t>Lời Giải</a:t>
                </a:r>
                <a:endParaRPr lang="en-US" sz="3000"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a:solidFill>
                    <a:prstClr val="white"/>
                  </a:solidFill>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088258"/>
                <a:endParaRPr lang="en-US" sz="3200">
                  <a:solidFill>
                    <a:prstClr val="black"/>
                  </a:solidFill>
                </a:endParaRPr>
              </a:p>
            </p:txBody>
          </p:sp>
        </p:grpSp>
      </p:grpSp>
      <p:grpSp>
        <p:nvGrpSpPr>
          <p:cNvPr id="20" name="Group 19"/>
          <p:cNvGrpSpPr/>
          <p:nvPr/>
        </p:nvGrpSpPr>
        <p:grpSpPr>
          <a:xfrm>
            <a:off x="147058" y="45025"/>
            <a:ext cx="12044942" cy="1607576"/>
            <a:chOff x="534987" y="1869705"/>
            <a:chExt cx="23340848" cy="2696193"/>
          </a:xfrm>
        </p:grpSpPr>
        <p:grpSp>
          <p:nvGrpSpPr>
            <p:cNvPr id="21" name="Group 20"/>
            <p:cNvGrpSpPr/>
            <p:nvPr/>
          </p:nvGrpSpPr>
          <p:grpSpPr>
            <a:xfrm>
              <a:off x="534987" y="1869705"/>
              <a:ext cx="23340848" cy="2644330"/>
              <a:chOff x="534987" y="1647866"/>
              <a:chExt cx="23340848" cy="2644330"/>
            </a:xfrm>
          </p:grpSpPr>
          <p:sp>
            <p:nvSpPr>
              <p:cNvPr id="25" name="Rounded Rectangle 24"/>
              <p:cNvSpPr/>
              <p:nvPr/>
            </p:nvSpPr>
            <p:spPr bwMode="auto">
              <a:xfrm>
                <a:off x="755649" y="1720890"/>
                <a:ext cx="23120186" cy="2571306"/>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white"/>
                  </a:solidFill>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626"/>
                  <a:endParaRPr lang="en-US" sz="32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626">
                      <a:defRPr/>
                    </a:pPr>
                    <a:endParaRPr lang="en-US" sz="3200">
                      <a:solidFill>
                        <a:prstClr val="black"/>
                      </a:solidFill>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626">
                      <a:defRPr/>
                    </a:pPr>
                    <a:endParaRPr lang="en-US" sz="3200">
                      <a:solidFill>
                        <a:prstClr val="black"/>
                      </a:solidFill>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626">
                    <a:defRPr/>
                  </a:pPr>
                  <a:endParaRPr lang="en-US" sz="3200">
                    <a:solidFill>
                      <a:prstClr val="black"/>
                    </a:solidFill>
                  </a:endParaRPr>
                </a:p>
              </p:txBody>
            </p:sp>
            <p:sp>
              <p:nvSpPr>
                <p:cNvPr id="31" name="TextBox 13"/>
                <p:cNvSpPr txBox="1">
                  <a:spLocks noChangeArrowheads="1"/>
                </p:cNvSpPr>
                <p:nvPr/>
              </p:nvSpPr>
              <p:spPr bwMode="auto">
                <a:xfrm>
                  <a:off x="1343602" y="1653394"/>
                  <a:ext cx="2659633" cy="9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258" eaLnBrk="1" hangingPunct="1"/>
                  <a:r>
                    <a:rPr lang="en-US" sz="3000" dirty="0" err="1">
                      <a:solidFill>
                        <a:prstClr val="white"/>
                      </a:solidFill>
                      <a:latin typeface="Tahoma" pitchFamily="34" charset="0"/>
                      <a:cs typeface="Tahoma" pitchFamily="34" charset="0"/>
                    </a:rPr>
                    <a:t>Câu</a:t>
                  </a:r>
                  <a:r>
                    <a:rPr lang="en-US" sz="3000" dirty="0">
                      <a:solidFill>
                        <a:prstClr val="white"/>
                      </a:solidFill>
                      <a:latin typeface="Tahoma" pitchFamily="34" charset="0"/>
                      <a:cs typeface="Tahoma" pitchFamily="34" charset="0"/>
                    </a:rPr>
                    <a:t> 55</a:t>
                  </a:r>
                </a:p>
              </p:txBody>
            </p:sp>
          </p:grpSp>
        </p:grpSp>
        <mc:AlternateContent xmlns:mc="http://schemas.openxmlformats.org/markup-compatibility/2006" xmlns:a14="http://schemas.microsoft.com/office/drawing/2010/main">
          <mc:Choice Requires="a14">
            <p:sp>
              <p:nvSpPr>
                <p:cNvPr id="23" name="Rectangle 22"/>
                <p:cNvSpPr/>
                <p:nvPr/>
              </p:nvSpPr>
              <p:spPr>
                <a:xfrm>
                  <a:off x="3682434" y="1933278"/>
                  <a:ext cx="19878980" cy="2632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marL="317390" indent="-317390" algn="just" defTabSz="1088258"/>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Người</a:t>
                  </a:r>
                  <a:r>
                    <a:rPr lang="en-US" sz="3000" dirty="0">
                      <a:solidFill>
                        <a:prstClr val="black"/>
                      </a:solidFill>
                      <a:latin typeface="Times New Roman" panose="02020603050405020304" pitchFamily="18" charset="0"/>
                      <a:ea typeface="Times New Roman" panose="02020603050405020304" pitchFamily="18" charset="0"/>
                    </a:rPr>
                    <a:t> ta </a:t>
                  </a:r>
                  <a:r>
                    <a:rPr lang="en-US" sz="3000" dirty="0" err="1">
                      <a:solidFill>
                        <a:prstClr val="black"/>
                      </a:solidFill>
                      <a:latin typeface="Times New Roman" panose="02020603050405020304" pitchFamily="18" charset="0"/>
                      <a:ea typeface="Times New Roman" panose="02020603050405020304" pitchFamily="18" charset="0"/>
                    </a:rPr>
                    <a:t>cần</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đổ</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một</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ống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cống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thoát</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nước</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hình</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trụ</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với</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chiều</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cao</a:t>
                  </a:r>
                  <a:r>
                    <a:rPr lang="en-US" sz="3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2</m:t>
                      </m:r>
                      <m:r>
                        <a:rPr lang="en-US" sz="3000" i="1">
                          <a:solidFill>
                            <a:prstClr val="black"/>
                          </a:solidFill>
                          <a:latin typeface="Cambria Math" panose="02040503050406030204" pitchFamily="18" charset="0"/>
                          <a:ea typeface="Times New Roman" panose="02020603050405020304" pitchFamily="18" charset="0"/>
                        </a:rPr>
                        <m:t>𝑚</m:t>
                      </m:r>
                    </m:oMath>
                  </a14:m>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độ</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dày</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thành</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ống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10</m:t>
                      </m:r>
                      <m:r>
                        <a:rPr lang="en-US" sz="3000" i="1">
                          <a:solidFill>
                            <a:prstClr val="black"/>
                          </a:solidFill>
                          <a:latin typeface="Cambria Math" panose="02040503050406030204" pitchFamily="18" charset="0"/>
                          <a:ea typeface="Times New Roman" panose="02020603050405020304" pitchFamily="18" charset="0"/>
                        </a:rPr>
                        <m:t>𝑐𝑚</m:t>
                      </m:r>
                    </m:oMath>
                  </a14:m>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Đường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kính</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ống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là</a:t>
                  </a:r>
                  <a:r>
                    <a:rPr lang="en-US" sz="3000" dirty="0">
                      <a:solidFill>
                        <a:prstClr val="black"/>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prstClr val="black"/>
                          </a:solidFill>
                          <a:latin typeface="Cambria Math" panose="02040503050406030204" pitchFamily="18" charset="0"/>
                          <a:ea typeface="Times New Roman" panose="02020603050405020304" pitchFamily="18" charset="0"/>
                        </a:rPr>
                        <m:t>50</m:t>
                      </m:r>
                      <m:r>
                        <a:rPr lang="en-US" sz="3000" i="1">
                          <a:solidFill>
                            <a:prstClr val="black"/>
                          </a:solidFill>
                          <a:latin typeface="Cambria Math" panose="02040503050406030204" pitchFamily="18" charset="0"/>
                          <a:ea typeface="Times New Roman" panose="02020603050405020304" pitchFamily="18" charset="0"/>
                        </a:rPr>
                        <m:t>𝑐𝑚</m:t>
                      </m:r>
                    </m:oMath>
                  </a14:m>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Tính</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lượng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bê</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tông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cần</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dùng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để</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làm</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ra</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ống</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thoát</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nước</a:t>
                  </a:r>
                  <a:r>
                    <a:rPr lang="en-US" sz="3000" dirty="0">
                      <a:solidFill>
                        <a:prstClr val="black"/>
                      </a:solidFill>
                      <a:latin typeface="Times New Roman" panose="02020603050405020304" pitchFamily="18" charset="0"/>
                      <a:ea typeface="Times New Roman" panose="02020603050405020304" pitchFamily="18" charset="0"/>
                    </a:rPr>
                    <a:t> </a:t>
                  </a:r>
                  <a:r>
                    <a:rPr lang="en-US" sz="3000" dirty="0" err="1">
                      <a:solidFill>
                        <a:prstClr val="black"/>
                      </a:solidFill>
                      <a:latin typeface="Times New Roman" panose="02020603050405020304" pitchFamily="18" charset="0"/>
                      <a:ea typeface="Times New Roman" panose="02020603050405020304" pitchFamily="18" charset="0"/>
                    </a:rPr>
                    <a:t>đó</a:t>
                  </a:r>
                  <a:r>
                    <a:rPr lang="en-US" sz="3000" dirty="0">
                      <a:solidFill>
                        <a:prstClr val="black"/>
                      </a:solidFill>
                      <a:latin typeface="Times New Roman" panose="02020603050405020304" pitchFamily="18" charset="0"/>
                      <a:ea typeface="Times New Roman" panose="02020603050405020304" pitchFamily="18"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3682433" y="1933278"/>
                  <a:ext cx="19878980" cy="3252046"/>
                </a:xfrm>
                <a:prstGeom prst="rect">
                  <a:avLst/>
                </a:prstGeom>
                <a:blipFill rotWithShape="0">
                  <a:blip r:embed="rId4"/>
                  <a:stretch>
                    <a:fillRect t="-3616" r="-13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3" name="Group 2"/>
          <p:cNvGrpSpPr/>
          <p:nvPr/>
        </p:nvGrpSpPr>
        <p:grpSpPr>
          <a:xfrm>
            <a:off x="248169" y="1714501"/>
            <a:ext cx="11838141" cy="914405"/>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A</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0,18</m:t>
                          </m:r>
                          <m:r>
                            <a:rPr lang="en-US" sz="3000">
                              <a:solidFill>
                                <a:prstClr val="white"/>
                              </a:solidFill>
                              <a:latin typeface="Cambria Math" panose="02040503050406030204" pitchFamily="18" charset="0"/>
                              <a:ea typeface="Times New Roman" panose="02020603050405020304" pitchFamily="18" charset="0"/>
                            </a:rPr>
                            <m:t>𝜋</m:t>
                          </m:r>
                          <m:d>
                            <m:dPr>
                              <m:ctrlPr>
                                <a:rPr lang="en-US" sz="3000">
                                  <a:solidFill>
                                    <a:prstClr val="white"/>
                                  </a:solidFill>
                                  <a:latin typeface="Cambria Math"/>
                                  <a:ea typeface="Times New Roman" panose="02020603050405020304" pitchFamily="18" charset="0"/>
                                </a:rPr>
                              </m:ctrlPr>
                            </m:dPr>
                            <m:e>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𝑚</m:t>
                                  </m:r>
                                </m:e>
                                <m:sup>
                                  <m:r>
                                    <a:rPr lang="en-US" sz="3000">
                                      <a:solidFill>
                                        <a:prstClr val="white"/>
                                      </a:solidFill>
                                      <a:latin typeface="Cambria Math" panose="02040503050406030204" pitchFamily="18" charset="0"/>
                                      <a:ea typeface="Times New Roman" panose="02020603050405020304" pitchFamily="18" charset="0"/>
                                    </a:rPr>
                                    <m:t>3</m:t>
                                  </m:r>
                                </m:sup>
                              </m:sSup>
                            </m:e>
                          </m:d>
                          <m:r>
                            <m:rPr>
                              <m:nor/>
                            </m:rPr>
                            <a:rPr lang="en-US" sz="3000" dirty="0">
                              <a:solidFill>
                                <a:prstClr val="white"/>
                              </a:solidFill>
                              <a:latin typeface="Times New Roman" panose="02020603050405020304" pitchFamily="18" charset="0"/>
                              <a:ea typeface="Times New Roman" panose="02020603050405020304" pitchFamily="18" charset="0"/>
                            </a:rPr>
                            <m:t>.</m:t>
                          </m:r>
                        </m:oMath>
                      </m:oMathPara>
                    </a14:m>
                    <a:endParaRPr lang="en-US" sz="3000" i="0"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472101"/>
                  </a:xfrm>
                  <a:prstGeom prst="rect">
                    <a:avLst/>
                  </a:prstGeom>
                  <a:blipFill rotWithShape="0">
                    <a:blip r:embed="rId5"/>
                    <a:stretch>
                      <a:fillRect/>
                    </a:stretch>
                  </a:blipFill>
                </p:spPr>
                <p:txBody>
                  <a:bodyPr/>
                  <a:lstStyle/>
                  <a:p>
                    <a:r>
                      <a:rPr lang="en-US">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vi-VN" sz="3200" b="1" dirty="0">
                    <a:solidFill>
                      <a:prstClr val="white"/>
                    </a:solidFill>
                    <a:latin typeface="Tahoma" pitchFamily="34" charset="0"/>
                    <a:ea typeface="Tahoma" pitchFamily="34" charset="0"/>
                    <a:cs typeface="Tahoma" pitchFamily="34" charset="0"/>
                  </a:rPr>
                  <a:t>B</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58" name="TextBox 57"/>
                  <p:cNvSpPr txBox="1"/>
                  <p:nvPr/>
                </p:nvSpPr>
                <p:spPr>
                  <a:xfrm>
                    <a:off x="6141347" y="1767772"/>
                    <a:ext cx="2280848" cy="515019"/>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0,045</m:t>
                        </m:r>
                        <m:r>
                          <a:rPr lang="en-US" sz="3000">
                            <a:solidFill>
                              <a:prstClr val="white"/>
                            </a:solidFill>
                            <a:latin typeface="Cambria Math" panose="02040503050406030204" pitchFamily="18" charset="0"/>
                            <a:ea typeface="Times New Roman" panose="02020603050405020304" pitchFamily="18" charset="0"/>
                          </a:rPr>
                          <m:t>𝜋</m:t>
                        </m:r>
                        <m:d>
                          <m:dPr>
                            <m:ctrlPr>
                              <a:rPr lang="en-US" sz="3000">
                                <a:solidFill>
                                  <a:prstClr val="white"/>
                                </a:solidFill>
                                <a:latin typeface="Cambria Math"/>
                                <a:ea typeface="Times New Roman" panose="02020603050405020304" pitchFamily="18" charset="0"/>
                              </a:rPr>
                            </m:ctrlPr>
                          </m:dPr>
                          <m:e>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𝑚</m:t>
                                </m:r>
                              </m:e>
                              <m:sup>
                                <m:r>
                                  <a:rPr lang="en-US" sz="3000">
                                    <a:solidFill>
                                      <a:prstClr val="white"/>
                                    </a:solidFill>
                                    <a:latin typeface="Cambria Math" panose="02040503050406030204" pitchFamily="18" charset="0"/>
                                    <a:ea typeface="Times New Roman" panose="02020603050405020304" pitchFamily="18" charset="0"/>
                                  </a:rPr>
                                  <m:t>3</m:t>
                                </m:r>
                              </m:sup>
                            </m:sSup>
                          </m:e>
                        </m:d>
                      </m:oMath>
                    </a14:m>
                    <a:r>
                      <a:rPr lang="en-US" sz="3000" dirty="0">
                        <a:solidFill>
                          <a:prstClr val="white"/>
                        </a:solidFill>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141347" y="1767772"/>
                    <a:ext cx="2280848" cy="472101"/>
                  </a:xfrm>
                  <a:prstGeom prst="rect">
                    <a:avLst/>
                  </a:prstGeom>
                  <a:blipFill rotWithShape="0">
                    <a:blip r:embed="rId6"/>
                    <a:stretch>
                      <a:fillRect t="-18072" r="-5326" b="-40964"/>
                    </a:stretch>
                  </a:blipFill>
                </p:spPr>
                <p:txBody>
                  <a:bodyPr/>
                  <a:lstStyle/>
                  <a:p>
                    <a:r>
                      <a:rPr lang="en-US">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C</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5018"/>
                  </a:xfrm>
                  <a:prstGeom prst="rect">
                    <a:avLst/>
                  </a:prstGeom>
                  <a:noFill/>
                </p:spPr>
                <p:txBody>
                  <a:bodyPr wrap="square" rtlCol="0">
                    <a:spAutoFit/>
                  </a:bodyPr>
                  <a:lstStyle>
                    <a:defPPr>
                      <a:defRPr lang="vi-VN"/>
                    </a:defPPr>
                    <a:lvl1pPr>
                      <a:defRPr sz="3200" i="1">
                        <a:solidFill>
                          <a:schemeClr val="bg1"/>
                        </a:solidFill>
                      </a:defRPr>
                    </a:lvl1pPr>
                  </a:lstStyle>
                  <a:p>
                    <a:pPr algn="ctr" defTabSz="1088258"/>
                    <a14:m>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0,5</m:t>
                        </m:r>
                        <m:r>
                          <a:rPr lang="en-US" sz="3000">
                            <a:solidFill>
                              <a:prstClr val="white"/>
                            </a:solidFill>
                            <a:latin typeface="Cambria Math" panose="02040503050406030204" pitchFamily="18" charset="0"/>
                            <a:ea typeface="Times New Roman" panose="02020603050405020304" pitchFamily="18" charset="0"/>
                          </a:rPr>
                          <m:t>𝜋</m:t>
                        </m:r>
                        <m:d>
                          <m:dPr>
                            <m:ctrlPr>
                              <a:rPr lang="en-US" sz="3000">
                                <a:solidFill>
                                  <a:prstClr val="white"/>
                                </a:solidFill>
                                <a:latin typeface="Cambria Math"/>
                                <a:ea typeface="Times New Roman" panose="02020603050405020304" pitchFamily="18" charset="0"/>
                              </a:rPr>
                            </m:ctrlPr>
                          </m:dPr>
                          <m:e>
                            <m:sSup>
                              <m:sSupPr>
                                <m:ctrlPr>
                                  <a:rPr lang="en-US" sz="3000">
                                    <a:solidFill>
                                      <a:prstClr val="white"/>
                                    </a:solidFill>
                                    <a:latin typeface="Cambria Math"/>
                                    <a:ea typeface="Times New Roman" panose="02020603050405020304" pitchFamily="18" charset="0"/>
                                  </a:rPr>
                                </m:ctrlPr>
                              </m:sSupPr>
                              <m:e>
                                <m:r>
                                  <a:rPr lang="en-US" sz="3000">
                                    <a:solidFill>
                                      <a:prstClr val="white"/>
                                    </a:solidFill>
                                    <a:latin typeface="Cambria Math" panose="02040503050406030204" pitchFamily="18" charset="0"/>
                                    <a:ea typeface="Times New Roman" panose="02020603050405020304" pitchFamily="18" charset="0"/>
                                  </a:rPr>
                                  <m:t>𝑚</m:t>
                                </m:r>
                              </m:e>
                              <m:sup>
                                <m:r>
                                  <a:rPr lang="en-US" sz="3000">
                                    <a:solidFill>
                                      <a:prstClr val="white"/>
                                    </a:solidFill>
                                    <a:latin typeface="Cambria Math" panose="02040503050406030204" pitchFamily="18" charset="0"/>
                                    <a:ea typeface="Times New Roman" panose="02020603050405020304" pitchFamily="18" charset="0"/>
                                  </a:rPr>
                                  <m:t>3</m:t>
                                </m:r>
                              </m:sup>
                            </m:sSup>
                          </m:e>
                        </m:d>
                      </m:oMath>
                    </a14:m>
                    <a:r>
                      <a:rPr lang="en-US" sz="3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prstClr val="white"/>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472100"/>
                  </a:xfrm>
                  <a:prstGeom prst="rect">
                    <a:avLst/>
                  </a:prstGeom>
                  <a:blipFill rotWithShape="0">
                    <a:blip r:embed="rId7"/>
                    <a:stretch>
                      <a:fillRect t="-19760" b="-37725"/>
                    </a:stretch>
                  </a:blipFill>
                </p:spPr>
                <p:txBody>
                  <a:bodyPr/>
                  <a:lstStyle/>
                  <a:p>
                    <a:r>
                      <a:rPr lang="en-US">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endParaRPr lang="en-US" sz="3200"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5019"/>
                  </a:xfrm>
                  <a:prstGeom prst="rect">
                    <a:avLst/>
                  </a:prstGeom>
                  <a:noFill/>
                </p:spPr>
                <p:txBody>
                  <a:bodyPr wrap="square" rtlCol="0">
                    <a:spAutoFit/>
                  </a:bodyPr>
                  <a:lstStyle>
                    <a:defPPr>
                      <a:defRPr lang="vi-VN"/>
                    </a:defPPr>
                    <a:lvl1pPr>
                      <a:defRPr sz="3200" i="1">
                        <a:solidFill>
                          <a:schemeClr val="bg1"/>
                        </a:solidFill>
                      </a:defRPr>
                    </a:lvl1pPr>
                  </a:lstStyle>
                  <a:p>
                    <a:pPr defTabSz="1088258"/>
                    <a14:m>
                      <m:oMathPara xmlns:m="http://schemas.openxmlformats.org/officeDocument/2006/math">
                        <m:oMathParaPr>
                          <m:jc m:val="centerGroup"/>
                        </m:oMathParaPr>
                        <m:oMath xmlns:m="http://schemas.openxmlformats.org/officeDocument/2006/math">
                          <m:r>
                            <a:rPr lang="en-US" sz="3000">
                              <a:solidFill>
                                <a:prstClr val="white"/>
                              </a:solidFill>
                              <a:latin typeface="Cambria Math" panose="02040503050406030204" pitchFamily="18" charset="0"/>
                              <a:ea typeface="Times New Roman" panose="02020603050405020304" pitchFamily="18" charset="0"/>
                            </a:rPr>
                            <m:t>0,08</m:t>
                          </m:r>
                          <m:r>
                            <m:rPr>
                              <m:sty m:val="p"/>
                            </m:rPr>
                            <a:rPr lang="en-US" sz="3000">
                              <a:solidFill>
                                <a:prstClr val="white"/>
                              </a:solidFill>
                              <a:latin typeface="Cambria Math" panose="02040503050406030204" pitchFamily="18" charset="0"/>
                              <a:ea typeface="Times New Roman" panose="02020603050405020304" pitchFamily="18" charset="0"/>
                            </a:rPr>
                            <m:t>π</m:t>
                          </m:r>
                          <m:d>
                            <m:dPr>
                              <m:ctrlPr>
                                <a:rPr lang="en-US" sz="3000">
                                  <a:solidFill>
                                    <a:prstClr val="white"/>
                                  </a:solidFill>
                                  <a:latin typeface="Cambria Math"/>
                                  <a:ea typeface="Times New Roman" panose="02020603050405020304" pitchFamily="18" charset="0"/>
                                </a:rPr>
                              </m:ctrlPr>
                            </m:dPr>
                            <m:e>
                              <m:sSup>
                                <m:sSupPr>
                                  <m:ctrlPr>
                                    <a:rPr lang="en-US" sz="3000">
                                      <a:solidFill>
                                        <a:prstClr val="white"/>
                                      </a:solidFill>
                                      <a:latin typeface="Cambria Math"/>
                                      <a:ea typeface="Times New Roman" panose="02020603050405020304" pitchFamily="18" charset="0"/>
                                    </a:rPr>
                                  </m:ctrlPr>
                                </m:sSupPr>
                                <m:e>
                                  <m:r>
                                    <m:rPr>
                                      <m:sty m:val="p"/>
                                    </m:rPr>
                                    <a:rPr lang="en-US" sz="3000">
                                      <a:solidFill>
                                        <a:prstClr val="white"/>
                                      </a:solidFill>
                                      <a:latin typeface="Cambria Math" panose="02040503050406030204" pitchFamily="18" charset="0"/>
                                      <a:ea typeface="Times New Roman" panose="02020603050405020304" pitchFamily="18" charset="0"/>
                                    </a:rPr>
                                    <m:t>m</m:t>
                                  </m:r>
                                </m:e>
                                <m:sup>
                                  <m:r>
                                    <a:rPr lang="en-US" sz="3000">
                                      <a:solidFill>
                                        <a:prstClr val="white"/>
                                      </a:solidFill>
                                      <a:latin typeface="Cambria Math" panose="02040503050406030204" pitchFamily="18" charset="0"/>
                                      <a:ea typeface="Times New Roman" panose="02020603050405020304" pitchFamily="18" charset="0"/>
                                    </a:rPr>
                                    <m:t>3</m:t>
                                  </m:r>
                                </m:sup>
                              </m:sSup>
                            </m:e>
                          </m:d>
                          <m:r>
                            <m:rPr>
                              <m:nor/>
                            </m:rPr>
                            <a:rPr lang="en-US" sz="3000" dirty="0">
                              <a:solidFill>
                                <a:prstClr val="white"/>
                              </a:solidFill>
                              <a:latin typeface="Times New Roman" panose="02020603050405020304" pitchFamily="18" charset="0"/>
                              <a:ea typeface="Times New Roman" panose="02020603050405020304" pitchFamily="18" charset="0"/>
                            </a:rPr>
                            <m:t>.</m:t>
                          </m:r>
                        </m:oMath>
                      </m:oMathPara>
                    </a14:m>
                    <a:endParaRPr lang="en-US" sz="3000" dirty="0">
                      <a:solidFill>
                        <a:prstClr val="white"/>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472101"/>
                  </a:xfrm>
                  <a:prstGeom prst="rect">
                    <a:avLst/>
                  </a:prstGeom>
                  <a:blipFill rotWithShape="0">
                    <a:blip r:embed="rId8"/>
                    <a:stretch>
                      <a:fillRect/>
                    </a:stretch>
                  </a:blipFill>
                </p:spPr>
                <p:txBody>
                  <a:bodyPr/>
                  <a:lstStyle/>
                  <a:p>
                    <a:r>
                      <a:rPr lang="en-US">
                        <a:noFill/>
                      </a:rPr>
                      <a:t> </a:t>
                    </a:r>
                  </a:p>
                </p:txBody>
              </p:sp>
            </mc:Fallback>
          </mc:AlternateContent>
        </p:grpSp>
      </p:grpSp>
      <p:sp>
        <p:nvSpPr>
          <p:cNvPr id="63" name="Action Button: Forward or Next 62">
            <a:hlinkClick r:id="" action="ppaction://hlinkshowjump?jump=nextslide" highlightClick="1"/>
          </p:cNvPr>
          <p:cNvSpPr/>
          <p:nvPr/>
        </p:nvSpPr>
        <p:spPr>
          <a:xfrm>
            <a:off x="11755272" y="6419910"/>
            <a:ext cx="436728" cy="436728"/>
          </a:xfrm>
          <a:prstGeom prst="actionButtonForwardNex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prst="coolSlant"/>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1088258"/>
            <a:endParaRPr lang="en-US" sz="2100">
              <a:solidFill>
                <a:prstClr val="white"/>
              </a:solidFill>
            </a:endParaRPr>
          </a:p>
        </p:txBody>
      </p:sp>
      <p:sp>
        <p:nvSpPr>
          <p:cNvPr id="50" name="Oval 49">
            <a:extLst>
              <a:ext uri="{FF2B5EF4-FFF2-40B4-BE49-F238E27FC236}">
                <a16:creationId xmlns:a16="http://schemas.microsoft.com/office/drawing/2014/main" xmlns="" id="{70322A43-D7E3-4B56-A792-373282F37703}"/>
              </a:ext>
            </a:extLst>
          </p:cNvPr>
          <p:cNvSpPr/>
          <p:nvPr/>
        </p:nvSpPr>
        <p:spPr>
          <a:xfrm>
            <a:off x="9012992" y="1976473"/>
            <a:ext cx="546116" cy="538129"/>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04" tIns="22851" rIns="45704" bIns="22851" rtlCol="0" anchor="ctr"/>
          <a:lstStyle/>
          <a:p>
            <a:pPr algn="ctr" defTabSz="1088258"/>
            <a:r>
              <a:rPr lang="en-US" sz="3200" b="1" dirty="0">
                <a:solidFill>
                  <a:prstClr val="white"/>
                </a:solidFill>
                <a:latin typeface="Tahoma" pitchFamily="34" charset="0"/>
                <a:ea typeface="Tahoma" pitchFamily="34" charset="0"/>
                <a:cs typeface="Tahoma" pitchFamily="34" charset="0"/>
              </a:rPr>
              <a:t>D</a:t>
            </a:r>
            <a:endParaRPr lang="en-US" sz="3200" dirty="0">
              <a:solidFill>
                <a:prstClr val="white"/>
              </a:solidFill>
            </a:endParaRPr>
          </a:p>
        </p:txBody>
      </p:sp>
      <p:pic>
        <p:nvPicPr>
          <p:cNvPr id="11" name="Picture 10"/>
          <p:cNvPicPr>
            <a:picLocks noChangeAspect="1"/>
          </p:cNvPicPr>
          <p:nvPr/>
        </p:nvPicPr>
        <p:blipFill>
          <a:blip r:embed="rId9"/>
          <a:stretch>
            <a:fillRect/>
          </a:stretch>
        </p:blipFill>
        <p:spPr>
          <a:xfrm>
            <a:off x="9529338" y="3267534"/>
            <a:ext cx="2204729" cy="2828466"/>
          </a:xfrm>
          <a:prstGeom prst="rect">
            <a:avLst/>
          </a:prstGeom>
        </p:spPr>
      </p:pic>
      <p:sp>
        <p:nvSpPr>
          <p:cNvPr id="64" name="Content Placeholder 2"/>
          <p:cNvSpPr>
            <a:spLocks noGrp="1"/>
          </p:cNvSpPr>
          <p:nvPr>
            <p:ph idx="1"/>
          </p:nvPr>
        </p:nvSpPr>
        <p:spPr>
          <a:xfrm>
            <a:off x="386499" y="3325788"/>
            <a:ext cx="8852132" cy="533400"/>
          </a:xfrm>
        </p:spPr>
        <p:txBody>
          <a:bodyPr/>
          <a:lstStyle/>
          <a:p>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R, r </a:t>
            </a:r>
            <a:r>
              <a:rPr lang="en-US" sz="2500" dirty="0" err="1">
                <a:latin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nhỏ</a:t>
            </a:r>
            <a:r>
              <a:rPr lang="en-US" sz="2500" dirty="0">
                <a:latin typeface="Times New Roman" panose="02020603050405020304" pitchFamily="18" charset="0"/>
                <a:cs typeface="Times New Roman" panose="02020603050405020304" pitchFamily="18" charset="0"/>
              </a:rPr>
              <a:t> </a:t>
            </a:r>
          </a:p>
        </p:txBody>
      </p:sp>
      <p:sp>
        <p:nvSpPr>
          <p:cNvPr id="65" name="Content Placeholder 2"/>
          <p:cNvSpPr txBox="1">
            <a:spLocks/>
          </p:cNvSpPr>
          <p:nvPr/>
        </p:nvSpPr>
        <p:spPr>
          <a:xfrm>
            <a:off x="405756" y="3770789"/>
            <a:ext cx="8852132" cy="533400"/>
          </a:xfrm>
          <a:prstGeom prst="rect">
            <a:avLst/>
          </a:prstGeom>
        </p:spPr>
        <p:txBody>
          <a:bodyPr lIns="45704" tIns="22851" rIns="45704" bIns="22851"/>
          <a:lst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r>
              <a:rPr lang="en-US" sz="2500" dirty="0" err="1">
                <a:solidFill>
                  <a:prstClr val="black"/>
                </a:solidFill>
                <a:latin typeface="Times New Roman" panose="02020603050405020304" pitchFamily="18" charset="0"/>
                <a:cs typeface="Times New Roman" panose="02020603050405020304" pitchFamily="18" charset="0"/>
              </a:rPr>
              <a:t>Suy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ra</a:t>
            </a:r>
            <a:r>
              <a:rPr lang="en-US" sz="2500" dirty="0">
                <a:solidFill>
                  <a:prstClr val="black"/>
                </a:solidFill>
                <a:latin typeface="Times New Roman" panose="02020603050405020304" pitchFamily="18" charset="0"/>
                <a:cs typeface="Times New Roman" panose="02020603050405020304" pitchFamily="18" charset="0"/>
              </a:rPr>
              <a:t> R = 0,25m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r = 0,15m.</a:t>
            </a:r>
          </a:p>
        </p:txBody>
      </p:sp>
      <p:sp>
        <p:nvSpPr>
          <p:cNvPr id="66" name="Content Placeholder 2"/>
          <p:cNvSpPr txBox="1">
            <a:spLocks/>
          </p:cNvSpPr>
          <p:nvPr/>
        </p:nvSpPr>
        <p:spPr>
          <a:xfrm>
            <a:off x="399415" y="4215790"/>
            <a:ext cx="8852132" cy="533400"/>
          </a:xfrm>
          <a:prstGeom prst="rect">
            <a:avLst/>
          </a:prstGeom>
        </p:spPr>
        <p:txBody>
          <a:bodyPr lIns="45704" tIns="22851" rIns="45704" bIns="22851"/>
          <a:lst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r>
              <a:rPr lang="en-US" sz="2500" dirty="0" err="1">
                <a:solidFill>
                  <a:prstClr val="black"/>
                </a:solidFill>
                <a:latin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tích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lớn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p>
        </p:txBody>
      </p:sp>
      <p:graphicFrame>
        <p:nvGraphicFramePr>
          <p:cNvPr id="67" name="Object 66"/>
          <p:cNvGraphicFramePr>
            <a:graphicFrameLocks noChangeAspect="1"/>
          </p:cNvGraphicFramePr>
          <p:nvPr>
            <p:extLst>
              <p:ext uri="{D42A27DB-BD31-4B8C-83A1-F6EECF244321}">
                <p14:modId xmlns:p14="http://schemas.microsoft.com/office/powerpoint/2010/main" val="765438131"/>
              </p:ext>
            </p:extLst>
          </p:nvPr>
        </p:nvGraphicFramePr>
        <p:xfrm>
          <a:off x="4254997" y="4157036"/>
          <a:ext cx="3992043" cy="602457"/>
        </p:xfrm>
        <a:graphic>
          <a:graphicData uri="http://schemas.openxmlformats.org/presentationml/2006/ole">
            <mc:AlternateContent xmlns:mc="http://schemas.openxmlformats.org/markup-compatibility/2006">
              <mc:Choice xmlns:v="urn:schemas-microsoft-com:vml" Requires="v">
                <p:oleObj spid="_x0000_s57358" name="Equation" r:id="rId10" imgW="4114800" imgH="622080" progId="Equation.DSMT4">
                  <p:embed/>
                </p:oleObj>
              </mc:Choice>
              <mc:Fallback>
                <p:oleObj name="Equation" r:id="rId10" imgW="4114800" imgH="622080" progId="Equation.DSMT4">
                  <p:embed/>
                  <p:pic>
                    <p:nvPicPr>
                      <p:cNvPr id="0" name=""/>
                      <p:cNvPicPr>
                        <a:picLocks noChangeAspect="1" noChangeArrowheads="1"/>
                      </p:cNvPicPr>
                      <p:nvPr/>
                    </p:nvPicPr>
                    <p:blipFill>
                      <a:blip r:embed="rId11"/>
                      <a:srcRect/>
                      <a:stretch>
                        <a:fillRect/>
                      </a:stretch>
                    </p:blipFill>
                    <p:spPr bwMode="auto">
                      <a:xfrm>
                        <a:off x="4254997" y="4157036"/>
                        <a:ext cx="3992043" cy="602457"/>
                      </a:xfrm>
                      <a:prstGeom prst="rect">
                        <a:avLst/>
                      </a:prstGeom>
                      <a:noFill/>
                    </p:spPr>
                  </p:pic>
                </p:oleObj>
              </mc:Fallback>
            </mc:AlternateContent>
          </a:graphicData>
        </a:graphic>
      </p:graphicFrame>
      <p:sp>
        <p:nvSpPr>
          <p:cNvPr id="68" name="Content Placeholder 2"/>
          <p:cNvSpPr txBox="1">
            <a:spLocks/>
          </p:cNvSpPr>
          <p:nvPr/>
        </p:nvSpPr>
        <p:spPr>
          <a:xfrm>
            <a:off x="381744" y="4828399"/>
            <a:ext cx="8852132" cy="533400"/>
          </a:xfrm>
          <a:prstGeom prst="rect">
            <a:avLst/>
          </a:prstGeom>
        </p:spPr>
        <p:txBody>
          <a:bodyPr lIns="45704" tIns="22851" rIns="45704" bIns="22851"/>
          <a:lst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r>
              <a:rPr lang="en-US" sz="2500" dirty="0" err="1">
                <a:solidFill>
                  <a:prstClr val="black"/>
                </a:solidFill>
                <a:latin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tích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nhỏ</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p>
        </p:txBody>
      </p:sp>
      <p:graphicFrame>
        <p:nvGraphicFramePr>
          <p:cNvPr id="69" name="Object 68"/>
          <p:cNvGraphicFramePr>
            <a:graphicFrameLocks noChangeAspect="1"/>
          </p:cNvGraphicFramePr>
          <p:nvPr>
            <p:extLst>
              <p:ext uri="{D42A27DB-BD31-4B8C-83A1-F6EECF244321}">
                <p14:modId xmlns:p14="http://schemas.microsoft.com/office/powerpoint/2010/main" val="1748315278"/>
              </p:ext>
            </p:extLst>
          </p:nvPr>
        </p:nvGraphicFramePr>
        <p:xfrm>
          <a:off x="4231707" y="4769644"/>
          <a:ext cx="4003948" cy="602456"/>
        </p:xfrm>
        <a:graphic>
          <a:graphicData uri="http://schemas.openxmlformats.org/presentationml/2006/ole">
            <mc:AlternateContent xmlns:mc="http://schemas.openxmlformats.org/markup-compatibility/2006">
              <mc:Choice xmlns:v="urn:schemas-microsoft-com:vml" Requires="v">
                <p:oleObj spid="_x0000_s57359" name="Equation" r:id="rId12" imgW="4127400" imgH="622080" progId="Equation.DSMT4">
                  <p:embed/>
                </p:oleObj>
              </mc:Choice>
              <mc:Fallback>
                <p:oleObj name="Equation" r:id="rId12" imgW="4127400" imgH="622080" progId="Equation.DSMT4">
                  <p:embed/>
                  <p:pic>
                    <p:nvPicPr>
                      <p:cNvPr id="0" name=""/>
                      <p:cNvPicPr>
                        <a:picLocks noChangeAspect="1" noChangeArrowheads="1"/>
                      </p:cNvPicPr>
                      <p:nvPr/>
                    </p:nvPicPr>
                    <p:blipFill>
                      <a:blip r:embed="rId13"/>
                      <a:srcRect/>
                      <a:stretch>
                        <a:fillRect/>
                      </a:stretch>
                    </p:blipFill>
                    <p:spPr bwMode="auto">
                      <a:xfrm>
                        <a:off x="4231707" y="4769644"/>
                        <a:ext cx="4003948" cy="602456"/>
                      </a:xfrm>
                      <a:prstGeom prst="rect">
                        <a:avLst/>
                      </a:prstGeom>
                      <a:noFill/>
                    </p:spPr>
                  </p:pic>
                </p:oleObj>
              </mc:Fallback>
            </mc:AlternateContent>
          </a:graphicData>
        </a:graphic>
      </p:graphicFrame>
      <p:sp>
        <p:nvSpPr>
          <p:cNvPr id="70" name="Content Placeholder 2"/>
          <p:cNvSpPr txBox="1">
            <a:spLocks/>
          </p:cNvSpPr>
          <p:nvPr/>
        </p:nvSpPr>
        <p:spPr>
          <a:xfrm>
            <a:off x="386499" y="5361798"/>
            <a:ext cx="8852132" cy="533400"/>
          </a:xfrm>
          <a:prstGeom prst="rect">
            <a:avLst/>
          </a:prstGeom>
        </p:spPr>
        <p:txBody>
          <a:bodyPr lIns="45704" tIns="22851" rIns="45704" bIns="22851"/>
          <a:lst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r>
              <a:rPr lang="en-US" sz="2500" dirty="0" err="1">
                <a:solidFill>
                  <a:prstClr val="black"/>
                </a:solidFill>
                <a:latin typeface="Times New Roman" panose="02020603050405020304" pitchFamily="18" charset="0"/>
                <a:cs typeface="Times New Roman" panose="02020603050405020304" pitchFamily="18" charset="0"/>
              </a:rPr>
              <a:t>Lượng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bê</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tông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cần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dùng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p>
        </p:txBody>
      </p:sp>
      <p:graphicFrame>
        <p:nvGraphicFramePr>
          <p:cNvPr id="71" name="Object 70"/>
          <p:cNvGraphicFramePr>
            <a:graphicFrameLocks noChangeAspect="1"/>
          </p:cNvGraphicFramePr>
          <p:nvPr/>
        </p:nvGraphicFramePr>
        <p:xfrm>
          <a:off x="821238" y="5939106"/>
          <a:ext cx="6530919" cy="602457"/>
        </p:xfrm>
        <a:graphic>
          <a:graphicData uri="http://schemas.openxmlformats.org/presentationml/2006/ole">
            <mc:AlternateContent xmlns:mc="http://schemas.openxmlformats.org/markup-compatibility/2006">
              <mc:Choice xmlns:v="urn:schemas-microsoft-com:vml" Requires="v">
                <p:oleObj spid="_x0000_s57360" name="Equation" r:id="rId14" imgW="6730920" imgH="622080" progId="Equation.DSMT4">
                  <p:embed/>
                </p:oleObj>
              </mc:Choice>
              <mc:Fallback>
                <p:oleObj name="Equation" r:id="rId14" imgW="6730920" imgH="622080" progId="Equation.DSMT4">
                  <p:embed/>
                  <p:pic>
                    <p:nvPicPr>
                      <p:cNvPr id="0" name=""/>
                      <p:cNvPicPr>
                        <a:picLocks noChangeAspect="1" noChangeArrowheads="1"/>
                      </p:cNvPicPr>
                      <p:nvPr/>
                    </p:nvPicPr>
                    <p:blipFill>
                      <a:blip r:embed="rId15"/>
                      <a:srcRect/>
                      <a:stretch>
                        <a:fillRect/>
                      </a:stretch>
                    </p:blipFill>
                    <p:spPr bwMode="auto">
                      <a:xfrm>
                        <a:off x="821238" y="5939106"/>
                        <a:ext cx="6530919" cy="602457"/>
                      </a:xfrm>
                      <a:prstGeom prst="rect">
                        <a:avLst/>
                      </a:prstGeom>
                      <a:noFill/>
                    </p:spPr>
                  </p:pic>
                </p:oleObj>
              </mc:Fallback>
            </mc:AlternateContent>
          </a:graphicData>
        </a:graphic>
      </p:graphicFrame>
    </p:spTree>
    <p:extLst>
      <p:ext uri="{BB962C8B-B14F-4D97-AF65-F5344CB8AC3E}">
        <p14:creationId xmlns:p14="http://schemas.microsoft.com/office/powerpoint/2010/main" val="4028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4">
                                            <p:txEl>
                                              <p:pRg st="0" end="0"/>
                                            </p:txEl>
                                          </p:spTgt>
                                        </p:tgtEl>
                                        <p:attrNameLst>
                                          <p:attrName>style.visibility</p:attrName>
                                        </p:attrNameLst>
                                      </p:cBhvr>
                                      <p:to>
                                        <p:strVal val="visible"/>
                                      </p:to>
                                    </p:set>
                                    <p:anim calcmode="lin" valueType="num">
                                      <p:cBhvr additive="base">
                                        <p:cTn id="2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
                                            <p:txEl>
                                              <p:pRg st="0" end="0"/>
                                            </p:txEl>
                                          </p:spTgt>
                                        </p:tgtEl>
                                        <p:attrNameLst>
                                          <p:attrName>style.visibility</p:attrName>
                                        </p:attrNameLst>
                                      </p:cBhvr>
                                      <p:to>
                                        <p:strVal val="visible"/>
                                      </p:to>
                                    </p:set>
                                    <p:anim calcmode="lin" valueType="num">
                                      <p:cBhvr additive="base">
                                        <p:cTn id="32"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additive="base">
                                        <p:cTn id="38"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ppt_x"/>
                                          </p:val>
                                        </p:tav>
                                        <p:tav tm="100000">
                                          <p:val>
                                            <p:strVal val="#ppt_x"/>
                                          </p:val>
                                        </p:tav>
                                      </p:tavLst>
                                    </p:anim>
                                    <p:anim calcmode="lin" valueType="num">
                                      <p:cBhvr additive="base">
                                        <p:cTn id="5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ppt_x"/>
                                          </p:val>
                                        </p:tav>
                                        <p:tav tm="100000">
                                          <p:val>
                                            <p:strVal val="#ppt_x"/>
                                          </p:val>
                                        </p:tav>
                                      </p:tavLst>
                                    </p:anim>
                                    <p:anim calcmode="lin" valueType="num">
                                      <p:cBhvr additive="base">
                                        <p:cTn id="5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fill="hold"/>
                                        <p:tgtEl>
                                          <p:spTgt spid="70"/>
                                        </p:tgtEl>
                                        <p:attrNameLst>
                                          <p:attrName>ppt_x</p:attrName>
                                        </p:attrNameLst>
                                      </p:cBhvr>
                                      <p:tavLst>
                                        <p:tav tm="0">
                                          <p:val>
                                            <p:strVal val="#ppt_x"/>
                                          </p:val>
                                        </p:tav>
                                        <p:tav tm="100000">
                                          <p:val>
                                            <p:strVal val="#ppt_x"/>
                                          </p:val>
                                        </p:tav>
                                      </p:tavLst>
                                    </p:anim>
                                    <p:anim calcmode="lin" valueType="num">
                                      <p:cBhvr additive="base">
                                        <p:cTn id="6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additive="base">
                                        <p:cTn id="68" dur="500" fill="hold"/>
                                        <p:tgtEl>
                                          <p:spTgt spid="71"/>
                                        </p:tgtEl>
                                        <p:attrNameLst>
                                          <p:attrName>ppt_x</p:attrName>
                                        </p:attrNameLst>
                                      </p:cBhvr>
                                      <p:tavLst>
                                        <p:tav tm="0">
                                          <p:val>
                                            <p:strVal val="#ppt_x"/>
                                          </p:val>
                                        </p:tav>
                                        <p:tav tm="100000">
                                          <p:val>
                                            <p:strVal val="#ppt_x"/>
                                          </p:val>
                                        </p:tav>
                                      </p:tavLst>
                                    </p:anim>
                                    <p:anim calcmode="lin" valueType="num">
                                      <p:cBhvr additive="base">
                                        <p:cTn id="6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left)">
                                      <p:cBhvr>
                                        <p:cTn id="7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0" grpId="0" animBg="1"/>
      <p:bldP spid="64" grpId="0" build="p"/>
      <p:bldP spid="68"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0312" y="965672"/>
            <a:ext cx="8640432" cy="830997"/>
          </a:xfrm>
          <a:prstGeom prst="rect">
            <a:avLst/>
          </a:prstGeom>
          <a:noFill/>
        </p:spPr>
        <p:txBody>
          <a:bodyPr wrap="square" lIns="90838" tIns="45419" rIns="90838" bIns="45419" rtlCol="0">
            <a:spAutoFit/>
          </a:bodyPr>
          <a:lstStyle/>
          <a:p>
            <a:pPr defTabSz="1081256"/>
            <a:endParaRPr lang="en-US" sz="2400" b="1">
              <a:solidFill>
                <a:srgbClr val="145F82"/>
              </a:solidFill>
              <a:latin typeface="Tahoma" pitchFamily="34" charset="0"/>
              <a:ea typeface="Tahoma" pitchFamily="34" charset="0"/>
              <a:cs typeface="Tahoma" pitchFamily="34" charset="0"/>
            </a:endParaRPr>
          </a:p>
          <a:p>
            <a:pPr defTabSz="1081256"/>
            <a:endParaRPr lang="en-US" sz="2400" b="1">
              <a:solidFill>
                <a:srgbClr val="145F82"/>
              </a:solidFill>
              <a:latin typeface="Tahoma" pitchFamily="34" charset="0"/>
              <a:ea typeface="Tahoma" pitchFamily="34" charset="0"/>
              <a:cs typeface="Tahoma" pitchFamily="34" charset="0"/>
            </a:endParaRPr>
          </a:p>
        </p:txBody>
      </p:sp>
      <p:grpSp>
        <p:nvGrpSpPr>
          <p:cNvPr id="43" name="Group 42"/>
          <p:cNvGrpSpPr/>
          <p:nvPr/>
        </p:nvGrpSpPr>
        <p:grpSpPr>
          <a:xfrm>
            <a:off x="5197" y="1382015"/>
            <a:ext cx="12023935" cy="5318335"/>
            <a:chOff x="1076416" y="4377893"/>
            <a:chExt cx="22325579" cy="3525136"/>
          </a:xfrm>
        </p:grpSpPr>
        <p:grpSp>
          <p:nvGrpSpPr>
            <p:cNvPr id="22" name="Group 5"/>
            <p:cNvGrpSpPr/>
            <p:nvPr/>
          </p:nvGrpSpPr>
          <p:grpSpPr>
            <a:xfrm>
              <a:off x="1533269" y="4605230"/>
              <a:ext cx="21868726" cy="3297799"/>
              <a:chOff x="637542" y="1058009"/>
              <a:chExt cx="8611674" cy="1298358"/>
            </a:xfrm>
          </p:grpSpPr>
          <p:sp>
            <p:nvSpPr>
              <p:cNvPr id="39" name="Rounded Rectangle 38"/>
              <p:cNvSpPr/>
              <p:nvPr/>
            </p:nvSpPr>
            <p:spPr>
              <a:xfrm>
                <a:off x="637542" y="1058009"/>
                <a:ext cx="8611674" cy="12983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defTabSz="1081256"/>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009831" y="1177519"/>
                <a:ext cx="7867095" cy="91026"/>
              </a:xfrm>
              <a:prstGeom prst="rect">
                <a:avLst/>
              </a:prstGeom>
              <a:noFill/>
            </p:spPr>
            <p:txBody>
              <a:bodyPr wrap="square" rtlCol="0">
                <a:spAutoFit/>
              </a:bodyPr>
              <a:lstStyle/>
              <a:p>
                <a:pPr algn="just" defTabSz="1081256">
                  <a:lnSpc>
                    <a:spcPts val="2000"/>
                  </a:lnSpc>
                </a:pPr>
                <a:endParaRPr lang="en-US" sz="2200" dirty="0">
                  <a:solidFill>
                    <a:prstClr val="black"/>
                  </a:solidFill>
                  <a:latin typeface="Tahoma" pitchFamily="34" charset="0"/>
                  <a:ea typeface="Tahoma" pitchFamily="34" charset="0"/>
                  <a:cs typeface="Tahoma" pitchFamily="34" charset="0"/>
                </a:endParaRPr>
              </a:p>
            </p:txBody>
          </p:sp>
        </p:grpSp>
        <p:grpSp>
          <p:nvGrpSpPr>
            <p:cNvPr id="23" name="Group 65"/>
            <p:cNvGrpSpPr/>
            <p:nvPr/>
          </p:nvGrpSpPr>
          <p:grpSpPr>
            <a:xfrm>
              <a:off x="1076416" y="4377893"/>
              <a:ext cx="20832662" cy="577906"/>
              <a:chOff x="166398" y="8755080"/>
              <a:chExt cx="20832662" cy="577906"/>
            </a:xfrm>
          </p:grpSpPr>
          <p:sp>
            <p:nvSpPr>
              <p:cNvPr id="24" name="Freeform 20"/>
              <p:cNvSpPr>
                <a:spLocks/>
              </p:cNvSpPr>
              <p:nvPr/>
            </p:nvSpPr>
            <p:spPr bwMode="auto">
              <a:xfrm>
                <a:off x="384523" y="8755080"/>
                <a:ext cx="17598594" cy="454672"/>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8" y="8780586"/>
                <a:ext cx="702536" cy="552400"/>
                <a:chOff x="-145993" y="8633545"/>
                <a:chExt cx="787399" cy="619127"/>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3" y="8701805"/>
                  <a:ext cx="652464" cy="412753"/>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666632"/>
                  <a:ext cx="603249" cy="382588"/>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00092" y="8861322"/>
                <a:ext cx="20098968" cy="295804"/>
              </a:xfrm>
              <a:prstGeom prst="rect">
                <a:avLst/>
              </a:prstGeom>
              <a:noFill/>
            </p:spPr>
            <p:txBody>
              <a:bodyPr wrap="square" rtlCol="0">
                <a:spAutoFit/>
              </a:bodyPr>
              <a:lstStyle/>
              <a:p>
                <a:pPr defTabSz="1081256"/>
                <a:r>
                  <a:rPr lang="en-US" sz="2300" b="1">
                    <a:solidFill>
                      <a:prstClr val="white"/>
                    </a:solidFill>
                    <a:latin typeface="Tahoma" pitchFamily="34" charset="0"/>
                    <a:ea typeface="Tahoma" pitchFamily="34" charset="0"/>
                    <a:cs typeface="Tahoma" pitchFamily="34" charset="0"/>
                  </a:rPr>
                  <a:t>DẠNG 1: Cho các dữ kiện như r, h để tính S, V hoặc ngược lại  </a:t>
                </a:r>
                <a:endParaRPr lang="en-US" sz="2300" b="1" dirty="0">
                  <a:solidFill>
                    <a:prstClr val="white"/>
                  </a:solidFill>
                  <a:latin typeface="Tahoma" pitchFamily="34" charset="0"/>
                  <a:ea typeface="Tahoma" pitchFamily="34" charset="0"/>
                  <a:cs typeface="Tahoma" pitchFamily="34" charset="0"/>
                </a:endParaRPr>
              </a:p>
            </p:txBody>
          </p:sp>
        </p:grpSp>
      </p:grpSp>
      <p:sp>
        <p:nvSpPr>
          <p:cNvPr id="41"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470678" y="11922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06" tIns="45403" rIns="90806" bIns="45403" numCol="1" anchor="ctr" anchorCtr="0" compatLnSpc="1">
            <a:prstTxWarp prst="textNoShape">
              <a:avLst/>
            </a:prstTxWarp>
            <a:spAutoFit/>
          </a:bodyPr>
          <a:lstStyle/>
          <a:p>
            <a:pPr algn="ctr" defTabSz="908201"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57935" y="65130"/>
            <a:ext cx="11048636" cy="538609"/>
          </a:xfrm>
          <a:prstGeom prst="rect">
            <a:avLst/>
          </a:prstGeom>
          <a:noFill/>
        </p:spPr>
        <p:txBody>
          <a:bodyPr wrap="square" lIns="45403" tIns="22679" rIns="45403" bIns="22679" rtlCol="0">
            <a:spAutoFit/>
          </a:bodyPr>
          <a:lstStyle/>
          <a:p>
            <a:pPr algn="ctr" defTabSz="1081256"/>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8682" y="2209907"/>
            <a:ext cx="11521221" cy="4223678"/>
          </a:xfrm>
          <a:prstGeom prst="rect">
            <a:avLst/>
          </a:prstGeom>
          <a:noFill/>
        </p:spPr>
        <p:txBody>
          <a:bodyPr wrap="square" lIns="90838" tIns="45419" rIns="90838" bIns="45419" rtlCol="0">
            <a:spAutoFit/>
          </a:bodyPr>
          <a:lstStyle/>
          <a:p>
            <a:pPr>
              <a:lnSpc>
                <a:spcPct val="90000"/>
              </a:lnSpc>
              <a:spcBef>
                <a:spcPts val="1000"/>
              </a:spcBef>
            </a:pPr>
            <a:r>
              <a:rPr lang="en-US" sz="2800" b="1">
                <a:solidFill>
                  <a:srgbClr val="002F86"/>
                </a:solidFill>
                <a:latin typeface="Arial" panose="020B0604020202020204" pitchFamily="34" charset="0"/>
                <a:cs typeface="Arial" panose="020B0604020202020204" pitchFamily="34" charset="0"/>
              </a:rPr>
              <a:t>PHƯƠNG PHÁP</a:t>
            </a:r>
            <a:endParaRPr lang="en-US" sz="2800">
              <a:solidFill>
                <a:prstClr val="black"/>
              </a:solidFill>
              <a:latin typeface="Arial" panose="020B0604020202020204" pitchFamily="34" charset="0"/>
              <a:cs typeface="Arial" panose="020B0604020202020204" pitchFamily="34" charset="0"/>
            </a:endParaRPr>
          </a:p>
          <a:p>
            <a:pPr algn="just">
              <a:lnSpc>
                <a:spcPct val="90000"/>
              </a:lnSpc>
              <a:spcBef>
                <a:spcPts val="1000"/>
              </a:spcBef>
            </a:pPr>
            <a:r>
              <a:rPr lang="en-US" sz="2800">
                <a:solidFill>
                  <a:prstClr val="black"/>
                </a:solidFill>
                <a:latin typeface="Arial" panose="020B0604020202020204" pitchFamily="34" charset="0"/>
                <a:cs typeface="Arial" panose="020B0604020202020204" pitchFamily="34" charset="0"/>
              </a:rPr>
              <a:t>	Xác định các yếu tố đề bài đã cho của hình trụ, khối trụ kết hợp với các công thức đã biết từ đó tìm các yếu tố chưa biết và giải quyết bài toán.</a:t>
            </a:r>
          </a:p>
          <a:p>
            <a:pPr>
              <a:lnSpc>
                <a:spcPct val="90000"/>
              </a:lnSpc>
              <a:spcBef>
                <a:spcPts val="1000"/>
              </a:spcBef>
            </a:pPr>
            <a:r>
              <a:rPr lang="en-US" sz="2800">
                <a:solidFill>
                  <a:prstClr val="black"/>
                </a:solidFill>
                <a:latin typeface="Arial" panose="020B0604020202020204" pitchFamily="34" charset="0"/>
                <a:cs typeface="Arial" panose="020B0604020202020204" pitchFamily="34" charset="0"/>
              </a:rPr>
              <a:t>	Cho hình trụ có chiều cao là </a:t>
            </a:r>
            <a:r>
              <a:rPr lang="en-US" sz="2800" i="1">
                <a:solidFill>
                  <a:prstClr val="black"/>
                </a:solidFill>
                <a:latin typeface="Arial" panose="020B0604020202020204" pitchFamily="34" charset="0"/>
                <a:cs typeface="Arial" panose="020B0604020202020204" pitchFamily="34" charset="0"/>
              </a:rPr>
              <a:t>h</a:t>
            </a:r>
            <a:r>
              <a:rPr lang="en-US" sz="2800">
                <a:solidFill>
                  <a:prstClr val="black"/>
                </a:solidFill>
                <a:latin typeface="Arial" panose="020B0604020202020204" pitchFamily="34" charset="0"/>
                <a:cs typeface="Arial" panose="020B0604020202020204" pitchFamily="34" charset="0"/>
              </a:rPr>
              <a:t>  và bán kính đáy bằng </a:t>
            </a:r>
            <a:r>
              <a:rPr lang="en-US" sz="2800" i="1">
                <a:solidFill>
                  <a:prstClr val="black"/>
                </a:solidFill>
                <a:latin typeface="Times New Roman" panose="02020603050405020304" charset="0"/>
                <a:cs typeface="Times New Roman" panose="02020603050405020304" charset="0"/>
              </a:rPr>
              <a:t>r</a:t>
            </a:r>
            <a:r>
              <a:rPr lang="en-US" sz="2800">
                <a:solidFill>
                  <a:prstClr val="black"/>
                </a:solidFill>
                <a:latin typeface="Arial" panose="020B0604020202020204" pitchFamily="34" charset="0"/>
                <a:cs typeface="Arial" panose="020B0604020202020204" pitchFamily="34" charset="0"/>
              </a:rPr>
              <a:t> ( đường cao bằng đường sinh: </a:t>
            </a:r>
            <a:r>
              <a:rPr lang="en-US" sz="2800" i="1">
                <a:solidFill>
                  <a:prstClr val="black"/>
                </a:solidFill>
                <a:latin typeface="Times New Roman" panose="02020603050405020304" charset="0"/>
                <a:cs typeface="Times New Roman" panose="02020603050405020304" charset="0"/>
              </a:rPr>
              <a:t>h = l</a:t>
            </a:r>
            <a:r>
              <a:rPr lang="en-US" sz="2800">
                <a:solidFill>
                  <a:prstClr val="black"/>
                </a:solidFill>
                <a:latin typeface="Arial" panose="020B0604020202020204" pitchFamily="34" charset="0"/>
                <a:cs typeface="Arial" panose="020B0604020202020204" pitchFamily="34" charset="0"/>
              </a:rPr>
              <a:t>). Khi đó:</a:t>
            </a:r>
          </a:p>
          <a:p>
            <a:pPr marL="227104" indent="-227104">
              <a:lnSpc>
                <a:spcPct val="90000"/>
              </a:lnSpc>
              <a:spcBef>
                <a:spcPts val="1000"/>
              </a:spcBef>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Diện tích xung quanh của hình trụ: </a:t>
            </a:r>
          </a:p>
          <a:p>
            <a:pPr marL="227104" indent="-227104">
              <a:lnSpc>
                <a:spcPct val="90000"/>
              </a:lnSpc>
              <a:spcBef>
                <a:spcPts val="1000"/>
              </a:spcBef>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Diện tích toàn phần của hình trụ: </a:t>
            </a:r>
          </a:p>
          <a:p>
            <a:pPr marL="227104" indent="-227104">
              <a:lnSpc>
                <a:spcPct val="90000"/>
              </a:lnSpc>
              <a:spcBef>
                <a:spcPts val="1000"/>
              </a:spcBef>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Thể tích khối trụ: </a:t>
            </a:r>
          </a:p>
        </p:txBody>
      </p:sp>
      <p:graphicFrame>
        <p:nvGraphicFramePr>
          <p:cNvPr id="3" name="Object 2"/>
          <p:cNvGraphicFramePr>
            <a:graphicFrameLocks noChangeAspect="1"/>
          </p:cNvGraphicFramePr>
          <p:nvPr>
            <p:extLst>
              <p:ext uri="{D42A27DB-BD31-4B8C-83A1-F6EECF244321}">
                <p14:modId xmlns:p14="http://schemas.microsoft.com/office/powerpoint/2010/main" val="4085518459"/>
              </p:ext>
            </p:extLst>
          </p:nvPr>
        </p:nvGraphicFramePr>
        <p:xfrm>
          <a:off x="6311916" y="4849813"/>
          <a:ext cx="1742611" cy="585430"/>
        </p:xfrm>
        <a:graphic>
          <a:graphicData uri="http://schemas.openxmlformats.org/presentationml/2006/ole">
            <mc:AlternateContent xmlns:mc="http://schemas.openxmlformats.org/markup-compatibility/2006">
              <mc:Choice xmlns:v="urn:schemas-microsoft-com:vml" Requires="v">
                <p:oleObj spid="_x0000_s45134" r:id="rId4" imgW="761760" imgH="241200" progId="Equation.DSMT4">
                  <p:embed/>
                </p:oleObj>
              </mc:Choice>
              <mc:Fallback>
                <p:oleObj r:id="rId4" imgW="761760" imgH="24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16" y="4849813"/>
                        <a:ext cx="1742611" cy="58543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60520407"/>
              </p:ext>
            </p:extLst>
          </p:nvPr>
        </p:nvGraphicFramePr>
        <p:xfrm>
          <a:off x="5982253" y="5400388"/>
          <a:ext cx="4913172" cy="643169"/>
        </p:xfrm>
        <a:graphic>
          <a:graphicData uri="http://schemas.openxmlformats.org/presentationml/2006/ole">
            <mc:AlternateContent xmlns:mc="http://schemas.openxmlformats.org/markup-compatibility/2006">
              <mc:Choice xmlns:v="urn:schemas-microsoft-com:vml" Requires="v">
                <p:oleObj spid="_x0000_s45135" r:id="rId6" imgW="2120760" imgH="266400" progId="Equation.DSMT4">
                  <p:embed/>
                </p:oleObj>
              </mc:Choice>
              <mc:Fallback>
                <p:oleObj r:id="rId6" imgW="2120760" imgH="2664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2253" y="5400388"/>
                        <a:ext cx="4913172" cy="643169"/>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43248327"/>
              </p:ext>
            </p:extLst>
          </p:nvPr>
        </p:nvGraphicFramePr>
        <p:xfrm>
          <a:off x="3565255" y="5884617"/>
          <a:ext cx="1978051" cy="454417"/>
        </p:xfrm>
        <a:graphic>
          <a:graphicData uri="http://schemas.openxmlformats.org/presentationml/2006/ole">
            <mc:AlternateContent xmlns:mc="http://schemas.openxmlformats.org/markup-compatibility/2006">
              <mc:Choice xmlns:v="urn:schemas-microsoft-com:vml" Requires="v">
                <p:oleObj spid="_x0000_s45136" r:id="rId8" imgW="1758240" imgH="602640" progId="Equation.DSMT4">
                  <p:embed/>
                </p:oleObj>
              </mc:Choice>
              <mc:Fallback>
                <p:oleObj r:id="rId8" imgW="1758240" imgH="60264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255" y="5884617"/>
                        <a:ext cx="1978051" cy="4544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059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wipe(down)">
                                      <p:cBhvr>
                                        <p:cTn id="35" dur="500"/>
                                        <p:tgtEl>
                                          <p:spTgt spid="10">
                                            <p:txEl>
                                              <p:pRg st="4" end="4"/>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0312" y="965672"/>
            <a:ext cx="8640432" cy="830997"/>
          </a:xfrm>
          <a:prstGeom prst="rect">
            <a:avLst/>
          </a:prstGeom>
          <a:noFill/>
        </p:spPr>
        <p:txBody>
          <a:bodyPr wrap="square" lIns="90838" tIns="45419" rIns="90838" bIns="45419" rtlCol="0">
            <a:spAutoFit/>
          </a:bodyPr>
          <a:lstStyle/>
          <a:p>
            <a:pPr defTabSz="1081256"/>
            <a:endParaRPr lang="en-US" sz="2400" b="1">
              <a:solidFill>
                <a:srgbClr val="145F82"/>
              </a:solidFill>
              <a:latin typeface="Tahoma" pitchFamily="34" charset="0"/>
              <a:ea typeface="Tahoma" pitchFamily="34" charset="0"/>
              <a:cs typeface="Tahoma" pitchFamily="34" charset="0"/>
            </a:endParaRPr>
          </a:p>
          <a:p>
            <a:pPr defTabSz="1081256"/>
            <a:endParaRPr lang="en-US" sz="2400" b="1">
              <a:solidFill>
                <a:srgbClr val="145F82"/>
              </a:solidFill>
              <a:latin typeface="Tahoma" pitchFamily="34" charset="0"/>
              <a:ea typeface="Tahoma" pitchFamily="34" charset="0"/>
              <a:cs typeface="Tahoma" pitchFamily="34" charset="0"/>
            </a:endParaRPr>
          </a:p>
        </p:txBody>
      </p:sp>
      <p:grpSp>
        <p:nvGrpSpPr>
          <p:cNvPr id="43" name="Group 42"/>
          <p:cNvGrpSpPr/>
          <p:nvPr/>
        </p:nvGrpSpPr>
        <p:grpSpPr>
          <a:xfrm>
            <a:off x="-29675" y="1382015"/>
            <a:ext cx="12023935" cy="5318335"/>
            <a:chOff x="1076416" y="4377893"/>
            <a:chExt cx="22325579" cy="3525136"/>
          </a:xfrm>
        </p:grpSpPr>
        <p:grpSp>
          <p:nvGrpSpPr>
            <p:cNvPr id="22" name="Group 5"/>
            <p:cNvGrpSpPr/>
            <p:nvPr/>
          </p:nvGrpSpPr>
          <p:grpSpPr>
            <a:xfrm>
              <a:off x="1533269" y="4605230"/>
              <a:ext cx="21868726" cy="3297799"/>
              <a:chOff x="637542" y="1058009"/>
              <a:chExt cx="8611674" cy="1298358"/>
            </a:xfrm>
          </p:grpSpPr>
          <p:sp>
            <p:nvSpPr>
              <p:cNvPr id="39" name="Rounded Rectangle 38"/>
              <p:cNvSpPr/>
              <p:nvPr/>
            </p:nvSpPr>
            <p:spPr>
              <a:xfrm>
                <a:off x="637542" y="1058009"/>
                <a:ext cx="8611674" cy="12983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defTabSz="1081256"/>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009831" y="1177519"/>
                <a:ext cx="7867095" cy="91026"/>
              </a:xfrm>
              <a:prstGeom prst="rect">
                <a:avLst/>
              </a:prstGeom>
              <a:noFill/>
            </p:spPr>
            <p:txBody>
              <a:bodyPr wrap="square" rtlCol="0">
                <a:spAutoFit/>
              </a:bodyPr>
              <a:lstStyle/>
              <a:p>
                <a:pPr algn="just" defTabSz="1081256">
                  <a:lnSpc>
                    <a:spcPts val="2000"/>
                  </a:lnSpc>
                </a:pPr>
                <a:endParaRPr lang="en-US" sz="2200" dirty="0">
                  <a:solidFill>
                    <a:prstClr val="black"/>
                  </a:solidFill>
                  <a:latin typeface="Tahoma" pitchFamily="34" charset="0"/>
                  <a:ea typeface="Tahoma" pitchFamily="34" charset="0"/>
                  <a:cs typeface="Tahoma" pitchFamily="34" charset="0"/>
                </a:endParaRPr>
              </a:p>
            </p:txBody>
          </p:sp>
        </p:grpSp>
        <p:grpSp>
          <p:nvGrpSpPr>
            <p:cNvPr id="23" name="Group 65"/>
            <p:cNvGrpSpPr/>
            <p:nvPr/>
          </p:nvGrpSpPr>
          <p:grpSpPr>
            <a:xfrm>
              <a:off x="1076416" y="4377893"/>
              <a:ext cx="20832662" cy="577906"/>
              <a:chOff x="166398" y="8755080"/>
              <a:chExt cx="20832662" cy="577906"/>
            </a:xfrm>
          </p:grpSpPr>
          <p:sp>
            <p:nvSpPr>
              <p:cNvPr id="24" name="Freeform 20"/>
              <p:cNvSpPr>
                <a:spLocks/>
              </p:cNvSpPr>
              <p:nvPr/>
            </p:nvSpPr>
            <p:spPr bwMode="auto">
              <a:xfrm>
                <a:off x="384521" y="8755080"/>
                <a:ext cx="18184894" cy="454672"/>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8" y="8780586"/>
                <a:ext cx="702536" cy="552400"/>
                <a:chOff x="-145993" y="8633545"/>
                <a:chExt cx="787399" cy="619127"/>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3" y="8701805"/>
                  <a:ext cx="652464" cy="412753"/>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666632"/>
                  <a:ext cx="603249" cy="382588"/>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00092" y="8861322"/>
                <a:ext cx="20098968" cy="295804"/>
              </a:xfrm>
              <a:prstGeom prst="rect">
                <a:avLst/>
              </a:prstGeom>
              <a:noFill/>
            </p:spPr>
            <p:txBody>
              <a:bodyPr wrap="square" rtlCol="0">
                <a:spAutoFit/>
              </a:bodyPr>
              <a:lstStyle/>
              <a:p>
                <a:pPr defTabSz="1081256"/>
                <a:r>
                  <a:rPr lang="en-US" sz="2300" b="1">
                    <a:solidFill>
                      <a:prstClr val="white"/>
                    </a:solidFill>
                    <a:latin typeface="Tahoma" pitchFamily="34" charset="0"/>
                    <a:ea typeface="Tahoma" pitchFamily="34" charset="0"/>
                    <a:cs typeface="Tahoma" pitchFamily="34" charset="0"/>
                  </a:rPr>
                  <a:t>DẠNG 2: Tương giao giữa hình trụ và mặt phẳng, đường thẳng </a:t>
                </a:r>
                <a:endParaRPr lang="en-US" sz="2300" b="1" dirty="0">
                  <a:solidFill>
                    <a:prstClr val="white"/>
                  </a:solidFill>
                  <a:latin typeface="Tahoma" pitchFamily="34" charset="0"/>
                  <a:ea typeface="Tahoma" pitchFamily="34" charset="0"/>
                  <a:cs typeface="Tahoma" pitchFamily="34" charset="0"/>
                </a:endParaRPr>
              </a:p>
            </p:txBody>
          </p:sp>
        </p:grpSp>
      </p:grpSp>
      <p:sp>
        <p:nvSpPr>
          <p:cNvPr id="41"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470678" y="11922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06" tIns="45403" rIns="90806" bIns="45403" numCol="1" anchor="ctr" anchorCtr="0" compatLnSpc="1">
            <a:prstTxWarp prst="textNoShape">
              <a:avLst/>
            </a:prstTxWarp>
            <a:spAutoFit/>
          </a:bodyPr>
          <a:lstStyle/>
          <a:p>
            <a:pPr algn="ctr" defTabSz="908201"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57935" y="65130"/>
            <a:ext cx="11048636" cy="538609"/>
          </a:xfrm>
          <a:prstGeom prst="rect">
            <a:avLst/>
          </a:prstGeom>
          <a:noFill/>
        </p:spPr>
        <p:txBody>
          <a:bodyPr wrap="square" lIns="45403" tIns="22679" rIns="45403" bIns="22679" rtlCol="0">
            <a:spAutoFit/>
          </a:bodyPr>
          <a:lstStyle/>
          <a:p>
            <a:pPr algn="ctr" defTabSz="1081256"/>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8682" y="2209907"/>
            <a:ext cx="11521221" cy="996128"/>
          </a:xfrm>
          <a:prstGeom prst="rect">
            <a:avLst/>
          </a:prstGeom>
          <a:noFill/>
        </p:spPr>
        <p:txBody>
          <a:bodyPr wrap="square" lIns="90838" tIns="45419" rIns="90838" bIns="45419" rtlCol="0">
            <a:spAutoFit/>
          </a:bodyPr>
          <a:lstStyle/>
          <a:p>
            <a:pPr>
              <a:lnSpc>
                <a:spcPct val="90000"/>
              </a:lnSpc>
              <a:spcBef>
                <a:spcPts val="1000"/>
              </a:spcBef>
            </a:pPr>
            <a:r>
              <a:rPr lang="en-US" sz="2800" b="1">
                <a:solidFill>
                  <a:srgbClr val="002F86"/>
                </a:solidFill>
                <a:latin typeface="Arial" panose="020B0604020202020204" pitchFamily="34" charset="0"/>
                <a:cs typeface="Arial" panose="020B0604020202020204" pitchFamily="34" charset="0"/>
              </a:rPr>
              <a:t>PHƯƠNG PHÁP</a:t>
            </a:r>
            <a:endParaRPr lang="en-US" sz="2800">
              <a:solidFill>
                <a:prstClr val="black"/>
              </a:solidFill>
              <a:latin typeface="Arial" panose="020B0604020202020204" pitchFamily="34" charset="0"/>
              <a:cs typeface="Arial" panose="020B0604020202020204" pitchFamily="34" charset="0"/>
            </a:endParaRPr>
          </a:p>
          <a:p>
            <a:pPr algn="just">
              <a:lnSpc>
                <a:spcPct val="90000"/>
              </a:lnSpc>
              <a:spcBef>
                <a:spcPts val="1000"/>
              </a:spcBef>
            </a:pPr>
            <a:r>
              <a:rPr lang="en-US" sz="2800">
                <a:solidFill>
                  <a:prstClr val="black"/>
                </a:solidFill>
                <a:latin typeface="Arial" panose="020B0604020202020204" pitchFamily="34" charset="0"/>
                <a:cs typeface="Arial" panose="020B0604020202020204" pitchFamily="34" charset="0"/>
              </a:rPr>
              <a:t>	</a:t>
            </a:r>
          </a:p>
        </p:txBody>
      </p:sp>
      <p:sp>
        <p:nvSpPr>
          <p:cNvPr id="2" name="Rectangle 1"/>
          <p:cNvSpPr/>
          <p:nvPr/>
        </p:nvSpPr>
        <p:spPr>
          <a:xfrm>
            <a:off x="318683" y="2838076"/>
            <a:ext cx="11187888" cy="2287806"/>
          </a:xfrm>
          <a:prstGeom prst="rect">
            <a:avLst/>
          </a:prstGeom>
        </p:spPr>
        <p:txBody>
          <a:bodyPr wrap="square" lIns="90880" tIns="45440" rIns="90880" bIns="45440">
            <a:spAutoFit/>
          </a:bodyPr>
          <a:lstStyle/>
          <a:p>
            <a:pPr marL="454480" indent="-454480" algn="just">
              <a:lnSpc>
                <a:spcPct val="90000"/>
              </a:lnSpc>
              <a:spcBef>
                <a:spcPts val="1000"/>
              </a:spcBef>
              <a:buFont typeface="Arial" pitchFamily="34" charset="0"/>
              <a:buChar char="•"/>
            </a:pPr>
            <a:r>
              <a:rPr lang="en-US" sz="2800">
                <a:solidFill>
                  <a:prstClr val="black"/>
                </a:solidFill>
                <a:latin typeface="Tahoma" pitchFamily="34" charset="0"/>
                <a:ea typeface="Tahoma" pitchFamily="34" charset="0"/>
                <a:cs typeface="Tahoma" pitchFamily="34" charset="0"/>
              </a:rPr>
              <a:t>Thiết diện qua trục là Hình chữ nhật hoặc Hình vuông có 1 cạnh bằng chiều cao của hình trụ và 1 cạnh bằng 2 lần bán kính của đáy trụ.</a:t>
            </a:r>
          </a:p>
          <a:p>
            <a:pPr marL="454480" indent="-454480" algn="just">
              <a:lnSpc>
                <a:spcPct val="90000"/>
              </a:lnSpc>
              <a:spcBef>
                <a:spcPts val="1000"/>
              </a:spcBef>
              <a:buFont typeface="Arial" pitchFamily="34" charset="0"/>
              <a:buChar char="•"/>
            </a:pPr>
            <a:r>
              <a:rPr lang="en-US" sz="2800">
                <a:solidFill>
                  <a:prstClr val="black"/>
                </a:solidFill>
                <a:latin typeface="Tahoma" pitchFamily="34" charset="0"/>
                <a:ea typeface="Tahoma" pitchFamily="34" charset="0"/>
                <a:cs typeface="Tahoma" pitchFamily="34" charset="0"/>
              </a:rPr>
              <a:t>Cách xác định góc giữa đường thẳng </a:t>
            </a:r>
          </a:p>
          <a:p>
            <a:pPr algn="just">
              <a:lnSpc>
                <a:spcPct val="90000"/>
              </a:lnSpc>
              <a:spcBef>
                <a:spcPts val="1000"/>
              </a:spcBef>
            </a:pPr>
            <a:r>
              <a:rPr lang="en-US" sz="2800">
                <a:solidFill>
                  <a:prstClr val="black"/>
                </a:solidFill>
                <a:latin typeface="Tahoma" pitchFamily="34" charset="0"/>
                <a:ea typeface="Tahoma" pitchFamily="34" charset="0"/>
                <a:cs typeface="Tahoma" pitchFamily="34" charset="0"/>
              </a:rPr>
              <a:t>và trục của hình trụ. </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428" y="3744932"/>
            <a:ext cx="3127375"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96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6082"/>
                                        </p:tgtEl>
                                        <p:attrNameLst>
                                          <p:attrName>style.visibility</p:attrName>
                                        </p:attrNameLst>
                                      </p:cBhvr>
                                      <p:to>
                                        <p:strVal val="visible"/>
                                      </p:to>
                                    </p:set>
                                    <p:animEffect transition="in" filter="wipe(down)">
                                      <p:cBhvr>
                                        <p:cTn id="20" dur="500"/>
                                        <p:tgtEl>
                                          <p:spTgt spid="460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0312" y="965672"/>
            <a:ext cx="8640432" cy="830997"/>
          </a:xfrm>
          <a:prstGeom prst="rect">
            <a:avLst/>
          </a:prstGeom>
          <a:noFill/>
        </p:spPr>
        <p:txBody>
          <a:bodyPr wrap="square" lIns="90838" tIns="45419" rIns="90838" bIns="45419" rtlCol="0">
            <a:spAutoFit/>
          </a:bodyPr>
          <a:lstStyle/>
          <a:p>
            <a:pPr defTabSz="1081256"/>
            <a:endParaRPr lang="en-US" sz="2400" b="1">
              <a:solidFill>
                <a:srgbClr val="145F82"/>
              </a:solidFill>
              <a:latin typeface="Tahoma" pitchFamily="34" charset="0"/>
              <a:ea typeface="Tahoma" pitchFamily="34" charset="0"/>
              <a:cs typeface="Tahoma" pitchFamily="34" charset="0"/>
            </a:endParaRPr>
          </a:p>
          <a:p>
            <a:pPr defTabSz="1081256"/>
            <a:endParaRPr lang="en-US" sz="2400" b="1">
              <a:solidFill>
                <a:srgbClr val="145F82"/>
              </a:solidFill>
              <a:latin typeface="Tahoma" pitchFamily="34" charset="0"/>
              <a:ea typeface="Tahoma" pitchFamily="34" charset="0"/>
              <a:cs typeface="Tahoma" pitchFamily="34" charset="0"/>
            </a:endParaRPr>
          </a:p>
        </p:txBody>
      </p:sp>
      <p:grpSp>
        <p:nvGrpSpPr>
          <p:cNvPr id="43" name="Group 42"/>
          <p:cNvGrpSpPr/>
          <p:nvPr/>
        </p:nvGrpSpPr>
        <p:grpSpPr>
          <a:xfrm>
            <a:off x="-29675" y="987865"/>
            <a:ext cx="12023935" cy="2133699"/>
            <a:chOff x="1076416" y="4377893"/>
            <a:chExt cx="22325579" cy="1414273"/>
          </a:xfrm>
        </p:grpSpPr>
        <p:grpSp>
          <p:nvGrpSpPr>
            <p:cNvPr id="22" name="Group 5"/>
            <p:cNvGrpSpPr/>
            <p:nvPr/>
          </p:nvGrpSpPr>
          <p:grpSpPr>
            <a:xfrm>
              <a:off x="1533269" y="4605230"/>
              <a:ext cx="21868726" cy="1186936"/>
              <a:chOff x="637542" y="1058009"/>
              <a:chExt cx="8611674" cy="467302"/>
            </a:xfrm>
          </p:grpSpPr>
          <p:sp>
            <p:nvSpPr>
              <p:cNvPr id="39" name="Rounded Rectangle 38"/>
              <p:cNvSpPr/>
              <p:nvPr/>
            </p:nvSpPr>
            <p:spPr>
              <a:xfrm>
                <a:off x="637542" y="1058009"/>
                <a:ext cx="8611674" cy="46730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defTabSz="1081256"/>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1009831" y="1177519"/>
                <a:ext cx="7867095" cy="91026"/>
              </a:xfrm>
              <a:prstGeom prst="rect">
                <a:avLst/>
              </a:prstGeom>
              <a:noFill/>
            </p:spPr>
            <p:txBody>
              <a:bodyPr wrap="square" rtlCol="0">
                <a:spAutoFit/>
              </a:bodyPr>
              <a:lstStyle/>
              <a:p>
                <a:pPr algn="just" defTabSz="1081256">
                  <a:lnSpc>
                    <a:spcPts val="2000"/>
                  </a:lnSpc>
                </a:pPr>
                <a:endParaRPr lang="en-US" sz="2200" dirty="0">
                  <a:solidFill>
                    <a:prstClr val="black"/>
                  </a:solidFill>
                  <a:latin typeface="Tahoma" pitchFamily="34" charset="0"/>
                  <a:ea typeface="Tahoma" pitchFamily="34" charset="0"/>
                  <a:cs typeface="Tahoma" pitchFamily="34" charset="0"/>
                </a:endParaRPr>
              </a:p>
            </p:txBody>
          </p:sp>
        </p:grpSp>
        <p:grpSp>
          <p:nvGrpSpPr>
            <p:cNvPr id="23" name="Group 65"/>
            <p:cNvGrpSpPr/>
            <p:nvPr/>
          </p:nvGrpSpPr>
          <p:grpSpPr>
            <a:xfrm>
              <a:off x="1076416" y="4377893"/>
              <a:ext cx="20832662" cy="577906"/>
              <a:chOff x="166398" y="8755080"/>
              <a:chExt cx="20832662" cy="577906"/>
            </a:xfrm>
          </p:grpSpPr>
          <p:sp>
            <p:nvSpPr>
              <p:cNvPr id="24" name="Freeform 20"/>
              <p:cNvSpPr>
                <a:spLocks/>
              </p:cNvSpPr>
              <p:nvPr/>
            </p:nvSpPr>
            <p:spPr bwMode="auto">
              <a:xfrm>
                <a:off x="384523" y="8755080"/>
                <a:ext cx="11556699" cy="454672"/>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8" y="8780586"/>
                <a:ext cx="702536" cy="552400"/>
                <a:chOff x="-145993" y="8633545"/>
                <a:chExt cx="787399" cy="619127"/>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3" y="8701805"/>
                  <a:ext cx="652464" cy="412753"/>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666632"/>
                  <a:ext cx="603249" cy="382588"/>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00092" y="8861322"/>
                <a:ext cx="20098968" cy="295804"/>
              </a:xfrm>
              <a:prstGeom prst="rect">
                <a:avLst/>
              </a:prstGeom>
              <a:noFill/>
            </p:spPr>
            <p:txBody>
              <a:bodyPr wrap="square" rtlCol="0">
                <a:spAutoFit/>
              </a:bodyPr>
              <a:lstStyle/>
              <a:p>
                <a:pPr defTabSz="1081256"/>
                <a:r>
                  <a:rPr lang="en-US" sz="2300" b="1">
                    <a:solidFill>
                      <a:prstClr val="white"/>
                    </a:solidFill>
                    <a:latin typeface="Tahoma" pitchFamily="34" charset="0"/>
                    <a:ea typeface="Tahoma" pitchFamily="34" charset="0"/>
                    <a:cs typeface="Tahoma" pitchFamily="34" charset="0"/>
                  </a:rPr>
                  <a:t>DẠNG 3: Sự tạo thành mặt trụ, hình trụ</a:t>
                </a:r>
                <a:endParaRPr lang="en-US" sz="2300" b="1" dirty="0">
                  <a:solidFill>
                    <a:prstClr val="white"/>
                  </a:solidFill>
                  <a:latin typeface="Tahoma" pitchFamily="34" charset="0"/>
                  <a:ea typeface="Tahoma" pitchFamily="34" charset="0"/>
                  <a:cs typeface="Tahoma" pitchFamily="34" charset="0"/>
                </a:endParaRPr>
              </a:p>
            </p:txBody>
          </p:sp>
        </p:grpSp>
      </p:grpSp>
      <p:sp>
        <p:nvSpPr>
          <p:cNvPr id="41" name="Rectangle 4">
            <a:extLst>
              <a:ext uri="{FF2B5EF4-FFF2-40B4-BE49-F238E27FC236}">
                <a16:creationId xmlns="" xmlns:a16="http://schemas.microsoft.com/office/drawing/2014/main" id="{C747A885-F2D1-409F-9DDA-9CB0AA9B9FF6}"/>
              </a:ext>
            </a:extLst>
          </p:cNvPr>
          <p:cNvSpPr>
            <a:spLocks noChangeArrowheads="1"/>
          </p:cNvSpPr>
          <p:nvPr/>
        </p:nvSpPr>
        <p:spPr bwMode="auto">
          <a:xfrm>
            <a:off x="470678" y="119229"/>
            <a:ext cx="11682477" cy="584757"/>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vert="horz" wrap="square" lIns="90806" tIns="45403" rIns="90806" bIns="45403" numCol="1" anchor="ctr" anchorCtr="0" compatLnSpc="1">
            <a:prstTxWarp prst="textNoShape">
              <a:avLst/>
            </a:prstTxWarp>
            <a:spAutoFit/>
          </a:bodyPr>
          <a:lstStyle/>
          <a:p>
            <a:pPr algn="ctr" defTabSz="908201" eaLnBrk="0" fontAlgn="base" hangingPunct="0">
              <a:spcBef>
                <a:spcPct val="0"/>
              </a:spcBef>
              <a:spcAft>
                <a:spcPct val="0"/>
              </a:spcAft>
            </a:pP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457935" y="65130"/>
            <a:ext cx="11048636" cy="538609"/>
          </a:xfrm>
          <a:prstGeom prst="rect">
            <a:avLst/>
          </a:prstGeom>
          <a:noFill/>
        </p:spPr>
        <p:txBody>
          <a:bodyPr wrap="square" lIns="45403" tIns="22679" rIns="45403" bIns="22679" rtlCol="0">
            <a:spAutoFit/>
          </a:bodyPr>
          <a:lstStyle/>
          <a:p>
            <a:pPr algn="ctr" defTabSz="1081256"/>
            <a:r>
              <a:rPr lang="en-US" sz="3200" b="1">
                <a:solidFill>
                  <a:srgbClr val="FF0000"/>
                </a:solidFill>
                <a:latin typeface="Times New Roman" panose="02020603050405020304" pitchFamily="18" charset="0"/>
                <a:cs typeface="Times New Roman" panose="02020603050405020304" pitchFamily="18" charset="0"/>
              </a:rPr>
              <a:t>HÌNH TRỤ</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5431" y="1763582"/>
            <a:ext cx="11787683" cy="1023870"/>
          </a:xfrm>
          <a:prstGeom prst="rect">
            <a:avLst/>
          </a:prstGeom>
        </p:spPr>
        <p:txBody>
          <a:bodyPr wrap="square" lIns="90880" tIns="45440" rIns="90880" bIns="45440">
            <a:spAutoFit/>
          </a:bodyPr>
          <a:lstStyle/>
          <a:p>
            <a:pPr>
              <a:lnSpc>
                <a:spcPct val="90000"/>
              </a:lnSpc>
              <a:spcBef>
                <a:spcPts val="1000"/>
              </a:spcBef>
            </a:pPr>
            <a:r>
              <a:rPr lang="en-US" sz="3000" b="1">
                <a:solidFill>
                  <a:srgbClr val="002F86"/>
                </a:solidFill>
                <a:latin typeface="Arial" panose="020B0604020202020204" pitchFamily="34" charset="0"/>
                <a:cs typeface="Arial" panose="020B0604020202020204" pitchFamily="34" charset="0"/>
              </a:rPr>
              <a:t>PHƯƠNG PHÁP</a:t>
            </a:r>
            <a:endParaRPr lang="en-US" sz="3000">
              <a:solidFill>
                <a:prstClr val="black"/>
              </a:solidFill>
              <a:latin typeface="Arial" panose="020B0604020202020204" pitchFamily="34" charset="0"/>
              <a:cs typeface="Arial" panose="020B0604020202020204" pitchFamily="34" charset="0"/>
            </a:endParaRPr>
          </a:p>
          <a:p>
            <a:pPr marL="454480" indent="-454480" algn="just">
              <a:lnSpc>
                <a:spcPct val="90000"/>
              </a:lnSpc>
              <a:spcBef>
                <a:spcPts val="1000"/>
              </a:spcBef>
              <a:buFont typeface="Arial" pitchFamily="34" charset="0"/>
              <a:buChar char="•"/>
            </a:pPr>
            <a:r>
              <a:rPr lang="en-US" sz="2800">
                <a:solidFill>
                  <a:prstClr val="black"/>
                </a:solidFill>
                <a:latin typeface="Tahoma" pitchFamily="34" charset="0"/>
                <a:ea typeface="Tahoma" pitchFamily="34" charset="0"/>
                <a:cs typeface="Tahoma" pitchFamily="34" charset="0"/>
              </a:rPr>
              <a:t>Học sinh nắm chắc sự tạo thành mặt trụ, hình trụ, khối trụ (sgk/35)</a:t>
            </a:r>
          </a:p>
        </p:txBody>
      </p:sp>
      <p:grpSp>
        <p:nvGrpSpPr>
          <p:cNvPr id="44" name="Group 43"/>
          <p:cNvGrpSpPr/>
          <p:nvPr/>
        </p:nvGrpSpPr>
        <p:grpSpPr>
          <a:xfrm>
            <a:off x="75427" y="3410602"/>
            <a:ext cx="12023935" cy="2375377"/>
            <a:chOff x="1076416" y="4377891"/>
            <a:chExt cx="22325579" cy="2154143"/>
          </a:xfrm>
        </p:grpSpPr>
        <p:grpSp>
          <p:nvGrpSpPr>
            <p:cNvPr id="45" name="Group 5"/>
            <p:cNvGrpSpPr/>
            <p:nvPr/>
          </p:nvGrpSpPr>
          <p:grpSpPr>
            <a:xfrm>
              <a:off x="1533269" y="4605229"/>
              <a:ext cx="21868726" cy="1926805"/>
              <a:chOff x="637542" y="1058009"/>
              <a:chExt cx="8611674" cy="758592"/>
            </a:xfrm>
          </p:grpSpPr>
          <p:sp>
            <p:nvSpPr>
              <p:cNvPr id="62" name="Rounded Rectangle 61"/>
              <p:cNvSpPr/>
              <p:nvPr/>
            </p:nvSpPr>
            <p:spPr>
              <a:xfrm>
                <a:off x="637542" y="1058009"/>
                <a:ext cx="8611674" cy="75859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defTabSz="1081256"/>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1009831" y="1177519"/>
                <a:ext cx="7867095" cy="124539"/>
              </a:xfrm>
              <a:prstGeom prst="rect">
                <a:avLst/>
              </a:prstGeom>
              <a:noFill/>
            </p:spPr>
            <p:txBody>
              <a:bodyPr wrap="square" rtlCol="0">
                <a:spAutoFit/>
              </a:bodyPr>
              <a:lstStyle/>
              <a:p>
                <a:pPr algn="just" defTabSz="1081256">
                  <a:lnSpc>
                    <a:spcPts val="2000"/>
                  </a:lnSpc>
                </a:pPr>
                <a:endParaRPr lang="en-US" sz="2200" dirty="0">
                  <a:solidFill>
                    <a:prstClr val="black"/>
                  </a:solidFill>
                  <a:latin typeface="Tahoma" pitchFamily="34" charset="0"/>
                  <a:ea typeface="Tahoma" pitchFamily="34" charset="0"/>
                  <a:cs typeface="Tahoma" pitchFamily="34" charset="0"/>
                </a:endParaRPr>
              </a:p>
            </p:txBody>
          </p:sp>
        </p:grpSp>
        <p:grpSp>
          <p:nvGrpSpPr>
            <p:cNvPr id="46" name="Group 65"/>
            <p:cNvGrpSpPr/>
            <p:nvPr/>
          </p:nvGrpSpPr>
          <p:grpSpPr>
            <a:xfrm>
              <a:off x="1076416" y="4377891"/>
              <a:ext cx="21185025" cy="1180823"/>
              <a:chOff x="166398" y="8755078"/>
              <a:chExt cx="21185025" cy="1180823"/>
            </a:xfrm>
          </p:grpSpPr>
          <p:sp>
            <p:nvSpPr>
              <p:cNvPr id="47" name="Freeform 20"/>
              <p:cNvSpPr>
                <a:spLocks/>
              </p:cNvSpPr>
              <p:nvPr/>
            </p:nvSpPr>
            <p:spPr bwMode="auto">
              <a:xfrm>
                <a:off x="384521" y="8755078"/>
                <a:ext cx="20966902" cy="89165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nvGrpSpPr>
              <p:cNvPr id="48" name="Group 7"/>
              <p:cNvGrpSpPr/>
              <p:nvPr/>
            </p:nvGrpSpPr>
            <p:grpSpPr>
              <a:xfrm>
                <a:off x="166398" y="8780586"/>
                <a:ext cx="702536" cy="552400"/>
                <a:chOff x="-145993" y="8633545"/>
                <a:chExt cx="787399" cy="61912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7" name="Freeform 52"/>
                <p:cNvSpPr>
                  <a:spLocks noEditPoints="1"/>
                </p:cNvSpPr>
                <p:nvPr/>
              </p:nvSpPr>
              <p:spPr bwMode="auto">
                <a:xfrm>
                  <a:off x="-145993" y="8701805"/>
                  <a:ext cx="652464" cy="412753"/>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8"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sp>
              <p:nvSpPr>
                <p:cNvPr id="61" name="Freeform 56"/>
                <p:cNvSpPr>
                  <a:spLocks noEditPoints="1"/>
                </p:cNvSpPr>
                <p:nvPr/>
              </p:nvSpPr>
              <p:spPr bwMode="auto">
                <a:xfrm>
                  <a:off x="-96782" y="8666632"/>
                  <a:ext cx="603249" cy="382588"/>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81256"/>
                  <a:endParaRPr lang="en-US" sz="2300">
                    <a:solidFill>
                      <a:prstClr val="black"/>
                    </a:solidFill>
                    <a:latin typeface="Tahoma" pitchFamily="34" charset="0"/>
                    <a:ea typeface="Tahoma" pitchFamily="34" charset="0"/>
                    <a:cs typeface="Tahoma" pitchFamily="34" charset="0"/>
                  </a:endParaRPr>
                </a:p>
              </p:txBody>
            </p:sp>
          </p:grpSp>
          <p:sp>
            <p:nvSpPr>
              <p:cNvPr id="49" name="TextBox 48"/>
              <p:cNvSpPr txBox="1"/>
              <p:nvPr/>
            </p:nvSpPr>
            <p:spPr>
              <a:xfrm>
                <a:off x="900092" y="8861322"/>
                <a:ext cx="20098968" cy="1074579"/>
              </a:xfrm>
              <a:prstGeom prst="rect">
                <a:avLst/>
              </a:prstGeom>
              <a:noFill/>
            </p:spPr>
            <p:txBody>
              <a:bodyPr wrap="square" rtlCol="0">
                <a:spAutoFit/>
              </a:bodyPr>
              <a:lstStyle/>
              <a:p>
                <a:pPr lvl="0"/>
                <a:r>
                  <a:rPr lang="en-US" sz="2300" b="1">
                    <a:solidFill>
                      <a:prstClr val="white"/>
                    </a:solidFill>
                    <a:latin typeface="Tahoma" pitchFamily="34" charset="0"/>
                    <a:ea typeface="Tahoma" pitchFamily="34" charset="0"/>
                    <a:cs typeface="Tahoma" pitchFamily="34" charset="0"/>
                  </a:rPr>
                  <a:t>DẠNG </a:t>
                </a:r>
                <a:r>
                  <a:rPr lang="en-US" sz="2400" b="1">
                    <a:solidFill>
                      <a:schemeClr val="bg1"/>
                    </a:solidFill>
                    <a:latin typeface="Tahoma" pitchFamily="34" charset="0"/>
                    <a:ea typeface="Tahoma" pitchFamily="34" charset="0"/>
                    <a:cs typeface="Tahoma" pitchFamily="34" charset="0"/>
                  </a:rPr>
                  <a:t>4: Hình trụ nội tiếp, ngoại tiếp hình lập phương, hình lăng trụ, hình hộp, mặt cầu, hình nón.</a:t>
                </a:r>
              </a:p>
              <a:p>
                <a:pPr defTabSz="1081256"/>
                <a:r>
                  <a:rPr lang="en-US" sz="2300" b="1">
                    <a:solidFill>
                      <a:prstClr val="white"/>
                    </a:solidFill>
                    <a:latin typeface="Tahoma" pitchFamily="34" charset="0"/>
                    <a:ea typeface="Tahoma" pitchFamily="34" charset="0"/>
                    <a:cs typeface="Tahoma" pitchFamily="34" charset="0"/>
                  </a:rPr>
                  <a:t> </a:t>
                </a:r>
                <a:endParaRPr lang="en-US" sz="2300" b="1" dirty="0">
                  <a:solidFill>
                    <a:prstClr val="white"/>
                  </a:solidFill>
                  <a:latin typeface="Tahoma" pitchFamily="34" charset="0"/>
                  <a:ea typeface="Tahoma" pitchFamily="34" charset="0"/>
                  <a:cs typeface="Tahoma" pitchFamily="34" charset="0"/>
                </a:endParaRPr>
              </a:p>
            </p:txBody>
          </p:sp>
        </p:grpSp>
      </p:grpSp>
      <p:sp>
        <p:nvSpPr>
          <p:cNvPr id="64" name="Rectangle 63"/>
          <p:cNvSpPr/>
          <p:nvPr/>
        </p:nvSpPr>
        <p:spPr>
          <a:xfrm>
            <a:off x="470533" y="4186315"/>
            <a:ext cx="11787683" cy="1384995"/>
          </a:xfrm>
          <a:prstGeom prst="rect">
            <a:avLst/>
          </a:prstGeom>
        </p:spPr>
        <p:txBody>
          <a:bodyPr wrap="square" lIns="90880" tIns="45440" rIns="90880" bIns="45440">
            <a:spAutoFit/>
          </a:bodyPr>
          <a:lstStyle/>
          <a:p>
            <a:pPr>
              <a:lnSpc>
                <a:spcPct val="200000"/>
              </a:lnSpc>
              <a:spcBef>
                <a:spcPts val="1000"/>
              </a:spcBef>
            </a:pPr>
            <a:r>
              <a:rPr lang="en-US" sz="2800" b="1">
                <a:solidFill>
                  <a:srgbClr val="002F86"/>
                </a:solidFill>
                <a:latin typeface="Tahoma" pitchFamily="34" charset="0"/>
                <a:ea typeface="Tahoma" pitchFamily="34" charset="0"/>
                <a:cs typeface="Tahoma" pitchFamily="34" charset="0"/>
              </a:rPr>
              <a:t>PHƯƠNG PHÁP  </a:t>
            </a:r>
            <a:endParaRPr lang="en-US" sz="2800">
              <a:solidFill>
                <a:prstClr val="black"/>
              </a:solidFill>
              <a:latin typeface="Tahoma" pitchFamily="34" charset="0"/>
              <a:ea typeface="Tahoma" pitchFamily="34" charset="0"/>
              <a:cs typeface="Tahoma" pitchFamily="34" charset="0"/>
            </a:endParaRPr>
          </a:p>
          <a:p>
            <a:pPr marL="454480" indent="-454480" algn="just">
              <a:buFont typeface="Arial" pitchFamily="34" charset="0"/>
              <a:buChar char="•"/>
            </a:pPr>
            <a:r>
              <a:rPr lang="en-US" sz="2800">
                <a:solidFill>
                  <a:prstClr val="black"/>
                </a:solidFill>
                <a:latin typeface="Tahoma" pitchFamily="34" charset="0"/>
                <a:ea typeface="Tahoma" pitchFamily="34" charset="0"/>
                <a:cs typeface="Tahoma" pitchFamily="34" charset="0"/>
              </a:rPr>
              <a:t>Dùng định nghĩa hình trụ nội tiếp, ngoại tiếp của một hình</a:t>
            </a:r>
          </a:p>
        </p:txBody>
      </p:sp>
    </p:spTree>
    <p:extLst>
      <p:ext uri="{BB962C8B-B14F-4D97-AF65-F5344CB8AC3E}">
        <p14:creationId xmlns:p14="http://schemas.microsoft.com/office/powerpoint/2010/main" val="36243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
                                            <p:txEl>
                                              <p:pRg st="0" end="0"/>
                                            </p:txEl>
                                          </p:spTgt>
                                        </p:tgtEl>
                                        <p:attrNameLst>
                                          <p:attrName>style.visibility</p:attrName>
                                        </p:attrNameLst>
                                      </p:cBhvr>
                                      <p:to>
                                        <p:strVal val="visible"/>
                                      </p:to>
                                    </p:set>
                                    <p:animEffect transition="in" filter="wipe(down)">
                                      <p:cBhvr>
                                        <p:cTn id="27" dur="500"/>
                                        <p:tgtEl>
                                          <p:spTgt spid="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4">
                                            <p:txEl>
                                              <p:pRg st="1" end="1"/>
                                            </p:txEl>
                                          </p:spTgt>
                                        </p:tgtEl>
                                        <p:attrNameLst>
                                          <p:attrName>style.visibility</p:attrName>
                                        </p:attrNameLst>
                                      </p:cBhvr>
                                      <p:to>
                                        <p:strVal val="visible"/>
                                      </p:to>
                                    </p:set>
                                    <p:animEffect transition="in" filter="wipe(down)">
                                      <p:cBhvr>
                                        <p:cTn id="32" dur="5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1558</TotalTime>
  <Words>8134</Words>
  <PresentationFormat>Custom</PresentationFormat>
  <Paragraphs>1028</Paragraphs>
  <Slides>68</Slides>
  <Notes>58</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68</vt:i4>
      </vt:variant>
    </vt:vector>
  </HeadingPairs>
  <TitlesOfParts>
    <vt:vector size="7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2020-02-03T14:10:00Z</dcterms:created>
  <dcterms:modified xsi:type="dcterms:W3CDTF">2020-03-17T13:55:14Z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