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0" y="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4788"/>
                <a:ext cx="11989406" cy="39423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khi một cơn sóng biển đi qua một cái cọc ở ngoài khơi, chiều cao của nước được mô hình hóa bởi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độ cao tính bằng centimét trên mực nước biển trung bình tại thời điểm t giây.</a:t>
                </a:r>
                <a:b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Tìm chu kì của sóng.</a:t>
                </a:r>
                <a:b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chiều cao của sóng, tức là khoảng cách theo phương thẳng đứng giữa đáy và đỉnh của sóng.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4788"/>
                <a:ext cx="11989406" cy="3942310"/>
              </a:xfrm>
              <a:prstGeom prst="rect">
                <a:avLst/>
              </a:prstGeom>
              <a:blipFill>
                <a:blip r:embed="rId2"/>
                <a:stretch>
                  <a:fillRect l="-1270" t="-2003" r="-813" b="-292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4843439"/>
                <a:ext cx="11989406" cy="173299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a) </a:t>
                </a:r>
                <a:r>
                  <a:rPr lang="en-US"/>
                  <a:t>Chu kì của sóng là </a:t>
                </a:r>
                <a14:m>
                  <m:oMath xmlns:m="http://schemas.openxmlformats.org/officeDocument/2006/math">
                    <m:r>
                      <a:rPr lang="en-US" i="1"/>
                      <m:t>𝑇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10</m:t>
                            </m:r>
                          </m:den>
                        </m:f>
                      </m:den>
                    </m:f>
                    <m:r>
                      <a:rPr lang="en-US" i="1"/>
                      <m:t>=20</m:t>
                    </m:r>
                  </m:oMath>
                </a14:m>
                <a:r>
                  <a:rPr lang="en-US"/>
                  <a:t> (giây).</a:t>
                </a:r>
                <a:br>
                  <a:rPr lang="en-US"/>
                </a:b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4843439"/>
                <a:ext cx="11989406" cy="1732994"/>
              </a:xfrm>
              <a:prstGeom prst="rect">
                <a:avLst/>
              </a:prstGeom>
              <a:blipFill>
                <a:blip r:embed="rId3"/>
                <a:stretch>
                  <a:fillRect l="-1270" t="-73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8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576128"/>
                <a:ext cx="11989406" cy="34122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khi một cơn sóng biển đi qua một cái cọc ở ngoài khơi, chiều cao của nước được mô hình hóa bởi hàm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độ cao tính bằng centimét trên mực nước biển trung bình tại thời điểm t giây.</a:t>
                </a:r>
                <a:b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chiều cao của sóng, tức là khoảng cách theo phương thẳng đứng giữa đáy và đỉnh của sóng.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576128"/>
                <a:ext cx="11989406" cy="3412212"/>
              </a:xfrm>
              <a:prstGeom prst="rect">
                <a:avLst/>
              </a:prstGeom>
              <a:blipFill>
                <a:blip r:embed="rId2"/>
                <a:stretch>
                  <a:fillRect l="-1270" t="-2317" r="-711" b="-39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883203" y="95414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4015256"/>
                <a:ext cx="11989406" cy="2747329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en-US" sz="2800"/>
                  <a:t>b) Chiều cao của sóng tức là chiều cao của nước đạt được trong một chu kì dao động.</a:t>
                </a:r>
              </a:p>
              <a:p>
                <a:pPr marL="0" lvl="0" indent="0">
                  <a:buNone/>
                </a:pPr>
                <a:r>
                  <a:rPr lang="en-US" sz="2800"/>
                  <a:t>Ta có: </a:t>
                </a:r>
                <a14:m>
                  <m:oMath xmlns:m="http://schemas.openxmlformats.org/officeDocument/2006/math">
                    <m:r>
                      <a:rPr lang="en-US" sz="2800" i="1"/>
                      <m:t>h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20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90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10</m:t>
                            </m:r>
                          </m:den>
                        </m:f>
                        <m:r>
                          <a:rPr lang="en-US" sz="2800" i="1"/>
                          <m:t>×</m:t>
                        </m:r>
                        <m:r>
                          <a:rPr lang="en-US" sz="2800" i="1"/>
                          <m:t>20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90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/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cm</m:t>
                        </m:r>
                      </m:e>
                    </m:d>
                  </m:oMath>
                </a14:m>
                <a:endParaRPr lang="en-US" sz="2800"/>
              </a:p>
              <a:p>
                <a:pPr marL="0" lvl="0" indent="0">
                  <a:buNone/>
                </a:pPr>
                <a:r>
                  <a:rPr lang="en-US" sz="2800"/>
                  <a:t>Vậy chiều cao của sóng là </a:t>
                </a:r>
                <a14:m>
                  <m:oMath xmlns:m="http://schemas.openxmlformats.org/officeDocument/2006/math">
                    <m:r>
                      <a:rPr lang="en-US" sz="2800" i="1"/>
                      <m:t>90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cm</m:t>
                    </m:r>
                  </m:oMath>
                </a14:m>
                <a:r>
                  <a:rPr lang="en-US" sz="2800"/>
                  <a:t>.</a:t>
                </a:r>
                <a:br>
                  <a:rPr lang="en-US" sz="2800" dirty="0">
                    <a:latin typeface="Aarial"/>
                  </a:rPr>
                </a:br>
                <a:endParaRPr lang="en-US" sz="24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4015256"/>
                <a:ext cx="11989406" cy="2747329"/>
              </a:xfrm>
              <a:prstGeom prst="rect">
                <a:avLst/>
              </a:prstGeom>
              <a:blipFill>
                <a:blip r:embed="rId3"/>
                <a:stretch>
                  <a:fillRect l="-1016" t="-376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71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9587257" cy="30229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Bài 7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đu quay hoạt động, vận tốc theo phương ngang của một cabin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phụ thuộc vào góc lượng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 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11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Tìm giá trị lớn nhất và giá trị nhỏ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Dựa vào đồ thị của hàm số sin, hãy cho biết trong vòng quay đầu tiên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0≤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trong các khoảng nào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20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9587257" cy="3022919"/>
              </a:xfrm>
              <a:prstGeom prst="rect">
                <a:avLst/>
              </a:prstGeom>
              <a:blipFill>
                <a:blip r:embed="rId2"/>
                <a:stretch>
                  <a:fillRect l="-1524" t="-1408" r="-952" b="-70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4003713"/>
                <a:ext cx="11989406" cy="290497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2800"/>
                  <a:t>a) 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−1≤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/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−0,3≤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≤0,3</m:t>
                    </m:r>
                  </m:oMath>
                </a14:m>
                <a:endParaRPr lang="en-US" sz="2800"/>
              </a:p>
              <a:p>
                <a:r>
                  <a:rPr lang="en-US" sz="2800"/>
                  <a:t>Vậy giá trị lớn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/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0,3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/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</m:d>
                  </m:oMath>
                </a14:m>
                <a:r>
                  <a:rPr lang="en-US" sz="2800"/>
                  <a:t> và giá trị nhỏ nhất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/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−0,3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/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b) Dựa vào đồ thị hàm số sin, ta thấy vòng quay đầu tiên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≤2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/>
                  <a:t> tang</a:t>
                </a:r>
              </a:p>
              <a:p>
                <a:r>
                  <a:rPr lang="en-US" sz="2800"/>
                  <a:t>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4003713"/>
                <a:ext cx="11989406" cy="2904978"/>
              </a:xfrm>
              <a:prstGeom prst="rect">
                <a:avLst/>
              </a:prstGeom>
              <a:blipFill>
                <a:blip r:embed="rId4"/>
                <a:stretch>
                  <a:fillRect l="-863" t="-272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901F9AD-EA7D-4003-A329-8985BCB0FA42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15" y="944951"/>
            <a:ext cx="2402149" cy="24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424</Words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Yu Gothic</vt:lpstr>
      <vt:lpstr>Aarial</vt:lpstr>
      <vt:lpstr>Arial</vt:lpstr>
      <vt:lpstr>Calibri</vt:lpstr>
      <vt:lpstr>Calibri Light</vt:lpstr>
      <vt:lpstr>Cambria Math</vt:lpstr>
      <vt:lpstr>Georgia Pro Cond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2023-07-29T09:08:39Z</dcterms:modified>
</cp:coreProperties>
</file>