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870" r:id="rId2"/>
    <p:sldId id="890" r:id="rId3"/>
    <p:sldId id="908" r:id="rId4"/>
    <p:sldId id="909" r:id="rId5"/>
    <p:sldId id="910" r:id="rId6"/>
    <p:sldId id="911" r:id="rId7"/>
    <p:sldId id="912" r:id="rId8"/>
    <p:sldId id="913" r:id="rId9"/>
    <p:sldId id="914" r:id="rId10"/>
    <p:sldId id="915" r:id="rId11"/>
    <p:sldId id="916" r:id="rId12"/>
    <p:sldId id="917" r:id="rId13"/>
    <p:sldId id="918" r:id="rId14"/>
    <p:sldId id="919" r:id="rId15"/>
    <p:sldId id="723" r:id="rId16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E8867AD-EF16-4402-9E9E-3FA5D933B004}">
          <p14:sldIdLst>
            <p14:sldId id="870"/>
            <p14:sldId id="890"/>
            <p14:sldId id="908"/>
            <p14:sldId id="909"/>
            <p14:sldId id="910"/>
            <p14:sldId id="911"/>
            <p14:sldId id="912"/>
            <p14:sldId id="913"/>
            <p14:sldId id="914"/>
            <p14:sldId id="915"/>
            <p14:sldId id="916"/>
            <p14:sldId id="917"/>
            <p14:sldId id="918"/>
            <p14:sldId id="919"/>
            <p14:sldId id="72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310D"/>
    <a:srgbClr val="355216"/>
    <a:srgbClr val="FDEED7"/>
    <a:srgbClr val="FDE9CB"/>
    <a:srgbClr val="FDF3B5"/>
    <a:srgbClr val="FEF4EC"/>
    <a:srgbClr val="E3E6E2"/>
    <a:srgbClr val="CDD2CC"/>
    <a:srgbClr val="D3DDD1"/>
    <a:srgbClr val="FDEF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25" autoAdjust="0"/>
    <p:restoredTop sz="94057" autoAdjust="0"/>
  </p:normalViewPr>
  <p:slideViewPr>
    <p:cSldViewPr>
      <p:cViewPr>
        <p:scale>
          <a:sx n="100" d="100"/>
          <a:sy n="100" d="100"/>
        </p:scale>
        <p:origin x="-912" y="-210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7" Type="http://schemas.openxmlformats.org/officeDocument/2006/relationships/image" Target="../media/image12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80.wmf"/><Relationship Id="rId3" Type="http://schemas.openxmlformats.org/officeDocument/2006/relationships/image" Target="../media/image75.wmf"/><Relationship Id="rId7" Type="http://schemas.openxmlformats.org/officeDocument/2006/relationships/image" Target="../media/image79.wmf"/><Relationship Id="rId2" Type="http://schemas.openxmlformats.org/officeDocument/2006/relationships/image" Target="../media/image74.wmf"/><Relationship Id="rId1" Type="http://schemas.openxmlformats.org/officeDocument/2006/relationships/image" Target="../media/image73.wmf"/><Relationship Id="rId6" Type="http://schemas.openxmlformats.org/officeDocument/2006/relationships/image" Target="../media/image78.wmf"/><Relationship Id="rId5" Type="http://schemas.openxmlformats.org/officeDocument/2006/relationships/image" Target="../media/image77.wmf"/><Relationship Id="rId4" Type="http://schemas.openxmlformats.org/officeDocument/2006/relationships/image" Target="../media/image76.wmf"/><Relationship Id="rId9" Type="http://schemas.openxmlformats.org/officeDocument/2006/relationships/image" Target="../media/image81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7.wmf"/><Relationship Id="rId2" Type="http://schemas.openxmlformats.org/officeDocument/2006/relationships/image" Target="../media/image86.wmf"/><Relationship Id="rId1" Type="http://schemas.openxmlformats.org/officeDocument/2006/relationships/image" Target="../media/image85.wmf"/><Relationship Id="rId4" Type="http://schemas.openxmlformats.org/officeDocument/2006/relationships/image" Target="../media/image8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7" Type="http://schemas.openxmlformats.org/officeDocument/2006/relationships/image" Target="../media/image21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4" Type="http://schemas.openxmlformats.org/officeDocument/2006/relationships/image" Target="../media/image20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image" Target="../media/image24.wmf"/><Relationship Id="rId7" Type="http://schemas.openxmlformats.org/officeDocument/2006/relationships/image" Target="../media/image28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6" Type="http://schemas.openxmlformats.org/officeDocument/2006/relationships/image" Target="../media/image27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Relationship Id="rId9" Type="http://schemas.openxmlformats.org/officeDocument/2006/relationships/image" Target="../media/image3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7" Type="http://schemas.openxmlformats.org/officeDocument/2006/relationships/image" Target="../media/image39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6" Type="http://schemas.openxmlformats.org/officeDocument/2006/relationships/image" Target="../media/image38.wmf"/><Relationship Id="rId5" Type="http://schemas.openxmlformats.org/officeDocument/2006/relationships/image" Target="../media/image37.wmf"/><Relationship Id="rId4" Type="http://schemas.openxmlformats.org/officeDocument/2006/relationships/image" Target="../media/image36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7" Type="http://schemas.openxmlformats.org/officeDocument/2006/relationships/image" Target="../media/image46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Relationship Id="rId6" Type="http://schemas.openxmlformats.org/officeDocument/2006/relationships/image" Target="../media/image45.wmf"/><Relationship Id="rId5" Type="http://schemas.openxmlformats.org/officeDocument/2006/relationships/image" Target="../media/image44.wmf"/><Relationship Id="rId4" Type="http://schemas.openxmlformats.org/officeDocument/2006/relationships/image" Target="../media/image43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7" Type="http://schemas.openxmlformats.org/officeDocument/2006/relationships/image" Target="../media/image51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Relationship Id="rId6" Type="http://schemas.openxmlformats.org/officeDocument/2006/relationships/image" Target="../media/image50.wmf"/><Relationship Id="rId5" Type="http://schemas.openxmlformats.org/officeDocument/2006/relationships/image" Target="../media/image49.wmf"/><Relationship Id="rId4" Type="http://schemas.openxmlformats.org/officeDocument/2006/relationships/image" Target="../media/image43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Relationship Id="rId4" Type="http://schemas.openxmlformats.org/officeDocument/2006/relationships/image" Target="../media/image55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Relationship Id="rId5" Type="http://schemas.openxmlformats.org/officeDocument/2006/relationships/image" Target="../media/image60.wmf"/><Relationship Id="rId4" Type="http://schemas.openxmlformats.org/officeDocument/2006/relationships/image" Target="../media/image59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71.wmf"/><Relationship Id="rId3" Type="http://schemas.openxmlformats.org/officeDocument/2006/relationships/image" Target="../media/image66.wmf"/><Relationship Id="rId7" Type="http://schemas.openxmlformats.org/officeDocument/2006/relationships/image" Target="../media/image70.wmf"/><Relationship Id="rId2" Type="http://schemas.openxmlformats.org/officeDocument/2006/relationships/image" Target="../media/image65.wmf"/><Relationship Id="rId1" Type="http://schemas.openxmlformats.org/officeDocument/2006/relationships/image" Target="../media/image64.wmf"/><Relationship Id="rId6" Type="http://schemas.openxmlformats.org/officeDocument/2006/relationships/image" Target="../media/image69.wmf"/><Relationship Id="rId5" Type="http://schemas.openxmlformats.org/officeDocument/2006/relationships/image" Target="../media/image68.wmf"/><Relationship Id="rId4" Type="http://schemas.openxmlformats.org/officeDocument/2006/relationships/image" Target="../media/image6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8553F7-B9DF-40E4-9460-D9E3E4AC60BE}" type="datetimeFigureOut">
              <a:rPr lang="en-US" smtClean="0"/>
              <a:t>14/03/2024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6F3B7D-E3BB-4AF2-97E7-41990B224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573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7137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4328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14/03/2024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431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14/03/2024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964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06374"/>
            <a:ext cx="2742486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06374"/>
            <a:ext cx="8024310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14/03/2024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447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14/03/2024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28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14/03/2024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837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200151"/>
            <a:ext cx="5383398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200151"/>
            <a:ext cx="5383398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14/03/2024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785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7"/>
            <a:ext cx="1096994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6" y="1535113"/>
            <a:ext cx="5387630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6" y="2174875"/>
            <a:ext cx="5387630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14/03/2024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921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14/03/2024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311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14/03/2024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025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3" y="273049"/>
            <a:ext cx="4010039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2"/>
            <a:ext cx="6813892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3" y="1435102"/>
            <a:ext cx="4010039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14/03/2024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91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14/03/2024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877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7"/>
            <a:ext cx="10969943" cy="1143000"/>
          </a:xfrm>
          <a:prstGeom prst="rect">
            <a:avLst/>
          </a:prstGeom>
        </p:spPr>
        <p:txBody>
          <a:bodyPr vert="horz" lIns="121899" tIns="60949" rIns="121899" bIns="6094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11894-28B8-4005-BA35-73238799DD5F}" type="datetimeFigureOut">
              <a:rPr lang="en-US" smtClean="0"/>
              <a:t>14/03/2024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303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18987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20" indent="-457120" algn="l" defTabSz="1218987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427" indent="-380933" algn="l" defTabSz="1218987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73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227" indent="-304747" algn="l" defTabSz="1218987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720" indent="-304747" algn="l" defTabSz="1218987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21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6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4.bin"/><Relationship Id="rId13" Type="http://schemas.openxmlformats.org/officeDocument/2006/relationships/image" Target="../media/image66.wmf"/><Relationship Id="rId18" Type="http://schemas.openxmlformats.org/officeDocument/2006/relationships/oleObject" Target="../embeddings/oleObject59.bin"/><Relationship Id="rId3" Type="http://schemas.openxmlformats.org/officeDocument/2006/relationships/notesSlide" Target="../notesSlides/notesSlide11.xml"/><Relationship Id="rId21" Type="http://schemas.openxmlformats.org/officeDocument/2006/relationships/image" Target="../media/image70.wmf"/><Relationship Id="rId7" Type="http://schemas.openxmlformats.org/officeDocument/2006/relationships/image" Target="../media/image72.png"/><Relationship Id="rId12" Type="http://schemas.openxmlformats.org/officeDocument/2006/relationships/oleObject" Target="../embeddings/oleObject56.bin"/><Relationship Id="rId17" Type="http://schemas.openxmlformats.org/officeDocument/2006/relationships/image" Target="../media/image68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58.bin"/><Relationship Id="rId20" Type="http://schemas.openxmlformats.org/officeDocument/2006/relationships/oleObject" Target="../embeddings/oleObject60.bin"/><Relationship Id="rId1" Type="http://schemas.openxmlformats.org/officeDocument/2006/relationships/vmlDrawing" Target="../drawings/vmlDrawing9.vml"/><Relationship Id="rId6" Type="http://schemas.openxmlformats.org/officeDocument/2006/relationships/image" Target="../media/image75.png"/><Relationship Id="rId11" Type="http://schemas.openxmlformats.org/officeDocument/2006/relationships/image" Target="../media/image65.wmf"/><Relationship Id="rId5" Type="http://schemas.openxmlformats.org/officeDocument/2006/relationships/image" Target="../media/image15.png"/><Relationship Id="rId15" Type="http://schemas.openxmlformats.org/officeDocument/2006/relationships/image" Target="../media/image67.wmf"/><Relationship Id="rId23" Type="http://schemas.openxmlformats.org/officeDocument/2006/relationships/image" Target="../media/image71.wmf"/><Relationship Id="rId10" Type="http://schemas.openxmlformats.org/officeDocument/2006/relationships/oleObject" Target="../embeddings/oleObject55.bin"/><Relationship Id="rId19" Type="http://schemas.openxmlformats.org/officeDocument/2006/relationships/image" Target="../media/image69.wmf"/><Relationship Id="rId4" Type="http://schemas.openxmlformats.org/officeDocument/2006/relationships/image" Target="../media/image14.png"/><Relationship Id="rId9" Type="http://schemas.openxmlformats.org/officeDocument/2006/relationships/image" Target="../media/image64.wmf"/><Relationship Id="rId14" Type="http://schemas.openxmlformats.org/officeDocument/2006/relationships/oleObject" Target="../embeddings/oleObject57.bin"/><Relationship Id="rId22" Type="http://schemas.openxmlformats.org/officeDocument/2006/relationships/oleObject" Target="../embeddings/oleObject61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wmf"/><Relationship Id="rId13" Type="http://schemas.openxmlformats.org/officeDocument/2006/relationships/oleObject" Target="../embeddings/oleObject65.bin"/><Relationship Id="rId18" Type="http://schemas.openxmlformats.org/officeDocument/2006/relationships/image" Target="../media/image78.wmf"/><Relationship Id="rId3" Type="http://schemas.openxmlformats.org/officeDocument/2006/relationships/notesSlide" Target="../notesSlides/notesSlide12.xml"/><Relationship Id="rId21" Type="http://schemas.openxmlformats.org/officeDocument/2006/relationships/oleObject" Target="../embeddings/oleObject69.bin"/><Relationship Id="rId7" Type="http://schemas.openxmlformats.org/officeDocument/2006/relationships/oleObject" Target="../embeddings/oleObject62.bin"/><Relationship Id="rId12" Type="http://schemas.openxmlformats.org/officeDocument/2006/relationships/image" Target="../media/image75.wmf"/><Relationship Id="rId17" Type="http://schemas.openxmlformats.org/officeDocument/2006/relationships/oleObject" Target="../embeddings/oleObject67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7.wmf"/><Relationship Id="rId20" Type="http://schemas.openxmlformats.org/officeDocument/2006/relationships/image" Target="../media/image79.wmf"/><Relationship Id="rId1" Type="http://schemas.openxmlformats.org/officeDocument/2006/relationships/vmlDrawing" Target="../drawings/vmlDrawing10.vml"/><Relationship Id="rId6" Type="http://schemas.openxmlformats.org/officeDocument/2006/relationships/image" Target="../media/image72.png"/><Relationship Id="rId11" Type="http://schemas.openxmlformats.org/officeDocument/2006/relationships/oleObject" Target="../embeddings/oleObject64.bin"/><Relationship Id="rId24" Type="http://schemas.openxmlformats.org/officeDocument/2006/relationships/image" Target="../media/image81.wmf"/><Relationship Id="rId5" Type="http://schemas.openxmlformats.org/officeDocument/2006/relationships/image" Target="../media/image15.png"/><Relationship Id="rId15" Type="http://schemas.openxmlformats.org/officeDocument/2006/relationships/oleObject" Target="../embeddings/oleObject66.bin"/><Relationship Id="rId23" Type="http://schemas.openxmlformats.org/officeDocument/2006/relationships/oleObject" Target="../embeddings/oleObject70.bin"/><Relationship Id="rId10" Type="http://schemas.openxmlformats.org/officeDocument/2006/relationships/image" Target="../media/image74.wmf"/><Relationship Id="rId19" Type="http://schemas.openxmlformats.org/officeDocument/2006/relationships/oleObject" Target="../embeddings/oleObject68.bin"/><Relationship Id="rId4" Type="http://schemas.openxmlformats.org/officeDocument/2006/relationships/image" Target="../media/image14.png"/><Relationship Id="rId9" Type="http://schemas.openxmlformats.org/officeDocument/2006/relationships/oleObject" Target="../embeddings/oleObject63.bin"/><Relationship Id="rId14" Type="http://schemas.openxmlformats.org/officeDocument/2006/relationships/image" Target="../media/image76.wmf"/><Relationship Id="rId22" Type="http://schemas.openxmlformats.org/officeDocument/2006/relationships/image" Target="../media/image80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84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wmf"/><Relationship Id="rId13" Type="http://schemas.openxmlformats.org/officeDocument/2006/relationships/oleObject" Target="../embeddings/oleObject74.bin"/><Relationship Id="rId3" Type="http://schemas.openxmlformats.org/officeDocument/2006/relationships/notesSlide" Target="../notesSlides/notesSlide14.xml"/><Relationship Id="rId7" Type="http://schemas.openxmlformats.org/officeDocument/2006/relationships/oleObject" Target="../embeddings/oleObject71.bin"/><Relationship Id="rId12" Type="http://schemas.openxmlformats.org/officeDocument/2006/relationships/image" Target="../media/image8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84.emf"/><Relationship Id="rId11" Type="http://schemas.openxmlformats.org/officeDocument/2006/relationships/oleObject" Target="../embeddings/oleObject73.bin"/><Relationship Id="rId5" Type="http://schemas.openxmlformats.org/officeDocument/2006/relationships/image" Target="../media/image15.png"/><Relationship Id="rId10" Type="http://schemas.openxmlformats.org/officeDocument/2006/relationships/image" Target="../media/image86.wmf"/><Relationship Id="rId4" Type="http://schemas.openxmlformats.org/officeDocument/2006/relationships/image" Target="../media/image14.png"/><Relationship Id="rId9" Type="http://schemas.openxmlformats.org/officeDocument/2006/relationships/oleObject" Target="../embeddings/oleObject72.bin"/><Relationship Id="rId14" Type="http://schemas.openxmlformats.org/officeDocument/2006/relationships/image" Target="../media/image88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13" Type="http://schemas.openxmlformats.org/officeDocument/2006/relationships/oleObject" Target="../embeddings/oleObject4.bin"/><Relationship Id="rId18" Type="http://schemas.openxmlformats.org/officeDocument/2006/relationships/oleObject" Target="../embeddings/oleObject6.bin"/><Relationship Id="rId3" Type="http://schemas.openxmlformats.org/officeDocument/2006/relationships/notesSlide" Target="../notesSlides/notesSlide2.xml"/><Relationship Id="rId21" Type="http://schemas.openxmlformats.org/officeDocument/2006/relationships/image" Target="../media/image12.wmf"/><Relationship Id="rId7" Type="http://schemas.openxmlformats.org/officeDocument/2006/relationships/oleObject" Target="../embeddings/oleObject1.bin"/><Relationship Id="rId12" Type="http://schemas.openxmlformats.org/officeDocument/2006/relationships/image" Target="../media/image8.wmf"/><Relationship Id="rId17" Type="http://schemas.openxmlformats.org/officeDocument/2006/relationships/image" Target="../media/image10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5.bin"/><Relationship Id="rId20" Type="http://schemas.openxmlformats.org/officeDocument/2006/relationships/oleObject" Target="../embeddings/oleObject7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png"/><Relationship Id="rId11" Type="http://schemas.openxmlformats.org/officeDocument/2006/relationships/oleObject" Target="../embeddings/oleObject3.bin"/><Relationship Id="rId5" Type="http://schemas.openxmlformats.org/officeDocument/2006/relationships/image" Target="../media/image14.png"/><Relationship Id="rId15" Type="http://schemas.openxmlformats.org/officeDocument/2006/relationships/image" Target="../media/image16.png"/><Relationship Id="rId10" Type="http://schemas.openxmlformats.org/officeDocument/2006/relationships/image" Target="../media/image7.wmf"/><Relationship Id="rId19" Type="http://schemas.openxmlformats.org/officeDocument/2006/relationships/image" Target="../media/image11.wmf"/><Relationship Id="rId4" Type="http://schemas.openxmlformats.org/officeDocument/2006/relationships/image" Target="../media/image13.png"/><Relationship Id="rId9" Type="http://schemas.openxmlformats.org/officeDocument/2006/relationships/oleObject" Target="../embeddings/oleObject2.bin"/><Relationship Id="rId14" Type="http://schemas.openxmlformats.org/officeDocument/2006/relationships/image" Target="../media/image9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13" Type="http://schemas.openxmlformats.org/officeDocument/2006/relationships/image" Target="../media/image20.wmf"/><Relationship Id="rId18" Type="http://schemas.openxmlformats.org/officeDocument/2006/relationships/image" Target="../media/image11.wmf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7.wmf"/><Relationship Id="rId12" Type="http://schemas.openxmlformats.org/officeDocument/2006/relationships/oleObject" Target="../embeddings/oleObject11.bin"/><Relationship Id="rId17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.wmf"/><Relationship Id="rId20" Type="http://schemas.openxmlformats.org/officeDocument/2006/relationships/image" Target="../media/image21.wmf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19.wmf"/><Relationship Id="rId5" Type="http://schemas.openxmlformats.org/officeDocument/2006/relationships/image" Target="../media/image15.png"/><Relationship Id="rId15" Type="http://schemas.openxmlformats.org/officeDocument/2006/relationships/oleObject" Target="../embeddings/oleObject12.bin"/><Relationship Id="rId10" Type="http://schemas.openxmlformats.org/officeDocument/2006/relationships/oleObject" Target="../embeddings/oleObject10.bin"/><Relationship Id="rId19" Type="http://schemas.openxmlformats.org/officeDocument/2006/relationships/oleObject" Target="../embeddings/oleObject14.bin"/><Relationship Id="rId4" Type="http://schemas.openxmlformats.org/officeDocument/2006/relationships/image" Target="../media/image14.png"/><Relationship Id="rId9" Type="http://schemas.openxmlformats.org/officeDocument/2006/relationships/image" Target="../media/image18.wmf"/><Relationship Id="rId1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13" Type="http://schemas.openxmlformats.org/officeDocument/2006/relationships/image" Target="../media/image25.wmf"/><Relationship Id="rId18" Type="http://schemas.openxmlformats.org/officeDocument/2006/relationships/oleObject" Target="../embeddings/oleObject21.bin"/><Relationship Id="rId3" Type="http://schemas.openxmlformats.org/officeDocument/2006/relationships/notesSlide" Target="../notesSlides/notesSlide4.xml"/><Relationship Id="rId21" Type="http://schemas.openxmlformats.org/officeDocument/2006/relationships/image" Target="../media/image29.wmf"/><Relationship Id="rId7" Type="http://schemas.openxmlformats.org/officeDocument/2006/relationships/image" Target="../media/image22.wmf"/><Relationship Id="rId12" Type="http://schemas.openxmlformats.org/officeDocument/2006/relationships/oleObject" Target="../embeddings/oleObject18.bin"/><Relationship Id="rId17" Type="http://schemas.openxmlformats.org/officeDocument/2006/relationships/image" Target="../media/image27.wmf"/><Relationship Id="rId25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0.bin"/><Relationship Id="rId20" Type="http://schemas.openxmlformats.org/officeDocument/2006/relationships/oleObject" Target="../embeddings/oleObject22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5.bin"/><Relationship Id="rId11" Type="http://schemas.openxmlformats.org/officeDocument/2006/relationships/image" Target="../media/image24.wmf"/><Relationship Id="rId24" Type="http://schemas.openxmlformats.org/officeDocument/2006/relationships/image" Target="../media/image31.png"/><Relationship Id="rId5" Type="http://schemas.openxmlformats.org/officeDocument/2006/relationships/image" Target="../media/image15.png"/><Relationship Id="rId15" Type="http://schemas.openxmlformats.org/officeDocument/2006/relationships/image" Target="../media/image26.wmf"/><Relationship Id="rId23" Type="http://schemas.openxmlformats.org/officeDocument/2006/relationships/image" Target="../media/image30.wmf"/><Relationship Id="rId10" Type="http://schemas.openxmlformats.org/officeDocument/2006/relationships/oleObject" Target="../embeddings/oleObject17.bin"/><Relationship Id="rId19" Type="http://schemas.openxmlformats.org/officeDocument/2006/relationships/image" Target="../media/image28.wmf"/><Relationship Id="rId4" Type="http://schemas.openxmlformats.org/officeDocument/2006/relationships/image" Target="../media/image14.png"/><Relationship Id="rId9" Type="http://schemas.openxmlformats.org/officeDocument/2006/relationships/image" Target="../media/image23.wmf"/><Relationship Id="rId14" Type="http://schemas.openxmlformats.org/officeDocument/2006/relationships/oleObject" Target="../embeddings/oleObject19.bin"/><Relationship Id="rId22" Type="http://schemas.openxmlformats.org/officeDocument/2006/relationships/oleObject" Target="../embeddings/oleObject23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13" Type="http://schemas.openxmlformats.org/officeDocument/2006/relationships/image" Target="../media/image36.wmf"/><Relationship Id="rId18" Type="http://schemas.openxmlformats.org/officeDocument/2006/relationships/image" Target="../media/image38.wmf"/><Relationship Id="rId3" Type="http://schemas.openxmlformats.org/officeDocument/2006/relationships/notesSlide" Target="../notesSlides/notesSlide5.xml"/><Relationship Id="rId21" Type="http://schemas.openxmlformats.org/officeDocument/2006/relationships/oleObject" Target="../embeddings/oleObject30.bin"/><Relationship Id="rId7" Type="http://schemas.openxmlformats.org/officeDocument/2006/relationships/image" Target="../media/image33.wmf"/><Relationship Id="rId12" Type="http://schemas.openxmlformats.org/officeDocument/2006/relationships/oleObject" Target="../embeddings/oleObject27.bin"/><Relationship Id="rId17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0.png"/><Relationship Id="rId20" Type="http://schemas.openxmlformats.org/officeDocument/2006/relationships/image" Target="../media/image32.png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4.bin"/><Relationship Id="rId11" Type="http://schemas.openxmlformats.org/officeDocument/2006/relationships/image" Target="../media/image35.wmf"/><Relationship Id="rId5" Type="http://schemas.openxmlformats.org/officeDocument/2006/relationships/image" Target="../media/image15.png"/><Relationship Id="rId15" Type="http://schemas.openxmlformats.org/officeDocument/2006/relationships/image" Target="../media/image37.wmf"/><Relationship Id="rId10" Type="http://schemas.openxmlformats.org/officeDocument/2006/relationships/oleObject" Target="../embeddings/oleObject26.bin"/><Relationship Id="rId19" Type="http://schemas.openxmlformats.org/officeDocument/2006/relationships/image" Target="../media/image31.png"/><Relationship Id="rId4" Type="http://schemas.openxmlformats.org/officeDocument/2006/relationships/image" Target="../media/image14.png"/><Relationship Id="rId9" Type="http://schemas.openxmlformats.org/officeDocument/2006/relationships/image" Target="../media/image34.wmf"/><Relationship Id="rId14" Type="http://schemas.openxmlformats.org/officeDocument/2006/relationships/oleObject" Target="../embeddings/oleObject28.bin"/><Relationship Id="rId22" Type="http://schemas.openxmlformats.org/officeDocument/2006/relationships/image" Target="../media/image39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13" Type="http://schemas.openxmlformats.org/officeDocument/2006/relationships/image" Target="../media/image43.wmf"/><Relationship Id="rId18" Type="http://schemas.microsoft.com/office/2007/relationships/hdphoto" Target="../media/hdphoto1.wdp"/><Relationship Id="rId3" Type="http://schemas.openxmlformats.org/officeDocument/2006/relationships/notesSlide" Target="../notesSlides/notesSlide6.xml"/><Relationship Id="rId21" Type="http://schemas.openxmlformats.org/officeDocument/2006/relationships/image" Target="../media/image45.wmf"/><Relationship Id="rId7" Type="http://schemas.openxmlformats.org/officeDocument/2006/relationships/image" Target="../media/image40.wmf"/><Relationship Id="rId12" Type="http://schemas.openxmlformats.org/officeDocument/2006/relationships/oleObject" Target="../embeddings/oleObject34.bin"/><Relationship Id="rId17" Type="http://schemas.openxmlformats.org/officeDocument/2006/relationships/image" Target="../media/image48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7.png"/><Relationship Id="rId20" Type="http://schemas.openxmlformats.org/officeDocument/2006/relationships/oleObject" Target="../embeddings/oleObject36.bin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31.bin"/><Relationship Id="rId11" Type="http://schemas.openxmlformats.org/officeDocument/2006/relationships/image" Target="../media/image42.wmf"/><Relationship Id="rId5" Type="http://schemas.openxmlformats.org/officeDocument/2006/relationships/image" Target="../media/image15.png"/><Relationship Id="rId15" Type="http://schemas.openxmlformats.org/officeDocument/2006/relationships/image" Target="../media/image44.wmf"/><Relationship Id="rId23" Type="http://schemas.openxmlformats.org/officeDocument/2006/relationships/image" Target="../media/image46.wmf"/><Relationship Id="rId10" Type="http://schemas.openxmlformats.org/officeDocument/2006/relationships/oleObject" Target="../embeddings/oleObject33.bin"/><Relationship Id="rId19" Type="http://schemas.openxmlformats.org/officeDocument/2006/relationships/image" Target="../media/image50.png"/><Relationship Id="rId4" Type="http://schemas.openxmlformats.org/officeDocument/2006/relationships/image" Target="../media/image14.png"/><Relationship Id="rId9" Type="http://schemas.openxmlformats.org/officeDocument/2006/relationships/image" Target="../media/image41.wmf"/><Relationship Id="rId14" Type="http://schemas.openxmlformats.org/officeDocument/2006/relationships/oleObject" Target="../embeddings/oleObject35.bin"/><Relationship Id="rId22" Type="http://schemas.openxmlformats.org/officeDocument/2006/relationships/oleObject" Target="../embeddings/oleObject37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.bin"/><Relationship Id="rId13" Type="http://schemas.openxmlformats.org/officeDocument/2006/relationships/image" Target="../media/image43.wmf"/><Relationship Id="rId18" Type="http://schemas.microsoft.com/office/2007/relationships/hdphoto" Target="../media/hdphoto1.wdp"/><Relationship Id="rId3" Type="http://schemas.openxmlformats.org/officeDocument/2006/relationships/notesSlide" Target="../notesSlides/notesSlide7.xml"/><Relationship Id="rId21" Type="http://schemas.openxmlformats.org/officeDocument/2006/relationships/oleObject" Target="../embeddings/oleObject44.bin"/><Relationship Id="rId7" Type="http://schemas.openxmlformats.org/officeDocument/2006/relationships/image" Target="../media/image40.wmf"/><Relationship Id="rId12" Type="http://schemas.openxmlformats.org/officeDocument/2006/relationships/oleObject" Target="../embeddings/oleObject41.bin"/><Relationship Id="rId17" Type="http://schemas.openxmlformats.org/officeDocument/2006/relationships/image" Target="../media/image48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7.png"/><Relationship Id="rId20" Type="http://schemas.openxmlformats.org/officeDocument/2006/relationships/image" Target="../media/image50.wmf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38.bin"/><Relationship Id="rId11" Type="http://schemas.openxmlformats.org/officeDocument/2006/relationships/image" Target="../media/image42.wmf"/><Relationship Id="rId5" Type="http://schemas.openxmlformats.org/officeDocument/2006/relationships/image" Target="../media/image15.png"/><Relationship Id="rId15" Type="http://schemas.openxmlformats.org/officeDocument/2006/relationships/image" Target="../media/image49.wmf"/><Relationship Id="rId10" Type="http://schemas.openxmlformats.org/officeDocument/2006/relationships/oleObject" Target="../embeddings/oleObject40.bin"/><Relationship Id="rId19" Type="http://schemas.openxmlformats.org/officeDocument/2006/relationships/oleObject" Target="../embeddings/oleObject43.bin"/><Relationship Id="rId4" Type="http://schemas.openxmlformats.org/officeDocument/2006/relationships/image" Target="../media/image14.png"/><Relationship Id="rId9" Type="http://schemas.openxmlformats.org/officeDocument/2006/relationships/image" Target="../media/image41.wmf"/><Relationship Id="rId14" Type="http://schemas.openxmlformats.org/officeDocument/2006/relationships/oleObject" Target="../embeddings/oleObject42.bin"/><Relationship Id="rId22" Type="http://schemas.openxmlformats.org/officeDocument/2006/relationships/image" Target="../media/image51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6.bin"/><Relationship Id="rId13" Type="http://schemas.openxmlformats.org/officeDocument/2006/relationships/image" Target="../media/image55.wmf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52.wmf"/><Relationship Id="rId12" Type="http://schemas.openxmlformats.org/officeDocument/2006/relationships/oleObject" Target="../embeddings/oleObject48.bin"/><Relationship Id="rId2" Type="http://schemas.openxmlformats.org/officeDocument/2006/relationships/slideLayout" Target="../slideLayouts/slideLayout2.xml"/><Relationship Id="rId16" Type="http://schemas.microsoft.com/office/2007/relationships/hdphoto" Target="../media/hdphoto1.wdp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45.bin"/><Relationship Id="rId11" Type="http://schemas.openxmlformats.org/officeDocument/2006/relationships/image" Target="../media/image54.wmf"/><Relationship Id="rId5" Type="http://schemas.openxmlformats.org/officeDocument/2006/relationships/image" Target="../media/image15.png"/><Relationship Id="rId15" Type="http://schemas.openxmlformats.org/officeDocument/2006/relationships/image" Target="../media/image48.png"/><Relationship Id="rId10" Type="http://schemas.openxmlformats.org/officeDocument/2006/relationships/oleObject" Target="../embeddings/oleObject47.bin"/><Relationship Id="rId4" Type="http://schemas.openxmlformats.org/officeDocument/2006/relationships/image" Target="../media/image14.png"/><Relationship Id="rId9" Type="http://schemas.openxmlformats.org/officeDocument/2006/relationships/image" Target="../media/image53.wmf"/><Relationship Id="rId14" Type="http://schemas.openxmlformats.org/officeDocument/2006/relationships/image" Target="../media/image4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13" Type="http://schemas.openxmlformats.org/officeDocument/2006/relationships/oleObject" Target="../embeddings/oleObject52.bin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49.bin"/><Relationship Id="rId12" Type="http://schemas.openxmlformats.org/officeDocument/2006/relationships/image" Target="../media/image58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0.w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15.png"/><Relationship Id="rId11" Type="http://schemas.openxmlformats.org/officeDocument/2006/relationships/oleObject" Target="../embeddings/oleObject51.bin"/><Relationship Id="rId5" Type="http://schemas.openxmlformats.org/officeDocument/2006/relationships/image" Target="../media/image61.png"/><Relationship Id="rId15" Type="http://schemas.openxmlformats.org/officeDocument/2006/relationships/oleObject" Target="../embeddings/oleObject53.bin"/><Relationship Id="rId10" Type="http://schemas.openxmlformats.org/officeDocument/2006/relationships/image" Target="../media/image57.wmf"/><Relationship Id="rId4" Type="http://schemas.openxmlformats.org/officeDocument/2006/relationships/image" Target="../media/image14.png"/><Relationship Id="rId9" Type="http://schemas.openxmlformats.org/officeDocument/2006/relationships/oleObject" Target="../embeddings/oleObject50.bin"/><Relationship Id="rId14" Type="http://schemas.openxmlformats.org/officeDocument/2006/relationships/image" Target="../media/image5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5845033" y="2453262"/>
            <a:ext cx="4724400" cy="1371599"/>
          </a:xfrm>
          <a:prstGeom prst="roundRect">
            <a:avLst>
              <a:gd name="adj" fmla="val 5195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p:pic>
        <p:nvPicPr>
          <p:cNvPr id="10240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012" y="2151063"/>
            <a:ext cx="1757346" cy="325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709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332" y="2514600"/>
            <a:ext cx="4023360" cy="105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7091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53" b="32338"/>
          <a:stretch/>
        </p:blipFill>
        <p:spPr bwMode="auto">
          <a:xfrm>
            <a:off x="6170612" y="3111263"/>
            <a:ext cx="3921254" cy="588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11" b="20626"/>
          <a:stretch/>
        </p:blipFill>
        <p:spPr bwMode="auto">
          <a:xfrm>
            <a:off x="5408612" y="1600200"/>
            <a:ext cx="5038016" cy="732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1787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123930" y="109882"/>
            <a:ext cx="9837881" cy="1657923"/>
          </a:xfrm>
          <a:prstGeom prst="roundRect">
            <a:avLst>
              <a:gd name="adj" fmla="val 2970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p:sp>
        <p:nvSpPr>
          <p:cNvPr id="8" name="TextBox 7"/>
          <p:cNvSpPr txBox="1"/>
          <p:nvPr/>
        </p:nvSpPr>
        <p:spPr>
          <a:xfrm>
            <a:off x="2208213" y="152400"/>
            <a:ext cx="9662618" cy="1600416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 algn="just"/>
            <a:r>
              <a:rPr lang="vi-VN" b="1">
                <a:latin typeface="Arial" pitchFamily="34" charset="0"/>
                <a:cs typeface="Arial" pitchFamily="34" charset="0"/>
              </a:rPr>
              <a:t>Một đoàn khách du lịch gồm 31 người, trong đó có 7 người đến từ Hà Nội, 5 người đến từ Hải Phòng. Chọn ngẫu nhiên một người trong đoàn. Tính xác suất để người đó đến từ Hà Nội hoặc đến từ Hải Phòng</a:t>
            </a:r>
            <a:r>
              <a:rPr lang="vi-VN" b="1" smtClean="0">
                <a:latin typeface="Arial" pitchFamily="34" charset="0"/>
                <a:cs typeface="Arial" pitchFamily="34" charset="0"/>
              </a:rPr>
              <a:t>.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2" y="138453"/>
            <a:ext cx="1867477" cy="162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79418" y="443253"/>
            <a:ext cx="145334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8.23</a:t>
            </a:r>
            <a:endParaRPr lang="en-US" sz="66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sp>
        <p:nvSpPr>
          <p:cNvPr id="2" name="AutoShape 24" descr="Premium Vector | Young good looking man doing arm crossed pose with  confid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12" descr="data:image/jpeg;base64,/9j/4AAQSkZJRgABAQAAAQABAAD/2wCEAAkGBxEQEhUSExMWFRUXFxcYGBgXFxoXGBceFx0aGBcYFxYYHyghIR4mHRcYITEiJSkrLy4uGCAzODMtNygtMCsBCgoKDg0OGxAQGy8lICUtLS0vLy0tLS8vLS0tLS0tLS0tLS0tLS0tLS4tLS0tLS0tLS0tLS0tLS0tLS0tLS0tLf/AABEIAL4BCQMBIgACEQEDEQH/xAAcAAEAAgMBAQEAAAAAAAAAAAAABQYDBAcCAQj/xABEEAACAQIEAwYCBwUGBAcAAAABAgMAEQQSITEFQVEGEyJhcYEyQgcUI1JikaEzcoKxwRVDU5Ki0YOj4fAIVGNzk7LD/8QAGwEBAAIDAQEAAAAAAAAAAAAAAAMEAQIFBgf/xAAxEQABAwICBwgCAwEBAAAAAAABAAIDBBEhMQUSQVFhcZETIjKBobHR8MHhBkLxFCP/2gAMAwEAAhEDEQA/AO40pSiJSlKIlKUoiUpSiJSlKIlKUoixSxhgVIuCCCOoOhqATsnAFyZ5SgdXVWkuq5bmygi1jmN+Z61ZKVuyR7PCSFo6Nj/ELqvt2WgscpdG7xpAytZlLgBgptbLYDS1eRwzCYNoZLspUd0guTmLknUAXJuSb1CSGUYqTOs7SGRhHYsI1iKtZhbQ28OnXzrSgfEJEhYTePDSIukhPeGRrXG4OW2/Kui2CR9g6TAgbc7g3tnsuMRtsqRljBwZj8EK1R9lcOJDIc7As7ZC3gBcWYgWvqOprwnZKAKykyNmTICz3KKCGyppoLjneq/hcBjXxJt3ilDh7uzsFACDvABs9yOXTzr72lSf64xQSH9kY8ufW1s4Qr4Rzvm0oI5S8M7bNoPsRkeOeeezPGvGG63Z7be99nBWF+ymGPe6MO9ZXJDfAy3IKaaaseu9Z17PQfV2w5zMrsWZma7lib5s3W4FVOSbE/WZHCzWdsQnO2UJaOy7ixF72APLnW32RXErOqS94UEJYFs1vtMjgG/MEsOunlWskUwj1jLkA7Pd+RYYZ8FlskRdqiPO4vwz6G6mJOzUIAaR5ZMiSLd3ztZwQeW4G1q1sNwHB4lQY5JGVVWNsrWDhbMFfTXcbW/So/6pJBJjWQTfZooh1dheRSCR96xN+drVHiDGFDhwJ0PfxlSSxIzI97uCRbMFO9hfrW7I5DiJbZdDicMctbrfgVq6Rl8Y9/vbPjYq8HhEZlaXXM0fdEX0y+Wm/K9aWG7LwoqrmdlVw4VmBAy5hawGxzG9VbvMQ6I8yziJppmkVc4a5Vcg01C5r25b1aZsc8PDjNlKOkBIViWKkL4cxbUm9t6ryRyxAAPvfDDZmPnkCN6lZJHISS21hfHyPxtxtwWlgMbDg0ljw8M00UTMZXBQhSAMyrmILFQNQoO1r30qewnFYpmyRtmPdpJcDTLJfIb+eU6VGYbhskfD1ghy953QW7kgZpB9o5sCSbsx8zUVw/FxYCaVGzMF+pYZbC58KfEeg+0F/UVE4CQuOZ9TliVu1xjDQcB6DPAe3qrYcdF4/Go7sgPc2CkgMAxPkQfcV84Xi++iSTKUJGqNujA2ZT5ggj2qu8V4jg1jlLRM4aaXOgt9o0CXlc5mtlUR87aqNL2qVw/GYc6wrmJ7wwgnW7JGJGJJN7BdCTreoiw2yKlEnesSFNUqH4/xxMIoLKzkh2yra+WMZnbUjYWHmWA518HHkMrR5XypmDS2GRWRQ7Kdb6Kw1ta+m9Y1HWvZbdo29rqZpUVwbi64lc2Ro/hyh8t2DLnUixPy62OoqVrBBBsVsCCLhKUpWFlKUpREpSlESlfL19oiUpSiJSlKIlKUoiUpSiJSlKJdKUpRFrLhIxIZQozkBS1tSBsCelbNKxTTKgu7BR1YgD8zRMllpUeOL4c7TRn91w38jX0cXw97d9HfoXUH8ia11hvWbHNb9R/G8D9Yw8sN7Z0ZQehI0P51uqwIuDceVega3FwbrUgOFiqsvF5vq4iEEv1rJkymNhGGtlz97bJk+bRr20teofEdnMSryyZe+KnBlLsA0uTue/JLHQkwLv510G1LVI2XV8IChdAHDE5LnsfCMUrxtPhzKiSYjMsbreQzv3mexYDu7hVyk33uLVki4dxESqe6UES4hjIHUqDiALSKDqQguLEXJtpa5q/Wpas9u7cPt/k/bLH/ADjeftvgKu8ZilXEwzpC0yiOWMqpUFS5RlY5yBbwWJ5VXJOC8QN07tdTilZ+8AVjide8te+VQAACL35W1ro1fLVhkxaLAD7fjxWXwBxzPp8cFVuzHCjnbESw93IViRVYgkd2gRn8JIBJuBzyqOpq1UpWj3FxuVIxgYLBKUpWq3SlKURKUpREpSlESlKURKUpREpSlESlKURKUrEkqklQQStrgEXF9RcctKIstQfEe0EcbNHGDLKujKpsqG1x3smymxBy6tY3Cmo/jPGGldoIGKoptLKu5I3iiPUbM/y/CPFcpqYeNIlAUAW2A2F9b+p3rn1VcIjqNxPsrUNMXi7sltS4jES6ySZF+7HeMf5/2h9QUv0rymHjQl7AMd2tZj6t8R9yaxCTW51rFLH3nxnw9Ovl5jy263rkPnfJ4yfx0V5sDW5BeMRxZbkIjSsPui+o3BckKD5Fr1pyyYxiLRxxj8TksP4VW361KLIFFlUACsZN6iuN330UrRYqt/2dj0Yuk0OpvYJIh/zh/wBctTPC+2GJw9kxsBte3eRnvffQBv8AMot1NZ5+HtMLFmVfwkoT/ENfytUbxHgWChQu+Yc797Ip9c2e9WYZ3R4jDkP2B6LSRjZMHYq5y9osP3avG4lz3yBCNbbk9AL6322sTYVGPxTEyHR8nlGF09WkDX9QB6VzpoSW7zDxzm3zkDS3V5Crketxrp1qx8K4kXGV1+0A1XTXpY3tbz8qsT1krvCbDdt87qOOjY0Y4qwr324xEwPqjfoyEfpWaHi+Jh/aKJ05lBklHmUJyvzJsVOmik1CDiTIRnj7sE2DaMPQldq3IeIKWy3BNgSAbkA3APpofyqJlXMw5355LD6ZpGXRWzh+NjnQSRMGQ31HUGxBB1DAggg2IIINblUiSZsK/wBZj1U275B867ZwB/eKNvvAZTyK3KGVXUMpBVgCCNQQdQQeldmCdszbjzXOkjMZsstKUqdRpSlKIlKUoiUpVfxHGGlZo8Pay37yZrZEtoQt9CRrc7Ai3i1ykUtjMdHCLuwUcuZPoo1PtUY3HZHuIMNJJ0ZiI0b0OrD3Woccf4XAxL4gTyc2VXn1HK8YYC3mdKzH6QsENhMR17oj9DY1I2KRwu1pPkVG6aNps5wHMhZcXxfiMa5mwcFrgAfWmLEnYC0P68hcnQVu/wBvWtnhk88uVgPPcH8hUdhOJrj379L9yl0jzAqS+0rlT00QcxaTk1brKDXldJaZlgqDHEBZuBuNu3plzur0MTXMu7apHA8WgmJEbgsNSpurgbXKNZredrVIVxPt9imOKUI7J3IsHjYqwc2ZtR+EJ+tSnZD6SJEdMPjvEGIWPEKttTYBZlGxJ+caa6jc16qkpqiaiZVOb4hcgbBsPmLHz81z3VEXbOiBxB6/5kusUpSo1MlKUoiovbHizQ43Ci793H9qyr8+cmPbnlTOcvO/W1V1eLyjEYtoJHRJ5L5zGVzDKArJnAKsoOTMR8m2gNXftd2a+uhGV8ksd8pIJBDWurW81BB5dDciuZYMs7NncFYyQSDdWO4ANgcuWzai5zgbAg82skmjvY2G/bllZdOjjhkAuLkYEbM73urRw3ErZUUKqqANW/kPWpGufcP7RZh9ph5EKsVIGWRQVNiNCG5c1FS8nGZJdB4F5sxUafhUEkn963vtXHdE9pId7j75DFX+64At9irFHiMzlRqANT53r1HiVZio5C/+9VZ+IKgyoSfS+p8+puf1rbjw8uGKSSGzShhbkuW2VPUgsf4fK51DHFpIyC3cwCwviclYYnzKD1F6zRMo136CqxwTipCuja5XkA6gBmA9q3eE48BcrdTr5g2P+/vWCC0rRzCrFFKSCTyqHGCOJmLyaqpsina43cj10Hp51tJi1+AMDfob7Vt4YgAk9ay07lERq3UfxaI2CIPXp11qG45AcOIpU1ZXCn8QbkP0/IVbWiUnMdqguKr380cfyq3ev5ABljX1LHN6RnqKywWdc/RZZbISLBbEUokjuArK42OoIPWsWEwSxlmAALWHhBtYXtqSSTqdfTpUV2SxRKyxNvFNKg9Fdgv+m361YKySW3bsWbAm69Bja3LUfnWCHjHd4N8Oe8Ei3EbIQoAzZk8QIsEHhI5hdL3r5iXKrcVH4uTvBZgLcx19fKpIah0JJbtwWHQNkAvvurb2Z7RRy4eIzSKJSCDfw3sSAb2A1AB061ZAa41PxZFNv9/6VeewnFe9Ro73y2K89DoQPIH+ddSkrTI4McPNUqqi7NpkblfLmrbSlK6S5yUpWDF4lYkeRzZUVmY9AoJJ/IURUP6Ue1MmH7vB4e3ezAtIbn7OMafKQQXNxe40VrWNiKPNK8iqkjF1XZWsEHS0YsotoAbXsBWhhsY+LmlxknxzNmA+6uyIPRQBW27hdyB616aloo4WAuA1rXJOz8Bedrqx8khjacBhht6bF7rHNJlUta9gTYc7a2Fb+F4ViZbZMPIQedhGPX7Qrf2vW4OzeKR4TIqBDPCDaQsxGcMwy5bfCrc6r1OnaGAG8rS4A2AIJJAwGF8b71FDo2okI7hAuMThht9FeeD4L6vBFDuUQBjtmbd292JPvWziJ1jRnY2VFLMegUXJ/IVlqtdvcd3eGEYPindYv4dXkv5FEZf4hXxqmhfWVLY/7PcMeJOJ917aRwiYXbAPZUSV2luz/E92byLHMR7E29q1eGYbPiIY97zwj/mLc1t1s9lcOX4jhlA0Euc+QRGf+ar+dfdJQ2KncG4ANIHSwXhKfWkqGk5l1z1uV1DheNaCX6tIbgm0ZPI7hPQjUdLEfdFWSqv2uwuYKwJU7ZhupHiRh5g6+1S/Asf9Ygjl0DEEOAbhXUlZFB8nVh7V5JesUjSlKIlcT7V8M/s+TEDMcjypiA1towFBQW3y90w9Mt967ZUZxngsGLTJMmYa2OzLfTQ/02PO9QVEPatt5/fZT083ZP1ufsuadn+zaYsSzEsGZ7BlIsQoFmIIIO9r72Qa1IDsC99Z1t/7Zv8AnnrJg+HYjAmSLDTApC2VY5QtnBCyeKRQCCA9gbdLjcm34SbvEVrEXGoO4PMGqQp47WIuRh0V81MniabA4qH4T2Vgw5Dau42ZuXoBYD1tfzra41wyPFRmIkXG1iMykbEdD68iRsTTtFDK8WSJsmY2ke+UqgBLZSNbmwGhBsTYg61Qv7OwrDNHFNlDZRiECRgMCc4RgLDTZ7AHfNzqZsY8LRhwUDpDfXc7qVpYrgWPw05IjMiNcllI0YC2zG4zADwnQH5q9SQ4zVkw8ge2twuQ22LBmAvyurAnTewroPAMTnUo795lOW7C0ika5JB1AI15gj1MhjEULtrsKrup2E61uHPmrIqH+E/eS5dwvijMimQhZOZQEKCDtla5BGxB5g+lb7dqJsyxJGkjswsFZhpsXYEeEAXP6XvVgx/AsPIS5iQtzJAubdTv+dRfAFigDLlCMHZbgbgEhSTzNrXJ61TkibHd2YvlzVgu1wN6sJZm8/QaUXDLErHYnUn+pPt+QrCccvOQW9f9qj+LcQMw7qO4X5m208vP/v1qiy11XXsBgq3wKb7eYD5vtv8A5Zpyv+nLU62Kz62IKki+1/Sq1wt1+u4hdLGOJVHKyZwf9RI9qsKkDwi2g28vT2NbzeLyHspmDDr7raGMNrEXrUkOh9Kw4rGJGNSL8h19Khm4+rxB7FQVDWPK4vYmtA1xFwFu0C6mYeAvKmFk1lWaYo0aqw7tVcqzNIp0GVWve2pFtRrauxPA2wsmI+IormOMtuwvck7XtoLjc3qS7C4B8PgYkkBDnPIyndTM7S5T5jPb2qw16SOnY2xAsR8W/K4MtTI7WF7g+17j45JSlKsKslUr6XcWYuFzgGxkMcQ9HdQ490zVdarXbfAxTwIsq51E0bWO11zWzDmL8jpWrpWwjtXC4biRvtjZZawvIaNq5z2S7MyYhA5PdxfK1tXFtCgPL8R9gRrV74bwTD4fWOMBvvnxOf4jrbyFh5VuQnlXt3CgkkAAXJJsAOpJrxWlNO1mknkyOs3Y0XDR8nicd1slPTUENMO6Md5z/XkvdRnFdZcKP/WZvW0Mw/mwPtXqPiXegGBDKp2e4SMg6ghzqwP3kVh51B9rMbisN3OLKRtDDITMkYZnWN1KM4Y2vlve2UbdL259PCS8NyJuAOJBAHW2dlZc4WVtqhfSBPmxMEd9EieQjzkYIhPskn51eMPOsiq6MGRgGVgbhgRcEHoRXN+1LZsdOfu9zH+SCT/9a7v8Rg19KMJHhDndBb3K52mJNWkdxsOpUdVh+i/Dd5jpptbRRZfImZtPcCFv81VjESZR58q6d9F/Du5wQkI8U7GX+HRY/Yqob+Ovp2lJNWDV3kD8led0VHrTa24fpTPaYfZD98fyaq99EfEDNh8UOUeNxIX912Eo/V2qQ7d8QEEJY/IryH+EG39arH/h/UjB4i//AJjfz7uO9cBsd4nP3W9f8XoScQF1OlKVEspWHFTiNGc7KCfyrNWlxbCmaCWIGxdGUHoSCAfY2oi4z207SxQcVC4rM+HMPj7rMtnsyhgA122QE3F7A6W1vvZGVwrROS1vEjH4ircm/Eu1+lud6qUvC4cVPJLioAhWVQnfI4WN1jQyJIV0AuwKsbo4H7pNswLhWiEb96bspfLlEjSOGlyA/KiIbHXbckGo3lpiF/FgpG6wlIHhsf0pDtM7rhMQyfGIZCtuoUkfrXC+wXHcfh514aCTFJKGkRlBIFszsrHUAgA+3mb/AKEkUMCDsdDVOjwX1Ud1KJVVQVSaJVkBjUXUSK3iV1UEZtVOW5sxtSmka0kO+2WahjnN7outpYCqw4pL6OcPL+JQxWJupKtYDyd96k5HLamsWDgmnw8aQL3EAIZe+UvLKAc2ZkBGTMxz6nNrqF2rPJA6fFb2uR+oqvVC7yRkrFIbMDTmFE8a4suGAzBrNcBgNAehJ0Hlciq9wxPrBZjII0zG73GrMfDGhbQ2FgTbU7eVm4xjI4Imkk+FRc7nTnYDW/Kw3vWlxDBIzK3yZAFsfDqSWv1BGW4OhsOlVC0HxZK8CR4c1FTRGN3jJuVI12uCLgkdeXty2rxiMRkQ68vyryZgxaS/hNrE/dUBQffU+hFY+AcOPFcQEAP1WMhpW5PzEQ65+f4b6i4zUWwGSYsZlforLpRHFrP/ANU/wjsYJ8FE+YxYgl5Uci+kuWyuu5BVIidQQR6g1GY4id444ozJMDICqFdkBz6sQCLpYHS9x1rt7xhlKnYi2mmh00I2qK4H2ZwmC/YQhDbLmJZ2yjZQ7kkLoPCDbQV25aRjy0nZ6i2S5EVa9mtxxHA3XM8H2Y4niDk7owKd5JMgCjmQiksx8tAeoronCOxmAw2Ro4FzIFCs13IKi2YZtA3mAKsVKkhgZEO6oZ6mSY3d6JSlKmUCUpSiJUN2qQnCyEfJlk9o2DsPdVI96ma8soIsRcGtXNDmlpyOHVZaS0gjYqacaQgKI0khVisaWzNkGu+gGwudPEBuQDz7F9oJMdZnNl0IjHwr0NjufM6+m1X/AICBgZ5YHu2q2Y2v3Zv3NvwgZlPVkc86q30jdnPq0v1uJfsZW8YG0cjfN+65/Jj+LSP+OaNpqKUGUBzzk4/1PAHK422vfhgq+l3STRnsyQBmN4/S2uw/FgjHCubKxLRX5E3Lx++rj1YdKukiBgQQCCCCDqCDoQR0riiYthY31BBB2IINwQeoIB9q6J2V7VrigIpLLOBtsJAPnT+q7j0sa538t0C+CQ1sI7jsXW/q7fyO07CdxWND13aMELz3hlxHyPZZsHhDw0lVJODJuAdThSTrY7mE3JP3N/hJK07tDMBiZ2JvmkNrc7WUfoorppkNVXjfY2KYl4SInOpFrxsfMD4T5jrsa538b0vTUlYZam4u3V1gL7QbuGey1wDvIzKs6ToZJ4QyO2Bvbr8qmcIwDY3ERwC/jaxI+VBq5v5KDbzt1rvUaLGoUAKqgADkAosPYAVQOwXDVwDSPiFIlbwKVVpECCzEh1GmZrXzBfgWpXjvafDteJJ47bMc6jzy7+Yr2dZXxVkmtC4OaMrG/P7wVOipXQR2cLE5/gfd6p30t8avAVBsZmCL+4nib2NgD+/Vj+hbA9zwwSHTvpJZT6A92Pa0YPvXLuPJPxbHpDArFcwhjfKcg5yyk2tYWJ31EYtvX6F4ZgUw8McEYskaLGo52UZRc9bCkjmsp2xg4k6x4bAPzwVgAl5JW7XwmsOFcsik7219Row/O9Z6qLdKUpRFAaQ4qRSNMRaRSebogSROl8iRsBzs5+U18xkah0lzBCvg2upEjKMpHUsFsRz8rgyuPwSToUcG1wQQSGUjVWVhqGB1BFQOKWeJTHPD9aiIIMkagkrb++w/Pp9nmuflUaVE9pzCkY4DAqVrxLGGBVhcHQg7HyNUrs92gjhlfCmW5aW8UcmdXjQ3ZswlAKqBYAXPTT4RacbxfDwDNLNGgvYFnAuTsBc71AcFZGKkTIaj+KYhVXU+dRPEu0pWN5IoJHCqzZnUxKcovZc4DNfYFVYG9VqKXC8QLpjsc8EkcjI0KmNImZXMdlaRWMviW42vdfCDWzYpJAdUZZ8FjXZHYu8lG8d4x9bcZf2Km4P+Iw2I/ANweZ1GgBOlLxJYoggEjRjQLI4SIfhN7tl5ZbEeVXXhPZrhOIkaFcTLLIouY2kMUgG18iojW86tvC+zGCwzB4sOgcCwkIzyW6d492/Wq4opC67nWG4X/Ssur4g2zWk87ftc04P2SxvESGmvDBfmpW+/wRv4mP4nAXYhWrq3CeGxYWJYYlyovuSTqWYnUsTqSdTW/SrsUTYxZq58sz5TdxSlKVKokpSlESlKURKUpREpSlEUJ2i4SZ1V0t30d8l9AwPxRseSmw15EKdbEGEwfFQY2hkjzobo8cgsy8mjYHTn6EEEEgg1dqhuLcBjnbvFPdygWzgXzDksi7MoJ02I1sRc0Rcf7ScB+rEvGS8BOhPxR3+WTy5B+exsbZoQj10IIIJBBGxBGoI6ius4vhs0VxJHddsy+NDvvpcab5gBra5qk8Y7Exy+PDSmEn5QS0R9ADdfa48q7VJpQBvZz4jK+fXfz6rlz6NBdrxG33ZuWxwbttLFZMQpmXbvEsJBt8aaK3M3Fj+E1a8B2lwc4+ynRz9y9pB6xtZh7iuOcR7KcQiuWXOoFyyyAr/rIP6Vj4R2QxOJsSndR85JRYC3NV3ProPOvO6W/j+h3NM7ZRF6tPJpx8m9F1KKerHccNf0Pmcl2LiHEm+FRqdFHXqWPJRz/qSAdMusCXZtL3JsSWZjyUaliTYKNdgOVa3Z7hRRBHhUkxB0vK7HIb31aZvDluPhjDEX+HnV04L2ZWJhNOwlmFyulo4r3H2aknxWNi51OtsoOWvLU2iHzG2Ijvi4ixdyGNsN+F8dgC7clWyEWHi3DEDmfvksfZThLpfETrllcWRNzChscpO2diAWtoLKovlu1opXyvWxRMiYGMFgFxnvL3FzsytPBnK8kfQ5x6SXP/3En6Vu1EcSm7p1m5I2SX9yS1n9FbKSToF7ypepFqlKUoiVhnmWNS7kKqgkkmwAG5JrNVfxk3fykf3UDAt0eUaqo6hNGNvny63QisOIAuVkAk2Cq/bntTKU7qBAhOUBpUVnJctkAidSFGVJZDm8VosuVS4IrP0dQg46SZ8olPercIqqVj+rlgFUBR+2U6AbDzrLxHEGadpD+OQa3B71skenlDBE3/GbqbxeDxcuHMiiBZkkZXF5ngMbBcrHNH4mVlsCuxyj26cdC+WhJYLucR0xH+qk6sZHV6rj3QPVWvtn2lRRdbMqMQt9ppkNwg6xxkB5G2uqJqSwEJ9GXBTiHlmkBKiwzndma7SBTyLFgWI5WGxYGL4NwXEcUxGrARR2R5EXLFEo1EUCbX6DXQhm5X7Jw/BR4eNIolCogso/qSdyTqSdySarVDW0kPYA3e6xdbYNjed7XVqMunf2h8Iy48VA9oeBRlVMYEUkfihdAFMbDbLptyItqNKsXZTij4rCQzyKFdl8YX4Qykq1r8rqai+LT3/QD+tZvo/sMMUGyuP+ZHHMf1lNcyndi4K7Uts1rjnirPSlKtKolKUoiUpSiJSlKIlKUoiUpSiJSlKIlaeI4ZDJq0ak9bWb/MNf1rcpRFBv2XwhObuyWGxLu1rbWzNp7V6TgcaaiKJzyzqS3+di5/Spqla6jdbWsL79vXNZ1ja11o/XCvxxsNNSv2i+2Xxf6RWfDYlJBdGVh1Ug+xtzrPWliuHxuc1ir8nQ5X02GYbj8JuPKtlhbtKh2nxEHxqZ4/votpVHV4xo/qlj0St7BYuOZQ8bBlN7EG+2hHkQdCORoi1+JIo8TgNGw7uUEXGV9ASOYBNjys7E7Vg4PK0ZOFlN2QExsd5Y72Uknd1uFfqbNpnAEpNGrqVYBlIIIIuCDoQR0qFhF2+qzMe8S7wSX8TKumYE/wB4mYK97hgwJ0cqCKfpWKHNbxWv1HPzty9KwcRx0eHQyObAWAA1ZidFVF5sToAN6ItXjWNZAsURHfSXC31CKLZ5WHMKCNObMo0vcReNyYeDIlwFU7m5PMsxOpYm5JO5JNZcLEwDzT2MkvxLuEUX7uFeoUEknmzMdAQBHMFxD5W0hU5WC7yNbSKMDU6akjYet1qykvOqPvFWoWhg13LnnDmWNXzGwXIhJP8AgxpDqf8Ah1OcH7MS42zSBocN+Usw6KD8KH751I2GuYSXY/sEuHtLjCs8982UfskYm97H4m8zoOQ0vVtnmWMlixudxe4052O3tXYn0t2cQjhNrAAny2fPTjy4NGa0xlkxubgfK9YLBxwRrHEioijRV0A/68yTqdzWhxni8UKFncKo3JNvYVVeP9vVJMWFXvn2uP2anbVh8XoNPMVU8XhpJT32LkLtuFvZV9ANBvy1OlyarUmi56qzj3WnaczyH5OCt1NfBTYeJ24bOZVkTtKmIu6uii+VQzoDc6AupOZddctsx0tr4as3ZAyJG06lhCZWRonGqrDbDrINLq2WJSynz0BGvF3Rl+1W6gN4DsRzFvS1dp7K9oI5MOImUxy5C7A2s5Y5pSuv3nJsevkbWqvRP/H3mG4OfDn8qBmkf+iwfgdnHaVdqVCdneINIO7kN3VEe/3lcGx9QwYH0U86m6oKZKUpREpSlESlKURKUpREpSlESlKURKUpREpSlESlKURKisVwsZzNC3dSncgXSSwsBKlwG2AzaMLWBtcGVpRFpYTGFjkdckgFyt7gjbMjWGZfOwIuLgXr5xHAJOoDXBVsyOtg8bAEB0J2NiRrcEEgggkHYlhDWvuDcHmDtcH0JHoSKzURRWKx0kEV3QPJcIgU5RIzaLvfKOZ3sATraqxgppZJneVo2nVmVc7ECMbfZQgeEMNcxJZgwubWAl+0zS5ls+RVMTqCoIkKvmkS+4bIoAsR8TaNyiuLoZSskYDpmVsynM6ZdGCoNTcC3hJPibTrXmeb2CswMBxctzF8NxUoscQiA7lYiW88pL2HuprZwsMOHUBdcotc6m17kX5XOp6nU3JJrLBj0ZAwNwQCLc/OqLx3jsbkvJJaLOyxxqxUzshtIzsniWFG8JtYuwtfL8WsTHyuDIhclbyFsbS+TIKT7R9t4sOCFvI18uVNbNa+V3+FTbWxN7bA1z/FcWmx7EYiXuo/8JbqCPxE/F/LyFSHEsEuIRcpAy/s8gCqnlGq+FRpsN+dzrUSeJT4c2mizj7y8/UdfSvU0GiYoQHyDWfxxA5D84+S8/U6UfMCyHujdexPnu6KcwEUSC0YFv1PvX3EYVW1e7a3A5flURF2qh/w5B/ARXiXtbH8qSE/uH+YFdXWxz9QuQIZb4AqSlwQdwz2CL8K+fU1GcR4kZJkSMtYNY5DYlW8MgB5XRmW/LN5VryT4zFaKmRer6foNT+lS3CuEJhxmY5n5k/0rLgHNLXZEW/z5y5qRp7I6xOIyG7nsXSZ+IAzYXE4ezL4opFOhyFSxU9HDxJa/W2zXq4xyBgCNQReuM9neNiGZo5QcszqyZQSwZLW8PR7BRz266dN4PjWUiGYBWa7IR8LbsyX++oO3zAFhswXyVVTmnl7M+XEL0VPJ2sYePPmpylKVXUqUpSiJSlKIlKUoiUpSiJSlKIlKUoiUpSiJSlKIlKUoiUpSiKF7TYKeaJRA2VlcMRfKWXKylQxBAPiB1FjlsbA3qn/ANkYwNmbCFiNAzLE3+mOcLbyyAda6VWjxnEGLDzSLukUjD1VSR/KtHMDlu2Qt2Kk4Dh82JjEdnw8ClkYll76TKSHWPuyVjW9xmBuLEKBowl8T2XwUiBGw8dgoVbKAVAFgFI1FhppUlgoBHHHGuyIqj0AA3rPVcHVN2qySXDvLmvF+yEuDu+FJkj1LRN8Vusbcz+E6nqTpVSxvFvCWWVQBe6spuCNwb7WPXauu8exoUBFBd2uqIurOx5KPIbk2A3JABNODdisOjjE4iJJMSSGJ1KIdLZVOhZbAd4RmPkLAdqi0xM24lGsNhwBvxNjf34rl1ejITZ7e6TmNlt/Bcn4VwLieKHeR4EMm4ZgkYbpl7zKWB6i48684qWbCMExOGaAk2F1yhj0Rvhb+FjX6IrXxWFjlRo5EV0YWZWUMpB5FToasM0zOHd4Ajdl6/IPJQO0dC4WyXDYOKIw0ZR66Ee1e8PO2IbJhkad9iRpGn7z7D03NdGxH0c8MYNlw4RjYg3ZghG2WNyUA/DaxrVjjfBsEmVVW4CSKLRE3so/ATp4W5mwLVip02Wt/wDKPzJ/Az6+SxTaHjc7/wBH+W/z+8147K9khhm7+YiTEH5vlTyQH+e58tqsWMwwlQoSV2KsujIw1V1PUH2OxuCa9wzBhpv0rLXBkmfK/tHm5O1dpsTWN1ALBfODcQaUNHIAs0RCyKL2NxdZEv8AI41B1sQy7qalaruPhkzpLDYSoGHiNlkUkHu39xcNup12JDS2AxizJmFwQbMraMjDdWHXUbaEEEEggmZjtZV3N1VuUpStlqlKUoiUpSiJSlKIlKV8oiWr7SlESlKURKUpREpSlESlKURKxTxB1ZG2YEH0Isay0oiqXAppsnctlZ4G7mTM2VvABlksAQc6FZBtbPbcG0tIpIsDatPtDH3Dri15ZYpl/wARCwyEfiRnJHIh3B3BG+RY2qtIyxVmN1woXgqiLFknXvY8oLakGMlsqnldWY2/AKt1U3HS926SfcfNpvYHxAeqkj3q5VtTuu225KltnX3pSlKnVZKxSxK6lWAZSCCCAQQdwQdxWWlEVL4jwWbB/aYUNJCNWg+J4x1gJ1IH+GdbfCdAh9YDiXfqCkpCnmMpPT5gdjpqNDvVyqtcY7NXdsRhiscx1dWuIprffsDle2neAE23DWFq8kN+83NWY5/6vy9luxJlAAubdTc+5NeWujd6u4FnH31Gtv3hcke453ENwXjXfRq9jYg6H1PP2raxfE7ZURfHI2Rc3wgkXu1tbW6f9aiY/HBSyRYYqyxuGAI1BFx71kqv8H4ecFkjzl0kJvfcS2LO45WezMQLWbUDxG1gq6qKUpSiJSlKIv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2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212" y="1905000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TextBox 44"/>
          <p:cNvSpPr txBox="1"/>
          <p:nvPr/>
        </p:nvSpPr>
        <p:spPr>
          <a:xfrm>
            <a:off x="261622" y="2380831"/>
            <a:ext cx="7128190" cy="49242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vi-VN" b="1">
                <a:latin typeface="Arial" pitchFamily="34" charset="0"/>
                <a:cs typeface="Arial" pitchFamily="34" charset="0"/>
              </a:rPr>
              <a:t>Số cách chọn một người trong đoàn là: 31</a:t>
            </a:r>
            <a:r>
              <a:rPr lang="vi-VN" b="1" smtClean="0">
                <a:latin typeface="Arial" pitchFamily="34" charset="0"/>
                <a:cs typeface="Arial" pitchFamily="34" charset="0"/>
              </a:rPr>
              <a:t>.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694612" y="1905000"/>
            <a:ext cx="4176219" cy="2109522"/>
            <a:chOff x="7694612" y="1905000"/>
            <a:chExt cx="4176219" cy="2109522"/>
          </a:xfrm>
        </p:grpSpPr>
        <p:sp>
          <p:nvSpPr>
            <p:cNvPr id="25" name="Rounded Rectangle 24"/>
            <p:cNvSpPr/>
            <p:nvPr/>
          </p:nvSpPr>
          <p:spPr>
            <a:xfrm>
              <a:off x="7694612" y="1905000"/>
              <a:ext cx="4176219" cy="2109522"/>
            </a:xfrm>
            <a:prstGeom prst="roundRect">
              <a:avLst>
                <a:gd name="adj" fmla="val 5668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5282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5174" y="2450413"/>
              <a:ext cx="1758238" cy="11718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5283" name="Picture 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04250" y="2326880"/>
              <a:ext cx="1869802" cy="1211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" name="Rectangle 20"/>
            <p:cNvSpPr/>
            <p:nvPr/>
          </p:nvSpPr>
          <p:spPr>
            <a:xfrm>
              <a:off x="8644293" y="2098280"/>
              <a:ext cx="369588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b="1" spc="67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7</a:t>
              </a:r>
              <a:endParaRPr lang="en-US" sz="6600" b="1" spc="67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0639151" y="2096047"/>
              <a:ext cx="369588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b="1" spc="67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5</a:t>
              </a:r>
              <a:endParaRPr lang="en-US" sz="6600" b="1" spc="67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841374" y="3516890"/>
              <a:ext cx="1605838" cy="369310"/>
            </a:xfrm>
            <a:prstGeom prst="rect">
              <a:avLst/>
            </a:prstGeom>
            <a:noFill/>
          </p:spPr>
          <p:txBody>
            <a:bodyPr wrap="square" lIns="121899" tIns="60949" rIns="121899" bIns="60949" rtlCol="0">
              <a:spAutoFit/>
            </a:bodyPr>
            <a:lstStyle/>
            <a:p>
              <a:r>
                <a:rPr lang="en-US" sz="1600" b="1" smtClean="0">
                  <a:latin typeface="Arial" pitchFamily="34" charset="0"/>
                  <a:cs typeface="Arial" pitchFamily="34" charset="0"/>
                </a:rPr>
                <a:t>Đoàn Hà Nội</a:t>
              </a:r>
              <a:endParaRPr lang="vi-VN" sz="16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9904412" y="3495060"/>
              <a:ext cx="1849805" cy="369310"/>
            </a:xfrm>
            <a:prstGeom prst="rect">
              <a:avLst/>
            </a:prstGeom>
            <a:noFill/>
          </p:spPr>
          <p:txBody>
            <a:bodyPr wrap="square" lIns="121899" tIns="60949" rIns="121899" bIns="60949" rtlCol="0">
              <a:spAutoFit/>
            </a:bodyPr>
            <a:lstStyle/>
            <a:p>
              <a:r>
                <a:rPr lang="en-US" sz="1600" b="1" smtClean="0">
                  <a:latin typeface="Arial" pitchFamily="34" charset="0"/>
                  <a:cs typeface="Arial" pitchFamily="34" charset="0"/>
                </a:rPr>
                <a:t>Đoàn Hải Phòng</a:t>
              </a:r>
              <a:endParaRPr lang="vi-VN" sz="1600" b="1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384176" y="2894433"/>
            <a:ext cx="6658694" cy="861752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vi-VN" b="1">
                <a:latin typeface="Arial" pitchFamily="34" charset="0"/>
                <a:cs typeface="Arial" pitchFamily="34" charset="0"/>
              </a:rPr>
              <a:t>Số người đến từ Hà Nội hoặc đến từ Hải Phòng </a:t>
            </a:r>
            <a:r>
              <a:rPr lang="vi-VN" b="1" smtClean="0">
                <a:latin typeface="Arial" pitchFamily="34" charset="0"/>
                <a:cs typeface="Arial" pitchFamily="34" charset="0"/>
              </a:rPr>
              <a:t>là</a:t>
            </a:r>
            <a:r>
              <a:rPr lang="en-US" b="1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b="1" smtClean="0">
                <a:latin typeface="Arial" pitchFamily="34" charset="0"/>
                <a:cs typeface="Arial" pitchFamily="34" charset="0"/>
              </a:rPr>
              <a:t>:</a:t>
            </a:r>
            <a:r>
              <a:rPr lang="en-US" b="1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b="1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b="1">
                <a:latin typeface="Arial" pitchFamily="34" charset="0"/>
                <a:cs typeface="Arial" pitchFamily="34" charset="0"/>
              </a:rPr>
              <a:t>7 + </a:t>
            </a:r>
            <a:r>
              <a:rPr lang="vi-VN" b="1" smtClean="0">
                <a:latin typeface="Arial" pitchFamily="34" charset="0"/>
                <a:cs typeface="Arial" pitchFamily="34" charset="0"/>
              </a:rPr>
              <a:t>5</a:t>
            </a:r>
            <a:r>
              <a:rPr lang="en-US" b="1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b="1" smtClean="0">
                <a:latin typeface="Arial" pitchFamily="34" charset="0"/>
                <a:cs typeface="Arial" pitchFamily="34" charset="0"/>
              </a:rPr>
              <a:t>=</a:t>
            </a:r>
            <a:r>
              <a:rPr lang="en-US" b="1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b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12</a:t>
            </a:r>
            <a:r>
              <a:rPr lang="vi-VN" b="1" smtClean="0">
                <a:latin typeface="Arial" pitchFamily="34" charset="0"/>
                <a:cs typeface="Arial" pitchFamily="34" charset="0"/>
              </a:rPr>
              <a:t>.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384175" y="3762030"/>
                <a:ext cx="7234236" cy="1114770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Vậy xác suất để người đó đến từ Hà Nội hoặc đến từ Hải </a:t>
                </a:r>
                <a:r>
                  <a:rPr lang="vi-VN" b="1">
                    <a:latin typeface="Arial" pitchFamily="34" charset="0"/>
                    <a:cs typeface="Arial" pitchFamily="34" charset="0"/>
                  </a:rPr>
                  <a:t>Phòng </a:t>
                </a:r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là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𝟏𝟐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𝟑𝟏</m:t>
                        </m:r>
                      </m:den>
                    </m:f>
                  </m:oMath>
                </a14:m>
                <a:endParaRPr lang="vi-VN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175" y="3762030"/>
                <a:ext cx="7234236" cy="1114770"/>
              </a:xfrm>
              <a:prstGeom prst="rect">
                <a:avLst/>
              </a:prstGeom>
              <a:blipFill rotWithShape="1">
                <a:blip r:embed="rId7"/>
                <a:stretch>
                  <a:fillRect l="-842" t="-2186" b="-5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1144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27" grpId="0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123930" y="109882"/>
            <a:ext cx="9837881" cy="2535486"/>
          </a:xfrm>
          <a:prstGeom prst="roundRect">
            <a:avLst>
              <a:gd name="adj" fmla="val 2970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p:sp>
        <p:nvSpPr>
          <p:cNvPr id="8" name="TextBox 7"/>
          <p:cNvSpPr txBox="1"/>
          <p:nvPr/>
        </p:nvSpPr>
        <p:spPr>
          <a:xfrm>
            <a:off x="2208213" y="152400"/>
            <a:ext cx="9662618" cy="2492968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 algn="just"/>
            <a:r>
              <a:rPr lang="vi-VN" sz="2200" b="1">
                <a:latin typeface="Arial" pitchFamily="34" charset="0"/>
                <a:cs typeface="Arial" pitchFamily="34" charset="0"/>
              </a:rPr>
              <a:t>Gieo một con xúc xắc cân đối, đồng chất liên tiếp hai lần. Xét các biến cố sau</a:t>
            </a:r>
            <a:r>
              <a:rPr lang="vi-VN" sz="2200" b="1" smtClean="0">
                <a:latin typeface="Arial" pitchFamily="34" charset="0"/>
                <a:cs typeface="Arial" pitchFamily="34" charset="0"/>
              </a:rPr>
              <a:t>:</a:t>
            </a:r>
            <a:endParaRPr lang="en-US" sz="2200" b="1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vi-VN" sz="2200" b="1">
                <a:latin typeface="Arial" pitchFamily="34" charset="0"/>
                <a:cs typeface="Arial" pitchFamily="34" charset="0"/>
              </a:rPr>
              <a:t>A: “Ở lần gieo thứ nhất, số chấm xuất hiện trên con xúc xắc là 1</a:t>
            </a:r>
            <a:r>
              <a:rPr lang="vi-VN" sz="2200" b="1" smtClean="0">
                <a:latin typeface="Arial" pitchFamily="34" charset="0"/>
                <a:cs typeface="Arial" pitchFamily="34" charset="0"/>
              </a:rPr>
              <a:t>”</a:t>
            </a:r>
            <a:endParaRPr lang="en-US" sz="2200" b="1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vi-VN" sz="2200" b="1">
                <a:latin typeface="Arial" pitchFamily="34" charset="0"/>
                <a:cs typeface="Arial" pitchFamily="34" charset="0"/>
              </a:rPr>
              <a:t>B: “Ở lần gieo thứ hai, số chấm xuất hiện trên con xúc xắc là 2</a:t>
            </a:r>
            <a:r>
              <a:rPr lang="vi-VN" sz="2200" b="1" smtClean="0">
                <a:latin typeface="Arial" pitchFamily="34" charset="0"/>
                <a:cs typeface="Arial" pitchFamily="34" charset="0"/>
              </a:rPr>
              <a:t>”</a:t>
            </a:r>
            <a:endParaRPr lang="en-US" sz="2200" b="1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vi-VN" sz="2200" b="1">
                <a:latin typeface="Arial" pitchFamily="34" charset="0"/>
                <a:cs typeface="Arial" pitchFamily="34" charset="0"/>
              </a:rPr>
              <a:t>C: “Tổng số chấm xuất hiện trên con xúc xắc ở hai lần gieo là 8</a:t>
            </a:r>
            <a:r>
              <a:rPr lang="vi-VN" sz="2200" b="1" smtClean="0">
                <a:latin typeface="Arial" pitchFamily="34" charset="0"/>
                <a:cs typeface="Arial" pitchFamily="34" charset="0"/>
              </a:rPr>
              <a:t>”</a:t>
            </a:r>
            <a:endParaRPr lang="en-US" sz="2200" b="1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vi-VN" sz="2200" b="1">
                <a:latin typeface="Arial" pitchFamily="34" charset="0"/>
                <a:cs typeface="Arial" pitchFamily="34" charset="0"/>
              </a:rPr>
              <a:t>D: “Tổng số chấm xuất hiện trên con xúc xắc ở hai lần gieo là 7</a:t>
            </a:r>
            <a:r>
              <a:rPr lang="vi-VN" sz="2200" b="1" smtClean="0">
                <a:latin typeface="Arial" pitchFamily="34" charset="0"/>
                <a:cs typeface="Arial" pitchFamily="34" charset="0"/>
              </a:rPr>
              <a:t>”</a:t>
            </a:r>
            <a:endParaRPr lang="en-US" sz="2200" b="1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vi-VN" sz="2200" b="1">
                <a:latin typeface="Arial" pitchFamily="34" charset="0"/>
                <a:cs typeface="Arial" pitchFamily="34" charset="0"/>
              </a:rPr>
              <a:t>Chứng tỏ rằng các cặp biến cố A và C; B và C, C và D không độc lập</a:t>
            </a:r>
            <a:r>
              <a:rPr lang="vi-VN" sz="2200" b="1" smtClean="0">
                <a:latin typeface="Arial" pitchFamily="34" charset="0"/>
                <a:cs typeface="Arial" pitchFamily="34" charset="0"/>
              </a:rPr>
              <a:t>.</a:t>
            </a:r>
            <a:endParaRPr lang="vi-VN" sz="2200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2" y="138453"/>
            <a:ext cx="1867477" cy="162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79418" y="443253"/>
            <a:ext cx="145334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8.24</a:t>
            </a:r>
            <a:endParaRPr lang="en-US" sz="66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sp>
        <p:nvSpPr>
          <p:cNvPr id="2" name="AutoShape 24" descr="Premium Vector | Young good looking man doing arm crossed pose with  confid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12" descr="data:image/jpeg;base64,/9j/4AAQSkZJRgABAQAAAQABAAD/2wCEAAkGBxEQEhUSExMWFRUXFxcYGBgXFxoXGBceFx0aGBcYFxYYHyghIR4mHRcYITEiJSkrLy4uGCAzODMtNygtMCsBCgoKDg0OGxAQGy8lICUtLS0vLy0tLS8vLS0tLS0tLS0tLS0tLS0tLS4tLS0tLS0tLS0tLS0tLS0tLS0tLS0tLf/AABEIAL4BCQMBIgACEQEDEQH/xAAcAAEAAgMBAQEAAAAAAAAAAAAABQYDBAcCAQj/xABEEAACAQIEAwYCBwUGBAcAAAABAgMAEQQSITEFQVEGEyJhcYEyQgcUI1JikaEzcoKxwRVDU5Ki0YOj4fAIVGNzk7LD/8QAGwEBAAIDAQEAAAAAAAAAAAAAAAMEAQIFBgf/xAAxEQABAwICBwgCAwEBAAAAAAABAAIDBBEhMQUSQVFhcZETIjKBobHR8MHhBkLxFCP/2gAMAwEAAhEDEQA/AO40pSiJSlKIlKUoiUpSiJSlKIlKUoixSxhgVIuCCCOoOhqATsnAFyZ5SgdXVWkuq5bmygi1jmN+Z61ZKVuyR7PCSFo6Nj/ELqvt2WgscpdG7xpAytZlLgBgptbLYDS1eRwzCYNoZLspUd0guTmLknUAXJuSb1CSGUYqTOs7SGRhHYsI1iKtZhbQ28OnXzrSgfEJEhYTePDSIukhPeGRrXG4OW2/Kui2CR9g6TAgbc7g3tnsuMRtsqRljBwZj8EK1R9lcOJDIc7As7ZC3gBcWYgWvqOprwnZKAKykyNmTICz3KKCGyppoLjneq/hcBjXxJt3ilDh7uzsFACDvABs9yOXTzr72lSf64xQSH9kY8ufW1s4Qr4Rzvm0oI5S8M7bNoPsRkeOeeezPGvGG63Z7be99nBWF+ymGPe6MO9ZXJDfAy3IKaaaseu9Z17PQfV2w5zMrsWZma7lib5s3W4FVOSbE/WZHCzWdsQnO2UJaOy7ixF72APLnW32RXErOqS94UEJYFs1vtMjgG/MEsOunlWskUwj1jLkA7Pd+RYYZ8FlskRdqiPO4vwz6G6mJOzUIAaR5ZMiSLd3ztZwQeW4G1q1sNwHB4lQY5JGVVWNsrWDhbMFfTXcbW/So/6pJBJjWQTfZooh1dheRSCR96xN+drVHiDGFDhwJ0PfxlSSxIzI97uCRbMFO9hfrW7I5DiJbZdDicMctbrfgVq6Rl8Y9/vbPjYq8HhEZlaXXM0fdEX0y+Wm/K9aWG7LwoqrmdlVw4VmBAy5hawGxzG9VbvMQ6I8yziJppmkVc4a5Vcg01C5r25b1aZsc8PDjNlKOkBIViWKkL4cxbUm9t6ryRyxAAPvfDDZmPnkCN6lZJHISS21hfHyPxtxtwWlgMbDg0ljw8M00UTMZXBQhSAMyrmILFQNQoO1r30qewnFYpmyRtmPdpJcDTLJfIb+eU6VGYbhskfD1ghy953QW7kgZpB9o5sCSbsx8zUVw/FxYCaVGzMF+pYZbC58KfEeg+0F/UVE4CQuOZ9TliVu1xjDQcB6DPAe3qrYcdF4/Go7sgPc2CkgMAxPkQfcV84Xi++iSTKUJGqNujA2ZT5ggj2qu8V4jg1jlLRM4aaXOgt9o0CXlc5mtlUR87aqNL2qVw/GYc6wrmJ7wwgnW7JGJGJJN7BdCTreoiw2yKlEnesSFNUqH4/xxMIoLKzkh2yra+WMZnbUjYWHmWA518HHkMrR5XypmDS2GRWRQ7Kdb6Kw1ta+m9Y1HWvZbdo29rqZpUVwbi64lc2Ro/hyh8t2DLnUixPy62OoqVrBBBsVsCCLhKUpWFlKUpREpSlESlfL19oiUpSiJSlKIlKUoiUpSiJSlKJdKUpRFrLhIxIZQozkBS1tSBsCelbNKxTTKgu7BR1YgD8zRMllpUeOL4c7TRn91w38jX0cXw97d9HfoXUH8ia11hvWbHNb9R/G8D9Yw8sN7Z0ZQehI0P51uqwIuDceVega3FwbrUgOFiqsvF5vq4iEEv1rJkymNhGGtlz97bJk+bRr20teofEdnMSryyZe+KnBlLsA0uTue/JLHQkwLv510G1LVI2XV8IChdAHDE5LnsfCMUrxtPhzKiSYjMsbreQzv3mexYDu7hVyk33uLVki4dxESqe6UES4hjIHUqDiALSKDqQguLEXJtpa5q/Wpas9u7cPt/k/bLH/ADjeftvgKu8ZilXEwzpC0yiOWMqpUFS5RlY5yBbwWJ5VXJOC8QN07tdTilZ+8AVjide8te+VQAACL35W1ro1fLVhkxaLAD7fjxWXwBxzPp8cFVuzHCjnbESw93IViRVYgkd2gRn8JIBJuBzyqOpq1UpWj3FxuVIxgYLBKUpWq3SlKURKUpREpSlESlKURKUpREpSlESlKURKUrEkqklQQStrgEXF9RcctKIstQfEe0EcbNHGDLKujKpsqG1x3smymxBy6tY3Cmo/jPGGldoIGKoptLKu5I3iiPUbM/y/CPFcpqYeNIlAUAW2A2F9b+p3rn1VcIjqNxPsrUNMXi7sltS4jES6ySZF+7HeMf5/2h9QUv0rymHjQl7AMd2tZj6t8R9yaxCTW51rFLH3nxnw9Ovl5jy263rkPnfJ4yfx0V5sDW5BeMRxZbkIjSsPui+o3BckKD5Fr1pyyYxiLRxxj8TksP4VW361KLIFFlUACsZN6iuN330UrRYqt/2dj0Yuk0OpvYJIh/zh/wBctTPC+2GJw9kxsBte3eRnvffQBv8AMot1NZ5+HtMLFmVfwkoT/ENfytUbxHgWChQu+Yc797Ip9c2e9WYZ3R4jDkP2B6LSRjZMHYq5y9osP3avG4lz3yBCNbbk9AL6322sTYVGPxTEyHR8nlGF09WkDX9QB6VzpoSW7zDxzm3zkDS3V5Crketxrp1qx8K4kXGV1+0A1XTXpY3tbz8qsT1krvCbDdt87qOOjY0Y4qwr324xEwPqjfoyEfpWaHi+Jh/aKJ05lBklHmUJyvzJsVOmik1CDiTIRnj7sE2DaMPQldq3IeIKWy3BNgSAbkA3APpofyqJlXMw5355LD6ZpGXRWzh+NjnQSRMGQ31HUGxBB1DAggg2IIINblUiSZsK/wBZj1U275B867ZwB/eKNvvAZTyK3KGVXUMpBVgCCNQQdQQeldmCdszbjzXOkjMZsstKUqdRpSlKIlKUoiUpVfxHGGlZo8Pay37yZrZEtoQt9CRrc7Ai3i1ykUtjMdHCLuwUcuZPoo1PtUY3HZHuIMNJJ0ZiI0b0OrD3Woccf4XAxL4gTyc2VXn1HK8YYC3mdKzH6QsENhMR17oj9DY1I2KRwu1pPkVG6aNps5wHMhZcXxfiMa5mwcFrgAfWmLEnYC0P68hcnQVu/wBvWtnhk88uVgPPcH8hUdhOJrj379L9yl0jzAqS+0rlT00QcxaTk1brKDXldJaZlgqDHEBZuBuNu3plzur0MTXMu7apHA8WgmJEbgsNSpurgbXKNZredrVIVxPt9imOKUI7J3IsHjYqwc2ZtR+EJ+tSnZD6SJEdMPjvEGIWPEKttTYBZlGxJ+caa6jc16qkpqiaiZVOb4hcgbBsPmLHz81z3VEXbOiBxB6/5kusUpSo1MlKUoiovbHizQ43Ci793H9qyr8+cmPbnlTOcvO/W1V1eLyjEYtoJHRJ5L5zGVzDKArJnAKsoOTMR8m2gNXftd2a+uhGV8ksd8pIJBDWurW81BB5dDciuZYMs7NncFYyQSDdWO4ANgcuWzai5zgbAg82skmjvY2G/bllZdOjjhkAuLkYEbM73urRw3ErZUUKqqANW/kPWpGufcP7RZh9ph5EKsVIGWRQVNiNCG5c1FS8nGZJdB4F5sxUafhUEkn963vtXHdE9pId7j75DFX+64At9irFHiMzlRqANT53r1HiVZio5C/+9VZ+IKgyoSfS+p8+puf1rbjw8uGKSSGzShhbkuW2VPUgsf4fK51DHFpIyC3cwCwviclYYnzKD1F6zRMo136CqxwTipCuja5XkA6gBmA9q3eE48BcrdTr5g2P+/vWCC0rRzCrFFKSCTyqHGCOJmLyaqpsina43cj10Hp51tJi1+AMDfob7Vt4YgAk9ay07lERq3UfxaI2CIPXp11qG45AcOIpU1ZXCn8QbkP0/IVbWiUnMdqguKr380cfyq3ev5ABljX1LHN6RnqKywWdc/RZZbISLBbEUokjuArK42OoIPWsWEwSxlmAALWHhBtYXtqSSTqdfTpUV2SxRKyxNvFNKg9Fdgv+m361YKySW3bsWbAm69Bja3LUfnWCHjHd4N8Oe8Ei3EbIQoAzZk8QIsEHhI5hdL3r5iXKrcVH4uTvBZgLcx19fKpIah0JJbtwWHQNkAvvurb2Z7RRy4eIzSKJSCDfw3sSAb2A1AB061ZAa41PxZFNv9/6VeewnFe9Ro73y2K89DoQPIH+ddSkrTI4McPNUqqi7NpkblfLmrbSlK6S5yUpWDF4lYkeRzZUVmY9AoJJ/IURUP6Ue1MmH7vB4e3ezAtIbn7OMafKQQXNxe40VrWNiKPNK8iqkjF1XZWsEHS0YsotoAbXsBWhhsY+LmlxknxzNmA+6uyIPRQBW27hdyB616aloo4WAuA1rXJOz8Bedrqx8khjacBhht6bF7rHNJlUta9gTYc7a2Fb+F4ViZbZMPIQedhGPX7Qrf2vW4OzeKR4TIqBDPCDaQsxGcMwy5bfCrc6r1OnaGAG8rS4A2AIJJAwGF8b71FDo2okI7hAuMThht9FeeD4L6vBFDuUQBjtmbd292JPvWziJ1jRnY2VFLMegUXJ/IVlqtdvcd3eGEYPindYv4dXkv5FEZf4hXxqmhfWVLY/7PcMeJOJ917aRwiYXbAPZUSV2luz/E92byLHMR7E29q1eGYbPiIY97zwj/mLc1t1s9lcOX4jhlA0Euc+QRGf+ar+dfdJQ2KncG4ANIHSwXhKfWkqGk5l1z1uV1DheNaCX6tIbgm0ZPI7hPQjUdLEfdFWSqv2uwuYKwJU7ZhupHiRh5g6+1S/Asf9Ygjl0DEEOAbhXUlZFB8nVh7V5JesUjSlKIlcT7V8M/s+TEDMcjypiA1towFBQW3y90w9Mt967ZUZxngsGLTJMmYa2OzLfTQ/02PO9QVEPatt5/fZT083ZP1ufsuadn+zaYsSzEsGZ7BlIsQoFmIIIO9r72Qa1IDsC99Z1t/7Zv8AnnrJg+HYjAmSLDTApC2VY5QtnBCyeKRQCCA9gbdLjcm34SbvEVrEXGoO4PMGqQp47WIuRh0V81MniabA4qH4T2Vgw5Dau42ZuXoBYD1tfzra41wyPFRmIkXG1iMykbEdD68iRsTTtFDK8WSJsmY2ke+UqgBLZSNbmwGhBsTYg61Qv7OwrDNHFNlDZRiECRgMCc4RgLDTZ7AHfNzqZsY8LRhwUDpDfXc7qVpYrgWPw05IjMiNcllI0YC2zG4zADwnQH5q9SQ4zVkw8ge2twuQ22LBmAvyurAnTewroPAMTnUo795lOW7C0ika5JB1AI15gj1MhjEULtrsKrup2E61uHPmrIqH+E/eS5dwvijMimQhZOZQEKCDtla5BGxB5g+lb7dqJsyxJGkjswsFZhpsXYEeEAXP6XvVgx/AsPIS5iQtzJAubdTv+dRfAFigDLlCMHZbgbgEhSTzNrXJ61TkibHd2YvlzVgu1wN6sJZm8/QaUXDLErHYnUn+pPt+QrCccvOQW9f9qj+LcQMw7qO4X5m208vP/v1qiy11XXsBgq3wKb7eYD5vtv8A5Zpyv+nLU62Kz62IKki+1/Sq1wt1+u4hdLGOJVHKyZwf9RI9qsKkDwi2g28vT2NbzeLyHspmDDr7raGMNrEXrUkOh9Kw4rGJGNSL8h19Khm4+rxB7FQVDWPK4vYmtA1xFwFu0C6mYeAvKmFk1lWaYo0aqw7tVcqzNIp0GVWve2pFtRrauxPA2wsmI+IormOMtuwvck7XtoLjc3qS7C4B8PgYkkBDnPIyndTM7S5T5jPb2qw16SOnY2xAsR8W/K4MtTI7WF7g+17j45JSlKsKslUr6XcWYuFzgGxkMcQ9HdQ490zVdarXbfAxTwIsq51E0bWO11zWzDmL8jpWrpWwjtXC4biRvtjZZawvIaNq5z2S7MyYhA5PdxfK1tXFtCgPL8R9gRrV74bwTD4fWOMBvvnxOf4jrbyFh5VuQnlXt3CgkkAAXJJsAOpJrxWlNO1mknkyOs3Y0XDR8nicd1slPTUENMO6Md5z/XkvdRnFdZcKP/WZvW0Mw/mwPtXqPiXegGBDKp2e4SMg6ghzqwP3kVh51B9rMbisN3OLKRtDDITMkYZnWN1KM4Y2vlve2UbdL259PCS8NyJuAOJBAHW2dlZc4WVtqhfSBPmxMEd9EieQjzkYIhPskn51eMPOsiq6MGRgGVgbhgRcEHoRXN+1LZsdOfu9zH+SCT/9a7v8Rg19KMJHhDndBb3K52mJNWkdxsOpUdVh+i/Dd5jpptbRRZfImZtPcCFv81VjESZR58q6d9F/Du5wQkI8U7GX+HRY/Yqob+Ovp2lJNWDV3kD8led0VHrTa24fpTPaYfZD98fyaq99EfEDNh8UOUeNxIX912Eo/V2qQ7d8QEEJY/IryH+EG39arH/h/UjB4i//AJjfz7uO9cBsd4nP3W9f8XoScQF1OlKVEspWHFTiNGc7KCfyrNWlxbCmaCWIGxdGUHoSCAfY2oi4z207SxQcVC4rM+HMPj7rMtnsyhgA122QE3F7A6W1vvZGVwrROS1vEjH4ircm/Eu1+lud6qUvC4cVPJLioAhWVQnfI4WN1jQyJIV0AuwKsbo4H7pNswLhWiEb96bspfLlEjSOGlyA/KiIbHXbckGo3lpiF/FgpG6wlIHhsf0pDtM7rhMQyfGIZCtuoUkfrXC+wXHcfh514aCTFJKGkRlBIFszsrHUAgA+3mb/AKEkUMCDsdDVOjwX1Ud1KJVVQVSaJVkBjUXUSK3iV1UEZtVOW5sxtSmka0kO+2WahjnN7outpYCqw4pL6OcPL+JQxWJupKtYDyd96k5HLamsWDgmnw8aQL3EAIZe+UvLKAc2ZkBGTMxz6nNrqF2rPJA6fFb2uR+oqvVC7yRkrFIbMDTmFE8a4suGAzBrNcBgNAehJ0Hlciq9wxPrBZjII0zG73GrMfDGhbQ2FgTbU7eVm4xjI4Imkk+FRc7nTnYDW/Kw3vWlxDBIzK3yZAFsfDqSWv1BGW4OhsOlVC0HxZK8CR4c1FTRGN3jJuVI12uCLgkdeXty2rxiMRkQ68vyryZgxaS/hNrE/dUBQffU+hFY+AcOPFcQEAP1WMhpW5PzEQ65+f4b6i4zUWwGSYsZlforLpRHFrP/ANU/wjsYJ8FE+YxYgl5Uci+kuWyuu5BVIidQQR6g1GY4id444ozJMDICqFdkBz6sQCLpYHS9x1rt7xhlKnYi2mmh00I2qK4H2ZwmC/YQhDbLmJZ2yjZQ7kkLoPCDbQV25aRjy0nZ6i2S5EVa9mtxxHA3XM8H2Y4niDk7owKd5JMgCjmQiksx8tAeoronCOxmAw2Ro4FzIFCs13IKi2YZtA3mAKsVKkhgZEO6oZ6mSY3d6JSlKmUCUpSiJUN2qQnCyEfJlk9o2DsPdVI96ma8soIsRcGtXNDmlpyOHVZaS0gjYqacaQgKI0khVisaWzNkGu+gGwudPEBuQDz7F9oJMdZnNl0IjHwr0NjufM6+m1X/AICBgZ5YHu2q2Y2v3Zv3NvwgZlPVkc86q30jdnPq0v1uJfsZW8YG0cjfN+65/Jj+LSP+OaNpqKUGUBzzk4/1PAHK422vfhgq+l3STRnsyQBmN4/S2uw/FgjHCubKxLRX5E3Lx++rj1YdKukiBgQQCCCCDqCDoQR0riiYthY31BBB2IINwQeoIB9q6J2V7VrigIpLLOBtsJAPnT+q7j0sa538t0C+CQ1sI7jsXW/q7fyO07CdxWND13aMELz3hlxHyPZZsHhDw0lVJODJuAdThSTrY7mE3JP3N/hJK07tDMBiZ2JvmkNrc7WUfoorppkNVXjfY2KYl4SInOpFrxsfMD4T5jrsa538b0vTUlYZam4u3V1gL7QbuGey1wDvIzKs6ToZJ4QyO2Bvbr8qmcIwDY3ERwC/jaxI+VBq5v5KDbzt1rvUaLGoUAKqgADkAosPYAVQOwXDVwDSPiFIlbwKVVpECCzEh1GmZrXzBfgWpXjvafDteJJ47bMc6jzy7+Yr2dZXxVkmtC4OaMrG/P7wVOipXQR2cLE5/gfd6p30t8avAVBsZmCL+4nib2NgD+/Vj+hbA9zwwSHTvpJZT6A92Pa0YPvXLuPJPxbHpDArFcwhjfKcg5yyk2tYWJ31EYtvX6F4ZgUw8McEYskaLGo52UZRc9bCkjmsp2xg4k6x4bAPzwVgAl5JW7XwmsOFcsik7219Row/O9Z6qLdKUpRFAaQ4qRSNMRaRSebogSROl8iRsBzs5+U18xkah0lzBCvg2upEjKMpHUsFsRz8rgyuPwSToUcG1wQQSGUjVWVhqGB1BFQOKWeJTHPD9aiIIMkagkrb++w/Pp9nmuflUaVE9pzCkY4DAqVrxLGGBVhcHQg7HyNUrs92gjhlfCmW5aW8UcmdXjQ3ZswlAKqBYAXPTT4RacbxfDwDNLNGgvYFnAuTsBc71AcFZGKkTIaj+KYhVXU+dRPEu0pWN5IoJHCqzZnUxKcovZc4DNfYFVYG9VqKXC8QLpjsc8EkcjI0KmNImZXMdlaRWMviW42vdfCDWzYpJAdUZZ8FjXZHYu8lG8d4x9bcZf2Km4P+Iw2I/ANweZ1GgBOlLxJYoggEjRjQLI4SIfhN7tl5ZbEeVXXhPZrhOIkaFcTLLIouY2kMUgG18iojW86tvC+zGCwzB4sOgcCwkIzyW6d492/Wq4opC67nWG4X/Ssur4g2zWk87ftc04P2SxvESGmvDBfmpW+/wRv4mP4nAXYhWrq3CeGxYWJYYlyovuSTqWYnUsTqSdTW/SrsUTYxZq58sz5TdxSlKVKokpSlESlKURKUpREpSlEUJ2i4SZ1V0t30d8l9AwPxRseSmw15EKdbEGEwfFQY2hkjzobo8cgsy8mjYHTn6EEEEgg1dqhuLcBjnbvFPdygWzgXzDksi7MoJ02I1sRc0Rcf7ScB+rEvGS8BOhPxR3+WTy5B+exsbZoQj10IIIJBBGxBGoI6ius4vhs0VxJHddsy+NDvvpcab5gBra5qk8Y7Exy+PDSmEn5QS0R9ADdfa48q7VJpQBvZz4jK+fXfz6rlz6NBdrxG33ZuWxwbttLFZMQpmXbvEsJBt8aaK3M3Fj+E1a8B2lwc4+ynRz9y9pB6xtZh7iuOcR7KcQiuWXOoFyyyAr/rIP6Vj4R2QxOJsSndR85JRYC3NV3ProPOvO6W/j+h3NM7ZRF6tPJpx8m9F1KKerHccNf0Pmcl2LiHEm+FRqdFHXqWPJRz/qSAdMusCXZtL3JsSWZjyUaliTYKNdgOVa3Z7hRRBHhUkxB0vK7HIb31aZvDluPhjDEX+HnV04L2ZWJhNOwlmFyulo4r3H2aknxWNi51OtsoOWvLU2iHzG2Ijvi4ixdyGNsN+F8dgC7clWyEWHi3DEDmfvksfZThLpfETrllcWRNzChscpO2diAWtoLKovlu1opXyvWxRMiYGMFgFxnvL3FzsytPBnK8kfQ5x6SXP/3En6Vu1EcSm7p1m5I2SX9yS1n9FbKSToF7ypepFqlKUoiVhnmWNS7kKqgkkmwAG5JrNVfxk3fykf3UDAt0eUaqo6hNGNvny63QisOIAuVkAk2Cq/bntTKU7qBAhOUBpUVnJctkAidSFGVJZDm8VosuVS4IrP0dQg46SZ8olPercIqqVj+rlgFUBR+2U6AbDzrLxHEGadpD+OQa3B71skenlDBE3/GbqbxeDxcuHMiiBZkkZXF5ngMbBcrHNH4mVlsCuxyj26cdC+WhJYLucR0xH+qk6sZHV6rj3QPVWvtn2lRRdbMqMQt9ppkNwg6xxkB5G2uqJqSwEJ9GXBTiHlmkBKiwzndma7SBTyLFgWI5WGxYGL4NwXEcUxGrARR2R5EXLFEo1EUCbX6DXQhm5X7Jw/BR4eNIolCogso/qSdyTqSdySarVDW0kPYA3e6xdbYNjed7XVqMunf2h8Iy48VA9oeBRlVMYEUkfihdAFMbDbLptyItqNKsXZTij4rCQzyKFdl8YX4Qykq1r8rqai+LT3/QD+tZvo/sMMUGyuP+ZHHMf1lNcyndi4K7Uts1rjnirPSlKtKolKUoiUpSiJSlKIlKUoiUpSiJSlKIlaeI4ZDJq0ak9bWb/MNf1rcpRFBv2XwhObuyWGxLu1rbWzNp7V6TgcaaiKJzyzqS3+di5/Spqla6jdbWsL79vXNZ1ja11o/XCvxxsNNSv2i+2Xxf6RWfDYlJBdGVh1Ug+xtzrPWliuHxuc1ir8nQ5X02GYbj8JuPKtlhbtKh2nxEHxqZ4/votpVHV4xo/qlj0St7BYuOZQ8bBlN7EG+2hHkQdCORoi1+JIo8TgNGw7uUEXGV9ASOYBNjys7E7Vg4PK0ZOFlN2QExsd5Y72Uknd1uFfqbNpnAEpNGrqVYBlIIIIuCDoQR0qFhF2+qzMe8S7wSX8TKumYE/wB4mYK97hgwJ0cqCKfpWKHNbxWv1HPzty9KwcRx0eHQyObAWAA1ZidFVF5sToAN6ItXjWNZAsURHfSXC31CKLZ5WHMKCNObMo0vcReNyYeDIlwFU7m5PMsxOpYm5JO5JNZcLEwDzT2MkvxLuEUX7uFeoUEknmzMdAQBHMFxD5W0hU5WC7yNbSKMDU6akjYet1qykvOqPvFWoWhg13LnnDmWNXzGwXIhJP8AgxpDqf8Ah1OcH7MS42zSBocN+Usw6KD8KH751I2GuYSXY/sEuHtLjCs8982UfskYm97H4m8zoOQ0vVtnmWMlixudxe4052O3tXYn0t2cQjhNrAAny2fPTjy4NGa0xlkxubgfK9YLBxwRrHEioijRV0A/68yTqdzWhxni8UKFncKo3JNvYVVeP9vVJMWFXvn2uP2anbVh8XoNPMVU8XhpJT32LkLtuFvZV9ANBvy1OlyarUmi56qzj3WnaczyH5OCt1NfBTYeJ24bOZVkTtKmIu6uii+VQzoDc6AupOZddctsx0tr4as3ZAyJG06lhCZWRonGqrDbDrINLq2WJSynz0BGvF3Rl+1W6gN4DsRzFvS1dp7K9oI5MOImUxy5C7A2s5Y5pSuv3nJsevkbWqvRP/H3mG4OfDn8qBmkf+iwfgdnHaVdqVCdneINIO7kN3VEe/3lcGx9QwYH0U86m6oKZKUpREpSlESlKURKUpREpSlESlKURKUpREpSlESlKURKisVwsZzNC3dSncgXSSwsBKlwG2AzaMLWBtcGVpRFpYTGFjkdckgFyt7gjbMjWGZfOwIuLgXr5xHAJOoDXBVsyOtg8bAEB0J2NiRrcEEgggkHYlhDWvuDcHmDtcH0JHoSKzURRWKx0kEV3QPJcIgU5RIzaLvfKOZ3sATraqxgppZJneVo2nVmVc7ECMbfZQgeEMNcxJZgwubWAl+0zS5ls+RVMTqCoIkKvmkS+4bIoAsR8TaNyiuLoZSskYDpmVsynM6ZdGCoNTcC3hJPibTrXmeb2CswMBxctzF8NxUoscQiA7lYiW88pL2HuprZwsMOHUBdcotc6m17kX5XOp6nU3JJrLBj0ZAwNwQCLc/OqLx3jsbkvJJaLOyxxqxUzshtIzsniWFG8JtYuwtfL8WsTHyuDIhclbyFsbS+TIKT7R9t4sOCFvI18uVNbNa+V3+FTbWxN7bA1z/FcWmx7EYiXuo/8JbqCPxE/F/LyFSHEsEuIRcpAy/s8gCqnlGq+FRpsN+dzrUSeJT4c2mizj7y8/UdfSvU0GiYoQHyDWfxxA5D84+S8/U6UfMCyHujdexPnu6KcwEUSC0YFv1PvX3EYVW1e7a3A5flURF2qh/w5B/ARXiXtbH8qSE/uH+YFdXWxz9QuQIZb4AqSlwQdwz2CL8K+fU1GcR4kZJkSMtYNY5DYlW8MgB5XRmW/LN5VryT4zFaKmRer6foNT+lS3CuEJhxmY5n5k/0rLgHNLXZEW/z5y5qRp7I6xOIyG7nsXSZ+IAzYXE4ezL4opFOhyFSxU9HDxJa/W2zXq4xyBgCNQReuM9neNiGZo5QcszqyZQSwZLW8PR7BRz266dN4PjWUiGYBWa7IR8LbsyX++oO3zAFhswXyVVTmnl7M+XEL0VPJ2sYePPmpylKVXUqUpSiJSlKIlKUoiUpSiJSlKIlKUoiUpSiJSlKIlKUoiUpSiKF7TYKeaJRA2VlcMRfKWXKylQxBAPiB1FjlsbA3qn/ANkYwNmbCFiNAzLE3+mOcLbyyAda6VWjxnEGLDzSLukUjD1VSR/KtHMDlu2Qt2Kk4Dh82JjEdnw8ClkYll76TKSHWPuyVjW9xmBuLEKBowl8T2XwUiBGw8dgoVbKAVAFgFI1FhppUlgoBHHHGuyIqj0AA3rPVcHVN2qySXDvLmvF+yEuDu+FJkj1LRN8Vusbcz+E6nqTpVSxvFvCWWVQBe6spuCNwb7WPXauu8exoUBFBd2uqIurOx5KPIbk2A3JABNODdisOjjE4iJJMSSGJ1KIdLZVOhZbAd4RmPkLAdqi0xM24lGsNhwBvxNjf34rl1ejITZ7e6TmNlt/Bcn4VwLieKHeR4EMm4ZgkYbpl7zKWB6i48684qWbCMExOGaAk2F1yhj0Rvhb+FjX6IrXxWFjlRo5EV0YWZWUMpB5FToasM0zOHd4Ajdl6/IPJQO0dC4WyXDYOKIw0ZR66Ee1e8PO2IbJhkad9iRpGn7z7D03NdGxH0c8MYNlw4RjYg3ZghG2WNyUA/DaxrVjjfBsEmVVW4CSKLRE3so/ATp4W5mwLVip02Wt/wDKPzJ/Az6+SxTaHjc7/wBH+W/z+8147K9khhm7+YiTEH5vlTyQH+e58tqsWMwwlQoSV2KsujIw1V1PUH2OxuCa9wzBhpv0rLXBkmfK/tHm5O1dpsTWN1ALBfODcQaUNHIAs0RCyKL2NxdZEv8AI41B1sQy7qalaruPhkzpLDYSoGHiNlkUkHu39xcNup12JDS2AxizJmFwQbMraMjDdWHXUbaEEEEggmZjtZV3N1VuUpStlqlKUoiUpSiJSlKIlKV8oiWr7SlESlKURKUpREpSlESlKURKxTxB1ZG2YEH0Isay0oiqXAppsnctlZ4G7mTM2VvABlksAQc6FZBtbPbcG0tIpIsDatPtDH3Dri15ZYpl/wARCwyEfiRnJHIh3B3BG+RY2qtIyxVmN1woXgqiLFknXvY8oLakGMlsqnldWY2/AKt1U3HS926SfcfNpvYHxAeqkj3q5VtTuu225KltnX3pSlKnVZKxSxK6lWAZSCCCAQQdwQdxWWlEVL4jwWbB/aYUNJCNWg+J4x1gJ1IH+GdbfCdAh9YDiXfqCkpCnmMpPT5gdjpqNDvVyqtcY7NXdsRhiscx1dWuIprffsDle2neAE23DWFq8kN+83NWY5/6vy9luxJlAAubdTc+5NeWujd6u4FnH31Gtv3hcke453ENwXjXfRq9jYg6H1PP2raxfE7ZURfHI2Rc3wgkXu1tbW6f9aiY/HBSyRYYqyxuGAI1BFx71kqv8H4ecFkjzl0kJvfcS2LO45WezMQLWbUDxG1gq6qKUpSiJSlKIv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2" name="Picture 4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612" y="2743200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379418" y="3105899"/>
                <a:ext cx="8652190" cy="861752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pPr marL="342900" indent="-342900">
                  <a:buFont typeface="Wingdings" pitchFamily="2" charset="2"/>
                  <a:buChar char="v"/>
                </a:pPr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Không gian mẫu là tập hợp số chấm xuất hiện khi gieo con xúc xắc hai lần liên tiếp </a:t>
                </a:r>
                <a:r>
                  <a:rPr lang="vi-VN" b="1">
                    <a:latin typeface="Arial" pitchFamily="34" charset="0"/>
                    <a:cs typeface="Arial" pitchFamily="34" charset="0"/>
                  </a:rPr>
                  <a:t>khi </a:t>
                </a:r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đó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𝒏</m:t>
                    </m:r>
                    <m:d>
                      <m:dPr>
                        <m:ctrlPr>
                          <a:rPr lang="en-US" b="1" i="1" smtClean="0">
                            <a:latin typeface="Cambria Math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  <m:t>𝛀</m:t>
                        </m:r>
                      </m:e>
                    </m:d>
                    <m:r>
                      <a:rPr lang="en-US" b="1" i="1" smtClean="0">
                        <a:latin typeface="Cambria Math"/>
                        <a:ea typeface="Cambria Math"/>
                        <a:cs typeface="Arial" pitchFamily="34" charset="0"/>
                      </a:rPr>
                      <m:t>=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Arial" pitchFamily="34" charset="0"/>
                      </a:rPr>
                      <m:t>𝟔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Arial" pitchFamily="34" charset="0"/>
                      </a:rPr>
                      <m:t>.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Arial" pitchFamily="34" charset="0"/>
                      </a:rPr>
                      <m:t>𝟔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Arial" pitchFamily="34" charset="0"/>
                      </a:rPr>
                      <m:t>=</m:t>
                    </m:r>
                    <m:r>
                      <a:rPr lang="en-US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𝟑𝟔</m:t>
                    </m:r>
                  </m:oMath>
                </a14:m>
                <a:endParaRPr lang="vi-VN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418" y="3105899"/>
                <a:ext cx="8652190" cy="861752"/>
              </a:xfrm>
              <a:prstGeom prst="rect">
                <a:avLst/>
              </a:prstGeom>
              <a:blipFill rotWithShape="1">
                <a:blip r:embed="rId6"/>
                <a:stretch>
                  <a:fillRect l="-563" t="-2817" b="-140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5046">
            <a:off x="9599611" y="2757114"/>
            <a:ext cx="1828800" cy="1951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3851065"/>
              </p:ext>
            </p:extLst>
          </p:nvPr>
        </p:nvGraphicFramePr>
        <p:xfrm>
          <a:off x="1046162" y="3977176"/>
          <a:ext cx="5075238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56" name="Equation" r:id="rId8" imgW="2361960" imgH="253800" progId="Equation.DSMT4">
                  <p:embed/>
                </p:oleObj>
              </mc:Choice>
              <mc:Fallback>
                <p:oleObj name="Equation" r:id="rId8" imgW="2361960" imgH="2538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6162" y="3977176"/>
                        <a:ext cx="5075238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2764792"/>
              </p:ext>
            </p:extLst>
          </p:nvPr>
        </p:nvGraphicFramePr>
        <p:xfrm>
          <a:off x="6350721" y="3916723"/>
          <a:ext cx="2182091" cy="7692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57" name="Equation" r:id="rId10" imgW="1117440" imgH="393480" progId="Equation.DSMT4">
                  <p:embed/>
                </p:oleObj>
              </mc:Choice>
              <mc:Fallback>
                <p:oleObj name="Equation" r:id="rId10" imgW="11174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721" y="3916723"/>
                        <a:ext cx="2182091" cy="7692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9455535"/>
              </p:ext>
            </p:extLst>
          </p:nvPr>
        </p:nvGraphicFramePr>
        <p:xfrm>
          <a:off x="1046162" y="4777148"/>
          <a:ext cx="542925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58" name="Equation" r:id="rId12" imgW="2527200" imgH="253800" progId="Equation.DSMT4">
                  <p:embed/>
                </p:oleObj>
              </mc:Choice>
              <mc:Fallback>
                <p:oleObj name="Equation" r:id="rId12" imgW="25272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6162" y="4777148"/>
                        <a:ext cx="5429250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1766678"/>
              </p:ext>
            </p:extLst>
          </p:nvPr>
        </p:nvGraphicFramePr>
        <p:xfrm>
          <a:off x="6655521" y="4717184"/>
          <a:ext cx="2182091" cy="7692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59" name="Equation" r:id="rId14" imgW="1117440" imgH="393480" progId="Equation.DSMT4">
                  <p:embed/>
                </p:oleObj>
              </mc:Choice>
              <mc:Fallback>
                <p:oleObj name="Equation" r:id="rId14" imgW="11174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5521" y="4717184"/>
                        <a:ext cx="2182091" cy="7692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1250245"/>
              </p:ext>
            </p:extLst>
          </p:nvPr>
        </p:nvGraphicFramePr>
        <p:xfrm>
          <a:off x="1046162" y="5535973"/>
          <a:ext cx="469265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60" name="Equation" r:id="rId16" imgW="2184120" imgH="253800" progId="Equation.DSMT4">
                  <p:embed/>
                </p:oleObj>
              </mc:Choice>
              <mc:Fallback>
                <p:oleObj name="Equation" r:id="rId16" imgW="218412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6162" y="5535973"/>
                        <a:ext cx="4692650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5921135"/>
              </p:ext>
            </p:extLst>
          </p:nvPr>
        </p:nvGraphicFramePr>
        <p:xfrm>
          <a:off x="6228586" y="5410200"/>
          <a:ext cx="1685636" cy="7692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61" name="Equation" r:id="rId18" imgW="863280" imgH="393480" progId="Equation.DSMT4">
                  <p:embed/>
                </p:oleObj>
              </mc:Choice>
              <mc:Fallback>
                <p:oleObj name="Equation" r:id="rId18" imgW="8632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8586" y="5410200"/>
                        <a:ext cx="1685636" cy="7692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8324338"/>
              </p:ext>
            </p:extLst>
          </p:nvPr>
        </p:nvGraphicFramePr>
        <p:xfrm>
          <a:off x="1046162" y="6226175"/>
          <a:ext cx="5373687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62" name="Equation" r:id="rId20" imgW="2501640" imgH="253800" progId="Equation.DSMT4">
                  <p:embed/>
                </p:oleObj>
              </mc:Choice>
              <mc:Fallback>
                <p:oleObj name="Equation" r:id="rId20" imgW="25016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6162" y="6226175"/>
                        <a:ext cx="5373687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7996316"/>
              </p:ext>
            </p:extLst>
          </p:nvPr>
        </p:nvGraphicFramePr>
        <p:xfrm>
          <a:off x="6627812" y="6088062"/>
          <a:ext cx="2206625" cy="76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63" name="Equation" r:id="rId22" imgW="1130040" imgH="393480" progId="Equation.DSMT4">
                  <p:embed/>
                </p:oleObj>
              </mc:Choice>
              <mc:Fallback>
                <p:oleObj name="Equation" r:id="rId22" imgW="11300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7812" y="6088062"/>
                        <a:ext cx="2206625" cy="769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1254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123930" y="109882"/>
            <a:ext cx="9837881" cy="2535486"/>
          </a:xfrm>
          <a:prstGeom prst="roundRect">
            <a:avLst>
              <a:gd name="adj" fmla="val 2970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p:sp>
        <p:nvSpPr>
          <p:cNvPr id="8" name="TextBox 7"/>
          <p:cNvSpPr txBox="1"/>
          <p:nvPr/>
        </p:nvSpPr>
        <p:spPr>
          <a:xfrm>
            <a:off x="2208213" y="152400"/>
            <a:ext cx="9662618" cy="2492968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 algn="just"/>
            <a:r>
              <a:rPr lang="vi-VN" sz="2200" b="1">
                <a:latin typeface="Arial" pitchFamily="34" charset="0"/>
                <a:cs typeface="Arial" pitchFamily="34" charset="0"/>
              </a:rPr>
              <a:t>Gieo một con xúc xắc cân đối, đồng chất liên tiếp hai lần. Xét các biến cố sau</a:t>
            </a:r>
            <a:r>
              <a:rPr lang="vi-VN" sz="2200" b="1" smtClean="0">
                <a:latin typeface="Arial" pitchFamily="34" charset="0"/>
                <a:cs typeface="Arial" pitchFamily="34" charset="0"/>
              </a:rPr>
              <a:t>:</a:t>
            </a:r>
            <a:endParaRPr lang="en-US" sz="2200" b="1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vi-VN" sz="2200" b="1">
                <a:latin typeface="Arial" pitchFamily="34" charset="0"/>
                <a:cs typeface="Arial" pitchFamily="34" charset="0"/>
              </a:rPr>
              <a:t>A: “Ở lần gieo thứ nhất, số chấm xuất hiện trên con xúc xắc là 1</a:t>
            </a:r>
            <a:r>
              <a:rPr lang="vi-VN" sz="2200" b="1" smtClean="0">
                <a:latin typeface="Arial" pitchFamily="34" charset="0"/>
                <a:cs typeface="Arial" pitchFamily="34" charset="0"/>
              </a:rPr>
              <a:t>”</a:t>
            </a:r>
            <a:endParaRPr lang="en-US" sz="2200" b="1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vi-VN" sz="2200" b="1">
                <a:latin typeface="Arial" pitchFamily="34" charset="0"/>
                <a:cs typeface="Arial" pitchFamily="34" charset="0"/>
              </a:rPr>
              <a:t>B: “Ở lần gieo thứ hai, số chấm xuất hiện trên con xúc xắc là 2</a:t>
            </a:r>
            <a:r>
              <a:rPr lang="vi-VN" sz="2200" b="1" smtClean="0">
                <a:latin typeface="Arial" pitchFamily="34" charset="0"/>
                <a:cs typeface="Arial" pitchFamily="34" charset="0"/>
              </a:rPr>
              <a:t>”</a:t>
            </a:r>
            <a:endParaRPr lang="en-US" sz="2200" b="1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vi-VN" sz="2200" b="1">
                <a:latin typeface="Arial" pitchFamily="34" charset="0"/>
                <a:cs typeface="Arial" pitchFamily="34" charset="0"/>
              </a:rPr>
              <a:t>C: “Tổng số chấm xuất hiện trên con xúc xắc ở hai lần gieo là 8</a:t>
            </a:r>
            <a:r>
              <a:rPr lang="vi-VN" sz="2200" b="1" smtClean="0">
                <a:latin typeface="Arial" pitchFamily="34" charset="0"/>
                <a:cs typeface="Arial" pitchFamily="34" charset="0"/>
              </a:rPr>
              <a:t>”</a:t>
            </a:r>
            <a:endParaRPr lang="en-US" sz="2200" b="1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vi-VN" sz="2200" b="1">
                <a:latin typeface="Arial" pitchFamily="34" charset="0"/>
                <a:cs typeface="Arial" pitchFamily="34" charset="0"/>
              </a:rPr>
              <a:t>D: “Tổng số chấm xuất hiện trên con xúc xắc ở hai lần gieo là 7</a:t>
            </a:r>
            <a:r>
              <a:rPr lang="vi-VN" sz="2200" b="1" smtClean="0">
                <a:latin typeface="Arial" pitchFamily="34" charset="0"/>
                <a:cs typeface="Arial" pitchFamily="34" charset="0"/>
              </a:rPr>
              <a:t>”</a:t>
            </a:r>
            <a:endParaRPr lang="en-US" sz="2200" b="1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vi-VN" sz="2200" b="1">
                <a:latin typeface="Arial" pitchFamily="34" charset="0"/>
                <a:cs typeface="Arial" pitchFamily="34" charset="0"/>
              </a:rPr>
              <a:t>Chứng tỏ rằng các cặp biến cố A và C; B và C, C và D không độc lập</a:t>
            </a:r>
            <a:r>
              <a:rPr lang="vi-VN" sz="2200" b="1" smtClean="0">
                <a:latin typeface="Arial" pitchFamily="34" charset="0"/>
                <a:cs typeface="Arial" pitchFamily="34" charset="0"/>
              </a:rPr>
              <a:t>.</a:t>
            </a:r>
            <a:endParaRPr lang="vi-VN" sz="2200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2" y="138453"/>
            <a:ext cx="1867477" cy="162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79418" y="443253"/>
            <a:ext cx="145334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8.24</a:t>
            </a:r>
            <a:endParaRPr lang="en-US" sz="66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sp>
        <p:nvSpPr>
          <p:cNvPr id="2" name="AutoShape 24" descr="Premium Vector | Young good looking man doing arm crossed pose with  confid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12" descr="data:image/jpeg;base64,/9j/4AAQSkZJRgABAQAAAQABAAD/2wCEAAkGBxEQEhUSExMWFRUXFxcYGBgXFxoXGBceFx0aGBcYFxYYHyghIR4mHRcYITEiJSkrLy4uGCAzODMtNygtMCsBCgoKDg0OGxAQGy8lICUtLS0vLy0tLS8vLS0tLS0tLS0tLS0tLS0tLS4tLS0tLS0tLS0tLS0tLS0tLS0tLS0tLf/AABEIAL4BCQMBIgACEQEDEQH/xAAcAAEAAgMBAQEAAAAAAAAAAAAABQYDBAcCAQj/xABEEAACAQIEAwYCBwUGBAcAAAABAgMAEQQSITEFQVEGEyJhcYEyQgcUI1JikaEzcoKxwRVDU5Ki0YOj4fAIVGNzk7LD/8QAGwEBAAIDAQEAAAAAAAAAAAAAAAMEAQIFBgf/xAAxEQABAwICBwgCAwEBAAAAAAABAAIDBBEhMQUSQVFhcZETIjKBobHR8MHhBkLxFCP/2gAMAwEAAhEDEQA/AO40pSiJSlKIlKUoiUpSiJSlKIlKUoixSxhgVIuCCCOoOhqATsnAFyZ5SgdXVWkuq5bmygi1jmN+Z61ZKVuyR7PCSFo6Nj/ELqvt2WgscpdG7xpAytZlLgBgptbLYDS1eRwzCYNoZLspUd0guTmLknUAXJuSb1CSGUYqTOs7SGRhHYsI1iKtZhbQ28OnXzrSgfEJEhYTePDSIukhPeGRrXG4OW2/Kui2CR9g6TAgbc7g3tnsuMRtsqRljBwZj8EK1R9lcOJDIc7As7ZC3gBcWYgWvqOprwnZKAKykyNmTICz3KKCGyppoLjneq/hcBjXxJt3ilDh7uzsFACDvABs9yOXTzr72lSf64xQSH9kY8ufW1s4Qr4Rzvm0oI5S8M7bNoPsRkeOeeezPGvGG63Z7be99nBWF+ymGPe6MO9ZXJDfAy3IKaaaseu9Z17PQfV2w5zMrsWZma7lib5s3W4FVOSbE/WZHCzWdsQnO2UJaOy7ixF72APLnW32RXErOqS94UEJYFs1vtMjgG/MEsOunlWskUwj1jLkA7Pd+RYYZ8FlskRdqiPO4vwz6G6mJOzUIAaR5ZMiSLd3ztZwQeW4G1q1sNwHB4lQY5JGVVWNsrWDhbMFfTXcbW/So/6pJBJjWQTfZooh1dheRSCR96xN+drVHiDGFDhwJ0PfxlSSxIzI97uCRbMFO9hfrW7I5DiJbZdDicMctbrfgVq6Rl8Y9/vbPjYq8HhEZlaXXM0fdEX0y+Wm/K9aWG7LwoqrmdlVw4VmBAy5hawGxzG9VbvMQ6I8yziJppmkVc4a5Vcg01C5r25b1aZsc8PDjNlKOkBIViWKkL4cxbUm9t6ryRyxAAPvfDDZmPnkCN6lZJHISS21hfHyPxtxtwWlgMbDg0ljw8M00UTMZXBQhSAMyrmILFQNQoO1r30qewnFYpmyRtmPdpJcDTLJfIb+eU6VGYbhskfD1ghy953QW7kgZpB9o5sCSbsx8zUVw/FxYCaVGzMF+pYZbC58KfEeg+0F/UVE4CQuOZ9TliVu1xjDQcB6DPAe3qrYcdF4/Go7sgPc2CkgMAxPkQfcV84Xi++iSTKUJGqNujA2ZT5ggj2qu8V4jg1jlLRM4aaXOgt9o0CXlc5mtlUR87aqNL2qVw/GYc6wrmJ7wwgnW7JGJGJJN7BdCTreoiw2yKlEnesSFNUqH4/xxMIoLKzkh2yra+WMZnbUjYWHmWA518HHkMrR5XypmDS2GRWRQ7Kdb6Kw1ta+m9Y1HWvZbdo29rqZpUVwbi64lc2Ro/hyh8t2DLnUixPy62OoqVrBBBsVsCCLhKUpWFlKUpREpSlESlfL19oiUpSiJSlKIlKUoiUpSiJSlKJdKUpRFrLhIxIZQozkBS1tSBsCelbNKxTTKgu7BR1YgD8zRMllpUeOL4c7TRn91w38jX0cXw97d9HfoXUH8ia11hvWbHNb9R/G8D9Yw8sN7Z0ZQehI0P51uqwIuDceVega3FwbrUgOFiqsvF5vq4iEEv1rJkymNhGGtlz97bJk+bRr20teofEdnMSryyZe+KnBlLsA0uTue/JLHQkwLv510G1LVI2XV8IChdAHDE5LnsfCMUrxtPhzKiSYjMsbreQzv3mexYDu7hVyk33uLVki4dxESqe6UES4hjIHUqDiALSKDqQguLEXJtpa5q/Wpas9u7cPt/k/bLH/ADjeftvgKu8ZilXEwzpC0yiOWMqpUFS5RlY5yBbwWJ5VXJOC8QN07tdTilZ+8AVjide8te+VQAACL35W1ro1fLVhkxaLAD7fjxWXwBxzPp8cFVuzHCjnbESw93IViRVYgkd2gRn8JIBJuBzyqOpq1UpWj3FxuVIxgYLBKUpWq3SlKURKUpREpSlESlKURKUpREpSlESlKURKUrEkqklQQStrgEXF9RcctKIstQfEe0EcbNHGDLKujKpsqG1x3smymxBy6tY3Cmo/jPGGldoIGKoptLKu5I3iiPUbM/y/CPFcpqYeNIlAUAW2A2F9b+p3rn1VcIjqNxPsrUNMXi7sltS4jES6ySZF+7HeMf5/2h9QUv0rymHjQl7AMd2tZj6t8R9yaxCTW51rFLH3nxnw9Ovl5jy263rkPnfJ4yfx0V5sDW5BeMRxZbkIjSsPui+o3BckKD5Fr1pyyYxiLRxxj8TksP4VW361KLIFFlUACsZN6iuN330UrRYqt/2dj0Yuk0OpvYJIh/zh/wBctTPC+2GJw9kxsBte3eRnvffQBv8AMot1NZ5+HtMLFmVfwkoT/ENfytUbxHgWChQu+Yc797Ip9c2e9WYZ3R4jDkP2B6LSRjZMHYq5y9osP3avG4lz3yBCNbbk9AL6322sTYVGPxTEyHR8nlGF09WkDX9QB6VzpoSW7zDxzm3zkDS3V5Crketxrp1qx8K4kXGV1+0A1XTXpY3tbz8qsT1krvCbDdt87qOOjY0Y4qwr324xEwPqjfoyEfpWaHi+Jh/aKJ05lBklHmUJyvzJsVOmik1CDiTIRnj7sE2DaMPQldq3IeIKWy3BNgSAbkA3APpofyqJlXMw5355LD6ZpGXRWzh+NjnQSRMGQ31HUGxBB1DAggg2IIINblUiSZsK/wBZj1U275B867ZwB/eKNvvAZTyK3KGVXUMpBVgCCNQQdQQeldmCdszbjzXOkjMZsstKUqdRpSlKIlKUoiUpVfxHGGlZo8Pay37yZrZEtoQt9CRrc7Ai3i1ykUtjMdHCLuwUcuZPoo1PtUY3HZHuIMNJJ0ZiI0b0OrD3Woccf4XAxL4gTyc2VXn1HK8YYC3mdKzH6QsENhMR17oj9DY1I2KRwu1pPkVG6aNps5wHMhZcXxfiMa5mwcFrgAfWmLEnYC0P68hcnQVu/wBvWtnhk88uVgPPcH8hUdhOJrj379L9yl0jzAqS+0rlT00QcxaTk1brKDXldJaZlgqDHEBZuBuNu3plzur0MTXMu7apHA8WgmJEbgsNSpurgbXKNZredrVIVxPt9imOKUI7J3IsHjYqwc2ZtR+EJ+tSnZD6SJEdMPjvEGIWPEKttTYBZlGxJ+caa6jc16qkpqiaiZVOb4hcgbBsPmLHz81z3VEXbOiBxB6/5kusUpSo1MlKUoiovbHizQ43Ci793H9qyr8+cmPbnlTOcvO/W1V1eLyjEYtoJHRJ5L5zGVzDKArJnAKsoOTMR8m2gNXftd2a+uhGV8ksd8pIJBDWurW81BB5dDciuZYMs7NncFYyQSDdWO4ANgcuWzai5zgbAg82skmjvY2G/bllZdOjjhkAuLkYEbM73urRw3ErZUUKqqANW/kPWpGufcP7RZh9ph5EKsVIGWRQVNiNCG5c1FS8nGZJdB4F5sxUafhUEkn963vtXHdE9pId7j75DFX+64At9irFHiMzlRqANT53r1HiVZio5C/+9VZ+IKgyoSfS+p8+puf1rbjw8uGKSSGzShhbkuW2VPUgsf4fK51DHFpIyC3cwCwviclYYnzKD1F6zRMo136CqxwTipCuja5XkA6gBmA9q3eE48BcrdTr5g2P+/vWCC0rRzCrFFKSCTyqHGCOJmLyaqpsina43cj10Hp51tJi1+AMDfob7Vt4YgAk9ay07lERq3UfxaI2CIPXp11qG45AcOIpU1ZXCn8QbkP0/IVbWiUnMdqguKr380cfyq3ev5ABljX1LHN6RnqKywWdc/RZZbISLBbEUokjuArK42OoIPWsWEwSxlmAALWHhBtYXtqSSTqdfTpUV2SxRKyxNvFNKg9Fdgv+m361YKySW3bsWbAm69Bja3LUfnWCHjHd4N8Oe8Ei3EbIQoAzZk8QIsEHhI5hdL3r5iXKrcVH4uTvBZgLcx19fKpIah0JJbtwWHQNkAvvurb2Z7RRy4eIzSKJSCDfw3sSAb2A1AB061ZAa41PxZFNv9/6VeewnFe9Ro73y2K89DoQPIH+ddSkrTI4McPNUqqi7NpkblfLmrbSlK6S5yUpWDF4lYkeRzZUVmY9AoJJ/IURUP6Ue1MmH7vB4e3ezAtIbn7OMafKQQXNxe40VrWNiKPNK8iqkjF1XZWsEHS0YsotoAbXsBWhhsY+LmlxknxzNmA+6uyIPRQBW27hdyB616aloo4WAuA1rXJOz8Bedrqx8khjacBhht6bF7rHNJlUta9gTYc7a2Fb+F4ViZbZMPIQedhGPX7Qrf2vW4OzeKR4TIqBDPCDaQsxGcMwy5bfCrc6r1OnaGAG8rS4A2AIJJAwGF8b71FDo2okI7hAuMThht9FeeD4L6vBFDuUQBjtmbd292JPvWziJ1jRnY2VFLMegUXJ/IVlqtdvcd3eGEYPindYv4dXkv5FEZf4hXxqmhfWVLY/7PcMeJOJ917aRwiYXbAPZUSV2luz/E92byLHMR7E29q1eGYbPiIY97zwj/mLc1t1s9lcOX4jhlA0Euc+QRGf+ar+dfdJQ2KncG4ANIHSwXhKfWkqGk5l1z1uV1DheNaCX6tIbgm0ZPI7hPQjUdLEfdFWSqv2uwuYKwJU7ZhupHiRh5g6+1S/Asf9Ygjl0DEEOAbhXUlZFB8nVh7V5JesUjSlKIlcT7V8M/s+TEDMcjypiA1towFBQW3y90w9Mt967ZUZxngsGLTJMmYa2OzLfTQ/02PO9QVEPatt5/fZT083ZP1ufsuadn+zaYsSzEsGZ7BlIsQoFmIIIO9r72Qa1IDsC99Z1t/7Zv8AnnrJg+HYjAmSLDTApC2VY5QtnBCyeKRQCCA9gbdLjcm34SbvEVrEXGoO4PMGqQp47WIuRh0V81MniabA4qH4T2Vgw5Dau42ZuXoBYD1tfzra41wyPFRmIkXG1iMykbEdD68iRsTTtFDK8WSJsmY2ke+UqgBLZSNbmwGhBsTYg61Qv7OwrDNHFNlDZRiECRgMCc4RgLDTZ7AHfNzqZsY8LRhwUDpDfXc7qVpYrgWPw05IjMiNcllI0YC2zG4zADwnQH5q9SQ4zVkw8ge2twuQ22LBmAvyurAnTewroPAMTnUo795lOW7C0ika5JB1AI15gj1MhjEULtrsKrup2E61uHPmrIqH+E/eS5dwvijMimQhZOZQEKCDtla5BGxB5g+lb7dqJsyxJGkjswsFZhpsXYEeEAXP6XvVgx/AsPIS5iQtzJAubdTv+dRfAFigDLlCMHZbgbgEhSTzNrXJ61TkibHd2YvlzVgu1wN6sJZm8/QaUXDLErHYnUn+pPt+QrCccvOQW9f9qj+LcQMw7qO4X5m208vP/v1qiy11XXsBgq3wKb7eYD5vtv8A5Zpyv+nLU62Kz62IKki+1/Sq1wt1+u4hdLGOJVHKyZwf9RI9qsKkDwi2g28vT2NbzeLyHspmDDr7raGMNrEXrUkOh9Kw4rGJGNSL8h19Khm4+rxB7FQVDWPK4vYmtA1xFwFu0C6mYeAvKmFk1lWaYo0aqw7tVcqzNIp0GVWve2pFtRrauxPA2wsmI+IormOMtuwvck7XtoLjc3qS7C4B8PgYkkBDnPIyndTM7S5T5jPb2qw16SOnY2xAsR8W/K4MtTI7WF7g+17j45JSlKsKslUr6XcWYuFzgGxkMcQ9HdQ490zVdarXbfAxTwIsq51E0bWO11zWzDmL8jpWrpWwjtXC4biRvtjZZawvIaNq5z2S7MyYhA5PdxfK1tXFtCgPL8R9gRrV74bwTD4fWOMBvvnxOf4jrbyFh5VuQnlXt3CgkkAAXJJsAOpJrxWlNO1mknkyOs3Y0XDR8nicd1slPTUENMO6Md5z/XkvdRnFdZcKP/WZvW0Mw/mwPtXqPiXegGBDKp2e4SMg6ghzqwP3kVh51B9rMbisN3OLKRtDDITMkYZnWN1KM4Y2vlve2UbdL259PCS8NyJuAOJBAHW2dlZc4WVtqhfSBPmxMEd9EieQjzkYIhPskn51eMPOsiq6MGRgGVgbhgRcEHoRXN+1LZsdOfu9zH+SCT/9a7v8Rg19KMJHhDndBb3K52mJNWkdxsOpUdVh+i/Dd5jpptbRRZfImZtPcCFv81VjESZR58q6d9F/Du5wQkI8U7GX+HRY/Yqob+Ovp2lJNWDV3kD8led0VHrTa24fpTPaYfZD98fyaq99EfEDNh8UOUeNxIX912Eo/V2qQ7d8QEEJY/IryH+EG39arH/h/UjB4i//AJjfz7uO9cBsd4nP3W9f8XoScQF1OlKVEspWHFTiNGc7KCfyrNWlxbCmaCWIGxdGUHoSCAfY2oi4z207SxQcVC4rM+HMPj7rMtnsyhgA122QE3F7A6W1vvZGVwrROS1vEjH4ircm/Eu1+lud6qUvC4cVPJLioAhWVQnfI4WN1jQyJIV0AuwKsbo4H7pNswLhWiEb96bspfLlEjSOGlyA/KiIbHXbckGo3lpiF/FgpG6wlIHhsf0pDtM7rhMQyfGIZCtuoUkfrXC+wXHcfh514aCTFJKGkRlBIFszsrHUAgA+3mb/AKEkUMCDsdDVOjwX1Ud1KJVVQVSaJVkBjUXUSK3iV1UEZtVOW5sxtSmka0kO+2WahjnN7outpYCqw4pL6OcPL+JQxWJupKtYDyd96k5HLamsWDgmnw8aQL3EAIZe+UvLKAc2ZkBGTMxz6nNrqF2rPJA6fFb2uR+oqvVC7yRkrFIbMDTmFE8a4suGAzBrNcBgNAehJ0Hlciq9wxPrBZjII0zG73GrMfDGhbQ2FgTbU7eVm4xjI4Imkk+FRc7nTnYDW/Kw3vWlxDBIzK3yZAFsfDqSWv1BGW4OhsOlVC0HxZK8CR4c1FTRGN3jJuVI12uCLgkdeXty2rxiMRkQ68vyryZgxaS/hNrE/dUBQffU+hFY+AcOPFcQEAP1WMhpW5PzEQ65+f4b6i4zUWwGSYsZlforLpRHFrP/ANU/wjsYJ8FE+YxYgl5Uci+kuWyuu5BVIidQQR6g1GY4id444ozJMDICqFdkBz6sQCLpYHS9x1rt7xhlKnYi2mmh00I2qK4H2ZwmC/YQhDbLmJZ2yjZQ7kkLoPCDbQV25aRjy0nZ6i2S5EVa9mtxxHA3XM8H2Y4niDk7owKd5JMgCjmQiksx8tAeoronCOxmAw2Ro4FzIFCs13IKi2YZtA3mAKsVKkhgZEO6oZ6mSY3d6JSlKmUCUpSiJUN2qQnCyEfJlk9o2DsPdVI96ma8soIsRcGtXNDmlpyOHVZaS0gjYqacaQgKI0khVisaWzNkGu+gGwudPEBuQDz7F9oJMdZnNl0IjHwr0NjufM6+m1X/AICBgZ5YHu2q2Y2v3Zv3NvwgZlPVkc86q30jdnPq0v1uJfsZW8YG0cjfN+65/Jj+LSP+OaNpqKUGUBzzk4/1PAHK422vfhgq+l3STRnsyQBmN4/S2uw/FgjHCubKxLRX5E3Lx++rj1YdKukiBgQQCCCCDqCDoQR0riiYthY31BBB2IINwQeoIB9q6J2V7VrigIpLLOBtsJAPnT+q7j0sa538t0C+CQ1sI7jsXW/q7fyO07CdxWND13aMELz3hlxHyPZZsHhDw0lVJODJuAdThSTrY7mE3JP3N/hJK07tDMBiZ2JvmkNrc7WUfoorppkNVXjfY2KYl4SInOpFrxsfMD4T5jrsa538b0vTUlYZam4u3V1gL7QbuGey1wDvIzKs6ToZJ4QyO2Bvbr8qmcIwDY3ERwC/jaxI+VBq5v5KDbzt1rvUaLGoUAKqgADkAosPYAVQOwXDVwDSPiFIlbwKVVpECCzEh1GmZrXzBfgWpXjvafDteJJ47bMc6jzy7+Yr2dZXxVkmtC4OaMrG/P7wVOipXQR2cLE5/gfd6p30t8avAVBsZmCL+4nib2NgD+/Vj+hbA9zwwSHTvpJZT6A92Pa0YPvXLuPJPxbHpDArFcwhjfKcg5yyk2tYWJ31EYtvX6F4ZgUw8McEYskaLGo52UZRc9bCkjmsp2xg4k6x4bAPzwVgAl5JW7XwmsOFcsik7219Row/O9Z6qLdKUpRFAaQ4qRSNMRaRSebogSROl8iRsBzs5+U18xkah0lzBCvg2upEjKMpHUsFsRz8rgyuPwSToUcG1wQQSGUjVWVhqGB1BFQOKWeJTHPD9aiIIMkagkrb++w/Pp9nmuflUaVE9pzCkY4DAqVrxLGGBVhcHQg7HyNUrs92gjhlfCmW5aW8UcmdXjQ3ZswlAKqBYAXPTT4RacbxfDwDNLNGgvYFnAuTsBc71AcFZGKkTIaj+KYhVXU+dRPEu0pWN5IoJHCqzZnUxKcovZc4DNfYFVYG9VqKXC8QLpjsc8EkcjI0KmNImZXMdlaRWMviW42vdfCDWzYpJAdUZZ8FjXZHYu8lG8d4x9bcZf2Km4P+Iw2I/ANweZ1GgBOlLxJYoggEjRjQLI4SIfhN7tl5ZbEeVXXhPZrhOIkaFcTLLIouY2kMUgG18iojW86tvC+zGCwzB4sOgcCwkIzyW6d492/Wq4opC67nWG4X/Ssur4g2zWk87ftc04P2SxvESGmvDBfmpW+/wRv4mP4nAXYhWrq3CeGxYWJYYlyovuSTqWYnUsTqSdTW/SrsUTYxZq58sz5TdxSlKVKokpSlESlKURKUpREpSlEUJ2i4SZ1V0t30d8l9AwPxRseSmw15EKdbEGEwfFQY2hkjzobo8cgsy8mjYHTn6EEEEgg1dqhuLcBjnbvFPdygWzgXzDksi7MoJ02I1sRc0Rcf7ScB+rEvGS8BOhPxR3+WTy5B+exsbZoQj10IIIJBBGxBGoI6ius4vhs0VxJHddsy+NDvvpcab5gBra5qk8Y7Exy+PDSmEn5QS0R9ADdfa48q7VJpQBvZz4jK+fXfz6rlz6NBdrxG33ZuWxwbttLFZMQpmXbvEsJBt8aaK3M3Fj+E1a8B2lwc4+ynRz9y9pB6xtZh7iuOcR7KcQiuWXOoFyyyAr/rIP6Vj4R2QxOJsSndR85JRYC3NV3ProPOvO6W/j+h3NM7ZRF6tPJpx8m9F1KKerHccNf0Pmcl2LiHEm+FRqdFHXqWPJRz/qSAdMusCXZtL3JsSWZjyUaliTYKNdgOVa3Z7hRRBHhUkxB0vK7HIb31aZvDluPhjDEX+HnV04L2ZWJhNOwlmFyulo4r3H2aknxWNi51OtsoOWvLU2iHzG2Ijvi4ixdyGNsN+F8dgC7clWyEWHi3DEDmfvksfZThLpfETrllcWRNzChscpO2diAWtoLKovlu1opXyvWxRMiYGMFgFxnvL3FzsytPBnK8kfQ5x6SXP/3En6Vu1EcSm7p1m5I2SX9yS1n9FbKSToF7ypepFqlKUoiVhnmWNS7kKqgkkmwAG5JrNVfxk3fykf3UDAt0eUaqo6hNGNvny63QisOIAuVkAk2Cq/bntTKU7qBAhOUBpUVnJctkAidSFGVJZDm8VosuVS4IrP0dQg46SZ8olPercIqqVj+rlgFUBR+2U6AbDzrLxHEGadpD+OQa3B71skenlDBE3/GbqbxeDxcuHMiiBZkkZXF5ngMbBcrHNH4mVlsCuxyj26cdC+WhJYLucR0xH+qk6sZHV6rj3QPVWvtn2lRRdbMqMQt9ppkNwg6xxkB5G2uqJqSwEJ9GXBTiHlmkBKiwzndma7SBTyLFgWI5WGxYGL4NwXEcUxGrARR2R5EXLFEo1EUCbX6DXQhm5X7Jw/BR4eNIolCogso/qSdyTqSdySarVDW0kPYA3e6xdbYNjed7XVqMunf2h8Iy48VA9oeBRlVMYEUkfihdAFMbDbLptyItqNKsXZTij4rCQzyKFdl8YX4Qykq1r8rqai+LT3/QD+tZvo/sMMUGyuP+ZHHMf1lNcyndi4K7Uts1rjnirPSlKtKolKUoiUpSiJSlKIlKUoiUpSiJSlKIlaeI4ZDJq0ak9bWb/MNf1rcpRFBv2XwhObuyWGxLu1rbWzNp7V6TgcaaiKJzyzqS3+di5/Spqla6jdbWsL79vXNZ1ja11o/XCvxxsNNSv2i+2Xxf6RWfDYlJBdGVh1Ug+xtzrPWliuHxuc1ir8nQ5X02GYbj8JuPKtlhbtKh2nxEHxqZ4/votpVHV4xo/qlj0St7BYuOZQ8bBlN7EG+2hHkQdCORoi1+JIo8TgNGw7uUEXGV9ASOYBNjys7E7Vg4PK0ZOFlN2QExsd5Y72Uknd1uFfqbNpnAEpNGrqVYBlIIIIuCDoQR0qFhF2+qzMe8S7wSX8TKumYE/wB4mYK97hgwJ0cqCKfpWKHNbxWv1HPzty9KwcRx0eHQyObAWAA1ZidFVF5sToAN6ItXjWNZAsURHfSXC31CKLZ5WHMKCNObMo0vcReNyYeDIlwFU7m5PMsxOpYm5JO5JNZcLEwDzT2MkvxLuEUX7uFeoUEknmzMdAQBHMFxD5W0hU5WC7yNbSKMDU6akjYet1qykvOqPvFWoWhg13LnnDmWNXzGwXIhJP8AgxpDqf8Ah1OcH7MS42zSBocN+Usw6KD8KH751I2GuYSXY/sEuHtLjCs8982UfskYm97H4m8zoOQ0vVtnmWMlixudxe4052O3tXYn0t2cQjhNrAAny2fPTjy4NGa0xlkxubgfK9YLBxwRrHEioijRV0A/68yTqdzWhxni8UKFncKo3JNvYVVeP9vVJMWFXvn2uP2anbVh8XoNPMVU8XhpJT32LkLtuFvZV9ANBvy1OlyarUmi56qzj3WnaczyH5OCt1NfBTYeJ24bOZVkTtKmIu6uii+VQzoDc6AupOZddctsx0tr4as3ZAyJG06lhCZWRonGqrDbDrINLq2WJSynz0BGvF3Rl+1W6gN4DsRzFvS1dp7K9oI5MOImUxy5C7A2s5Y5pSuv3nJsevkbWqvRP/H3mG4OfDn8qBmkf+iwfgdnHaVdqVCdneINIO7kN3VEe/3lcGx9QwYH0U86m6oKZKUpREpSlESlKURKUpREpSlESlKURKUpREpSlESlKURKisVwsZzNC3dSncgXSSwsBKlwG2AzaMLWBtcGVpRFpYTGFjkdckgFyt7gjbMjWGZfOwIuLgXr5xHAJOoDXBVsyOtg8bAEB0J2NiRrcEEgggkHYlhDWvuDcHmDtcH0JHoSKzURRWKx0kEV3QPJcIgU5RIzaLvfKOZ3sATraqxgppZJneVo2nVmVc7ECMbfZQgeEMNcxJZgwubWAl+0zS5ls+RVMTqCoIkKvmkS+4bIoAsR8TaNyiuLoZSskYDpmVsynM6ZdGCoNTcC3hJPibTrXmeb2CswMBxctzF8NxUoscQiA7lYiW88pL2HuprZwsMOHUBdcotc6m17kX5XOp6nU3JJrLBj0ZAwNwQCLc/OqLx3jsbkvJJaLOyxxqxUzshtIzsniWFG8JtYuwtfL8WsTHyuDIhclbyFsbS+TIKT7R9t4sOCFvI18uVNbNa+V3+FTbWxN7bA1z/FcWmx7EYiXuo/8JbqCPxE/F/LyFSHEsEuIRcpAy/s8gCqnlGq+FRpsN+dzrUSeJT4c2mizj7y8/UdfSvU0GiYoQHyDWfxxA5D84+S8/U6UfMCyHujdexPnu6KcwEUSC0YFv1PvX3EYVW1e7a3A5flURF2qh/w5B/ARXiXtbH8qSE/uH+YFdXWxz9QuQIZb4AqSlwQdwz2CL8K+fU1GcR4kZJkSMtYNY5DYlW8MgB5XRmW/LN5VryT4zFaKmRer6foNT+lS3CuEJhxmY5n5k/0rLgHNLXZEW/z5y5qRp7I6xOIyG7nsXSZ+IAzYXE4ezL4opFOhyFSxU9HDxJa/W2zXq4xyBgCNQReuM9neNiGZo5QcszqyZQSwZLW8PR7BRz266dN4PjWUiGYBWa7IR8LbsyX++oO3zAFhswXyVVTmnl7M+XEL0VPJ2sYePPmpylKVXUqUpSiJSlKIlKUoiUpSiJSlKIlKUoiUpSiJSlKIlKUoiUpSiKF7TYKeaJRA2VlcMRfKWXKylQxBAPiB1FjlsbA3qn/ANkYwNmbCFiNAzLE3+mOcLbyyAda6VWjxnEGLDzSLukUjD1VSR/KtHMDlu2Qt2Kk4Dh82JjEdnw8ClkYll76TKSHWPuyVjW9xmBuLEKBowl8T2XwUiBGw8dgoVbKAVAFgFI1FhppUlgoBHHHGuyIqj0AA3rPVcHVN2qySXDvLmvF+yEuDu+FJkj1LRN8Vusbcz+E6nqTpVSxvFvCWWVQBe6spuCNwb7WPXauu8exoUBFBd2uqIurOx5KPIbk2A3JABNODdisOjjE4iJJMSSGJ1KIdLZVOhZbAd4RmPkLAdqi0xM24lGsNhwBvxNjf34rl1ejITZ7e6TmNlt/Bcn4VwLieKHeR4EMm4ZgkYbpl7zKWB6i48684qWbCMExOGaAk2F1yhj0Rvhb+FjX6IrXxWFjlRo5EV0YWZWUMpB5FToasM0zOHd4Ajdl6/IPJQO0dC4WyXDYOKIw0ZR66Ee1e8PO2IbJhkad9iRpGn7z7D03NdGxH0c8MYNlw4RjYg3ZghG2WNyUA/DaxrVjjfBsEmVVW4CSKLRE3so/ATp4W5mwLVip02Wt/wDKPzJ/Az6+SxTaHjc7/wBH+W/z+8147K9khhm7+YiTEH5vlTyQH+e58tqsWMwwlQoSV2KsujIw1V1PUH2OxuCa9wzBhpv0rLXBkmfK/tHm5O1dpsTWN1ALBfODcQaUNHIAs0RCyKL2NxdZEv8AI41B1sQy7qalaruPhkzpLDYSoGHiNlkUkHu39xcNup12JDS2AxizJmFwQbMraMjDdWHXUbaEEEEggmZjtZV3N1VuUpStlqlKUoiUpSiJSlKIlKV8oiWr7SlESlKURKUpREpSlESlKURKxTxB1ZG2YEH0Isay0oiqXAppsnctlZ4G7mTM2VvABlksAQc6FZBtbPbcG0tIpIsDatPtDH3Dri15ZYpl/wARCwyEfiRnJHIh3B3BG+RY2qtIyxVmN1woXgqiLFknXvY8oLakGMlsqnldWY2/AKt1U3HS926SfcfNpvYHxAeqkj3q5VtTuu225KltnX3pSlKnVZKxSxK6lWAZSCCCAQQdwQdxWWlEVL4jwWbB/aYUNJCNWg+J4x1gJ1IH+GdbfCdAh9YDiXfqCkpCnmMpPT5gdjpqNDvVyqtcY7NXdsRhiscx1dWuIprffsDle2neAE23DWFq8kN+83NWY5/6vy9luxJlAAubdTc+5NeWujd6u4FnH31Gtv3hcke453ENwXjXfRq9jYg6H1PP2raxfE7ZURfHI2Rc3wgkXu1tbW6f9aiY/HBSyRYYqyxuGAI1BFx71kqv8H4ecFkjzl0kJvfcS2LO45WezMQLWbUDxG1gq6qKUpSiJSlKIv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2" name="Picture 4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612" y="2743200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5046">
            <a:off x="10119628" y="2678490"/>
            <a:ext cx="1828800" cy="1951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6450081"/>
              </p:ext>
            </p:extLst>
          </p:nvPr>
        </p:nvGraphicFramePr>
        <p:xfrm>
          <a:off x="227012" y="3212805"/>
          <a:ext cx="3200400" cy="769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385" name="Equation" r:id="rId7" imgW="1777680" imgH="393480" progId="Equation.DSMT4">
                  <p:embed/>
                </p:oleObj>
              </mc:Choice>
              <mc:Fallback>
                <p:oleObj name="Equation" r:id="rId7" imgW="17776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012" y="3212805"/>
                        <a:ext cx="3200400" cy="769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801528"/>
              </p:ext>
            </p:extLst>
          </p:nvPr>
        </p:nvGraphicFramePr>
        <p:xfrm>
          <a:off x="3681443" y="3212805"/>
          <a:ext cx="2793969" cy="76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386" name="Equation" r:id="rId9" imgW="1650960" imgH="393480" progId="Equation.DSMT4">
                  <p:embed/>
                </p:oleObj>
              </mc:Choice>
              <mc:Fallback>
                <p:oleObj name="Equation" r:id="rId9" imgW="16509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1443" y="3212805"/>
                        <a:ext cx="2793969" cy="769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3698135"/>
              </p:ext>
            </p:extLst>
          </p:nvPr>
        </p:nvGraphicFramePr>
        <p:xfrm>
          <a:off x="6727886" y="3205244"/>
          <a:ext cx="3024126" cy="76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387" name="Equation" r:id="rId11" imgW="1663560" imgH="393480" progId="Equation.DSMT4">
                  <p:embed/>
                </p:oleObj>
              </mc:Choice>
              <mc:Fallback>
                <p:oleObj name="Equation" r:id="rId11" imgW="16635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27886" y="3205244"/>
                        <a:ext cx="3024126" cy="769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612775" y="4063410"/>
            <a:ext cx="1904994" cy="49242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Mặt khác :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8266317"/>
              </p:ext>
            </p:extLst>
          </p:nvPr>
        </p:nvGraphicFramePr>
        <p:xfrm>
          <a:off x="2463799" y="4108870"/>
          <a:ext cx="2869089" cy="4383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388" name="Equation" r:id="rId13" imgW="1434960" imgH="203040" progId="Equation.DSMT4">
                  <p:embed/>
                </p:oleObj>
              </mc:Choice>
              <mc:Fallback>
                <p:oleObj name="Equation" r:id="rId13" imgW="14349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3799" y="4108870"/>
                        <a:ext cx="2869089" cy="4383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6733335"/>
              </p:ext>
            </p:extLst>
          </p:nvPr>
        </p:nvGraphicFramePr>
        <p:xfrm>
          <a:off x="2463799" y="4467225"/>
          <a:ext cx="3630613" cy="849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389" name="Equation" r:id="rId15" imgW="1815840" imgH="393480" progId="Equation.DSMT4">
                  <p:embed/>
                </p:oleObj>
              </mc:Choice>
              <mc:Fallback>
                <p:oleObj name="Equation" r:id="rId15" imgW="18158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3799" y="4467225"/>
                        <a:ext cx="3630613" cy="849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5705607"/>
              </p:ext>
            </p:extLst>
          </p:nvPr>
        </p:nvGraphicFramePr>
        <p:xfrm>
          <a:off x="2463799" y="5243127"/>
          <a:ext cx="2817812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390" name="Equation" r:id="rId17" imgW="1409400" imgH="203040" progId="Equation.DSMT4">
                  <p:embed/>
                </p:oleObj>
              </mc:Choice>
              <mc:Fallback>
                <p:oleObj name="Equation" r:id="rId17" imgW="14094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3799" y="5243127"/>
                        <a:ext cx="2817812" cy="43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612775" y="5698830"/>
            <a:ext cx="1453348" cy="49242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Khi đó :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9398507"/>
              </p:ext>
            </p:extLst>
          </p:nvPr>
        </p:nvGraphicFramePr>
        <p:xfrm>
          <a:off x="2137566" y="5781675"/>
          <a:ext cx="2563813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391" name="Equation" r:id="rId19" imgW="1282680" imgH="203040" progId="Equation.DSMT4">
                  <p:embed/>
                </p:oleObj>
              </mc:Choice>
              <mc:Fallback>
                <p:oleObj name="Equation" r:id="rId19" imgW="12826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7566" y="5781675"/>
                        <a:ext cx="2563813" cy="43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4733528"/>
              </p:ext>
            </p:extLst>
          </p:nvPr>
        </p:nvGraphicFramePr>
        <p:xfrm>
          <a:off x="4979590" y="5753100"/>
          <a:ext cx="2716212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392" name="Equation" r:id="rId21" imgW="1358640" imgH="203040" progId="Equation.DSMT4">
                  <p:embed/>
                </p:oleObj>
              </mc:Choice>
              <mc:Fallback>
                <p:oleObj name="Equation" r:id="rId21" imgW="13586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9590" y="5753100"/>
                        <a:ext cx="2716212" cy="43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797319"/>
              </p:ext>
            </p:extLst>
          </p:nvPr>
        </p:nvGraphicFramePr>
        <p:xfrm>
          <a:off x="7974013" y="5725818"/>
          <a:ext cx="2767012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393" name="Equation" r:id="rId23" imgW="1384200" imgH="203040" progId="Equation.DSMT4">
                  <p:embed/>
                </p:oleObj>
              </mc:Choice>
              <mc:Fallback>
                <p:oleObj name="Equation" r:id="rId23" imgW="13842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74013" y="5725818"/>
                        <a:ext cx="2767012" cy="43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TextBox 37"/>
          <p:cNvSpPr txBox="1"/>
          <p:nvPr/>
        </p:nvSpPr>
        <p:spPr>
          <a:xfrm>
            <a:off x="612775" y="6252165"/>
            <a:ext cx="11425237" cy="49242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vi-VN" b="1">
                <a:latin typeface="Arial" pitchFamily="34" charset="0"/>
                <a:cs typeface="Arial" pitchFamily="34" charset="0"/>
              </a:rPr>
              <a:t>Vậy các cặp biến cố A và C; B và C, C và D không độc lập</a:t>
            </a:r>
            <a:r>
              <a:rPr lang="vi-VN" b="1" smtClean="0">
                <a:latin typeface="Arial" pitchFamily="34" charset="0"/>
                <a:cs typeface="Arial" pitchFamily="34" charset="0"/>
              </a:rPr>
              <a:t>.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20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8" grpId="0"/>
      <p:bldP spid="3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123930" y="109882"/>
            <a:ext cx="9837881" cy="2320042"/>
          </a:xfrm>
          <a:prstGeom prst="roundRect">
            <a:avLst>
              <a:gd name="adj" fmla="val 2970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p:sp>
        <p:nvSpPr>
          <p:cNvPr id="8" name="TextBox 7"/>
          <p:cNvSpPr txBox="1"/>
          <p:nvPr/>
        </p:nvSpPr>
        <p:spPr>
          <a:xfrm>
            <a:off x="2208213" y="152400"/>
            <a:ext cx="9662618" cy="2277524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 algn="just"/>
            <a:r>
              <a:rPr lang="vi-VN" sz="2000" b="1">
                <a:latin typeface="Arial" pitchFamily="34" charset="0"/>
                <a:cs typeface="Arial" pitchFamily="34" charset="0"/>
              </a:rPr>
              <a:t>Hai chuyến bay của hai hãng hàng không X và Y, hoạt động độc lập với nhau. Xác suất để chuyến bay của hãng X và hãng Y khởi hành đúng giờ tương ứng là 0,92 và 0,98</a:t>
            </a:r>
            <a:r>
              <a:rPr lang="vi-VN" sz="2000" b="1" smtClean="0">
                <a:latin typeface="Arial" pitchFamily="34" charset="0"/>
                <a:cs typeface="Arial" pitchFamily="34" charset="0"/>
              </a:rPr>
              <a:t>.</a:t>
            </a:r>
            <a:endParaRPr lang="en-US" sz="2000" b="1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vi-VN" sz="2000" b="1">
                <a:latin typeface="Arial" pitchFamily="34" charset="0"/>
                <a:cs typeface="Arial" pitchFamily="34" charset="0"/>
              </a:rPr>
              <a:t>Dùng sơ đồ hình cây, tính xác suất để</a:t>
            </a:r>
            <a:r>
              <a:rPr lang="vi-VN" sz="2000" b="1" smtClean="0">
                <a:latin typeface="Arial" pitchFamily="34" charset="0"/>
                <a:cs typeface="Arial" pitchFamily="34" charset="0"/>
              </a:rPr>
              <a:t>:</a:t>
            </a:r>
            <a:endParaRPr lang="en-US" sz="2000" b="1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AutoNum type="alphaLcParenR"/>
            </a:pPr>
            <a:r>
              <a:rPr lang="vi-VN" sz="2000" b="1" smtClean="0">
                <a:latin typeface="Arial" pitchFamily="34" charset="0"/>
                <a:cs typeface="Arial" pitchFamily="34" charset="0"/>
              </a:rPr>
              <a:t>Cả </a:t>
            </a:r>
            <a:r>
              <a:rPr lang="vi-VN" sz="2000" b="1">
                <a:latin typeface="Arial" pitchFamily="34" charset="0"/>
                <a:cs typeface="Arial" pitchFamily="34" charset="0"/>
              </a:rPr>
              <a:t>hai chuyến bay khởi hành đúng </a:t>
            </a:r>
            <a:r>
              <a:rPr lang="vi-VN" sz="2000" b="1" smtClean="0">
                <a:latin typeface="Arial" pitchFamily="34" charset="0"/>
                <a:cs typeface="Arial" pitchFamily="34" charset="0"/>
              </a:rPr>
              <a:t>giờ</a:t>
            </a:r>
            <a:endParaRPr lang="en-US" sz="2000" b="1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AutoNum type="alphaLcParenR"/>
            </a:pPr>
            <a:r>
              <a:rPr lang="vi-VN" sz="2000" b="1">
                <a:latin typeface="Arial" pitchFamily="34" charset="0"/>
                <a:cs typeface="Arial" pitchFamily="34" charset="0"/>
              </a:rPr>
              <a:t>Chỉ có duy nhất một trong hai chuyến bay khởi hành đúng </a:t>
            </a:r>
            <a:r>
              <a:rPr lang="vi-VN" sz="2000" b="1" smtClean="0">
                <a:latin typeface="Arial" pitchFamily="34" charset="0"/>
                <a:cs typeface="Arial" pitchFamily="34" charset="0"/>
              </a:rPr>
              <a:t>giờ</a:t>
            </a:r>
            <a:endParaRPr lang="en-US" sz="2000" b="1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AutoNum type="alphaLcParenR"/>
            </a:pPr>
            <a:r>
              <a:rPr lang="vi-VN" sz="2000" b="1">
                <a:latin typeface="Arial" pitchFamily="34" charset="0"/>
                <a:cs typeface="Arial" pitchFamily="34" charset="0"/>
              </a:rPr>
              <a:t>Có ít nhất một trong hai chuyến bay khởi hành đúng giờ</a:t>
            </a:r>
            <a:r>
              <a:rPr lang="vi-VN" sz="2000" b="1" smtClean="0">
                <a:latin typeface="Arial" pitchFamily="34" charset="0"/>
                <a:cs typeface="Arial" pitchFamily="34" charset="0"/>
              </a:rPr>
              <a:t>.</a:t>
            </a:r>
            <a:endParaRPr lang="vi-VN" sz="2000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2" y="138453"/>
            <a:ext cx="1867477" cy="162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79418" y="443253"/>
            <a:ext cx="145334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8.25</a:t>
            </a:r>
            <a:endParaRPr lang="en-US" sz="66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sp>
        <p:nvSpPr>
          <p:cNvPr id="2" name="AutoShape 24" descr="Premium Vector | Young good looking man doing arm crossed pose with  confid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12" descr="data:image/jpeg;base64,/9j/4AAQSkZJRgABAQAAAQABAAD/2wCEAAkGBxEQEhUSExMWFRUXFxcYGBgXFxoXGBceFx0aGBcYFxYYHyghIR4mHRcYITEiJSkrLy4uGCAzODMtNygtMCsBCgoKDg0OGxAQGy8lICUtLS0vLy0tLS8vLS0tLS0tLS0tLS0tLS0tLS4tLS0tLS0tLS0tLS0tLS0tLS0tLS0tLf/AABEIAL4BCQMBIgACEQEDEQH/xAAcAAEAAgMBAQEAAAAAAAAAAAAABQYDBAcCAQj/xABEEAACAQIEAwYCBwUGBAcAAAABAgMAEQQSITEFQVEGEyJhcYEyQgcUI1JikaEzcoKxwRVDU5Ki0YOj4fAIVGNzk7LD/8QAGwEBAAIDAQEAAAAAAAAAAAAAAAMEAQIFBgf/xAAxEQABAwICBwgCAwEBAAAAAAABAAIDBBEhMQUSQVFhcZETIjKBobHR8MHhBkLxFCP/2gAMAwEAAhEDEQA/AO40pSiJSlKIlKUoiUpSiJSlKIlKUoixSxhgVIuCCCOoOhqATsnAFyZ5SgdXVWkuq5bmygi1jmN+Z61ZKVuyR7PCSFo6Nj/ELqvt2WgscpdG7xpAytZlLgBgptbLYDS1eRwzCYNoZLspUd0guTmLknUAXJuSb1CSGUYqTOs7SGRhHYsI1iKtZhbQ28OnXzrSgfEJEhYTePDSIukhPeGRrXG4OW2/Kui2CR9g6TAgbc7g3tnsuMRtsqRljBwZj8EK1R9lcOJDIc7As7ZC3gBcWYgWvqOprwnZKAKykyNmTICz3KKCGyppoLjneq/hcBjXxJt3ilDh7uzsFACDvABs9yOXTzr72lSf64xQSH9kY8ufW1s4Qr4Rzvm0oI5S8M7bNoPsRkeOeeezPGvGG63Z7be99nBWF+ymGPe6MO9ZXJDfAy3IKaaaseu9Z17PQfV2w5zMrsWZma7lib5s3W4FVOSbE/WZHCzWdsQnO2UJaOy7ixF72APLnW32RXErOqS94UEJYFs1vtMjgG/MEsOunlWskUwj1jLkA7Pd+RYYZ8FlskRdqiPO4vwz6G6mJOzUIAaR5ZMiSLd3ztZwQeW4G1q1sNwHB4lQY5JGVVWNsrWDhbMFfTXcbW/So/6pJBJjWQTfZooh1dheRSCR96xN+drVHiDGFDhwJ0PfxlSSxIzI97uCRbMFO9hfrW7I5DiJbZdDicMctbrfgVq6Rl8Y9/vbPjYq8HhEZlaXXM0fdEX0y+Wm/K9aWG7LwoqrmdlVw4VmBAy5hawGxzG9VbvMQ6I8yziJppmkVc4a5Vcg01C5r25b1aZsc8PDjNlKOkBIViWKkL4cxbUm9t6ryRyxAAPvfDDZmPnkCN6lZJHISS21hfHyPxtxtwWlgMbDg0ljw8M00UTMZXBQhSAMyrmILFQNQoO1r30qewnFYpmyRtmPdpJcDTLJfIb+eU6VGYbhskfD1ghy953QW7kgZpB9o5sCSbsx8zUVw/FxYCaVGzMF+pYZbC58KfEeg+0F/UVE4CQuOZ9TliVu1xjDQcB6DPAe3qrYcdF4/Go7sgPc2CkgMAxPkQfcV84Xi++iSTKUJGqNujA2ZT5ggj2qu8V4jg1jlLRM4aaXOgt9o0CXlc5mtlUR87aqNL2qVw/GYc6wrmJ7wwgnW7JGJGJJN7BdCTreoiw2yKlEnesSFNUqH4/xxMIoLKzkh2yra+WMZnbUjYWHmWA518HHkMrR5XypmDS2GRWRQ7Kdb6Kw1ta+m9Y1HWvZbdo29rqZpUVwbi64lc2Ro/hyh8t2DLnUixPy62OoqVrBBBsVsCCLhKUpWFlKUpREpSlESlfL19oiUpSiJSlKIlKUoiUpSiJSlKJdKUpRFrLhIxIZQozkBS1tSBsCelbNKxTTKgu7BR1YgD8zRMllpUeOL4c7TRn91w38jX0cXw97d9HfoXUH8ia11hvWbHNb9R/G8D9Yw8sN7Z0ZQehI0P51uqwIuDceVega3FwbrUgOFiqsvF5vq4iEEv1rJkymNhGGtlz97bJk+bRr20teofEdnMSryyZe+KnBlLsA0uTue/JLHQkwLv510G1LVI2XV8IChdAHDE5LnsfCMUrxtPhzKiSYjMsbreQzv3mexYDu7hVyk33uLVki4dxESqe6UES4hjIHUqDiALSKDqQguLEXJtpa5q/Wpas9u7cPt/k/bLH/ADjeftvgKu8ZilXEwzpC0yiOWMqpUFS5RlY5yBbwWJ5VXJOC8QN07tdTilZ+8AVjide8te+VQAACL35W1ro1fLVhkxaLAD7fjxWXwBxzPp8cFVuzHCjnbESw93IViRVYgkd2gRn8JIBJuBzyqOpq1UpWj3FxuVIxgYLBKUpWq3SlKURKUpREpSlESlKURKUpREpSlESlKURKUrEkqklQQStrgEXF9RcctKIstQfEe0EcbNHGDLKujKpsqG1x3smymxBy6tY3Cmo/jPGGldoIGKoptLKu5I3iiPUbM/y/CPFcpqYeNIlAUAW2A2F9b+p3rn1VcIjqNxPsrUNMXi7sltS4jES6ySZF+7HeMf5/2h9QUv0rymHjQl7AMd2tZj6t8R9yaxCTW51rFLH3nxnw9Ovl5jy263rkPnfJ4yfx0V5sDW5BeMRxZbkIjSsPui+o3BckKD5Fr1pyyYxiLRxxj8TksP4VW361KLIFFlUACsZN6iuN330UrRYqt/2dj0Yuk0OpvYJIh/zh/wBctTPC+2GJw9kxsBte3eRnvffQBv8AMot1NZ5+HtMLFmVfwkoT/ENfytUbxHgWChQu+Yc797Ip9c2e9WYZ3R4jDkP2B6LSRjZMHYq5y9osP3avG4lz3yBCNbbk9AL6322sTYVGPxTEyHR8nlGF09WkDX9QB6VzpoSW7zDxzm3zkDS3V5Crketxrp1qx8K4kXGV1+0A1XTXpY3tbz8qsT1krvCbDdt87qOOjY0Y4qwr324xEwPqjfoyEfpWaHi+Jh/aKJ05lBklHmUJyvzJsVOmik1CDiTIRnj7sE2DaMPQldq3IeIKWy3BNgSAbkA3APpofyqJlXMw5355LD6ZpGXRWzh+NjnQSRMGQ31HUGxBB1DAggg2IIINblUiSZsK/wBZj1U275B867ZwB/eKNvvAZTyK3KGVXUMpBVgCCNQQdQQeldmCdszbjzXOkjMZsstKUqdRpSlKIlKUoiUpVfxHGGlZo8Pay37yZrZEtoQt9CRrc7Ai3i1ykUtjMdHCLuwUcuZPoo1PtUY3HZHuIMNJJ0ZiI0b0OrD3Woccf4XAxL4gTyc2VXn1HK8YYC3mdKzH6QsENhMR17oj9DY1I2KRwu1pPkVG6aNps5wHMhZcXxfiMa5mwcFrgAfWmLEnYC0P68hcnQVu/wBvWtnhk88uVgPPcH8hUdhOJrj379L9yl0jzAqS+0rlT00QcxaTk1brKDXldJaZlgqDHEBZuBuNu3plzur0MTXMu7apHA8WgmJEbgsNSpurgbXKNZredrVIVxPt9imOKUI7J3IsHjYqwc2ZtR+EJ+tSnZD6SJEdMPjvEGIWPEKttTYBZlGxJ+caa6jc16qkpqiaiZVOb4hcgbBsPmLHz81z3VEXbOiBxB6/5kusUpSo1MlKUoiovbHizQ43Ci793H9qyr8+cmPbnlTOcvO/W1V1eLyjEYtoJHRJ5L5zGVzDKArJnAKsoOTMR8m2gNXftd2a+uhGV8ksd8pIJBDWurW81BB5dDciuZYMs7NncFYyQSDdWO4ANgcuWzai5zgbAg82skmjvY2G/bllZdOjjhkAuLkYEbM73urRw3ErZUUKqqANW/kPWpGufcP7RZh9ph5EKsVIGWRQVNiNCG5c1FS8nGZJdB4F5sxUafhUEkn963vtXHdE9pId7j75DFX+64At9irFHiMzlRqANT53r1HiVZio5C/+9VZ+IKgyoSfS+p8+puf1rbjw8uGKSSGzShhbkuW2VPUgsf4fK51DHFpIyC3cwCwviclYYnzKD1F6zRMo136CqxwTipCuja5XkA6gBmA9q3eE48BcrdTr5g2P+/vWCC0rRzCrFFKSCTyqHGCOJmLyaqpsina43cj10Hp51tJi1+AMDfob7Vt4YgAk9ay07lERq3UfxaI2CIPXp11qG45AcOIpU1ZXCn8QbkP0/IVbWiUnMdqguKr380cfyq3ev5ABljX1LHN6RnqKywWdc/RZZbISLBbEUokjuArK42OoIPWsWEwSxlmAALWHhBtYXtqSSTqdfTpUV2SxRKyxNvFNKg9Fdgv+m361YKySW3bsWbAm69Bja3LUfnWCHjHd4N8Oe8Ei3EbIQoAzZk8QIsEHhI5hdL3r5iXKrcVH4uTvBZgLcx19fKpIah0JJbtwWHQNkAvvurb2Z7RRy4eIzSKJSCDfw3sSAb2A1AB061ZAa41PxZFNv9/6VeewnFe9Ro73y2K89DoQPIH+ddSkrTI4McPNUqqi7NpkblfLmrbSlK6S5yUpWDF4lYkeRzZUVmY9AoJJ/IURUP6Ue1MmH7vB4e3ezAtIbn7OMafKQQXNxe40VrWNiKPNK8iqkjF1XZWsEHS0YsotoAbXsBWhhsY+LmlxknxzNmA+6uyIPRQBW27hdyB616aloo4WAuA1rXJOz8Bedrqx8khjacBhht6bF7rHNJlUta9gTYc7a2Fb+F4ViZbZMPIQedhGPX7Qrf2vW4OzeKR4TIqBDPCDaQsxGcMwy5bfCrc6r1OnaGAG8rS4A2AIJJAwGF8b71FDo2okI7hAuMThht9FeeD4L6vBFDuUQBjtmbd292JPvWziJ1jRnY2VFLMegUXJ/IVlqtdvcd3eGEYPindYv4dXkv5FEZf4hXxqmhfWVLY/7PcMeJOJ917aRwiYXbAPZUSV2luz/E92byLHMR7E29q1eGYbPiIY97zwj/mLc1t1s9lcOX4jhlA0Euc+QRGf+ar+dfdJQ2KncG4ANIHSwXhKfWkqGk5l1z1uV1DheNaCX6tIbgm0ZPI7hPQjUdLEfdFWSqv2uwuYKwJU7ZhupHiRh5g6+1S/Asf9Ygjl0DEEOAbhXUlZFB8nVh7V5JesUjSlKIlcT7V8M/s+TEDMcjypiA1towFBQW3y90w9Mt967ZUZxngsGLTJMmYa2OzLfTQ/02PO9QVEPatt5/fZT083ZP1ufsuadn+zaYsSzEsGZ7BlIsQoFmIIIO9r72Qa1IDsC99Z1t/7Zv8AnnrJg+HYjAmSLDTApC2VY5QtnBCyeKRQCCA9gbdLjcm34SbvEVrEXGoO4PMGqQp47WIuRh0V81MniabA4qH4T2Vgw5Dau42ZuXoBYD1tfzra41wyPFRmIkXG1iMykbEdD68iRsTTtFDK8WSJsmY2ke+UqgBLZSNbmwGhBsTYg61Qv7OwrDNHFNlDZRiECRgMCc4RgLDTZ7AHfNzqZsY8LRhwUDpDfXc7qVpYrgWPw05IjMiNcllI0YC2zG4zADwnQH5q9SQ4zVkw8ge2twuQ22LBmAvyurAnTewroPAMTnUo795lOW7C0ika5JB1AI15gj1MhjEULtrsKrup2E61uHPmrIqH+E/eS5dwvijMimQhZOZQEKCDtla5BGxB5g+lb7dqJsyxJGkjswsFZhpsXYEeEAXP6XvVgx/AsPIS5iQtzJAubdTv+dRfAFigDLlCMHZbgbgEhSTzNrXJ61TkibHd2YvlzVgu1wN6sJZm8/QaUXDLErHYnUn+pPt+QrCccvOQW9f9qj+LcQMw7qO4X5m208vP/v1qiy11XXsBgq3wKb7eYD5vtv8A5Zpyv+nLU62Kz62IKki+1/Sq1wt1+u4hdLGOJVHKyZwf9RI9qsKkDwi2g28vT2NbzeLyHspmDDr7raGMNrEXrUkOh9Kw4rGJGNSL8h19Khm4+rxB7FQVDWPK4vYmtA1xFwFu0C6mYeAvKmFk1lWaYo0aqw7tVcqzNIp0GVWve2pFtRrauxPA2wsmI+IormOMtuwvck7XtoLjc3qS7C4B8PgYkkBDnPIyndTM7S5T5jPb2qw16SOnY2xAsR8W/K4MtTI7WF7g+17j45JSlKsKslUr6XcWYuFzgGxkMcQ9HdQ490zVdarXbfAxTwIsq51E0bWO11zWzDmL8jpWrpWwjtXC4biRvtjZZawvIaNq5z2S7MyYhA5PdxfK1tXFtCgPL8R9gRrV74bwTD4fWOMBvvnxOf4jrbyFh5VuQnlXt3CgkkAAXJJsAOpJrxWlNO1mknkyOs3Y0XDR8nicd1slPTUENMO6Md5z/XkvdRnFdZcKP/WZvW0Mw/mwPtXqPiXegGBDKp2e4SMg6ghzqwP3kVh51B9rMbisN3OLKRtDDITMkYZnWN1KM4Y2vlve2UbdL259PCS8NyJuAOJBAHW2dlZc4WVtqhfSBPmxMEd9EieQjzkYIhPskn51eMPOsiq6MGRgGVgbhgRcEHoRXN+1LZsdOfu9zH+SCT/9a7v8Rg19KMJHhDndBb3K52mJNWkdxsOpUdVh+i/Dd5jpptbRRZfImZtPcCFv81VjESZR58q6d9F/Du5wQkI8U7GX+HRY/Yqob+Ovp2lJNWDV3kD8led0VHrTa24fpTPaYfZD98fyaq99EfEDNh8UOUeNxIX912Eo/V2qQ7d8QEEJY/IryH+EG39arH/h/UjB4i//AJjfz7uO9cBsd4nP3W9f8XoScQF1OlKVEspWHFTiNGc7KCfyrNWlxbCmaCWIGxdGUHoSCAfY2oi4z207SxQcVC4rM+HMPj7rMtnsyhgA122QE3F7A6W1vvZGVwrROS1vEjH4ircm/Eu1+lud6qUvC4cVPJLioAhWVQnfI4WN1jQyJIV0AuwKsbo4H7pNswLhWiEb96bspfLlEjSOGlyA/KiIbHXbckGo3lpiF/FgpG6wlIHhsf0pDtM7rhMQyfGIZCtuoUkfrXC+wXHcfh514aCTFJKGkRlBIFszsrHUAgA+3mb/AKEkUMCDsdDVOjwX1Ud1KJVVQVSaJVkBjUXUSK3iV1UEZtVOW5sxtSmka0kO+2WahjnN7outpYCqw4pL6OcPL+JQxWJupKtYDyd96k5HLamsWDgmnw8aQL3EAIZe+UvLKAc2ZkBGTMxz6nNrqF2rPJA6fFb2uR+oqvVC7yRkrFIbMDTmFE8a4suGAzBrNcBgNAehJ0Hlciq9wxPrBZjII0zG73GrMfDGhbQ2FgTbU7eVm4xjI4Imkk+FRc7nTnYDW/Kw3vWlxDBIzK3yZAFsfDqSWv1BGW4OhsOlVC0HxZK8CR4c1FTRGN3jJuVI12uCLgkdeXty2rxiMRkQ68vyryZgxaS/hNrE/dUBQffU+hFY+AcOPFcQEAP1WMhpW5PzEQ65+f4b6i4zUWwGSYsZlforLpRHFrP/ANU/wjsYJ8FE+YxYgl5Uci+kuWyuu5BVIidQQR6g1GY4id444ozJMDICqFdkBz6sQCLpYHS9x1rt7xhlKnYi2mmh00I2qK4H2ZwmC/YQhDbLmJZ2yjZQ7kkLoPCDbQV25aRjy0nZ6i2S5EVa9mtxxHA3XM8H2Y4niDk7owKd5JMgCjmQiksx8tAeoronCOxmAw2Ro4FzIFCs13IKi2YZtA3mAKsVKkhgZEO6oZ6mSY3d6JSlKmUCUpSiJUN2qQnCyEfJlk9o2DsPdVI96ma8soIsRcGtXNDmlpyOHVZaS0gjYqacaQgKI0khVisaWzNkGu+gGwudPEBuQDz7F9oJMdZnNl0IjHwr0NjufM6+m1X/AICBgZ5YHu2q2Y2v3Zv3NvwgZlPVkc86q30jdnPq0v1uJfsZW8YG0cjfN+65/Jj+LSP+OaNpqKUGUBzzk4/1PAHK422vfhgq+l3STRnsyQBmN4/S2uw/FgjHCubKxLRX5E3Lx++rj1YdKukiBgQQCCCCDqCDoQR0riiYthY31BBB2IINwQeoIB9q6J2V7VrigIpLLOBtsJAPnT+q7j0sa538t0C+CQ1sI7jsXW/q7fyO07CdxWND13aMELz3hlxHyPZZsHhDw0lVJODJuAdThSTrY7mE3JP3N/hJK07tDMBiZ2JvmkNrc7WUfoorppkNVXjfY2KYl4SInOpFrxsfMD4T5jrsa538b0vTUlYZam4u3V1gL7QbuGey1wDvIzKs6ToZJ4QyO2Bvbr8qmcIwDY3ERwC/jaxI+VBq5v5KDbzt1rvUaLGoUAKqgADkAosPYAVQOwXDVwDSPiFIlbwKVVpECCzEh1GmZrXzBfgWpXjvafDteJJ47bMc6jzy7+Yr2dZXxVkmtC4OaMrG/P7wVOipXQR2cLE5/gfd6p30t8avAVBsZmCL+4nib2NgD+/Vj+hbA9zwwSHTvpJZT6A92Pa0YPvXLuPJPxbHpDArFcwhjfKcg5yyk2tYWJ31EYtvX6F4ZgUw8McEYskaLGo52UZRc9bCkjmsp2xg4k6x4bAPzwVgAl5JW7XwmsOFcsik7219Row/O9Z6qLdKUpRFAaQ4qRSNMRaRSebogSROl8iRsBzs5+U18xkah0lzBCvg2upEjKMpHUsFsRz8rgyuPwSToUcG1wQQSGUjVWVhqGB1BFQOKWeJTHPD9aiIIMkagkrb++w/Pp9nmuflUaVE9pzCkY4DAqVrxLGGBVhcHQg7HyNUrs92gjhlfCmW5aW8UcmdXjQ3ZswlAKqBYAXPTT4RacbxfDwDNLNGgvYFnAuTsBc71AcFZGKkTIaj+KYhVXU+dRPEu0pWN5IoJHCqzZnUxKcovZc4DNfYFVYG9VqKXC8QLpjsc8EkcjI0KmNImZXMdlaRWMviW42vdfCDWzYpJAdUZZ8FjXZHYu8lG8d4x9bcZf2Km4P+Iw2I/ANweZ1GgBOlLxJYoggEjRjQLI4SIfhN7tl5ZbEeVXXhPZrhOIkaFcTLLIouY2kMUgG18iojW86tvC+zGCwzB4sOgcCwkIzyW6d492/Wq4opC67nWG4X/Ssur4g2zWk87ftc04P2SxvESGmvDBfmpW+/wRv4mP4nAXYhWrq3CeGxYWJYYlyovuSTqWYnUsTqSdTW/SrsUTYxZq58sz5TdxSlKVKokpSlESlKURKUpREpSlEUJ2i4SZ1V0t30d8l9AwPxRseSmw15EKdbEGEwfFQY2hkjzobo8cgsy8mjYHTn6EEEEgg1dqhuLcBjnbvFPdygWzgXzDksi7MoJ02I1sRc0Rcf7ScB+rEvGS8BOhPxR3+WTy5B+exsbZoQj10IIIJBBGxBGoI6ius4vhs0VxJHddsy+NDvvpcab5gBra5qk8Y7Exy+PDSmEn5QS0R9ADdfa48q7VJpQBvZz4jK+fXfz6rlz6NBdrxG33ZuWxwbttLFZMQpmXbvEsJBt8aaK3M3Fj+E1a8B2lwc4+ynRz9y9pB6xtZh7iuOcR7KcQiuWXOoFyyyAr/rIP6Vj4R2QxOJsSndR85JRYC3NV3ProPOvO6W/j+h3NM7ZRF6tPJpx8m9F1KKerHccNf0Pmcl2LiHEm+FRqdFHXqWPJRz/qSAdMusCXZtL3JsSWZjyUaliTYKNdgOVa3Z7hRRBHhUkxB0vK7HIb31aZvDluPhjDEX+HnV04L2ZWJhNOwlmFyulo4r3H2aknxWNi51OtsoOWvLU2iHzG2Ijvi4ixdyGNsN+F8dgC7clWyEWHi3DEDmfvksfZThLpfETrllcWRNzChscpO2diAWtoLKovlu1opXyvWxRMiYGMFgFxnvL3FzsytPBnK8kfQ5x6SXP/3En6Vu1EcSm7p1m5I2SX9yS1n9FbKSToF7ypepFqlKUoiVhnmWNS7kKqgkkmwAG5JrNVfxk3fykf3UDAt0eUaqo6hNGNvny63QisOIAuVkAk2Cq/bntTKU7qBAhOUBpUVnJctkAidSFGVJZDm8VosuVS4IrP0dQg46SZ8olPercIqqVj+rlgFUBR+2U6AbDzrLxHEGadpD+OQa3B71skenlDBE3/GbqbxeDxcuHMiiBZkkZXF5ngMbBcrHNH4mVlsCuxyj26cdC+WhJYLucR0xH+qk6sZHV6rj3QPVWvtn2lRRdbMqMQt9ppkNwg6xxkB5G2uqJqSwEJ9GXBTiHlmkBKiwzndma7SBTyLFgWI5WGxYGL4NwXEcUxGrARR2R5EXLFEo1EUCbX6DXQhm5X7Jw/BR4eNIolCogso/qSdyTqSdySarVDW0kPYA3e6xdbYNjed7XVqMunf2h8Iy48VA9oeBRlVMYEUkfihdAFMbDbLptyItqNKsXZTij4rCQzyKFdl8YX4Qykq1r8rqai+LT3/QD+tZvo/sMMUGyuP+ZHHMf1lNcyndi4K7Uts1rjnirPSlKtKolKUoiUpSiJSlKIlKUoiUpSiJSlKIlaeI4ZDJq0ak9bWb/MNf1rcpRFBv2XwhObuyWGxLu1rbWzNp7V6TgcaaiKJzyzqS3+di5/Spqla6jdbWsL79vXNZ1ja11o/XCvxxsNNSv2i+2Xxf6RWfDYlJBdGVh1Ug+xtzrPWliuHxuc1ir8nQ5X02GYbj8JuPKtlhbtKh2nxEHxqZ4/votpVHV4xo/qlj0St7BYuOZQ8bBlN7EG+2hHkQdCORoi1+JIo8TgNGw7uUEXGV9ASOYBNjys7E7Vg4PK0ZOFlN2QExsd5Y72Uknd1uFfqbNpnAEpNGrqVYBlIIIIuCDoQR0qFhF2+qzMe8S7wSX8TKumYE/wB4mYK97hgwJ0cqCKfpWKHNbxWv1HPzty9KwcRx0eHQyObAWAA1ZidFVF5sToAN6ItXjWNZAsURHfSXC31CKLZ5WHMKCNObMo0vcReNyYeDIlwFU7m5PMsxOpYm5JO5JNZcLEwDzT2MkvxLuEUX7uFeoUEknmzMdAQBHMFxD5W0hU5WC7yNbSKMDU6akjYet1qykvOqPvFWoWhg13LnnDmWNXzGwXIhJP8AgxpDqf8Ah1OcH7MS42zSBocN+Usw6KD8KH751I2GuYSXY/sEuHtLjCs8982UfskYm97H4m8zoOQ0vVtnmWMlixudxe4052O3tXYn0t2cQjhNrAAny2fPTjy4NGa0xlkxubgfK9YLBxwRrHEioijRV0A/68yTqdzWhxni8UKFncKo3JNvYVVeP9vVJMWFXvn2uP2anbVh8XoNPMVU8XhpJT32LkLtuFvZV9ANBvy1OlyarUmi56qzj3WnaczyH5OCt1NfBTYeJ24bOZVkTtKmIu6uii+VQzoDc6AupOZddctsx0tr4as3ZAyJG06lhCZWRonGqrDbDrINLq2WJSynz0BGvF3Rl+1W6gN4DsRzFvS1dp7K9oI5MOImUxy5C7A2s5Y5pSuv3nJsevkbWqvRP/H3mG4OfDn8qBmkf+iwfgdnHaVdqVCdneINIO7kN3VEe/3lcGx9QwYH0U86m6oKZKUpREpSlESlKURKUpREpSlESlKURKUpREpSlESlKURKisVwsZzNC3dSncgXSSwsBKlwG2AzaMLWBtcGVpRFpYTGFjkdckgFyt7gjbMjWGZfOwIuLgXr5xHAJOoDXBVsyOtg8bAEB0J2NiRrcEEgggkHYlhDWvuDcHmDtcH0JHoSKzURRWKx0kEV3QPJcIgU5RIzaLvfKOZ3sATraqxgppZJneVo2nVmVc7ECMbfZQgeEMNcxJZgwubWAl+0zS5ls+RVMTqCoIkKvmkS+4bIoAsR8TaNyiuLoZSskYDpmVsynM6ZdGCoNTcC3hJPibTrXmeb2CswMBxctzF8NxUoscQiA7lYiW88pL2HuprZwsMOHUBdcotc6m17kX5XOp6nU3JJrLBj0ZAwNwQCLc/OqLx3jsbkvJJaLOyxxqxUzshtIzsniWFG8JtYuwtfL8WsTHyuDIhclbyFsbS+TIKT7R9t4sOCFvI18uVNbNa+V3+FTbWxN7bA1z/FcWmx7EYiXuo/8JbqCPxE/F/LyFSHEsEuIRcpAy/s8gCqnlGq+FRpsN+dzrUSeJT4c2mizj7y8/UdfSvU0GiYoQHyDWfxxA5D84+S8/U6UfMCyHujdexPnu6KcwEUSC0YFv1PvX3EYVW1e7a3A5flURF2qh/w5B/ARXiXtbH8qSE/uH+YFdXWxz9QuQIZb4AqSlwQdwz2CL8K+fU1GcR4kZJkSMtYNY5DYlW8MgB5XRmW/LN5VryT4zFaKmRer6foNT+lS3CuEJhxmY5n5k/0rLgHNLXZEW/z5y5qRp7I6xOIyG7nsXSZ+IAzYXE4ezL4opFOhyFSxU9HDxJa/W2zXq4xyBgCNQReuM9neNiGZo5QcszqyZQSwZLW8PR7BRz266dN4PjWUiGYBWa7IR8LbsyX++oO3zAFhswXyVVTmnl7M+XEL0VPJ2sYePPmpylKVXUqUpSiJSlKIlKUoiUpSiJSlKIlKUoiUpSiJSlKIlKUoiUpSiKF7TYKeaJRA2VlcMRfKWXKylQxBAPiB1FjlsbA3qn/ANkYwNmbCFiNAzLE3+mOcLbyyAda6VWjxnEGLDzSLukUjD1VSR/KtHMDlu2Qt2Kk4Dh82JjEdnw8ClkYll76TKSHWPuyVjW9xmBuLEKBowl8T2XwUiBGw8dgoVbKAVAFgFI1FhppUlgoBHHHGuyIqj0AA3rPVcHVN2qySXDvLmvF+yEuDu+FJkj1LRN8Vusbcz+E6nqTpVSxvFvCWWVQBe6spuCNwb7WPXauu8exoUBFBd2uqIurOx5KPIbk2A3JABNODdisOjjE4iJJMSSGJ1KIdLZVOhZbAd4RmPkLAdqi0xM24lGsNhwBvxNjf34rl1ejITZ7e6TmNlt/Bcn4VwLieKHeR4EMm4ZgkYbpl7zKWB6i48684qWbCMExOGaAk2F1yhj0Rvhb+FjX6IrXxWFjlRo5EV0YWZWUMpB5FToasM0zOHd4Ajdl6/IPJQO0dC4WyXDYOKIw0ZR66Ee1e8PO2IbJhkad9iRpGn7z7D03NdGxH0c8MYNlw4RjYg3ZghG2WNyUA/DaxrVjjfBsEmVVW4CSKLRE3so/ATp4W5mwLVip02Wt/wDKPzJ/Az6+SxTaHjc7/wBH+W/z+8147K9khhm7+YiTEH5vlTyQH+e58tqsWMwwlQoSV2KsujIw1V1PUH2OxuCa9wzBhpv0rLXBkmfK/tHm5O1dpsTWN1ALBfODcQaUNHIAs0RCyKL2NxdZEv8AI41B1sQy7qalaruPhkzpLDYSoGHiNlkUkHu39xcNup12JDS2AxizJmFwQbMraMjDdWHXUbaEEEEggmZjtZV3N1VuUpStlqlKUoiUpSiJSlKIlKV8oiWr7SlESlKURKUpREpSlESlKURKxTxB1ZG2YEH0Isay0oiqXAppsnctlZ4G7mTM2VvABlksAQc6FZBtbPbcG0tIpIsDatPtDH3Dri15ZYpl/wARCwyEfiRnJHIh3B3BG+RY2qtIyxVmN1woXgqiLFknXvY8oLakGMlsqnldWY2/AKt1U3HS926SfcfNpvYHxAeqkj3q5VtTuu225KltnX3pSlKnVZKxSxK6lWAZSCCCAQQdwQdxWWlEVL4jwWbB/aYUNJCNWg+J4x1gJ1IH+GdbfCdAh9YDiXfqCkpCnmMpPT5gdjpqNDvVyqtcY7NXdsRhiscx1dWuIprffsDle2neAE23DWFq8kN+83NWY5/6vy9luxJlAAubdTc+5NeWujd6u4FnH31Gtv3hcke453ENwXjXfRq9jYg6H1PP2raxfE7ZURfHI2Rc3wgkXu1tbW6f9aiY/HBSyRYYqyxuGAI1BFx71kqv8H4ecFkjzl0kJvfcS2LO45WezMQLWbUDxG1gq6qKUpSiJSlKIv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2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812" y="2514600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TextBox 44"/>
          <p:cNvSpPr txBox="1"/>
          <p:nvPr/>
        </p:nvSpPr>
        <p:spPr>
          <a:xfrm>
            <a:off x="185422" y="2828925"/>
            <a:ext cx="7280589" cy="1231084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vi-VN" b="1">
                <a:latin typeface="Arial" pitchFamily="34" charset="0"/>
                <a:cs typeface="Arial" pitchFamily="34" charset="0"/>
              </a:rPr>
              <a:t>Gọi biến cố A: “Chuyến bay của hãng X khởi hành đúng giờ”, biến cố B: “Chuyến bay của hãng Y khởi hành đúng giờ</a:t>
            </a:r>
            <a:r>
              <a:rPr lang="vi-VN" b="1" smtClean="0">
                <a:latin typeface="Arial" pitchFamily="34" charset="0"/>
                <a:cs typeface="Arial" pitchFamily="34" charset="0"/>
              </a:rPr>
              <a:t>”.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770812" y="2614878"/>
            <a:ext cx="4176219" cy="2109522"/>
            <a:chOff x="7822104" y="2528622"/>
            <a:chExt cx="4176219" cy="2109522"/>
          </a:xfrm>
        </p:grpSpPr>
        <p:sp>
          <p:nvSpPr>
            <p:cNvPr id="25" name="Rounded Rectangle 24"/>
            <p:cNvSpPr/>
            <p:nvPr/>
          </p:nvSpPr>
          <p:spPr>
            <a:xfrm>
              <a:off x="7822104" y="2528622"/>
              <a:ext cx="4176219" cy="2109522"/>
            </a:xfrm>
            <a:prstGeom prst="roundRect">
              <a:avLst>
                <a:gd name="adj" fmla="val 5668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8354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69137" y="2921127"/>
              <a:ext cx="2111475" cy="16508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8355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0114191" y="2993073"/>
              <a:ext cx="1847621" cy="1403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" name="Rectangle 20"/>
            <p:cNvSpPr/>
            <p:nvPr/>
          </p:nvSpPr>
          <p:spPr>
            <a:xfrm>
              <a:off x="8716836" y="3943161"/>
              <a:ext cx="416076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b="1" spc="67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X</a:t>
              </a:r>
              <a:endParaRPr lang="en-US" sz="3600" b="1" spc="67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0658289" y="3881735"/>
              <a:ext cx="416076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b="1" spc="67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y</a:t>
              </a:r>
              <a:endParaRPr lang="en-US" sz="3600" b="1" spc="67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8532812" y="2832890"/>
              <a:ext cx="824970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b="1" spc="67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0,92</a:t>
              </a:r>
              <a:endParaRPr lang="en-US" sz="6600" b="1" spc="67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0514012" y="2846380"/>
              <a:ext cx="824970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b="1" spc="67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0,98</a:t>
              </a:r>
              <a:endParaRPr lang="en-US" sz="6600" b="1" spc="67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1446212" y="4165836"/>
            <a:ext cx="2586038" cy="49242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S</a:t>
            </a:r>
            <a:r>
              <a:rPr lang="vi-VN" b="1" smtClean="0">
                <a:latin typeface="Arial" pitchFamily="34" charset="0"/>
                <a:cs typeface="Arial" pitchFamily="34" charset="0"/>
              </a:rPr>
              <a:t>ơ </a:t>
            </a:r>
            <a:r>
              <a:rPr lang="vi-VN" b="1">
                <a:latin typeface="Arial" pitchFamily="34" charset="0"/>
                <a:cs typeface="Arial" pitchFamily="34" charset="0"/>
              </a:rPr>
              <a:t>đồ hình cây </a:t>
            </a:r>
          </a:p>
        </p:txBody>
      </p:sp>
      <p:pic>
        <p:nvPicPr>
          <p:cNvPr id="228368" name="Picture 1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923" y="3870919"/>
            <a:ext cx="3200400" cy="263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5221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28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123930" y="109882"/>
            <a:ext cx="9837881" cy="2320042"/>
          </a:xfrm>
          <a:prstGeom prst="roundRect">
            <a:avLst>
              <a:gd name="adj" fmla="val 2970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p:sp>
        <p:nvSpPr>
          <p:cNvPr id="8" name="TextBox 7"/>
          <p:cNvSpPr txBox="1"/>
          <p:nvPr/>
        </p:nvSpPr>
        <p:spPr>
          <a:xfrm>
            <a:off x="2208213" y="152400"/>
            <a:ext cx="9662618" cy="2277524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 algn="just"/>
            <a:r>
              <a:rPr lang="vi-VN" sz="2000" b="1">
                <a:latin typeface="Arial" pitchFamily="34" charset="0"/>
                <a:cs typeface="Arial" pitchFamily="34" charset="0"/>
              </a:rPr>
              <a:t>Hai chuyến bay của hai hãng hàng không X và Y, hoạt động độc lập với nhau. Xác suất để chuyến bay của hãng X và hãng Y khởi hành đúng giờ tương ứng là 0,92 và 0,98</a:t>
            </a:r>
            <a:r>
              <a:rPr lang="vi-VN" sz="2000" b="1" smtClean="0">
                <a:latin typeface="Arial" pitchFamily="34" charset="0"/>
                <a:cs typeface="Arial" pitchFamily="34" charset="0"/>
              </a:rPr>
              <a:t>.</a:t>
            </a:r>
            <a:endParaRPr lang="en-US" sz="2000" b="1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vi-VN" sz="2000" b="1">
                <a:latin typeface="Arial" pitchFamily="34" charset="0"/>
                <a:cs typeface="Arial" pitchFamily="34" charset="0"/>
              </a:rPr>
              <a:t>Dùng sơ đồ hình cây, tính xác suất để</a:t>
            </a:r>
            <a:r>
              <a:rPr lang="vi-VN" sz="2000" b="1" smtClean="0">
                <a:latin typeface="Arial" pitchFamily="34" charset="0"/>
                <a:cs typeface="Arial" pitchFamily="34" charset="0"/>
              </a:rPr>
              <a:t>:</a:t>
            </a:r>
            <a:endParaRPr lang="en-US" sz="2000" b="1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AutoNum type="alphaLcParenR"/>
            </a:pPr>
            <a:r>
              <a:rPr lang="vi-VN" sz="2000" b="1" smtClean="0">
                <a:latin typeface="Arial" pitchFamily="34" charset="0"/>
                <a:cs typeface="Arial" pitchFamily="34" charset="0"/>
              </a:rPr>
              <a:t>Cả </a:t>
            </a:r>
            <a:r>
              <a:rPr lang="vi-VN" sz="2000" b="1">
                <a:latin typeface="Arial" pitchFamily="34" charset="0"/>
                <a:cs typeface="Arial" pitchFamily="34" charset="0"/>
              </a:rPr>
              <a:t>hai chuyến bay khởi hành đúng </a:t>
            </a:r>
            <a:r>
              <a:rPr lang="vi-VN" sz="2000" b="1" smtClean="0">
                <a:latin typeface="Arial" pitchFamily="34" charset="0"/>
                <a:cs typeface="Arial" pitchFamily="34" charset="0"/>
              </a:rPr>
              <a:t>giờ</a:t>
            </a:r>
            <a:endParaRPr lang="en-US" sz="2000" b="1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AutoNum type="alphaLcParenR"/>
            </a:pPr>
            <a:r>
              <a:rPr lang="vi-VN" sz="2000" b="1">
                <a:latin typeface="Arial" pitchFamily="34" charset="0"/>
                <a:cs typeface="Arial" pitchFamily="34" charset="0"/>
              </a:rPr>
              <a:t>Chỉ có duy nhất một trong hai chuyến bay khởi hành đúng </a:t>
            </a:r>
            <a:r>
              <a:rPr lang="vi-VN" sz="2000" b="1" smtClean="0">
                <a:latin typeface="Arial" pitchFamily="34" charset="0"/>
                <a:cs typeface="Arial" pitchFamily="34" charset="0"/>
              </a:rPr>
              <a:t>giờ</a:t>
            </a:r>
            <a:endParaRPr lang="en-US" sz="2000" b="1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AutoNum type="alphaLcParenR"/>
            </a:pPr>
            <a:r>
              <a:rPr lang="vi-VN" sz="2000" b="1">
                <a:latin typeface="Arial" pitchFamily="34" charset="0"/>
                <a:cs typeface="Arial" pitchFamily="34" charset="0"/>
              </a:rPr>
              <a:t>Có ít nhất một trong hai chuyến bay khởi hành đúng giờ</a:t>
            </a:r>
            <a:r>
              <a:rPr lang="vi-VN" sz="2000" b="1" smtClean="0">
                <a:latin typeface="Arial" pitchFamily="34" charset="0"/>
                <a:cs typeface="Arial" pitchFamily="34" charset="0"/>
              </a:rPr>
              <a:t>.</a:t>
            </a:r>
            <a:endParaRPr lang="vi-VN" sz="2000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2" y="138453"/>
            <a:ext cx="1867477" cy="162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79418" y="443253"/>
            <a:ext cx="145334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8.25</a:t>
            </a:r>
            <a:endParaRPr lang="en-US" sz="66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sp>
        <p:nvSpPr>
          <p:cNvPr id="2" name="AutoShape 24" descr="Premium Vector | Young good looking man doing arm crossed pose with  confid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12" descr="data:image/jpeg;base64,/9j/4AAQSkZJRgABAQAAAQABAAD/2wCEAAkGBxEQEhUSExMWFRUXFxcYGBgXFxoXGBceFx0aGBcYFxYYHyghIR4mHRcYITEiJSkrLy4uGCAzODMtNygtMCsBCgoKDg0OGxAQGy8lICUtLS0vLy0tLS8vLS0tLS0tLS0tLS0tLS0tLS4tLS0tLS0tLS0tLS0tLS0tLS0tLS0tLf/AABEIAL4BCQMBIgACEQEDEQH/xAAcAAEAAgMBAQEAAAAAAAAAAAAABQYDBAcCAQj/xABEEAACAQIEAwYCBwUGBAcAAAABAgMAEQQSITEFQVEGEyJhcYEyQgcUI1JikaEzcoKxwRVDU5Ki0YOj4fAIVGNzk7LD/8QAGwEBAAIDAQEAAAAAAAAAAAAAAAMEAQIFBgf/xAAxEQABAwICBwgCAwEBAAAAAAABAAIDBBEhMQUSQVFhcZETIjKBobHR8MHhBkLxFCP/2gAMAwEAAhEDEQA/AO40pSiJSlKIlKUoiUpSiJSlKIlKUoixSxhgVIuCCCOoOhqATsnAFyZ5SgdXVWkuq5bmygi1jmN+Z61ZKVuyR7PCSFo6Nj/ELqvt2WgscpdG7xpAytZlLgBgptbLYDS1eRwzCYNoZLspUd0guTmLknUAXJuSb1CSGUYqTOs7SGRhHYsI1iKtZhbQ28OnXzrSgfEJEhYTePDSIukhPeGRrXG4OW2/Kui2CR9g6TAgbc7g3tnsuMRtsqRljBwZj8EK1R9lcOJDIc7As7ZC3gBcWYgWvqOprwnZKAKykyNmTICz3KKCGyppoLjneq/hcBjXxJt3ilDh7uzsFACDvABs9yOXTzr72lSf64xQSH9kY8ufW1s4Qr4Rzvm0oI5S8M7bNoPsRkeOeeezPGvGG63Z7be99nBWF+ymGPe6MO9ZXJDfAy3IKaaaseu9Z17PQfV2w5zMrsWZma7lib5s3W4FVOSbE/WZHCzWdsQnO2UJaOy7ixF72APLnW32RXErOqS94UEJYFs1vtMjgG/MEsOunlWskUwj1jLkA7Pd+RYYZ8FlskRdqiPO4vwz6G6mJOzUIAaR5ZMiSLd3ztZwQeW4G1q1sNwHB4lQY5JGVVWNsrWDhbMFfTXcbW/So/6pJBJjWQTfZooh1dheRSCR96xN+drVHiDGFDhwJ0PfxlSSxIzI97uCRbMFO9hfrW7I5DiJbZdDicMctbrfgVq6Rl8Y9/vbPjYq8HhEZlaXXM0fdEX0y+Wm/K9aWG7LwoqrmdlVw4VmBAy5hawGxzG9VbvMQ6I8yziJppmkVc4a5Vcg01C5r25b1aZsc8PDjNlKOkBIViWKkL4cxbUm9t6ryRyxAAPvfDDZmPnkCN6lZJHISS21hfHyPxtxtwWlgMbDg0ljw8M00UTMZXBQhSAMyrmILFQNQoO1r30qewnFYpmyRtmPdpJcDTLJfIb+eU6VGYbhskfD1ghy953QW7kgZpB9o5sCSbsx8zUVw/FxYCaVGzMF+pYZbC58KfEeg+0F/UVE4CQuOZ9TliVu1xjDQcB6DPAe3qrYcdF4/Go7sgPc2CkgMAxPkQfcV84Xi++iSTKUJGqNujA2ZT5ggj2qu8V4jg1jlLRM4aaXOgt9o0CXlc5mtlUR87aqNL2qVw/GYc6wrmJ7wwgnW7JGJGJJN7BdCTreoiw2yKlEnesSFNUqH4/xxMIoLKzkh2yra+WMZnbUjYWHmWA518HHkMrR5XypmDS2GRWRQ7Kdb6Kw1ta+m9Y1HWvZbdo29rqZpUVwbi64lc2Ro/hyh8t2DLnUixPy62OoqVrBBBsVsCCLhKUpWFlKUpREpSlESlfL19oiUpSiJSlKIlKUoiUpSiJSlKJdKUpRFrLhIxIZQozkBS1tSBsCelbNKxTTKgu7BR1YgD8zRMllpUeOL4c7TRn91w38jX0cXw97d9HfoXUH8ia11hvWbHNb9R/G8D9Yw8sN7Z0ZQehI0P51uqwIuDceVega3FwbrUgOFiqsvF5vq4iEEv1rJkymNhGGtlz97bJk+bRr20teofEdnMSryyZe+KnBlLsA0uTue/JLHQkwLv510G1LVI2XV8IChdAHDE5LnsfCMUrxtPhzKiSYjMsbreQzv3mexYDu7hVyk33uLVki4dxESqe6UES4hjIHUqDiALSKDqQguLEXJtpa5q/Wpas9u7cPt/k/bLH/ADjeftvgKu8ZilXEwzpC0yiOWMqpUFS5RlY5yBbwWJ5VXJOC8QN07tdTilZ+8AVjide8te+VQAACL35W1ro1fLVhkxaLAD7fjxWXwBxzPp8cFVuzHCjnbESw93IViRVYgkd2gRn8JIBJuBzyqOpq1UpWj3FxuVIxgYLBKUpWq3SlKURKUpREpSlESlKURKUpREpSlESlKURKUrEkqklQQStrgEXF9RcctKIstQfEe0EcbNHGDLKujKpsqG1x3smymxBy6tY3Cmo/jPGGldoIGKoptLKu5I3iiPUbM/y/CPFcpqYeNIlAUAW2A2F9b+p3rn1VcIjqNxPsrUNMXi7sltS4jES6ySZF+7HeMf5/2h9QUv0rymHjQl7AMd2tZj6t8R9yaxCTW51rFLH3nxnw9Ovl5jy263rkPnfJ4yfx0V5sDW5BeMRxZbkIjSsPui+o3BckKD5Fr1pyyYxiLRxxj8TksP4VW361KLIFFlUACsZN6iuN330UrRYqt/2dj0Yuk0OpvYJIh/zh/wBctTPC+2GJw9kxsBte3eRnvffQBv8AMot1NZ5+HtMLFmVfwkoT/ENfytUbxHgWChQu+Yc797Ip9c2e9WYZ3R4jDkP2B6LSRjZMHYq5y9osP3avG4lz3yBCNbbk9AL6322sTYVGPxTEyHR8nlGF09WkDX9QB6VzpoSW7zDxzm3zkDS3V5Crketxrp1qx8K4kXGV1+0A1XTXpY3tbz8qsT1krvCbDdt87qOOjY0Y4qwr324xEwPqjfoyEfpWaHi+Jh/aKJ05lBklHmUJyvzJsVOmik1CDiTIRnj7sE2DaMPQldq3IeIKWy3BNgSAbkA3APpofyqJlXMw5355LD6ZpGXRWzh+NjnQSRMGQ31HUGxBB1DAggg2IIINblUiSZsK/wBZj1U275B867ZwB/eKNvvAZTyK3KGVXUMpBVgCCNQQdQQeldmCdszbjzXOkjMZsstKUqdRpSlKIlKUoiUpVfxHGGlZo8Pay37yZrZEtoQt9CRrc7Ai3i1ykUtjMdHCLuwUcuZPoo1PtUY3HZHuIMNJJ0ZiI0b0OrD3Woccf4XAxL4gTyc2VXn1HK8YYC3mdKzH6QsENhMR17oj9DY1I2KRwu1pPkVG6aNps5wHMhZcXxfiMa5mwcFrgAfWmLEnYC0P68hcnQVu/wBvWtnhk88uVgPPcH8hUdhOJrj379L9yl0jzAqS+0rlT00QcxaTk1brKDXldJaZlgqDHEBZuBuNu3plzur0MTXMu7apHA8WgmJEbgsNSpurgbXKNZredrVIVxPt9imOKUI7J3IsHjYqwc2ZtR+EJ+tSnZD6SJEdMPjvEGIWPEKttTYBZlGxJ+caa6jc16qkpqiaiZVOb4hcgbBsPmLHz81z3VEXbOiBxB6/5kusUpSo1MlKUoiovbHizQ43Ci793H9qyr8+cmPbnlTOcvO/W1V1eLyjEYtoJHRJ5L5zGVzDKArJnAKsoOTMR8m2gNXftd2a+uhGV8ksd8pIJBDWurW81BB5dDciuZYMs7NncFYyQSDdWO4ANgcuWzai5zgbAg82skmjvY2G/bllZdOjjhkAuLkYEbM73urRw3ErZUUKqqANW/kPWpGufcP7RZh9ph5EKsVIGWRQVNiNCG5c1FS8nGZJdB4F5sxUafhUEkn963vtXHdE9pId7j75DFX+64At9irFHiMzlRqANT53r1HiVZio5C/+9VZ+IKgyoSfS+p8+puf1rbjw8uGKSSGzShhbkuW2VPUgsf4fK51DHFpIyC3cwCwviclYYnzKD1F6zRMo136CqxwTipCuja5XkA6gBmA9q3eE48BcrdTr5g2P+/vWCC0rRzCrFFKSCTyqHGCOJmLyaqpsina43cj10Hp51tJi1+AMDfob7Vt4YgAk9ay07lERq3UfxaI2CIPXp11qG45AcOIpU1ZXCn8QbkP0/IVbWiUnMdqguKr380cfyq3ev5ABljX1LHN6RnqKywWdc/RZZbISLBbEUokjuArK42OoIPWsWEwSxlmAALWHhBtYXtqSSTqdfTpUV2SxRKyxNvFNKg9Fdgv+m361YKySW3bsWbAm69Bja3LUfnWCHjHd4N8Oe8Ei3EbIQoAzZk8QIsEHhI5hdL3r5iXKrcVH4uTvBZgLcx19fKpIah0JJbtwWHQNkAvvurb2Z7RRy4eIzSKJSCDfw3sSAb2A1AB061ZAa41PxZFNv9/6VeewnFe9Ro73y2K89DoQPIH+ddSkrTI4McPNUqqi7NpkblfLmrbSlK6S5yUpWDF4lYkeRzZUVmY9AoJJ/IURUP6Ue1MmH7vB4e3ezAtIbn7OMafKQQXNxe40VrWNiKPNK8iqkjF1XZWsEHS0YsotoAbXsBWhhsY+LmlxknxzNmA+6uyIPRQBW27hdyB616aloo4WAuA1rXJOz8Bedrqx8khjacBhht6bF7rHNJlUta9gTYc7a2Fb+F4ViZbZMPIQedhGPX7Qrf2vW4OzeKR4TIqBDPCDaQsxGcMwy5bfCrc6r1OnaGAG8rS4A2AIJJAwGF8b71FDo2okI7hAuMThht9FeeD4L6vBFDuUQBjtmbd292JPvWziJ1jRnY2VFLMegUXJ/IVlqtdvcd3eGEYPindYv4dXkv5FEZf4hXxqmhfWVLY/7PcMeJOJ917aRwiYXbAPZUSV2luz/E92byLHMR7E29q1eGYbPiIY97zwj/mLc1t1s9lcOX4jhlA0Euc+QRGf+ar+dfdJQ2KncG4ANIHSwXhKfWkqGk5l1z1uV1DheNaCX6tIbgm0ZPI7hPQjUdLEfdFWSqv2uwuYKwJU7ZhupHiRh5g6+1S/Asf9Ygjl0DEEOAbhXUlZFB8nVh7V5JesUjSlKIlcT7V8M/s+TEDMcjypiA1towFBQW3y90w9Mt967ZUZxngsGLTJMmYa2OzLfTQ/02PO9QVEPatt5/fZT083ZP1ufsuadn+zaYsSzEsGZ7BlIsQoFmIIIO9r72Qa1IDsC99Z1t/7Zv8AnnrJg+HYjAmSLDTApC2VY5QtnBCyeKRQCCA9gbdLjcm34SbvEVrEXGoO4PMGqQp47WIuRh0V81MniabA4qH4T2Vgw5Dau42ZuXoBYD1tfzra41wyPFRmIkXG1iMykbEdD68iRsTTtFDK8WSJsmY2ke+UqgBLZSNbmwGhBsTYg61Qv7OwrDNHFNlDZRiECRgMCc4RgLDTZ7AHfNzqZsY8LRhwUDpDfXc7qVpYrgWPw05IjMiNcllI0YC2zG4zADwnQH5q9SQ4zVkw8ge2twuQ22LBmAvyurAnTewroPAMTnUo795lOW7C0ika5JB1AI15gj1MhjEULtrsKrup2E61uHPmrIqH+E/eS5dwvijMimQhZOZQEKCDtla5BGxB5g+lb7dqJsyxJGkjswsFZhpsXYEeEAXP6XvVgx/AsPIS5iQtzJAubdTv+dRfAFigDLlCMHZbgbgEhSTzNrXJ61TkibHd2YvlzVgu1wN6sJZm8/QaUXDLErHYnUn+pPt+QrCccvOQW9f9qj+LcQMw7qO4X5m208vP/v1qiy11XXsBgq3wKb7eYD5vtv8A5Zpyv+nLU62Kz62IKki+1/Sq1wt1+u4hdLGOJVHKyZwf9RI9qsKkDwi2g28vT2NbzeLyHspmDDr7raGMNrEXrUkOh9Kw4rGJGNSL8h19Khm4+rxB7FQVDWPK4vYmtA1xFwFu0C6mYeAvKmFk1lWaYo0aqw7tVcqzNIp0GVWve2pFtRrauxPA2wsmI+IormOMtuwvck7XtoLjc3qS7C4B8PgYkkBDnPIyndTM7S5T5jPb2qw16SOnY2xAsR8W/K4MtTI7WF7g+17j45JSlKsKslUr6XcWYuFzgGxkMcQ9HdQ490zVdarXbfAxTwIsq51E0bWO11zWzDmL8jpWrpWwjtXC4biRvtjZZawvIaNq5z2S7MyYhA5PdxfK1tXFtCgPL8R9gRrV74bwTD4fWOMBvvnxOf4jrbyFh5VuQnlXt3CgkkAAXJJsAOpJrxWlNO1mknkyOs3Y0XDR8nicd1slPTUENMO6Md5z/XkvdRnFdZcKP/WZvW0Mw/mwPtXqPiXegGBDKp2e4SMg6ghzqwP3kVh51B9rMbisN3OLKRtDDITMkYZnWN1KM4Y2vlve2UbdL259PCS8NyJuAOJBAHW2dlZc4WVtqhfSBPmxMEd9EieQjzkYIhPskn51eMPOsiq6MGRgGVgbhgRcEHoRXN+1LZsdOfu9zH+SCT/9a7v8Rg19KMJHhDndBb3K52mJNWkdxsOpUdVh+i/Dd5jpptbRRZfImZtPcCFv81VjESZR58q6d9F/Du5wQkI8U7GX+HRY/Yqob+Ovp2lJNWDV3kD8led0VHrTa24fpTPaYfZD98fyaq99EfEDNh8UOUeNxIX912Eo/V2qQ7d8QEEJY/IryH+EG39arH/h/UjB4i//AJjfz7uO9cBsd4nP3W9f8XoScQF1OlKVEspWHFTiNGc7KCfyrNWlxbCmaCWIGxdGUHoSCAfY2oi4z207SxQcVC4rM+HMPj7rMtnsyhgA122QE3F7A6W1vvZGVwrROS1vEjH4ircm/Eu1+lud6qUvC4cVPJLioAhWVQnfI4WN1jQyJIV0AuwKsbo4H7pNswLhWiEb96bspfLlEjSOGlyA/KiIbHXbckGo3lpiF/FgpG6wlIHhsf0pDtM7rhMQyfGIZCtuoUkfrXC+wXHcfh514aCTFJKGkRlBIFszsrHUAgA+3mb/AKEkUMCDsdDVOjwX1Ud1KJVVQVSaJVkBjUXUSK3iV1UEZtVOW5sxtSmka0kO+2WahjnN7outpYCqw4pL6OcPL+JQxWJupKtYDyd96k5HLamsWDgmnw8aQL3EAIZe+UvLKAc2ZkBGTMxz6nNrqF2rPJA6fFb2uR+oqvVC7yRkrFIbMDTmFE8a4suGAzBrNcBgNAehJ0Hlciq9wxPrBZjII0zG73GrMfDGhbQ2FgTbU7eVm4xjI4Imkk+FRc7nTnYDW/Kw3vWlxDBIzK3yZAFsfDqSWv1BGW4OhsOlVC0HxZK8CR4c1FTRGN3jJuVI12uCLgkdeXty2rxiMRkQ68vyryZgxaS/hNrE/dUBQffU+hFY+AcOPFcQEAP1WMhpW5PzEQ65+f4b6i4zUWwGSYsZlforLpRHFrP/ANU/wjsYJ8FE+YxYgl5Uci+kuWyuu5BVIidQQR6g1GY4id444ozJMDICqFdkBz6sQCLpYHS9x1rt7xhlKnYi2mmh00I2qK4H2ZwmC/YQhDbLmJZ2yjZQ7kkLoPCDbQV25aRjy0nZ6i2S5EVa9mtxxHA3XM8H2Y4niDk7owKd5JMgCjmQiksx8tAeoronCOxmAw2Ro4FzIFCs13IKi2YZtA3mAKsVKkhgZEO6oZ6mSY3d6JSlKmUCUpSiJUN2qQnCyEfJlk9o2DsPdVI96ma8soIsRcGtXNDmlpyOHVZaS0gjYqacaQgKI0khVisaWzNkGu+gGwudPEBuQDz7F9oJMdZnNl0IjHwr0NjufM6+m1X/AICBgZ5YHu2q2Y2v3Zv3NvwgZlPVkc86q30jdnPq0v1uJfsZW8YG0cjfN+65/Jj+LSP+OaNpqKUGUBzzk4/1PAHK422vfhgq+l3STRnsyQBmN4/S2uw/FgjHCubKxLRX5E3Lx++rj1YdKukiBgQQCCCCDqCDoQR0riiYthY31BBB2IINwQeoIB9q6J2V7VrigIpLLOBtsJAPnT+q7j0sa538t0C+CQ1sI7jsXW/q7fyO07CdxWND13aMELz3hlxHyPZZsHhDw0lVJODJuAdThSTrY7mE3JP3N/hJK07tDMBiZ2JvmkNrc7WUfoorppkNVXjfY2KYl4SInOpFrxsfMD4T5jrsa538b0vTUlYZam4u3V1gL7QbuGey1wDvIzKs6ToZJ4QyO2Bvbr8qmcIwDY3ERwC/jaxI+VBq5v5KDbzt1rvUaLGoUAKqgADkAosPYAVQOwXDVwDSPiFIlbwKVVpECCzEh1GmZrXzBfgWpXjvafDteJJ47bMc6jzy7+Yr2dZXxVkmtC4OaMrG/P7wVOipXQR2cLE5/gfd6p30t8avAVBsZmCL+4nib2NgD+/Vj+hbA9zwwSHTvpJZT6A92Pa0YPvXLuPJPxbHpDArFcwhjfKcg5yyk2tYWJ31EYtvX6F4ZgUw8McEYskaLGo52UZRc9bCkjmsp2xg4k6x4bAPzwVgAl5JW7XwmsOFcsik7219Row/O9Z6qLdKUpRFAaQ4qRSNMRaRSebogSROl8iRsBzs5+U18xkah0lzBCvg2upEjKMpHUsFsRz8rgyuPwSToUcG1wQQSGUjVWVhqGB1BFQOKWeJTHPD9aiIIMkagkrb++w/Pp9nmuflUaVE9pzCkY4DAqVrxLGGBVhcHQg7HyNUrs92gjhlfCmW5aW8UcmdXjQ3ZswlAKqBYAXPTT4RacbxfDwDNLNGgvYFnAuTsBc71AcFZGKkTIaj+KYhVXU+dRPEu0pWN5IoJHCqzZnUxKcovZc4DNfYFVYG9VqKXC8QLpjsc8EkcjI0KmNImZXMdlaRWMviW42vdfCDWzYpJAdUZZ8FjXZHYu8lG8d4x9bcZf2Km4P+Iw2I/ANweZ1GgBOlLxJYoggEjRjQLI4SIfhN7tl5ZbEeVXXhPZrhOIkaFcTLLIouY2kMUgG18iojW86tvC+zGCwzB4sOgcCwkIzyW6d492/Wq4opC67nWG4X/Ssur4g2zWk87ftc04P2SxvESGmvDBfmpW+/wRv4mP4nAXYhWrq3CeGxYWJYYlyovuSTqWYnUsTqSdTW/SrsUTYxZq58sz5TdxSlKVKokpSlESlKURKUpREpSlEUJ2i4SZ1V0t30d8l9AwPxRseSmw15EKdbEGEwfFQY2hkjzobo8cgsy8mjYHTn6EEEEgg1dqhuLcBjnbvFPdygWzgXzDksi7MoJ02I1sRc0Rcf7ScB+rEvGS8BOhPxR3+WTy5B+exsbZoQj10IIIJBBGxBGoI6ius4vhs0VxJHddsy+NDvvpcab5gBra5qk8Y7Exy+PDSmEn5QS0R9ADdfa48q7VJpQBvZz4jK+fXfz6rlz6NBdrxG33ZuWxwbttLFZMQpmXbvEsJBt8aaK3M3Fj+E1a8B2lwc4+ynRz9y9pB6xtZh7iuOcR7KcQiuWXOoFyyyAr/rIP6Vj4R2QxOJsSndR85JRYC3NV3ProPOvO6W/j+h3NM7ZRF6tPJpx8m9F1KKerHccNf0Pmcl2LiHEm+FRqdFHXqWPJRz/qSAdMusCXZtL3JsSWZjyUaliTYKNdgOVa3Z7hRRBHhUkxB0vK7HIb31aZvDluPhjDEX+HnV04L2ZWJhNOwlmFyulo4r3H2aknxWNi51OtsoOWvLU2iHzG2Ijvi4ixdyGNsN+F8dgC7clWyEWHi3DEDmfvksfZThLpfETrllcWRNzChscpO2diAWtoLKovlu1opXyvWxRMiYGMFgFxnvL3FzsytPBnK8kfQ5x6SXP/3En6Vu1EcSm7p1m5I2SX9yS1n9FbKSToF7ypepFqlKUoiVhnmWNS7kKqgkkmwAG5JrNVfxk3fykf3UDAt0eUaqo6hNGNvny63QisOIAuVkAk2Cq/bntTKU7qBAhOUBpUVnJctkAidSFGVJZDm8VosuVS4IrP0dQg46SZ8olPercIqqVj+rlgFUBR+2U6AbDzrLxHEGadpD+OQa3B71skenlDBE3/GbqbxeDxcuHMiiBZkkZXF5ngMbBcrHNH4mVlsCuxyj26cdC+WhJYLucR0xH+qk6sZHV6rj3QPVWvtn2lRRdbMqMQt9ppkNwg6xxkB5G2uqJqSwEJ9GXBTiHlmkBKiwzndma7SBTyLFgWI5WGxYGL4NwXEcUxGrARR2R5EXLFEo1EUCbX6DXQhm5X7Jw/BR4eNIolCogso/qSdyTqSdySarVDW0kPYA3e6xdbYNjed7XVqMunf2h8Iy48VA9oeBRlVMYEUkfihdAFMbDbLptyItqNKsXZTij4rCQzyKFdl8YX4Qykq1r8rqai+LT3/QD+tZvo/sMMUGyuP+ZHHMf1lNcyndi4K7Uts1rjnirPSlKtKolKUoiUpSiJSlKIlKUoiUpSiJSlKIlaeI4ZDJq0ak9bWb/MNf1rcpRFBv2XwhObuyWGxLu1rbWzNp7V6TgcaaiKJzyzqS3+di5/Spqla6jdbWsL79vXNZ1ja11o/XCvxxsNNSv2i+2Xxf6RWfDYlJBdGVh1Ug+xtzrPWliuHxuc1ir8nQ5X02GYbj8JuPKtlhbtKh2nxEHxqZ4/votpVHV4xo/qlj0St7BYuOZQ8bBlN7EG+2hHkQdCORoi1+JIo8TgNGw7uUEXGV9ASOYBNjys7E7Vg4PK0ZOFlN2QExsd5Y72Uknd1uFfqbNpnAEpNGrqVYBlIIIIuCDoQR0qFhF2+qzMe8S7wSX8TKumYE/wB4mYK97hgwJ0cqCKfpWKHNbxWv1HPzty9KwcRx0eHQyObAWAA1ZidFVF5sToAN6ItXjWNZAsURHfSXC31CKLZ5WHMKCNObMo0vcReNyYeDIlwFU7m5PMsxOpYm5JO5JNZcLEwDzT2MkvxLuEUX7uFeoUEknmzMdAQBHMFxD5W0hU5WC7yNbSKMDU6akjYet1qykvOqPvFWoWhg13LnnDmWNXzGwXIhJP8AgxpDqf8Ah1OcH7MS42zSBocN+Usw6KD8KH751I2GuYSXY/sEuHtLjCs8982UfskYm97H4m8zoOQ0vVtnmWMlixudxe4052O3tXYn0t2cQjhNrAAny2fPTjy4NGa0xlkxubgfK9YLBxwRrHEioijRV0A/68yTqdzWhxni8UKFncKo3JNvYVVeP9vVJMWFXvn2uP2anbVh8XoNPMVU8XhpJT32LkLtuFvZV9ANBvy1OlyarUmi56qzj3WnaczyH5OCt1NfBTYeJ24bOZVkTtKmIu6uii+VQzoDc6AupOZddctsx0tr4as3ZAyJG06lhCZWRonGqrDbDrINLq2WJSynz0BGvF3Rl+1W6gN4DsRzFvS1dp7K9oI5MOImUxy5C7A2s5Y5pSuv3nJsevkbWqvRP/H3mG4OfDn8qBmkf+iwfgdnHaVdqVCdneINIO7kN3VEe/3lcGx9QwYH0U86m6oKZKUpREpSlESlKURKUpREpSlESlKURKUpREpSlESlKURKisVwsZzNC3dSncgXSSwsBKlwG2AzaMLWBtcGVpRFpYTGFjkdckgFyt7gjbMjWGZfOwIuLgXr5xHAJOoDXBVsyOtg8bAEB0J2NiRrcEEgggkHYlhDWvuDcHmDtcH0JHoSKzURRWKx0kEV3QPJcIgU5RIzaLvfKOZ3sATraqxgppZJneVo2nVmVc7ECMbfZQgeEMNcxJZgwubWAl+0zS5ls+RVMTqCoIkKvmkS+4bIoAsR8TaNyiuLoZSskYDpmVsynM6ZdGCoNTcC3hJPibTrXmeb2CswMBxctzF8NxUoscQiA7lYiW88pL2HuprZwsMOHUBdcotc6m17kX5XOp6nU3JJrLBj0ZAwNwQCLc/OqLx3jsbkvJJaLOyxxqxUzshtIzsniWFG8JtYuwtfL8WsTHyuDIhclbyFsbS+TIKT7R9t4sOCFvI18uVNbNa+V3+FTbWxN7bA1z/FcWmx7EYiXuo/8JbqCPxE/F/LyFSHEsEuIRcpAy/s8gCqnlGq+FRpsN+dzrUSeJT4c2mizj7y8/UdfSvU0GiYoQHyDWfxxA5D84+S8/U6UfMCyHujdexPnu6KcwEUSC0YFv1PvX3EYVW1e7a3A5flURF2qh/w5B/ARXiXtbH8qSE/uH+YFdXWxz9QuQIZb4AqSlwQdwz2CL8K+fU1GcR4kZJkSMtYNY5DYlW8MgB5XRmW/LN5VryT4zFaKmRer6foNT+lS3CuEJhxmY5n5k/0rLgHNLXZEW/z5y5qRp7I6xOIyG7nsXSZ+IAzYXE4ezL4opFOhyFSxU9HDxJa/W2zXq4xyBgCNQReuM9neNiGZo5QcszqyZQSwZLW8PR7BRz266dN4PjWUiGYBWa7IR8LbsyX++oO3zAFhswXyVVTmnl7M+XEL0VPJ2sYePPmpylKVXUqUpSiJSlKIlKUoiUpSiJSlKIlKUoiUpSiJSlKIlKUoiUpSiKF7TYKeaJRA2VlcMRfKWXKylQxBAPiB1FjlsbA3qn/ANkYwNmbCFiNAzLE3+mOcLbyyAda6VWjxnEGLDzSLukUjD1VSR/KtHMDlu2Qt2Kk4Dh82JjEdnw8ClkYll76TKSHWPuyVjW9xmBuLEKBowl8T2XwUiBGw8dgoVbKAVAFgFI1FhppUlgoBHHHGuyIqj0AA3rPVcHVN2qySXDvLmvF+yEuDu+FJkj1LRN8Vusbcz+E6nqTpVSxvFvCWWVQBe6spuCNwb7WPXauu8exoUBFBd2uqIurOx5KPIbk2A3JABNODdisOjjE4iJJMSSGJ1KIdLZVOhZbAd4RmPkLAdqi0xM24lGsNhwBvxNjf34rl1ejITZ7e6TmNlt/Bcn4VwLieKHeR4EMm4ZgkYbpl7zKWB6i48684qWbCMExOGaAk2F1yhj0Rvhb+FjX6IrXxWFjlRo5EV0YWZWUMpB5FToasM0zOHd4Ajdl6/IPJQO0dC4WyXDYOKIw0ZR66Ee1e8PO2IbJhkad9iRpGn7z7D03NdGxH0c8MYNlw4RjYg3ZghG2WNyUA/DaxrVjjfBsEmVVW4CSKLRE3so/ATp4W5mwLVip02Wt/wDKPzJ/Az6+SxTaHjc7/wBH+W/z+8147K9khhm7+YiTEH5vlTyQH+e58tqsWMwwlQoSV2KsujIw1V1PUH2OxuCa9wzBhpv0rLXBkmfK/tHm5O1dpsTWN1ALBfODcQaUNHIAs0RCyKL2NxdZEv8AI41B1sQy7qalaruPhkzpLDYSoGHiNlkUkHu39xcNup12JDS2AxizJmFwQbMraMjDdWHXUbaEEEEggmZjtZV3N1VuUpStlqlKUoiUpSiJSlKIlKV8oiWr7SlESlKURKUpREpSlESlKURKxTxB1ZG2YEH0Isay0oiqXAppsnctlZ4G7mTM2VvABlksAQc6FZBtbPbcG0tIpIsDatPtDH3Dri15ZYpl/wARCwyEfiRnJHIh3B3BG+RY2qtIyxVmN1woXgqiLFknXvY8oLakGMlsqnldWY2/AKt1U3HS926SfcfNpvYHxAeqkj3q5VtTuu225KltnX3pSlKnVZKxSxK6lWAZSCCCAQQdwQdxWWlEVL4jwWbB/aYUNJCNWg+J4x1gJ1IH+GdbfCdAh9YDiXfqCkpCnmMpPT5gdjpqNDvVyqtcY7NXdsRhiscx1dWuIprffsDle2neAE23DWFq8kN+83NWY5/6vy9luxJlAAubdTc+5NeWujd6u4FnH31Gtv3hcke453ENwXjXfRq9jYg6H1PP2raxfE7ZURfHI2Rc3wgkXu1tbW6f9aiY/HBSyRYYqyxuGAI1BFx71kqv8H4ecFkjzl0kJvfcS2LO45WezMQLWbUDxG1gq6qKUpSiJSlKIv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2" name="Picture 4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012" y="2514599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TextBox 44"/>
          <p:cNvSpPr txBox="1"/>
          <p:nvPr/>
        </p:nvSpPr>
        <p:spPr>
          <a:xfrm>
            <a:off x="1463736" y="2971800"/>
            <a:ext cx="4872037" cy="49242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vi-VN" b="1">
                <a:latin typeface="Arial" pitchFamily="34" charset="0"/>
                <a:cs typeface="Arial" pitchFamily="34" charset="0"/>
              </a:rPr>
              <a:t>Theo sơ đồ hình cây, ta </a:t>
            </a:r>
            <a:r>
              <a:rPr lang="vi-VN" b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b="1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b="1" smtClean="0">
                <a:latin typeface="Arial" pitchFamily="34" charset="0"/>
                <a:cs typeface="Arial" pitchFamily="34" charset="0"/>
              </a:rPr>
              <a:t>: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228368" name="Picture 1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0431" y="2681037"/>
            <a:ext cx="3200400" cy="263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9278617"/>
              </p:ext>
            </p:extLst>
          </p:nvPr>
        </p:nvGraphicFramePr>
        <p:xfrm>
          <a:off x="1293812" y="3527809"/>
          <a:ext cx="4384834" cy="4819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392" name="Equation" r:id="rId7" imgW="1993680" imgH="203040" progId="Equation.DSMT4">
                  <p:embed/>
                </p:oleObj>
              </mc:Choice>
              <mc:Fallback>
                <p:oleObj name="Equation" r:id="rId7" imgW="1993680" imgH="203040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3812" y="3527809"/>
                        <a:ext cx="4384834" cy="4819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5015863"/>
              </p:ext>
            </p:extLst>
          </p:nvPr>
        </p:nvGraphicFramePr>
        <p:xfrm>
          <a:off x="1293812" y="4114800"/>
          <a:ext cx="6786562" cy="573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393" name="Equation" r:id="rId9" imgW="3085920" imgH="241200" progId="Equation.DSMT4">
                  <p:embed/>
                </p:oleObj>
              </mc:Choice>
              <mc:Fallback>
                <p:oleObj name="Equation" r:id="rId9" imgW="308592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3812" y="4114800"/>
                        <a:ext cx="6786562" cy="573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1415223"/>
              </p:ext>
            </p:extLst>
          </p:nvPr>
        </p:nvGraphicFramePr>
        <p:xfrm>
          <a:off x="1293812" y="4800600"/>
          <a:ext cx="4384675" cy="573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394" name="Equation" r:id="rId11" imgW="1993680" imgH="241200" progId="Equation.DSMT4">
                  <p:embed/>
                </p:oleObj>
              </mc:Choice>
              <mc:Fallback>
                <p:oleObj name="Equation" r:id="rId11" imgW="19936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3812" y="4800600"/>
                        <a:ext cx="4384675" cy="573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3419418"/>
              </p:ext>
            </p:extLst>
          </p:nvPr>
        </p:nvGraphicFramePr>
        <p:xfrm>
          <a:off x="1831178" y="5486400"/>
          <a:ext cx="5976938" cy="573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395" name="Equation" r:id="rId13" imgW="2717640" imgH="241200" progId="Equation.DSMT4">
                  <p:embed/>
                </p:oleObj>
              </mc:Choice>
              <mc:Fallback>
                <p:oleObj name="Equation" r:id="rId13" imgW="271764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1178" y="5486400"/>
                        <a:ext cx="5976938" cy="573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11438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13"/>
          <p:cNvSpPr/>
          <p:nvPr/>
        </p:nvSpPr>
        <p:spPr>
          <a:xfrm>
            <a:off x="-812588" y="483107"/>
            <a:ext cx="5463146" cy="5892800"/>
          </a:xfrm>
          <a:custGeom>
            <a:avLst/>
            <a:gdLst/>
            <a:ahLst/>
            <a:cxnLst/>
            <a:rect l="l" t="t" r="r" b="b"/>
            <a:pathLst>
              <a:path w="4098427" h="4419600">
                <a:moveTo>
                  <a:pt x="0" y="0"/>
                </a:moveTo>
                <a:lnTo>
                  <a:pt x="4098427" y="0"/>
                </a:lnTo>
                <a:lnTo>
                  <a:pt x="2588032" y="4419600"/>
                </a:lnTo>
                <a:lnTo>
                  <a:pt x="0" y="4419600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sp>
        <p:nvSpPr>
          <p:cNvPr id="45" name="Rectangle 15"/>
          <p:cNvSpPr/>
          <p:nvPr/>
        </p:nvSpPr>
        <p:spPr>
          <a:xfrm rot="1132070">
            <a:off x="3697390" y="-2084"/>
            <a:ext cx="1915577" cy="6882235"/>
          </a:xfrm>
          <a:custGeom>
            <a:avLst/>
            <a:gdLst/>
            <a:ahLst/>
            <a:cxnLst/>
            <a:rect l="l" t="t" r="r" b="b"/>
            <a:pathLst>
              <a:path w="1437057" h="5161676">
                <a:moveTo>
                  <a:pt x="1437057" y="0"/>
                </a:moveTo>
                <a:lnTo>
                  <a:pt x="1437057" y="4670563"/>
                </a:lnTo>
                <a:lnTo>
                  <a:pt x="0" y="5161676"/>
                </a:lnTo>
                <a:lnTo>
                  <a:pt x="0" y="491114"/>
                </a:lnTo>
                <a:close/>
              </a:path>
            </a:pathLst>
          </a:custGeom>
          <a:gradFill>
            <a:gsLst>
              <a:gs pos="0">
                <a:schemeClr val="tx1">
                  <a:alpha val="40000"/>
                </a:schemeClr>
              </a:gs>
              <a:gs pos="100000">
                <a:schemeClr val="bg1">
                  <a:alpha val="3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sp>
        <p:nvSpPr>
          <p:cNvPr id="46" name="Rectangle 15"/>
          <p:cNvSpPr/>
          <p:nvPr/>
        </p:nvSpPr>
        <p:spPr>
          <a:xfrm rot="1132070">
            <a:off x="5733438" y="-2084"/>
            <a:ext cx="1915577" cy="6882235"/>
          </a:xfrm>
          <a:custGeom>
            <a:avLst/>
            <a:gdLst/>
            <a:ahLst/>
            <a:cxnLst/>
            <a:rect l="l" t="t" r="r" b="b"/>
            <a:pathLst>
              <a:path w="1437057" h="5161676">
                <a:moveTo>
                  <a:pt x="1437057" y="0"/>
                </a:moveTo>
                <a:lnTo>
                  <a:pt x="1437057" y="4670563"/>
                </a:lnTo>
                <a:lnTo>
                  <a:pt x="0" y="5161676"/>
                </a:lnTo>
                <a:lnTo>
                  <a:pt x="0" y="491114"/>
                </a:lnTo>
                <a:close/>
              </a:path>
            </a:pathLst>
          </a:custGeom>
          <a:gradFill>
            <a:gsLst>
              <a:gs pos="0">
                <a:schemeClr val="tx1">
                  <a:alpha val="20000"/>
                </a:schemeClr>
              </a:gs>
              <a:gs pos="100000">
                <a:schemeClr val="bg1">
                  <a:alpha val="3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304067" y="4267200"/>
            <a:ext cx="812588" cy="812800"/>
          </a:xfrm>
          <a:prstGeom prst="rect">
            <a:avLst/>
          </a:prstGeom>
          <a:noFill/>
          <a:ln w="50800">
            <a:solidFill>
              <a:schemeClr val="bg1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116656" y="4013200"/>
            <a:ext cx="0" cy="5080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6200000">
            <a:off x="9116656" y="4013268"/>
            <a:ext cx="0" cy="50786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3" t="17982" r="12601" b="22046"/>
          <a:stretch/>
        </p:blipFill>
        <p:spPr bwMode="auto">
          <a:xfrm>
            <a:off x="1167199" y="869115"/>
            <a:ext cx="1660188" cy="297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1" t="11198" r="6916" b="28723"/>
          <a:stretch/>
        </p:blipFill>
        <p:spPr bwMode="auto">
          <a:xfrm>
            <a:off x="1115994" y="1219200"/>
            <a:ext cx="2507896" cy="333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5" t="19121" r="17589" b="20906"/>
          <a:stretch/>
        </p:blipFill>
        <p:spPr bwMode="auto">
          <a:xfrm>
            <a:off x="990697" y="1018100"/>
            <a:ext cx="542890" cy="349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3244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6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6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123930" y="109882"/>
            <a:ext cx="9837881" cy="2557118"/>
          </a:xfrm>
          <a:prstGeom prst="roundRect">
            <a:avLst>
              <a:gd name="adj" fmla="val 2970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360611" y="228600"/>
                <a:ext cx="9677401" cy="1969748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Một hộp đựng 20 tấm thẻ cùng loại được đánh số từ 1 đến 20. Rút ngẫu nhiên một tấm thẻ trong hộp . Gọi A là biến cố “Rút được tấm thẻ ghi số chẵn lớn hơn 9” ; B là biến cố “Rút được tấm thẻ ghi số không nhỏ hơn 8 và không lớn hơn 15”</a:t>
                </a:r>
              </a:p>
              <a:p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Số phần tử của A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ea typeface="Cambria Math"/>
                        <a:cs typeface="Arial" pitchFamily="34" charset="0"/>
                      </a:rPr>
                      <m:t>∪</m:t>
                    </m:r>
                  </m:oMath>
                </a14:m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B là :</a:t>
                </a:r>
                <a:endParaRPr lang="vi-VN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0611" y="228600"/>
                <a:ext cx="9677401" cy="1969748"/>
              </a:xfrm>
              <a:prstGeom prst="rect">
                <a:avLst/>
              </a:prstGeom>
              <a:blipFill rotWithShape="1">
                <a:blip r:embed="rId4"/>
                <a:stretch>
                  <a:fillRect l="-630" t="-1548" b="-55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2" y="138453"/>
            <a:ext cx="1867477" cy="162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79418" y="443253"/>
            <a:ext cx="145334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8.16</a:t>
            </a:r>
            <a:endParaRPr lang="en-US" sz="66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pic>
        <p:nvPicPr>
          <p:cNvPr id="30" name="Picture 4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166" y="2848256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751012" y="3352800"/>
            <a:ext cx="1428996" cy="523198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sz="2600" b="1" smtClean="0">
                <a:latin typeface="Arial" pitchFamily="34" charset="0"/>
                <a:cs typeface="Arial" pitchFamily="34" charset="0"/>
              </a:rPr>
              <a:t>Ta có : </a:t>
            </a:r>
            <a:endParaRPr lang="vi-VN" sz="2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08212" y="2084467"/>
            <a:ext cx="9686805" cy="523198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sz="26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A.</a:t>
            </a:r>
            <a:r>
              <a:rPr lang="en-US" sz="2600" b="1" smtClean="0">
                <a:latin typeface="Arial" pitchFamily="34" charset="0"/>
                <a:cs typeface="Arial" pitchFamily="34" charset="0"/>
              </a:rPr>
              <a:t> 		</a:t>
            </a:r>
            <a:r>
              <a:rPr lang="en-US" sz="2600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B.		 </a:t>
            </a:r>
            <a:r>
              <a:rPr lang="en-US" sz="26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C.</a:t>
            </a:r>
            <a:r>
              <a:rPr lang="en-US" sz="2600" b="1" smtClean="0">
                <a:latin typeface="Arial" pitchFamily="34" charset="0"/>
                <a:cs typeface="Arial" pitchFamily="34" charset="0"/>
              </a:rPr>
              <a:t> 		</a:t>
            </a:r>
            <a:r>
              <a:rPr lang="en-US" sz="2600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D.</a:t>
            </a:r>
            <a:r>
              <a:rPr lang="en-US" sz="2600" b="1" smtClean="0">
                <a:latin typeface="Arial" pitchFamily="34" charset="0"/>
                <a:cs typeface="Arial" pitchFamily="34" charset="0"/>
              </a:rPr>
              <a:t>	</a:t>
            </a:r>
            <a:endParaRPr lang="vi-VN" sz="2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189791" y="2089687"/>
            <a:ext cx="518784" cy="51878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9303890"/>
              </p:ext>
            </p:extLst>
          </p:nvPr>
        </p:nvGraphicFramePr>
        <p:xfrm>
          <a:off x="3122612" y="2168525"/>
          <a:ext cx="419100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921" name="Equation" r:id="rId7" imgW="177480" imgH="164880" progId="Equation.DSMT4">
                  <p:embed/>
                </p:oleObj>
              </mc:Choice>
              <mc:Fallback>
                <p:oleObj name="Equation" r:id="rId7" imgW="1774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2612" y="2168525"/>
                        <a:ext cx="419100" cy="388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3474248"/>
              </p:ext>
            </p:extLst>
          </p:nvPr>
        </p:nvGraphicFramePr>
        <p:xfrm>
          <a:off x="5576888" y="2139950"/>
          <a:ext cx="447675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922" name="Equation" r:id="rId9" imgW="190440" imgH="177480" progId="Equation.DSMT4">
                  <p:embed/>
                </p:oleObj>
              </mc:Choice>
              <mc:Fallback>
                <p:oleObj name="Equation" r:id="rId9" imgW="19044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6888" y="2139950"/>
                        <a:ext cx="447675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5732879"/>
              </p:ext>
            </p:extLst>
          </p:nvPr>
        </p:nvGraphicFramePr>
        <p:xfrm>
          <a:off x="8228013" y="2190750"/>
          <a:ext cx="447675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923" name="Equation" r:id="rId11" imgW="190440" imgH="164880" progId="Equation.DSMT4">
                  <p:embed/>
                </p:oleObj>
              </mc:Choice>
              <mc:Fallback>
                <p:oleObj name="Equation" r:id="rId11" imgW="19044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28013" y="2190750"/>
                        <a:ext cx="447675" cy="388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0170878"/>
              </p:ext>
            </p:extLst>
          </p:nvPr>
        </p:nvGraphicFramePr>
        <p:xfrm>
          <a:off x="10437813" y="2136775"/>
          <a:ext cx="447675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924" name="Equation" r:id="rId13" imgW="190440" imgH="177480" progId="Equation.DSMT4">
                  <p:embed/>
                </p:oleObj>
              </mc:Choice>
              <mc:Fallback>
                <p:oleObj name="Equation" r:id="rId13" imgW="19044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7813" y="2136775"/>
                        <a:ext cx="447675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2" name="Group 21"/>
          <p:cNvGrpSpPr/>
          <p:nvPr/>
        </p:nvGrpSpPr>
        <p:grpSpPr>
          <a:xfrm>
            <a:off x="8228012" y="2848256"/>
            <a:ext cx="3581400" cy="1876144"/>
            <a:chOff x="8228012" y="2772057"/>
            <a:chExt cx="3581400" cy="1876144"/>
          </a:xfrm>
        </p:grpSpPr>
        <p:sp>
          <p:nvSpPr>
            <p:cNvPr id="23" name="Rounded Rectangle 22"/>
            <p:cNvSpPr/>
            <p:nvPr/>
          </p:nvSpPr>
          <p:spPr>
            <a:xfrm>
              <a:off x="8228012" y="2772057"/>
              <a:ext cx="3581400" cy="1876144"/>
            </a:xfrm>
            <a:prstGeom prst="roundRect">
              <a:avLst>
                <a:gd name="adj" fmla="val 5668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Picture 44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56612" y="2980824"/>
              <a:ext cx="2977010" cy="1511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6" name="TextBox 25"/>
          <p:cNvSpPr txBox="1"/>
          <p:nvPr/>
        </p:nvSpPr>
        <p:spPr>
          <a:xfrm>
            <a:off x="3363170" y="5181600"/>
            <a:ext cx="2857992" cy="523198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sz="2600" b="1" smtClean="0">
                <a:latin typeface="Arial" pitchFamily="34" charset="0"/>
                <a:cs typeface="Arial" pitchFamily="34" charset="0"/>
              </a:rPr>
              <a:t>Chọn đáp án </a:t>
            </a:r>
            <a:r>
              <a:rPr lang="en-US" sz="26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</a:t>
            </a:r>
            <a:endParaRPr lang="vi-VN" sz="2600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8369457"/>
              </p:ext>
            </p:extLst>
          </p:nvPr>
        </p:nvGraphicFramePr>
        <p:xfrm>
          <a:off x="3097213" y="3363087"/>
          <a:ext cx="3597799" cy="599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925" name="Equation" r:id="rId16" imgW="1523880" imgH="253800" progId="Equation.DSMT4">
                  <p:embed/>
                </p:oleObj>
              </mc:Choice>
              <mc:Fallback>
                <p:oleObj name="Equation" r:id="rId16" imgW="1523880" imgH="253800" progId="Equation.DSMT4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7213" y="3363087"/>
                        <a:ext cx="3597799" cy="599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2775483"/>
              </p:ext>
            </p:extLst>
          </p:nvPr>
        </p:nvGraphicFramePr>
        <p:xfrm>
          <a:off x="3097213" y="3934619"/>
          <a:ext cx="4106862" cy="598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926" name="Equation" r:id="rId18" imgW="1739880" imgH="253800" progId="Equation.DSMT4">
                  <p:embed/>
                </p:oleObj>
              </mc:Choice>
              <mc:Fallback>
                <p:oleObj name="Equation" r:id="rId18" imgW="17398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7213" y="3934619"/>
                        <a:ext cx="4106862" cy="598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867153"/>
              </p:ext>
            </p:extLst>
          </p:nvPr>
        </p:nvGraphicFramePr>
        <p:xfrm>
          <a:off x="1370012" y="4581525"/>
          <a:ext cx="6535738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927" name="Equation" r:id="rId20" imgW="2768400" imgH="253800" progId="Equation.DSMT4">
                  <p:embed/>
                </p:oleObj>
              </mc:Choice>
              <mc:Fallback>
                <p:oleObj name="Equation" r:id="rId20" imgW="27684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0012" y="4581525"/>
                        <a:ext cx="6535738" cy="60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37765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2" grpId="0" animBg="1"/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123930" y="109882"/>
            <a:ext cx="9837881" cy="2557118"/>
          </a:xfrm>
          <a:prstGeom prst="roundRect">
            <a:avLst>
              <a:gd name="adj" fmla="val 2970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p:sp>
        <p:nvSpPr>
          <p:cNvPr id="8" name="TextBox 7"/>
          <p:cNvSpPr txBox="1"/>
          <p:nvPr/>
        </p:nvSpPr>
        <p:spPr>
          <a:xfrm>
            <a:off x="2360611" y="228600"/>
            <a:ext cx="9677401" cy="1969748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Một hộp đựng 20 tấm thẻ cùng loại được đánh số từ 1 đến 20. Rút ngẫu nhiên một tấm thẻ trong hộp . Gọi A là biến cố “Rút được tấm thẻ ghi số chẵn lớn hơn 9” ; B là biến cố “Rút được tấm thẻ ghi số không nhỏ hơn 8 và không lớn hơn 15”</a:t>
            </a:r>
          </a:p>
          <a:p>
            <a:r>
              <a:rPr lang="en-US" b="1" smtClean="0">
                <a:latin typeface="Arial" pitchFamily="34" charset="0"/>
                <a:cs typeface="Arial" pitchFamily="34" charset="0"/>
              </a:rPr>
              <a:t>Số phần tử của AB là :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2" y="138453"/>
            <a:ext cx="1867477" cy="162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79418" y="443253"/>
            <a:ext cx="145334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8.17</a:t>
            </a:r>
            <a:endParaRPr lang="en-US" sz="66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pic>
        <p:nvPicPr>
          <p:cNvPr id="30" name="Picture 4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166" y="2848256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751012" y="3352800"/>
            <a:ext cx="1428996" cy="523198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sz="2600" b="1" smtClean="0">
                <a:latin typeface="Arial" pitchFamily="34" charset="0"/>
                <a:cs typeface="Arial" pitchFamily="34" charset="0"/>
              </a:rPr>
              <a:t>Ta có : </a:t>
            </a:r>
            <a:endParaRPr lang="vi-VN" sz="2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08212" y="2084467"/>
            <a:ext cx="9686805" cy="523198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sz="26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A.</a:t>
            </a:r>
            <a:r>
              <a:rPr lang="en-US" sz="2600" b="1" smtClean="0">
                <a:latin typeface="Arial" pitchFamily="34" charset="0"/>
                <a:cs typeface="Arial" pitchFamily="34" charset="0"/>
              </a:rPr>
              <a:t> 		</a:t>
            </a:r>
            <a:r>
              <a:rPr lang="en-US" sz="2600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B.		 </a:t>
            </a:r>
            <a:r>
              <a:rPr lang="en-US" sz="26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C.</a:t>
            </a:r>
            <a:r>
              <a:rPr lang="en-US" sz="2600" b="1" smtClean="0">
                <a:latin typeface="Arial" pitchFamily="34" charset="0"/>
                <a:cs typeface="Arial" pitchFamily="34" charset="0"/>
              </a:rPr>
              <a:t> 		</a:t>
            </a:r>
            <a:r>
              <a:rPr lang="en-US" sz="2600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D.</a:t>
            </a:r>
            <a:r>
              <a:rPr lang="en-US" sz="2600" b="1" smtClean="0">
                <a:latin typeface="Arial" pitchFamily="34" charset="0"/>
                <a:cs typeface="Arial" pitchFamily="34" charset="0"/>
              </a:rPr>
              <a:t>	</a:t>
            </a:r>
            <a:endParaRPr lang="vi-VN" sz="2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7199311" y="2084467"/>
            <a:ext cx="518784" cy="51878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2647339"/>
              </p:ext>
            </p:extLst>
          </p:nvPr>
        </p:nvGraphicFramePr>
        <p:xfrm>
          <a:off x="3197225" y="2154238"/>
          <a:ext cx="268288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256" name="Equation" r:id="rId6" imgW="114120" imgH="177480" progId="Equation.DSMT4">
                  <p:embed/>
                </p:oleObj>
              </mc:Choice>
              <mc:Fallback>
                <p:oleObj name="Equation" r:id="rId6" imgW="1141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7225" y="2154238"/>
                        <a:ext cx="268288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7520045"/>
              </p:ext>
            </p:extLst>
          </p:nvPr>
        </p:nvGraphicFramePr>
        <p:xfrm>
          <a:off x="5651500" y="2139950"/>
          <a:ext cx="29845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257" name="Equation" r:id="rId8" imgW="126720" imgH="177480" progId="Equation.DSMT4">
                  <p:embed/>
                </p:oleObj>
              </mc:Choice>
              <mc:Fallback>
                <p:oleObj name="Equation" r:id="rId8" imgW="126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500" y="2139950"/>
                        <a:ext cx="29845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1776743"/>
              </p:ext>
            </p:extLst>
          </p:nvPr>
        </p:nvGraphicFramePr>
        <p:xfrm>
          <a:off x="8316913" y="2176463"/>
          <a:ext cx="268287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258" name="Equation" r:id="rId10" imgW="114120" imgH="177480" progId="Equation.DSMT4">
                  <p:embed/>
                </p:oleObj>
              </mc:Choice>
              <mc:Fallback>
                <p:oleObj name="Equation" r:id="rId10" imgW="1141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6913" y="2176463"/>
                        <a:ext cx="268287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6513128"/>
              </p:ext>
            </p:extLst>
          </p:nvPr>
        </p:nvGraphicFramePr>
        <p:xfrm>
          <a:off x="10512425" y="2151063"/>
          <a:ext cx="298450" cy="38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259" name="Equation" r:id="rId12" imgW="126720" imgH="164880" progId="Equation.DSMT4">
                  <p:embed/>
                </p:oleObj>
              </mc:Choice>
              <mc:Fallback>
                <p:oleObj name="Equation" r:id="rId12" imgW="1267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12425" y="2151063"/>
                        <a:ext cx="298450" cy="388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2" name="Group 21"/>
          <p:cNvGrpSpPr/>
          <p:nvPr/>
        </p:nvGrpSpPr>
        <p:grpSpPr>
          <a:xfrm>
            <a:off x="8228012" y="2874534"/>
            <a:ext cx="3581400" cy="1876144"/>
            <a:chOff x="8228012" y="2772057"/>
            <a:chExt cx="3581400" cy="1876144"/>
          </a:xfrm>
        </p:grpSpPr>
        <p:sp>
          <p:nvSpPr>
            <p:cNvPr id="23" name="Rounded Rectangle 22"/>
            <p:cNvSpPr/>
            <p:nvPr/>
          </p:nvSpPr>
          <p:spPr>
            <a:xfrm>
              <a:off x="8228012" y="2772057"/>
              <a:ext cx="3581400" cy="1876144"/>
            </a:xfrm>
            <a:prstGeom prst="roundRect">
              <a:avLst>
                <a:gd name="adj" fmla="val 5668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Picture 44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56612" y="2980824"/>
              <a:ext cx="2977010" cy="1511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6" name="TextBox 25"/>
          <p:cNvSpPr txBox="1"/>
          <p:nvPr/>
        </p:nvSpPr>
        <p:spPr>
          <a:xfrm>
            <a:off x="3363170" y="5181600"/>
            <a:ext cx="2857992" cy="523198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sz="2600" b="1" smtClean="0">
                <a:latin typeface="Arial" pitchFamily="34" charset="0"/>
                <a:cs typeface="Arial" pitchFamily="34" charset="0"/>
              </a:rPr>
              <a:t>Chọn đáp án </a:t>
            </a:r>
            <a:r>
              <a:rPr lang="en-US" sz="26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</a:t>
            </a:r>
            <a:endParaRPr lang="vi-VN" sz="2600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6253883"/>
              </p:ext>
            </p:extLst>
          </p:nvPr>
        </p:nvGraphicFramePr>
        <p:xfrm>
          <a:off x="3097213" y="3363087"/>
          <a:ext cx="3597799" cy="599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260" name="Equation" r:id="rId15" imgW="1523880" imgH="253800" progId="Equation.DSMT4">
                  <p:embed/>
                </p:oleObj>
              </mc:Choice>
              <mc:Fallback>
                <p:oleObj name="Equation" r:id="rId15" imgW="15238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7213" y="3363087"/>
                        <a:ext cx="3597799" cy="599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5578108"/>
              </p:ext>
            </p:extLst>
          </p:nvPr>
        </p:nvGraphicFramePr>
        <p:xfrm>
          <a:off x="3097213" y="3934619"/>
          <a:ext cx="4106862" cy="598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261" name="Equation" r:id="rId17" imgW="1739880" imgH="253800" progId="Equation.DSMT4">
                  <p:embed/>
                </p:oleObj>
              </mc:Choice>
              <mc:Fallback>
                <p:oleObj name="Equation" r:id="rId17" imgW="17398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7213" y="3934619"/>
                        <a:ext cx="4106862" cy="598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331548"/>
              </p:ext>
            </p:extLst>
          </p:nvPr>
        </p:nvGraphicFramePr>
        <p:xfrm>
          <a:off x="3198813" y="4581525"/>
          <a:ext cx="2878137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262" name="Equation" r:id="rId19" imgW="1218960" imgH="253800" progId="Equation.DSMT4">
                  <p:embed/>
                </p:oleObj>
              </mc:Choice>
              <mc:Fallback>
                <p:oleObj name="Equation" r:id="rId19" imgW="12189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8813" y="4581525"/>
                        <a:ext cx="2878137" cy="60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94907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2" grpId="0" animBg="1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123930" y="109882"/>
            <a:ext cx="9837881" cy="2738374"/>
          </a:xfrm>
          <a:prstGeom prst="roundRect">
            <a:avLst>
              <a:gd name="adj" fmla="val 2970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p:sp>
        <p:nvSpPr>
          <p:cNvPr id="8" name="TextBox 7"/>
          <p:cNvSpPr txBox="1"/>
          <p:nvPr/>
        </p:nvSpPr>
        <p:spPr>
          <a:xfrm>
            <a:off x="2360611" y="152400"/>
            <a:ext cx="9448801" cy="2154414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sz="2200" b="1" smtClean="0">
                <a:latin typeface="Arial" pitchFamily="34" charset="0"/>
                <a:cs typeface="Arial" pitchFamily="34" charset="0"/>
              </a:rPr>
              <a:t>Tại một hội thảo quốc tế có 50 nhà khoa học, trong đó có 31 người thành thạo tiếng Anh, 21 người thành thạo tiếng Pháp và 5 người thành  thạo cả tiếng Anh và tiếng Pháp. Chọn ngẫu nhiên một người trong hội thảo.</a:t>
            </a:r>
          </a:p>
          <a:p>
            <a:r>
              <a:rPr lang="vi-VN" sz="2200" b="1">
                <a:latin typeface="Arial" pitchFamily="34" charset="0"/>
                <a:cs typeface="Arial" pitchFamily="34" charset="0"/>
              </a:rPr>
              <a:t>Xác suất để người được chọn thành thạo ít nhất một trong hai thứ tiếng Anh hoặc Pháp </a:t>
            </a:r>
            <a:r>
              <a:rPr lang="vi-VN" sz="2200" b="1" smtClean="0">
                <a:latin typeface="Arial" pitchFamily="34" charset="0"/>
                <a:cs typeface="Arial" pitchFamily="34" charset="0"/>
              </a:rPr>
              <a:t>là</a:t>
            </a:r>
            <a:endParaRPr lang="vi-VN" sz="2200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2" y="138453"/>
            <a:ext cx="1867477" cy="162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79418" y="443253"/>
            <a:ext cx="145334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8.18</a:t>
            </a:r>
            <a:endParaRPr lang="en-US" sz="66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pic>
        <p:nvPicPr>
          <p:cNvPr id="30" name="Picture 4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412" y="2971800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00050" y="3318474"/>
            <a:ext cx="7075878" cy="800197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vi-VN" sz="2200" b="1">
                <a:latin typeface="Arial" pitchFamily="34" charset="0"/>
                <a:cs typeface="Arial" pitchFamily="34" charset="0"/>
              </a:rPr>
              <a:t>Gọi A là biến cố “Người thành thạo tiếng Anh”; </a:t>
            </a:r>
            <a:r>
              <a:rPr lang="en-US" sz="2200" b="1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200" b="1" smtClean="0">
                <a:latin typeface="Arial" pitchFamily="34" charset="0"/>
                <a:cs typeface="Arial" pitchFamily="34" charset="0"/>
              </a:rPr>
            </a:br>
            <a:r>
              <a:rPr lang="en-US" sz="2200" b="1" smtClean="0">
                <a:latin typeface="Arial" pitchFamily="34" charset="0"/>
                <a:cs typeface="Arial" pitchFamily="34" charset="0"/>
              </a:rPr>
              <a:t>       </a:t>
            </a:r>
            <a:r>
              <a:rPr lang="vi-VN" sz="2200" b="1" smtClean="0">
                <a:latin typeface="Arial" pitchFamily="34" charset="0"/>
                <a:cs typeface="Arial" pitchFamily="34" charset="0"/>
              </a:rPr>
              <a:t>B </a:t>
            </a:r>
            <a:r>
              <a:rPr lang="vi-VN" sz="2200" b="1">
                <a:latin typeface="Arial" pitchFamily="34" charset="0"/>
                <a:cs typeface="Arial" pitchFamily="34" charset="0"/>
              </a:rPr>
              <a:t>là biến cố “Người thành thạo tiếng Pháp</a:t>
            </a:r>
            <a:r>
              <a:rPr lang="vi-VN" sz="2200" b="1" smtClean="0">
                <a:latin typeface="Arial" pitchFamily="34" charset="0"/>
                <a:cs typeface="Arial" pitchFamily="34" charset="0"/>
              </a:rPr>
              <a:t>”.</a:t>
            </a:r>
            <a:endParaRPr lang="vi-VN" sz="2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75007" y="2209800"/>
            <a:ext cx="9686805" cy="523198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sz="26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A.</a:t>
            </a:r>
            <a:r>
              <a:rPr lang="en-US" sz="2600" b="1" smtClean="0">
                <a:latin typeface="Arial" pitchFamily="34" charset="0"/>
                <a:cs typeface="Arial" pitchFamily="34" charset="0"/>
              </a:rPr>
              <a:t> 		</a:t>
            </a:r>
            <a:r>
              <a:rPr lang="en-US" sz="2600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B.		 </a:t>
            </a:r>
            <a:r>
              <a:rPr lang="en-US" sz="26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C.</a:t>
            </a:r>
            <a:r>
              <a:rPr lang="en-US" sz="2600" b="1" smtClean="0">
                <a:latin typeface="Arial" pitchFamily="34" charset="0"/>
                <a:cs typeface="Arial" pitchFamily="34" charset="0"/>
              </a:rPr>
              <a:t> 		</a:t>
            </a:r>
            <a:r>
              <a:rPr lang="en-US" sz="2600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D.</a:t>
            </a:r>
            <a:r>
              <a:rPr lang="en-US" sz="2600" b="1" smtClean="0">
                <a:latin typeface="Arial" pitchFamily="34" charset="0"/>
                <a:cs typeface="Arial" pitchFamily="34" charset="0"/>
              </a:rPr>
              <a:t>	</a:t>
            </a:r>
            <a:endParaRPr lang="vi-VN" sz="2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275007" y="2214214"/>
            <a:ext cx="518784" cy="51878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9247295"/>
              </p:ext>
            </p:extLst>
          </p:nvPr>
        </p:nvGraphicFramePr>
        <p:xfrm>
          <a:off x="3141445" y="2063372"/>
          <a:ext cx="443450" cy="8160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316" name="Equation" r:id="rId6" imgW="228600" imgH="419040" progId="Equation.DSMT4">
                  <p:embed/>
                </p:oleObj>
              </mc:Choice>
              <mc:Fallback>
                <p:oleObj name="Equation" r:id="rId6" imgW="22860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1445" y="2063372"/>
                        <a:ext cx="443450" cy="8160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3427412" y="6268076"/>
            <a:ext cx="2857992" cy="523198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sz="2600" b="1" smtClean="0">
                <a:latin typeface="Arial" pitchFamily="34" charset="0"/>
                <a:cs typeface="Arial" pitchFamily="34" charset="0"/>
              </a:rPr>
              <a:t>Chọn đáp án </a:t>
            </a:r>
            <a:r>
              <a:rPr lang="en-US" sz="26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</a:t>
            </a:r>
            <a:endParaRPr lang="vi-VN" sz="2600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9847908"/>
              </p:ext>
            </p:extLst>
          </p:nvPr>
        </p:nvGraphicFramePr>
        <p:xfrm>
          <a:off x="1459085" y="4076238"/>
          <a:ext cx="1472045" cy="8457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317" name="Equation" r:id="rId8" imgW="685800" imgH="393480" progId="Equation.DSMT4">
                  <p:embed/>
                </p:oleObj>
              </mc:Choice>
              <mc:Fallback>
                <p:oleObj name="Equation" r:id="rId8" imgW="6858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9085" y="4076238"/>
                        <a:ext cx="1472045" cy="84570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4907912"/>
              </p:ext>
            </p:extLst>
          </p:nvPr>
        </p:nvGraphicFramePr>
        <p:xfrm>
          <a:off x="5777712" y="2063372"/>
          <a:ext cx="443450" cy="8160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318" name="Equation" r:id="rId10" imgW="228600" imgH="419040" progId="Equation.DSMT4">
                  <p:embed/>
                </p:oleObj>
              </mc:Choice>
              <mc:Fallback>
                <p:oleObj name="Equation" r:id="rId10" imgW="22860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7712" y="2063372"/>
                        <a:ext cx="443450" cy="8160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572034"/>
              </p:ext>
            </p:extLst>
          </p:nvPr>
        </p:nvGraphicFramePr>
        <p:xfrm>
          <a:off x="8456612" y="2032202"/>
          <a:ext cx="443450" cy="8160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319" name="Equation" r:id="rId12" imgW="228600" imgH="419040" progId="Equation.DSMT4">
                  <p:embed/>
                </p:oleObj>
              </mc:Choice>
              <mc:Fallback>
                <p:oleObj name="Equation" r:id="rId12" imgW="22860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56612" y="2032202"/>
                        <a:ext cx="443450" cy="8160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2435323"/>
              </p:ext>
            </p:extLst>
          </p:nvPr>
        </p:nvGraphicFramePr>
        <p:xfrm>
          <a:off x="10437812" y="2061165"/>
          <a:ext cx="443450" cy="8160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320" name="Equation" r:id="rId14" imgW="228600" imgH="419040" progId="Equation.DSMT4">
                  <p:embed/>
                </p:oleObj>
              </mc:Choice>
              <mc:Fallback>
                <p:oleObj name="Equation" r:id="rId14" imgW="22860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7812" y="2061165"/>
                        <a:ext cx="443450" cy="8160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363942" y="4250750"/>
            <a:ext cx="1158470" cy="461643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sz="2200" b="1" smtClean="0">
                <a:latin typeface="Arial" pitchFamily="34" charset="0"/>
                <a:cs typeface="Arial" pitchFamily="34" charset="0"/>
              </a:rPr>
              <a:t>Ta có : </a:t>
            </a:r>
            <a:endParaRPr lang="vi-VN" sz="2200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1933330"/>
              </p:ext>
            </p:extLst>
          </p:nvPr>
        </p:nvGraphicFramePr>
        <p:xfrm>
          <a:off x="3193719" y="4075602"/>
          <a:ext cx="1636568" cy="8457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321" name="Equation" r:id="rId16" imgW="761760" imgH="393480" progId="Equation.DSMT4">
                  <p:embed/>
                </p:oleObj>
              </mc:Choice>
              <mc:Fallback>
                <p:oleObj name="Equation" r:id="rId16" imgW="7617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3719" y="4075602"/>
                        <a:ext cx="1636568" cy="84570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7288474"/>
              </p:ext>
            </p:extLst>
          </p:nvPr>
        </p:nvGraphicFramePr>
        <p:xfrm>
          <a:off x="5043198" y="4075602"/>
          <a:ext cx="2727614" cy="8457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322" name="Equation" r:id="rId18" imgW="1269720" imgH="393480" progId="Equation.DSMT4">
                  <p:embed/>
                </p:oleObj>
              </mc:Choice>
              <mc:Fallback>
                <p:oleObj name="Equation" r:id="rId18" imgW="12697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3198" y="4075602"/>
                        <a:ext cx="2727614" cy="84570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1940965"/>
              </p:ext>
            </p:extLst>
          </p:nvPr>
        </p:nvGraphicFramePr>
        <p:xfrm>
          <a:off x="989012" y="5079557"/>
          <a:ext cx="4473575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323" name="Equation" r:id="rId20" imgW="2082600" imgH="203040" progId="Equation.DSMT4">
                  <p:embed/>
                </p:oleObj>
              </mc:Choice>
              <mc:Fallback>
                <p:oleObj name="Equation" r:id="rId20" imgW="20826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9012" y="5079557"/>
                        <a:ext cx="4473575" cy="436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8517242"/>
              </p:ext>
            </p:extLst>
          </p:nvPr>
        </p:nvGraphicFramePr>
        <p:xfrm>
          <a:off x="5408612" y="4876800"/>
          <a:ext cx="2727325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324" name="Equation" r:id="rId22" imgW="1269720" imgH="393480" progId="Equation.DSMT4">
                  <p:embed/>
                </p:oleObj>
              </mc:Choice>
              <mc:Fallback>
                <p:oleObj name="Equation" r:id="rId22" imgW="12697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8612" y="4876800"/>
                        <a:ext cx="2727325" cy="84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400050" y="5618941"/>
            <a:ext cx="11256962" cy="800197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vi-VN" sz="2200" b="1">
                <a:latin typeface="Arial" pitchFamily="34" charset="0"/>
                <a:cs typeface="Arial" pitchFamily="34" charset="0"/>
              </a:rPr>
              <a:t>Vậy xác suất để người được chọn thành thạo ít nhất một trong hai thứ tiếng Anh hoặc Pháp </a:t>
            </a:r>
            <a:r>
              <a:rPr lang="vi-VN" sz="2200" b="1" smtClean="0">
                <a:latin typeface="Arial" pitchFamily="34" charset="0"/>
                <a:cs typeface="Arial" pitchFamily="34" charset="0"/>
              </a:rPr>
              <a:t>là</a:t>
            </a:r>
            <a:r>
              <a:rPr lang="en-US" sz="2200" b="1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47/50</a:t>
            </a:r>
            <a:endParaRPr lang="vi-VN" sz="2200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AutoShape 24" descr="Premium Vector | Young good looking man doing arm crossed pose with  confid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8456611" y="2986569"/>
            <a:ext cx="3487145" cy="2271231"/>
            <a:chOff x="8456611" y="2986569"/>
            <a:chExt cx="3487145" cy="2271231"/>
          </a:xfrm>
        </p:grpSpPr>
        <p:sp>
          <p:nvSpPr>
            <p:cNvPr id="44" name="Rounded Rectangle 43"/>
            <p:cNvSpPr/>
            <p:nvPr/>
          </p:nvSpPr>
          <p:spPr>
            <a:xfrm>
              <a:off x="8456611" y="2986569"/>
              <a:ext cx="3487145" cy="2271231"/>
            </a:xfrm>
            <a:prstGeom prst="roundRect">
              <a:avLst>
                <a:gd name="adj" fmla="val 5668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8691645" y="3023193"/>
              <a:ext cx="3193967" cy="2234607"/>
              <a:chOff x="8691645" y="2933699"/>
              <a:chExt cx="3193967" cy="2234607"/>
            </a:xfrm>
          </p:grpSpPr>
          <p:pic>
            <p:nvPicPr>
              <p:cNvPr id="219161" name="Picture 25"/>
              <p:cNvPicPr>
                <a:picLocks noChangeAspect="1" noChangeArrowheads="1"/>
              </p:cNvPicPr>
              <p:nvPr/>
            </p:nvPicPr>
            <p:blipFill rotWithShape="1">
              <a:blip r:embed="rId2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061" t="7338" r="31285" b="50000"/>
              <a:stretch/>
            </p:blipFill>
            <p:spPr bwMode="auto">
              <a:xfrm>
                <a:off x="8968900" y="2933699"/>
                <a:ext cx="1112334" cy="16063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19162" name="Picture 26"/>
              <p:cNvPicPr>
                <a:picLocks noChangeAspect="1" noChangeArrowheads="1"/>
              </p:cNvPicPr>
              <p:nvPr/>
            </p:nvPicPr>
            <p:blipFill rotWithShape="1">
              <a:blip r:embed="rId2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778" r="20666" b="6400"/>
              <a:stretch/>
            </p:blipFill>
            <p:spPr bwMode="auto">
              <a:xfrm>
                <a:off x="10587173" y="2933700"/>
                <a:ext cx="913141" cy="16578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8" name="TextBox 37"/>
              <p:cNvSpPr txBox="1"/>
              <p:nvPr/>
            </p:nvSpPr>
            <p:spPr>
              <a:xfrm>
                <a:off x="8858127" y="4191000"/>
                <a:ext cx="1428996" cy="369310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r>
                  <a:rPr lang="en-US" sz="1600" b="1" smtClean="0">
                    <a:latin typeface="Arial" pitchFamily="34" charset="0"/>
                    <a:cs typeface="Arial" pitchFamily="34" charset="0"/>
                  </a:rPr>
                  <a:t>Tiếng Anh</a:t>
                </a:r>
                <a:endParaRPr lang="vi-VN" sz="16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10456616" y="4191000"/>
                <a:ext cx="1428996" cy="369310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r>
                  <a:rPr lang="en-US" sz="1600" b="1" smtClean="0">
                    <a:latin typeface="Arial" pitchFamily="34" charset="0"/>
                    <a:cs typeface="Arial" pitchFamily="34" charset="0"/>
                  </a:rPr>
                  <a:t>Tiếng Pháp</a:t>
                </a:r>
                <a:endParaRPr lang="vi-VN" sz="16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8691645" y="3304675"/>
                <a:ext cx="554511" cy="461665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en-US" b="1" spc="67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.VnCentury SchoolbookH" pitchFamily="34" charset="0"/>
                  </a:rPr>
                  <a:t>31</a:t>
                </a:r>
                <a:endParaRPr lang="en-US" sz="6600" b="1" spc="67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endParaRPr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11316318" y="3267768"/>
                <a:ext cx="554512" cy="461665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en-US" b="1" spc="67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.VnCentury SchoolbookH" pitchFamily="34" charset="0"/>
                  </a:rPr>
                  <a:t>2</a:t>
                </a:r>
                <a:r>
                  <a:rPr lang="en-US" b="1" spc="67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.VnCentury SchoolbookH" pitchFamily="34" charset="0"/>
                  </a:rPr>
                  <a:t>1</a:t>
                </a:r>
                <a:endParaRPr lang="en-US" sz="6600" b="1" spc="67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endParaRPr>
              </a:p>
            </p:txBody>
          </p:sp>
          <p:sp>
            <p:nvSpPr>
              <p:cNvPr id="4" name="Left Brace 3"/>
              <p:cNvSpPr/>
              <p:nvPr/>
            </p:nvSpPr>
            <p:spPr>
              <a:xfrm rot="16200000">
                <a:off x="10228689" y="3769967"/>
                <a:ext cx="84748" cy="1800101"/>
              </a:xfrm>
              <a:prstGeom prst="leftBrac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10153057" y="4706641"/>
                <a:ext cx="369588" cy="461665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en-US" b="1" spc="67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.VnCentury SchoolbookH" pitchFamily="34" charset="0"/>
                  </a:rPr>
                  <a:t>5</a:t>
                </a:r>
                <a:endParaRPr lang="en-US" sz="6600" b="1" spc="67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31867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2" grpId="0" animBg="1"/>
      <p:bldP spid="26" grpId="0"/>
      <p:bldP spid="32" grpId="0"/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123930" y="109882"/>
            <a:ext cx="9837881" cy="2738374"/>
          </a:xfrm>
          <a:prstGeom prst="roundRect">
            <a:avLst>
              <a:gd name="adj" fmla="val 2970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p:sp>
        <p:nvSpPr>
          <p:cNvPr id="8" name="TextBox 7"/>
          <p:cNvSpPr txBox="1"/>
          <p:nvPr/>
        </p:nvSpPr>
        <p:spPr>
          <a:xfrm>
            <a:off x="2360611" y="152400"/>
            <a:ext cx="9448801" cy="2154414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sz="2200" b="1" smtClean="0">
                <a:latin typeface="Arial" pitchFamily="34" charset="0"/>
                <a:cs typeface="Arial" pitchFamily="34" charset="0"/>
              </a:rPr>
              <a:t>Tại một hội thảo quốc tế có 50 nhà khoa học, trong đó có 31 người thành thạo tiếng Anh, 21 người thành thạo tiếng Pháp và 5 người thành  thạo cả tiếng Anh và tiếng Pháp. Chọn ngẫu nhiên một người trong hội thảo.</a:t>
            </a:r>
          </a:p>
          <a:p>
            <a:r>
              <a:rPr lang="vi-VN" sz="2200" b="1">
                <a:latin typeface="Arial" pitchFamily="34" charset="0"/>
                <a:cs typeface="Arial" pitchFamily="34" charset="0"/>
              </a:rPr>
              <a:t>Xác suất để người được </a:t>
            </a:r>
            <a:r>
              <a:rPr lang="vi-VN" sz="2200" b="1" smtClean="0">
                <a:latin typeface="Arial" pitchFamily="34" charset="0"/>
                <a:cs typeface="Arial" pitchFamily="34" charset="0"/>
              </a:rPr>
              <a:t>chọn</a:t>
            </a:r>
            <a:r>
              <a:rPr lang="en-US" sz="2200" b="1" smtClean="0">
                <a:latin typeface="Arial" pitchFamily="34" charset="0"/>
                <a:cs typeface="Arial" pitchFamily="34" charset="0"/>
              </a:rPr>
              <a:t> không</a:t>
            </a:r>
            <a:r>
              <a:rPr lang="vi-VN" sz="2200" b="1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200" b="1">
                <a:latin typeface="Arial" pitchFamily="34" charset="0"/>
                <a:cs typeface="Arial" pitchFamily="34" charset="0"/>
              </a:rPr>
              <a:t>thành thạo </a:t>
            </a:r>
            <a:r>
              <a:rPr lang="en-US" sz="2200" b="1" smtClean="0">
                <a:latin typeface="Arial" pitchFamily="34" charset="0"/>
                <a:cs typeface="Arial" pitchFamily="34" charset="0"/>
              </a:rPr>
              <a:t>cả </a:t>
            </a:r>
            <a:r>
              <a:rPr lang="vi-VN" sz="2200" b="1" smtClean="0">
                <a:latin typeface="Arial" pitchFamily="34" charset="0"/>
                <a:cs typeface="Arial" pitchFamily="34" charset="0"/>
              </a:rPr>
              <a:t>hai </a:t>
            </a:r>
            <a:r>
              <a:rPr lang="vi-VN" sz="2200" b="1">
                <a:latin typeface="Arial" pitchFamily="34" charset="0"/>
                <a:cs typeface="Arial" pitchFamily="34" charset="0"/>
              </a:rPr>
              <a:t>thứ tiếng Anh </a:t>
            </a:r>
            <a:r>
              <a:rPr lang="en-US" sz="2200" b="1" smtClean="0">
                <a:latin typeface="Arial" pitchFamily="34" charset="0"/>
                <a:cs typeface="Arial" pitchFamily="34" charset="0"/>
              </a:rPr>
              <a:t>hay</a:t>
            </a:r>
            <a:r>
              <a:rPr lang="vi-VN" sz="2200" b="1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200" b="1">
                <a:latin typeface="Arial" pitchFamily="34" charset="0"/>
                <a:cs typeface="Arial" pitchFamily="34" charset="0"/>
              </a:rPr>
              <a:t>Pháp </a:t>
            </a:r>
            <a:r>
              <a:rPr lang="vi-VN" sz="2200" b="1" smtClean="0">
                <a:latin typeface="Arial" pitchFamily="34" charset="0"/>
                <a:cs typeface="Arial" pitchFamily="34" charset="0"/>
              </a:rPr>
              <a:t>là</a:t>
            </a:r>
            <a:endParaRPr lang="vi-VN" sz="2200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2" y="138453"/>
            <a:ext cx="1867477" cy="162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79418" y="443253"/>
            <a:ext cx="145334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8.19</a:t>
            </a:r>
            <a:endParaRPr lang="en-US" sz="66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pic>
        <p:nvPicPr>
          <p:cNvPr id="30" name="Picture 4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412" y="2971800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00050" y="3318474"/>
            <a:ext cx="7675562" cy="800197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vi-VN" sz="2200" b="1">
                <a:latin typeface="Arial" pitchFamily="34" charset="0"/>
                <a:cs typeface="Arial" pitchFamily="34" charset="0"/>
              </a:rPr>
              <a:t>Gọi E là biến cố “Người không thành thạo cả hai thứ tiếng Anh hay Pháp</a:t>
            </a:r>
            <a:r>
              <a:rPr lang="vi-VN" sz="2200" b="1" smtClean="0">
                <a:latin typeface="Arial" pitchFamily="34" charset="0"/>
                <a:cs typeface="Arial" pitchFamily="34" charset="0"/>
              </a:rPr>
              <a:t>”.</a:t>
            </a:r>
            <a:endParaRPr lang="vi-VN" sz="2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75007" y="2209800"/>
            <a:ext cx="9686805" cy="523198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sz="26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A.</a:t>
            </a:r>
            <a:r>
              <a:rPr lang="en-US" sz="2600" b="1" smtClean="0">
                <a:latin typeface="Arial" pitchFamily="34" charset="0"/>
                <a:cs typeface="Arial" pitchFamily="34" charset="0"/>
              </a:rPr>
              <a:t> 		</a:t>
            </a:r>
            <a:r>
              <a:rPr lang="en-US" sz="2600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B.		 </a:t>
            </a:r>
            <a:r>
              <a:rPr lang="en-US" sz="26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C.</a:t>
            </a:r>
            <a:r>
              <a:rPr lang="en-US" sz="2600" b="1" smtClean="0">
                <a:latin typeface="Arial" pitchFamily="34" charset="0"/>
                <a:cs typeface="Arial" pitchFamily="34" charset="0"/>
              </a:rPr>
              <a:t> 		</a:t>
            </a:r>
            <a:r>
              <a:rPr lang="en-US" sz="2600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D.</a:t>
            </a:r>
            <a:r>
              <a:rPr lang="en-US" sz="2600" b="1" smtClean="0">
                <a:latin typeface="Arial" pitchFamily="34" charset="0"/>
                <a:cs typeface="Arial" pitchFamily="34" charset="0"/>
              </a:rPr>
              <a:t>	</a:t>
            </a:r>
            <a:endParaRPr lang="vi-VN" sz="2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749365" y="2214214"/>
            <a:ext cx="518784" cy="51878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5734129"/>
              </p:ext>
            </p:extLst>
          </p:nvPr>
        </p:nvGraphicFramePr>
        <p:xfrm>
          <a:off x="3141445" y="2063372"/>
          <a:ext cx="443450" cy="8160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276" name="Equation" r:id="rId6" imgW="228600" imgH="419040" progId="Equation.DSMT4">
                  <p:embed/>
                </p:oleObj>
              </mc:Choice>
              <mc:Fallback>
                <p:oleObj name="Equation" r:id="rId6" imgW="22860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1445" y="2063372"/>
                        <a:ext cx="443450" cy="8160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2534399" y="6258602"/>
            <a:ext cx="2857992" cy="523198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sz="2600" b="1" smtClean="0">
                <a:latin typeface="Arial" pitchFamily="34" charset="0"/>
                <a:cs typeface="Arial" pitchFamily="34" charset="0"/>
              </a:rPr>
              <a:t>Chọn đáp án </a:t>
            </a:r>
            <a:r>
              <a:rPr lang="en-US" sz="26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</a:t>
            </a:r>
            <a:endParaRPr lang="vi-VN" sz="2600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396563"/>
              </p:ext>
            </p:extLst>
          </p:nvPr>
        </p:nvGraphicFramePr>
        <p:xfrm>
          <a:off x="1551736" y="4800600"/>
          <a:ext cx="1446212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277" name="Equation" r:id="rId8" imgW="672840" imgH="203040" progId="Equation.DSMT4">
                  <p:embed/>
                </p:oleObj>
              </mc:Choice>
              <mc:Fallback>
                <p:oleObj name="Equation" r:id="rId8" imgW="6728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1736" y="4800600"/>
                        <a:ext cx="1446212" cy="436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8170067"/>
              </p:ext>
            </p:extLst>
          </p:nvPr>
        </p:nvGraphicFramePr>
        <p:xfrm>
          <a:off x="5777712" y="2063372"/>
          <a:ext cx="443450" cy="8160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278" name="Equation" r:id="rId10" imgW="228600" imgH="419040" progId="Equation.DSMT4">
                  <p:embed/>
                </p:oleObj>
              </mc:Choice>
              <mc:Fallback>
                <p:oleObj name="Equation" r:id="rId10" imgW="22860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7712" y="2063372"/>
                        <a:ext cx="443450" cy="8160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7515624"/>
              </p:ext>
            </p:extLst>
          </p:nvPr>
        </p:nvGraphicFramePr>
        <p:xfrm>
          <a:off x="8456612" y="2032202"/>
          <a:ext cx="443450" cy="8160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279" name="Equation" r:id="rId12" imgW="228600" imgH="419040" progId="Equation.DSMT4">
                  <p:embed/>
                </p:oleObj>
              </mc:Choice>
              <mc:Fallback>
                <p:oleObj name="Equation" r:id="rId12" imgW="22860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56612" y="2032202"/>
                        <a:ext cx="443450" cy="8160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1112673"/>
              </p:ext>
            </p:extLst>
          </p:nvPr>
        </p:nvGraphicFramePr>
        <p:xfrm>
          <a:off x="10437812" y="2061165"/>
          <a:ext cx="443450" cy="8160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280" name="Equation" r:id="rId14" imgW="228600" imgH="419040" progId="Equation.DSMT4">
                  <p:embed/>
                </p:oleObj>
              </mc:Choice>
              <mc:Fallback>
                <p:oleObj name="Equation" r:id="rId14" imgW="22860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7812" y="2061165"/>
                        <a:ext cx="443450" cy="8160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379413" y="4038600"/>
                <a:ext cx="7620000" cy="830141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r>
                  <a:rPr lang="vi-VN" sz="2200" b="1" smtClean="0">
                    <a:latin typeface="Arial" pitchFamily="34" charset="0"/>
                    <a:cs typeface="Arial" pitchFamily="34" charset="0"/>
                  </a:rPr>
                  <a:t>Khi </a:t>
                </a:r>
                <a:r>
                  <a:rPr lang="vi-VN" sz="2200" b="1">
                    <a:latin typeface="Arial" pitchFamily="34" charset="0"/>
                    <a:cs typeface="Arial" pitchFamily="34" charset="0"/>
                  </a:rPr>
                  <a:t>đó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vi-VN" sz="2200" b="1" i="1" smtClean="0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2200" b="1" i="1" smtClean="0">
                            <a:latin typeface="Cambria Math"/>
                            <a:cs typeface="Arial" pitchFamily="34" charset="0"/>
                          </a:rPr>
                          <m:t>𝑬</m:t>
                        </m:r>
                      </m:e>
                    </m:acc>
                  </m:oMath>
                </a14:m>
                <a:r>
                  <a:rPr lang="en-US" sz="2200" b="1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vi-VN" sz="2200" b="1" smtClean="0">
                    <a:latin typeface="Arial" pitchFamily="34" charset="0"/>
                    <a:cs typeface="Arial" pitchFamily="34" charset="0"/>
                  </a:rPr>
                  <a:t>là </a:t>
                </a:r>
                <a:r>
                  <a:rPr lang="vi-VN" sz="2200" b="1">
                    <a:latin typeface="Arial" pitchFamily="34" charset="0"/>
                    <a:cs typeface="Arial" pitchFamily="34" charset="0"/>
                  </a:rPr>
                  <a:t>biến cố “Người thành thạo tiếng Anh hoặc Pháp</a:t>
                </a:r>
                <a:r>
                  <a:rPr lang="vi-VN" sz="2200" b="1" smtClean="0">
                    <a:latin typeface="Arial" pitchFamily="34" charset="0"/>
                    <a:cs typeface="Arial" pitchFamily="34" charset="0"/>
                  </a:rPr>
                  <a:t>”.</a:t>
                </a:r>
                <a:endParaRPr lang="vi-VN" sz="22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413" y="4038600"/>
                <a:ext cx="7620000" cy="830141"/>
              </a:xfrm>
              <a:prstGeom prst="rect">
                <a:avLst/>
              </a:prstGeom>
              <a:blipFill rotWithShape="1">
                <a:blip r:embed="rId16"/>
                <a:stretch>
                  <a:fillRect l="-560" t="-2206" b="-8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4795657"/>
              </p:ext>
            </p:extLst>
          </p:nvPr>
        </p:nvGraphicFramePr>
        <p:xfrm>
          <a:off x="1106092" y="5298122"/>
          <a:ext cx="2563813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281" name="Equation" r:id="rId17" imgW="1193760" imgH="241200" progId="Equation.DSMT4">
                  <p:embed/>
                </p:oleObj>
              </mc:Choice>
              <mc:Fallback>
                <p:oleObj name="Equation" r:id="rId17" imgW="11937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6092" y="5298122"/>
                        <a:ext cx="2563813" cy="519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AutoShape 24" descr="Premium Vector | Young good looking man doing arm crossed pose with  confid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8456611" y="2986569"/>
            <a:ext cx="3487145" cy="2271231"/>
            <a:chOff x="8456611" y="2986569"/>
            <a:chExt cx="3487145" cy="2271231"/>
          </a:xfrm>
        </p:grpSpPr>
        <p:sp>
          <p:nvSpPr>
            <p:cNvPr id="44" name="Rounded Rectangle 43"/>
            <p:cNvSpPr/>
            <p:nvPr/>
          </p:nvSpPr>
          <p:spPr>
            <a:xfrm>
              <a:off x="8456611" y="2986569"/>
              <a:ext cx="3487145" cy="2271231"/>
            </a:xfrm>
            <a:prstGeom prst="roundRect">
              <a:avLst>
                <a:gd name="adj" fmla="val 5668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8691645" y="3023193"/>
              <a:ext cx="3193967" cy="2234607"/>
              <a:chOff x="8691645" y="2933699"/>
              <a:chExt cx="3193967" cy="2234607"/>
            </a:xfrm>
          </p:grpSpPr>
          <p:pic>
            <p:nvPicPr>
              <p:cNvPr id="219161" name="Picture 25"/>
              <p:cNvPicPr>
                <a:picLocks noChangeAspect="1" noChangeArrowheads="1"/>
              </p:cNvPicPr>
              <p:nvPr/>
            </p:nvPicPr>
            <p:blipFill rotWithShape="1"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061" t="7338" r="31285" b="50000"/>
              <a:stretch/>
            </p:blipFill>
            <p:spPr bwMode="auto">
              <a:xfrm>
                <a:off x="8968900" y="2933699"/>
                <a:ext cx="1112334" cy="16063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19162" name="Picture 26"/>
              <p:cNvPicPr>
                <a:picLocks noChangeAspect="1" noChangeArrowheads="1"/>
              </p:cNvPicPr>
              <p:nvPr/>
            </p:nvPicPr>
            <p:blipFill rotWithShape="1"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778" r="20666" b="6400"/>
              <a:stretch/>
            </p:blipFill>
            <p:spPr bwMode="auto">
              <a:xfrm>
                <a:off x="10587173" y="2933700"/>
                <a:ext cx="913141" cy="16578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8" name="TextBox 37"/>
              <p:cNvSpPr txBox="1"/>
              <p:nvPr/>
            </p:nvSpPr>
            <p:spPr>
              <a:xfrm>
                <a:off x="8858127" y="4191000"/>
                <a:ext cx="1428996" cy="369310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r>
                  <a:rPr lang="en-US" sz="1600" b="1" smtClean="0">
                    <a:latin typeface="Arial" pitchFamily="34" charset="0"/>
                    <a:cs typeface="Arial" pitchFamily="34" charset="0"/>
                  </a:rPr>
                  <a:t>Tiếng Anh</a:t>
                </a:r>
                <a:endParaRPr lang="vi-VN" sz="16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10456616" y="4191000"/>
                <a:ext cx="1428996" cy="369310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r>
                  <a:rPr lang="en-US" sz="1600" b="1" smtClean="0">
                    <a:latin typeface="Arial" pitchFamily="34" charset="0"/>
                    <a:cs typeface="Arial" pitchFamily="34" charset="0"/>
                  </a:rPr>
                  <a:t>Tiếng Pháp</a:t>
                </a:r>
                <a:endParaRPr lang="vi-VN" sz="16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8691645" y="3304675"/>
                <a:ext cx="554511" cy="461665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en-US" b="1" spc="67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.VnCentury SchoolbookH" pitchFamily="34" charset="0"/>
                  </a:rPr>
                  <a:t>31</a:t>
                </a:r>
                <a:endParaRPr lang="en-US" sz="6600" b="1" spc="67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endParaRPr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11316318" y="3267768"/>
                <a:ext cx="554512" cy="461665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en-US" b="1" spc="67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.VnCentury SchoolbookH" pitchFamily="34" charset="0"/>
                  </a:rPr>
                  <a:t>2</a:t>
                </a:r>
                <a:r>
                  <a:rPr lang="en-US" b="1" spc="67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.VnCentury SchoolbookH" pitchFamily="34" charset="0"/>
                  </a:rPr>
                  <a:t>1</a:t>
                </a:r>
                <a:endParaRPr lang="en-US" sz="6600" b="1" spc="67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endParaRPr>
              </a:p>
            </p:txBody>
          </p:sp>
          <p:sp>
            <p:nvSpPr>
              <p:cNvPr id="4" name="Left Brace 3"/>
              <p:cNvSpPr/>
              <p:nvPr/>
            </p:nvSpPr>
            <p:spPr>
              <a:xfrm rot="16200000">
                <a:off x="10228689" y="3769967"/>
                <a:ext cx="84748" cy="1800101"/>
              </a:xfrm>
              <a:prstGeom prst="leftBrac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10153057" y="4706641"/>
                <a:ext cx="369588" cy="461665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en-US" b="1" spc="67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.VnCentury SchoolbookH" pitchFamily="34" charset="0"/>
                  </a:rPr>
                  <a:t>5</a:t>
                </a:r>
                <a:endParaRPr lang="en-US" sz="6600" b="1" spc="67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endParaRPr>
              </a:p>
            </p:txBody>
          </p:sp>
        </p:grpSp>
      </p:grpSp>
      <p:sp>
        <p:nvSpPr>
          <p:cNvPr id="42" name="TextBox 41"/>
          <p:cNvSpPr txBox="1"/>
          <p:nvPr/>
        </p:nvSpPr>
        <p:spPr>
          <a:xfrm>
            <a:off x="363657" y="4817429"/>
            <a:ext cx="1234955" cy="461643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sz="2200" b="1" smtClean="0">
                <a:latin typeface="Arial" pitchFamily="34" charset="0"/>
                <a:cs typeface="Arial" pitchFamily="34" charset="0"/>
              </a:rPr>
              <a:t>Ta có : </a:t>
            </a:r>
            <a:endParaRPr lang="vi-VN" sz="2200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5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7561945"/>
              </p:ext>
            </p:extLst>
          </p:nvPr>
        </p:nvGraphicFramePr>
        <p:xfrm>
          <a:off x="3732212" y="5122229"/>
          <a:ext cx="3790950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282" name="Equation" r:id="rId21" imgW="1765080" imgH="393480" progId="Equation.DSMT4">
                  <p:embed/>
                </p:oleObj>
              </mc:Choice>
              <mc:Fallback>
                <p:oleObj name="Equation" r:id="rId21" imgW="17650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2212" y="5122229"/>
                        <a:ext cx="3790950" cy="847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TextBox 45"/>
          <p:cNvSpPr txBox="1"/>
          <p:nvPr/>
        </p:nvSpPr>
        <p:spPr>
          <a:xfrm>
            <a:off x="342308" y="5843531"/>
            <a:ext cx="11543304" cy="461643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vi-VN" sz="2200" b="1">
                <a:latin typeface="Arial" pitchFamily="34" charset="0"/>
                <a:cs typeface="Arial" pitchFamily="34" charset="0"/>
              </a:rPr>
              <a:t>Vậy xác suất để người được chọn không thành thạo cả hai thứ tiếng </a:t>
            </a:r>
            <a:r>
              <a:rPr lang="vi-VN" sz="2200" b="1" smtClean="0">
                <a:latin typeface="Arial" pitchFamily="34" charset="0"/>
                <a:cs typeface="Arial" pitchFamily="34" charset="0"/>
              </a:rPr>
              <a:t>là</a:t>
            </a:r>
            <a:r>
              <a:rPr lang="en-US" sz="2200" b="1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3/50</a:t>
            </a:r>
            <a:endParaRPr lang="vi-VN" sz="2200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3168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2" grpId="0" animBg="1"/>
      <p:bldP spid="26" grpId="0"/>
      <p:bldP spid="32" grpId="0"/>
      <p:bldP spid="42" grpId="0"/>
      <p:bldP spid="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123930" y="109882"/>
            <a:ext cx="9837881" cy="2738374"/>
          </a:xfrm>
          <a:prstGeom prst="roundRect">
            <a:avLst>
              <a:gd name="adj" fmla="val 2970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p:sp>
        <p:nvSpPr>
          <p:cNvPr id="8" name="TextBox 7"/>
          <p:cNvSpPr txBox="1"/>
          <p:nvPr/>
        </p:nvSpPr>
        <p:spPr>
          <a:xfrm>
            <a:off x="2198687" y="152400"/>
            <a:ext cx="9610725" cy="1969748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 algn="just"/>
            <a:r>
              <a:rPr lang="en-US" b="1">
                <a:latin typeface="Arial" pitchFamily="34" charset="0"/>
                <a:cs typeface="Arial" pitchFamily="34" charset="0"/>
              </a:rPr>
              <a:t>Một lớp có 40 học sinh, trong đó có 23 học sinh thích bóng chuyền, 18 học sinh thích bóng rổ, 26 học sinh thích bóng </a:t>
            </a:r>
            <a:r>
              <a:rPr lang="en-US" b="1" smtClean="0">
                <a:latin typeface="Arial" pitchFamily="34" charset="0"/>
                <a:cs typeface="Arial" pitchFamily="34" charset="0"/>
              </a:rPr>
              <a:t>chuyền hoặc </a:t>
            </a:r>
            <a:r>
              <a:rPr lang="en-US" b="1">
                <a:latin typeface="Arial" pitchFamily="34" charset="0"/>
                <a:cs typeface="Arial" pitchFamily="34" charset="0"/>
              </a:rPr>
              <a:t>bóng </a:t>
            </a:r>
            <a:r>
              <a:rPr lang="en-US" b="1" smtClean="0">
                <a:latin typeface="Arial" pitchFamily="34" charset="0"/>
                <a:cs typeface="Arial" pitchFamily="34" charset="0"/>
              </a:rPr>
              <a:t>rổ hoặc cả hai. Chọn ngẫu nhiên một học sinh trong lớp. </a:t>
            </a:r>
            <a:r>
              <a:rPr lang="vi-VN" b="1" smtClean="0">
                <a:latin typeface="Arial" pitchFamily="34" charset="0"/>
                <a:cs typeface="Arial" pitchFamily="34" charset="0"/>
              </a:rPr>
              <a:t>Xác </a:t>
            </a:r>
            <a:r>
              <a:rPr lang="vi-VN" b="1">
                <a:latin typeface="Arial" pitchFamily="34" charset="0"/>
                <a:cs typeface="Arial" pitchFamily="34" charset="0"/>
              </a:rPr>
              <a:t>suất để chọn được học sinh không thích cả bóng chuyền và bóng rổ </a:t>
            </a:r>
            <a:r>
              <a:rPr lang="vi-VN" b="1" smtClean="0">
                <a:latin typeface="Arial" pitchFamily="34" charset="0"/>
                <a:cs typeface="Arial" pitchFamily="34" charset="0"/>
              </a:rPr>
              <a:t>là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2" y="138453"/>
            <a:ext cx="1867477" cy="162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88235" y="443253"/>
            <a:ext cx="143571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8.20</a:t>
            </a:r>
            <a:endParaRPr lang="en-US" sz="66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pic>
        <p:nvPicPr>
          <p:cNvPr id="30" name="Picture 4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412" y="2971800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00050" y="3318474"/>
            <a:ext cx="7675562" cy="800197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vi-VN" sz="2200" b="1">
                <a:latin typeface="Arial" pitchFamily="34" charset="0"/>
                <a:cs typeface="Arial" pitchFamily="34" charset="0"/>
              </a:rPr>
              <a:t>Số học sinh thích cả bóng chuyền và bóng rổ là: </a:t>
            </a:r>
            <a:r>
              <a:rPr lang="en-US" sz="2200" b="1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200" b="1" smtClean="0">
                <a:latin typeface="Arial" pitchFamily="34" charset="0"/>
                <a:cs typeface="Arial" pitchFamily="34" charset="0"/>
              </a:rPr>
            </a:br>
            <a:r>
              <a:rPr lang="en-US" sz="2200" b="1" smtClean="0">
                <a:latin typeface="Arial" pitchFamily="34" charset="0"/>
                <a:cs typeface="Arial" pitchFamily="34" charset="0"/>
              </a:rPr>
              <a:t>	</a:t>
            </a:r>
            <a:r>
              <a:rPr lang="vi-VN" sz="2200" b="1" smtClean="0">
                <a:latin typeface="Arial" pitchFamily="34" charset="0"/>
                <a:cs typeface="Arial" pitchFamily="34" charset="0"/>
              </a:rPr>
              <a:t>23 </a:t>
            </a:r>
            <a:r>
              <a:rPr lang="vi-VN" sz="2200" b="1">
                <a:latin typeface="Arial" pitchFamily="34" charset="0"/>
                <a:cs typeface="Arial" pitchFamily="34" charset="0"/>
              </a:rPr>
              <a:t>+ 18 – 26 = </a:t>
            </a:r>
            <a:r>
              <a:rPr lang="vi-VN" sz="2200" b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15</a:t>
            </a:r>
            <a:r>
              <a:rPr lang="vi-VN" sz="2200" b="1">
                <a:latin typeface="Arial" pitchFamily="34" charset="0"/>
                <a:cs typeface="Arial" pitchFamily="34" charset="0"/>
              </a:rPr>
              <a:t> (học sinh</a:t>
            </a:r>
            <a:r>
              <a:rPr lang="vi-VN" sz="2200" b="1" smtClean="0">
                <a:latin typeface="Arial" pitchFamily="34" charset="0"/>
                <a:cs typeface="Arial" pitchFamily="34" charset="0"/>
              </a:rPr>
              <a:t>)</a:t>
            </a:r>
            <a:endParaRPr lang="vi-VN" sz="2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75007" y="2209800"/>
            <a:ext cx="9686805" cy="523198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sz="26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A.</a:t>
            </a:r>
            <a:r>
              <a:rPr lang="en-US" sz="2600" b="1" smtClean="0">
                <a:latin typeface="Arial" pitchFamily="34" charset="0"/>
                <a:cs typeface="Arial" pitchFamily="34" charset="0"/>
              </a:rPr>
              <a:t> 		</a:t>
            </a:r>
            <a:r>
              <a:rPr lang="en-US" sz="2600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B.		 </a:t>
            </a:r>
            <a:r>
              <a:rPr lang="en-US" sz="26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C.</a:t>
            </a:r>
            <a:r>
              <a:rPr lang="en-US" sz="2600" b="1" smtClean="0">
                <a:latin typeface="Arial" pitchFamily="34" charset="0"/>
                <a:cs typeface="Arial" pitchFamily="34" charset="0"/>
              </a:rPr>
              <a:t> 		</a:t>
            </a:r>
            <a:r>
              <a:rPr lang="en-US" sz="2600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D.</a:t>
            </a:r>
            <a:r>
              <a:rPr lang="en-US" sz="2600" b="1" smtClean="0">
                <a:latin typeface="Arial" pitchFamily="34" charset="0"/>
                <a:cs typeface="Arial" pitchFamily="34" charset="0"/>
              </a:rPr>
              <a:t>	</a:t>
            </a:r>
            <a:endParaRPr lang="vi-VN" sz="2600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9145089"/>
              </p:ext>
            </p:extLst>
          </p:nvPr>
        </p:nvGraphicFramePr>
        <p:xfrm>
          <a:off x="3141445" y="2063372"/>
          <a:ext cx="443450" cy="8160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307" name="Equation" r:id="rId6" imgW="228600" imgH="419040" progId="Equation.DSMT4">
                  <p:embed/>
                </p:oleObj>
              </mc:Choice>
              <mc:Fallback>
                <p:oleObj name="Equation" r:id="rId6" imgW="22860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1445" y="2063372"/>
                        <a:ext cx="443450" cy="8160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5312907"/>
              </p:ext>
            </p:extLst>
          </p:nvPr>
        </p:nvGraphicFramePr>
        <p:xfrm>
          <a:off x="5777712" y="2063372"/>
          <a:ext cx="443450" cy="8160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308" name="Equation" r:id="rId8" imgW="228600" imgH="419040" progId="Equation.DSMT4">
                  <p:embed/>
                </p:oleObj>
              </mc:Choice>
              <mc:Fallback>
                <p:oleObj name="Equation" r:id="rId8" imgW="22860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7712" y="2063372"/>
                        <a:ext cx="443450" cy="8160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551977"/>
              </p:ext>
            </p:extLst>
          </p:nvPr>
        </p:nvGraphicFramePr>
        <p:xfrm>
          <a:off x="8456612" y="2032202"/>
          <a:ext cx="443450" cy="8160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309" name="Equation" r:id="rId10" imgW="228600" imgH="419040" progId="Equation.DSMT4">
                  <p:embed/>
                </p:oleObj>
              </mc:Choice>
              <mc:Fallback>
                <p:oleObj name="Equation" r:id="rId10" imgW="22860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56612" y="2032202"/>
                        <a:ext cx="443450" cy="8160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9316883"/>
              </p:ext>
            </p:extLst>
          </p:nvPr>
        </p:nvGraphicFramePr>
        <p:xfrm>
          <a:off x="10437812" y="2061165"/>
          <a:ext cx="443450" cy="8160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310" name="Equation" r:id="rId12" imgW="228600" imgH="419040" progId="Equation.DSMT4">
                  <p:embed/>
                </p:oleObj>
              </mc:Choice>
              <mc:Fallback>
                <p:oleObj name="Equation" r:id="rId12" imgW="22860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7812" y="2061165"/>
                        <a:ext cx="443450" cy="8160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379413" y="4038600"/>
            <a:ext cx="7620000" cy="1477305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vi-VN" sz="2200" b="1">
                <a:latin typeface="Arial" pitchFamily="34" charset="0"/>
                <a:cs typeface="Arial" pitchFamily="34" charset="0"/>
              </a:rPr>
              <a:t>Gọi A là biến cố “Học sinh thích bóng chuyền</a:t>
            </a:r>
            <a:r>
              <a:rPr lang="vi-VN" sz="2200" b="1" smtClean="0">
                <a:latin typeface="Arial" pitchFamily="34" charset="0"/>
                <a:cs typeface="Arial" pitchFamily="34" charset="0"/>
              </a:rPr>
              <a:t>” </a:t>
            </a:r>
            <a:r>
              <a:rPr lang="en-US" sz="2200" b="1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200" b="1" smtClean="0">
                <a:latin typeface="Arial" pitchFamily="34" charset="0"/>
                <a:cs typeface="Arial" pitchFamily="34" charset="0"/>
              </a:rPr>
            </a:br>
            <a:r>
              <a:rPr lang="en-US" sz="2200" b="1" smtClean="0">
                <a:latin typeface="Arial" pitchFamily="34" charset="0"/>
                <a:cs typeface="Arial" pitchFamily="34" charset="0"/>
              </a:rPr>
              <a:t>       </a:t>
            </a:r>
            <a:r>
              <a:rPr lang="vi-VN" sz="2200" b="1" smtClean="0">
                <a:latin typeface="Arial" pitchFamily="34" charset="0"/>
                <a:cs typeface="Arial" pitchFamily="34" charset="0"/>
              </a:rPr>
              <a:t>B </a:t>
            </a:r>
            <a:r>
              <a:rPr lang="vi-VN" sz="2200" b="1">
                <a:latin typeface="Arial" pitchFamily="34" charset="0"/>
                <a:cs typeface="Arial" pitchFamily="34" charset="0"/>
              </a:rPr>
              <a:t>là biến cố “Học sinh thích bóng rổ”; </a:t>
            </a:r>
            <a:r>
              <a:rPr lang="en-US" sz="2200" b="1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200" b="1" smtClean="0">
                <a:latin typeface="Arial" pitchFamily="34" charset="0"/>
                <a:cs typeface="Arial" pitchFamily="34" charset="0"/>
              </a:rPr>
            </a:br>
            <a:r>
              <a:rPr lang="en-US" sz="2200" b="1" smtClean="0">
                <a:latin typeface="Arial" pitchFamily="34" charset="0"/>
                <a:cs typeface="Arial" pitchFamily="34" charset="0"/>
              </a:rPr>
              <a:t>       </a:t>
            </a:r>
            <a:r>
              <a:rPr lang="vi-VN" sz="2200" b="1" smtClean="0">
                <a:latin typeface="Arial" pitchFamily="34" charset="0"/>
                <a:cs typeface="Arial" pitchFamily="34" charset="0"/>
              </a:rPr>
              <a:t>E </a:t>
            </a:r>
            <a:r>
              <a:rPr lang="vi-VN" sz="2200" b="1">
                <a:latin typeface="Arial" pitchFamily="34" charset="0"/>
                <a:cs typeface="Arial" pitchFamily="34" charset="0"/>
              </a:rPr>
              <a:t>là biến cố “Học sinh không thích cả bóng </a:t>
            </a:r>
            <a:r>
              <a:rPr lang="en-US" sz="2200" b="1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200" b="1" smtClean="0">
                <a:latin typeface="Arial" pitchFamily="34" charset="0"/>
                <a:cs typeface="Arial" pitchFamily="34" charset="0"/>
              </a:rPr>
            </a:br>
            <a:r>
              <a:rPr lang="en-US" sz="2200" b="1" smtClean="0">
                <a:latin typeface="Arial" pitchFamily="34" charset="0"/>
                <a:cs typeface="Arial" pitchFamily="34" charset="0"/>
              </a:rPr>
              <a:t>       </a:t>
            </a:r>
            <a:r>
              <a:rPr lang="vi-VN" sz="2200" b="1" smtClean="0">
                <a:latin typeface="Arial" pitchFamily="34" charset="0"/>
                <a:cs typeface="Arial" pitchFamily="34" charset="0"/>
              </a:rPr>
              <a:t>chuyền </a:t>
            </a:r>
            <a:r>
              <a:rPr lang="vi-VN" sz="2200" b="1">
                <a:latin typeface="Arial" pitchFamily="34" charset="0"/>
                <a:cs typeface="Arial" pitchFamily="34" charset="0"/>
              </a:rPr>
              <a:t>và bóng rổ</a:t>
            </a:r>
            <a:r>
              <a:rPr lang="vi-VN" sz="2200" b="1" smtClean="0">
                <a:latin typeface="Arial" pitchFamily="34" charset="0"/>
                <a:cs typeface="Arial" pitchFamily="34" charset="0"/>
              </a:rPr>
              <a:t>”.</a:t>
            </a:r>
            <a:endParaRPr lang="vi-VN" sz="2200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6504781"/>
              </p:ext>
            </p:extLst>
          </p:nvPr>
        </p:nvGraphicFramePr>
        <p:xfrm>
          <a:off x="1624011" y="5921414"/>
          <a:ext cx="1473200" cy="846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311" name="Equation" r:id="rId14" imgW="685800" imgH="393480" progId="Equation.DSMT4">
                  <p:embed/>
                </p:oleObj>
              </mc:Choice>
              <mc:Fallback>
                <p:oleObj name="Equation" r:id="rId14" imgW="6858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4011" y="5921414"/>
                        <a:ext cx="1473200" cy="846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AutoShape 24" descr="Premium Vector | Young good looking man doing arm crossed pose with  confid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379412" y="6123661"/>
            <a:ext cx="1234955" cy="461643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sz="2200" b="1" smtClean="0">
                <a:latin typeface="Arial" pitchFamily="34" charset="0"/>
                <a:cs typeface="Arial" pitchFamily="34" charset="0"/>
              </a:rPr>
              <a:t>Ta có : </a:t>
            </a:r>
            <a:endParaRPr lang="vi-VN" sz="2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AutoShape 12" descr="data:image/jpeg;base64,/9j/4AAQSkZJRgABAQAAAQABAAD/2wCEAAkGBxEQEhUSExMWFRUXFxcYGBgXFxoXGBceFx0aGBcYFxYYHyghIR4mHRcYITEiJSkrLy4uGCAzODMtNygtMCsBCgoKDg0OGxAQGy8lICUtLS0vLy0tLS8vLS0tLS0tLS0tLS0tLS0tLS4tLS0tLS0tLS0tLS0tLS0tLS0tLS0tLf/AABEIAL4BCQMBIgACEQEDEQH/xAAcAAEAAgMBAQEAAAAAAAAAAAAABQYDBAcCAQj/xABEEAACAQIEAwYCBwUGBAcAAAABAgMAEQQSITEFQVEGEyJhcYEyQgcUI1JikaEzcoKxwRVDU5Ki0YOj4fAIVGNzk7LD/8QAGwEBAAIDAQEAAAAAAAAAAAAAAAMEAQIFBgf/xAAxEQABAwICBwgCAwEBAAAAAAABAAIDBBEhMQUSQVFhcZETIjKBobHR8MHhBkLxFCP/2gAMAwEAAhEDEQA/AO40pSiJSlKIlKUoiUpSiJSlKIlKUoixSxhgVIuCCCOoOhqATsnAFyZ5SgdXVWkuq5bmygi1jmN+Z61ZKVuyR7PCSFo6Nj/ELqvt2WgscpdG7xpAytZlLgBgptbLYDS1eRwzCYNoZLspUd0guTmLknUAXJuSb1CSGUYqTOs7SGRhHYsI1iKtZhbQ28OnXzrSgfEJEhYTePDSIukhPeGRrXG4OW2/Kui2CR9g6TAgbc7g3tnsuMRtsqRljBwZj8EK1R9lcOJDIc7As7ZC3gBcWYgWvqOprwnZKAKykyNmTICz3KKCGyppoLjneq/hcBjXxJt3ilDh7uzsFACDvABs9yOXTzr72lSf64xQSH9kY8ufW1s4Qr4Rzvm0oI5S8M7bNoPsRkeOeeezPGvGG63Z7be99nBWF+ymGPe6MO9ZXJDfAy3IKaaaseu9Z17PQfV2w5zMrsWZma7lib5s3W4FVOSbE/WZHCzWdsQnO2UJaOy7ixF72APLnW32RXErOqS94UEJYFs1vtMjgG/MEsOunlWskUwj1jLkA7Pd+RYYZ8FlskRdqiPO4vwz6G6mJOzUIAaR5ZMiSLd3ztZwQeW4G1q1sNwHB4lQY5JGVVWNsrWDhbMFfTXcbW/So/6pJBJjWQTfZooh1dheRSCR96xN+drVHiDGFDhwJ0PfxlSSxIzI97uCRbMFO9hfrW7I5DiJbZdDicMctbrfgVq6Rl8Y9/vbPjYq8HhEZlaXXM0fdEX0y+Wm/K9aWG7LwoqrmdlVw4VmBAy5hawGxzG9VbvMQ6I8yziJppmkVc4a5Vcg01C5r25b1aZsc8PDjNlKOkBIViWKkL4cxbUm9t6ryRyxAAPvfDDZmPnkCN6lZJHISS21hfHyPxtxtwWlgMbDg0ljw8M00UTMZXBQhSAMyrmILFQNQoO1r30qewnFYpmyRtmPdpJcDTLJfIb+eU6VGYbhskfD1ghy953QW7kgZpB9o5sCSbsx8zUVw/FxYCaVGzMF+pYZbC58KfEeg+0F/UVE4CQuOZ9TliVu1xjDQcB6DPAe3qrYcdF4/Go7sgPc2CkgMAxPkQfcV84Xi++iSTKUJGqNujA2ZT5ggj2qu8V4jg1jlLRM4aaXOgt9o0CXlc5mtlUR87aqNL2qVw/GYc6wrmJ7wwgnW7JGJGJJN7BdCTreoiw2yKlEnesSFNUqH4/xxMIoLKzkh2yra+WMZnbUjYWHmWA518HHkMrR5XypmDS2GRWRQ7Kdb6Kw1ta+m9Y1HWvZbdo29rqZpUVwbi64lc2Ro/hyh8t2DLnUixPy62OoqVrBBBsVsCCLhKUpWFlKUpREpSlESlfL19oiUpSiJSlKIlKUoiUpSiJSlKJdKUpRFrLhIxIZQozkBS1tSBsCelbNKxTTKgu7BR1YgD8zRMllpUeOL4c7TRn91w38jX0cXw97d9HfoXUH8ia11hvWbHNb9R/G8D9Yw8sN7Z0ZQehI0P51uqwIuDceVega3FwbrUgOFiqsvF5vq4iEEv1rJkymNhGGtlz97bJk+bRr20teofEdnMSryyZe+KnBlLsA0uTue/JLHQkwLv510G1LVI2XV8IChdAHDE5LnsfCMUrxtPhzKiSYjMsbreQzv3mexYDu7hVyk33uLVki4dxESqe6UES4hjIHUqDiALSKDqQguLEXJtpa5q/Wpas9u7cPt/k/bLH/ADjeftvgKu8ZilXEwzpC0yiOWMqpUFS5RlY5yBbwWJ5VXJOC8QN07tdTilZ+8AVjide8te+VQAACL35W1ro1fLVhkxaLAD7fjxWXwBxzPp8cFVuzHCjnbESw93IViRVYgkd2gRn8JIBJuBzyqOpq1UpWj3FxuVIxgYLBKUpWq3SlKURKUpREpSlESlKURKUpREpSlESlKURKUrEkqklQQStrgEXF9RcctKIstQfEe0EcbNHGDLKujKpsqG1x3smymxBy6tY3Cmo/jPGGldoIGKoptLKu5I3iiPUbM/y/CPFcpqYeNIlAUAW2A2F9b+p3rn1VcIjqNxPsrUNMXi7sltS4jES6ySZF+7HeMf5/2h9QUv0rymHjQl7AMd2tZj6t8R9yaxCTW51rFLH3nxnw9Ovl5jy263rkPnfJ4yfx0V5sDW5BeMRxZbkIjSsPui+o3BckKD5Fr1pyyYxiLRxxj8TksP4VW361KLIFFlUACsZN6iuN330UrRYqt/2dj0Yuk0OpvYJIh/zh/wBctTPC+2GJw9kxsBte3eRnvffQBv8AMot1NZ5+HtMLFmVfwkoT/ENfytUbxHgWChQu+Yc797Ip9c2e9WYZ3R4jDkP2B6LSRjZMHYq5y9osP3avG4lz3yBCNbbk9AL6322sTYVGPxTEyHR8nlGF09WkDX9QB6VzpoSW7zDxzm3zkDS3V5Crketxrp1qx8K4kXGV1+0A1XTXpY3tbz8qsT1krvCbDdt87qOOjY0Y4qwr324xEwPqjfoyEfpWaHi+Jh/aKJ05lBklHmUJyvzJsVOmik1CDiTIRnj7sE2DaMPQldq3IeIKWy3BNgSAbkA3APpofyqJlXMw5355LD6ZpGXRWzh+NjnQSRMGQ31HUGxBB1DAggg2IIINblUiSZsK/wBZj1U275B867ZwB/eKNvvAZTyK3KGVXUMpBVgCCNQQdQQeldmCdszbjzXOkjMZsstKUqdRpSlKIlKUoiUpVfxHGGlZo8Pay37yZrZEtoQt9CRrc7Ai3i1ykUtjMdHCLuwUcuZPoo1PtUY3HZHuIMNJJ0ZiI0b0OrD3Woccf4XAxL4gTyc2VXn1HK8YYC3mdKzH6QsENhMR17oj9DY1I2KRwu1pPkVG6aNps5wHMhZcXxfiMa5mwcFrgAfWmLEnYC0P68hcnQVu/wBvWtnhk88uVgPPcH8hUdhOJrj379L9yl0jzAqS+0rlT00QcxaTk1brKDXldJaZlgqDHEBZuBuNu3plzur0MTXMu7apHA8WgmJEbgsNSpurgbXKNZredrVIVxPt9imOKUI7J3IsHjYqwc2ZtR+EJ+tSnZD6SJEdMPjvEGIWPEKttTYBZlGxJ+caa6jc16qkpqiaiZVOb4hcgbBsPmLHz81z3VEXbOiBxB6/5kusUpSo1MlKUoiovbHizQ43Ci793H9qyr8+cmPbnlTOcvO/W1V1eLyjEYtoJHRJ5L5zGVzDKArJnAKsoOTMR8m2gNXftd2a+uhGV8ksd8pIJBDWurW81BB5dDciuZYMs7NncFYyQSDdWO4ANgcuWzai5zgbAg82skmjvY2G/bllZdOjjhkAuLkYEbM73urRw3ErZUUKqqANW/kPWpGufcP7RZh9ph5EKsVIGWRQVNiNCG5c1FS8nGZJdB4F5sxUafhUEkn963vtXHdE9pId7j75DFX+64At9irFHiMzlRqANT53r1HiVZio5C/+9VZ+IKgyoSfS+p8+puf1rbjw8uGKSSGzShhbkuW2VPUgsf4fK51DHFpIyC3cwCwviclYYnzKD1F6zRMo136CqxwTipCuja5XkA6gBmA9q3eE48BcrdTr5g2P+/vWCC0rRzCrFFKSCTyqHGCOJmLyaqpsina43cj10Hp51tJi1+AMDfob7Vt4YgAk9ay07lERq3UfxaI2CIPXp11qG45AcOIpU1ZXCn8QbkP0/IVbWiUnMdqguKr380cfyq3ev5ABljX1LHN6RnqKywWdc/RZZbISLBbEUokjuArK42OoIPWsWEwSxlmAALWHhBtYXtqSSTqdfTpUV2SxRKyxNvFNKg9Fdgv+m361YKySW3bsWbAm69Bja3LUfnWCHjHd4N8Oe8Ei3EbIQoAzZk8QIsEHhI5hdL3r5iXKrcVH4uTvBZgLcx19fKpIah0JJbtwWHQNkAvvurb2Z7RRy4eIzSKJSCDfw3sSAb2A1AB061ZAa41PxZFNv9/6VeewnFe9Ro73y2K89DoQPIH+ddSkrTI4McPNUqqi7NpkblfLmrbSlK6S5yUpWDF4lYkeRzZUVmY9AoJJ/IURUP6Ue1MmH7vB4e3ezAtIbn7OMafKQQXNxe40VrWNiKPNK8iqkjF1XZWsEHS0YsotoAbXsBWhhsY+LmlxknxzNmA+6uyIPRQBW27hdyB616aloo4WAuA1rXJOz8Bedrqx8khjacBhht6bF7rHNJlUta9gTYc7a2Fb+F4ViZbZMPIQedhGPX7Qrf2vW4OzeKR4TIqBDPCDaQsxGcMwy5bfCrc6r1OnaGAG8rS4A2AIJJAwGF8b71FDo2okI7hAuMThht9FeeD4L6vBFDuUQBjtmbd292JPvWziJ1jRnY2VFLMegUXJ/IVlqtdvcd3eGEYPindYv4dXkv5FEZf4hXxqmhfWVLY/7PcMeJOJ917aRwiYXbAPZUSV2luz/E92byLHMR7E29q1eGYbPiIY97zwj/mLc1t1s9lcOX4jhlA0Euc+QRGf+ar+dfdJQ2KncG4ANIHSwXhKfWkqGk5l1z1uV1DheNaCX6tIbgm0ZPI7hPQjUdLEfdFWSqv2uwuYKwJU7ZhupHiRh5g6+1S/Asf9Ygjl0DEEOAbhXUlZFB8nVh7V5JesUjSlKIlcT7V8M/s+TEDMcjypiA1towFBQW3y90w9Mt967ZUZxngsGLTJMmYa2OzLfTQ/02PO9QVEPatt5/fZT083ZP1ufsuadn+zaYsSzEsGZ7BlIsQoFmIIIO9r72Qa1IDsC99Z1t/7Zv8AnnrJg+HYjAmSLDTApC2VY5QtnBCyeKRQCCA9gbdLjcm34SbvEVrEXGoO4PMGqQp47WIuRh0V81MniabA4qH4T2Vgw5Dau42ZuXoBYD1tfzra41wyPFRmIkXG1iMykbEdD68iRsTTtFDK8WSJsmY2ke+UqgBLZSNbmwGhBsTYg61Qv7OwrDNHFNlDZRiECRgMCc4RgLDTZ7AHfNzqZsY8LRhwUDpDfXc7qVpYrgWPw05IjMiNcllI0YC2zG4zADwnQH5q9SQ4zVkw8ge2twuQ22LBmAvyurAnTewroPAMTnUo795lOW7C0ika5JB1AI15gj1MhjEULtrsKrup2E61uHPmrIqH+E/eS5dwvijMimQhZOZQEKCDtla5BGxB5g+lb7dqJsyxJGkjswsFZhpsXYEeEAXP6XvVgx/AsPIS5iQtzJAubdTv+dRfAFigDLlCMHZbgbgEhSTzNrXJ61TkibHd2YvlzVgu1wN6sJZm8/QaUXDLErHYnUn+pPt+QrCccvOQW9f9qj+LcQMw7qO4X5m208vP/v1qiy11XXsBgq3wKb7eYD5vtv8A5Zpyv+nLU62Kz62IKki+1/Sq1wt1+u4hdLGOJVHKyZwf9RI9qsKkDwi2g28vT2NbzeLyHspmDDr7raGMNrEXrUkOh9Kw4rGJGNSL8h19Khm4+rxB7FQVDWPK4vYmtA1xFwFu0C6mYeAvKmFk1lWaYo0aqw7tVcqzNIp0GVWve2pFtRrauxPA2wsmI+IormOMtuwvck7XtoLjc3qS7C4B8PgYkkBDnPIyndTM7S5T5jPb2qw16SOnY2xAsR8W/K4MtTI7WF7g+17j45JSlKsKslUr6XcWYuFzgGxkMcQ9HdQ490zVdarXbfAxTwIsq51E0bWO11zWzDmL8jpWrpWwjtXC4biRvtjZZawvIaNq5z2S7MyYhA5PdxfK1tXFtCgPL8R9gRrV74bwTD4fWOMBvvnxOf4jrbyFh5VuQnlXt3CgkkAAXJJsAOpJrxWlNO1mknkyOs3Y0XDR8nicd1slPTUENMO6Md5z/XkvdRnFdZcKP/WZvW0Mw/mwPtXqPiXegGBDKp2e4SMg6ghzqwP3kVh51B9rMbisN3OLKRtDDITMkYZnWN1KM4Y2vlve2UbdL259PCS8NyJuAOJBAHW2dlZc4WVtqhfSBPmxMEd9EieQjzkYIhPskn51eMPOsiq6MGRgGVgbhgRcEHoRXN+1LZsdOfu9zH+SCT/9a7v8Rg19KMJHhDndBb3K52mJNWkdxsOpUdVh+i/Dd5jpptbRRZfImZtPcCFv81VjESZR58q6d9F/Du5wQkI8U7GX+HRY/Yqob+Ovp2lJNWDV3kD8led0VHrTa24fpTPaYfZD98fyaq99EfEDNh8UOUeNxIX912Eo/V2qQ7d8QEEJY/IryH+EG39arH/h/UjB4i//AJjfz7uO9cBsd4nP3W9f8XoScQF1OlKVEspWHFTiNGc7KCfyrNWlxbCmaCWIGxdGUHoSCAfY2oi4z207SxQcVC4rM+HMPj7rMtnsyhgA122QE3F7A6W1vvZGVwrROS1vEjH4ircm/Eu1+lud6qUvC4cVPJLioAhWVQnfI4WN1jQyJIV0AuwKsbo4H7pNswLhWiEb96bspfLlEjSOGlyA/KiIbHXbckGo3lpiF/FgpG6wlIHhsf0pDtM7rhMQyfGIZCtuoUkfrXC+wXHcfh514aCTFJKGkRlBIFszsrHUAgA+3mb/AKEkUMCDsdDVOjwX1Ud1KJVVQVSaJVkBjUXUSK3iV1UEZtVOW5sxtSmka0kO+2WahjnN7outpYCqw4pL6OcPL+JQxWJupKtYDyd96k5HLamsWDgmnw8aQL3EAIZe+UvLKAc2ZkBGTMxz6nNrqF2rPJA6fFb2uR+oqvVC7yRkrFIbMDTmFE8a4suGAzBrNcBgNAehJ0Hlciq9wxPrBZjII0zG73GrMfDGhbQ2FgTbU7eVm4xjI4Imkk+FRc7nTnYDW/Kw3vWlxDBIzK3yZAFsfDqSWv1BGW4OhsOlVC0HxZK8CR4c1FTRGN3jJuVI12uCLgkdeXty2rxiMRkQ68vyryZgxaS/hNrE/dUBQffU+hFY+AcOPFcQEAP1WMhpW5PzEQ65+f4b6i4zUWwGSYsZlforLpRHFrP/ANU/wjsYJ8FE+YxYgl5Uci+kuWyuu5BVIidQQR6g1GY4id444ozJMDICqFdkBz6sQCLpYHS9x1rt7xhlKnYi2mmh00I2qK4H2ZwmC/YQhDbLmJZ2yjZQ7kkLoPCDbQV25aRjy0nZ6i2S5EVa9mtxxHA3XM8H2Y4niDk7owKd5JMgCjmQiksx8tAeoronCOxmAw2Ro4FzIFCs13IKi2YZtA3mAKsVKkhgZEO6oZ6mSY3d6JSlKmUCUpSiJUN2qQnCyEfJlk9o2DsPdVI96ma8soIsRcGtXNDmlpyOHVZaS0gjYqacaQgKI0khVisaWzNkGu+gGwudPEBuQDz7F9oJMdZnNl0IjHwr0NjufM6+m1X/AICBgZ5YHu2q2Y2v3Zv3NvwgZlPVkc86q30jdnPq0v1uJfsZW8YG0cjfN+65/Jj+LSP+OaNpqKUGUBzzk4/1PAHK422vfhgq+l3STRnsyQBmN4/S2uw/FgjHCubKxLRX5E3Lx++rj1YdKukiBgQQCCCCDqCDoQR0riiYthY31BBB2IINwQeoIB9q6J2V7VrigIpLLOBtsJAPnT+q7j0sa538t0C+CQ1sI7jsXW/q7fyO07CdxWND13aMELz3hlxHyPZZsHhDw0lVJODJuAdThSTrY7mE3JP3N/hJK07tDMBiZ2JvmkNrc7WUfoorppkNVXjfY2KYl4SInOpFrxsfMD4T5jrsa538b0vTUlYZam4u3V1gL7QbuGey1wDvIzKs6ToZJ4QyO2Bvbr8qmcIwDY3ERwC/jaxI+VBq5v5KDbzt1rvUaLGoUAKqgADkAosPYAVQOwXDVwDSPiFIlbwKVVpECCzEh1GmZrXzBfgWpXjvafDteJJ47bMc6jzy7+Yr2dZXxVkmtC4OaMrG/P7wVOipXQR2cLE5/gfd6p30t8avAVBsZmCL+4nib2NgD+/Vj+hbA9zwwSHTvpJZT6A92Pa0YPvXLuPJPxbHpDArFcwhjfKcg5yyk2tYWJ31EYtvX6F4ZgUw8McEYskaLGo52UZRc9bCkjmsp2xg4k6x4bAPzwVgAl5JW7XwmsOFcsik7219Row/O9Z6qLdKUpRFAaQ4qRSNMRaRSebogSROl8iRsBzs5+U18xkah0lzBCvg2upEjKMpHUsFsRz8rgyuPwSToUcG1wQQSGUjVWVhqGB1BFQOKWeJTHPD9aiIIMkagkrb++w/Pp9nmuflUaVE9pzCkY4DAqVrxLGGBVhcHQg7HyNUrs92gjhlfCmW5aW8UcmdXjQ3ZswlAKqBYAXPTT4RacbxfDwDNLNGgvYFnAuTsBc71AcFZGKkTIaj+KYhVXU+dRPEu0pWN5IoJHCqzZnUxKcovZc4DNfYFVYG9VqKXC8QLpjsc8EkcjI0KmNImZXMdlaRWMviW42vdfCDWzYpJAdUZZ8FjXZHYu8lG8d4x9bcZf2Km4P+Iw2I/ANweZ1GgBOlLxJYoggEjRjQLI4SIfhN7tl5ZbEeVXXhPZrhOIkaFcTLLIouY2kMUgG18iojW86tvC+zGCwzB4sOgcCwkIzyW6d492/Wq4opC67nWG4X/Ssur4g2zWk87ftc04P2SxvESGmvDBfmpW+/wRv4mP4nAXYhWrq3CeGxYWJYYlyovuSTqWYnUsTqSdTW/SrsUTYxZq58sz5TdxSlKVKokpSlESlKURKUpREpSlEUJ2i4SZ1V0t30d8l9AwPxRseSmw15EKdbEGEwfFQY2hkjzobo8cgsy8mjYHTn6EEEEgg1dqhuLcBjnbvFPdygWzgXzDksi7MoJ02I1sRc0Rcf7ScB+rEvGS8BOhPxR3+WTy5B+exsbZoQj10IIIJBBGxBGoI6ius4vhs0VxJHddsy+NDvvpcab5gBra5qk8Y7Exy+PDSmEn5QS0R9ADdfa48q7VJpQBvZz4jK+fXfz6rlz6NBdrxG33ZuWxwbttLFZMQpmXbvEsJBt8aaK3M3Fj+E1a8B2lwc4+ynRz9y9pB6xtZh7iuOcR7KcQiuWXOoFyyyAr/rIP6Vj4R2QxOJsSndR85JRYC3NV3ProPOvO6W/j+h3NM7ZRF6tPJpx8m9F1KKerHccNf0Pmcl2LiHEm+FRqdFHXqWPJRz/qSAdMusCXZtL3JsSWZjyUaliTYKNdgOVa3Z7hRRBHhUkxB0vK7HIb31aZvDluPhjDEX+HnV04L2ZWJhNOwlmFyulo4r3H2aknxWNi51OtsoOWvLU2iHzG2Ijvi4ixdyGNsN+F8dgC7clWyEWHi3DEDmfvksfZThLpfETrllcWRNzChscpO2diAWtoLKovlu1opXyvWxRMiYGMFgFxnvL3FzsytPBnK8kfQ5x6SXP/3En6Vu1EcSm7p1m5I2SX9yS1n9FbKSToF7ypepFqlKUoiVhnmWNS7kKqgkkmwAG5JrNVfxk3fykf3UDAt0eUaqo6hNGNvny63QisOIAuVkAk2Cq/bntTKU7qBAhOUBpUVnJctkAidSFGVJZDm8VosuVS4IrP0dQg46SZ8olPercIqqVj+rlgFUBR+2U6AbDzrLxHEGadpD+OQa3B71skenlDBE3/GbqbxeDxcuHMiiBZkkZXF5ngMbBcrHNH4mVlsCuxyj26cdC+WhJYLucR0xH+qk6sZHV6rj3QPVWvtn2lRRdbMqMQt9ppkNwg6xxkB5G2uqJqSwEJ9GXBTiHlmkBKiwzndma7SBTyLFgWI5WGxYGL4NwXEcUxGrARR2R5EXLFEo1EUCbX6DXQhm5X7Jw/BR4eNIolCogso/qSdyTqSdySarVDW0kPYA3e6xdbYNjed7XVqMunf2h8Iy48VA9oeBRlVMYEUkfihdAFMbDbLptyItqNKsXZTij4rCQzyKFdl8YX4Qykq1r8rqai+LT3/QD+tZvo/sMMUGyuP+ZHHMf1lNcyndi4K7Uts1rjnirPSlKtKolKUoiUpSiJSlKIlKUoiUpSiJSlKIlaeI4ZDJq0ak9bWb/MNf1rcpRFBv2XwhObuyWGxLu1rbWzNp7V6TgcaaiKJzyzqS3+di5/Spqla6jdbWsL79vXNZ1ja11o/XCvxxsNNSv2i+2Xxf6RWfDYlJBdGVh1Ug+xtzrPWliuHxuc1ir8nQ5X02GYbj8JuPKtlhbtKh2nxEHxqZ4/votpVHV4xo/qlj0St7BYuOZQ8bBlN7EG+2hHkQdCORoi1+JIo8TgNGw7uUEXGV9ASOYBNjys7E7Vg4PK0ZOFlN2QExsd5Y72Uknd1uFfqbNpnAEpNGrqVYBlIIIIuCDoQR0qFhF2+qzMe8S7wSX8TKumYE/wB4mYK97hgwJ0cqCKfpWKHNbxWv1HPzty9KwcRx0eHQyObAWAA1ZidFVF5sToAN6ItXjWNZAsURHfSXC31CKLZ5WHMKCNObMo0vcReNyYeDIlwFU7m5PMsxOpYm5JO5JNZcLEwDzT2MkvxLuEUX7uFeoUEknmzMdAQBHMFxD5W0hU5WC7yNbSKMDU6akjYet1qykvOqPvFWoWhg13LnnDmWNXzGwXIhJP8AgxpDqf8Ah1OcH7MS42zSBocN+Usw6KD8KH751I2GuYSXY/sEuHtLjCs8982UfskYm97H4m8zoOQ0vVtnmWMlixudxe4052O3tXYn0t2cQjhNrAAny2fPTjy4NGa0xlkxubgfK9YLBxwRrHEioijRV0A/68yTqdzWhxni8UKFncKo3JNvYVVeP9vVJMWFXvn2uP2anbVh8XoNPMVU8XhpJT32LkLtuFvZV9ANBvy1OlyarUmi56qzj3WnaczyH5OCt1NfBTYeJ24bOZVkTtKmIu6uii+VQzoDc6AupOZddctsx0tr4as3ZAyJG06lhCZWRonGqrDbDrINLq2WJSynz0BGvF3Rl+1W6gN4DsRzFvS1dp7K9oI5MOImUxy5C7A2s5Y5pSuv3nJsevkbWqvRP/H3mG4OfDn8qBmkf+iwfgdnHaVdqVCdneINIO7kN3VEe/3lcGx9QwYH0U86m6oKZKUpREpSlESlKURKUpREpSlESlKURKUpREpSlESlKURKisVwsZzNC3dSncgXSSwsBKlwG2AzaMLWBtcGVpRFpYTGFjkdckgFyt7gjbMjWGZfOwIuLgXr5xHAJOoDXBVsyOtg8bAEB0J2NiRrcEEgggkHYlhDWvuDcHmDtcH0JHoSKzURRWKx0kEV3QPJcIgU5RIzaLvfKOZ3sATraqxgppZJneVo2nVmVc7ECMbfZQgeEMNcxJZgwubWAl+0zS5ls+RVMTqCoIkKvmkS+4bIoAsR8TaNyiuLoZSskYDpmVsynM6ZdGCoNTcC3hJPibTrXmeb2CswMBxctzF8NxUoscQiA7lYiW88pL2HuprZwsMOHUBdcotc6m17kX5XOp6nU3JJrLBj0ZAwNwQCLc/OqLx3jsbkvJJaLOyxxqxUzshtIzsniWFG8JtYuwtfL8WsTHyuDIhclbyFsbS+TIKT7R9t4sOCFvI18uVNbNa+V3+FTbWxN7bA1z/FcWmx7EYiXuo/8JbqCPxE/F/LyFSHEsEuIRcpAy/s8gCqnlGq+FRpsN+dzrUSeJT4c2mizj7y8/UdfSvU0GiYoQHyDWfxxA5D84+S8/U6UfMCyHujdexPnu6KcwEUSC0YFv1PvX3EYVW1e7a3A5flURF2qh/w5B/ARXiXtbH8qSE/uH+YFdXWxz9QuQIZb4AqSlwQdwz2CL8K+fU1GcR4kZJkSMtYNY5DYlW8MgB5XRmW/LN5VryT4zFaKmRer6foNT+lS3CuEJhxmY5n5k/0rLgHNLXZEW/z5y5qRp7I6xOIyG7nsXSZ+IAzYXE4ezL4opFOhyFSxU9HDxJa/W2zXq4xyBgCNQReuM9neNiGZo5QcszqyZQSwZLW8PR7BRz266dN4PjWUiGYBWa7IR8LbsyX++oO3zAFhswXyVVTmnl7M+XEL0VPJ2sYePPmpylKVXUqUpSiJSlKIlKUoiUpSiJSlKIlKUoiUpSiJSlKIlKUoiUpSiKF7TYKeaJRA2VlcMRfKWXKylQxBAPiB1FjlsbA3qn/ANkYwNmbCFiNAzLE3+mOcLbyyAda6VWjxnEGLDzSLukUjD1VSR/KtHMDlu2Qt2Kk4Dh82JjEdnw8ClkYll76TKSHWPuyVjW9xmBuLEKBowl8T2XwUiBGw8dgoVbKAVAFgFI1FhppUlgoBHHHGuyIqj0AA3rPVcHVN2qySXDvLmvF+yEuDu+FJkj1LRN8Vusbcz+E6nqTpVSxvFvCWWVQBe6spuCNwb7WPXauu8exoUBFBd2uqIurOx5KPIbk2A3JABNODdisOjjE4iJJMSSGJ1KIdLZVOhZbAd4RmPkLAdqi0xM24lGsNhwBvxNjf34rl1ejITZ7e6TmNlt/Bcn4VwLieKHeR4EMm4ZgkYbpl7zKWB6i48684qWbCMExOGaAk2F1yhj0Rvhb+FjX6IrXxWFjlRo5EV0YWZWUMpB5FToasM0zOHd4Ajdl6/IPJQO0dC4WyXDYOKIw0ZR66Ee1e8PO2IbJhkad9iRpGn7z7D03NdGxH0c8MYNlw4RjYg3ZghG2WNyUA/DaxrVjjfBsEmVVW4CSKLRE3so/ATp4W5mwLVip02Wt/wDKPzJ/Az6+SxTaHjc7/wBH+W/z+8147K9khhm7+YiTEH5vlTyQH+e58tqsWMwwlQoSV2KsujIw1V1PUH2OxuCa9wzBhpv0rLXBkmfK/tHm5O1dpsTWN1ALBfODcQaUNHIAs0RCyKL2NxdZEv8AI41B1sQy7qalaruPhkzpLDYSoGHiNlkUkHu39xcNup12JDS2AxizJmFwQbMraMjDdWHXUbaEEEEggmZjtZV3N1VuUpStlqlKUoiUpSiJSlKIlKV8oiWr7SlESlKURKUpREpSlESlKURKxTxB1ZG2YEH0Isay0oiqXAppsnctlZ4G7mTM2VvABlksAQc6FZBtbPbcG0tIpIsDatPtDH3Dri15ZYpl/wARCwyEfiRnJHIh3B3BG+RY2qtIyxVmN1woXgqiLFknXvY8oLakGMlsqnldWY2/AKt1U3HS926SfcfNpvYHxAeqkj3q5VtTuu225KltnX3pSlKnVZKxSxK6lWAZSCCCAQQdwQdxWWlEVL4jwWbB/aYUNJCNWg+J4x1gJ1IH+GdbfCdAh9YDiXfqCkpCnmMpPT5gdjpqNDvVyqtcY7NXdsRhiscx1dWuIprffsDle2neAE23DWFq8kN+83NWY5/6vy9luxJlAAubdTc+5NeWujd6u4FnH31Gtv3hcke453ENwXjXfRq9jYg6H1PP2raxfE7ZURfHI2Rc3wgkXu1tbW6f9aiY/HBSyRYYqyxuGAI1BFx71kqv8H4ecFkjzl0kJvfcS2LO45WezMQLWbUDxG1gq6qKUpSiJSlKIv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8456611" y="2986569"/>
            <a:ext cx="3487145" cy="2292503"/>
            <a:chOff x="8456611" y="2986569"/>
            <a:chExt cx="3487145" cy="2292503"/>
          </a:xfrm>
        </p:grpSpPr>
        <p:sp>
          <p:nvSpPr>
            <p:cNvPr id="44" name="Rounded Rectangle 43"/>
            <p:cNvSpPr/>
            <p:nvPr/>
          </p:nvSpPr>
          <p:spPr>
            <a:xfrm>
              <a:off x="8456611" y="2986569"/>
              <a:ext cx="3487145" cy="2271231"/>
            </a:xfrm>
            <a:prstGeom prst="roundRect">
              <a:avLst>
                <a:gd name="adj" fmla="val 5668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8842067" y="4417454"/>
              <a:ext cx="1428996" cy="338532"/>
            </a:xfrm>
            <a:prstGeom prst="rect">
              <a:avLst/>
            </a:prstGeom>
            <a:noFill/>
          </p:spPr>
          <p:txBody>
            <a:bodyPr wrap="square" lIns="121899" tIns="60949" rIns="121899" bIns="60949" rtlCol="0">
              <a:spAutoFit/>
            </a:bodyPr>
            <a:lstStyle/>
            <a:p>
              <a:r>
                <a:rPr lang="en-US" sz="1400" b="1" smtClean="0">
                  <a:latin typeface="Arial" pitchFamily="34" charset="0"/>
                  <a:cs typeface="Arial" pitchFamily="34" charset="0"/>
                </a:rPr>
                <a:t>Bóng chuyền</a:t>
              </a:r>
              <a:endParaRPr lang="vi-VN" sz="1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8968899" y="3027998"/>
              <a:ext cx="554512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b="1" spc="67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23</a:t>
              </a:r>
              <a:endParaRPr lang="en-US" sz="6600" b="1" spc="67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endParaRPr>
            </a:p>
          </p:txBody>
        </p:sp>
        <p:sp>
          <p:nvSpPr>
            <p:cNvPr id="4" name="Left Brace 3"/>
            <p:cNvSpPr/>
            <p:nvPr/>
          </p:nvSpPr>
          <p:spPr>
            <a:xfrm rot="16200000">
              <a:off x="10228689" y="3934375"/>
              <a:ext cx="84748" cy="1800101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9925181" y="4817407"/>
              <a:ext cx="554512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b="1" spc="67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26</a:t>
              </a:r>
              <a:endParaRPr lang="en-US" sz="6600" b="1" spc="67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endParaRPr>
            </a:p>
          </p:txBody>
        </p:sp>
        <p:pic>
          <p:nvPicPr>
            <p:cNvPr id="221197" name="Picture 13"/>
            <p:cNvPicPr>
              <a:picLocks noChangeAspect="1" noChangeArrowheads="1"/>
            </p:cNvPicPr>
            <p:nvPr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542"/>
            <a:stretch/>
          </p:blipFill>
          <p:spPr bwMode="auto">
            <a:xfrm>
              <a:off x="8587370" y="3425581"/>
              <a:ext cx="1567284" cy="9940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1199" name="Picture 15" descr="Hình ảnh Chơi Bóng Rổ PNG Miễn Phí Tải Về - Lovepik"/>
            <p:cNvPicPr>
              <a:picLocks noChangeAspect="1" noChangeArrowheads="1"/>
            </p:cNvPicPr>
            <p:nvPr/>
          </p:nvPicPr>
          <p:blipFill rotWithShape="1">
            <a:blip r:embed="rId17" cstate="print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rightnessContrast bright="1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945"/>
            <a:stretch/>
          </p:blipFill>
          <p:spPr bwMode="auto">
            <a:xfrm>
              <a:off x="10439398" y="3027998"/>
              <a:ext cx="1217614" cy="14899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Rectangle 40"/>
            <p:cNvSpPr/>
            <p:nvPr/>
          </p:nvSpPr>
          <p:spPr>
            <a:xfrm>
              <a:off x="11316318" y="3357262"/>
              <a:ext cx="554512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b="1" spc="67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18</a:t>
              </a:r>
              <a:endParaRPr lang="en-US" sz="6600" b="1" spc="67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0575615" y="4402065"/>
              <a:ext cx="1081397" cy="369310"/>
            </a:xfrm>
            <a:prstGeom prst="rect">
              <a:avLst/>
            </a:prstGeom>
            <a:noFill/>
          </p:spPr>
          <p:txBody>
            <a:bodyPr wrap="square" lIns="121899" tIns="60949" rIns="121899" bIns="60949" rtlCol="0">
              <a:spAutoFit/>
            </a:bodyPr>
            <a:lstStyle/>
            <a:p>
              <a:r>
                <a:rPr lang="en-US" sz="1600" b="1" smtClean="0">
                  <a:latin typeface="Arial" pitchFamily="34" charset="0"/>
                  <a:cs typeface="Arial" pitchFamily="34" charset="0"/>
                </a:rPr>
                <a:t>Bóng rổ</a:t>
              </a:r>
              <a:endParaRPr lang="vi-VN" sz="1600" b="1">
                <a:latin typeface="Arial" pitchFamily="34" charset="0"/>
                <a:cs typeface="Arial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379412" y="5477708"/>
                <a:ext cx="10896599" cy="461643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r>
                  <a:rPr lang="en-US" sz="2200" b="1" smtClean="0">
                    <a:latin typeface="Arial" pitchFamily="34" charset="0"/>
                    <a:cs typeface="Arial" pitchFamily="34" charset="0"/>
                  </a:rPr>
                  <a:t>Khi đó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200" b="1" i="1" smtClean="0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2200" b="1" i="1" smtClean="0">
                            <a:latin typeface="Cambria Math"/>
                            <a:cs typeface="Arial" pitchFamily="34" charset="0"/>
                          </a:rPr>
                          <m:t>𝑬</m:t>
                        </m:r>
                      </m:e>
                    </m:acc>
                    <m:r>
                      <a:rPr lang="en-US" sz="2200" b="1" i="0" smtClean="0">
                        <a:latin typeface="Cambria Math"/>
                        <a:cs typeface="Arial" pitchFamily="34" charset="0"/>
                      </a:rPr>
                      <m:t>:</m:t>
                    </m:r>
                  </m:oMath>
                </a14:m>
                <a:r>
                  <a:rPr lang="en-US" sz="2200" b="1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b="1">
                    <a:latin typeface="Arial" pitchFamily="34" charset="0"/>
                    <a:cs typeface="Arial" pitchFamily="34" charset="0"/>
                  </a:rPr>
                  <a:t>“Học sinh thích bóng chuyền hoặc bóng rổ</a:t>
                </a:r>
                <a:r>
                  <a:rPr lang="en-US" sz="2200" b="1" smtClean="0">
                    <a:latin typeface="Arial" pitchFamily="34" charset="0"/>
                    <a:cs typeface="Arial" pitchFamily="34" charset="0"/>
                  </a:rPr>
                  <a:t>” : E = A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latin typeface="Cambria Math"/>
                        <a:ea typeface="Cambria Math"/>
                        <a:cs typeface="Arial" pitchFamily="34" charset="0"/>
                      </a:rPr>
                      <m:t>∪</m:t>
                    </m:r>
                  </m:oMath>
                </a14:m>
                <a:r>
                  <a:rPr lang="en-US" sz="2200" b="1" smtClean="0">
                    <a:latin typeface="Arial" pitchFamily="34" charset="0"/>
                    <a:cs typeface="Arial" pitchFamily="34" charset="0"/>
                  </a:rPr>
                  <a:t> B</a:t>
                </a:r>
                <a:endParaRPr lang="vi-VN" sz="22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412" y="5477708"/>
                <a:ext cx="10896599" cy="461643"/>
              </a:xfrm>
              <a:prstGeom prst="rect">
                <a:avLst/>
              </a:prstGeom>
              <a:blipFill rotWithShape="1">
                <a:blip r:embed="rId19"/>
                <a:stretch>
                  <a:fillRect l="-391" t="-4000" b="-2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8" name="Objec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1702912"/>
              </p:ext>
            </p:extLst>
          </p:nvPr>
        </p:nvGraphicFramePr>
        <p:xfrm>
          <a:off x="3275012" y="5931413"/>
          <a:ext cx="2346325" cy="846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312" name="Equation" r:id="rId20" imgW="1091880" imgH="393480" progId="Equation.DSMT4">
                  <p:embed/>
                </p:oleObj>
              </mc:Choice>
              <mc:Fallback>
                <p:oleObj name="Equation" r:id="rId20" imgW="10918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5012" y="5931413"/>
                        <a:ext cx="2346325" cy="846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5653203"/>
              </p:ext>
            </p:extLst>
          </p:nvPr>
        </p:nvGraphicFramePr>
        <p:xfrm>
          <a:off x="5827711" y="5931413"/>
          <a:ext cx="2400300" cy="84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313" name="Equation" r:id="rId22" imgW="1117440" imgH="393480" progId="Equation.DSMT4">
                  <p:embed/>
                </p:oleObj>
              </mc:Choice>
              <mc:Fallback>
                <p:oleObj name="Equation" r:id="rId22" imgW="11174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7711" y="5931413"/>
                        <a:ext cx="2400300" cy="846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91677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2" grpId="0"/>
      <p:bldP spid="42" grpId="0"/>
      <p:bldP spid="4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123930" y="109882"/>
            <a:ext cx="9837881" cy="2738374"/>
          </a:xfrm>
          <a:prstGeom prst="roundRect">
            <a:avLst>
              <a:gd name="adj" fmla="val 2970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p:sp>
        <p:nvSpPr>
          <p:cNvPr id="8" name="TextBox 7"/>
          <p:cNvSpPr txBox="1"/>
          <p:nvPr/>
        </p:nvSpPr>
        <p:spPr>
          <a:xfrm>
            <a:off x="2360611" y="152400"/>
            <a:ext cx="9448801" cy="1969748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 algn="just"/>
            <a:r>
              <a:rPr lang="en-US" b="1">
                <a:latin typeface="Arial" pitchFamily="34" charset="0"/>
                <a:cs typeface="Arial" pitchFamily="34" charset="0"/>
              </a:rPr>
              <a:t>Một lớp có 40 học sinh, trong đó có 23 học sinh thích bóng chuyền, 18 học sinh thích bóng rổ, 26 học sinh thích bóng </a:t>
            </a:r>
            <a:r>
              <a:rPr lang="en-US" b="1" smtClean="0">
                <a:latin typeface="Arial" pitchFamily="34" charset="0"/>
                <a:cs typeface="Arial" pitchFamily="34" charset="0"/>
              </a:rPr>
              <a:t>chuyền hoặc </a:t>
            </a:r>
            <a:r>
              <a:rPr lang="en-US" b="1">
                <a:latin typeface="Arial" pitchFamily="34" charset="0"/>
                <a:cs typeface="Arial" pitchFamily="34" charset="0"/>
              </a:rPr>
              <a:t>bóng </a:t>
            </a:r>
            <a:r>
              <a:rPr lang="en-US" b="1" smtClean="0">
                <a:latin typeface="Arial" pitchFamily="34" charset="0"/>
                <a:cs typeface="Arial" pitchFamily="34" charset="0"/>
              </a:rPr>
              <a:t>rổ hoặc cả hai. Chọn ngẫu nhiên một học sinh trong lớp. </a:t>
            </a:r>
            <a:r>
              <a:rPr lang="vi-VN" b="1" smtClean="0">
                <a:latin typeface="Arial" pitchFamily="34" charset="0"/>
                <a:cs typeface="Arial" pitchFamily="34" charset="0"/>
              </a:rPr>
              <a:t>Xác </a:t>
            </a:r>
            <a:r>
              <a:rPr lang="vi-VN" b="1">
                <a:latin typeface="Arial" pitchFamily="34" charset="0"/>
                <a:cs typeface="Arial" pitchFamily="34" charset="0"/>
              </a:rPr>
              <a:t>suất để chọn được học sinh không thích cả bóng chuyền và bóng rổ </a:t>
            </a:r>
            <a:r>
              <a:rPr lang="vi-VN" b="1" smtClean="0">
                <a:latin typeface="Arial" pitchFamily="34" charset="0"/>
                <a:cs typeface="Arial" pitchFamily="34" charset="0"/>
              </a:rPr>
              <a:t>là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2" y="138453"/>
            <a:ext cx="1867477" cy="162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88235" y="443253"/>
            <a:ext cx="143571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8.20</a:t>
            </a:r>
            <a:endParaRPr lang="en-US" sz="66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pic>
        <p:nvPicPr>
          <p:cNvPr id="30" name="Picture 4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412" y="2971800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275007" y="2209800"/>
            <a:ext cx="9686805" cy="523198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sz="26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A.</a:t>
            </a:r>
            <a:r>
              <a:rPr lang="en-US" sz="2600" b="1" smtClean="0">
                <a:latin typeface="Arial" pitchFamily="34" charset="0"/>
                <a:cs typeface="Arial" pitchFamily="34" charset="0"/>
              </a:rPr>
              <a:t> 		</a:t>
            </a:r>
            <a:r>
              <a:rPr lang="en-US" sz="2600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B.		 </a:t>
            </a:r>
            <a:r>
              <a:rPr lang="en-US" sz="26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C.</a:t>
            </a:r>
            <a:r>
              <a:rPr lang="en-US" sz="2600" b="1" smtClean="0">
                <a:latin typeface="Arial" pitchFamily="34" charset="0"/>
                <a:cs typeface="Arial" pitchFamily="34" charset="0"/>
              </a:rPr>
              <a:t> 		</a:t>
            </a:r>
            <a:r>
              <a:rPr lang="en-US" sz="2600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D.</a:t>
            </a:r>
            <a:r>
              <a:rPr lang="en-US" sz="2600" b="1" smtClean="0">
                <a:latin typeface="Arial" pitchFamily="34" charset="0"/>
                <a:cs typeface="Arial" pitchFamily="34" charset="0"/>
              </a:rPr>
              <a:t>	</a:t>
            </a:r>
            <a:endParaRPr lang="vi-VN" sz="2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749365" y="2214214"/>
            <a:ext cx="518784" cy="51878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75922"/>
              </p:ext>
            </p:extLst>
          </p:nvPr>
        </p:nvGraphicFramePr>
        <p:xfrm>
          <a:off x="3141445" y="2063372"/>
          <a:ext cx="443450" cy="8160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308" name="Equation" r:id="rId6" imgW="228600" imgH="419040" progId="Equation.DSMT4">
                  <p:embed/>
                </p:oleObj>
              </mc:Choice>
              <mc:Fallback>
                <p:oleObj name="Equation" r:id="rId6" imgW="22860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1445" y="2063372"/>
                        <a:ext cx="443450" cy="8160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3768193"/>
              </p:ext>
            </p:extLst>
          </p:nvPr>
        </p:nvGraphicFramePr>
        <p:xfrm>
          <a:off x="5777712" y="2063372"/>
          <a:ext cx="443450" cy="8160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309" name="Equation" r:id="rId8" imgW="228600" imgH="419040" progId="Equation.DSMT4">
                  <p:embed/>
                </p:oleObj>
              </mc:Choice>
              <mc:Fallback>
                <p:oleObj name="Equation" r:id="rId8" imgW="22860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7712" y="2063372"/>
                        <a:ext cx="443450" cy="8160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0579655"/>
              </p:ext>
            </p:extLst>
          </p:nvPr>
        </p:nvGraphicFramePr>
        <p:xfrm>
          <a:off x="8456612" y="2032202"/>
          <a:ext cx="443450" cy="8160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310" name="Equation" r:id="rId10" imgW="228600" imgH="419040" progId="Equation.DSMT4">
                  <p:embed/>
                </p:oleObj>
              </mc:Choice>
              <mc:Fallback>
                <p:oleObj name="Equation" r:id="rId10" imgW="22860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56612" y="2032202"/>
                        <a:ext cx="443450" cy="8160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7815046"/>
              </p:ext>
            </p:extLst>
          </p:nvPr>
        </p:nvGraphicFramePr>
        <p:xfrm>
          <a:off x="10437812" y="2061165"/>
          <a:ext cx="443450" cy="8160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311" name="Equation" r:id="rId12" imgW="228600" imgH="419040" progId="Equation.DSMT4">
                  <p:embed/>
                </p:oleObj>
              </mc:Choice>
              <mc:Fallback>
                <p:oleObj name="Equation" r:id="rId12" imgW="22860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7812" y="2061165"/>
                        <a:ext cx="443450" cy="8160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AutoShape 24" descr="Premium Vector | Young good looking man doing arm crossed pose with  confid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45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7164583"/>
              </p:ext>
            </p:extLst>
          </p:nvPr>
        </p:nvGraphicFramePr>
        <p:xfrm>
          <a:off x="1217612" y="3352800"/>
          <a:ext cx="5481637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312" name="Equation" r:id="rId14" imgW="2552400" imgH="241200" progId="Equation.DSMT4">
                  <p:embed/>
                </p:oleObj>
              </mc:Choice>
              <mc:Fallback>
                <p:oleObj name="Equation" r:id="rId14" imgW="25524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7612" y="3352800"/>
                        <a:ext cx="5481637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AutoShape 12" descr="data:image/jpeg;base64,/9j/4AAQSkZJRgABAQAAAQABAAD/2wCEAAkGBxEQEhUSExMWFRUXFxcYGBgXFxoXGBceFx0aGBcYFxYYHyghIR4mHRcYITEiJSkrLy4uGCAzODMtNygtMCsBCgoKDg0OGxAQGy8lICUtLS0vLy0tLS8vLS0tLS0tLS0tLS0tLS0tLS4tLS0tLS0tLS0tLS0tLS0tLS0tLS0tLf/AABEIAL4BCQMBIgACEQEDEQH/xAAcAAEAAgMBAQEAAAAAAAAAAAAABQYDBAcCAQj/xABEEAACAQIEAwYCBwUGBAcAAAABAgMAEQQSITEFQVEGEyJhcYEyQgcUI1JikaEzcoKxwRVDU5Ki0YOj4fAIVGNzk7LD/8QAGwEBAAIDAQEAAAAAAAAAAAAAAAMEAQIFBgf/xAAxEQABAwICBwgCAwEBAAAAAAABAAIDBBEhMQUSQVFhcZETIjKBobHR8MHhBkLxFCP/2gAMAwEAAhEDEQA/AO40pSiJSlKIlKUoiUpSiJSlKIlKUoixSxhgVIuCCCOoOhqATsnAFyZ5SgdXVWkuq5bmygi1jmN+Z61ZKVuyR7PCSFo6Nj/ELqvt2WgscpdG7xpAytZlLgBgptbLYDS1eRwzCYNoZLspUd0guTmLknUAXJuSb1CSGUYqTOs7SGRhHYsI1iKtZhbQ28OnXzrSgfEJEhYTePDSIukhPeGRrXG4OW2/Kui2CR9g6TAgbc7g3tnsuMRtsqRljBwZj8EK1R9lcOJDIc7As7ZC3gBcWYgWvqOprwnZKAKykyNmTICz3KKCGyppoLjneq/hcBjXxJt3ilDh7uzsFACDvABs9yOXTzr72lSf64xQSH9kY8ufW1s4Qr4Rzvm0oI5S8M7bNoPsRkeOeeezPGvGG63Z7be99nBWF+ymGPe6MO9ZXJDfAy3IKaaaseu9Z17PQfV2w5zMrsWZma7lib5s3W4FVOSbE/WZHCzWdsQnO2UJaOy7ixF72APLnW32RXErOqS94UEJYFs1vtMjgG/MEsOunlWskUwj1jLkA7Pd+RYYZ8FlskRdqiPO4vwz6G6mJOzUIAaR5ZMiSLd3ztZwQeW4G1q1sNwHB4lQY5JGVVWNsrWDhbMFfTXcbW/So/6pJBJjWQTfZooh1dheRSCR96xN+drVHiDGFDhwJ0PfxlSSxIzI97uCRbMFO9hfrW7I5DiJbZdDicMctbrfgVq6Rl8Y9/vbPjYq8HhEZlaXXM0fdEX0y+Wm/K9aWG7LwoqrmdlVw4VmBAy5hawGxzG9VbvMQ6I8yziJppmkVc4a5Vcg01C5r25b1aZsc8PDjNlKOkBIViWKkL4cxbUm9t6ryRyxAAPvfDDZmPnkCN6lZJHISS21hfHyPxtxtwWlgMbDg0ljw8M00UTMZXBQhSAMyrmILFQNQoO1r30qewnFYpmyRtmPdpJcDTLJfIb+eU6VGYbhskfD1ghy953QW7kgZpB9o5sCSbsx8zUVw/FxYCaVGzMF+pYZbC58KfEeg+0F/UVE4CQuOZ9TliVu1xjDQcB6DPAe3qrYcdF4/Go7sgPc2CkgMAxPkQfcV84Xi++iSTKUJGqNujA2ZT5ggj2qu8V4jg1jlLRM4aaXOgt9o0CXlc5mtlUR87aqNL2qVw/GYc6wrmJ7wwgnW7JGJGJJN7BdCTreoiw2yKlEnesSFNUqH4/xxMIoLKzkh2yra+WMZnbUjYWHmWA518HHkMrR5XypmDS2GRWRQ7Kdb6Kw1ta+m9Y1HWvZbdo29rqZpUVwbi64lc2Ro/hyh8t2DLnUixPy62OoqVrBBBsVsCCLhKUpWFlKUpREpSlESlfL19oiUpSiJSlKIlKUoiUpSiJSlKJdKUpRFrLhIxIZQozkBS1tSBsCelbNKxTTKgu7BR1YgD8zRMllpUeOL4c7TRn91w38jX0cXw97d9HfoXUH8ia11hvWbHNb9R/G8D9Yw8sN7Z0ZQehI0P51uqwIuDceVega3FwbrUgOFiqsvF5vq4iEEv1rJkymNhGGtlz97bJk+bRr20teofEdnMSryyZe+KnBlLsA0uTue/JLHQkwLv510G1LVI2XV8IChdAHDE5LnsfCMUrxtPhzKiSYjMsbreQzv3mexYDu7hVyk33uLVki4dxESqe6UES4hjIHUqDiALSKDqQguLEXJtpa5q/Wpas9u7cPt/k/bLH/ADjeftvgKu8ZilXEwzpC0yiOWMqpUFS5RlY5yBbwWJ5VXJOC8QN07tdTilZ+8AVjide8te+VQAACL35W1ro1fLVhkxaLAD7fjxWXwBxzPp8cFVuzHCjnbESw93IViRVYgkd2gRn8JIBJuBzyqOpq1UpWj3FxuVIxgYLBKUpWq3SlKURKUpREpSlESlKURKUpREpSlESlKURKUrEkqklQQStrgEXF9RcctKIstQfEe0EcbNHGDLKujKpsqG1x3smymxBy6tY3Cmo/jPGGldoIGKoptLKu5I3iiPUbM/y/CPFcpqYeNIlAUAW2A2F9b+p3rn1VcIjqNxPsrUNMXi7sltS4jES6ySZF+7HeMf5/2h9QUv0rymHjQl7AMd2tZj6t8R9yaxCTW51rFLH3nxnw9Ovl5jy263rkPnfJ4yfx0V5sDW5BeMRxZbkIjSsPui+o3BckKD5Fr1pyyYxiLRxxj8TksP4VW361KLIFFlUACsZN6iuN330UrRYqt/2dj0Yuk0OpvYJIh/zh/wBctTPC+2GJw9kxsBte3eRnvffQBv8AMot1NZ5+HtMLFmVfwkoT/ENfytUbxHgWChQu+Yc797Ip9c2e9WYZ3R4jDkP2B6LSRjZMHYq5y9osP3avG4lz3yBCNbbk9AL6322sTYVGPxTEyHR8nlGF09WkDX9QB6VzpoSW7zDxzm3zkDS3V5Crketxrp1qx8K4kXGV1+0A1XTXpY3tbz8qsT1krvCbDdt87qOOjY0Y4qwr324xEwPqjfoyEfpWaHi+Jh/aKJ05lBklHmUJyvzJsVOmik1CDiTIRnj7sE2DaMPQldq3IeIKWy3BNgSAbkA3APpofyqJlXMw5355LD6ZpGXRWzh+NjnQSRMGQ31HUGxBB1DAggg2IIINblUiSZsK/wBZj1U275B867ZwB/eKNvvAZTyK3KGVXUMpBVgCCNQQdQQeldmCdszbjzXOkjMZsstKUqdRpSlKIlKUoiUpVfxHGGlZo8Pay37yZrZEtoQt9CRrc7Ai3i1ykUtjMdHCLuwUcuZPoo1PtUY3HZHuIMNJJ0ZiI0b0OrD3Woccf4XAxL4gTyc2VXn1HK8YYC3mdKzH6QsENhMR17oj9DY1I2KRwu1pPkVG6aNps5wHMhZcXxfiMa5mwcFrgAfWmLEnYC0P68hcnQVu/wBvWtnhk88uVgPPcH8hUdhOJrj379L9yl0jzAqS+0rlT00QcxaTk1brKDXldJaZlgqDHEBZuBuNu3plzur0MTXMu7apHA8WgmJEbgsNSpurgbXKNZredrVIVxPt9imOKUI7J3IsHjYqwc2ZtR+EJ+tSnZD6SJEdMPjvEGIWPEKttTYBZlGxJ+caa6jc16qkpqiaiZVOb4hcgbBsPmLHz81z3VEXbOiBxB6/5kusUpSo1MlKUoiovbHizQ43Ci793H9qyr8+cmPbnlTOcvO/W1V1eLyjEYtoJHRJ5L5zGVzDKArJnAKsoOTMR8m2gNXftd2a+uhGV8ksd8pIJBDWurW81BB5dDciuZYMs7NncFYyQSDdWO4ANgcuWzai5zgbAg82skmjvY2G/bllZdOjjhkAuLkYEbM73urRw3ErZUUKqqANW/kPWpGufcP7RZh9ph5EKsVIGWRQVNiNCG5c1FS8nGZJdB4F5sxUafhUEkn963vtXHdE9pId7j75DFX+64At9irFHiMzlRqANT53r1HiVZio5C/+9VZ+IKgyoSfS+p8+puf1rbjw8uGKSSGzShhbkuW2VPUgsf4fK51DHFpIyC3cwCwviclYYnzKD1F6zRMo136CqxwTipCuja5XkA6gBmA9q3eE48BcrdTr5g2P+/vWCC0rRzCrFFKSCTyqHGCOJmLyaqpsina43cj10Hp51tJi1+AMDfob7Vt4YgAk9ay07lERq3UfxaI2CIPXp11qG45AcOIpU1ZXCn8QbkP0/IVbWiUnMdqguKr380cfyq3ev5ABljX1LHN6RnqKywWdc/RZZbISLBbEUokjuArK42OoIPWsWEwSxlmAALWHhBtYXtqSSTqdfTpUV2SxRKyxNvFNKg9Fdgv+m361YKySW3bsWbAm69Bja3LUfnWCHjHd4N8Oe8Ei3EbIQoAzZk8QIsEHhI5hdL3r5iXKrcVH4uTvBZgLcx19fKpIah0JJbtwWHQNkAvvurb2Z7RRy4eIzSKJSCDfw3sSAb2A1AB061ZAa41PxZFNv9/6VeewnFe9Ro73y2K89DoQPIH+ddSkrTI4McPNUqqi7NpkblfLmrbSlK6S5yUpWDF4lYkeRzZUVmY9AoJJ/IURUP6Ue1MmH7vB4e3ezAtIbn7OMafKQQXNxe40VrWNiKPNK8iqkjF1XZWsEHS0YsotoAbXsBWhhsY+LmlxknxzNmA+6uyIPRQBW27hdyB616aloo4WAuA1rXJOz8Bedrqx8khjacBhht6bF7rHNJlUta9gTYc7a2Fb+F4ViZbZMPIQedhGPX7Qrf2vW4OzeKR4TIqBDPCDaQsxGcMwy5bfCrc6r1OnaGAG8rS4A2AIJJAwGF8b71FDo2okI7hAuMThht9FeeD4L6vBFDuUQBjtmbd292JPvWziJ1jRnY2VFLMegUXJ/IVlqtdvcd3eGEYPindYv4dXkv5FEZf4hXxqmhfWVLY/7PcMeJOJ917aRwiYXbAPZUSV2luz/E92byLHMR7E29q1eGYbPiIY97zwj/mLc1t1s9lcOX4jhlA0Euc+QRGf+ar+dfdJQ2KncG4ANIHSwXhKfWkqGk5l1z1uV1DheNaCX6tIbgm0ZPI7hPQjUdLEfdFWSqv2uwuYKwJU7ZhupHiRh5g6+1S/Asf9Ygjl0DEEOAbhXUlZFB8nVh7V5JesUjSlKIlcT7V8M/s+TEDMcjypiA1towFBQW3y90w9Mt967ZUZxngsGLTJMmYa2OzLfTQ/02PO9QVEPatt5/fZT083ZP1ufsuadn+zaYsSzEsGZ7BlIsQoFmIIIO9r72Qa1IDsC99Z1t/7Zv8AnnrJg+HYjAmSLDTApC2VY5QtnBCyeKRQCCA9gbdLjcm34SbvEVrEXGoO4PMGqQp47WIuRh0V81MniabA4qH4T2Vgw5Dau42ZuXoBYD1tfzra41wyPFRmIkXG1iMykbEdD68iRsTTtFDK8WSJsmY2ke+UqgBLZSNbmwGhBsTYg61Qv7OwrDNHFNlDZRiECRgMCc4RgLDTZ7AHfNzqZsY8LRhwUDpDfXc7qVpYrgWPw05IjMiNcllI0YC2zG4zADwnQH5q9SQ4zVkw8ge2twuQ22LBmAvyurAnTewroPAMTnUo795lOW7C0ika5JB1AI15gj1MhjEULtrsKrup2E61uHPmrIqH+E/eS5dwvijMimQhZOZQEKCDtla5BGxB5g+lb7dqJsyxJGkjswsFZhpsXYEeEAXP6XvVgx/AsPIS5iQtzJAubdTv+dRfAFigDLlCMHZbgbgEhSTzNrXJ61TkibHd2YvlzVgu1wN6sJZm8/QaUXDLErHYnUn+pPt+QrCccvOQW9f9qj+LcQMw7qO4X5m208vP/v1qiy11XXsBgq3wKb7eYD5vtv8A5Zpyv+nLU62Kz62IKki+1/Sq1wt1+u4hdLGOJVHKyZwf9RI9qsKkDwi2g28vT2NbzeLyHspmDDr7raGMNrEXrUkOh9Kw4rGJGNSL8h19Khm4+rxB7FQVDWPK4vYmtA1xFwFu0C6mYeAvKmFk1lWaYo0aqw7tVcqzNIp0GVWve2pFtRrauxPA2wsmI+IormOMtuwvck7XtoLjc3qS7C4B8PgYkkBDnPIyndTM7S5T5jPb2qw16SOnY2xAsR8W/K4MtTI7WF7g+17j45JSlKsKslUr6XcWYuFzgGxkMcQ9HdQ490zVdarXbfAxTwIsq51E0bWO11zWzDmL8jpWrpWwjtXC4biRvtjZZawvIaNq5z2S7MyYhA5PdxfK1tXFtCgPL8R9gRrV74bwTD4fWOMBvvnxOf4jrbyFh5VuQnlXt3CgkkAAXJJsAOpJrxWlNO1mknkyOs3Y0XDR8nicd1slPTUENMO6Md5z/XkvdRnFdZcKP/WZvW0Mw/mwPtXqPiXegGBDKp2e4SMg6ghzqwP3kVh51B9rMbisN3OLKRtDDITMkYZnWN1KM4Y2vlve2UbdL259PCS8NyJuAOJBAHW2dlZc4WVtqhfSBPmxMEd9EieQjzkYIhPskn51eMPOsiq6MGRgGVgbhgRcEHoRXN+1LZsdOfu9zH+SCT/9a7v8Rg19KMJHhDndBb3K52mJNWkdxsOpUdVh+i/Dd5jpptbRRZfImZtPcCFv81VjESZR58q6d9F/Du5wQkI8U7GX+HRY/Yqob+Ovp2lJNWDV3kD8led0VHrTa24fpTPaYfZD98fyaq99EfEDNh8UOUeNxIX912Eo/V2qQ7d8QEEJY/IryH+EG39arH/h/UjB4i//AJjfz7uO9cBsd4nP3W9f8XoScQF1OlKVEspWHFTiNGc7KCfyrNWlxbCmaCWIGxdGUHoSCAfY2oi4z207SxQcVC4rM+HMPj7rMtnsyhgA122QE3F7A6W1vvZGVwrROS1vEjH4ircm/Eu1+lud6qUvC4cVPJLioAhWVQnfI4WN1jQyJIV0AuwKsbo4H7pNswLhWiEb96bspfLlEjSOGlyA/KiIbHXbckGo3lpiF/FgpG6wlIHhsf0pDtM7rhMQyfGIZCtuoUkfrXC+wXHcfh514aCTFJKGkRlBIFszsrHUAgA+3mb/AKEkUMCDsdDVOjwX1Ud1KJVVQVSaJVkBjUXUSK3iV1UEZtVOW5sxtSmka0kO+2WahjnN7outpYCqw4pL6OcPL+JQxWJupKtYDyd96k5HLamsWDgmnw8aQL3EAIZe+UvLKAc2ZkBGTMxz6nNrqF2rPJA6fFb2uR+oqvVC7yRkrFIbMDTmFE8a4suGAzBrNcBgNAehJ0Hlciq9wxPrBZjII0zG73GrMfDGhbQ2FgTbU7eVm4xjI4Imkk+FRc7nTnYDW/Kw3vWlxDBIzK3yZAFsfDqSWv1BGW4OhsOlVC0HxZK8CR4c1FTRGN3jJuVI12uCLgkdeXty2rxiMRkQ68vyryZgxaS/hNrE/dUBQffU+hFY+AcOPFcQEAP1WMhpW5PzEQ65+f4b6i4zUWwGSYsZlforLpRHFrP/ANU/wjsYJ8FE+YxYgl5Uci+kuWyuu5BVIidQQR6g1GY4id444ozJMDICqFdkBz6sQCLpYHS9x1rt7xhlKnYi2mmh00I2qK4H2ZwmC/YQhDbLmJZ2yjZQ7kkLoPCDbQV25aRjy0nZ6i2S5EVa9mtxxHA3XM8H2Y4niDk7owKd5JMgCjmQiksx8tAeoronCOxmAw2Ro4FzIFCs13IKi2YZtA3mAKsVKkhgZEO6oZ6mSY3d6JSlKmUCUpSiJUN2qQnCyEfJlk9o2DsPdVI96ma8soIsRcGtXNDmlpyOHVZaS0gjYqacaQgKI0khVisaWzNkGu+gGwudPEBuQDz7F9oJMdZnNl0IjHwr0NjufM6+m1X/AICBgZ5YHu2q2Y2v3Zv3NvwgZlPVkc86q30jdnPq0v1uJfsZW8YG0cjfN+65/Jj+LSP+OaNpqKUGUBzzk4/1PAHK422vfhgq+l3STRnsyQBmN4/S2uw/FgjHCubKxLRX5E3Lx++rj1YdKukiBgQQCCCCDqCDoQR0riiYthY31BBB2IINwQeoIB9q6J2V7VrigIpLLOBtsJAPnT+q7j0sa538t0C+CQ1sI7jsXW/q7fyO07CdxWND13aMELz3hlxHyPZZsHhDw0lVJODJuAdThSTrY7mE3JP3N/hJK07tDMBiZ2JvmkNrc7WUfoorppkNVXjfY2KYl4SInOpFrxsfMD4T5jrsa538b0vTUlYZam4u3V1gL7QbuGey1wDvIzKs6ToZJ4QyO2Bvbr8qmcIwDY3ERwC/jaxI+VBq5v5KDbzt1rvUaLGoUAKqgADkAosPYAVQOwXDVwDSPiFIlbwKVVpECCzEh1GmZrXzBfgWpXjvafDteJJ47bMc6jzy7+Yr2dZXxVkmtC4OaMrG/P7wVOipXQR2cLE5/gfd6p30t8avAVBsZmCL+4nib2NgD+/Vj+hbA9zwwSHTvpJZT6A92Pa0YPvXLuPJPxbHpDArFcwhjfKcg5yyk2tYWJ31EYtvX6F4ZgUw8McEYskaLGo52UZRc9bCkjmsp2xg4k6x4bAPzwVgAl5JW7XwmsOFcsik7219Row/O9Z6qLdKUpRFAaQ4qRSNMRaRSebogSROl8iRsBzs5+U18xkah0lzBCvg2upEjKMpHUsFsRz8rgyuPwSToUcG1wQQSGUjVWVhqGB1BFQOKWeJTHPD9aiIIMkagkrb++w/Pp9nmuflUaVE9pzCkY4DAqVrxLGGBVhcHQg7HyNUrs92gjhlfCmW5aW8UcmdXjQ3ZswlAKqBYAXPTT4RacbxfDwDNLNGgvYFnAuTsBc71AcFZGKkTIaj+KYhVXU+dRPEu0pWN5IoJHCqzZnUxKcovZc4DNfYFVYG9VqKXC8QLpjsc8EkcjI0KmNImZXMdlaRWMviW42vdfCDWzYpJAdUZZ8FjXZHYu8lG8d4x9bcZf2Km4P+Iw2I/ANweZ1GgBOlLxJYoggEjRjQLI4SIfhN7tl5ZbEeVXXhPZrhOIkaFcTLLIouY2kMUgG18iojW86tvC+zGCwzB4sOgcCwkIzyW6d492/Wq4opC67nWG4X/Ssur4g2zWk87ftc04P2SxvESGmvDBfmpW+/wRv4mP4nAXYhWrq3CeGxYWJYYlyovuSTqWYnUsTqSdTW/SrsUTYxZq58sz5TdxSlKVKokpSlESlKURKUpREpSlEUJ2i4SZ1V0t30d8l9AwPxRseSmw15EKdbEGEwfFQY2hkjzobo8cgsy8mjYHTn6EEEEgg1dqhuLcBjnbvFPdygWzgXzDksi7MoJ02I1sRc0Rcf7ScB+rEvGS8BOhPxR3+WTy5B+exsbZoQj10IIIJBBGxBGoI6ius4vhs0VxJHddsy+NDvvpcab5gBra5qk8Y7Exy+PDSmEn5QS0R9ADdfa48q7VJpQBvZz4jK+fXfz6rlz6NBdrxG33ZuWxwbttLFZMQpmXbvEsJBt8aaK3M3Fj+E1a8B2lwc4+ynRz9y9pB6xtZh7iuOcR7KcQiuWXOoFyyyAr/rIP6Vj4R2QxOJsSndR85JRYC3NV3ProPOvO6W/j+h3NM7ZRF6tPJpx8m9F1KKerHccNf0Pmcl2LiHEm+FRqdFHXqWPJRz/qSAdMusCXZtL3JsSWZjyUaliTYKNdgOVa3Z7hRRBHhUkxB0vK7HIb31aZvDluPhjDEX+HnV04L2ZWJhNOwlmFyulo4r3H2aknxWNi51OtsoOWvLU2iHzG2Ijvi4ixdyGNsN+F8dgC7clWyEWHi3DEDmfvksfZThLpfETrllcWRNzChscpO2diAWtoLKovlu1opXyvWxRMiYGMFgFxnvL3FzsytPBnK8kfQ5x6SXP/3En6Vu1EcSm7p1m5I2SX9yS1n9FbKSToF7ypepFqlKUoiVhnmWNS7kKqgkkmwAG5JrNVfxk3fykf3UDAt0eUaqo6hNGNvny63QisOIAuVkAk2Cq/bntTKU7qBAhOUBpUVnJctkAidSFGVJZDm8VosuVS4IrP0dQg46SZ8olPercIqqVj+rlgFUBR+2U6AbDzrLxHEGadpD+OQa3B71skenlDBE3/GbqbxeDxcuHMiiBZkkZXF5ngMbBcrHNH4mVlsCuxyj26cdC+WhJYLucR0xH+qk6sZHV6rj3QPVWvtn2lRRdbMqMQt9ppkNwg6xxkB5G2uqJqSwEJ9GXBTiHlmkBKiwzndma7SBTyLFgWI5WGxYGL4NwXEcUxGrARR2R5EXLFEo1EUCbX6DXQhm5X7Jw/BR4eNIolCogso/qSdyTqSdySarVDW0kPYA3e6xdbYNjed7XVqMunf2h8Iy48VA9oeBRlVMYEUkfihdAFMbDbLptyItqNKsXZTij4rCQzyKFdl8YX4Qykq1r8rqai+LT3/QD+tZvo/sMMUGyuP+ZHHMf1lNcyndi4K7Uts1rjnirPSlKtKolKUoiUpSiJSlKIlKUoiUpSiJSlKIlaeI4ZDJq0ak9bWb/MNf1rcpRFBv2XwhObuyWGxLu1rbWzNp7V6TgcaaiKJzyzqS3+di5/Spqla6jdbWsL79vXNZ1ja11o/XCvxxsNNSv2i+2Xxf6RWfDYlJBdGVh1Ug+xtzrPWliuHxuc1ir8nQ5X02GYbj8JuPKtlhbtKh2nxEHxqZ4/votpVHV4xo/qlj0St7BYuOZQ8bBlN7EG+2hHkQdCORoi1+JIo8TgNGw7uUEXGV9ASOYBNjys7E7Vg4PK0ZOFlN2QExsd5Y72Uknd1uFfqbNpnAEpNGrqVYBlIIIIuCDoQR0qFhF2+qzMe8S7wSX8TKumYE/wB4mYK97hgwJ0cqCKfpWKHNbxWv1HPzty9KwcRx0eHQyObAWAA1ZidFVF5sToAN6ItXjWNZAsURHfSXC31CKLZ5WHMKCNObMo0vcReNyYeDIlwFU7m5PMsxOpYm5JO5JNZcLEwDzT2MkvxLuEUX7uFeoUEknmzMdAQBHMFxD5W0hU5WC7yNbSKMDU6akjYet1qykvOqPvFWoWhg13LnnDmWNXzGwXIhJP8AgxpDqf8Ah1OcH7MS42zSBocN+Usw6KD8KH751I2GuYSXY/sEuHtLjCs8982UfskYm97H4m8zoOQ0vVtnmWMlixudxe4052O3tXYn0t2cQjhNrAAny2fPTjy4NGa0xlkxubgfK9YLBxwRrHEioijRV0A/68yTqdzWhxni8UKFncKo3JNvYVVeP9vVJMWFXvn2uP2anbVh8XoNPMVU8XhpJT32LkLtuFvZV9ANBvy1OlyarUmi56qzj3WnaczyH5OCt1NfBTYeJ24bOZVkTtKmIu6uii+VQzoDc6AupOZddctsx0tr4as3ZAyJG06lhCZWRonGqrDbDrINLq2WJSynz0BGvF3Rl+1W6gN4DsRzFvS1dp7K9oI5MOImUxy5C7A2s5Y5pSuv3nJsevkbWqvRP/H3mG4OfDn8qBmkf+iwfgdnHaVdqVCdneINIO7kN3VEe/3lcGx9QwYH0U86m6oKZKUpREpSlESlKURKUpREpSlESlKURKUpREpSlESlKURKisVwsZzNC3dSncgXSSwsBKlwG2AzaMLWBtcGVpRFpYTGFjkdckgFyt7gjbMjWGZfOwIuLgXr5xHAJOoDXBVsyOtg8bAEB0J2NiRrcEEgggkHYlhDWvuDcHmDtcH0JHoSKzURRWKx0kEV3QPJcIgU5RIzaLvfKOZ3sATraqxgppZJneVo2nVmVc7ECMbfZQgeEMNcxJZgwubWAl+0zS5ls+RVMTqCoIkKvmkS+4bIoAsR8TaNyiuLoZSskYDpmVsynM6ZdGCoNTcC3hJPibTrXmeb2CswMBxctzF8NxUoscQiA7lYiW88pL2HuprZwsMOHUBdcotc6m17kX5XOp6nU3JJrLBj0ZAwNwQCLc/OqLx3jsbkvJJaLOyxxqxUzshtIzsniWFG8JtYuwtfL8WsTHyuDIhclbyFsbS+TIKT7R9t4sOCFvI18uVNbNa+V3+FTbWxN7bA1z/FcWmx7EYiXuo/8JbqCPxE/F/LyFSHEsEuIRcpAy/s8gCqnlGq+FRpsN+dzrUSeJT4c2mizj7y8/UdfSvU0GiYoQHyDWfxxA5D84+S8/U6UfMCyHujdexPnu6KcwEUSC0YFv1PvX3EYVW1e7a3A5flURF2qh/w5B/ARXiXtbH8qSE/uH+YFdXWxz9QuQIZb4AqSlwQdwz2CL8K+fU1GcR4kZJkSMtYNY5DYlW8MgB5XRmW/LN5VryT4zFaKmRer6foNT+lS3CuEJhxmY5n5k/0rLgHNLXZEW/z5y5qRp7I6xOIyG7nsXSZ+IAzYXE4ezL4opFOhyFSxU9HDxJa/W2zXq4xyBgCNQReuM9neNiGZo5QcszqyZQSwZLW8PR7BRz266dN4PjWUiGYBWa7IR8LbsyX++oO3zAFhswXyVVTmnl7M+XEL0VPJ2sYePPmpylKVXUqUpSiJSlKIlKUoiUpSiJSlKIlKUoiUpSiJSlKIlKUoiUpSiKF7TYKeaJRA2VlcMRfKWXKylQxBAPiB1FjlsbA3qn/ANkYwNmbCFiNAzLE3+mOcLbyyAda6VWjxnEGLDzSLukUjD1VSR/KtHMDlu2Qt2Kk4Dh82JjEdnw8ClkYll76TKSHWPuyVjW9xmBuLEKBowl8T2XwUiBGw8dgoVbKAVAFgFI1FhppUlgoBHHHGuyIqj0AA3rPVcHVN2qySXDvLmvF+yEuDu+FJkj1LRN8Vusbcz+E6nqTpVSxvFvCWWVQBe6spuCNwb7WPXauu8exoUBFBd2uqIurOx5KPIbk2A3JABNODdisOjjE4iJJMSSGJ1KIdLZVOhZbAd4RmPkLAdqi0xM24lGsNhwBvxNjf34rl1ejITZ7e6TmNlt/Bcn4VwLieKHeR4EMm4ZgkYbpl7zKWB6i48684qWbCMExOGaAk2F1yhj0Rvhb+FjX6IrXxWFjlRo5EV0YWZWUMpB5FToasM0zOHd4Ajdl6/IPJQO0dC4WyXDYOKIw0ZR66Ee1e8PO2IbJhkad9iRpGn7z7D03NdGxH0c8MYNlw4RjYg3ZghG2WNyUA/DaxrVjjfBsEmVVW4CSKLRE3so/ATp4W5mwLVip02Wt/wDKPzJ/Az6+SxTaHjc7/wBH+W/z+8147K9khhm7+YiTEH5vlTyQH+e58tqsWMwwlQoSV2KsujIw1V1PUH2OxuCa9wzBhpv0rLXBkmfK/tHm5O1dpsTWN1ALBfODcQaUNHIAs0RCyKL2NxdZEv8AI41B1sQy7qalaruPhkzpLDYSoGHiNlkUkHu39xcNup12JDS2AxizJmFwQbMraMjDdWHXUbaEEEEggmZjtZV3N1VuUpStlqlKUoiUpSiJSlKIlKV8oiWr7SlESlKURKUpREpSlESlKURKxTxB1ZG2YEH0Isay0oiqXAppsnctlZ4G7mTM2VvABlksAQc6FZBtbPbcG0tIpIsDatPtDH3Dri15ZYpl/wARCwyEfiRnJHIh3B3BG+RY2qtIyxVmN1woXgqiLFknXvY8oLakGMlsqnldWY2/AKt1U3HS926SfcfNpvYHxAeqkj3q5VtTuu225KltnX3pSlKnVZKxSxK6lWAZSCCCAQQdwQdxWWlEVL4jwWbB/aYUNJCNWg+J4x1gJ1IH+GdbfCdAh9YDiXfqCkpCnmMpPT5gdjpqNDvVyqtcY7NXdsRhiscx1dWuIprffsDle2neAE23DWFq8kN+83NWY5/6vy9luxJlAAubdTc+5NeWujd6u4FnH31Gtv3hcke453ENwXjXfRq9jYg6H1PP2raxfE7ZURfHI2Rc3wgkXu1tbW6f9aiY/HBSyRYYqyxuGAI1BFx71kqv8H4ecFkjzl0kJvfcS2LO45WezMQLWbUDxG1gq6qKUpSiJSlKIv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8456611" y="2986569"/>
            <a:ext cx="3487145" cy="2292503"/>
            <a:chOff x="8456611" y="2986569"/>
            <a:chExt cx="3487145" cy="2292503"/>
          </a:xfrm>
        </p:grpSpPr>
        <p:sp>
          <p:nvSpPr>
            <p:cNvPr id="44" name="Rounded Rectangle 43"/>
            <p:cNvSpPr/>
            <p:nvPr/>
          </p:nvSpPr>
          <p:spPr>
            <a:xfrm>
              <a:off x="8456611" y="2986569"/>
              <a:ext cx="3487145" cy="2271231"/>
            </a:xfrm>
            <a:prstGeom prst="roundRect">
              <a:avLst>
                <a:gd name="adj" fmla="val 5668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8842067" y="4417454"/>
              <a:ext cx="1428996" cy="338532"/>
            </a:xfrm>
            <a:prstGeom prst="rect">
              <a:avLst/>
            </a:prstGeom>
            <a:noFill/>
          </p:spPr>
          <p:txBody>
            <a:bodyPr wrap="square" lIns="121899" tIns="60949" rIns="121899" bIns="60949" rtlCol="0">
              <a:spAutoFit/>
            </a:bodyPr>
            <a:lstStyle/>
            <a:p>
              <a:r>
                <a:rPr lang="en-US" sz="1400" b="1" smtClean="0">
                  <a:latin typeface="Arial" pitchFamily="34" charset="0"/>
                  <a:cs typeface="Arial" pitchFamily="34" charset="0"/>
                </a:rPr>
                <a:t>Bóng chuyền</a:t>
              </a:r>
              <a:endParaRPr lang="vi-VN" sz="1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0575615" y="4402065"/>
              <a:ext cx="1081397" cy="369310"/>
            </a:xfrm>
            <a:prstGeom prst="rect">
              <a:avLst/>
            </a:prstGeom>
            <a:noFill/>
          </p:spPr>
          <p:txBody>
            <a:bodyPr wrap="square" lIns="121899" tIns="60949" rIns="121899" bIns="60949" rtlCol="0">
              <a:spAutoFit/>
            </a:bodyPr>
            <a:lstStyle/>
            <a:p>
              <a:r>
                <a:rPr lang="en-US" sz="1600" b="1" smtClean="0">
                  <a:latin typeface="Arial" pitchFamily="34" charset="0"/>
                  <a:cs typeface="Arial" pitchFamily="34" charset="0"/>
                </a:rPr>
                <a:t>Bóng rổ</a:t>
              </a:r>
              <a:endParaRPr lang="vi-VN" sz="16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8968899" y="3027998"/>
              <a:ext cx="554512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b="1" spc="67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23</a:t>
              </a:r>
              <a:endParaRPr lang="en-US" sz="6600" b="1" spc="67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endParaRPr>
            </a:p>
          </p:txBody>
        </p:sp>
        <p:sp>
          <p:nvSpPr>
            <p:cNvPr id="4" name="Left Brace 3"/>
            <p:cNvSpPr/>
            <p:nvPr/>
          </p:nvSpPr>
          <p:spPr>
            <a:xfrm rot="16200000">
              <a:off x="10228689" y="3934375"/>
              <a:ext cx="84748" cy="1800101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9925181" y="4817407"/>
              <a:ext cx="554512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b="1" spc="67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26</a:t>
              </a:r>
              <a:endParaRPr lang="en-US" sz="6600" b="1" spc="67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endParaRPr>
            </a:p>
          </p:txBody>
        </p:sp>
        <p:pic>
          <p:nvPicPr>
            <p:cNvPr id="221197" name="Picture 13"/>
            <p:cNvPicPr>
              <a:picLocks noChangeAspect="1" noChangeArrowheads="1"/>
            </p:cNvPicPr>
            <p:nvPr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542"/>
            <a:stretch/>
          </p:blipFill>
          <p:spPr bwMode="auto">
            <a:xfrm>
              <a:off x="8587370" y="3425581"/>
              <a:ext cx="1567284" cy="9940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1199" name="Picture 15" descr="Hình ảnh Chơi Bóng Rổ PNG Miễn Phí Tải Về - Lovepik"/>
            <p:cNvPicPr>
              <a:picLocks noChangeAspect="1" noChangeArrowheads="1"/>
            </p:cNvPicPr>
            <p:nvPr/>
          </p:nvPicPr>
          <p:blipFill rotWithShape="1">
            <a:blip r:embed="rId17" cstate="print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rightnessContrast bright="1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945"/>
            <a:stretch/>
          </p:blipFill>
          <p:spPr bwMode="auto">
            <a:xfrm>
              <a:off x="10439398" y="3027998"/>
              <a:ext cx="1217614" cy="14899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Rectangle 40"/>
            <p:cNvSpPr/>
            <p:nvPr/>
          </p:nvSpPr>
          <p:spPr>
            <a:xfrm>
              <a:off x="11316318" y="3357262"/>
              <a:ext cx="554512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b="1" spc="67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18</a:t>
              </a:r>
              <a:endParaRPr lang="en-US" sz="6600" b="1" spc="67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endParaRPr>
            </a:p>
          </p:txBody>
        </p:sp>
      </p:grp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3943635"/>
              </p:ext>
            </p:extLst>
          </p:nvPr>
        </p:nvGraphicFramePr>
        <p:xfrm>
          <a:off x="3502819" y="3869273"/>
          <a:ext cx="2590800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313" name="Equation" r:id="rId19" imgW="1206360" imgH="393480" progId="Equation.DSMT4">
                  <p:embed/>
                </p:oleObj>
              </mc:Choice>
              <mc:Fallback>
                <p:oleObj name="Equation" r:id="rId19" imgW="12063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2819" y="3869273"/>
                        <a:ext cx="2590800" cy="847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8612857"/>
              </p:ext>
            </p:extLst>
          </p:nvPr>
        </p:nvGraphicFramePr>
        <p:xfrm>
          <a:off x="1708509" y="4782086"/>
          <a:ext cx="4362450" cy="849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314" name="Equation" r:id="rId21" imgW="2031840" imgH="393480" progId="Equation.DSMT4">
                  <p:embed/>
                </p:oleObj>
              </mc:Choice>
              <mc:Fallback>
                <p:oleObj name="Equation" r:id="rId21" imgW="20318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8509" y="4782086"/>
                        <a:ext cx="4362450" cy="849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379412" y="5751905"/>
            <a:ext cx="11491418" cy="461643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vi-VN" sz="2200" b="1">
                <a:latin typeface="Arial" pitchFamily="34" charset="0"/>
                <a:cs typeface="Arial" pitchFamily="34" charset="0"/>
              </a:rPr>
              <a:t>Vậy xác suất để chọn được học sinh không thích cả bóng chuyền và bóng rổ </a:t>
            </a:r>
            <a:r>
              <a:rPr lang="vi-VN" sz="2200" b="1" smtClean="0">
                <a:latin typeface="Arial" pitchFamily="34" charset="0"/>
                <a:cs typeface="Arial" pitchFamily="34" charset="0"/>
              </a:rPr>
              <a:t>là</a:t>
            </a:r>
            <a:r>
              <a:rPr lang="en-US" sz="2200" b="1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7/20</a:t>
            </a:r>
            <a:endParaRPr lang="vi-VN" sz="2200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534399" y="6258602"/>
            <a:ext cx="2857992" cy="523198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sz="2600" b="1" smtClean="0">
                <a:latin typeface="Arial" pitchFamily="34" charset="0"/>
                <a:cs typeface="Arial" pitchFamily="34" charset="0"/>
              </a:rPr>
              <a:t>Chọn đáp án </a:t>
            </a:r>
            <a:r>
              <a:rPr lang="en-US" sz="26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</a:t>
            </a:r>
            <a:endParaRPr lang="vi-VN" sz="2600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724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7" grpId="0"/>
      <p:bldP spid="4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123930" y="109882"/>
            <a:ext cx="9837881" cy="2738374"/>
          </a:xfrm>
          <a:prstGeom prst="roundRect">
            <a:avLst>
              <a:gd name="adj" fmla="val 2970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p:sp>
        <p:nvSpPr>
          <p:cNvPr id="8" name="TextBox 7"/>
          <p:cNvSpPr txBox="1"/>
          <p:nvPr/>
        </p:nvSpPr>
        <p:spPr>
          <a:xfrm>
            <a:off x="2208213" y="152400"/>
            <a:ext cx="9662618" cy="1969748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 algn="just"/>
            <a:r>
              <a:rPr lang="en-US" b="1">
                <a:latin typeface="Arial" pitchFamily="34" charset="0"/>
                <a:cs typeface="Arial" pitchFamily="34" charset="0"/>
              </a:rPr>
              <a:t>Một lớp có 40 học sinh, trong đó có 23 học sinh thích bóng chuyền, 18 học sinh thích bóng rổ, 26 học sinh thích bóng </a:t>
            </a:r>
            <a:r>
              <a:rPr lang="en-US" b="1" smtClean="0">
                <a:latin typeface="Arial" pitchFamily="34" charset="0"/>
                <a:cs typeface="Arial" pitchFamily="34" charset="0"/>
              </a:rPr>
              <a:t>chuyền hoặc </a:t>
            </a:r>
            <a:r>
              <a:rPr lang="en-US" b="1">
                <a:latin typeface="Arial" pitchFamily="34" charset="0"/>
                <a:cs typeface="Arial" pitchFamily="34" charset="0"/>
              </a:rPr>
              <a:t>bóng </a:t>
            </a:r>
            <a:r>
              <a:rPr lang="en-US" b="1" smtClean="0">
                <a:latin typeface="Arial" pitchFamily="34" charset="0"/>
                <a:cs typeface="Arial" pitchFamily="34" charset="0"/>
              </a:rPr>
              <a:t>rổ hoặc cả hai. Chọn ngẫu nhiên một học sinh trong lớp. </a:t>
            </a:r>
            <a:r>
              <a:rPr lang="vi-VN" b="1">
                <a:latin typeface="Arial" pitchFamily="34" charset="0"/>
                <a:cs typeface="Arial" pitchFamily="34" charset="0"/>
              </a:rPr>
              <a:t>Xác suất để chọn được học sinh thích bóng chuyền và không thích bóng rổ </a:t>
            </a:r>
            <a:r>
              <a:rPr lang="vi-VN" b="1" smtClean="0">
                <a:latin typeface="Arial" pitchFamily="34" charset="0"/>
                <a:cs typeface="Arial" pitchFamily="34" charset="0"/>
              </a:rPr>
              <a:t>là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2" y="138453"/>
            <a:ext cx="1867477" cy="162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79418" y="443253"/>
            <a:ext cx="145334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8.21</a:t>
            </a:r>
            <a:endParaRPr lang="en-US" sz="66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pic>
        <p:nvPicPr>
          <p:cNvPr id="30" name="Picture 4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412" y="2971800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84218" y="3360321"/>
            <a:ext cx="7675562" cy="861752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vi-VN" b="1">
                <a:latin typeface="Arial" pitchFamily="34" charset="0"/>
                <a:cs typeface="Arial" pitchFamily="34" charset="0"/>
              </a:rPr>
              <a:t>Số học sinh thích cả bóng chuyền và bóng rổ là: </a:t>
            </a:r>
            <a:r>
              <a:rPr lang="en-US" b="1" smtClean="0">
                <a:latin typeface="Arial" pitchFamily="34" charset="0"/>
                <a:cs typeface="Arial" pitchFamily="34" charset="0"/>
              </a:rPr>
              <a:t/>
            </a:r>
            <a:br>
              <a:rPr lang="en-US" b="1" smtClean="0">
                <a:latin typeface="Arial" pitchFamily="34" charset="0"/>
                <a:cs typeface="Arial" pitchFamily="34" charset="0"/>
              </a:rPr>
            </a:br>
            <a:r>
              <a:rPr lang="en-US" b="1" smtClean="0">
                <a:latin typeface="Arial" pitchFamily="34" charset="0"/>
                <a:cs typeface="Arial" pitchFamily="34" charset="0"/>
              </a:rPr>
              <a:t>	</a:t>
            </a:r>
            <a:r>
              <a:rPr lang="vi-VN" b="1" smtClean="0">
                <a:latin typeface="Arial" pitchFamily="34" charset="0"/>
                <a:cs typeface="Arial" pitchFamily="34" charset="0"/>
              </a:rPr>
              <a:t>23 </a:t>
            </a:r>
            <a:r>
              <a:rPr lang="vi-VN" b="1">
                <a:latin typeface="Arial" pitchFamily="34" charset="0"/>
                <a:cs typeface="Arial" pitchFamily="34" charset="0"/>
              </a:rPr>
              <a:t>+ 18 – 26 = </a:t>
            </a:r>
            <a:r>
              <a:rPr lang="vi-VN" b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15</a:t>
            </a:r>
            <a:r>
              <a:rPr lang="vi-VN" b="1">
                <a:latin typeface="Arial" pitchFamily="34" charset="0"/>
                <a:cs typeface="Arial" pitchFamily="34" charset="0"/>
              </a:rPr>
              <a:t> (học sinh</a:t>
            </a:r>
            <a:r>
              <a:rPr lang="vi-VN" b="1" smtClean="0">
                <a:latin typeface="Arial" pitchFamily="34" charset="0"/>
                <a:cs typeface="Arial" pitchFamily="34" charset="0"/>
              </a:rPr>
              <a:t>)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75007" y="2209800"/>
            <a:ext cx="9686805" cy="523198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sz="26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A.</a:t>
            </a:r>
            <a:r>
              <a:rPr lang="en-US" sz="2600" b="1" smtClean="0">
                <a:latin typeface="Arial" pitchFamily="34" charset="0"/>
                <a:cs typeface="Arial" pitchFamily="34" charset="0"/>
              </a:rPr>
              <a:t> 		</a:t>
            </a:r>
            <a:r>
              <a:rPr lang="en-US" sz="2600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B.		 </a:t>
            </a:r>
            <a:r>
              <a:rPr lang="en-US" sz="26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C.</a:t>
            </a:r>
            <a:r>
              <a:rPr lang="en-US" sz="2600" b="1" smtClean="0">
                <a:latin typeface="Arial" pitchFamily="34" charset="0"/>
                <a:cs typeface="Arial" pitchFamily="34" charset="0"/>
              </a:rPr>
              <a:t> 		</a:t>
            </a:r>
            <a:r>
              <a:rPr lang="en-US" sz="2600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D.</a:t>
            </a:r>
            <a:r>
              <a:rPr lang="en-US" sz="2600" b="1" smtClean="0">
                <a:latin typeface="Arial" pitchFamily="34" charset="0"/>
                <a:cs typeface="Arial" pitchFamily="34" charset="0"/>
              </a:rPr>
              <a:t>	</a:t>
            </a:r>
            <a:endParaRPr lang="vi-VN" sz="2600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0489344"/>
              </p:ext>
            </p:extLst>
          </p:nvPr>
        </p:nvGraphicFramePr>
        <p:xfrm>
          <a:off x="3141445" y="2063372"/>
          <a:ext cx="443450" cy="8160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287" name="Equation" r:id="rId6" imgW="228600" imgH="419040" progId="Equation.DSMT4">
                  <p:embed/>
                </p:oleObj>
              </mc:Choice>
              <mc:Fallback>
                <p:oleObj name="Equation" r:id="rId6" imgW="22860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1445" y="2063372"/>
                        <a:ext cx="443450" cy="8160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9960063"/>
              </p:ext>
            </p:extLst>
          </p:nvPr>
        </p:nvGraphicFramePr>
        <p:xfrm>
          <a:off x="5777712" y="2063372"/>
          <a:ext cx="443450" cy="8160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288" name="Equation" r:id="rId8" imgW="228600" imgH="419040" progId="Equation.DSMT4">
                  <p:embed/>
                </p:oleObj>
              </mc:Choice>
              <mc:Fallback>
                <p:oleObj name="Equation" r:id="rId8" imgW="22860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7712" y="2063372"/>
                        <a:ext cx="443450" cy="8160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3456342"/>
              </p:ext>
            </p:extLst>
          </p:nvPr>
        </p:nvGraphicFramePr>
        <p:xfrm>
          <a:off x="8456612" y="2032202"/>
          <a:ext cx="443450" cy="8160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289" name="Equation" r:id="rId10" imgW="228600" imgH="419040" progId="Equation.DSMT4">
                  <p:embed/>
                </p:oleObj>
              </mc:Choice>
              <mc:Fallback>
                <p:oleObj name="Equation" r:id="rId10" imgW="22860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56612" y="2032202"/>
                        <a:ext cx="443450" cy="8160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4706896"/>
              </p:ext>
            </p:extLst>
          </p:nvPr>
        </p:nvGraphicFramePr>
        <p:xfrm>
          <a:off x="10437812" y="2061165"/>
          <a:ext cx="443450" cy="8160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290" name="Equation" r:id="rId12" imgW="228600" imgH="419040" progId="Equation.DSMT4">
                  <p:embed/>
                </p:oleObj>
              </mc:Choice>
              <mc:Fallback>
                <p:oleObj name="Equation" r:id="rId12" imgW="22860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7812" y="2061165"/>
                        <a:ext cx="443450" cy="8160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AutoShape 24" descr="Premium Vector | Young good looking man doing arm crossed pose with  confid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12" descr="data:image/jpeg;base64,/9j/4AAQSkZJRgABAQAAAQABAAD/2wCEAAkGBxEQEhUSExMWFRUXFxcYGBgXFxoXGBceFx0aGBcYFxYYHyghIR4mHRcYITEiJSkrLy4uGCAzODMtNygtMCsBCgoKDg0OGxAQGy8lICUtLS0vLy0tLS8vLS0tLS0tLS0tLS0tLS0tLS4tLS0tLS0tLS0tLS0tLS0tLS0tLS0tLf/AABEIAL4BCQMBIgACEQEDEQH/xAAcAAEAAgMBAQEAAAAAAAAAAAAABQYDBAcCAQj/xABEEAACAQIEAwYCBwUGBAcAAAABAgMAEQQSITEFQVEGEyJhcYEyQgcUI1JikaEzcoKxwRVDU5Ki0YOj4fAIVGNzk7LD/8QAGwEBAAIDAQEAAAAAAAAAAAAAAAMEAQIFBgf/xAAxEQABAwICBwgCAwEBAAAAAAABAAIDBBEhMQUSQVFhcZETIjKBobHR8MHhBkLxFCP/2gAMAwEAAhEDEQA/AO40pSiJSlKIlKUoiUpSiJSlKIlKUoixSxhgVIuCCCOoOhqATsnAFyZ5SgdXVWkuq5bmygi1jmN+Z61ZKVuyR7PCSFo6Nj/ELqvt2WgscpdG7xpAytZlLgBgptbLYDS1eRwzCYNoZLspUd0guTmLknUAXJuSb1CSGUYqTOs7SGRhHYsI1iKtZhbQ28OnXzrSgfEJEhYTePDSIukhPeGRrXG4OW2/Kui2CR9g6TAgbc7g3tnsuMRtsqRljBwZj8EK1R9lcOJDIc7As7ZC3gBcWYgWvqOprwnZKAKykyNmTICz3KKCGyppoLjneq/hcBjXxJt3ilDh7uzsFACDvABs9yOXTzr72lSf64xQSH9kY8ufW1s4Qr4Rzvm0oI5S8M7bNoPsRkeOeeezPGvGG63Z7be99nBWF+ymGPe6MO9ZXJDfAy3IKaaaseu9Z17PQfV2w5zMrsWZma7lib5s3W4FVOSbE/WZHCzWdsQnO2UJaOy7ixF72APLnW32RXErOqS94UEJYFs1vtMjgG/MEsOunlWskUwj1jLkA7Pd+RYYZ8FlskRdqiPO4vwz6G6mJOzUIAaR5ZMiSLd3ztZwQeW4G1q1sNwHB4lQY5JGVVWNsrWDhbMFfTXcbW/So/6pJBJjWQTfZooh1dheRSCR96xN+drVHiDGFDhwJ0PfxlSSxIzI97uCRbMFO9hfrW7I5DiJbZdDicMctbrfgVq6Rl8Y9/vbPjYq8HhEZlaXXM0fdEX0y+Wm/K9aWG7LwoqrmdlVw4VmBAy5hawGxzG9VbvMQ6I8yziJppmkVc4a5Vcg01C5r25b1aZsc8PDjNlKOkBIViWKkL4cxbUm9t6ryRyxAAPvfDDZmPnkCN6lZJHISS21hfHyPxtxtwWlgMbDg0ljw8M00UTMZXBQhSAMyrmILFQNQoO1r30qewnFYpmyRtmPdpJcDTLJfIb+eU6VGYbhskfD1ghy953QW7kgZpB9o5sCSbsx8zUVw/FxYCaVGzMF+pYZbC58KfEeg+0F/UVE4CQuOZ9TliVu1xjDQcB6DPAe3qrYcdF4/Go7sgPc2CkgMAxPkQfcV84Xi++iSTKUJGqNujA2ZT5ggj2qu8V4jg1jlLRM4aaXOgt9o0CXlc5mtlUR87aqNL2qVw/GYc6wrmJ7wwgnW7JGJGJJN7BdCTreoiw2yKlEnesSFNUqH4/xxMIoLKzkh2yra+WMZnbUjYWHmWA518HHkMrR5XypmDS2GRWRQ7Kdb6Kw1ta+m9Y1HWvZbdo29rqZpUVwbi64lc2Ro/hyh8t2DLnUixPy62OoqVrBBBsVsCCLhKUpWFlKUpREpSlESlfL19oiUpSiJSlKIlKUoiUpSiJSlKJdKUpRFrLhIxIZQozkBS1tSBsCelbNKxTTKgu7BR1YgD8zRMllpUeOL4c7TRn91w38jX0cXw97d9HfoXUH8ia11hvWbHNb9R/G8D9Yw8sN7Z0ZQehI0P51uqwIuDceVega3FwbrUgOFiqsvF5vq4iEEv1rJkymNhGGtlz97bJk+bRr20teofEdnMSryyZe+KnBlLsA0uTue/JLHQkwLv510G1LVI2XV8IChdAHDE5LnsfCMUrxtPhzKiSYjMsbreQzv3mexYDu7hVyk33uLVki4dxESqe6UES4hjIHUqDiALSKDqQguLEXJtpa5q/Wpas9u7cPt/k/bLH/ADjeftvgKu8ZilXEwzpC0yiOWMqpUFS5RlY5yBbwWJ5VXJOC8QN07tdTilZ+8AVjide8te+VQAACL35W1ro1fLVhkxaLAD7fjxWXwBxzPp8cFVuzHCjnbESw93IViRVYgkd2gRn8JIBJuBzyqOpq1UpWj3FxuVIxgYLBKUpWq3SlKURKUpREpSlESlKURKUpREpSlESlKURKUrEkqklQQStrgEXF9RcctKIstQfEe0EcbNHGDLKujKpsqG1x3smymxBy6tY3Cmo/jPGGldoIGKoptLKu5I3iiPUbM/y/CPFcpqYeNIlAUAW2A2F9b+p3rn1VcIjqNxPsrUNMXi7sltS4jES6ySZF+7HeMf5/2h9QUv0rymHjQl7AMd2tZj6t8R9yaxCTW51rFLH3nxnw9Ovl5jy263rkPnfJ4yfx0V5sDW5BeMRxZbkIjSsPui+o3BckKD5Fr1pyyYxiLRxxj8TksP4VW361KLIFFlUACsZN6iuN330UrRYqt/2dj0Yuk0OpvYJIh/zh/wBctTPC+2GJw9kxsBte3eRnvffQBv8AMot1NZ5+HtMLFmVfwkoT/ENfytUbxHgWChQu+Yc797Ip9c2e9WYZ3R4jDkP2B6LSRjZMHYq5y9osP3avG4lz3yBCNbbk9AL6322sTYVGPxTEyHR8nlGF09WkDX9QB6VzpoSW7zDxzm3zkDS3V5Crketxrp1qx8K4kXGV1+0A1XTXpY3tbz8qsT1krvCbDdt87qOOjY0Y4qwr324xEwPqjfoyEfpWaHi+Jh/aKJ05lBklHmUJyvzJsVOmik1CDiTIRnj7sE2DaMPQldq3IeIKWy3BNgSAbkA3APpofyqJlXMw5355LD6ZpGXRWzh+NjnQSRMGQ31HUGxBB1DAggg2IIINblUiSZsK/wBZj1U275B867ZwB/eKNvvAZTyK3KGVXUMpBVgCCNQQdQQeldmCdszbjzXOkjMZsstKUqdRpSlKIlKUoiUpVfxHGGlZo8Pay37yZrZEtoQt9CRrc7Ai3i1ykUtjMdHCLuwUcuZPoo1PtUY3HZHuIMNJJ0ZiI0b0OrD3Woccf4XAxL4gTyc2VXn1HK8YYC3mdKzH6QsENhMR17oj9DY1I2KRwu1pPkVG6aNps5wHMhZcXxfiMa5mwcFrgAfWmLEnYC0P68hcnQVu/wBvWtnhk88uVgPPcH8hUdhOJrj379L9yl0jzAqS+0rlT00QcxaTk1brKDXldJaZlgqDHEBZuBuNu3plzur0MTXMu7apHA8WgmJEbgsNSpurgbXKNZredrVIVxPt9imOKUI7J3IsHjYqwc2ZtR+EJ+tSnZD6SJEdMPjvEGIWPEKttTYBZlGxJ+caa6jc16qkpqiaiZVOb4hcgbBsPmLHz81z3VEXbOiBxB6/5kusUpSo1MlKUoiovbHizQ43Ci793H9qyr8+cmPbnlTOcvO/W1V1eLyjEYtoJHRJ5L5zGVzDKArJnAKsoOTMR8m2gNXftd2a+uhGV8ksd8pIJBDWurW81BB5dDciuZYMs7NncFYyQSDdWO4ANgcuWzai5zgbAg82skmjvY2G/bllZdOjjhkAuLkYEbM73urRw3ErZUUKqqANW/kPWpGufcP7RZh9ph5EKsVIGWRQVNiNCG5c1FS8nGZJdB4F5sxUafhUEkn963vtXHdE9pId7j75DFX+64At9irFHiMzlRqANT53r1HiVZio5C/+9VZ+IKgyoSfS+p8+puf1rbjw8uGKSSGzShhbkuW2VPUgsf4fK51DHFpIyC3cwCwviclYYnzKD1F6zRMo136CqxwTipCuja5XkA6gBmA9q3eE48BcrdTr5g2P+/vWCC0rRzCrFFKSCTyqHGCOJmLyaqpsina43cj10Hp51tJi1+AMDfob7Vt4YgAk9ay07lERq3UfxaI2CIPXp11qG45AcOIpU1ZXCn8QbkP0/IVbWiUnMdqguKr380cfyq3ev5ABljX1LHN6RnqKywWdc/RZZbISLBbEUokjuArK42OoIPWsWEwSxlmAALWHhBtYXtqSSTqdfTpUV2SxRKyxNvFNKg9Fdgv+m361YKySW3bsWbAm69Bja3LUfnWCHjHd4N8Oe8Ei3EbIQoAzZk8QIsEHhI5hdL3r5iXKrcVH4uTvBZgLcx19fKpIah0JJbtwWHQNkAvvurb2Z7RRy4eIzSKJSCDfw3sSAb2A1AB061ZAa41PxZFNv9/6VeewnFe9Ro73y2K89DoQPIH+ddSkrTI4McPNUqqi7NpkblfLmrbSlK6S5yUpWDF4lYkeRzZUVmY9AoJJ/IURUP6Ue1MmH7vB4e3ezAtIbn7OMafKQQXNxe40VrWNiKPNK8iqkjF1XZWsEHS0YsotoAbXsBWhhsY+LmlxknxzNmA+6uyIPRQBW27hdyB616aloo4WAuA1rXJOz8Bedrqx8khjacBhht6bF7rHNJlUta9gTYc7a2Fb+F4ViZbZMPIQedhGPX7Qrf2vW4OzeKR4TIqBDPCDaQsxGcMwy5bfCrc6r1OnaGAG8rS4A2AIJJAwGF8b71FDo2okI7hAuMThht9FeeD4L6vBFDuUQBjtmbd292JPvWziJ1jRnY2VFLMegUXJ/IVlqtdvcd3eGEYPindYv4dXkv5FEZf4hXxqmhfWVLY/7PcMeJOJ917aRwiYXbAPZUSV2luz/E92byLHMR7E29q1eGYbPiIY97zwj/mLc1t1s9lcOX4jhlA0Euc+QRGf+ar+dfdJQ2KncG4ANIHSwXhKfWkqGk5l1z1uV1DheNaCX6tIbgm0ZPI7hPQjUdLEfdFWSqv2uwuYKwJU7ZhupHiRh5g6+1S/Asf9Ygjl0DEEOAbhXUlZFB8nVh7V5JesUjSlKIlcT7V8M/s+TEDMcjypiA1towFBQW3y90w9Mt967ZUZxngsGLTJMmYa2OzLfTQ/02PO9QVEPatt5/fZT083ZP1ufsuadn+zaYsSzEsGZ7BlIsQoFmIIIO9r72Qa1IDsC99Z1t/7Zv8AnnrJg+HYjAmSLDTApC2VY5QtnBCyeKRQCCA9gbdLjcm34SbvEVrEXGoO4PMGqQp47WIuRh0V81MniabA4qH4T2Vgw5Dau42ZuXoBYD1tfzra41wyPFRmIkXG1iMykbEdD68iRsTTtFDK8WSJsmY2ke+UqgBLZSNbmwGhBsTYg61Qv7OwrDNHFNlDZRiECRgMCc4RgLDTZ7AHfNzqZsY8LRhwUDpDfXc7qVpYrgWPw05IjMiNcllI0YC2zG4zADwnQH5q9SQ4zVkw8ge2twuQ22LBmAvyurAnTewroPAMTnUo795lOW7C0ika5JB1AI15gj1MhjEULtrsKrup2E61uHPmrIqH+E/eS5dwvijMimQhZOZQEKCDtla5BGxB5g+lb7dqJsyxJGkjswsFZhpsXYEeEAXP6XvVgx/AsPIS5iQtzJAubdTv+dRfAFigDLlCMHZbgbgEhSTzNrXJ61TkibHd2YvlzVgu1wN6sJZm8/QaUXDLErHYnUn+pPt+QrCccvOQW9f9qj+LcQMw7qO4X5m208vP/v1qiy11XXsBgq3wKb7eYD5vtv8A5Zpyv+nLU62Kz62IKki+1/Sq1wt1+u4hdLGOJVHKyZwf9RI9qsKkDwi2g28vT2NbzeLyHspmDDr7raGMNrEXrUkOh9Kw4rGJGNSL8h19Khm4+rxB7FQVDWPK4vYmtA1xFwFu0C6mYeAvKmFk1lWaYo0aqw7tVcqzNIp0GVWve2pFtRrauxPA2wsmI+IormOMtuwvck7XtoLjc3qS7C4B8PgYkkBDnPIyndTM7S5T5jPb2qw16SOnY2xAsR8W/K4MtTI7WF7g+17j45JSlKsKslUr6XcWYuFzgGxkMcQ9HdQ490zVdarXbfAxTwIsq51E0bWO11zWzDmL8jpWrpWwjtXC4biRvtjZZawvIaNq5z2S7MyYhA5PdxfK1tXFtCgPL8R9gRrV74bwTD4fWOMBvvnxOf4jrbyFh5VuQnlXt3CgkkAAXJJsAOpJrxWlNO1mknkyOs3Y0XDR8nicd1slPTUENMO6Md5z/XkvdRnFdZcKP/WZvW0Mw/mwPtXqPiXegGBDKp2e4SMg6ghzqwP3kVh51B9rMbisN3OLKRtDDITMkYZnWN1KM4Y2vlve2UbdL259PCS8NyJuAOJBAHW2dlZc4WVtqhfSBPmxMEd9EieQjzkYIhPskn51eMPOsiq6MGRgGVgbhgRcEHoRXN+1LZsdOfu9zH+SCT/9a7v8Rg19KMJHhDndBb3K52mJNWkdxsOpUdVh+i/Dd5jpptbRRZfImZtPcCFv81VjESZR58q6d9F/Du5wQkI8U7GX+HRY/Yqob+Ovp2lJNWDV3kD8led0VHrTa24fpTPaYfZD98fyaq99EfEDNh8UOUeNxIX912Eo/V2qQ7d8QEEJY/IryH+EG39arH/h/UjB4i//AJjfz7uO9cBsd4nP3W9f8XoScQF1OlKVEspWHFTiNGc7KCfyrNWlxbCmaCWIGxdGUHoSCAfY2oi4z207SxQcVC4rM+HMPj7rMtnsyhgA122QE3F7A6W1vvZGVwrROS1vEjH4ircm/Eu1+lud6qUvC4cVPJLioAhWVQnfI4WN1jQyJIV0AuwKsbo4H7pNswLhWiEb96bspfLlEjSOGlyA/KiIbHXbckGo3lpiF/FgpG6wlIHhsf0pDtM7rhMQyfGIZCtuoUkfrXC+wXHcfh514aCTFJKGkRlBIFszsrHUAgA+3mb/AKEkUMCDsdDVOjwX1Ud1KJVVQVSaJVkBjUXUSK3iV1UEZtVOW5sxtSmka0kO+2WahjnN7outpYCqw4pL6OcPL+JQxWJupKtYDyd96k5HLamsWDgmnw8aQL3EAIZe+UvLKAc2ZkBGTMxz6nNrqF2rPJA6fFb2uR+oqvVC7yRkrFIbMDTmFE8a4suGAzBrNcBgNAehJ0Hlciq9wxPrBZjII0zG73GrMfDGhbQ2FgTbU7eVm4xjI4Imkk+FRc7nTnYDW/Kw3vWlxDBIzK3yZAFsfDqSWv1BGW4OhsOlVC0HxZK8CR4c1FTRGN3jJuVI12uCLgkdeXty2rxiMRkQ68vyryZgxaS/hNrE/dUBQffU+hFY+AcOPFcQEAP1WMhpW5PzEQ65+f4b6i4zUWwGSYsZlforLpRHFrP/ANU/wjsYJ8FE+YxYgl5Uci+kuWyuu5BVIidQQR6g1GY4id444ozJMDICqFdkBz6sQCLpYHS9x1rt7xhlKnYi2mmh00I2qK4H2ZwmC/YQhDbLmJZ2yjZQ7kkLoPCDbQV25aRjy0nZ6i2S5EVa9mtxxHA3XM8H2Y4niDk7owKd5JMgCjmQiksx8tAeoronCOxmAw2Ro4FzIFCs13IKi2YZtA3mAKsVKkhgZEO6oZ6mSY3d6JSlKmUCUpSiJUN2qQnCyEfJlk9o2DsPdVI96ma8soIsRcGtXNDmlpyOHVZaS0gjYqacaQgKI0khVisaWzNkGu+gGwudPEBuQDz7F9oJMdZnNl0IjHwr0NjufM6+m1X/AICBgZ5YHu2q2Y2v3Zv3NvwgZlPVkc86q30jdnPq0v1uJfsZW8YG0cjfN+65/Jj+LSP+OaNpqKUGUBzzk4/1PAHK422vfhgq+l3STRnsyQBmN4/S2uw/FgjHCubKxLRX5E3Lx++rj1YdKukiBgQQCCCCDqCDoQR0riiYthY31BBB2IINwQeoIB9q6J2V7VrigIpLLOBtsJAPnT+q7j0sa538t0C+CQ1sI7jsXW/q7fyO07CdxWND13aMELz3hlxHyPZZsHhDw0lVJODJuAdThSTrY7mE3JP3N/hJK07tDMBiZ2JvmkNrc7WUfoorppkNVXjfY2KYl4SInOpFrxsfMD4T5jrsa538b0vTUlYZam4u3V1gL7QbuGey1wDvIzKs6ToZJ4QyO2Bvbr8qmcIwDY3ERwC/jaxI+VBq5v5KDbzt1rvUaLGoUAKqgADkAosPYAVQOwXDVwDSPiFIlbwKVVpECCzEh1GmZrXzBfgWpXjvafDteJJ47bMc6jzy7+Yr2dZXxVkmtC4OaMrG/P7wVOipXQR2cLE5/gfd6p30t8avAVBsZmCL+4nib2NgD+/Vj+hbA9zwwSHTvpJZT6A92Pa0YPvXLuPJPxbHpDArFcwhjfKcg5yyk2tYWJ31EYtvX6F4ZgUw8McEYskaLGo52UZRc9bCkjmsp2xg4k6x4bAPzwVgAl5JW7XwmsOFcsik7219Row/O9Z6qLdKUpRFAaQ4qRSNMRaRSebogSROl8iRsBzs5+U18xkah0lzBCvg2upEjKMpHUsFsRz8rgyuPwSToUcG1wQQSGUjVWVhqGB1BFQOKWeJTHPD9aiIIMkagkrb++w/Pp9nmuflUaVE9pzCkY4DAqVrxLGGBVhcHQg7HyNUrs92gjhlfCmW5aW8UcmdXjQ3ZswlAKqBYAXPTT4RacbxfDwDNLNGgvYFnAuTsBc71AcFZGKkTIaj+KYhVXU+dRPEu0pWN5IoJHCqzZnUxKcovZc4DNfYFVYG9VqKXC8QLpjsc8EkcjI0KmNImZXMdlaRWMviW42vdfCDWzYpJAdUZZ8FjXZHYu8lG8d4x9bcZf2Km4P+Iw2I/ANweZ1GgBOlLxJYoggEjRjQLI4SIfhN7tl5ZbEeVXXhPZrhOIkaFcTLLIouY2kMUgG18iojW86tvC+zGCwzB4sOgcCwkIzyW6d492/Wq4opC67nWG4X/Ssur4g2zWk87ftc04P2SxvESGmvDBfmpW+/wRv4mP4nAXYhWrq3CeGxYWJYYlyovuSTqWYnUsTqSdTW/SrsUTYxZq58sz5TdxSlKVKokpSlESlKURKUpREpSlEUJ2i4SZ1V0t30d8l9AwPxRseSmw15EKdbEGEwfFQY2hkjzobo8cgsy8mjYHTn6EEEEgg1dqhuLcBjnbvFPdygWzgXzDksi7MoJ02I1sRc0Rcf7ScB+rEvGS8BOhPxR3+WTy5B+exsbZoQj10IIIJBBGxBGoI6ius4vhs0VxJHddsy+NDvvpcab5gBra5qk8Y7Exy+PDSmEn5QS0R9ADdfa48q7VJpQBvZz4jK+fXfz6rlz6NBdrxG33ZuWxwbttLFZMQpmXbvEsJBt8aaK3M3Fj+E1a8B2lwc4+ynRz9y9pB6xtZh7iuOcR7KcQiuWXOoFyyyAr/rIP6Vj4R2QxOJsSndR85JRYC3NV3ProPOvO6W/j+h3NM7ZRF6tPJpx8m9F1KKerHccNf0Pmcl2LiHEm+FRqdFHXqWPJRz/qSAdMusCXZtL3JsSWZjyUaliTYKNdgOVa3Z7hRRBHhUkxB0vK7HIb31aZvDluPhjDEX+HnV04L2ZWJhNOwlmFyulo4r3H2aknxWNi51OtsoOWvLU2iHzG2Ijvi4ixdyGNsN+F8dgC7clWyEWHi3DEDmfvksfZThLpfETrllcWRNzChscpO2diAWtoLKovlu1opXyvWxRMiYGMFgFxnvL3FzsytPBnK8kfQ5x6SXP/3En6Vu1EcSm7p1m5I2SX9yS1n9FbKSToF7ypepFqlKUoiVhnmWNS7kKqgkkmwAG5JrNVfxk3fykf3UDAt0eUaqo6hNGNvny63QisOIAuVkAk2Cq/bntTKU7qBAhOUBpUVnJctkAidSFGVJZDm8VosuVS4IrP0dQg46SZ8olPercIqqVj+rlgFUBR+2U6AbDzrLxHEGadpD+OQa3B71skenlDBE3/GbqbxeDxcuHMiiBZkkZXF5ngMbBcrHNH4mVlsCuxyj26cdC+WhJYLucR0xH+qk6sZHV6rj3QPVWvtn2lRRdbMqMQt9ppkNwg6xxkB5G2uqJqSwEJ9GXBTiHlmkBKiwzndma7SBTyLFgWI5WGxYGL4NwXEcUxGrARR2R5EXLFEo1EUCbX6DXQhm5X7Jw/BR4eNIolCogso/qSdyTqSdySarVDW0kPYA3e6xdbYNjed7XVqMunf2h8Iy48VA9oeBRlVMYEUkfihdAFMbDbLptyItqNKsXZTij4rCQzyKFdl8YX4Qykq1r8rqai+LT3/QD+tZvo/sMMUGyuP+ZHHMf1lNcyndi4K7Uts1rjnirPSlKtKolKUoiUpSiJSlKIlKUoiUpSiJSlKIlaeI4ZDJq0ak9bWb/MNf1rcpRFBv2XwhObuyWGxLu1rbWzNp7V6TgcaaiKJzyzqS3+di5/Spqla6jdbWsL79vXNZ1ja11o/XCvxxsNNSv2i+2Xxf6RWfDYlJBdGVh1Ug+xtzrPWliuHxuc1ir8nQ5X02GYbj8JuPKtlhbtKh2nxEHxqZ4/votpVHV4xo/qlj0St7BYuOZQ8bBlN7EG+2hHkQdCORoi1+JIo8TgNGw7uUEXGV9ASOYBNjys7E7Vg4PK0ZOFlN2QExsd5Y72Uknd1uFfqbNpnAEpNGrqVYBlIIIIuCDoQR0qFhF2+qzMe8S7wSX8TKumYE/wB4mYK97hgwJ0cqCKfpWKHNbxWv1HPzty9KwcRx0eHQyObAWAA1ZidFVF5sToAN6ItXjWNZAsURHfSXC31CKLZ5WHMKCNObMo0vcReNyYeDIlwFU7m5PMsxOpYm5JO5JNZcLEwDzT2MkvxLuEUX7uFeoUEknmzMdAQBHMFxD5W0hU5WC7yNbSKMDU6akjYet1qykvOqPvFWoWhg13LnnDmWNXzGwXIhJP8AgxpDqf8Ah1OcH7MS42zSBocN+Usw6KD8KH751I2GuYSXY/sEuHtLjCs8982UfskYm97H4m8zoOQ0vVtnmWMlixudxe4052O3tXYn0t2cQjhNrAAny2fPTjy4NGa0xlkxubgfK9YLBxwRrHEioijRV0A/68yTqdzWhxni8UKFncKo3JNvYVVeP9vVJMWFXvn2uP2anbVh8XoNPMVU8XhpJT32LkLtuFvZV9ANBvy1OlyarUmi56qzj3WnaczyH5OCt1NfBTYeJ24bOZVkTtKmIu6uii+VQzoDc6AupOZddctsx0tr4as3ZAyJG06lhCZWRonGqrDbDrINLq2WJSynz0BGvF3Rl+1W6gN4DsRzFvS1dp7K9oI5MOImUxy5C7A2s5Y5pSuv3nJsevkbWqvRP/H3mG4OfDn8qBmkf+iwfgdnHaVdqVCdneINIO7kN3VEe/3lcGx9QwYH0U86m6oKZKUpREpSlESlKURKUpREpSlESlKURKUpREpSlESlKURKisVwsZzNC3dSncgXSSwsBKlwG2AzaMLWBtcGVpRFpYTGFjkdckgFyt7gjbMjWGZfOwIuLgXr5xHAJOoDXBVsyOtg8bAEB0J2NiRrcEEgggkHYlhDWvuDcHmDtcH0JHoSKzURRWKx0kEV3QPJcIgU5RIzaLvfKOZ3sATraqxgppZJneVo2nVmVc7ECMbfZQgeEMNcxJZgwubWAl+0zS5ls+RVMTqCoIkKvmkS+4bIoAsR8TaNyiuLoZSskYDpmVsynM6ZdGCoNTcC3hJPibTrXmeb2CswMBxctzF8NxUoscQiA7lYiW88pL2HuprZwsMOHUBdcotc6m17kX5XOp6nU3JJrLBj0ZAwNwQCLc/OqLx3jsbkvJJaLOyxxqxUzshtIzsniWFG8JtYuwtfL8WsTHyuDIhclbyFsbS+TIKT7R9t4sOCFvI18uVNbNa+V3+FTbWxN7bA1z/FcWmx7EYiXuo/8JbqCPxE/F/LyFSHEsEuIRcpAy/s8gCqnlGq+FRpsN+dzrUSeJT4c2mizj7y8/UdfSvU0GiYoQHyDWfxxA5D84+S8/U6UfMCyHujdexPnu6KcwEUSC0YFv1PvX3EYVW1e7a3A5flURF2qh/w5B/ARXiXtbH8qSE/uH+YFdXWxz9QuQIZb4AqSlwQdwz2CL8K+fU1GcR4kZJkSMtYNY5DYlW8MgB5XRmW/LN5VryT4zFaKmRer6foNT+lS3CuEJhxmY5n5k/0rLgHNLXZEW/z5y5qRp7I6xOIyG7nsXSZ+IAzYXE4ezL4opFOhyFSxU9HDxJa/W2zXq4xyBgCNQReuM9neNiGZo5QcszqyZQSwZLW8PR7BRz266dN4PjWUiGYBWa7IR8LbsyX++oO3zAFhswXyVVTmnl7M+XEL0VPJ2sYePPmpylKVXUqUpSiJSlKIlKUoiUpSiJSlKIlKUoiUpSiJSlKIlKUoiUpSiKF7TYKeaJRA2VlcMRfKWXKylQxBAPiB1FjlsbA3qn/ANkYwNmbCFiNAzLE3+mOcLbyyAda6VWjxnEGLDzSLukUjD1VSR/KtHMDlu2Qt2Kk4Dh82JjEdnw8ClkYll76TKSHWPuyVjW9xmBuLEKBowl8T2XwUiBGw8dgoVbKAVAFgFI1FhppUlgoBHHHGuyIqj0AA3rPVcHVN2qySXDvLmvF+yEuDu+FJkj1LRN8Vusbcz+E6nqTpVSxvFvCWWVQBe6spuCNwb7WPXauu8exoUBFBd2uqIurOx5KPIbk2A3JABNODdisOjjE4iJJMSSGJ1KIdLZVOhZbAd4RmPkLAdqi0xM24lGsNhwBvxNjf34rl1ejITZ7e6TmNlt/Bcn4VwLieKHeR4EMm4ZgkYbpl7zKWB6i48684qWbCMExOGaAk2F1yhj0Rvhb+FjX6IrXxWFjlRo5EV0YWZWUMpB5FToasM0zOHd4Ajdl6/IPJQO0dC4WyXDYOKIw0ZR66Ee1e8PO2IbJhkad9iRpGn7z7D03NdGxH0c8MYNlw4RjYg3ZghG2WNyUA/DaxrVjjfBsEmVVW4CSKLRE3so/ATp4W5mwLVip02Wt/wDKPzJ/Az6+SxTaHjc7/wBH+W/z+8147K9khhm7+YiTEH5vlTyQH+e58tqsWMwwlQoSV2KsujIw1V1PUH2OxuCa9wzBhpv0rLXBkmfK/tHm5O1dpsTWN1ALBfODcQaUNHIAs0RCyKL2NxdZEv8AI41B1sQy7qalaruPhkzpLDYSoGHiNlkUkHu39xcNup12JDS2AxizJmFwQbMraMjDdWHXUbaEEEEggmZjtZV3N1VuUpStlqlKUoiUpSiJSlKIlKV8oiWr7SlESlKURKUpREpSlESlKURKxTxB1ZG2YEH0Isay0oiqXAppsnctlZ4G7mTM2VvABlksAQc6FZBtbPbcG0tIpIsDatPtDH3Dri15ZYpl/wARCwyEfiRnJHIh3B3BG+RY2qtIyxVmN1woXgqiLFknXvY8oLakGMlsqnldWY2/AKt1U3HS926SfcfNpvYHxAeqkj3q5VtTuu225KltnX3pSlKnVZKxSxK6lWAZSCCCAQQdwQdxWWlEVL4jwWbB/aYUNJCNWg+J4x1gJ1IH+GdbfCdAh9YDiXfqCkpCnmMpPT5gdjpqNDvVyqtcY7NXdsRhiscx1dWuIprffsDle2neAE23DWFq8kN+83NWY5/6vy9luxJlAAubdTc+5NeWujd6u4FnH31Gtv3hcke453ENwXjXfRq9jYg6H1PP2raxfE7ZURfHI2Rc3wgkXu1tbW6f9aiY/HBSyRYYqyxuGAI1BFx71kqv8H4ecFkjzl0kJvfcS2LO45WezMQLWbUDxG1gq6qKUpSiJSlKIv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8456611" y="2986569"/>
            <a:ext cx="3487145" cy="2292503"/>
            <a:chOff x="8456611" y="2986569"/>
            <a:chExt cx="3487145" cy="2292503"/>
          </a:xfrm>
        </p:grpSpPr>
        <p:sp>
          <p:nvSpPr>
            <p:cNvPr id="44" name="Rounded Rectangle 43"/>
            <p:cNvSpPr/>
            <p:nvPr/>
          </p:nvSpPr>
          <p:spPr>
            <a:xfrm>
              <a:off x="8456611" y="2986569"/>
              <a:ext cx="3487145" cy="2271231"/>
            </a:xfrm>
            <a:prstGeom prst="roundRect">
              <a:avLst>
                <a:gd name="adj" fmla="val 5668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8842067" y="4417454"/>
              <a:ext cx="1428996" cy="338532"/>
            </a:xfrm>
            <a:prstGeom prst="rect">
              <a:avLst/>
            </a:prstGeom>
            <a:noFill/>
          </p:spPr>
          <p:txBody>
            <a:bodyPr wrap="square" lIns="121899" tIns="60949" rIns="121899" bIns="60949" rtlCol="0">
              <a:spAutoFit/>
            </a:bodyPr>
            <a:lstStyle/>
            <a:p>
              <a:r>
                <a:rPr lang="en-US" sz="1400" b="1" smtClean="0">
                  <a:latin typeface="Arial" pitchFamily="34" charset="0"/>
                  <a:cs typeface="Arial" pitchFamily="34" charset="0"/>
                </a:rPr>
                <a:t>Bóng chuyền</a:t>
              </a:r>
              <a:endParaRPr lang="vi-VN" sz="1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8968899" y="3027998"/>
              <a:ext cx="554512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b="1" spc="67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23</a:t>
              </a:r>
              <a:endParaRPr lang="en-US" sz="6600" b="1" spc="67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endParaRPr>
            </a:p>
          </p:txBody>
        </p:sp>
        <p:sp>
          <p:nvSpPr>
            <p:cNvPr id="4" name="Left Brace 3"/>
            <p:cNvSpPr/>
            <p:nvPr/>
          </p:nvSpPr>
          <p:spPr>
            <a:xfrm rot="16200000">
              <a:off x="10228689" y="3934375"/>
              <a:ext cx="84748" cy="1800101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9925181" y="4817407"/>
              <a:ext cx="554512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b="1" spc="67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26</a:t>
              </a:r>
              <a:endParaRPr lang="en-US" sz="6600" b="1" spc="67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endParaRPr>
            </a:p>
          </p:txBody>
        </p:sp>
        <p:pic>
          <p:nvPicPr>
            <p:cNvPr id="221197" name="Picture 13"/>
            <p:cNvPicPr>
              <a:picLocks noChangeAspect="1" noChangeArrowheads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542"/>
            <a:stretch/>
          </p:blipFill>
          <p:spPr bwMode="auto">
            <a:xfrm>
              <a:off x="8587370" y="3425581"/>
              <a:ext cx="1567284" cy="9940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1199" name="Picture 15" descr="Hình ảnh Chơi Bóng Rổ PNG Miễn Phí Tải Về - Lovepik"/>
            <p:cNvPicPr>
              <a:picLocks noChangeAspect="1" noChangeArrowheads="1"/>
            </p:cNvPicPr>
            <p:nvPr/>
          </p:nvPicPr>
          <p:blipFill rotWithShape="1"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rightnessContrast bright="1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945"/>
            <a:stretch/>
          </p:blipFill>
          <p:spPr bwMode="auto">
            <a:xfrm>
              <a:off x="10439398" y="3027998"/>
              <a:ext cx="1217614" cy="14899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Rectangle 40"/>
            <p:cNvSpPr/>
            <p:nvPr/>
          </p:nvSpPr>
          <p:spPr>
            <a:xfrm>
              <a:off x="11316318" y="3357262"/>
              <a:ext cx="554512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b="1" spc="67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18</a:t>
              </a:r>
              <a:endParaRPr lang="en-US" sz="6600" b="1" spc="67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0575615" y="4402065"/>
              <a:ext cx="1081397" cy="369310"/>
            </a:xfrm>
            <a:prstGeom prst="rect">
              <a:avLst/>
            </a:prstGeom>
            <a:noFill/>
          </p:spPr>
          <p:txBody>
            <a:bodyPr wrap="square" lIns="121899" tIns="60949" rIns="121899" bIns="60949" rtlCol="0">
              <a:spAutoFit/>
            </a:bodyPr>
            <a:lstStyle/>
            <a:p>
              <a:r>
                <a:rPr lang="en-US" sz="1600" b="1" smtClean="0">
                  <a:latin typeface="Arial" pitchFamily="34" charset="0"/>
                  <a:cs typeface="Arial" pitchFamily="34" charset="0"/>
                </a:rPr>
                <a:t>Bóng rổ</a:t>
              </a:r>
              <a:endParaRPr lang="vi-VN" sz="1600" b="1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684218" y="4215684"/>
            <a:ext cx="7675562" cy="861752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vi-VN" b="1">
                <a:latin typeface="Arial" pitchFamily="34" charset="0"/>
                <a:cs typeface="Arial" pitchFamily="34" charset="0"/>
              </a:rPr>
              <a:t>Số học sinh thích bóng chuyền và không thích bóng rổ là 23 – 15 = </a:t>
            </a:r>
            <a:r>
              <a:rPr lang="vi-VN" b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8</a:t>
            </a:r>
            <a:r>
              <a:rPr lang="vi-VN" b="1">
                <a:latin typeface="Arial" pitchFamily="34" charset="0"/>
                <a:cs typeface="Arial" pitchFamily="34" charset="0"/>
              </a:rPr>
              <a:t> (học sinh</a:t>
            </a:r>
            <a:r>
              <a:rPr lang="vi-VN" b="1" smtClean="0">
                <a:latin typeface="Arial" pitchFamily="34" charset="0"/>
                <a:cs typeface="Arial" pitchFamily="34" charset="0"/>
              </a:rPr>
              <a:t>)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84218" y="5071047"/>
            <a:ext cx="7675562" cy="861752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vi-VN" b="1">
                <a:latin typeface="Arial" pitchFamily="34" charset="0"/>
                <a:cs typeface="Arial" pitchFamily="34" charset="0"/>
              </a:rPr>
              <a:t>Vậy xác suất để chọn được học sinh thích bóng chuyền và không thích bóng rổ </a:t>
            </a:r>
            <a:r>
              <a:rPr lang="vi-VN" b="1" smtClean="0">
                <a:latin typeface="Arial" pitchFamily="34" charset="0"/>
                <a:cs typeface="Arial" pitchFamily="34" charset="0"/>
              </a:rPr>
              <a:t>là</a:t>
            </a:r>
            <a:r>
              <a:rPr lang="en-US" b="1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8/40</a:t>
            </a:r>
            <a:endParaRPr lang="vi-VN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579807" y="6030002"/>
            <a:ext cx="2857992" cy="523198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sz="2600" b="1" smtClean="0">
                <a:latin typeface="Arial" pitchFamily="34" charset="0"/>
                <a:cs typeface="Arial" pitchFamily="34" charset="0"/>
              </a:rPr>
              <a:t>Chọn đáp án </a:t>
            </a:r>
            <a:r>
              <a:rPr lang="en-US" sz="26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</a:t>
            </a:r>
            <a:endParaRPr lang="vi-VN" sz="2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7237412" y="2214214"/>
            <a:ext cx="518784" cy="51878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717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3" grpId="0"/>
      <p:bldP spid="34" grpId="0"/>
      <p:bldP spid="36" grpId="0"/>
      <p:bldP spid="3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123930" y="109882"/>
            <a:ext cx="9837881" cy="3243372"/>
          </a:xfrm>
          <a:prstGeom prst="roundRect">
            <a:avLst>
              <a:gd name="adj" fmla="val 2970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p:sp>
        <p:nvSpPr>
          <p:cNvPr id="8" name="TextBox 7"/>
          <p:cNvSpPr txBox="1"/>
          <p:nvPr/>
        </p:nvSpPr>
        <p:spPr>
          <a:xfrm>
            <a:off x="2208213" y="152400"/>
            <a:ext cx="9662618" cy="3200854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 algn="just"/>
            <a:r>
              <a:rPr lang="vi-VN" sz="2000" b="1">
                <a:latin typeface="Arial" pitchFamily="34" charset="0"/>
                <a:cs typeface="Arial" pitchFamily="34" charset="0"/>
              </a:rPr>
              <a:t>Hai vận động viên bắn súng A và B mỗi người bắn một viên đạn vào tấm bia một cách độc lập. Xét các biến cố sau</a:t>
            </a:r>
            <a:r>
              <a:rPr lang="vi-VN" sz="2000" b="1" smtClean="0">
                <a:latin typeface="Arial" pitchFamily="34" charset="0"/>
                <a:cs typeface="Arial" pitchFamily="34" charset="0"/>
              </a:rPr>
              <a:t>:</a:t>
            </a:r>
            <a:endParaRPr lang="en-US" sz="2000" b="1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000" b="1" smtClean="0">
                <a:latin typeface="Arial" pitchFamily="34" charset="0"/>
                <a:cs typeface="Arial" pitchFamily="34" charset="0"/>
              </a:rPr>
              <a:t>	</a:t>
            </a:r>
            <a:r>
              <a:rPr lang="vi-VN" sz="2000" b="1" smtClean="0">
                <a:latin typeface="Arial" pitchFamily="34" charset="0"/>
                <a:cs typeface="Arial" pitchFamily="34" charset="0"/>
              </a:rPr>
              <a:t>M</a:t>
            </a:r>
            <a:r>
              <a:rPr lang="vi-VN" sz="2000" b="1">
                <a:latin typeface="Arial" pitchFamily="34" charset="0"/>
                <a:cs typeface="Arial" pitchFamily="34" charset="0"/>
              </a:rPr>
              <a:t>: “Vận động viên A bắn trúng vòng 10</a:t>
            </a:r>
            <a:r>
              <a:rPr lang="vi-VN" sz="2000" b="1" smtClean="0">
                <a:latin typeface="Arial" pitchFamily="34" charset="0"/>
                <a:cs typeface="Arial" pitchFamily="34" charset="0"/>
              </a:rPr>
              <a:t>”</a:t>
            </a:r>
            <a:endParaRPr lang="en-US" sz="2000" b="1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000" b="1" smtClean="0">
                <a:latin typeface="Arial" pitchFamily="34" charset="0"/>
                <a:cs typeface="Arial" pitchFamily="34" charset="0"/>
              </a:rPr>
              <a:t>	</a:t>
            </a:r>
            <a:r>
              <a:rPr lang="vi-VN" sz="2000" b="1" smtClean="0">
                <a:latin typeface="Arial" pitchFamily="34" charset="0"/>
                <a:cs typeface="Arial" pitchFamily="34" charset="0"/>
              </a:rPr>
              <a:t>N</a:t>
            </a:r>
            <a:r>
              <a:rPr lang="vi-VN" sz="2000" b="1">
                <a:latin typeface="Arial" pitchFamily="34" charset="0"/>
                <a:cs typeface="Arial" pitchFamily="34" charset="0"/>
              </a:rPr>
              <a:t>: “Vận động viên B bắn trúng vòng 10</a:t>
            </a:r>
            <a:r>
              <a:rPr lang="vi-VN" sz="2000" b="1" smtClean="0">
                <a:latin typeface="Arial" pitchFamily="34" charset="0"/>
                <a:cs typeface="Arial" pitchFamily="34" charset="0"/>
              </a:rPr>
              <a:t>”.</a:t>
            </a:r>
            <a:endParaRPr lang="vi-VN" sz="2000" b="1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vi-VN" sz="2000" b="1">
                <a:latin typeface="Arial" pitchFamily="34" charset="0"/>
                <a:cs typeface="Arial" pitchFamily="34" charset="0"/>
              </a:rPr>
              <a:t>Hãy biểu diễn các biến cố sau theo biến cố M và </a:t>
            </a:r>
            <a:r>
              <a:rPr lang="vi-VN" sz="2000" b="1" smtClean="0">
                <a:latin typeface="Arial" pitchFamily="34" charset="0"/>
                <a:cs typeface="Arial" pitchFamily="34" charset="0"/>
              </a:rPr>
              <a:t>N</a:t>
            </a:r>
            <a:endParaRPr lang="vi-VN" sz="2000" b="1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vi-VN" sz="2000" b="1">
                <a:latin typeface="Arial" pitchFamily="34" charset="0"/>
                <a:cs typeface="Arial" pitchFamily="34" charset="0"/>
              </a:rPr>
              <a:t>C: “Có ít nhất một vận động viên bắn trúng vòng 10</a:t>
            </a:r>
            <a:r>
              <a:rPr lang="vi-VN" sz="2000" b="1" smtClean="0">
                <a:latin typeface="Arial" pitchFamily="34" charset="0"/>
                <a:cs typeface="Arial" pitchFamily="34" charset="0"/>
              </a:rPr>
              <a:t>”;</a:t>
            </a:r>
            <a:endParaRPr lang="vi-VN" sz="2000" b="1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vi-VN" sz="2000" b="1">
                <a:latin typeface="Arial" pitchFamily="34" charset="0"/>
                <a:cs typeface="Arial" pitchFamily="34" charset="0"/>
              </a:rPr>
              <a:t>D: “Cả hai vận động viên bắn trúng vòng 10</a:t>
            </a:r>
            <a:r>
              <a:rPr lang="vi-VN" sz="2000" b="1" smtClean="0">
                <a:latin typeface="Arial" pitchFamily="34" charset="0"/>
                <a:cs typeface="Arial" pitchFamily="34" charset="0"/>
              </a:rPr>
              <a:t>”;</a:t>
            </a:r>
            <a:endParaRPr lang="vi-VN" sz="2000" b="1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vi-VN" sz="2000" b="1">
                <a:latin typeface="Arial" pitchFamily="34" charset="0"/>
                <a:cs typeface="Arial" pitchFamily="34" charset="0"/>
              </a:rPr>
              <a:t>E: “Cả hai vận động viên đều không bắn trúng vòng 10</a:t>
            </a:r>
            <a:r>
              <a:rPr lang="vi-VN" sz="2000" b="1" smtClean="0">
                <a:latin typeface="Arial" pitchFamily="34" charset="0"/>
                <a:cs typeface="Arial" pitchFamily="34" charset="0"/>
              </a:rPr>
              <a:t>”;</a:t>
            </a:r>
            <a:endParaRPr lang="vi-VN" sz="2000" b="1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vi-VN" sz="2000" b="1">
                <a:latin typeface="Arial" pitchFamily="34" charset="0"/>
                <a:cs typeface="Arial" pitchFamily="34" charset="0"/>
              </a:rPr>
              <a:t>F: “Vận động viên A bắn trúng và vận động viên B không bắn trúng vòng 10</a:t>
            </a:r>
            <a:r>
              <a:rPr lang="vi-VN" sz="2000" b="1" smtClean="0">
                <a:latin typeface="Arial" pitchFamily="34" charset="0"/>
                <a:cs typeface="Arial" pitchFamily="34" charset="0"/>
              </a:rPr>
              <a:t>”</a:t>
            </a:r>
            <a:endParaRPr lang="vi-VN" sz="2000" b="1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vi-VN" sz="2000" b="1">
                <a:latin typeface="Arial" pitchFamily="34" charset="0"/>
                <a:cs typeface="Arial" pitchFamily="34" charset="0"/>
              </a:rPr>
              <a:t>G: “Chỉ có duy nhất một vận động viên bắn trúng vòng 10</a:t>
            </a:r>
            <a:r>
              <a:rPr lang="vi-VN" sz="2000" b="1" smtClean="0">
                <a:latin typeface="Arial" pitchFamily="34" charset="0"/>
                <a:cs typeface="Arial" pitchFamily="34" charset="0"/>
              </a:rPr>
              <a:t>”.</a:t>
            </a:r>
            <a:endParaRPr lang="vi-VN" sz="2000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2" y="138453"/>
            <a:ext cx="1867477" cy="162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79418" y="443253"/>
            <a:ext cx="145334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8.22</a:t>
            </a:r>
            <a:endParaRPr lang="en-US" sz="66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sp>
        <p:nvSpPr>
          <p:cNvPr id="2" name="AutoShape 24" descr="Premium Vector | Young good looking man doing arm crossed pose with  confid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12" descr="data:image/jpeg;base64,/9j/4AAQSkZJRgABAQAAAQABAAD/2wCEAAkGBxEQEhUSExMWFRUXFxcYGBgXFxoXGBceFx0aGBcYFxYYHyghIR4mHRcYITEiJSkrLy4uGCAzODMtNygtMCsBCgoKDg0OGxAQGy8lICUtLS0vLy0tLS8vLS0tLS0tLS0tLS0tLS0tLS4tLS0tLS0tLS0tLS0tLS0tLS0tLS0tLf/AABEIAL4BCQMBIgACEQEDEQH/xAAcAAEAAgMBAQEAAAAAAAAAAAAABQYDBAcCAQj/xABEEAACAQIEAwYCBwUGBAcAAAABAgMAEQQSITEFQVEGEyJhcYEyQgcUI1JikaEzcoKxwRVDU5Ki0YOj4fAIVGNzk7LD/8QAGwEBAAIDAQEAAAAAAAAAAAAAAAMEAQIFBgf/xAAxEQABAwICBwgCAwEBAAAAAAABAAIDBBEhMQUSQVFhcZETIjKBobHR8MHhBkLxFCP/2gAMAwEAAhEDEQA/AO40pSiJSlKIlKUoiUpSiJSlKIlKUoixSxhgVIuCCCOoOhqATsnAFyZ5SgdXVWkuq5bmygi1jmN+Z61ZKVuyR7PCSFo6Nj/ELqvt2WgscpdG7xpAytZlLgBgptbLYDS1eRwzCYNoZLspUd0guTmLknUAXJuSb1CSGUYqTOs7SGRhHYsI1iKtZhbQ28OnXzrSgfEJEhYTePDSIukhPeGRrXG4OW2/Kui2CR9g6TAgbc7g3tnsuMRtsqRljBwZj8EK1R9lcOJDIc7As7ZC3gBcWYgWvqOprwnZKAKykyNmTICz3KKCGyppoLjneq/hcBjXxJt3ilDh7uzsFACDvABs9yOXTzr72lSf64xQSH9kY8ufW1s4Qr4Rzvm0oI5S8M7bNoPsRkeOeeezPGvGG63Z7be99nBWF+ymGPe6MO9ZXJDfAy3IKaaaseu9Z17PQfV2w5zMrsWZma7lib5s3W4FVOSbE/WZHCzWdsQnO2UJaOy7ixF72APLnW32RXErOqS94UEJYFs1vtMjgG/MEsOunlWskUwj1jLkA7Pd+RYYZ8FlskRdqiPO4vwz6G6mJOzUIAaR5ZMiSLd3ztZwQeW4G1q1sNwHB4lQY5JGVVWNsrWDhbMFfTXcbW/So/6pJBJjWQTfZooh1dheRSCR96xN+drVHiDGFDhwJ0PfxlSSxIzI97uCRbMFO9hfrW7I5DiJbZdDicMctbrfgVq6Rl8Y9/vbPjYq8HhEZlaXXM0fdEX0y+Wm/K9aWG7LwoqrmdlVw4VmBAy5hawGxzG9VbvMQ6I8yziJppmkVc4a5Vcg01C5r25b1aZsc8PDjNlKOkBIViWKkL4cxbUm9t6ryRyxAAPvfDDZmPnkCN6lZJHISS21hfHyPxtxtwWlgMbDg0ljw8M00UTMZXBQhSAMyrmILFQNQoO1r30qewnFYpmyRtmPdpJcDTLJfIb+eU6VGYbhskfD1ghy953QW7kgZpB9o5sCSbsx8zUVw/FxYCaVGzMF+pYZbC58KfEeg+0F/UVE4CQuOZ9TliVu1xjDQcB6DPAe3qrYcdF4/Go7sgPc2CkgMAxPkQfcV84Xi++iSTKUJGqNujA2ZT5ggj2qu8V4jg1jlLRM4aaXOgt9o0CXlc5mtlUR87aqNL2qVw/GYc6wrmJ7wwgnW7JGJGJJN7BdCTreoiw2yKlEnesSFNUqH4/xxMIoLKzkh2yra+WMZnbUjYWHmWA518HHkMrR5XypmDS2GRWRQ7Kdb6Kw1ta+m9Y1HWvZbdo29rqZpUVwbi64lc2Ro/hyh8t2DLnUixPy62OoqVrBBBsVsCCLhKUpWFlKUpREpSlESlfL19oiUpSiJSlKIlKUoiUpSiJSlKJdKUpRFrLhIxIZQozkBS1tSBsCelbNKxTTKgu7BR1YgD8zRMllpUeOL4c7TRn91w38jX0cXw97d9HfoXUH8ia11hvWbHNb9R/G8D9Yw8sN7Z0ZQehI0P51uqwIuDceVega3FwbrUgOFiqsvF5vq4iEEv1rJkymNhGGtlz97bJk+bRr20teofEdnMSryyZe+KnBlLsA0uTue/JLHQkwLv510G1LVI2XV8IChdAHDE5LnsfCMUrxtPhzKiSYjMsbreQzv3mexYDu7hVyk33uLVki4dxESqe6UES4hjIHUqDiALSKDqQguLEXJtpa5q/Wpas9u7cPt/k/bLH/ADjeftvgKu8ZilXEwzpC0yiOWMqpUFS5RlY5yBbwWJ5VXJOC8QN07tdTilZ+8AVjide8te+VQAACL35W1ro1fLVhkxaLAD7fjxWXwBxzPp8cFVuzHCjnbESw93IViRVYgkd2gRn8JIBJuBzyqOpq1UpWj3FxuVIxgYLBKUpWq3SlKURKUpREpSlESlKURKUpREpSlESlKURKUrEkqklQQStrgEXF9RcctKIstQfEe0EcbNHGDLKujKpsqG1x3smymxBy6tY3Cmo/jPGGldoIGKoptLKu5I3iiPUbM/y/CPFcpqYeNIlAUAW2A2F9b+p3rn1VcIjqNxPsrUNMXi7sltS4jES6ySZF+7HeMf5/2h9QUv0rymHjQl7AMd2tZj6t8R9yaxCTW51rFLH3nxnw9Ovl5jy263rkPnfJ4yfx0V5sDW5BeMRxZbkIjSsPui+o3BckKD5Fr1pyyYxiLRxxj8TksP4VW361KLIFFlUACsZN6iuN330UrRYqt/2dj0Yuk0OpvYJIh/zh/wBctTPC+2GJw9kxsBte3eRnvffQBv8AMot1NZ5+HtMLFmVfwkoT/ENfytUbxHgWChQu+Yc797Ip9c2e9WYZ3R4jDkP2B6LSRjZMHYq5y9osP3avG4lz3yBCNbbk9AL6322sTYVGPxTEyHR8nlGF09WkDX9QB6VzpoSW7zDxzm3zkDS3V5Crketxrp1qx8K4kXGV1+0A1XTXpY3tbz8qsT1krvCbDdt87qOOjY0Y4qwr324xEwPqjfoyEfpWaHi+Jh/aKJ05lBklHmUJyvzJsVOmik1CDiTIRnj7sE2DaMPQldq3IeIKWy3BNgSAbkA3APpofyqJlXMw5355LD6ZpGXRWzh+NjnQSRMGQ31HUGxBB1DAggg2IIINblUiSZsK/wBZj1U275B867ZwB/eKNvvAZTyK3KGVXUMpBVgCCNQQdQQeldmCdszbjzXOkjMZsstKUqdRpSlKIlKUoiUpVfxHGGlZo8Pay37yZrZEtoQt9CRrc7Ai3i1ykUtjMdHCLuwUcuZPoo1PtUY3HZHuIMNJJ0ZiI0b0OrD3Woccf4XAxL4gTyc2VXn1HK8YYC3mdKzH6QsENhMR17oj9DY1I2KRwu1pPkVG6aNps5wHMhZcXxfiMa5mwcFrgAfWmLEnYC0P68hcnQVu/wBvWtnhk88uVgPPcH8hUdhOJrj379L9yl0jzAqS+0rlT00QcxaTk1brKDXldJaZlgqDHEBZuBuNu3plzur0MTXMu7apHA8WgmJEbgsNSpurgbXKNZredrVIVxPt9imOKUI7J3IsHjYqwc2ZtR+EJ+tSnZD6SJEdMPjvEGIWPEKttTYBZlGxJ+caa6jc16qkpqiaiZVOb4hcgbBsPmLHz81z3VEXbOiBxB6/5kusUpSo1MlKUoiovbHizQ43Ci793H9qyr8+cmPbnlTOcvO/W1V1eLyjEYtoJHRJ5L5zGVzDKArJnAKsoOTMR8m2gNXftd2a+uhGV8ksd8pIJBDWurW81BB5dDciuZYMs7NncFYyQSDdWO4ANgcuWzai5zgbAg82skmjvY2G/bllZdOjjhkAuLkYEbM73urRw3ErZUUKqqANW/kPWpGufcP7RZh9ph5EKsVIGWRQVNiNCG5c1FS8nGZJdB4F5sxUafhUEkn963vtXHdE9pId7j75DFX+64At9irFHiMzlRqANT53r1HiVZio5C/+9VZ+IKgyoSfS+p8+puf1rbjw8uGKSSGzShhbkuW2VPUgsf4fK51DHFpIyC3cwCwviclYYnzKD1F6zRMo136CqxwTipCuja5XkA6gBmA9q3eE48BcrdTr5g2P+/vWCC0rRzCrFFKSCTyqHGCOJmLyaqpsina43cj10Hp51tJi1+AMDfob7Vt4YgAk9ay07lERq3UfxaI2CIPXp11qG45AcOIpU1ZXCn8QbkP0/IVbWiUnMdqguKr380cfyq3ev5ABljX1LHN6RnqKywWdc/RZZbISLBbEUokjuArK42OoIPWsWEwSxlmAALWHhBtYXtqSSTqdfTpUV2SxRKyxNvFNKg9Fdgv+m361YKySW3bsWbAm69Bja3LUfnWCHjHd4N8Oe8Ei3EbIQoAzZk8QIsEHhI5hdL3r5iXKrcVH4uTvBZgLcx19fKpIah0JJbtwWHQNkAvvurb2Z7RRy4eIzSKJSCDfw3sSAb2A1AB061ZAa41PxZFNv9/6VeewnFe9Ro73y2K89DoQPIH+ddSkrTI4McPNUqqi7NpkblfLmrbSlK6S5yUpWDF4lYkeRzZUVmY9AoJJ/IURUP6Ue1MmH7vB4e3ezAtIbn7OMafKQQXNxe40VrWNiKPNK8iqkjF1XZWsEHS0YsotoAbXsBWhhsY+LmlxknxzNmA+6uyIPRQBW27hdyB616aloo4WAuA1rXJOz8Bedrqx8khjacBhht6bF7rHNJlUta9gTYc7a2Fb+F4ViZbZMPIQedhGPX7Qrf2vW4OzeKR4TIqBDPCDaQsxGcMwy5bfCrc6r1OnaGAG8rS4A2AIJJAwGF8b71FDo2okI7hAuMThht9FeeD4L6vBFDuUQBjtmbd292JPvWziJ1jRnY2VFLMegUXJ/IVlqtdvcd3eGEYPindYv4dXkv5FEZf4hXxqmhfWVLY/7PcMeJOJ917aRwiYXbAPZUSV2luz/E92byLHMR7E29q1eGYbPiIY97zwj/mLc1t1s9lcOX4jhlA0Euc+QRGf+ar+dfdJQ2KncG4ANIHSwXhKfWkqGk5l1z1uV1DheNaCX6tIbgm0ZPI7hPQjUdLEfdFWSqv2uwuYKwJU7ZhupHiRh5g6+1S/Asf9Ygjl0DEEOAbhXUlZFB8nVh7V5JesUjSlKIlcT7V8M/s+TEDMcjypiA1towFBQW3y90w9Mt967ZUZxngsGLTJMmYa2OzLfTQ/02PO9QVEPatt5/fZT083ZP1ufsuadn+zaYsSzEsGZ7BlIsQoFmIIIO9r72Qa1IDsC99Z1t/7Zv8AnnrJg+HYjAmSLDTApC2VY5QtnBCyeKRQCCA9gbdLjcm34SbvEVrEXGoO4PMGqQp47WIuRh0V81MniabA4qH4T2Vgw5Dau42ZuXoBYD1tfzra41wyPFRmIkXG1iMykbEdD68iRsTTtFDK8WSJsmY2ke+UqgBLZSNbmwGhBsTYg61Qv7OwrDNHFNlDZRiECRgMCc4RgLDTZ7AHfNzqZsY8LRhwUDpDfXc7qVpYrgWPw05IjMiNcllI0YC2zG4zADwnQH5q9SQ4zVkw8ge2twuQ22LBmAvyurAnTewroPAMTnUo795lOW7C0ika5JB1AI15gj1MhjEULtrsKrup2E61uHPmrIqH+E/eS5dwvijMimQhZOZQEKCDtla5BGxB5g+lb7dqJsyxJGkjswsFZhpsXYEeEAXP6XvVgx/AsPIS5iQtzJAubdTv+dRfAFigDLlCMHZbgbgEhSTzNrXJ61TkibHd2YvlzVgu1wN6sJZm8/QaUXDLErHYnUn+pPt+QrCccvOQW9f9qj+LcQMw7qO4X5m208vP/v1qiy11XXsBgq3wKb7eYD5vtv8A5Zpyv+nLU62Kz62IKki+1/Sq1wt1+u4hdLGOJVHKyZwf9RI9qsKkDwi2g28vT2NbzeLyHspmDDr7raGMNrEXrUkOh9Kw4rGJGNSL8h19Khm4+rxB7FQVDWPK4vYmtA1xFwFu0C6mYeAvKmFk1lWaYo0aqw7tVcqzNIp0GVWve2pFtRrauxPA2wsmI+IormOMtuwvck7XtoLjc3qS7C4B8PgYkkBDnPIyndTM7S5T5jPb2qw16SOnY2xAsR8W/K4MtTI7WF7g+17j45JSlKsKslUr6XcWYuFzgGxkMcQ9HdQ490zVdarXbfAxTwIsq51E0bWO11zWzDmL8jpWrpWwjtXC4biRvtjZZawvIaNq5z2S7MyYhA5PdxfK1tXFtCgPL8R9gRrV74bwTD4fWOMBvvnxOf4jrbyFh5VuQnlXt3CgkkAAXJJsAOpJrxWlNO1mknkyOs3Y0XDR8nicd1slPTUENMO6Md5z/XkvdRnFdZcKP/WZvW0Mw/mwPtXqPiXegGBDKp2e4SMg6ghzqwP3kVh51B9rMbisN3OLKRtDDITMkYZnWN1KM4Y2vlve2UbdL259PCS8NyJuAOJBAHW2dlZc4WVtqhfSBPmxMEd9EieQjzkYIhPskn51eMPOsiq6MGRgGVgbhgRcEHoRXN+1LZsdOfu9zH+SCT/9a7v8Rg19KMJHhDndBb3K52mJNWkdxsOpUdVh+i/Dd5jpptbRRZfImZtPcCFv81VjESZR58q6d9F/Du5wQkI8U7GX+HRY/Yqob+Ovp2lJNWDV3kD8led0VHrTa24fpTPaYfZD98fyaq99EfEDNh8UOUeNxIX912Eo/V2qQ7d8QEEJY/IryH+EG39arH/h/UjB4i//AJjfz7uO9cBsd4nP3W9f8XoScQF1OlKVEspWHFTiNGc7KCfyrNWlxbCmaCWIGxdGUHoSCAfY2oi4z207SxQcVC4rM+HMPj7rMtnsyhgA122QE3F7A6W1vvZGVwrROS1vEjH4ircm/Eu1+lud6qUvC4cVPJLioAhWVQnfI4WN1jQyJIV0AuwKsbo4H7pNswLhWiEb96bspfLlEjSOGlyA/KiIbHXbckGo3lpiF/FgpG6wlIHhsf0pDtM7rhMQyfGIZCtuoUkfrXC+wXHcfh514aCTFJKGkRlBIFszsrHUAgA+3mb/AKEkUMCDsdDVOjwX1Ud1KJVVQVSaJVkBjUXUSK3iV1UEZtVOW5sxtSmka0kO+2WahjnN7outpYCqw4pL6OcPL+JQxWJupKtYDyd96k5HLamsWDgmnw8aQL3EAIZe+UvLKAc2ZkBGTMxz6nNrqF2rPJA6fFb2uR+oqvVC7yRkrFIbMDTmFE8a4suGAzBrNcBgNAehJ0Hlciq9wxPrBZjII0zG73GrMfDGhbQ2FgTbU7eVm4xjI4Imkk+FRc7nTnYDW/Kw3vWlxDBIzK3yZAFsfDqSWv1BGW4OhsOlVC0HxZK8CR4c1FTRGN3jJuVI12uCLgkdeXty2rxiMRkQ68vyryZgxaS/hNrE/dUBQffU+hFY+AcOPFcQEAP1WMhpW5PzEQ65+f4b6i4zUWwGSYsZlforLpRHFrP/ANU/wjsYJ8FE+YxYgl5Uci+kuWyuu5BVIidQQR6g1GY4id444ozJMDICqFdkBz6sQCLpYHS9x1rt7xhlKnYi2mmh00I2qK4H2ZwmC/YQhDbLmJZ2yjZQ7kkLoPCDbQV25aRjy0nZ6i2S5EVa9mtxxHA3XM8H2Y4niDk7owKd5JMgCjmQiksx8tAeoronCOxmAw2Ro4FzIFCs13IKi2YZtA3mAKsVKkhgZEO6oZ6mSY3d6JSlKmUCUpSiJUN2qQnCyEfJlk9o2DsPdVI96ma8soIsRcGtXNDmlpyOHVZaS0gjYqacaQgKI0khVisaWzNkGu+gGwudPEBuQDz7F9oJMdZnNl0IjHwr0NjufM6+m1X/AICBgZ5YHu2q2Y2v3Zv3NvwgZlPVkc86q30jdnPq0v1uJfsZW8YG0cjfN+65/Jj+LSP+OaNpqKUGUBzzk4/1PAHK422vfhgq+l3STRnsyQBmN4/S2uw/FgjHCubKxLRX5E3Lx++rj1YdKukiBgQQCCCCDqCDoQR0riiYthY31BBB2IINwQeoIB9q6J2V7VrigIpLLOBtsJAPnT+q7j0sa538t0C+CQ1sI7jsXW/q7fyO07CdxWND13aMELz3hlxHyPZZsHhDw0lVJODJuAdThSTrY7mE3JP3N/hJK07tDMBiZ2JvmkNrc7WUfoorppkNVXjfY2KYl4SInOpFrxsfMD4T5jrsa538b0vTUlYZam4u3V1gL7QbuGey1wDvIzKs6ToZJ4QyO2Bvbr8qmcIwDY3ERwC/jaxI+VBq5v5KDbzt1rvUaLGoUAKqgADkAosPYAVQOwXDVwDSPiFIlbwKVVpECCzEh1GmZrXzBfgWpXjvafDteJJ47bMc6jzy7+Yr2dZXxVkmtC4OaMrG/P7wVOipXQR2cLE5/gfd6p30t8avAVBsZmCL+4nib2NgD+/Vj+hbA9zwwSHTvpJZT6A92Pa0YPvXLuPJPxbHpDArFcwhjfKcg5yyk2tYWJ31EYtvX6F4ZgUw8McEYskaLGo52UZRc9bCkjmsp2xg4k6x4bAPzwVgAl5JW7XwmsOFcsik7219Row/O9Z6qLdKUpRFAaQ4qRSNMRaRSebogSROl8iRsBzs5+U18xkah0lzBCvg2upEjKMpHUsFsRz8rgyuPwSToUcG1wQQSGUjVWVhqGB1BFQOKWeJTHPD9aiIIMkagkrb++w/Pp9nmuflUaVE9pzCkY4DAqVrxLGGBVhcHQg7HyNUrs92gjhlfCmW5aW8UcmdXjQ3ZswlAKqBYAXPTT4RacbxfDwDNLNGgvYFnAuTsBc71AcFZGKkTIaj+KYhVXU+dRPEu0pWN5IoJHCqzZnUxKcovZc4DNfYFVYG9VqKXC8QLpjsc8EkcjI0KmNImZXMdlaRWMviW42vdfCDWzYpJAdUZZ8FjXZHYu8lG8d4x9bcZf2Km4P+Iw2I/ANweZ1GgBOlLxJYoggEjRjQLI4SIfhN7tl5ZbEeVXXhPZrhOIkaFcTLLIouY2kMUgG18iojW86tvC+zGCwzB4sOgcCwkIzyW6d492/Wq4opC67nWG4X/Ssur4g2zWk87ftc04P2SxvESGmvDBfmpW+/wRv4mP4nAXYhWrq3CeGxYWJYYlyovuSTqWYnUsTqSdTW/SrsUTYxZq58sz5TdxSlKVKokpSlESlKURKUpREpSlEUJ2i4SZ1V0t30d8l9AwPxRseSmw15EKdbEGEwfFQY2hkjzobo8cgsy8mjYHTn6EEEEgg1dqhuLcBjnbvFPdygWzgXzDksi7MoJ02I1sRc0Rcf7ScB+rEvGS8BOhPxR3+WTy5B+exsbZoQj10IIIJBBGxBGoI6ius4vhs0VxJHddsy+NDvvpcab5gBra5qk8Y7Exy+PDSmEn5QS0R9ADdfa48q7VJpQBvZz4jK+fXfz6rlz6NBdrxG33ZuWxwbttLFZMQpmXbvEsJBt8aaK3M3Fj+E1a8B2lwc4+ynRz9y9pB6xtZh7iuOcR7KcQiuWXOoFyyyAr/rIP6Vj4R2QxOJsSndR85JRYC3NV3ProPOvO6W/j+h3NM7ZRF6tPJpx8m9F1KKerHccNf0Pmcl2LiHEm+FRqdFHXqWPJRz/qSAdMusCXZtL3JsSWZjyUaliTYKNdgOVa3Z7hRRBHhUkxB0vK7HIb31aZvDluPhjDEX+HnV04L2ZWJhNOwlmFyulo4r3H2aknxWNi51OtsoOWvLU2iHzG2Ijvi4ixdyGNsN+F8dgC7clWyEWHi3DEDmfvksfZThLpfETrllcWRNzChscpO2diAWtoLKovlu1opXyvWxRMiYGMFgFxnvL3FzsytPBnK8kfQ5x6SXP/3En6Vu1EcSm7p1m5I2SX9yS1n9FbKSToF7ypepFqlKUoiVhnmWNS7kKqgkkmwAG5JrNVfxk3fykf3UDAt0eUaqo6hNGNvny63QisOIAuVkAk2Cq/bntTKU7qBAhOUBpUVnJctkAidSFGVJZDm8VosuVS4IrP0dQg46SZ8olPercIqqVj+rlgFUBR+2U6AbDzrLxHEGadpD+OQa3B71skenlDBE3/GbqbxeDxcuHMiiBZkkZXF5ngMbBcrHNH4mVlsCuxyj26cdC+WhJYLucR0xH+qk6sZHV6rj3QPVWvtn2lRRdbMqMQt9ppkNwg6xxkB5G2uqJqSwEJ9GXBTiHlmkBKiwzndma7SBTyLFgWI5WGxYGL4NwXEcUxGrARR2R5EXLFEo1EUCbX6DXQhm5X7Jw/BR4eNIolCogso/qSdyTqSdySarVDW0kPYA3e6xdbYNjed7XVqMunf2h8Iy48VA9oeBRlVMYEUkfihdAFMbDbLptyItqNKsXZTij4rCQzyKFdl8YX4Qykq1r8rqai+LT3/QD+tZvo/sMMUGyuP+ZHHMf1lNcyndi4K7Uts1rjnirPSlKtKolKUoiUpSiJSlKIlKUoiUpSiJSlKIlaeI4ZDJq0ak9bWb/MNf1rcpRFBv2XwhObuyWGxLu1rbWzNp7V6TgcaaiKJzyzqS3+di5/Spqla6jdbWsL79vXNZ1ja11o/XCvxxsNNSv2i+2Xxf6RWfDYlJBdGVh1Ug+xtzrPWliuHxuc1ir8nQ5X02GYbj8JuPKtlhbtKh2nxEHxqZ4/votpVHV4xo/qlj0St7BYuOZQ8bBlN7EG+2hHkQdCORoi1+JIo8TgNGw7uUEXGV9ASOYBNjys7E7Vg4PK0ZOFlN2QExsd5Y72Uknd1uFfqbNpnAEpNGrqVYBlIIIIuCDoQR0qFhF2+qzMe8S7wSX8TKumYE/wB4mYK97hgwJ0cqCKfpWKHNbxWv1HPzty9KwcRx0eHQyObAWAA1ZidFVF5sToAN6ItXjWNZAsURHfSXC31CKLZ5WHMKCNObMo0vcReNyYeDIlwFU7m5PMsxOpYm5JO5JNZcLEwDzT2MkvxLuEUX7uFeoUEknmzMdAQBHMFxD5W0hU5WC7yNbSKMDU6akjYet1qykvOqPvFWoWhg13LnnDmWNXzGwXIhJP8AgxpDqf8Ah1OcH7MS42zSBocN+Usw6KD8KH751I2GuYSXY/sEuHtLjCs8982UfskYm97H4m8zoOQ0vVtnmWMlixudxe4052O3tXYn0t2cQjhNrAAny2fPTjy4NGa0xlkxubgfK9YLBxwRrHEioijRV0A/68yTqdzWhxni8UKFncKo3JNvYVVeP9vVJMWFXvn2uP2anbVh8XoNPMVU8XhpJT32LkLtuFvZV9ANBvy1OlyarUmi56qzj3WnaczyH5OCt1NfBTYeJ24bOZVkTtKmIu6uii+VQzoDc6AupOZddctsx0tr4as3ZAyJG06lhCZWRonGqrDbDrINLq2WJSynz0BGvF3Rl+1W6gN4DsRzFvS1dp7K9oI5MOImUxy5C7A2s5Y5pSuv3nJsevkbWqvRP/H3mG4OfDn8qBmkf+iwfgdnHaVdqVCdneINIO7kN3VEe/3lcGx9QwYH0U86m6oKZKUpREpSlESlKURKUpREpSlESlKURKUpREpSlESlKURKisVwsZzNC3dSncgXSSwsBKlwG2AzaMLWBtcGVpRFpYTGFjkdckgFyt7gjbMjWGZfOwIuLgXr5xHAJOoDXBVsyOtg8bAEB0J2NiRrcEEgggkHYlhDWvuDcHmDtcH0JHoSKzURRWKx0kEV3QPJcIgU5RIzaLvfKOZ3sATraqxgppZJneVo2nVmVc7ECMbfZQgeEMNcxJZgwubWAl+0zS5ls+RVMTqCoIkKvmkS+4bIoAsR8TaNyiuLoZSskYDpmVsynM6ZdGCoNTcC3hJPibTrXmeb2CswMBxctzF8NxUoscQiA7lYiW88pL2HuprZwsMOHUBdcotc6m17kX5XOp6nU3JJrLBj0ZAwNwQCLc/OqLx3jsbkvJJaLOyxxqxUzshtIzsniWFG8JtYuwtfL8WsTHyuDIhclbyFsbS+TIKT7R9t4sOCFvI18uVNbNa+V3+FTbWxN7bA1z/FcWmx7EYiXuo/8JbqCPxE/F/LyFSHEsEuIRcpAy/s8gCqnlGq+FRpsN+dzrUSeJT4c2mizj7y8/UdfSvU0GiYoQHyDWfxxA5D84+S8/U6UfMCyHujdexPnu6KcwEUSC0YFv1PvX3EYVW1e7a3A5flURF2qh/w5B/ARXiXtbH8qSE/uH+YFdXWxz9QuQIZb4AqSlwQdwz2CL8K+fU1GcR4kZJkSMtYNY5DYlW8MgB5XRmW/LN5VryT4zFaKmRer6foNT+lS3CuEJhxmY5n5k/0rLgHNLXZEW/z5y5qRp7I6xOIyG7nsXSZ+IAzYXE4ezL4opFOhyFSxU9HDxJa/W2zXq4xyBgCNQReuM9neNiGZo5QcszqyZQSwZLW8PR7BRz266dN4PjWUiGYBWa7IR8LbsyX++oO3zAFhswXyVVTmnl7M+XEL0VPJ2sYePPmpylKVXUqUpSiJSlKIlKUoiUpSiJSlKIlKUoiUpSiJSlKIlKUoiUpSiKF7TYKeaJRA2VlcMRfKWXKylQxBAPiB1FjlsbA3qn/ANkYwNmbCFiNAzLE3+mOcLbyyAda6VWjxnEGLDzSLukUjD1VSR/KtHMDlu2Qt2Kk4Dh82JjEdnw8ClkYll76TKSHWPuyVjW9xmBuLEKBowl8T2XwUiBGw8dgoVbKAVAFgFI1FhppUlgoBHHHGuyIqj0AA3rPVcHVN2qySXDvLmvF+yEuDu+FJkj1LRN8Vusbcz+E6nqTpVSxvFvCWWVQBe6spuCNwb7WPXauu8exoUBFBd2uqIurOx5KPIbk2A3JABNODdisOjjE4iJJMSSGJ1KIdLZVOhZbAd4RmPkLAdqi0xM24lGsNhwBvxNjf34rl1ejITZ7e6TmNlt/Bcn4VwLieKHeR4EMm4ZgkYbpl7zKWB6i48684qWbCMExOGaAk2F1yhj0Rvhb+FjX6IrXxWFjlRo5EV0YWZWUMpB5FToasM0zOHd4Ajdl6/IPJQO0dC4WyXDYOKIw0ZR66Ee1e8PO2IbJhkad9iRpGn7z7D03NdGxH0c8MYNlw4RjYg3ZghG2WNyUA/DaxrVjjfBsEmVVW4CSKLRE3so/ATp4W5mwLVip02Wt/wDKPzJ/Az6+SxTaHjc7/wBH+W/z+8147K9khhm7+YiTEH5vlTyQH+e58tqsWMwwlQoSV2KsujIw1V1PUH2OxuCa9wzBhpv0rLXBkmfK/tHm5O1dpsTWN1ALBfODcQaUNHIAs0RCyKL2NxdZEv8AI41B1sQy7qalaruPhkzpLDYSoGHiNlkUkHu39xcNup12JDS2AxizJmFwQbMraMjDdWHXUbaEEEEggmZjtZV3N1VuUpStlqlKUoiUpSiJSlKIlKV8oiWr7SlESlKURKUpREpSlESlKURKxTxB1ZG2YEH0Isay0oiqXAppsnctlZ4G7mTM2VvABlksAQc6FZBtbPbcG0tIpIsDatPtDH3Dri15ZYpl/wARCwyEfiRnJHIh3B3BG+RY2qtIyxVmN1woXgqiLFknXvY8oLakGMlsqnldWY2/AKt1U3HS926SfcfNpvYHxAeqkj3q5VtTuu225KltnX3pSlKnVZKxSxK6lWAZSCCCAQQdwQdxWWlEVL4jwWbB/aYUNJCNWg+J4x1gJ1IH+GdbfCdAh9YDiXfqCkpCnmMpPT5gdjpqNDvVyqtcY7NXdsRhiscx1dWuIprffsDle2neAE23DWFq8kN+83NWY5/6vy9luxJlAAubdTc+5NeWujd6u4FnH31Gtv3hcke453ENwXjXfRq9jYg6H1PP2raxfE7ZURfHI2Rc3wgkXu1tbW6f9aiY/HBSyRYYqyxuGAI1BFx71kqv8H4ecFkjzl0kJvfcS2LO45WezMQLWbUDxG1gq6qKUpSiJSlKIv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8294192" y="3505200"/>
            <a:ext cx="3573463" cy="2362200"/>
            <a:chOff x="8294192" y="3505200"/>
            <a:chExt cx="3573463" cy="2362200"/>
          </a:xfrm>
        </p:grpSpPr>
        <p:pic>
          <p:nvPicPr>
            <p:cNvPr id="224258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976" r="38698" b="28537"/>
            <a:stretch/>
          </p:blipFill>
          <p:spPr bwMode="auto">
            <a:xfrm>
              <a:off x="8294192" y="3505200"/>
              <a:ext cx="3573463" cy="2362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2" name="Rectangle 31"/>
            <p:cNvSpPr/>
            <p:nvPr/>
          </p:nvSpPr>
          <p:spPr>
            <a:xfrm>
              <a:off x="8456612" y="4714875"/>
              <a:ext cx="504241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3200" b="1" spc="67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A</a:t>
              </a:r>
              <a:endParaRPr lang="en-US" sz="4400" b="1" spc="67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10285412" y="4686300"/>
              <a:ext cx="512256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3200" b="1" spc="67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B</a:t>
              </a:r>
              <a:endParaRPr lang="en-US" sz="4400" b="1" spc="67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endParaRPr>
            </a:p>
          </p:txBody>
        </p:sp>
      </p:grpSp>
      <p:pic>
        <p:nvPicPr>
          <p:cNvPr id="42" name="Picture 4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812" y="3474127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TextBox 44"/>
          <p:cNvSpPr txBox="1"/>
          <p:nvPr/>
        </p:nvSpPr>
        <p:spPr>
          <a:xfrm>
            <a:off x="1293812" y="3886200"/>
            <a:ext cx="3428994" cy="49242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b="1" smtClean="0">
                <a:latin typeface="Arial" pitchFamily="34" charset="0"/>
                <a:cs typeface="Arial" pitchFamily="34" charset="0"/>
              </a:rPr>
              <a:t>Theo đề bài ta có :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3574356"/>
              </p:ext>
            </p:extLst>
          </p:nvPr>
        </p:nvGraphicFramePr>
        <p:xfrm>
          <a:off x="4764083" y="3936587"/>
          <a:ext cx="1609725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302" name="Equation" r:id="rId7" imgW="749160" imgH="177480" progId="Equation.DSMT4">
                  <p:embed/>
                </p:oleObj>
              </mc:Choice>
              <mc:Fallback>
                <p:oleObj name="Equation" r:id="rId7" imgW="749160" imgH="177480" progId="Equation.DSMT4">
                  <p:embed/>
                  <p:pic>
                    <p:nvPicPr>
                      <p:cNvPr id="0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4083" y="3936587"/>
                        <a:ext cx="1609725" cy="382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354550"/>
              </p:ext>
            </p:extLst>
          </p:nvPr>
        </p:nvGraphicFramePr>
        <p:xfrm>
          <a:off x="4764083" y="4421489"/>
          <a:ext cx="1227137" cy="38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303" name="Equation" r:id="rId9" imgW="571320" imgH="177480" progId="Equation.DSMT4">
                  <p:embed/>
                </p:oleObj>
              </mc:Choice>
              <mc:Fallback>
                <p:oleObj name="Equation" r:id="rId9" imgW="5713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4083" y="4421489"/>
                        <a:ext cx="1227137" cy="382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8155280"/>
              </p:ext>
            </p:extLst>
          </p:nvPr>
        </p:nvGraphicFramePr>
        <p:xfrm>
          <a:off x="4764083" y="4906390"/>
          <a:ext cx="1254125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304" name="Equation" r:id="rId11" imgW="583920" imgH="215640" progId="Equation.DSMT4">
                  <p:embed/>
                </p:oleObj>
              </mc:Choice>
              <mc:Fallback>
                <p:oleObj name="Equation" r:id="rId11" imgW="58392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4083" y="4906390"/>
                        <a:ext cx="1254125" cy="465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7533395"/>
              </p:ext>
            </p:extLst>
          </p:nvPr>
        </p:nvGraphicFramePr>
        <p:xfrm>
          <a:off x="4764083" y="5473842"/>
          <a:ext cx="1281112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305" name="Equation" r:id="rId13" imgW="596880" imgH="215640" progId="Equation.DSMT4">
                  <p:embed/>
                </p:oleObj>
              </mc:Choice>
              <mc:Fallback>
                <p:oleObj name="Equation" r:id="rId13" imgW="59688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4083" y="5473842"/>
                        <a:ext cx="1281112" cy="465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3963341"/>
              </p:ext>
            </p:extLst>
          </p:nvPr>
        </p:nvGraphicFramePr>
        <p:xfrm>
          <a:off x="4764083" y="6041293"/>
          <a:ext cx="2206625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306" name="Equation" r:id="rId15" imgW="1028520" imgH="215640" progId="Equation.DSMT4">
                  <p:embed/>
                </p:oleObj>
              </mc:Choice>
              <mc:Fallback>
                <p:oleObj name="Equation" r:id="rId15" imgW="102852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4083" y="6041293"/>
                        <a:ext cx="2206625" cy="46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37049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40161</TotalTime>
  <Words>1443</Words>
  <PresentationFormat>Custom</PresentationFormat>
  <Paragraphs>147</Paragraphs>
  <Slides>15</Slides>
  <Notes>15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2021-08-04T05:24:17Z</dcterms:created>
  <dcterms:modified xsi:type="dcterms:W3CDTF">2024-03-14T01:56:04Z</dcterms:modified>
</cp:coreProperties>
</file>