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2" r:id="rId2"/>
    <p:sldId id="403" r:id="rId3"/>
    <p:sldId id="414" r:id="rId4"/>
    <p:sldId id="413" r:id="rId5"/>
    <p:sldId id="404" r:id="rId6"/>
    <p:sldId id="405" r:id="rId7"/>
    <p:sldId id="406" r:id="rId8"/>
    <p:sldId id="407" r:id="rId9"/>
    <p:sldId id="408" r:id="rId10"/>
    <p:sldId id="420" r:id="rId11"/>
    <p:sldId id="409" r:id="rId12"/>
    <p:sldId id="410" r:id="rId13"/>
    <p:sldId id="415" r:id="rId14"/>
    <p:sldId id="416" r:id="rId15"/>
    <p:sldId id="417" r:id="rId16"/>
    <p:sldId id="419" r:id="rId17"/>
    <p:sldId id="418" r:id="rId18"/>
    <p:sldId id="345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412"/>
            <p14:sldId id="403"/>
            <p14:sldId id="414"/>
            <p14:sldId id="413"/>
            <p14:sldId id="404"/>
            <p14:sldId id="405"/>
            <p14:sldId id="406"/>
            <p14:sldId id="407"/>
            <p14:sldId id="408"/>
            <p14:sldId id="420"/>
            <p14:sldId id="409"/>
            <p14:sldId id="410"/>
            <p14:sldId id="415"/>
            <p14:sldId id="416"/>
            <p14:sldId id="417"/>
            <p14:sldId id="419"/>
            <p14:sldId id="418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BCD8"/>
    <a:srgbClr val="DADFD9"/>
    <a:srgbClr val="D5DAD4"/>
    <a:srgbClr val="660033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6686" autoAdjust="0"/>
  </p:normalViewPr>
  <p:slideViewPr>
    <p:cSldViewPr>
      <p:cViewPr varScale="1">
        <p:scale>
          <a:sx n="64" d="100"/>
          <a:sy n="64" d="100"/>
        </p:scale>
        <p:origin x="776" y="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62.wmf"/><Relationship Id="rId3" Type="http://schemas.openxmlformats.org/officeDocument/2006/relationships/image" Target="../media/image156.wmf"/><Relationship Id="rId7" Type="http://schemas.openxmlformats.org/officeDocument/2006/relationships/image" Target="../media/image128.wmf"/><Relationship Id="rId12" Type="http://schemas.openxmlformats.org/officeDocument/2006/relationships/image" Target="../media/image161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27.wmf"/><Relationship Id="rId11" Type="http://schemas.openxmlformats.org/officeDocument/2006/relationships/image" Target="../media/image160.wmf"/><Relationship Id="rId5" Type="http://schemas.openxmlformats.org/officeDocument/2006/relationships/image" Target="../media/image158.wmf"/><Relationship Id="rId10" Type="http://schemas.openxmlformats.org/officeDocument/2006/relationships/image" Target="../media/image159.wmf"/><Relationship Id="rId4" Type="http://schemas.openxmlformats.org/officeDocument/2006/relationships/image" Target="../media/image157.wmf"/><Relationship Id="rId9" Type="http://schemas.openxmlformats.org/officeDocument/2006/relationships/image" Target="../media/image130.wmf"/><Relationship Id="rId14" Type="http://schemas.openxmlformats.org/officeDocument/2006/relationships/image" Target="../media/image1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emf"/><Relationship Id="rId1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e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emf"/><Relationship Id="rId9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4.wmf"/><Relationship Id="rId5" Type="http://schemas.openxmlformats.org/officeDocument/2006/relationships/image" Target="../media/image69.wmf"/><Relationship Id="rId10" Type="http://schemas.openxmlformats.org/officeDocument/2006/relationships/image" Target="../media/image27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98.wmf"/><Relationship Id="rId3" Type="http://schemas.openxmlformats.org/officeDocument/2006/relationships/image" Target="../media/image92.wmf"/><Relationship Id="rId7" Type="http://schemas.openxmlformats.org/officeDocument/2006/relationships/image" Target="../media/image3.wmf"/><Relationship Id="rId12" Type="http://schemas.openxmlformats.org/officeDocument/2006/relationships/image" Target="../media/image97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2.wmf"/><Relationship Id="rId11" Type="http://schemas.openxmlformats.org/officeDocument/2006/relationships/image" Target="../media/image96.wmf"/><Relationship Id="rId5" Type="http://schemas.openxmlformats.org/officeDocument/2006/relationships/image" Target="../media/image94.wmf"/><Relationship Id="rId10" Type="http://schemas.openxmlformats.org/officeDocument/2006/relationships/image" Target="../media/image7.wmf"/><Relationship Id="rId4" Type="http://schemas.openxmlformats.org/officeDocument/2006/relationships/image" Target="../media/image93.wmf"/><Relationship Id="rId9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4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04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8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5.wmf"/><Relationship Id="rId12" Type="http://schemas.openxmlformats.org/officeDocument/2006/relationships/image" Target="../media/image107.emf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109.png"/><Relationship Id="rId15" Type="http://schemas.openxmlformats.org/officeDocument/2006/relationships/image" Target="../media/image111.png"/><Relationship Id="rId10" Type="http://schemas.openxmlformats.org/officeDocument/2006/relationships/image" Target="../media/image110.png"/><Relationship Id="rId19" Type="http://schemas.openxmlformats.org/officeDocument/2006/relationships/image" Target="../media/image115.png"/><Relationship Id="rId4" Type="http://schemas.openxmlformats.org/officeDocument/2006/relationships/image" Target="../media/image44.png"/><Relationship Id="rId9" Type="http://schemas.openxmlformats.org/officeDocument/2006/relationships/image" Target="../media/image106.wmf"/><Relationship Id="rId14" Type="http://schemas.openxmlformats.org/officeDocument/2006/relationships/image" Target="../media/image10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24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18.wmf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92.bin"/><Relationship Id="rId5" Type="http://schemas.openxmlformats.org/officeDocument/2006/relationships/image" Target="../media/image123.png"/><Relationship Id="rId15" Type="http://schemas.openxmlformats.org/officeDocument/2006/relationships/image" Target="../media/image110.png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31.wmf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5.wmf"/><Relationship Id="rId11" Type="http://schemas.openxmlformats.org/officeDocument/2006/relationships/image" Target="../media/image137.png"/><Relationship Id="rId24" Type="http://schemas.openxmlformats.org/officeDocument/2006/relationships/oleObject" Target="../embeddings/oleObject104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image" Target="../media/image136.png"/><Relationship Id="rId19" Type="http://schemas.openxmlformats.org/officeDocument/2006/relationships/image" Target="../media/image130.wmf"/><Relationship Id="rId4" Type="http://schemas.openxmlformats.org/officeDocument/2006/relationships/image" Target="../media/image88.png"/><Relationship Id="rId9" Type="http://schemas.openxmlformats.org/officeDocument/2006/relationships/image" Target="../media/image135.png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3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42.wmf"/><Relationship Id="rId18" Type="http://schemas.openxmlformats.org/officeDocument/2006/relationships/image" Target="../media/image150.png"/><Relationship Id="rId26" Type="http://schemas.openxmlformats.org/officeDocument/2006/relationships/image" Target="../media/image147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45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44.wmf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2.bin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41.wmf"/><Relationship Id="rId24" Type="http://schemas.openxmlformats.org/officeDocument/2006/relationships/image" Target="../media/image152.png"/><Relationship Id="rId5" Type="http://schemas.openxmlformats.org/officeDocument/2006/relationships/image" Target="../media/image149.png"/><Relationship Id="rId15" Type="http://schemas.openxmlformats.org/officeDocument/2006/relationships/image" Target="../media/image143.wmf"/><Relationship Id="rId23" Type="http://schemas.openxmlformats.org/officeDocument/2006/relationships/image" Target="../media/image146.wmf"/><Relationship Id="rId28" Type="http://schemas.openxmlformats.org/officeDocument/2006/relationships/image" Target="../media/image148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51.png"/><Relationship Id="rId4" Type="http://schemas.openxmlformats.org/officeDocument/2006/relationships/image" Target="../media/image135.png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3.bin"/><Relationship Id="rId27" Type="http://schemas.openxmlformats.org/officeDocument/2006/relationships/oleObject" Target="../embeddings/oleObject1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56.wmf"/><Relationship Id="rId18" Type="http://schemas.openxmlformats.org/officeDocument/2006/relationships/image" Target="../media/image158.wmf"/><Relationship Id="rId26" Type="http://schemas.openxmlformats.org/officeDocument/2006/relationships/image" Target="../media/image130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162.wmf"/><Relationship Id="rId7" Type="http://schemas.openxmlformats.org/officeDocument/2006/relationships/image" Target="../media/image165.png"/><Relationship Id="rId12" Type="http://schemas.openxmlformats.org/officeDocument/2006/relationships/oleObject" Target="../embeddings/oleObject118.bin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7.wmf"/><Relationship Id="rId20" Type="http://schemas.openxmlformats.org/officeDocument/2006/relationships/image" Target="../media/image127.wmf"/><Relationship Id="rId29" Type="http://schemas.openxmlformats.org/officeDocument/2006/relationships/oleObject" Target="../embeddings/oleObject12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9.png"/><Relationship Id="rId11" Type="http://schemas.openxmlformats.org/officeDocument/2006/relationships/image" Target="../media/image155.wmf"/><Relationship Id="rId24" Type="http://schemas.openxmlformats.org/officeDocument/2006/relationships/image" Target="../media/image129.wmf"/><Relationship Id="rId32" Type="http://schemas.openxmlformats.org/officeDocument/2006/relationships/image" Target="../media/image161.wmf"/><Relationship Id="rId5" Type="http://schemas.openxmlformats.org/officeDocument/2006/relationships/image" Target="../media/image135.png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59.wmf"/><Relationship Id="rId36" Type="http://schemas.openxmlformats.org/officeDocument/2006/relationships/image" Target="../media/image163.wmf"/><Relationship Id="rId10" Type="http://schemas.openxmlformats.org/officeDocument/2006/relationships/oleObject" Target="../embeddings/oleObject117.bin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7.bin"/><Relationship Id="rId4" Type="http://schemas.openxmlformats.org/officeDocument/2006/relationships/image" Target="../media/image164.png"/><Relationship Id="rId9" Type="http://schemas.openxmlformats.org/officeDocument/2006/relationships/image" Target="../media/image154.wmf"/><Relationship Id="rId14" Type="http://schemas.openxmlformats.org/officeDocument/2006/relationships/image" Target="../media/image166.png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160.wmf"/><Relationship Id="rId35" Type="http://schemas.openxmlformats.org/officeDocument/2006/relationships/oleObject" Target="../embeddings/oleObject1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8.png"/><Relationship Id="rId5" Type="http://schemas.openxmlformats.org/officeDocument/2006/relationships/image" Target="../media/image149.png"/><Relationship Id="rId4" Type="http://schemas.openxmlformats.org/officeDocument/2006/relationships/image" Target="../media/image135.png"/><Relationship Id="rId9" Type="http://schemas.openxmlformats.org/officeDocument/2006/relationships/image" Target="../media/image1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12.pn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7" Type="http://schemas.openxmlformats.org/officeDocument/2006/relationships/image" Target="../media/image23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4.png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21.wmf"/><Relationship Id="rId10" Type="http://schemas.openxmlformats.org/officeDocument/2006/relationships/image" Target="../media/image15.wmf"/><Relationship Id="rId19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5.bin"/><Relationship Id="rId26" Type="http://schemas.openxmlformats.org/officeDocument/2006/relationships/image" Target="../media/image43.png"/><Relationship Id="rId39" Type="http://schemas.openxmlformats.org/officeDocument/2006/relationships/image" Target="../media/image4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3.wmf"/><Relationship Id="rId34" Type="http://schemas.openxmlformats.org/officeDocument/2006/relationships/oleObject" Target="../embeddings/oleObject32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8.wmf"/><Relationship Id="rId38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42.png"/><Relationship Id="rId23" Type="http://schemas.openxmlformats.org/officeDocument/2006/relationships/image" Target="../media/image34.emf"/><Relationship Id="rId28" Type="http://schemas.openxmlformats.org/officeDocument/2006/relationships/image" Target="../media/image36.wmf"/><Relationship Id="rId36" Type="http://schemas.openxmlformats.org/officeDocument/2006/relationships/oleObject" Target="../embeddings/oleObject33.bin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31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27.bin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7.wmf"/><Relationship Id="rId35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1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9.wmf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4.png"/><Relationship Id="rId5" Type="http://schemas.openxmlformats.org/officeDocument/2006/relationships/image" Target="../media/image57.wmf"/><Relationship Id="rId15" Type="http://schemas.openxmlformats.org/officeDocument/2006/relationships/image" Target="../media/image60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56.bin"/><Relationship Id="rId26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2.wmf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0.wmf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png"/><Relationship Id="rId11" Type="http://schemas.openxmlformats.org/officeDocument/2006/relationships/image" Target="../media/image67.wmf"/><Relationship Id="rId24" Type="http://schemas.openxmlformats.org/officeDocument/2006/relationships/image" Target="../media/image73.wmf"/><Relationship Id="rId5" Type="http://schemas.openxmlformats.org/officeDocument/2006/relationships/image" Target="../media/image65.wmf"/><Relationship Id="rId15" Type="http://schemas.openxmlformats.org/officeDocument/2006/relationships/image" Target="../media/image69.wmf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74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77.png"/><Relationship Id="rId27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4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79.wmf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69.bin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65.bin"/><Relationship Id="rId23" Type="http://schemas.openxmlformats.org/officeDocument/2006/relationships/image" Target="../media/image89.png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0.wmf"/><Relationship Id="rId14" Type="http://schemas.openxmlformats.org/officeDocument/2006/relationships/image" Target="../media/image82.wmf"/><Relationship Id="rId22" Type="http://schemas.openxmlformats.org/officeDocument/2006/relationships/image" Target="../media/image8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3.wmf"/><Relationship Id="rId18" Type="http://schemas.openxmlformats.org/officeDocument/2006/relationships/image" Target="../media/image101.png"/><Relationship Id="rId26" Type="http://schemas.openxmlformats.org/officeDocument/2006/relationships/image" Target="../media/image95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76.bin"/><Relationship Id="rId34" Type="http://schemas.openxmlformats.org/officeDocument/2006/relationships/image" Target="../media/image98.wmf"/><Relationship Id="rId7" Type="http://schemas.openxmlformats.org/officeDocument/2006/relationships/image" Target="../media/image89.png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4.wmf"/><Relationship Id="rId25" Type="http://schemas.openxmlformats.org/officeDocument/2006/relationships/oleObject" Target="../embeddings/oleObject78.bin"/><Relationship Id="rId3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image" Target="../media/image2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90.wmf"/><Relationship Id="rId11" Type="http://schemas.openxmlformats.org/officeDocument/2006/relationships/image" Target="../media/image92.wmf"/><Relationship Id="rId24" Type="http://schemas.openxmlformats.org/officeDocument/2006/relationships/image" Target="../media/image4.wmf"/><Relationship Id="rId32" Type="http://schemas.openxmlformats.org/officeDocument/2006/relationships/image" Target="../media/image97.wmf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100.png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7.wmf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5.bin"/><Relationship Id="rId31" Type="http://schemas.openxmlformats.org/officeDocument/2006/relationships/oleObject" Target="../embeddings/oleObject81.bin"/><Relationship Id="rId4" Type="http://schemas.openxmlformats.org/officeDocument/2006/relationships/image" Target="../media/image44.png"/><Relationship Id="rId9" Type="http://schemas.openxmlformats.org/officeDocument/2006/relationships/image" Target="../media/image91.wmf"/><Relationship Id="rId14" Type="http://schemas.openxmlformats.org/officeDocument/2006/relationships/image" Target="../media/image99.png"/><Relationship Id="rId22" Type="http://schemas.openxmlformats.org/officeDocument/2006/relationships/image" Target="../media/image3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9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5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812" y="228600"/>
            <a:ext cx="11885927" cy="1468060"/>
            <a:chOff x="156516" y="3843487"/>
            <a:chExt cx="11885927" cy="1468060"/>
          </a:xfrm>
        </p:grpSpPr>
        <p:grpSp>
          <p:nvGrpSpPr>
            <p:cNvPr id="49" name="Group 48"/>
            <p:cNvGrpSpPr/>
            <p:nvPr/>
          </p:nvGrpSpPr>
          <p:grpSpPr>
            <a:xfrm>
              <a:off x="156516" y="3843487"/>
              <a:ext cx="11885927" cy="1468060"/>
              <a:chOff x="25142" y="0"/>
              <a:chExt cx="16664455" cy="191435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5142" y="0"/>
                <a:ext cx="16664455" cy="1914351"/>
                <a:chOff x="25142" y="0"/>
                <a:chExt cx="16664455" cy="191435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6836" y="0"/>
                  <a:ext cx="11782531" cy="13292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9" tIns="60949" rIns="121899" bIns="60949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5142" y="42041"/>
                  <a:ext cx="16664455" cy="1872310"/>
                  <a:chOff x="89541" y="162818"/>
                  <a:chExt cx="12856845" cy="1471493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870751" y="211593"/>
                    <a:ext cx="12075635" cy="1352811"/>
                  </a:xfrm>
                  <a:prstGeom prst="roundRect">
                    <a:avLst>
                      <a:gd name="adj" fmla="val 9218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91740" y="162818"/>
                    <a:ext cx="1368546" cy="14096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89541" y="188468"/>
                    <a:ext cx="1368546" cy="13451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83508" y="498787"/>
                    <a:ext cx="732072" cy="1135524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6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3</a:t>
                    </a:r>
                    <a:endParaRPr lang="en-US" sz="8000" b="1" cap="none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43" y="382763"/>
                <a:ext cx="1471011" cy="49991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894844" y="4078764"/>
              <a:ext cx="98109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không gian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xyz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b="1"/>
                <a:t> cho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(0; 2; 1),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(3;-2; 1)</a:t>
              </a:r>
              <a:r>
                <a:rPr lang="en-US" b="1"/>
                <a:t> và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(-2; 5; 7).</a:t>
              </a:r>
              <a:r>
                <a:rPr lang="en-US" b="1"/>
                <a:t>       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42006" y="4573733"/>
              <a:ext cx="7945437" cy="521407"/>
              <a:chOff x="2339975" y="5747760"/>
              <a:chExt cx="7945437" cy="521407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9966209"/>
                  </p:ext>
                </p:extLst>
              </p:nvPr>
            </p:nvGraphicFramePr>
            <p:xfrm>
              <a:off x="8736560" y="5747760"/>
              <a:ext cx="718705" cy="470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057" name="Equation" r:id="rId5" imgW="368280" imgH="241200" progId="Equation.DSMT4">
                      <p:embed/>
                    </p:oleObj>
                  </mc:Choice>
                  <mc:Fallback>
                    <p:oleObj name="Equation" r:id="rId5" imgW="368280" imgH="241200" progId="Equation.DSMT4">
                      <p:embed/>
                      <p:pic>
                        <p:nvPicPr>
                          <p:cNvPr id="64" name="Object 6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736560" y="5747760"/>
                            <a:ext cx="718705" cy="470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10"/>
              <p:cNvSpPr/>
              <p:nvPr/>
            </p:nvSpPr>
            <p:spPr>
              <a:xfrm>
                <a:off x="2339975" y="5807502"/>
                <a:ext cx="79454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/>
                  <a:t>a) Tính chu vi của tam giác 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b="1"/>
                  <a:t> b) Tính </a:t>
                </a: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546543" y="2284826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/>
              <a:t>C</a:t>
            </a:r>
            <a:r>
              <a:rPr lang="pl-PL" b="1"/>
              <a:t>hu vi của tam giác </a:t>
            </a:r>
            <a:r>
              <a:rPr lang="pl-PL"/>
              <a:t>ABC</a:t>
            </a:r>
            <a:r>
              <a:rPr lang="en-US"/>
              <a:t> là: 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712810"/>
              </p:ext>
            </p:extLst>
          </p:nvPr>
        </p:nvGraphicFramePr>
        <p:xfrm>
          <a:off x="6015478" y="2189124"/>
          <a:ext cx="3590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Equation" r:id="rId7" imgW="1676160" imgH="253800" progId="Equation.DSMT4">
                  <p:embed/>
                </p:oleObj>
              </mc:Choice>
              <mc:Fallback>
                <p:oleObj name="Equation" r:id="rId7" imgW="1676160" imgH="25380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5478" y="2189124"/>
                        <a:ext cx="35909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57450"/>
              </p:ext>
            </p:extLst>
          </p:nvPr>
        </p:nvGraphicFramePr>
        <p:xfrm>
          <a:off x="1656471" y="2667000"/>
          <a:ext cx="45196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9" name="Equation" r:id="rId9" imgW="2108160" imgH="419040" progId="Equation.DSMT4">
                  <p:embed/>
                </p:oleObj>
              </mc:Choice>
              <mc:Fallback>
                <p:oleObj name="Equation" r:id="rId9" imgW="2108160" imgH="4190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6471" y="2667000"/>
                        <a:ext cx="4519612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7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142954" y="34518"/>
            <a:ext cx="11101986" cy="3463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IV . </a:t>
            </a:r>
            <a:r>
              <a:rPr lang="vi-VN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VẬN DỤNG TOẠ ĐỘ CỦA VECTƠ TRONG MỘT SỐ BÀI TOÁN THỰC TIỄN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252" y="458698"/>
            <a:ext cx="11993598" cy="1436325"/>
            <a:chOff x="130961" y="2608326"/>
            <a:chExt cx="11993598" cy="1436325"/>
          </a:xfrm>
        </p:grpSpPr>
        <p:grpSp>
          <p:nvGrpSpPr>
            <p:cNvPr id="24" name="Group 23"/>
            <p:cNvGrpSpPr/>
            <p:nvPr/>
          </p:nvGrpSpPr>
          <p:grpSpPr>
            <a:xfrm>
              <a:off x="130961" y="2644021"/>
              <a:ext cx="11993598" cy="1400630"/>
              <a:chOff x="18140" y="0"/>
              <a:chExt cx="15519376" cy="187378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8140" y="13235"/>
                <a:ext cx="15519376" cy="1860548"/>
                <a:chOff x="364977" y="4308133"/>
                <a:chExt cx="15519376" cy="186054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64977" y="4308133"/>
                  <a:ext cx="15519376" cy="1860548"/>
                  <a:chOff x="84138" y="140179"/>
                  <a:chExt cx="11973406" cy="1462249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665640" y="140179"/>
                    <a:ext cx="11391904" cy="1462249"/>
                  </a:xfrm>
                  <a:prstGeom prst="roundRect">
                    <a:avLst>
                      <a:gd name="adj" fmla="val 8426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216066" y="162818"/>
                    <a:ext cx="1323530" cy="14096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84138" y="221825"/>
                    <a:ext cx="1348939" cy="127443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497185" y="416313"/>
                    <a:ext cx="675649" cy="116496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6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5</a:t>
                    </a:r>
                    <a:endParaRPr lang="en-US" sz="8000" b="1" cap="none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1112" y="4580260"/>
                  <a:ext cx="1394216" cy="4204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3426" y="2608326"/>
              <a:ext cx="10561133" cy="138831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73723" y="2172895"/>
            <a:ext cx="69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Gọi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x; y, z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/>
              <a:t>là vị trí máy bay sau 5 phút tiếp theo.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31248"/>
              </p:ext>
            </p:extLst>
          </p:nvPr>
        </p:nvGraphicFramePr>
        <p:xfrm>
          <a:off x="764859" y="2560724"/>
          <a:ext cx="61150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37" name="Equation" r:id="rId6" imgW="3136680" imgH="419040" progId="Equation.DSMT4">
                  <p:embed/>
                </p:oleObj>
              </mc:Choice>
              <mc:Fallback>
                <p:oleObj name="Equation" r:id="rId6" imgW="313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859" y="2560724"/>
                        <a:ext cx="61150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43164"/>
              </p:ext>
            </p:extLst>
          </p:nvPr>
        </p:nvGraphicFramePr>
        <p:xfrm>
          <a:off x="1366600" y="3149960"/>
          <a:ext cx="41830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38" name="Equation" r:id="rId8" imgW="2145960" imgH="736560" progId="Equation.DSMT4">
                  <p:embed/>
                </p:oleObj>
              </mc:Choice>
              <mc:Fallback>
                <p:oleObj name="Equation" r:id="rId8" imgW="2145960" imgH="7365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6600" y="3149960"/>
                        <a:ext cx="4183063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1728" y="1925410"/>
            <a:ext cx="1164437" cy="27434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2436" y="4509719"/>
            <a:ext cx="6172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Gọi D là vị trí máy bay sau 10 phút tiếp theo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0194" y="5023228"/>
            <a:ext cx="279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Theo giả thiết ta có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84888"/>
              </p:ext>
            </p:extLst>
          </p:nvPr>
        </p:nvGraphicFramePr>
        <p:xfrm>
          <a:off x="3217047" y="5049869"/>
          <a:ext cx="2855381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39" name="Equation" r:id="rId11" imgW="1465631" imgH="256906" progId="Equation.DSMT4">
                  <p:embed/>
                </p:oleObj>
              </mc:Choice>
              <mc:Fallback>
                <p:oleObj name="Equation" r:id="rId11" imgW="1465631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7047" y="5049869"/>
                        <a:ext cx="2855381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18565"/>
              </p:ext>
            </p:extLst>
          </p:nvPr>
        </p:nvGraphicFramePr>
        <p:xfrm>
          <a:off x="3043834" y="5708424"/>
          <a:ext cx="2474871" cy="39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0" name="Equation" r:id="rId13" imgW="1269720" imgH="203040" progId="Equation.DSMT4">
                  <p:embed/>
                </p:oleObj>
              </mc:Choice>
              <mc:Fallback>
                <p:oleObj name="Equation" r:id="rId13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3834" y="5708424"/>
                        <a:ext cx="2474871" cy="39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60774" y="2525670"/>
            <a:ext cx="5451131" cy="3055365"/>
            <a:chOff x="6660774" y="2525670"/>
            <a:chExt cx="5451131" cy="3055365"/>
          </a:xfrm>
        </p:grpSpPr>
        <p:grpSp>
          <p:nvGrpSpPr>
            <p:cNvPr id="4" name="Group 3"/>
            <p:cNvGrpSpPr/>
            <p:nvPr/>
          </p:nvGrpSpPr>
          <p:grpSpPr>
            <a:xfrm>
              <a:off x="6660774" y="2893062"/>
              <a:ext cx="5353028" cy="2687973"/>
              <a:chOff x="6771251" y="2350589"/>
              <a:chExt cx="5353028" cy="26879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612" y="2350589"/>
                <a:ext cx="4810667" cy="1644327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472020">
                <a:off x="6771251" y="3976231"/>
                <a:ext cx="1513822" cy="106233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775773">
              <a:off x="6966708" y="3977489"/>
              <a:ext cx="423721" cy="6493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0536150">
              <a:off x="9789401" y="3032698"/>
              <a:ext cx="519749" cy="6381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688819">
              <a:off x="11634724" y="2525670"/>
              <a:ext cx="477181" cy="638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2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9" y="1"/>
            <a:ext cx="11187130" cy="5393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5829" y="563073"/>
            <a:ext cx="11914664" cy="1111402"/>
            <a:chOff x="127939" y="704456"/>
            <a:chExt cx="11914664" cy="1111402"/>
          </a:xfrm>
        </p:grpSpPr>
        <p:sp>
          <p:nvSpPr>
            <p:cNvPr id="19" name="Rounded Rectangle 18"/>
            <p:cNvSpPr/>
            <p:nvPr/>
          </p:nvSpPr>
          <p:spPr>
            <a:xfrm>
              <a:off x="678854" y="717101"/>
              <a:ext cx="11363749" cy="1070831"/>
            </a:xfrm>
            <a:prstGeom prst="roundRect">
              <a:avLst>
                <a:gd name="adj" fmla="val 8426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323" y="717101"/>
              <a:ext cx="1060914" cy="107064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7939" y="704456"/>
              <a:ext cx="1105596" cy="1040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9028" y="800195"/>
              <a:ext cx="6335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spc="5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72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939" y="777731"/>
              <a:ext cx="1077470" cy="3143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03412" y="1014227"/>
              <a:ext cx="5508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Trả lời câu hỏi tình huống mở đầu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83716"/>
              </p:ext>
            </p:extLst>
          </p:nvPr>
        </p:nvGraphicFramePr>
        <p:xfrm>
          <a:off x="1205201" y="3090052"/>
          <a:ext cx="4949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6" name="Equation" r:id="rId7" imgW="2539800" imgH="304560" progId="Equation.DSMT4">
                  <p:embed/>
                </p:oleObj>
              </mc:Choice>
              <mc:Fallback>
                <p:oleObj name="Equation" r:id="rId7" imgW="2539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5201" y="3090052"/>
                        <a:ext cx="49498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56824"/>
              </p:ext>
            </p:extLst>
          </p:nvPr>
        </p:nvGraphicFramePr>
        <p:xfrm>
          <a:off x="1205201" y="2085397"/>
          <a:ext cx="4403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7" name="Equation" r:id="rId9" imgW="2260440" imgH="482400" progId="Equation.DSMT4">
                  <p:embed/>
                </p:oleObj>
              </mc:Choice>
              <mc:Fallback>
                <p:oleObj name="Equation" r:id="rId9" imgW="2260440" imgH="482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5201" y="2085397"/>
                        <a:ext cx="44037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6763"/>
              </p:ext>
            </p:extLst>
          </p:nvPr>
        </p:nvGraphicFramePr>
        <p:xfrm>
          <a:off x="1182497" y="3880930"/>
          <a:ext cx="4676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8" name="Equation" r:id="rId11" imgW="2400120" imgH="279360" progId="Equation.DSMT4">
                  <p:embed/>
                </p:oleObj>
              </mc:Choice>
              <mc:Fallback>
                <p:oleObj name="Equation" r:id="rId11" imgW="240012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82497" y="3880930"/>
                        <a:ext cx="467677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18148"/>
              </p:ext>
            </p:extLst>
          </p:nvPr>
        </p:nvGraphicFramePr>
        <p:xfrm>
          <a:off x="1215266" y="4596911"/>
          <a:ext cx="4949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9" name="Equation" r:id="rId13" imgW="2539800" imgH="304560" progId="Equation.DSMT4">
                  <p:embed/>
                </p:oleObj>
              </mc:Choice>
              <mc:Fallback>
                <p:oleObj name="Equation" r:id="rId13" imgW="2539800" imgH="3045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5266" y="4596911"/>
                        <a:ext cx="49498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2834" y="1691628"/>
            <a:ext cx="1164437" cy="274344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44047"/>
              </p:ext>
            </p:extLst>
          </p:nvPr>
        </p:nvGraphicFramePr>
        <p:xfrm>
          <a:off x="1182497" y="5362104"/>
          <a:ext cx="534511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0" name="Equation" r:id="rId16" imgW="2743200" imgH="583920" progId="Equation.DSMT4">
                  <p:embed/>
                </p:oleObj>
              </mc:Choice>
              <mc:Fallback>
                <p:oleObj name="Equation" r:id="rId16" imgW="2743200" imgH="5839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82497" y="5362104"/>
                        <a:ext cx="5345113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527610" y="1828800"/>
            <a:ext cx="5582883" cy="3657600"/>
            <a:chOff x="6527610" y="1828800"/>
            <a:chExt cx="5582883" cy="3657600"/>
          </a:xfrm>
        </p:grpSpPr>
        <p:grpSp>
          <p:nvGrpSpPr>
            <p:cNvPr id="5" name="Group 4"/>
            <p:cNvGrpSpPr/>
            <p:nvPr/>
          </p:nvGrpSpPr>
          <p:grpSpPr>
            <a:xfrm>
              <a:off x="6527610" y="1828800"/>
              <a:ext cx="5582883" cy="3657600"/>
              <a:chOff x="6527610" y="1828800"/>
              <a:chExt cx="5582883" cy="36576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527610" y="1828800"/>
                <a:ext cx="5582883" cy="3657600"/>
              </a:xfrm>
              <a:prstGeom prst="roundRect">
                <a:avLst>
                  <a:gd name="adj" fmla="val 1929"/>
                </a:avLst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BottomRight"/>
                  <a:lightRig rig="threePt" dir="t"/>
                </a:scene3d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80212" y="2014345"/>
                <a:ext cx="5186101" cy="3176291"/>
              </a:xfrm>
              <a:prstGeom prst="rect">
                <a:avLst/>
              </a:prstGeom>
            </p:spPr>
          </p:pic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0056722"/>
                </p:ext>
              </p:extLst>
            </p:nvPr>
          </p:nvGraphicFramePr>
          <p:xfrm>
            <a:off x="10034778" y="4529415"/>
            <a:ext cx="241723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21" name="Equation" r:id="rId19" imgW="164880" imgH="152280" progId="Equation.DSMT4">
                    <p:embed/>
                  </p:oleObj>
                </mc:Choice>
                <mc:Fallback>
                  <p:oleObj name="Equation" r:id="rId19" imgW="1648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0034778" y="4529415"/>
                          <a:ext cx="241723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26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4611" y="-3672"/>
            <a:ext cx="12248043" cy="1790190"/>
            <a:chOff x="61324" y="0"/>
            <a:chExt cx="12248043" cy="1790190"/>
          </a:xfrm>
        </p:grpSpPr>
        <p:grpSp>
          <p:nvGrpSpPr>
            <p:cNvPr id="26" name="Group 25"/>
            <p:cNvGrpSpPr/>
            <p:nvPr/>
          </p:nvGrpSpPr>
          <p:grpSpPr>
            <a:xfrm>
              <a:off x="61324" y="0"/>
              <a:ext cx="12248043" cy="1790190"/>
              <a:chOff x="61324" y="0"/>
              <a:chExt cx="12248043" cy="179019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1324" y="66585"/>
                <a:ext cx="12064325" cy="1723605"/>
                <a:chOff x="117456" y="182108"/>
                <a:chExt cx="9307787" cy="1354622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876322" y="183919"/>
                  <a:ext cx="8548921" cy="1352811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34277" y="182108"/>
                  <a:ext cx="1265293" cy="13546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17456" y="194734"/>
                  <a:ext cx="1302813" cy="1297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36980" y="498892"/>
                  <a:ext cx="556780" cy="9433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7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743" y="382763"/>
              <a:ext cx="1471011" cy="49991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999875" y="119588"/>
            <a:ext cx="1018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Hai chiếc khinh khí cầu bay lên cùng một điểm. Chiếc thứ nhất nằm cách điểm xuất phát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2km</a:t>
            </a:r>
            <a:r>
              <a:rPr lang="en-US" b="1"/>
              <a:t> về phía nam và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lang="en-US" b="1"/>
              <a:t> về phía đông, đồng thời cách mặt đất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0,5km</a:t>
            </a:r>
            <a:r>
              <a:rPr lang="en-US" b="1"/>
              <a:t>. Chiếc thứ hai nằm cách điểm xuất phát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lang="en-US" b="1"/>
              <a:t> về phía bắc và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1,5km</a:t>
            </a:r>
            <a:r>
              <a:rPr lang="en-US" b="1"/>
              <a:t> về phía tây, đồng thời cách mặt đất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0,8km</a:t>
            </a:r>
            <a:r>
              <a:rPr lang="en-US" b="1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074" y="2490764"/>
            <a:ext cx="6353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/>
              <a:t>K</a:t>
            </a:r>
            <a:r>
              <a:rPr lang="vi-VN"/>
              <a:t>hinh khí cầu thứ nhất và thứ hai có toạ độ lần lượt là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(2; 1; 0,5) </a:t>
            </a:r>
            <a:r>
              <a:rPr lang="vi-VN"/>
              <a:t>và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(-1; -1,5; 0,8).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54995"/>
              </p:ext>
            </p:extLst>
          </p:nvPr>
        </p:nvGraphicFramePr>
        <p:xfrm>
          <a:off x="1528367" y="3768622"/>
          <a:ext cx="36639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5" imgW="1879560" imgH="330120" progId="Equation.DSMT4">
                  <p:embed/>
                </p:oleObj>
              </mc:Choice>
              <mc:Fallback>
                <p:oleObj name="Equation" r:id="rId5" imgW="187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8367" y="3768622"/>
                        <a:ext cx="366395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73873" y="3292466"/>
            <a:ext cx="577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b) Khoảng cách giữa hai khinh khí cầu là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3074" y="4323678"/>
            <a:ext cx="602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</a:t>
            </a:r>
            <a:r>
              <a:rPr lang="vi-VN"/>
              <a:t>) </a:t>
            </a:r>
            <a:r>
              <a:rPr lang="en-US"/>
              <a:t>K</a:t>
            </a:r>
            <a:r>
              <a:rPr lang="vi-VN"/>
              <a:t>hinh khí cầu </a:t>
            </a:r>
            <a:r>
              <a:rPr lang="en-US"/>
              <a:t>thứ nhất cách xa điểm xuất phát hơn vì: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080574"/>
              </p:ext>
            </p:extLst>
          </p:nvPr>
        </p:nvGraphicFramePr>
        <p:xfrm>
          <a:off x="944433" y="5168938"/>
          <a:ext cx="5472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7" imgW="2806560" imgH="330120" progId="Equation.DSMT4">
                  <p:embed/>
                </p:oleObj>
              </mc:Choice>
              <mc:Fallback>
                <p:oleObj name="Equation" r:id="rId7" imgW="2806560" imgH="3301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433" y="5168938"/>
                        <a:ext cx="547211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858" y="1918947"/>
            <a:ext cx="1164437" cy="2743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98577" y="2193291"/>
            <a:ext cx="5515819" cy="4236323"/>
            <a:chOff x="6598577" y="2193291"/>
            <a:chExt cx="5515819" cy="42363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56412" y="2193291"/>
              <a:ext cx="4477099" cy="395491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/>
            <a:srcRect l="12863" r="4272"/>
            <a:stretch/>
          </p:blipFill>
          <p:spPr>
            <a:xfrm>
              <a:off x="9282310" y="3187000"/>
              <a:ext cx="381000" cy="590428"/>
            </a:xfrm>
            <a:prstGeom prst="rect">
              <a:avLst/>
            </a:prstGeom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1347970"/>
                </p:ext>
              </p:extLst>
            </p:nvPr>
          </p:nvGraphicFramePr>
          <p:xfrm>
            <a:off x="6942568" y="5634897"/>
            <a:ext cx="247488" cy="26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2" name="Equation" r:id="rId12" imgW="139680" imgH="152280" progId="Equation.DSMT4">
                    <p:embed/>
                  </p:oleObj>
                </mc:Choice>
                <mc:Fallback>
                  <p:oleObj name="Equation" r:id="rId12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942568" y="5634897"/>
                          <a:ext cx="247488" cy="2699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080"/>
                </p:ext>
              </p:extLst>
            </p:nvPr>
          </p:nvGraphicFramePr>
          <p:xfrm>
            <a:off x="10870361" y="4519009"/>
            <a:ext cx="269875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3" name="Equation" r:id="rId14" imgW="152280" imgH="190440" progId="Equation.DSMT4">
                    <p:embed/>
                  </p:oleObj>
                </mc:Choice>
                <mc:Fallback>
                  <p:oleObj name="Equation" r:id="rId14" imgW="152280" imgH="1904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870361" y="4519009"/>
                          <a:ext cx="269875" cy="33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212080"/>
                </p:ext>
              </p:extLst>
            </p:nvPr>
          </p:nvGraphicFramePr>
          <p:xfrm>
            <a:off x="8261529" y="2286124"/>
            <a:ext cx="223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4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261529" y="2286124"/>
                          <a:ext cx="223837" cy="247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7825069"/>
                </p:ext>
              </p:extLst>
            </p:nvPr>
          </p:nvGraphicFramePr>
          <p:xfrm>
            <a:off x="8421847" y="4857146"/>
            <a:ext cx="312738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5" name="Equation" r:id="rId18" imgW="177480" imgH="190440" progId="Equation.DSMT4">
                    <p:embed/>
                  </p:oleObj>
                </mc:Choice>
                <mc:Fallback>
                  <p:oleObj name="Equation" r:id="rId18" imgW="177480" imgH="1904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421847" y="4857146"/>
                          <a:ext cx="312738" cy="338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331636"/>
                </p:ext>
              </p:extLst>
            </p:nvPr>
          </p:nvGraphicFramePr>
          <p:xfrm>
            <a:off x="9472810" y="4031021"/>
            <a:ext cx="684855" cy="279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6" name="Equation" r:id="rId20" imgW="469800" imgH="190440" progId="Equation.DSMT4">
                    <p:embed/>
                  </p:oleObj>
                </mc:Choice>
                <mc:Fallback>
                  <p:oleObj name="Equation" r:id="rId20" imgW="469800" imgH="1904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472810" y="4031021"/>
                          <a:ext cx="684855" cy="2794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6978153"/>
                </p:ext>
              </p:extLst>
            </p:nvPr>
          </p:nvGraphicFramePr>
          <p:xfrm>
            <a:off x="9890212" y="5323924"/>
            <a:ext cx="518234" cy="334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7" name="Equation" r:id="rId22" imgW="355320" imgH="228600" progId="Equation.DSMT4">
                    <p:embed/>
                  </p:oleObj>
                </mc:Choice>
                <mc:Fallback>
                  <p:oleObj name="Equation" r:id="rId22" imgW="355320" imgH="22860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890212" y="5323924"/>
                          <a:ext cx="518234" cy="334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0227886"/>
                </p:ext>
              </p:extLst>
            </p:nvPr>
          </p:nvGraphicFramePr>
          <p:xfrm>
            <a:off x="8111265" y="5737605"/>
            <a:ext cx="481498" cy="334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8" name="Equation" r:id="rId24" imgW="330120" imgH="228600" progId="Equation.DSMT4">
                    <p:embed/>
                  </p:oleObj>
                </mc:Choice>
                <mc:Fallback>
                  <p:oleObj name="Equation" r:id="rId24" imgW="330120" imgH="2286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111265" y="5737605"/>
                          <a:ext cx="481498" cy="334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6681940"/>
                </p:ext>
              </p:extLst>
            </p:nvPr>
          </p:nvGraphicFramePr>
          <p:xfrm>
            <a:off x="6598577" y="6091476"/>
            <a:ext cx="698500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89" name="Equation" r:id="rId26" imgW="393480" imgH="190440" progId="Equation.DSMT4">
                    <p:embed/>
                  </p:oleObj>
                </mc:Choice>
                <mc:Fallback>
                  <p:oleObj name="Equation" r:id="rId26" imgW="393480" imgH="1904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598577" y="6091476"/>
                          <a:ext cx="698500" cy="338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245247" y="4626313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7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676400"/>
            <a:ext cx="5791200" cy="29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12141102" cy="1535108"/>
            <a:chOff x="61325" y="0"/>
            <a:chExt cx="13745014" cy="1835622"/>
          </a:xfrm>
        </p:grpSpPr>
        <p:sp>
          <p:nvSpPr>
            <p:cNvPr id="29" name="Rectangle 28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1325" y="42041"/>
              <a:ext cx="13745014" cy="1793581"/>
              <a:chOff x="117457" y="162818"/>
              <a:chExt cx="10604461" cy="140961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870751" y="211593"/>
                <a:ext cx="9851167" cy="1352811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1740" y="162818"/>
                <a:ext cx="1368546" cy="14096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7457" y="162818"/>
                <a:ext cx="1368546" cy="1368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73" y="1600238"/>
            <a:ext cx="116443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0" y="277962"/>
            <a:ext cx="1418785" cy="515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6699" y="157399"/>
            <a:ext cx="1043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Trong không gian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xyz,</a:t>
            </a:r>
            <a:r>
              <a:rPr lang="en-US" b="1"/>
              <a:t> cho ba vecto</a:t>
            </a:r>
          </a:p>
          <a:p>
            <a:r>
              <a:rPr lang="en-US" b="1"/>
              <a:t>           a)  Tìm toạ độ của các vectơ </a:t>
            </a:r>
          </a:p>
          <a:p>
            <a:r>
              <a:rPr lang="en-US" b="1"/>
              <a:t>           b)  Tính các tích vô hướng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4800"/>
              </p:ext>
            </p:extLst>
          </p:nvPr>
        </p:nvGraphicFramePr>
        <p:xfrm>
          <a:off x="7197316" y="136675"/>
          <a:ext cx="47513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9" name="Equation" r:id="rId6" imgW="2438280" imgH="279360" progId="Equation.DSMT4">
                  <p:embed/>
                </p:oleObj>
              </mc:Choice>
              <mc:Fallback>
                <p:oleObj name="Equation" r:id="rId6" imgW="2438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7316" y="136675"/>
                        <a:ext cx="4751388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92683"/>
              </p:ext>
            </p:extLst>
          </p:nvPr>
        </p:nvGraphicFramePr>
        <p:xfrm>
          <a:off x="694529" y="1902759"/>
          <a:ext cx="6486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0" name="Equation" r:id="rId8" imgW="3327120" imgH="279360" progId="Equation.DSMT4">
                  <p:embed/>
                </p:oleObj>
              </mc:Choice>
              <mc:Fallback>
                <p:oleObj name="Equation" r:id="rId8" imgW="332712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4529" y="1902759"/>
                        <a:ext cx="64865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80729"/>
              </p:ext>
            </p:extLst>
          </p:nvPr>
        </p:nvGraphicFramePr>
        <p:xfrm>
          <a:off x="6690521" y="843892"/>
          <a:ext cx="16827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1" name="Equation" r:id="rId10" imgW="863280" imgH="304560" progId="Equation.DSMT4">
                  <p:embed/>
                </p:oleObj>
              </mc:Choice>
              <mc:Fallback>
                <p:oleObj name="Equation" r:id="rId10" imgW="863280" imgH="3045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0521" y="843892"/>
                        <a:ext cx="168275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96836"/>
              </p:ext>
            </p:extLst>
          </p:nvPr>
        </p:nvGraphicFramePr>
        <p:xfrm>
          <a:off x="7466012" y="1869730"/>
          <a:ext cx="3143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2" name="Equation" r:id="rId12" imgW="1612800" imgH="304560" progId="Equation.DSMT4">
                  <p:embed/>
                </p:oleObj>
              </mc:Choice>
              <mc:Fallback>
                <p:oleObj name="Equation" r:id="rId12" imgW="1612800" imgH="3045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6012" y="1869730"/>
                        <a:ext cx="31432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37284"/>
              </p:ext>
            </p:extLst>
          </p:nvPr>
        </p:nvGraphicFramePr>
        <p:xfrm>
          <a:off x="6996744" y="505923"/>
          <a:ext cx="28209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3" name="Equation" r:id="rId14" imgW="1447560" imgH="241200" progId="Equation.DSMT4">
                  <p:embed/>
                </p:oleObj>
              </mc:Choice>
              <mc:Fallback>
                <p:oleObj name="Equation" r:id="rId14" imgW="1447560" imgH="241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96744" y="505923"/>
                        <a:ext cx="2820987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43" y="4415275"/>
            <a:ext cx="1164437" cy="274344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05152"/>
              </p:ext>
            </p:extLst>
          </p:nvPr>
        </p:nvGraphicFramePr>
        <p:xfrm>
          <a:off x="561793" y="5345832"/>
          <a:ext cx="34385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4" name="Equation" r:id="rId16" imgW="1765080" imgH="266400" progId="Equation.DSMT4">
                  <p:embed/>
                </p:oleObj>
              </mc:Choice>
              <mc:Fallback>
                <p:oleObj name="Equation" r:id="rId16" imgW="1765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1793" y="5345832"/>
                        <a:ext cx="34385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1793" y="4737894"/>
            <a:ext cx="4161019" cy="5753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24678" y="4739654"/>
            <a:ext cx="7535952" cy="632268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3937791" y="5291730"/>
            <a:ext cx="6289702" cy="568325"/>
            <a:chOff x="3968118" y="5560155"/>
            <a:chExt cx="6289702" cy="56832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431993"/>
                </p:ext>
              </p:extLst>
            </p:nvPr>
          </p:nvGraphicFramePr>
          <p:xfrm>
            <a:off x="6077933" y="5560155"/>
            <a:ext cx="4179887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25" name="Equation" r:id="rId20" imgW="2145960" imgH="291960" progId="Equation.DSMT4">
                    <p:embed/>
                  </p:oleObj>
                </mc:Choice>
                <mc:Fallback>
                  <p:oleObj name="Equation" r:id="rId20" imgW="21459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77933" y="5560155"/>
                          <a:ext cx="4179887" cy="568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3968118" y="5605178"/>
              <a:ext cx="2143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MNPQ </a:t>
              </a:r>
              <a:r>
                <a:rPr lang="vi-VN" b="1"/>
                <a:t>là </a:t>
              </a:r>
              <a:r>
                <a:rPr lang="en-US" b="1"/>
                <a:t>HBH</a:t>
              </a:r>
              <a:endParaRPr lang="en-US"/>
            </a:p>
          </p:txBody>
        </p:sp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90649"/>
              </p:ext>
            </p:extLst>
          </p:nvPr>
        </p:nvGraphicFramePr>
        <p:xfrm>
          <a:off x="5818601" y="5919358"/>
          <a:ext cx="3712306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6" name="Equation" r:id="rId22" imgW="1904760" imgH="304560" progId="Equation.DSMT4">
                  <p:embed/>
                </p:oleObj>
              </mc:Choice>
              <mc:Fallback>
                <p:oleObj name="Equation" r:id="rId22" imgW="1904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18601" y="5919358"/>
                        <a:ext cx="3712306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18035" y="5956792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/>
              <a:t>C</a:t>
            </a:r>
            <a:r>
              <a:rPr lang="vi-VN" b="1"/>
              <a:t>hu vi của hình bình hành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9118" y="452553"/>
            <a:ext cx="1136668" cy="85166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76852" y="2485771"/>
            <a:ext cx="12157939" cy="1835622"/>
            <a:chOff x="176852" y="2485771"/>
            <a:chExt cx="12157939" cy="1835622"/>
          </a:xfrm>
        </p:grpSpPr>
        <p:grpSp>
          <p:nvGrpSpPr>
            <p:cNvPr id="59" name="Group 58"/>
            <p:cNvGrpSpPr/>
            <p:nvPr/>
          </p:nvGrpSpPr>
          <p:grpSpPr>
            <a:xfrm>
              <a:off x="176852" y="2485771"/>
              <a:ext cx="12157939" cy="1835622"/>
              <a:chOff x="176852" y="2485771"/>
              <a:chExt cx="12157939" cy="183562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906475" y="2607233"/>
                <a:ext cx="11190601" cy="1681911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76852" y="2485771"/>
                <a:ext cx="12157939" cy="1835622"/>
                <a:chOff x="164715" y="-3672"/>
                <a:chExt cx="12157939" cy="1835622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4715" y="-3672"/>
                  <a:ext cx="12157939" cy="1835622"/>
                  <a:chOff x="151428" y="0"/>
                  <a:chExt cx="12157939" cy="1835622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526836" y="0"/>
                    <a:ext cx="11782531" cy="13292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9" tIns="60949" rIns="121899" bIns="60949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51428" y="42041"/>
                    <a:ext cx="1780026" cy="1793581"/>
                    <a:chOff x="186973" y="162818"/>
                    <a:chExt cx="1373313" cy="1409618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191740" y="162818"/>
                      <a:ext cx="1368546" cy="140961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186973" y="234836"/>
                      <a:ext cx="1297178" cy="12669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</p:grp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993" y="374304"/>
                  <a:ext cx="1418785" cy="51503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2025285" y="2639772"/>
                <a:ext cx="10106284" cy="1569660"/>
                <a:chOff x="1398329" y="3582592"/>
                <a:chExt cx="10106284" cy="156966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398329" y="3582592"/>
                  <a:ext cx="10106284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b="1"/>
                    <a:t>Trong không gian 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xyz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vi-VN" b="1"/>
                    <a:t> cho ba điểm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(-4; 3; 3),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(4; -4; 2)</a:t>
                  </a:r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vi-V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(3; 6; −1).</a:t>
                  </a:r>
                </a:p>
                <a:p>
                  <a:r>
                    <a:rPr lang="vi-VN" b="1"/>
                    <a:t>a) Tìm toạ độ </a:t>
                  </a:r>
                  <a:r>
                    <a:rPr lang="en-US" b="1"/>
                    <a:t>             , CMR</a:t>
                  </a:r>
                  <a:r>
                    <a:rPr lang="vi-VN" b="1"/>
                    <a:t> ba điểm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M, N, P </a:t>
                  </a:r>
                  <a:r>
                    <a:rPr lang="vi-VN" b="1"/>
                    <a:t>không thẳng hàng.</a:t>
                  </a:r>
                </a:p>
                <a:p>
                  <a:r>
                    <a:rPr lang="vi-VN" b="1"/>
                    <a:t>b) Tìm toạ độ</a:t>
                  </a:r>
                  <a:r>
                    <a:rPr lang="en-US" b="1"/>
                    <a:t>              . Tìm </a:t>
                  </a:r>
                  <a:r>
                    <a:rPr lang="vi-VN" b="1"/>
                    <a:t>toạ độ điểm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MNPQ </a:t>
                  </a:r>
                  <a:r>
                    <a:rPr lang="vi-VN" b="1"/>
                    <a:t>là hình bình hành.</a:t>
                  </a:r>
                </a:p>
                <a:p>
                  <a:r>
                    <a:rPr lang="vi-VN" b="1"/>
                    <a:t>c) Tính chu vi của hình bình hành </a:t>
                  </a:r>
                  <a:r>
                    <a:rPr lang="vi-VN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MNPQ.</a:t>
                  </a:r>
                  <a:endParaRPr 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4177215"/>
                    </p:ext>
                  </p:extLst>
                </p:nvPr>
              </p:nvGraphicFramePr>
              <p:xfrm>
                <a:off x="3493815" y="4301833"/>
                <a:ext cx="1168400" cy="450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127" name="Equation" r:id="rId25" imgW="660240" imgH="253800" progId="Equation.DSMT4">
                        <p:embed/>
                      </p:oleObj>
                    </mc:Choice>
                    <mc:Fallback>
                      <p:oleObj name="Equation" r:id="rId25" imgW="660240" imgH="253800" progId="Equation.DSMT4">
                        <p:embed/>
                        <p:pic>
                          <p:nvPicPr>
                            <p:cNvPr id="40" name="Object 39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3815" y="4301833"/>
                              <a:ext cx="1168400" cy="450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5246036"/>
                    </p:ext>
                  </p:extLst>
                </p:nvPr>
              </p:nvGraphicFramePr>
              <p:xfrm>
                <a:off x="3493815" y="3937741"/>
                <a:ext cx="1079500" cy="451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128" name="Equation" r:id="rId27" imgW="609480" imgH="253800" progId="Equation.DSMT4">
                        <p:embed/>
                      </p:oleObj>
                    </mc:Choice>
                    <mc:Fallback>
                      <p:oleObj name="Equation" r:id="rId27" imgW="609480" imgH="253800" progId="Equation.DSMT4">
                        <p:embed/>
                        <p:pic>
                          <p:nvPicPr>
                            <p:cNvPr id="42" name="Object 41"/>
                            <p:cNvPicPr/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3815" y="3937741"/>
                              <a:ext cx="1079500" cy="45171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92577" y="3055885"/>
              <a:ext cx="1223296" cy="888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24" y="3460333"/>
            <a:ext cx="4726470" cy="2971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98" y="3383055"/>
            <a:ext cx="1164437" cy="2743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41102" cy="1535108"/>
            <a:chOff x="0" y="0"/>
            <a:chExt cx="12141102" cy="1535108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0"/>
              <a:ext cx="12141102" cy="1535108"/>
              <a:chOff x="61325" y="0"/>
              <a:chExt cx="13745014" cy="183562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1325" y="42041"/>
                <a:ext cx="13745014" cy="1793581"/>
                <a:chOff x="117457" y="162818"/>
                <a:chExt cx="10604461" cy="1409618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870751" y="211593"/>
                  <a:ext cx="9851167" cy="1352811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91740" y="162818"/>
                  <a:ext cx="1368546" cy="14096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17457" y="162818"/>
                  <a:ext cx="1368546" cy="13685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0" y="277962"/>
              <a:ext cx="1418785" cy="51503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852" y="416111"/>
              <a:ext cx="1239200" cy="84961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583842" y="94159"/>
            <a:ext cx="9686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Trong không gian </a:t>
            </a:r>
            <a:r>
              <a:rPr lang="en-US"/>
              <a:t>O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xyz </a:t>
            </a:r>
            <a:r>
              <a:rPr lang="en-US" b="1">
                <a:cs typeface="Times New Roman" panose="02020603050405020304" pitchFamily="18" charset="0"/>
              </a:rPr>
              <a:t>cho 3 điểm</a:t>
            </a:r>
            <a:r>
              <a:rPr lang="en-US"/>
              <a:t>: 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(1; 0; 1),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(0; -3; 1),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(4; -1; 4).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6949" y="462215"/>
            <a:ext cx="4698579" cy="841693"/>
            <a:chOff x="1736949" y="462215"/>
            <a:chExt cx="4698579" cy="841693"/>
          </a:xfrm>
        </p:grpSpPr>
        <p:sp>
          <p:nvSpPr>
            <p:cNvPr id="8" name="Rectangle 7"/>
            <p:cNvSpPr/>
            <p:nvPr/>
          </p:nvSpPr>
          <p:spPr>
            <a:xfrm>
              <a:off x="1736949" y="620101"/>
              <a:ext cx="20303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/>
                <a:t>T</a:t>
              </a:r>
              <a:r>
                <a:rPr lang="en-US" b="1"/>
                <a:t>rọng tâm</a:t>
              </a:r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889142"/>
                </p:ext>
              </p:extLst>
            </p:nvPr>
          </p:nvGraphicFramePr>
          <p:xfrm>
            <a:off x="3611842" y="462215"/>
            <a:ext cx="2823686" cy="841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53" name="Equation" r:id="rId8" imgW="1447560" imgH="431640" progId="Equation.DSMT4">
                    <p:embed/>
                  </p:oleObj>
                </mc:Choice>
                <mc:Fallback>
                  <p:oleObj name="Equation" r:id="rId8" imgW="14475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11842" y="462215"/>
                          <a:ext cx="2823686" cy="841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8606"/>
              </p:ext>
            </p:extLst>
          </p:nvPr>
        </p:nvGraphicFramePr>
        <p:xfrm>
          <a:off x="6469218" y="611188"/>
          <a:ext cx="35893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4" name="Equation" r:id="rId10" imgW="1841400" imgH="253800" progId="Equation.DSMT4">
                  <p:embed/>
                </p:oleObj>
              </mc:Choice>
              <mc:Fallback>
                <p:oleObj name="Equation" r:id="rId10" imgW="1841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218" y="611188"/>
                        <a:ext cx="358933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24046"/>
              </p:ext>
            </p:extLst>
          </p:nvPr>
        </p:nvGraphicFramePr>
        <p:xfrm>
          <a:off x="10058555" y="594854"/>
          <a:ext cx="16589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5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58555" y="594854"/>
                        <a:ext cx="165893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0" y="1535498"/>
            <a:ext cx="12157939" cy="1835622"/>
            <a:chOff x="0" y="1535498"/>
            <a:chExt cx="12157939" cy="1835622"/>
          </a:xfrm>
        </p:grpSpPr>
        <p:grpSp>
          <p:nvGrpSpPr>
            <p:cNvPr id="59" name="Group 58"/>
            <p:cNvGrpSpPr/>
            <p:nvPr/>
          </p:nvGrpSpPr>
          <p:grpSpPr>
            <a:xfrm>
              <a:off x="0" y="1535498"/>
              <a:ext cx="12157939" cy="1835622"/>
              <a:chOff x="176852" y="2485771"/>
              <a:chExt cx="12157939" cy="183562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906475" y="2607233"/>
                <a:ext cx="11344419" cy="1681911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76852" y="2485771"/>
                <a:ext cx="12157939" cy="1835622"/>
                <a:chOff x="164715" y="-3672"/>
                <a:chExt cx="12157939" cy="1835622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4715" y="-3672"/>
                  <a:ext cx="12157939" cy="1835622"/>
                  <a:chOff x="151428" y="0"/>
                  <a:chExt cx="12157939" cy="1835622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526836" y="0"/>
                    <a:ext cx="11782531" cy="13292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899" tIns="60949" rIns="121899" bIns="60949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51428" y="42041"/>
                    <a:ext cx="1780026" cy="1793581"/>
                    <a:chOff x="186973" y="162818"/>
                    <a:chExt cx="1373313" cy="1409618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191740" y="162818"/>
                      <a:ext cx="1368546" cy="140961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186973" y="234836"/>
                      <a:ext cx="1297178" cy="12669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</p:grp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993" y="374304"/>
                  <a:ext cx="1418785" cy="51503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3739" y="2129437"/>
              <a:ext cx="1258725" cy="8353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877395" y="1686763"/>
              <a:ext cx="1014076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P</a:t>
              </a:r>
              <a:r>
                <a:rPr lang="vi-VN" b="1"/>
                <a:t>hòng học thiết kế dạng hình hộp chữ nhật</a:t>
              </a:r>
              <a:r>
                <a:rPr lang="en-US" b="1"/>
                <a:t>,</a:t>
              </a:r>
              <a:r>
                <a:rPr lang="vi-VN" b="1"/>
                <a:t> dài </a:t>
              </a:r>
              <a:r>
                <a:rPr lang="vi-VN"/>
                <a:t>8m</a:t>
              </a:r>
              <a:r>
                <a:rPr lang="vi-VN" b="1"/>
                <a:t>, rộng </a:t>
              </a:r>
              <a:r>
                <a:rPr lang="vi-VN"/>
                <a:t>6m</a:t>
              </a:r>
              <a:r>
                <a:rPr lang="en-US" b="1"/>
                <a:t>,</a:t>
              </a:r>
              <a:r>
                <a:rPr lang="vi-VN" b="1"/>
                <a:t> cao </a:t>
              </a:r>
              <a:r>
                <a:rPr lang="vi-VN"/>
                <a:t>3m</a:t>
              </a:r>
              <a:r>
                <a:rPr lang="vi-VN" b="1"/>
                <a:t>. Một chiếc đèn được treo tại chính giữa trần nhà của phòng học. Xét hệ trục toạ độ </a:t>
              </a:r>
              <a:r>
                <a:rPr lang="vi-VN"/>
                <a:t>Oxyz </a:t>
              </a:r>
              <a:r>
                <a:rPr lang="vi-VN" b="1"/>
                <a:t>có gốc </a:t>
              </a:r>
              <a:r>
                <a:rPr lang="en-US"/>
                <a:t>O</a:t>
              </a:r>
              <a:r>
                <a:rPr lang="vi-VN" b="1"/>
                <a:t> trùng với một góc phòng và mặt phẳng </a:t>
              </a:r>
              <a:r>
                <a:rPr lang="vi-VN"/>
                <a:t>(Oxy) </a:t>
              </a:r>
              <a:r>
                <a:rPr lang="vi-VN" b="1"/>
                <a:t>trùng với mặt sàn</a:t>
              </a:r>
              <a:r>
                <a:rPr lang="en-US" b="1"/>
                <a:t>. </a:t>
              </a:r>
              <a:r>
                <a:rPr lang="vi-VN" b="1"/>
                <a:t>Hãy tìm toạ độ của điểm treo đèn</a:t>
              </a:r>
              <a:endParaRPr lang="en-US" b="1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9623" y="3626956"/>
            <a:ext cx="6846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Gọi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/>
              <a:t> là đỉnh của hình hộp chữ nhật trên mặt phẳng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z;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/>
              <a:t> là đỉnh của hình hộp chữ nhật nằm trên mặt phẳng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vi-VN"/>
              <a:t> và không nằm trên các trục.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9623" y="4933380"/>
            <a:ext cx="6845121" cy="1250123"/>
            <a:chOff x="716100" y="5186388"/>
            <a:chExt cx="6845121" cy="1250123"/>
          </a:xfrm>
        </p:grpSpPr>
        <p:grpSp>
          <p:nvGrpSpPr>
            <p:cNvPr id="39" name="Group 38"/>
            <p:cNvGrpSpPr/>
            <p:nvPr/>
          </p:nvGrpSpPr>
          <p:grpSpPr>
            <a:xfrm>
              <a:off x="716100" y="5186388"/>
              <a:ext cx="6845121" cy="1200329"/>
              <a:chOff x="589241" y="4934185"/>
              <a:chExt cx="7508949" cy="12003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9241" y="4934185"/>
                <a:ext cx="750894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/>
                  <a:t>Trần nhà hình chữ nhật nên điểm treo đèn là trung điểm đường chéo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/>
                  <a:t>:</a:t>
                </a:r>
                <a:r>
                  <a:rPr lang="vi-VN"/>
                  <a:t> </a:t>
                </a:r>
                <a:endParaRPr lang="en-US"/>
              </a:p>
              <a:p>
                <a:r>
                  <a:rPr lang="vi-VN"/>
                  <a:t>nên toạ độ của điểm treo đèn là</a:t>
                </a:r>
                <a:r>
                  <a:rPr lang="en-US"/>
                  <a:t>  </a:t>
                </a:r>
                <a:r>
                  <a:rPr lang="vi-VN"/>
                  <a:t>  </a:t>
                </a:r>
                <a:r>
                  <a:rPr lang="en-US"/>
                  <a:t>          </a:t>
                </a:r>
                <a:r>
                  <a:rPr lang="vi-VN"/>
                  <a:t>.</a:t>
                </a:r>
                <a:endParaRPr lang="en-US"/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1223415"/>
                  </p:ext>
                </p:extLst>
              </p:nvPr>
            </p:nvGraphicFramePr>
            <p:xfrm>
              <a:off x="4798466" y="5304718"/>
              <a:ext cx="2571750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056" name="Equation" r:id="rId15" imgW="1320480" imgH="253800" progId="Equation.DSMT4">
                      <p:embed/>
                    </p:oleObj>
                  </mc:Choice>
                  <mc:Fallback>
                    <p:oleObj name="Equation" r:id="rId15" imgW="132048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798466" y="5304718"/>
                            <a:ext cx="2571750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115352"/>
                </p:ext>
              </p:extLst>
            </p:nvPr>
          </p:nvGraphicFramePr>
          <p:xfrm>
            <a:off x="5134130" y="5892040"/>
            <a:ext cx="1170615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57" name="Equation" r:id="rId17" imgW="545760" imgH="253800" progId="Equation.DSMT4">
                    <p:embed/>
                  </p:oleObj>
                </mc:Choice>
                <mc:Fallback>
                  <p:oleObj name="Equation" r:id="rId17" imgW="5457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134130" y="5892040"/>
                          <a:ext cx="1170615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25990"/>
              </p:ext>
            </p:extLst>
          </p:nvPr>
        </p:nvGraphicFramePr>
        <p:xfrm>
          <a:off x="7451000" y="5968101"/>
          <a:ext cx="247488" cy="26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Equation" r:id="rId19" imgW="139680" imgH="152280" progId="Equation.DSMT4">
                  <p:embed/>
                </p:oleObj>
              </mc:Choice>
              <mc:Fallback>
                <p:oleObj name="Equation" r:id="rId19" imgW="139680" imgH="152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51000" y="5968101"/>
                        <a:ext cx="247488" cy="26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54179"/>
              </p:ext>
            </p:extLst>
          </p:nvPr>
        </p:nvGraphicFramePr>
        <p:xfrm>
          <a:off x="11717493" y="5134844"/>
          <a:ext cx="2698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9" name="Equation" r:id="rId21" imgW="152280" imgH="190440" progId="Equation.DSMT4">
                  <p:embed/>
                </p:oleObj>
              </mc:Choice>
              <mc:Fallback>
                <p:oleObj name="Equation" r:id="rId21" imgW="152280" imgH="1904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717493" y="5134844"/>
                        <a:ext cx="26987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07335"/>
              </p:ext>
            </p:extLst>
          </p:nvPr>
        </p:nvGraphicFramePr>
        <p:xfrm>
          <a:off x="9138523" y="3527347"/>
          <a:ext cx="2238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0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138523" y="3527347"/>
                        <a:ext cx="223837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529803"/>
              </p:ext>
            </p:extLst>
          </p:nvPr>
        </p:nvGraphicFramePr>
        <p:xfrm>
          <a:off x="8989367" y="5461075"/>
          <a:ext cx="3127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1" name="Equation" r:id="rId25" imgW="177480" imgH="190440" progId="Equation.DSMT4">
                  <p:embed/>
                </p:oleObj>
              </mc:Choice>
              <mc:Fallback>
                <p:oleObj name="Equation" r:id="rId25" imgW="177480" imgH="1904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989367" y="5461075"/>
                        <a:ext cx="312738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30723"/>
              </p:ext>
            </p:extLst>
          </p:nvPr>
        </p:nvGraphicFramePr>
        <p:xfrm>
          <a:off x="8845981" y="5971141"/>
          <a:ext cx="3889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2" name="Equation" r:id="rId27" imgW="266400" imgH="228600" progId="Equation.DSMT4">
                  <p:embed/>
                </p:oleObj>
              </mc:Choice>
              <mc:Fallback>
                <p:oleObj name="Equation" r:id="rId27" imgW="266400" imgH="2286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845981" y="5971141"/>
                        <a:ext cx="3889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90534"/>
              </p:ext>
            </p:extLst>
          </p:nvPr>
        </p:nvGraphicFramePr>
        <p:xfrm>
          <a:off x="7781925" y="4619625"/>
          <a:ext cx="3127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3" name="Equation" r:id="rId29" imgW="177480" imgH="177480" progId="Equation.DSMT4">
                  <p:embed/>
                </p:oleObj>
              </mc:Choice>
              <mc:Fallback>
                <p:oleObj name="Equation" r:id="rId29" imgW="177480" imgH="17748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81925" y="4619625"/>
                        <a:ext cx="312738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83322"/>
              </p:ext>
            </p:extLst>
          </p:nvPr>
        </p:nvGraphicFramePr>
        <p:xfrm>
          <a:off x="10968038" y="4068763"/>
          <a:ext cx="2905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4" name="Equation" r:id="rId31" imgW="164880" imgH="177480" progId="Equation.DSMT4">
                  <p:embed/>
                </p:oleObj>
              </mc:Choice>
              <mc:Fallback>
                <p:oleObj name="Equation" r:id="rId31" imgW="164880" imgH="17748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968038" y="4068763"/>
                        <a:ext cx="29051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50014"/>
              </p:ext>
            </p:extLst>
          </p:nvPr>
        </p:nvGraphicFramePr>
        <p:xfrm>
          <a:off x="10614818" y="5647935"/>
          <a:ext cx="4079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5" name="Equation" r:id="rId33" imgW="279360" imgH="228600" progId="Equation.DSMT4">
                  <p:embed/>
                </p:oleObj>
              </mc:Choice>
              <mc:Fallback>
                <p:oleObj name="Equation" r:id="rId33" imgW="279360" imgH="22860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614818" y="5647935"/>
                        <a:ext cx="40798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25553"/>
              </p:ext>
            </p:extLst>
          </p:nvPr>
        </p:nvGraphicFramePr>
        <p:xfrm>
          <a:off x="7592727" y="5231006"/>
          <a:ext cx="3889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6" name="Equation" r:id="rId35" imgW="266400" imgH="228600" progId="Equation.DSMT4">
                  <p:embed/>
                </p:oleObj>
              </mc:Choice>
              <mc:Fallback>
                <p:oleObj name="Equation" r:id="rId35" imgW="266400" imgH="2286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92727" y="5231006"/>
                        <a:ext cx="3889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4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7754"/>
            <a:ext cx="12248042" cy="1835622"/>
            <a:chOff x="61325" y="0"/>
            <a:chExt cx="12248042" cy="1835622"/>
          </a:xfrm>
        </p:grpSpPr>
        <p:sp>
          <p:nvSpPr>
            <p:cNvPr id="29" name="Rectangle 28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1325" y="42041"/>
              <a:ext cx="12114210" cy="1793581"/>
              <a:chOff x="117457" y="162818"/>
              <a:chExt cx="9346274" cy="140961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870750" y="162818"/>
                <a:ext cx="8592981" cy="1409618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1740" y="162818"/>
                <a:ext cx="1368546" cy="14096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7457" y="162818"/>
                <a:ext cx="1368546" cy="1368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85" y="1968073"/>
            <a:ext cx="1164437" cy="27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55" y="402243"/>
            <a:ext cx="1418785" cy="515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41" y="593838"/>
            <a:ext cx="1351518" cy="926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83219" y="132451"/>
            <a:ext cx="10433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/>
              <a:t>Trong không gian, xét hệ toạ độ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vi-VN" b="1"/>
              <a:t> có gốc</a:t>
            </a:r>
            <a:r>
              <a:rPr lang="en-US" b="1"/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b="1"/>
              <a:t> trùng với vị trí </a:t>
            </a:r>
            <a:r>
              <a:rPr lang="en-US" b="1"/>
              <a:t>như </a:t>
            </a:r>
            <a:r>
              <a:rPr lang="vi-VN" b="1"/>
              <a:t>(H.2.52). Một chiếc ra đa đặt</a:t>
            </a:r>
            <a:r>
              <a:rPr lang="en-US" b="1"/>
              <a:t> </a:t>
            </a:r>
            <a:r>
              <a:rPr lang="vi-VN" b="1"/>
              <a:t>tại giàn khoan có phạm vi theo dõi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b="1"/>
              <a:t>. Hỏi</a:t>
            </a:r>
            <a:r>
              <a:rPr lang="en-US" b="1"/>
              <a:t> </a:t>
            </a:r>
            <a:r>
              <a:rPr lang="vi-VN" b="1"/>
              <a:t>ra đa có thể phát hiện được một chiếc tàu thám</a:t>
            </a:r>
            <a:r>
              <a:rPr lang="en-US" b="1"/>
              <a:t> </a:t>
            </a:r>
            <a:r>
              <a:rPr lang="vi-VN" b="1"/>
              <a:t>hiểm có toạ độ là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(25; 15; 10) </a:t>
            </a:r>
            <a:r>
              <a:rPr lang="vi-VN" b="1"/>
              <a:t>đối với hệ toạ độ</a:t>
            </a:r>
            <a:r>
              <a:rPr lang="en-US" b="1"/>
              <a:t> </a:t>
            </a:r>
            <a:r>
              <a:rPr lang="vi-VN" b="1"/>
              <a:t>nói trên hay không? Hãy giải thích vì sao.</a:t>
            </a:r>
            <a:endParaRPr lang="en-US" b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549" y="1968073"/>
            <a:ext cx="4932661" cy="3768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066212" y="586138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Hình.2.52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057" y="2335159"/>
            <a:ext cx="6575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Khoảng cách từ tàu thám hiểm đến ra đa là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42175"/>
              </p:ext>
            </p:extLst>
          </p:nvPr>
        </p:nvGraphicFramePr>
        <p:xfrm>
          <a:off x="1370012" y="2896444"/>
          <a:ext cx="3737056" cy="64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6" name="Equation" r:id="rId8" imgW="1917360" imgH="330120" progId="Equation.DSMT4">
                  <p:embed/>
                </p:oleObj>
              </mc:Choice>
              <mc:Fallback>
                <p:oleObj name="Equation" r:id="rId8" imgW="1917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0012" y="2896444"/>
                        <a:ext cx="3737056" cy="64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16057" y="3557354"/>
            <a:ext cx="6565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/>
              <a:t>Khoảng cách này lớn hơn phạm vi theo dõi của radar nên radar không thể phát hiện được tàu thám hiểm.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978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710070" y="49530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9522658" y="46990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9522658" y="4699067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928410" y="787401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60154" y="1254181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93135" y="986047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1416" y="1749235"/>
            <a:ext cx="5543550" cy="3203765"/>
            <a:chOff x="6171416" y="1749235"/>
            <a:chExt cx="5543550" cy="3175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b="8802"/>
            <a:stretch/>
          </p:blipFill>
          <p:spPr>
            <a:xfrm>
              <a:off x="6171416" y="1749235"/>
              <a:ext cx="5543550" cy="2989393"/>
            </a:xfrm>
            <a:prstGeom prst="rect">
              <a:avLst/>
            </a:prstGeom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7563374"/>
                </p:ext>
              </p:extLst>
            </p:nvPr>
          </p:nvGraphicFramePr>
          <p:xfrm>
            <a:off x="6400016" y="4149126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2" name="Equation" r:id="rId5" imgW="139680" imgH="152280" progId="Equation.DSMT4">
                    <p:embed/>
                  </p:oleObj>
                </mc:Choice>
                <mc:Fallback>
                  <p:oleObj name="Equation" r:id="rId5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00016" y="4149126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173997"/>
                </p:ext>
              </p:extLst>
            </p:nvPr>
          </p:nvGraphicFramePr>
          <p:xfrm>
            <a:off x="8335690" y="1906842"/>
            <a:ext cx="186302" cy="204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3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35690" y="1906842"/>
                          <a:ext cx="186302" cy="204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497666"/>
                </p:ext>
              </p:extLst>
            </p:nvPr>
          </p:nvGraphicFramePr>
          <p:xfrm>
            <a:off x="11230972" y="4008255"/>
            <a:ext cx="224349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4" name="Equation" r:id="rId9" imgW="152280" imgH="190440" progId="Equation.DSMT4">
                    <p:embed/>
                  </p:oleObj>
                </mc:Choice>
                <mc:Fallback>
                  <p:oleObj name="Equation" r:id="rId9" imgW="152280" imgH="1904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230972" y="4008255"/>
                          <a:ext cx="224349" cy="278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126526"/>
                </p:ext>
              </p:extLst>
            </p:nvPr>
          </p:nvGraphicFramePr>
          <p:xfrm>
            <a:off x="8185587" y="3677063"/>
            <a:ext cx="261085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5" name="Equation" r:id="rId11" imgW="177480" imgH="190440" progId="Equation.DSMT4">
                    <p:embed/>
                  </p:oleObj>
                </mc:Choice>
                <mc:Fallback>
                  <p:oleObj name="Equation" r:id="rId11" imgW="177480" imgH="1904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185587" y="3677063"/>
                          <a:ext cx="261085" cy="278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75853"/>
                </p:ext>
              </p:extLst>
            </p:nvPr>
          </p:nvGraphicFramePr>
          <p:xfrm>
            <a:off x="7250421" y="2414326"/>
            <a:ext cx="261085" cy="259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6" name="Equation" r:id="rId13" imgW="177480" imgH="177480" progId="Equation.DSMT4">
                    <p:embed/>
                  </p:oleObj>
                </mc:Choice>
                <mc:Fallback>
                  <p:oleObj name="Equation" r:id="rId13" imgW="177480" imgH="17748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250421" y="2414326"/>
                          <a:ext cx="261085" cy="2597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77393"/>
                </p:ext>
              </p:extLst>
            </p:nvPr>
          </p:nvGraphicFramePr>
          <p:xfrm>
            <a:off x="7045545" y="4183915"/>
            <a:ext cx="242717" cy="259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7" name="Equation" r:id="rId15" imgW="164880" imgH="177480" progId="Equation.DSMT4">
                    <p:embed/>
                  </p:oleObj>
                </mc:Choice>
                <mc:Fallback>
                  <p:oleObj name="Equation" r:id="rId15" imgW="164880" imgH="17748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045545" y="4183915"/>
                          <a:ext cx="242717" cy="2597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726670"/>
                </p:ext>
              </p:extLst>
            </p:nvPr>
          </p:nvGraphicFramePr>
          <p:xfrm>
            <a:off x="9905216" y="2870370"/>
            <a:ext cx="317500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8" name="Equation" r:id="rId17" imgW="215640" imgH="190440" progId="Equation.DSMT4">
                    <p:embed/>
                  </p:oleObj>
                </mc:Choice>
                <mc:Fallback>
                  <p:oleObj name="Equation" r:id="rId17" imgW="215640" imgH="19044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905216" y="2870370"/>
                          <a:ext cx="317500" cy="278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2614797"/>
                </p:ext>
              </p:extLst>
            </p:nvPr>
          </p:nvGraphicFramePr>
          <p:xfrm>
            <a:off x="9448016" y="4647093"/>
            <a:ext cx="299132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19" name="Equation" r:id="rId19" imgW="203040" imgH="190440" progId="Equation.DSMT4">
                    <p:embed/>
                  </p:oleObj>
                </mc:Choice>
                <mc:Fallback>
                  <p:oleObj name="Equation" r:id="rId19" imgW="203040" imgH="19044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448016" y="4647093"/>
                          <a:ext cx="299132" cy="278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704175"/>
                </p:ext>
              </p:extLst>
            </p:nvPr>
          </p:nvGraphicFramePr>
          <p:xfrm>
            <a:off x="10547261" y="4165548"/>
            <a:ext cx="317500" cy="296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0" name="Equation" r:id="rId21" imgW="215640" imgH="203040" progId="Equation.DSMT4">
                    <p:embed/>
                  </p:oleObj>
                </mc:Choice>
                <mc:Fallback>
                  <p:oleObj name="Equation" r:id="rId21" imgW="21564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547261" y="4165548"/>
                          <a:ext cx="317500" cy="2965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ounded Rectangle 15"/>
          <p:cNvSpPr/>
          <p:nvPr/>
        </p:nvSpPr>
        <p:spPr>
          <a:xfrm>
            <a:off x="150812" y="5181600"/>
            <a:ext cx="11887200" cy="1371600"/>
          </a:xfrm>
          <a:prstGeom prst="roundRect">
            <a:avLst>
              <a:gd name="adj" fmla="val 4061"/>
            </a:avLst>
          </a:prstGeom>
          <a:solidFill>
            <a:srgbClr val="DADFD9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0812" y="102631"/>
            <a:ext cx="11887200" cy="1654272"/>
          </a:xfrm>
          <a:prstGeom prst="roundRect">
            <a:avLst>
              <a:gd name="adj" fmla="val 4061"/>
            </a:avLst>
          </a:prstGeom>
          <a:solidFill>
            <a:srgbClr val="DADFD9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716" y="162791"/>
            <a:ext cx="12038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b="1"/>
              <a:t>Những căn nhà gỗ được phác thảo dưới dạng một hình lăng trụ đứng tam giác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OAB.O'A'B'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/>
              <a:t>Với hệ trục toạ độ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/>
              <a:t>thể hiện như Hình </a:t>
            </a:r>
            <a:r>
              <a:rPr lang="vi-VN"/>
              <a:t>(đơn vị đo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/>
              <a:t>), </a:t>
            </a:r>
            <a:r>
              <a:rPr lang="vi-VN" b="1"/>
              <a:t>hai điểm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/>
              <a:t>và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B' </a:t>
            </a:r>
            <a:r>
              <a:rPr lang="vi-VN" b="1"/>
              <a:t>có toạ độ lần lượt là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(240; 450; 0) </a:t>
            </a:r>
            <a:r>
              <a:rPr lang="vi-VN" b="1"/>
              <a:t>và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(120; 450; 300). </a:t>
            </a:r>
            <a:r>
              <a:rPr lang="vi-VN" b="1"/>
              <a:t>Từ những thông tin trên, có thể tính được kích thước mỗi chiều của những căn nhà gỗ hay không?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3"/>
          <a:srcRect l="3562" t="3488" r="50270" b="27522"/>
          <a:stretch/>
        </p:blipFill>
        <p:spPr>
          <a:xfrm>
            <a:off x="1068676" y="1833103"/>
            <a:ext cx="4876800" cy="3008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308" y="5257800"/>
            <a:ext cx="1197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Câu hỏi trên cũng có nghĩa là n</a:t>
            </a:r>
            <a:r>
              <a:rPr lang="vi-VN" b="1"/>
              <a:t>ếu như chúng ta biết toạ độ các điểm trong không gian, liệu chúng ta có thể tính được khoảng cách giữa hai điểm đó hay không? </a:t>
            </a:r>
            <a:endParaRPr lang="en-US" b="1"/>
          </a:p>
          <a:p>
            <a:r>
              <a:rPr lang="en-US" b="1"/>
              <a:t>                        </a:t>
            </a:r>
            <a:r>
              <a:rPr lang="vi-VN" b="1">
                <a:solidFill>
                  <a:srgbClr val="C00000"/>
                </a:solidFill>
              </a:rPr>
              <a:t>Ta sẽ đi tìm hiểu</a:t>
            </a:r>
            <a:r>
              <a:rPr lang="en-US" b="1">
                <a:solidFill>
                  <a:srgbClr val="C00000"/>
                </a:solidFill>
              </a:rPr>
              <a:t> vấn đề đó trong</a:t>
            </a:r>
            <a:r>
              <a:rPr lang="vi-VN" b="1">
                <a:solidFill>
                  <a:srgbClr val="C00000"/>
                </a:solidFill>
              </a:rPr>
              <a:t> bài học hôm nay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203147" y="122769"/>
            <a:ext cx="11274663" cy="5022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90" y="99513"/>
            <a:ext cx="10515600" cy="6462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33490" y="850000"/>
            <a:ext cx="11354346" cy="1578488"/>
          </a:xfrm>
          <a:prstGeom prst="roundRect">
            <a:avLst>
              <a:gd name="adj" fmla="val 3662"/>
            </a:avLst>
          </a:prstGeom>
          <a:solidFill>
            <a:srgbClr val="E5F3F7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1693979" y="812781"/>
            <a:ext cx="10275822" cy="1599664"/>
            <a:chOff x="1714063" y="4618196"/>
            <a:chExt cx="10275822" cy="1599664"/>
          </a:xfrm>
        </p:grpSpPr>
        <p:sp>
          <p:nvSpPr>
            <p:cNvPr id="2" name="Rectangle 1"/>
            <p:cNvSpPr/>
            <p:nvPr/>
          </p:nvSpPr>
          <p:spPr>
            <a:xfrm>
              <a:off x="1714063" y="4648200"/>
              <a:ext cx="102758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Trong không gian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xyz</a:t>
              </a:r>
              <a:r>
                <a:rPr lang="vi-VN"/>
                <a:t>,</a:t>
              </a:r>
              <a:r>
                <a:rPr lang="vi-VN" b="1"/>
                <a:t> cho hai vectơ </a:t>
              </a:r>
              <a:endParaRPr lang="en-US" b="1"/>
            </a:p>
            <a:p>
              <a:pPr marL="457200" indent="-457200">
                <a:buAutoNum type="alphaLcParenR"/>
              </a:pPr>
              <a:r>
                <a:rPr lang="vi-VN" b="1"/>
                <a:t>Biểu diễn hai vectơ </a:t>
              </a:r>
              <a:r>
                <a:rPr lang="en-US" b="1"/>
                <a:t>       </a:t>
              </a:r>
              <a:r>
                <a:rPr lang="vi-VN" b="1"/>
                <a:t>qua các vectơ đơn vị </a:t>
              </a:r>
              <a:endParaRPr lang="en-US" b="1"/>
            </a:p>
            <a:p>
              <a:pPr marL="457200" indent="-457200">
                <a:buAutoNum type="alphaLcParenR"/>
              </a:pPr>
              <a:r>
                <a:rPr lang="vi-VN" b="1"/>
                <a:t>Biểu diễn hai vectơ </a:t>
              </a:r>
              <a:r>
                <a:rPr lang="en-US" b="1"/>
                <a:t>          </a:t>
              </a:r>
              <a:r>
                <a:rPr lang="vi-VN" b="1"/>
                <a:t>và </a:t>
              </a:r>
              <a:r>
                <a:rPr lang="en-US" b="1"/>
                <a:t>     </a:t>
              </a:r>
              <a:r>
                <a:rPr lang="vi-VN" b="1"/>
                <a:t>qua các vectơ đơn vị </a:t>
              </a:r>
              <a:r>
                <a:rPr lang="en-US" b="1"/>
                <a:t>         </a:t>
              </a:r>
              <a:r>
                <a:rPr lang="vi-VN" b="1"/>
                <a:t>, từ đó xác định toạ độ của hai vect</a:t>
              </a:r>
              <a:r>
                <a:rPr lang="en-US" b="1"/>
                <a:t>ơ</a:t>
              </a:r>
              <a:r>
                <a:rPr lang="vi-VN" b="1"/>
                <a:t> đó.</a:t>
              </a:r>
              <a:endParaRPr lang="en-US" b="1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06752"/>
                </p:ext>
              </p:extLst>
            </p:nvPr>
          </p:nvGraphicFramePr>
          <p:xfrm>
            <a:off x="7593333" y="4618196"/>
            <a:ext cx="2895599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19" name="Equation" r:id="rId5" imgW="1485720" imgH="279360" progId="Equation.DSMT4">
                    <p:embed/>
                  </p:oleObj>
                </mc:Choice>
                <mc:Fallback>
                  <p:oleObj name="Equation" r:id="rId5" imgW="14857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93333" y="4618196"/>
                          <a:ext cx="2895599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6601497"/>
                </p:ext>
              </p:extLst>
            </p:nvPr>
          </p:nvGraphicFramePr>
          <p:xfrm>
            <a:off x="5114927" y="5001649"/>
            <a:ext cx="642937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20" name="Equation" r:id="rId7" imgW="330120" imgH="241200" progId="Equation.DSMT4">
                    <p:embed/>
                  </p:oleObj>
                </mc:Choice>
                <mc:Fallback>
                  <p:oleObj name="Equation" r:id="rId7" imgW="330120" imgH="2412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14927" y="5001649"/>
                          <a:ext cx="642937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28569"/>
                </p:ext>
              </p:extLst>
            </p:nvPr>
          </p:nvGraphicFramePr>
          <p:xfrm>
            <a:off x="8868135" y="5016417"/>
            <a:ext cx="81597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21" name="Equation" r:id="rId9" imgW="419040" imgH="241200" progId="Equation.DSMT4">
                    <p:embed/>
                  </p:oleObj>
                </mc:Choice>
                <mc:Fallback>
                  <p:oleObj name="Equation" r:id="rId9" imgW="419040" imgH="2412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868135" y="5016417"/>
                          <a:ext cx="815975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740574"/>
                </p:ext>
              </p:extLst>
            </p:nvPr>
          </p:nvGraphicFramePr>
          <p:xfrm>
            <a:off x="5166024" y="5366669"/>
            <a:ext cx="741363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22" name="Equation" r:id="rId11" imgW="380880" imgH="241200" progId="Equation.DSMT4">
                    <p:embed/>
                  </p:oleObj>
                </mc:Choice>
                <mc:Fallback>
                  <p:oleObj name="Equation" r:id="rId11" imgW="380880" imgH="2412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66024" y="5366669"/>
                          <a:ext cx="741363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784460"/>
                </p:ext>
              </p:extLst>
            </p:nvPr>
          </p:nvGraphicFramePr>
          <p:xfrm>
            <a:off x="6406497" y="5443157"/>
            <a:ext cx="396875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23" name="Equation" r:id="rId13" imgW="203040" imgH="177480" progId="Equation.DSMT4">
                    <p:embed/>
                  </p:oleObj>
                </mc:Choice>
                <mc:Fallback>
                  <p:oleObj name="Equation" r:id="rId13" imgW="203040" imgH="1774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06497" y="5443157"/>
                          <a:ext cx="396875" cy="347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419131"/>
                </p:ext>
              </p:extLst>
            </p:nvPr>
          </p:nvGraphicFramePr>
          <p:xfrm>
            <a:off x="10021022" y="5381244"/>
            <a:ext cx="81597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24" name="Equation" r:id="rId15" imgW="419040" imgH="241200" progId="Equation.DSMT4">
                    <p:embed/>
                  </p:oleObj>
                </mc:Choice>
                <mc:Fallback>
                  <p:oleObj name="Equation" r:id="rId15" imgW="419040" imgH="241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021022" y="5381244"/>
                          <a:ext cx="815975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0951" y="2554473"/>
            <a:ext cx="1298561" cy="31092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33812"/>
              </p:ext>
            </p:extLst>
          </p:nvPr>
        </p:nvGraphicFramePr>
        <p:xfrm>
          <a:off x="1981200" y="2993431"/>
          <a:ext cx="37163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5" name="Equation" r:id="rId18" imgW="1904760" imgH="241200" progId="Equation.DSMT4">
                  <p:embed/>
                </p:oleObj>
              </mc:Choice>
              <mc:Fallback>
                <p:oleObj name="Equation" r:id="rId18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81200" y="2993431"/>
                        <a:ext cx="371633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2079"/>
              </p:ext>
            </p:extLst>
          </p:nvPr>
        </p:nvGraphicFramePr>
        <p:xfrm>
          <a:off x="1981200" y="3536317"/>
          <a:ext cx="5292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6" name="Equation" r:id="rId20" imgW="2717640" imgH="266400" progId="Equation.DSMT4">
                  <p:embed/>
                </p:oleObj>
              </mc:Choice>
              <mc:Fallback>
                <p:oleObj name="Equation" r:id="rId20" imgW="271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81200" y="3536317"/>
                        <a:ext cx="529272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21754"/>
              </p:ext>
            </p:extLst>
          </p:nvPr>
        </p:nvGraphicFramePr>
        <p:xfrm>
          <a:off x="2626063" y="4088479"/>
          <a:ext cx="37846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7" name="Equation" r:id="rId22" imgW="1942920" imgH="266400" progId="Equation.DSMT4">
                  <p:embed/>
                </p:oleObj>
              </mc:Choice>
              <mc:Fallback>
                <p:oleObj name="Equation" r:id="rId22" imgW="194292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26063" y="4088479"/>
                        <a:ext cx="37846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07E4E5F-EB78-4CE8-8CE2-1140C5F71A47}"/>
              </a:ext>
            </a:extLst>
          </p:cNvPr>
          <p:cNvGrpSpPr/>
          <p:nvPr/>
        </p:nvGrpSpPr>
        <p:grpSpPr>
          <a:xfrm>
            <a:off x="47465" y="4814621"/>
            <a:ext cx="12040371" cy="1773559"/>
            <a:chOff x="47465" y="4814621"/>
            <a:chExt cx="12040371" cy="1773559"/>
          </a:xfrm>
        </p:grpSpPr>
        <p:grpSp>
          <p:nvGrpSpPr>
            <p:cNvPr id="23" name="Group 22"/>
            <p:cNvGrpSpPr/>
            <p:nvPr/>
          </p:nvGrpSpPr>
          <p:grpSpPr>
            <a:xfrm>
              <a:off x="47465" y="4814621"/>
              <a:ext cx="12040371" cy="1773559"/>
              <a:chOff x="195578" y="131050"/>
              <a:chExt cx="9760574" cy="1393883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51707" y="131050"/>
                <a:ext cx="9204445" cy="1393883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FFE5D8">
                      <a:shade val="30000"/>
                      <a:satMod val="115000"/>
                    </a:srgbClr>
                  </a:gs>
                  <a:gs pos="31000">
                    <a:srgbClr val="FFE5D8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1654" y="143719"/>
                <a:ext cx="1381178" cy="13811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5578" y="193187"/>
                <a:ext cx="1334753" cy="12696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57896" y="5089642"/>
              <a:ext cx="881759" cy="120101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006607" y="4854969"/>
            <a:ext cx="9927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Hãy n</a:t>
            </a:r>
            <a:r>
              <a:rPr lang="vi-VN" b="1"/>
              <a:t>hắc lại biểu thức toạ độ các phép toán của</a:t>
            </a:r>
            <a:r>
              <a:rPr lang="en-US" b="1"/>
              <a:t> các vectơ </a:t>
            </a:r>
            <a:r>
              <a:rPr lang="vi-VN" b="1"/>
              <a:t>tương ứng trong mặt phẳng</a:t>
            </a:r>
            <a:r>
              <a:rPr lang="en-US" b="1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1344" y="5686664"/>
            <a:ext cx="9998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Từ đó, </a:t>
            </a:r>
            <a:r>
              <a:rPr lang="vi-VN" b="1"/>
              <a:t>dự đoán biểu thức toạ độ của các phép toán cộng/trừ vectơ và phép nhân một số với một vectơ</a:t>
            </a:r>
            <a:r>
              <a:rPr lang="en-US" b="1"/>
              <a:t> trong không gian?</a:t>
            </a:r>
          </a:p>
        </p:txBody>
      </p:sp>
      <p:sp>
        <p:nvSpPr>
          <p:cNvPr id="32" name="Oval 31"/>
          <p:cNvSpPr/>
          <p:nvPr/>
        </p:nvSpPr>
        <p:spPr>
          <a:xfrm>
            <a:off x="47465" y="797012"/>
            <a:ext cx="1646514" cy="16154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465" y="808993"/>
            <a:ext cx="1660391" cy="15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203147" y="122769"/>
            <a:ext cx="11274663" cy="5022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90" y="99513"/>
            <a:ext cx="10515600" cy="64623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03147" y="796519"/>
            <a:ext cx="11728267" cy="1783180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720021" y="785222"/>
            <a:ext cx="11013192" cy="525462"/>
            <a:chOff x="455613" y="994545"/>
            <a:chExt cx="11013192" cy="525462"/>
          </a:xfrm>
        </p:grpSpPr>
        <p:sp>
          <p:nvSpPr>
            <p:cNvPr id="5" name="Rectangle 4"/>
            <p:cNvSpPr/>
            <p:nvPr/>
          </p:nvSpPr>
          <p:spPr>
            <a:xfrm>
              <a:off x="455613" y="1015541"/>
              <a:ext cx="110131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Trong không gian Oxyz cho hai vectơ:                   </a:t>
              </a:r>
              <a:r>
                <a:rPr lang="en-US" b="1"/>
                <a:t> </a:t>
              </a:r>
              <a:r>
                <a:rPr lang="vi-VN" b="1"/>
                <a:t>và                      </a:t>
              </a:r>
              <a:r>
                <a:rPr lang="en-US" b="1"/>
                <a:t>.</a:t>
              </a:r>
              <a:r>
                <a:rPr lang="vi-VN" b="1"/>
                <a:t> Ta có: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017884"/>
                </p:ext>
              </p:extLst>
            </p:nvPr>
          </p:nvGraphicFramePr>
          <p:xfrm>
            <a:off x="6479594" y="1041655"/>
            <a:ext cx="15462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38" name="Equation" r:id="rId5" imgW="711000" imgH="203040" progId="Equation.DSMT4">
                    <p:embed/>
                  </p:oleObj>
                </mc:Choice>
                <mc:Fallback>
                  <p:oleObj name="Equation" r:id="rId5" imgW="711000" imgH="2030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79594" y="1041655"/>
                          <a:ext cx="1546225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482057"/>
                </p:ext>
              </p:extLst>
            </p:nvPr>
          </p:nvGraphicFramePr>
          <p:xfrm>
            <a:off x="8484079" y="994545"/>
            <a:ext cx="1876424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39" name="Equation" r:id="rId7" imgW="863280" imgH="241200" progId="Equation.DSMT4">
                    <p:embed/>
                  </p:oleObj>
                </mc:Choice>
                <mc:Fallback>
                  <p:oleObj name="Equation" r:id="rId7" imgW="863280" imgH="24120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84079" y="994545"/>
                          <a:ext cx="1876424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27309"/>
              </p:ext>
            </p:extLst>
          </p:nvPr>
        </p:nvGraphicFramePr>
        <p:xfrm>
          <a:off x="1334553" y="1294621"/>
          <a:ext cx="45053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0" name="Equation" r:id="rId9" imgW="1892160" imgH="241200" progId="Equation.DSMT4">
                  <p:embed/>
                </p:oleObj>
              </mc:Choice>
              <mc:Fallback>
                <p:oleObj name="Equation" r:id="rId9" imgW="1892160" imgH="241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4553" y="1294621"/>
                        <a:ext cx="45053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54185"/>
              </p:ext>
            </p:extLst>
          </p:nvPr>
        </p:nvGraphicFramePr>
        <p:xfrm>
          <a:off x="3351588" y="1940371"/>
          <a:ext cx="55784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1" name="Equation" r:id="rId11" imgW="2247840" imgH="203040" progId="Equation.DSMT4">
                  <p:embed/>
                </p:oleObj>
              </mc:Choice>
              <mc:Fallback>
                <p:oleObj name="Equation" r:id="rId11" imgW="2247840" imgH="2030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51588" y="1940371"/>
                        <a:ext cx="557847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57770"/>
              </p:ext>
            </p:extLst>
          </p:nvPr>
        </p:nvGraphicFramePr>
        <p:xfrm>
          <a:off x="6461493" y="1302131"/>
          <a:ext cx="44148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2" name="Equation" r:id="rId13" imgW="1854000" imgH="241200" progId="Equation.DSMT4">
                  <p:embed/>
                </p:oleObj>
              </mc:Choice>
              <mc:Fallback>
                <p:oleObj name="Equation" r:id="rId13" imgW="1854000" imgH="24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61493" y="1302131"/>
                        <a:ext cx="4414838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7782" y="2652263"/>
            <a:ext cx="9713268" cy="1055400"/>
            <a:chOff x="452726" y="2993254"/>
            <a:chExt cx="9713268" cy="105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5"/>
            <a:srcRect l="21937" t="4860" r="30146" b="9724"/>
            <a:stretch/>
          </p:blipFill>
          <p:spPr>
            <a:xfrm>
              <a:off x="452726" y="2993254"/>
              <a:ext cx="789592" cy="10554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242317" y="3289384"/>
              <a:ext cx="8923677" cy="479108"/>
              <a:chOff x="1514135" y="3564430"/>
              <a:chExt cx="8923677" cy="47910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14135" y="3564430"/>
                <a:ext cx="8923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Nếu tọa độ vectơ     là             thì tọa độ vectơ đối       là gì? 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4240876"/>
                  </p:ext>
                </p:extLst>
              </p:nvPr>
            </p:nvGraphicFramePr>
            <p:xfrm>
              <a:off x="4788222" y="3607960"/>
              <a:ext cx="1034497" cy="4355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543" name="Equation" r:id="rId16" imgW="482400" imgH="203040" progId="Equation.DSMT4">
                      <p:embed/>
                    </p:oleObj>
                  </mc:Choice>
                  <mc:Fallback>
                    <p:oleObj name="Equation" r:id="rId16" imgW="48240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4788222" y="3607960"/>
                            <a:ext cx="1034497" cy="4355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592859"/>
                  </p:ext>
                </p:extLst>
              </p:nvPr>
            </p:nvGraphicFramePr>
            <p:xfrm>
              <a:off x="4178941" y="3604697"/>
              <a:ext cx="272237" cy="381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544" name="Equation" r:id="rId18" imgW="126720" imgH="177480" progId="Equation.DSMT4">
                      <p:embed/>
                    </p:oleObj>
                  </mc:Choice>
                  <mc:Fallback>
                    <p:oleObj name="Equation" r:id="rId18" imgW="126720" imgH="17748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4178941" y="3604697"/>
                            <a:ext cx="272237" cy="3811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6323103"/>
                  </p:ext>
                </p:extLst>
              </p:nvPr>
            </p:nvGraphicFramePr>
            <p:xfrm>
              <a:off x="8753594" y="3605213"/>
              <a:ext cx="4603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545" name="Equation" r:id="rId20" imgW="215640" imgH="177480" progId="Equation.DSMT4">
                      <p:embed/>
                    </p:oleObj>
                  </mc:Choice>
                  <mc:Fallback>
                    <p:oleObj name="Equation" r:id="rId20" imgW="215640" imgH="177480" progId="Equation.DSMT4">
                      <p:embed/>
                      <p:pic>
                        <p:nvPicPr>
                          <p:cNvPr id="26" name="Object 25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753594" y="3605213"/>
                            <a:ext cx="460375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6" name="Group 15"/>
          <p:cNvGrpSpPr/>
          <p:nvPr/>
        </p:nvGrpSpPr>
        <p:grpSpPr>
          <a:xfrm>
            <a:off x="9472917" y="2934881"/>
            <a:ext cx="2004893" cy="473934"/>
            <a:chOff x="5434265" y="4615160"/>
            <a:chExt cx="2004893" cy="473934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538924"/>
                </p:ext>
              </p:extLst>
            </p:nvPr>
          </p:nvGraphicFramePr>
          <p:xfrm>
            <a:off x="5877058" y="4660469"/>
            <a:ext cx="15621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46" name="Equation" r:id="rId22" imgW="1562272" imgH="428625" progId="Equation.DSMT4">
                    <p:embed/>
                  </p:oleObj>
                </mc:Choice>
                <mc:Fallback>
                  <p:oleObj name="Equation" r:id="rId22" imgW="1562272" imgH="42862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877058" y="4660469"/>
                          <a:ext cx="1562100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5434265" y="4615160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Là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9378" y="4272241"/>
            <a:ext cx="6828234" cy="514711"/>
            <a:chOff x="2254171" y="5012445"/>
            <a:chExt cx="6828234" cy="514711"/>
          </a:xfrm>
        </p:grpSpPr>
        <p:sp>
          <p:nvSpPr>
            <p:cNvPr id="37" name="Rectangle 36"/>
            <p:cNvSpPr/>
            <p:nvPr/>
          </p:nvSpPr>
          <p:spPr>
            <a:xfrm>
              <a:off x="2254171" y="5065491"/>
              <a:ext cx="68282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khi</a:t>
              </a:r>
              <a:r>
                <a:rPr lang="en-US" b="1"/>
                <a:t> và chỉ khi</a:t>
              </a:r>
              <a:r>
                <a:rPr lang="vi-VN" b="1"/>
                <a:t> tồn tại số thực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k </a:t>
              </a:r>
              <a:r>
                <a:rPr lang="vi-VN" b="1"/>
                <a:t>sao cho </a:t>
              </a:r>
              <a:r>
                <a:rPr lang="en-US" b="1"/>
                <a:t>  </a:t>
              </a:r>
              <a:r>
                <a:rPr lang="vi-VN" b="1"/>
                <a:t> </a:t>
              </a:r>
              <a:r>
                <a:rPr lang="en-US" b="1"/>
                <a:t>       .</a:t>
              </a:r>
              <a:r>
                <a:rPr lang="vi-VN" b="1"/>
                <a:t> 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608111"/>
                </p:ext>
              </p:extLst>
            </p:nvPr>
          </p:nvGraphicFramePr>
          <p:xfrm>
            <a:off x="7930895" y="5012445"/>
            <a:ext cx="95250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47" name="Equation" r:id="rId24" imgW="444240" imgH="215640" progId="Equation.DSMT4">
                    <p:embed/>
                  </p:oleObj>
                </mc:Choice>
                <mc:Fallback>
                  <p:oleObj name="Equation" r:id="rId24" imgW="444240" imgH="21564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930895" y="5012445"/>
                          <a:ext cx="952500" cy="465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194" y="3816673"/>
            <a:ext cx="1863201" cy="49407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023411" y="3785594"/>
            <a:ext cx="7660414" cy="573087"/>
            <a:chOff x="2015310" y="4014074"/>
            <a:chExt cx="7660414" cy="573087"/>
          </a:xfrm>
        </p:grpSpPr>
        <p:grpSp>
          <p:nvGrpSpPr>
            <p:cNvPr id="39" name="Group 38"/>
            <p:cNvGrpSpPr/>
            <p:nvPr/>
          </p:nvGrpSpPr>
          <p:grpSpPr>
            <a:xfrm>
              <a:off x="2015310" y="4014074"/>
              <a:ext cx="5501292" cy="573087"/>
              <a:chOff x="2339233" y="4474961"/>
              <a:chExt cx="5501292" cy="57308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339233" y="4517712"/>
                <a:ext cx="55012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/>
                  <a:t>Hai vectơ</a:t>
                </a:r>
                <a:r>
                  <a:rPr lang="en-US" b="1"/>
                  <a:t>                                              </a:t>
                </a:r>
                <a:endParaRPr lang="vi-VN" b="1"/>
              </a:p>
            </p:txBody>
          </p: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3962494"/>
                  </p:ext>
                </p:extLst>
              </p:nvPr>
            </p:nvGraphicFramePr>
            <p:xfrm>
              <a:off x="3917071" y="4474961"/>
              <a:ext cx="3838575" cy="573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548" name="Equation" r:id="rId27" imgW="1790640" imgH="266400" progId="Equation.DSMT4">
                      <p:embed/>
                    </p:oleObj>
                  </mc:Choice>
                  <mc:Fallback>
                    <p:oleObj name="Equation" r:id="rId27" imgW="1790640" imgH="266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3917071" y="4474961"/>
                            <a:ext cx="3838575" cy="573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" name="Rectangle 42"/>
            <p:cNvSpPr/>
            <p:nvPr/>
          </p:nvSpPr>
          <p:spPr>
            <a:xfrm>
              <a:off x="7394330" y="4041933"/>
              <a:ext cx="2281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b="1"/>
                <a:t>cùng phương </a:t>
              </a:r>
              <a:endParaRPr lang="en-US" b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668912" y="3911180"/>
            <a:ext cx="2297670" cy="1387475"/>
            <a:chOff x="8668912" y="4153554"/>
            <a:chExt cx="2297670" cy="1387475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157544"/>
                </p:ext>
              </p:extLst>
            </p:nvPr>
          </p:nvGraphicFramePr>
          <p:xfrm>
            <a:off x="9828344" y="4153554"/>
            <a:ext cx="1138238" cy="138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49" name="Equation" r:id="rId29" imgW="583920" imgH="711000" progId="Equation.DSMT4">
                    <p:embed/>
                  </p:oleObj>
                </mc:Choice>
                <mc:Fallback>
                  <p:oleObj name="Equation" r:id="rId29" imgW="583920" imgH="711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828344" y="4153554"/>
                          <a:ext cx="1138238" cy="138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/>
            <p:cNvSpPr/>
            <p:nvPr/>
          </p:nvSpPr>
          <p:spPr>
            <a:xfrm>
              <a:off x="8668912" y="4571185"/>
              <a:ext cx="1225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Khi đó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414" y="5298655"/>
            <a:ext cx="11993598" cy="1400630"/>
            <a:chOff x="18140" y="0"/>
            <a:chExt cx="15519376" cy="1873783"/>
          </a:xfrm>
        </p:grpSpPr>
        <p:sp>
          <p:nvSpPr>
            <p:cNvPr id="48" name="Rectangle 47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8140" y="13235"/>
              <a:ext cx="15519376" cy="1860548"/>
              <a:chOff x="364977" y="4308133"/>
              <a:chExt cx="15519376" cy="186054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64977" y="4308133"/>
                <a:ext cx="15519376" cy="1860548"/>
                <a:chOff x="84138" y="140179"/>
                <a:chExt cx="11973406" cy="1462249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65640" y="140179"/>
                  <a:ext cx="11391904" cy="1462249"/>
                </a:xfrm>
                <a:prstGeom prst="roundRect">
                  <a:avLst>
                    <a:gd name="adj" fmla="val 17140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16066" y="162818"/>
                  <a:ext cx="1323530" cy="14096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4138" y="221825"/>
                  <a:ext cx="1348939" cy="12744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01842" y="416314"/>
                  <a:ext cx="666335" cy="116497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600" b="1" cap="none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1</a:t>
                  </a:r>
                  <a:endParaRPr lang="en-US" sz="80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112" y="4580260"/>
                <a:ext cx="1394216" cy="420477"/>
              </a:xfrm>
              <a:prstGeom prst="rect">
                <a:avLst/>
              </a:prstGeom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1691681" y="5348357"/>
            <a:ext cx="8848772" cy="571500"/>
            <a:chOff x="1691681" y="5348357"/>
            <a:chExt cx="8848772" cy="571500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87574"/>
                </p:ext>
              </p:extLst>
            </p:nvPr>
          </p:nvGraphicFramePr>
          <p:xfrm>
            <a:off x="4178969" y="5348357"/>
            <a:ext cx="538956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50" name="Equation" r:id="rId32" imgW="2514600" imgH="266400" progId="Equation.DSMT4">
                    <p:embed/>
                  </p:oleObj>
                </mc:Choice>
                <mc:Fallback>
                  <p:oleObj name="Equation" r:id="rId32" imgW="25146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178969" y="5348357"/>
                          <a:ext cx="5389563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1691681" y="5392504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Với các vectơ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72917" y="5400856"/>
              <a:ext cx="1067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Ta có:</a:t>
              </a: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342730"/>
              </p:ext>
            </p:extLst>
          </p:nvPr>
        </p:nvGraphicFramePr>
        <p:xfrm>
          <a:off x="2086430" y="5876037"/>
          <a:ext cx="2530316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1" name="Equation" r:id="rId34" imgW="1180800" imgH="241200" progId="Equation.DSMT4">
                  <p:embed/>
                </p:oleObj>
              </mc:Choice>
              <mc:Fallback>
                <p:oleObj name="Equation" r:id="rId34" imgW="1180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086430" y="5876037"/>
                        <a:ext cx="2530316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98399"/>
              </p:ext>
            </p:extLst>
          </p:nvPr>
        </p:nvGraphicFramePr>
        <p:xfrm>
          <a:off x="4556948" y="5904743"/>
          <a:ext cx="2885699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2" name="Equation" r:id="rId36" imgW="1346040" imgH="279360" progId="Equation.DSMT4">
                  <p:embed/>
                </p:oleObj>
              </mc:Choice>
              <mc:Fallback>
                <p:oleObj name="Equation" r:id="rId36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556948" y="5904743"/>
                        <a:ext cx="2885699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93686"/>
              </p:ext>
            </p:extLst>
          </p:nvPr>
        </p:nvGraphicFramePr>
        <p:xfrm>
          <a:off x="7409961" y="5903619"/>
          <a:ext cx="3212383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3" name="Equation" r:id="rId38" imgW="1498320" imgH="279360" progId="Equation.DSMT4">
                  <p:embed/>
                </p:oleObj>
              </mc:Choice>
              <mc:Fallback>
                <p:oleObj name="Equation" r:id="rId38" imgW="1498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409961" y="5903619"/>
                        <a:ext cx="3212383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8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8933" y="12853"/>
            <a:ext cx="12123145" cy="1578150"/>
            <a:chOff x="-8933" y="12853"/>
            <a:chExt cx="12123145" cy="1578150"/>
          </a:xfrm>
        </p:grpSpPr>
        <p:sp>
          <p:nvSpPr>
            <p:cNvPr id="24" name="Rounded Rectangle 23"/>
            <p:cNvSpPr/>
            <p:nvPr/>
          </p:nvSpPr>
          <p:spPr>
            <a:xfrm>
              <a:off x="582905" y="48320"/>
              <a:ext cx="11531307" cy="1542683"/>
            </a:xfrm>
            <a:prstGeom prst="roundRect">
              <a:avLst>
                <a:gd name="adj" fmla="val 12946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>
            <a:xfrm>
              <a:off x="-1243" y="12853"/>
              <a:ext cx="1655062" cy="1578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933" y="27669"/>
              <a:ext cx="1670970" cy="154851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522412" y="54778"/>
              <a:ext cx="8607342" cy="544471"/>
              <a:chOff x="1522412" y="152400"/>
              <a:chExt cx="8607342" cy="544471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0249730"/>
                  </p:ext>
                </p:extLst>
              </p:nvPr>
            </p:nvGraphicFramePr>
            <p:xfrm>
              <a:off x="5180012" y="152400"/>
              <a:ext cx="4949742" cy="544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82" name="Equation" r:id="rId5" imgW="2539800" imgH="279360" progId="Equation.DSMT4">
                      <p:embed/>
                    </p:oleObj>
                  </mc:Choice>
                  <mc:Fallback>
                    <p:oleObj name="Equation" r:id="rId5" imgW="25398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180012" y="152400"/>
                            <a:ext cx="4949742" cy="5444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1522412" y="152400"/>
                <a:ext cx="3850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b="1"/>
                  <a:t>Cho tam giác 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b="1"/>
                  <a:t>với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360612" y="537094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a) Gọi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/>
                <a:t> là trung điểm của đoạn thẳng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AB. </a:t>
              </a:r>
              <a:r>
                <a:rPr lang="en-US" b="1"/>
                <a:t>Tìm tọa độ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/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0612" y="1021944"/>
              <a:ext cx="8581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b) Gọi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 </a:t>
              </a:r>
              <a:r>
                <a:rPr lang="en-US" b="1"/>
                <a:t>là trọng tâm của tam giác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ABC. </a:t>
              </a:r>
              <a:r>
                <a:rPr lang="en-US" b="1"/>
                <a:t>Tìm tọa độ điểm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b="1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15974" y="1988848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a) Gọi toạ độ của </a:t>
            </a:r>
            <a:r>
              <a:rPr 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/>
              <a:t> là 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x; y; z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/>
              <a:t>thì 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36795"/>
              </p:ext>
            </p:extLst>
          </p:nvPr>
        </p:nvGraphicFramePr>
        <p:xfrm>
          <a:off x="5421599" y="1989736"/>
          <a:ext cx="20034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3" name="Equation" r:id="rId7" imgW="1028520" imgH="266400" progId="Equation.DSMT4">
                  <p:embed/>
                </p:oleObj>
              </mc:Choice>
              <mc:Fallback>
                <p:oleObj name="Equation" r:id="rId7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1599" y="1989736"/>
                        <a:ext cx="20034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55413"/>
              </p:ext>
            </p:extLst>
          </p:nvPr>
        </p:nvGraphicFramePr>
        <p:xfrm>
          <a:off x="7389812" y="1977227"/>
          <a:ext cx="23256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4" name="Equation" r:id="rId9" imgW="1193760" imgH="266400" progId="Equation.DSMT4">
                  <p:embed/>
                </p:oleObj>
              </mc:Choice>
              <mc:Fallback>
                <p:oleObj name="Equation" r:id="rId9" imgW="1193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9812" y="1977227"/>
                        <a:ext cx="232568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104083"/>
              </p:ext>
            </p:extLst>
          </p:nvPr>
        </p:nvGraphicFramePr>
        <p:xfrm>
          <a:off x="9715500" y="1986996"/>
          <a:ext cx="2205731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5" name="Equation" r:id="rId11" imgW="1132582" imgH="256906" progId="Equation.DSMT4">
                  <p:embed/>
                </p:oleObj>
              </mc:Choice>
              <mc:Fallback>
                <p:oleObj name="Equation" r:id="rId11" imgW="1132582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5500" y="1986996"/>
                        <a:ext cx="2205731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44984"/>
              </p:ext>
            </p:extLst>
          </p:nvPr>
        </p:nvGraphicFramePr>
        <p:xfrm>
          <a:off x="2889856" y="2417572"/>
          <a:ext cx="19288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6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89856" y="2417572"/>
                        <a:ext cx="1928812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77099"/>
              </p:ext>
            </p:extLst>
          </p:nvPr>
        </p:nvGraphicFramePr>
        <p:xfrm>
          <a:off x="4818668" y="2398070"/>
          <a:ext cx="3672090" cy="8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7" name="Equation" r:id="rId15" imgW="1884280" imgH="437892" progId="Equation.DSMT4">
                  <p:embed/>
                </p:oleObj>
              </mc:Choice>
              <mc:Fallback>
                <p:oleObj name="Equation" r:id="rId15" imgW="1884280" imgH="4378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8668" y="2398070"/>
                        <a:ext cx="3672090" cy="8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141622" y="3101424"/>
            <a:ext cx="5609228" cy="779585"/>
            <a:chOff x="1130444" y="3898145"/>
            <a:chExt cx="5609228" cy="779585"/>
          </a:xfrm>
        </p:grpSpPr>
        <p:sp>
          <p:nvSpPr>
            <p:cNvPr id="38" name="Rectangle 37"/>
            <p:cNvSpPr/>
            <p:nvPr/>
          </p:nvSpPr>
          <p:spPr>
            <a:xfrm>
              <a:off x="1130444" y="4019712"/>
              <a:ext cx="5609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Từ đẳng thức                              suy ra: 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198059"/>
                </p:ext>
              </p:extLst>
            </p:nvPr>
          </p:nvGraphicFramePr>
          <p:xfrm>
            <a:off x="3114602" y="3898145"/>
            <a:ext cx="2372781" cy="779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88" name="Equation" r:id="rId17" imgW="1218182" imgH="399752" progId="Equation.DSMT4">
                    <p:embed/>
                  </p:oleObj>
                </mc:Choice>
                <mc:Fallback>
                  <p:oleObj name="Equation" r:id="rId17" imgW="1218182" imgH="39975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14602" y="3898145"/>
                          <a:ext cx="2372781" cy="779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87567"/>
              </p:ext>
            </p:extLst>
          </p:nvPr>
        </p:nvGraphicFramePr>
        <p:xfrm>
          <a:off x="4732172" y="3921679"/>
          <a:ext cx="5197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9" name="Equation" r:id="rId19" imgW="2666880" imgH="393480" progId="Equation.DSMT4">
                  <p:embed/>
                </p:oleObj>
              </mc:Choice>
              <mc:Fallback>
                <p:oleObj name="Equation" r:id="rId19" imgW="266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32172" y="3921679"/>
                        <a:ext cx="519747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889335" y="4765877"/>
            <a:ext cx="8837076" cy="766763"/>
            <a:chOff x="1039368" y="4786839"/>
            <a:chExt cx="8837076" cy="766763"/>
          </a:xfrm>
        </p:grpSpPr>
        <p:sp>
          <p:nvSpPr>
            <p:cNvPr id="40" name="Rectangle 39"/>
            <p:cNvSpPr/>
            <p:nvPr/>
          </p:nvSpPr>
          <p:spPr>
            <a:xfrm>
              <a:off x="1039368" y="4908198"/>
              <a:ext cx="27775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/>
                <a:t>b) Tương tự câu a</a:t>
              </a:r>
              <a:r>
                <a:rPr lang="en-US"/>
                <a:t>)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72502" y="4786839"/>
              <a:ext cx="6203942" cy="766763"/>
              <a:chOff x="1125140" y="5523342"/>
              <a:chExt cx="6203942" cy="76676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125140" y="5648919"/>
                <a:ext cx="6203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Từ đẳng thức                                     suy ra: </a:t>
                </a:r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1685686"/>
                  </p:ext>
                </p:extLst>
              </p:nvPr>
            </p:nvGraphicFramePr>
            <p:xfrm>
              <a:off x="3152659" y="5523342"/>
              <a:ext cx="2994025" cy="766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190" name="Equation" r:id="rId21" imgW="1536480" imgH="393480" progId="Equation.DSMT4">
                      <p:embed/>
                    </p:oleObj>
                  </mc:Choice>
                  <mc:Fallback>
                    <p:oleObj name="Equation" r:id="rId21" imgW="1536480" imgH="393480" progId="Equation.DSMT4">
                      <p:embed/>
                      <p:pic>
                        <p:nvPicPr>
                          <p:cNvPr id="37" name="Object 36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152659" y="5523342"/>
                            <a:ext cx="2994025" cy="7667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44"/>
              </p:ext>
            </p:extLst>
          </p:nvPr>
        </p:nvGraphicFramePr>
        <p:xfrm>
          <a:off x="4061965" y="5745022"/>
          <a:ext cx="6756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91" name="Equation" r:id="rId23" imgW="3466800" imgH="393480" progId="Equation.DSMT4">
                  <p:embed/>
                </p:oleObj>
              </mc:Choice>
              <mc:Fallback>
                <p:oleObj name="Equation" r:id="rId23" imgW="3466800" imgH="393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1965" y="5745022"/>
                        <a:ext cx="6756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07873" y="1653865"/>
            <a:ext cx="1298561" cy="310923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4463739" y="3851477"/>
            <a:ext cx="56692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946235" y="5532640"/>
            <a:ext cx="6995571" cy="1096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2787" y="62746"/>
            <a:ext cx="12039600" cy="2362200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82406"/>
              </p:ext>
            </p:extLst>
          </p:nvPr>
        </p:nvGraphicFramePr>
        <p:xfrm>
          <a:off x="6549787" y="654645"/>
          <a:ext cx="35147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8" name="Equation" r:id="rId4" imgW="1803240" imgH="431640" progId="Equation.DSMT4">
                  <p:embed/>
                </p:oleObj>
              </mc:Choice>
              <mc:Fallback>
                <p:oleObj name="Equation" r:id="rId4" imgW="1803240" imgH="4316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9787" y="654645"/>
                        <a:ext cx="35147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07278"/>
              </p:ext>
            </p:extLst>
          </p:nvPr>
        </p:nvGraphicFramePr>
        <p:xfrm>
          <a:off x="6216388" y="1480477"/>
          <a:ext cx="52212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9" name="Equation" r:id="rId6" imgW="2679480" imgH="431640" progId="Equation.DSMT4">
                  <p:embed/>
                </p:oleObj>
              </mc:Choice>
              <mc:Fallback>
                <p:oleObj name="Equation" r:id="rId6" imgW="2679480" imgH="4316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6388" y="1480477"/>
                        <a:ext cx="5221288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4787" y="796579"/>
            <a:ext cx="581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/>
              <a:t>Tọa độ trung điểm đoạn thẳng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b="1"/>
              <a:t> là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74" y="119242"/>
            <a:ext cx="7841255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3504" y="141966"/>
            <a:ext cx="4495800" cy="556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4787" y="1671127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/>
              <a:t>Tọa độ trọng tâm tam giác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b="1"/>
              <a:t> là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0961" y="2644021"/>
            <a:ext cx="11993598" cy="1400630"/>
            <a:chOff x="130961" y="2644021"/>
            <a:chExt cx="11993598" cy="140063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961" y="2644021"/>
              <a:ext cx="11993598" cy="1400630"/>
              <a:chOff x="18140" y="0"/>
              <a:chExt cx="15519376" cy="187378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8140" y="13235"/>
                <a:ext cx="15519376" cy="1860548"/>
                <a:chOff x="364977" y="4308133"/>
                <a:chExt cx="15519376" cy="186054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364977" y="4308133"/>
                  <a:ext cx="15519376" cy="1860548"/>
                  <a:chOff x="84138" y="140179"/>
                  <a:chExt cx="11973406" cy="1462249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665640" y="140179"/>
                    <a:ext cx="11391904" cy="1462249"/>
                  </a:xfrm>
                  <a:prstGeom prst="roundRect">
                    <a:avLst>
                      <a:gd name="adj" fmla="val 17140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16066" y="162818"/>
                    <a:ext cx="1323530" cy="14096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4138" y="221825"/>
                    <a:ext cx="1348939" cy="127443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97185" y="416313"/>
                    <a:ext cx="675649" cy="116496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6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2</a:t>
                    </a:r>
                    <a:endParaRPr lang="en-US" sz="8000" b="1" cap="none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1112" y="4580260"/>
                  <a:ext cx="1394216" cy="420477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682810" y="2676157"/>
                  <a:ext cx="1038046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/>
                    <a:t>Trong không gian </a:t>
                  </a:r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xyz, </a:t>
                  </a:r>
                  <a:r>
                    <a:rPr lang="en-US" b="1"/>
                    <a:t>cho ba điểm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(1; 2; 3),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(3; 2; 1) </a:t>
                  </a:r>
                  <a:r>
                    <a:rPr lang="en-US" b="1"/>
                    <a:t>và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(2; -1; 5). </a:t>
                  </a:r>
                  <a:r>
                    <a:rPr lang="en-US">
                      <a:cs typeface="Times New Roman" panose="02020603050405020304" pitchFamily="18" charset="0"/>
                    </a:rPr>
                    <a:t>A</a:t>
                  </a:r>
                </a:p>
                <a:p>
                  <a:r>
                    <a:rPr lang="en-US" b="1">
                      <a:cs typeface="Times New Roman" panose="02020603050405020304" pitchFamily="18" charset="0"/>
                    </a:rPr>
                    <a:t>a) </a:t>
                  </a:r>
                  <a:r>
                    <a:rPr lang="en-US" b="1"/>
                    <a:t>Tìm toạ độ trung điểm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b="1"/>
                    <a:t> của đoạn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r>
                    <a:rPr lang="en-US" b="1"/>
                    <a:t>; toạ độ trọng tâm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r>
                    <a:rPr lang="en-US" b="1"/>
                    <a:t>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ABC.</a:t>
                  </a:r>
                </a:p>
                <a:p>
                  <a:r>
                    <a:rPr lang="en-US" b="1">
                      <a:cs typeface="Times New Roman" panose="02020603050405020304" pitchFamily="18" charset="0"/>
                    </a:rPr>
                    <a:t>b) </a:t>
                  </a:r>
                  <a:r>
                    <a:rPr lang="en-US" b="1"/>
                    <a:t>Tìm toạ độ điểm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b="1"/>
                    <a:t> sao cho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ABN </a:t>
                  </a:r>
                  <a:r>
                    <a:rPr lang="en-US" b="1">
                      <a:cs typeface="Times New Roman" panose="02020603050405020304" pitchFamily="18" charset="0"/>
                    </a:rPr>
                    <a:t>nhận </a:t>
                  </a:r>
                  <a:r>
                    <a:rPr lang="en-US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b="1">
                      <a:cs typeface="Times New Roman" panose="02020603050405020304" pitchFamily="18" charset="0"/>
                    </a:rPr>
                    <a:t> làm trọng tâm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810" y="2676157"/>
                  <a:ext cx="10380462" cy="1200329"/>
                </a:xfrm>
                <a:prstGeom prst="rect">
                  <a:avLst/>
                </a:prstGeom>
                <a:blipFill>
                  <a:blip r:embed="rId11"/>
                  <a:stretch>
                    <a:fillRect l="-881" t="-4061" r="-88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1654383" y="4502588"/>
            <a:ext cx="10314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lphaLcParenR"/>
            </a:pPr>
            <a:r>
              <a:rPr lang="en-US" b="1"/>
              <a:t>Áp dụng công thức tọa độ trung điểm và trọng tâm tam giác, ta có</a:t>
            </a:r>
          </a:p>
          <a:p>
            <a:pPr>
              <a:lnSpc>
                <a:spcPct val="150000"/>
              </a:lnSpc>
            </a:pP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(2; 2; 2);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(2; 1; 3)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6174" y="5499960"/>
            <a:ext cx="10006110" cy="476228"/>
            <a:chOff x="1636215" y="5683272"/>
            <a:chExt cx="10006110" cy="476228"/>
          </a:xfrm>
        </p:grpSpPr>
        <p:sp>
          <p:nvSpPr>
            <p:cNvPr id="17" name="Rectangle 16"/>
            <p:cNvSpPr/>
            <p:nvPr/>
          </p:nvSpPr>
          <p:spPr>
            <a:xfrm>
              <a:off x="1636215" y="5685045"/>
              <a:ext cx="82750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b) Từ giả thiết ta có                                         . Tương tự  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8314556"/>
                </p:ext>
              </p:extLst>
            </p:nvPr>
          </p:nvGraphicFramePr>
          <p:xfrm>
            <a:off x="4605278" y="5715000"/>
            <a:ext cx="344011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10" name="Equation" r:id="rId12" imgW="1765080" imgH="228600" progId="Equation.DSMT4">
                    <p:embed/>
                  </p:oleObj>
                </mc:Choice>
                <mc:Fallback>
                  <p:oleObj name="Equation" r:id="rId12" imgW="1765080" imgH="2286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05278" y="5715000"/>
                          <a:ext cx="3440113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780347"/>
                </p:ext>
              </p:extLst>
            </p:nvPr>
          </p:nvGraphicFramePr>
          <p:xfrm>
            <a:off x="9613500" y="5683272"/>
            <a:ext cx="20288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11" name="Equation" r:id="rId14" imgW="1041120" imgH="228600" progId="Equation.DSMT4">
                    <p:embed/>
                  </p:oleObj>
                </mc:Choice>
                <mc:Fallback>
                  <p:oleObj name="Equation" r:id="rId14" imgW="1041120" imgH="2286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613500" y="5683272"/>
                          <a:ext cx="2028825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343392" y="6172200"/>
            <a:ext cx="4800600" cy="514579"/>
            <a:chOff x="2208212" y="5380104"/>
            <a:chExt cx="4800600" cy="514579"/>
          </a:xfrm>
        </p:grpSpPr>
        <p:sp>
          <p:nvSpPr>
            <p:cNvPr id="2" name="TextBox 1"/>
            <p:cNvSpPr txBox="1"/>
            <p:nvPr/>
          </p:nvSpPr>
          <p:spPr>
            <a:xfrm>
              <a:off x="2208212" y="5380104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Vậy                   là điểm cần tìm. 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884217"/>
                </p:ext>
              </p:extLst>
            </p:nvPr>
          </p:nvGraphicFramePr>
          <p:xfrm>
            <a:off x="2849944" y="5399383"/>
            <a:ext cx="153352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12" name="Equation" r:id="rId16" imgW="787320" imgH="253800" progId="Equation.DSMT4">
                    <p:embed/>
                  </p:oleObj>
                </mc:Choice>
                <mc:Fallback>
                  <p:oleObj name="Equation" r:id="rId16" imgW="787320" imgH="2538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49944" y="5399383"/>
                          <a:ext cx="1533525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2134" y="4154804"/>
            <a:ext cx="1160907" cy="2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2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59581" y="-15175"/>
            <a:ext cx="6958065" cy="416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 . BIỂU THỨC TỌA ĐỘ TÍCH VÔ HƯỚNG</a:t>
            </a: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0966" y="476049"/>
            <a:ext cx="12039255" cy="1578150"/>
            <a:chOff x="-1243" y="12853"/>
            <a:chExt cx="12039255" cy="1578150"/>
          </a:xfrm>
        </p:grpSpPr>
        <p:sp>
          <p:nvSpPr>
            <p:cNvPr id="33" name="Rounded Rectangle 32"/>
            <p:cNvSpPr/>
            <p:nvPr/>
          </p:nvSpPr>
          <p:spPr>
            <a:xfrm>
              <a:off x="582905" y="48320"/>
              <a:ext cx="11455107" cy="1542683"/>
            </a:xfrm>
            <a:prstGeom prst="roundRect">
              <a:avLst>
                <a:gd name="adj" fmla="val 12946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-1243" y="12853"/>
              <a:ext cx="1655062" cy="1578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12774"/>
              </p:ext>
            </p:extLst>
          </p:nvPr>
        </p:nvGraphicFramePr>
        <p:xfrm>
          <a:off x="4189412" y="4493030"/>
          <a:ext cx="58880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74" name="Equation" r:id="rId4" imgW="2705040" imgH="304560" progId="Equation.DSMT4">
                  <p:embed/>
                </p:oleObj>
              </mc:Choice>
              <mc:Fallback>
                <p:oleObj name="Equation" r:id="rId4" imgW="2705040" imgH="3045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412" y="4493030"/>
                        <a:ext cx="588803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0918" y="490529"/>
            <a:ext cx="1613178" cy="1549190"/>
            <a:chOff x="225969" y="701405"/>
            <a:chExt cx="1511299" cy="1511299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69" y="701405"/>
              <a:ext cx="1511299" cy="151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656659" y="1099767"/>
              <a:ext cx="595541" cy="9908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549" y="531152"/>
            <a:ext cx="10226064" cy="15140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1839" y="2335745"/>
            <a:ext cx="5326877" cy="688975"/>
            <a:chOff x="1459296" y="2729811"/>
            <a:chExt cx="5326877" cy="688975"/>
          </a:xfrm>
        </p:grpSpPr>
        <p:sp>
          <p:nvSpPr>
            <p:cNvPr id="11" name="Rectangle 10"/>
            <p:cNvSpPr/>
            <p:nvPr/>
          </p:nvSpPr>
          <p:spPr>
            <a:xfrm>
              <a:off x="1459296" y="2859282"/>
              <a:ext cx="3751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a) Vì   có độ dài là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/>
                <a:t> nên 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323743"/>
                </p:ext>
              </p:extLst>
            </p:nvPr>
          </p:nvGraphicFramePr>
          <p:xfrm>
            <a:off x="5017698" y="2729811"/>
            <a:ext cx="1768475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75" name="Equation" r:id="rId8" imgW="812520" imgH="317160" progId="Equation.DSMT4">
                    <p:embed/>
                  </p:oleObj>
                </mc:Choice>
                <mc:Fallback>
                  <p:oleObj name="Equation" r:id="rId8" imgW="812520" imgH="31716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17698" y="2729811"/>
                          <a:ext cx="1768475" cy="688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9223295"/>
                </p:ext>
              </p:extLst>
            </p:nvPr>
          </p:nvGraphicFramePr>
          <p:xfrm>
            <a:off x="2252280" y="2855660"/>
            <a:ext cx="24923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76" name="Equation" r:id="rId10" imgW="114120" imgH="203040" progId="Equation.DSMT4">
                    <p:embed/>
                  </p:oleObj>
                </mc:Choice>
                <mc:Fallback>
                  <p:oleObj name="Equation" r:id="rId10" imgW="114120" imgH="20304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52280" y="2855660"/>
                          <a:ext cx="249238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6137400" y="2406485"/>
            <a:ext cx="4495704" cy="539183"/>
            <a:chOff x="1821011" y="3474775"/>
            <a:chExt cx="4495704" cy="539183"/>
          </a:xfrm>
        </p:grpSpPr>
        <p:sp>
          <p:nvSpPr>
            <p:cNvPr id="12" name="Rectangle 11"/>
            <p:cNvSpPr/>
            <p:nvPr/>
          </p:nvSpPr>
          <p:spPr>
            <a:xfrm>
              <a:off x="1821011" y="3526994"/>
              <a:ext cx="29754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Vì                     nên 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781498"/>
                </p:ext>
              </p:extLst>
            </p:nvPr>
          </p:nvGraphicFramePr>
          <p:xfrm>
            <a:off x="4551415" y="3488495"/>
            <a:ext cx="17653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77" name="Equation" r:id="rId12" imgW="812520" imgH="241200" progId="Equation.DSMT4">
                    <p:embed/>
                  </p:oleObj>
                </mc:Choice>
                <mc:Fallback>
                  <p:oleObj name="Equation" r:id="rId12" imgW="812520" imgH="24120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551415" y="3488495"/>
                          <a:ext cx="1765300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268228"/>
                </p:ext>
              </p:extLst>
            </p:nvPr>
          </p:nvGraphicFramePr>
          <p:xfrm>
            <a:off x="2257659" y="3474775"/>
            <a:ext cx="1655763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78" name="Equation" r:id="rId14" imgW="761760" imgH="241200" progId="Equation.DSMT4">
                    <p:embed/>
                  </p:oleObj>
                </mc:Choice>
                <mc:Fallback>
                  <p:oleObj name="Equation" r:id="rId14" imgW="761760" imgH="24120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57659" y="3474775"/>
                          <a:ext cx="1655763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906056" y="2896674"/>
            <a:ext cx="8072377" cy="661987"/>
            <a:chOff x="840207" y="3395124"/>
            <a:chExt cx="8072377" cy="661987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49810"/>
                </p:ext>
              </p:extLst>
            </p:nvPr>
          </p:nvGraphicFramePr>
          <p:xfrm>
            <a:off x="2222859" y="3395124"/>
            <a:ext cx="6689725" cy="66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79" name="Equation" r:id="rId16" imgW="3073320" imgH="304560" progId="Equation.DSMT4">
                    <p:embed/>
                  </p:oleObj>
                </mc:Choice>
                <mc:Fallback>
                  <p:oleObj name="Equation" r:id="rId16" imgW="3073320" imgH="30456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22859" y="3395124"/>
                          <a:ext cx="6689725" cy="661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840207" y="3486554"/>
              <a:ext cx="13400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b) Ta có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72697" y="3456178"/>
            <a:ext cx="3840080" cy="523875"/>
            <a:chOff x="1236353" y="4092174"/>
            <a:chExt cx="3840080" cy="523875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76613"/>
                </p:ext>
              </p:extLst>
            </p:nvPr>
          </p:nvGraphicFramePr>
          <p:xfrm>
            <a:off x="2836471" y="4092174"/>
            <a:ext cx="22399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80" name="Equation" r:id="rId18" imgW="1028520" imgH="241200" progId="Equation.DSMT4">
                    <p:embed/>
                  </p:oleObj>
                </mc:Choice>
                <mc:Fallback>
                  <p:oleObj name="Equation" r:id="rId18" imgW="1028520" imgH="2412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836471" y="4092174"/>
                          <a:ext cx="2239962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ectangle 50"/>
            <p:cNvSpPr/>
            <p:nvPr/>
          </p:nvSpPr>
          <p:spPr>
            <a:xfrm>
              <a:off x="1236353" y="4138988"/>
              <a:ext cx="16001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Tương tự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41121" y="3939780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c) Từ câu b) ta có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16952"/>
              </p:ext>
            </p:extLst>
          </p:nvPr>
        </p:nvGraphicFramePr>
        <p:xfrm>
          <a:off x="3719018" y="3884320"/>
          <a:ext cx="69929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81" name="Equation" r:id="rId20" imgW="3213000" imgH="304560" progId="Equation.DSMT4">
                  <p:embed/>
                </p:oleObj>
              </mc:Choice>
              <mc:Fallback>
                <p:oleObj name="Equation" r:id="rId20" imgW="3213000" imgH="3045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19018" y="3884320"/>
                        <a:ext cx="6992938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56212" y="2124822"/>
            <a:ext cx="1164437" cy="274344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290369" y="5308069"/>
            <a:ext cx="11728267" cy="1397531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pSp>
        <p:nvGrpSpPr>
          <p:cNvPr id="62" name="Group 61"/>
          <p:cNvGrpSpPr/>
          <p:nvPr/>
        </p:nvGrpSpPr>
        <p:grpSpPr>
          <a:xfrm>
            <a:off x="415508" y="5322189"/>
            <a:ext cx="11302157" cy="857164"/>
            <a:chOff x="415508" y="5322189"/>
            <a:chExt cx="11302157" cy="857164"/>
          </a:xfrm>
        </p:grpSpPr>
        <p:sp>
          <p:nvSpPr>
            <p:cNvPr id="58" name="Rectangle 57"/>
            <p:cNvSpPr/>
            <p:nvPr/>
          </p:nvSpPr>
          <p:spPr>
            <a:xfrm>
              <a:off x="415508" y="5348356"/>
              <a:ext cx="86645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không gian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xyz,</a:t>
              </a:r>
              <a:r>
                <a:rPr lang="en-US" b="1"/>
                <a:t> tích vô hướng của 2 vectơ</a:t>
              </a:r>
            </a:p>
            <a:p>
              <a:r>
                <a:rPr lang="en-US" b="1"/>
                <a:t>     được xác định bởi công thức:                                           </a:t>
              </a: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416200"/>
                </p:ext>
              </p:extLst>
            </p:nvPr>
          </p:nvGraphicFramePr>
          <p:xfrm>
            <a:off x="8190987" y="5364258"/>
            <a:ext cx="16573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82" name="Equation" r:id="rId23" imgW="761760" imgH="203040" progId="Equation.DSMT4">
                    <p:embed/>
                  </p:oleObj>
                </mc:Choice>
                <mc:Fallback>
                  <p:oleObj name="Equation" r:id="rId23" imgW="761760" imgH="2030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190987" y="5364258"/>
                          <a:ext cx="1657350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2795999"/>
                </p:ext>
              </p:extLst>
            </p:nvPr>
          </p:nvGraphicFramePr>
          <p:xfrm>
            <a:off x="9841241" y="5322189"/>
            <a:ext cx="1876424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83" name="Equation" r:id="rId25" imgW="863280" imgH="241200" progId="Equation.DSMT4">
                    <p:embed/>
                  </p:oleObj>
                </mc:Choice>
                <mc:Fallback>
                  <p:oleObj name="Equation" r:id="rId25" imgW="863280" imgH="2412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841241" y="5322189"/>
                          <a:ext cx="1876424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36603"/>
              </p:ext>
            </p:extLst>
          </p:nvPr>
        </p:nvGraphicFramePr>
        <p:xfrm>
          <a:off x="5633570" y="5947410"/>
          <a:ext cx="3123079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84" name="Equation" r:id="rId27" imgW="1180800" imgH="241200" progId="Equation.DSMT4">
                  <p:embed/>
                </p:oleObj>
              </mc:Choice>
              <mc:Fallback>
                <p:oleObj name="Equation" r:id="rId27" imgW="1180800" imgH="241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33570" y="5947410"/>
                        <a:ext cx="3123079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8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30674" y="41362"/>
            <a:ext cx="11963400" cy="2086090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77086"/>
              </p:ext>
            </p:extLst>
          </p:nvPr>
        </p:nvGraphicFramePr>
        <p:xfrm>
          <a:off x="674976" y="525140"/>
          <a:ext cx="37576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6" name="Equation" r:id="rId4" imgW="1726920" imgH="241200" progId="Equation.DSMT4">
                  <p:embed/>
                </p:oleObj>
              </mc:Choice>
              <mc:Fallback>
                <p:oleObj name="Equation" r:id="rId4" imgW="172692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976" y="525140"/>
                        <a:ext cx="37576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82089"/>
              </p:ext>
            </p:extLst>
          </p:nvPr>
        </p:nvGraphicFramePr>
        <p:xfrm>
          <a:off x="674976" y="1153472"/>
          <a:ext cx="37576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7" name="Equation" r:id="rId6" imgW="1726920" imgH="317160" progId="Equation.DSMT4">
                  <p:embed/>
                </p:oleObj>
              </mc:Choice>
              <mc:Fallback>
                <p:oleObj name="Equation" r:id="rId6" imgW="1726920" imgH="3171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76" y="1153472"/>
                        <a:ext cx="3757612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28320"/>
              </p:ext>
            </p:extLst>
          </p:nvPr>
        </p:nvGraphicFramePr>
        <p:xfrm>
          <a:off x="4927955" y="343332"/>
          <a:ext cx="68532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8" name="Equation" r:id="rId8" imgW="3149280" imgH="507960" progId="Equation.DSMT4">
                  <p:embed/>
                </p:oleObj>
              </mc:Choice>
              <mc:Fallback>
                <p:oleObj name="Equation" r:id="rId8" imgW="3149280" imgH="5079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955" y="343332"/>
                        <a:ext cx="6853238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8389" y="32073"/>
            <a:ext cx="6574143" cy="525462"/>
            <a:chOff x="836612" y="2338985"/>
            <a:chExt cx="6574143" cy="525462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950621"/>
                </p:ext>
              </p:extLst>
            </p:nvPr>
          </p:nvGraphicFramePr>
          <p:xfrm>
            <a:off x="1836486" y="2338985"/>
            <a:ext cx="4586288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99" name="Equation" r:id="rId10" imgW="2108160" imgH="241200" progId="Equation.DSMT4">
                    <p:embed/>
                  </p:oleObj>
                </mc:Choice>
                <mc:Fallback>
                  <p:oleObj name="Equation" r:id="rId10" imgW="2108160" imgH="24120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36486" y="2338985"/>
                          <a:ext cx="4586288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36612" y="2398861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Với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0392" y="2391345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ta có: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906" y="2230337"/>
            <a:ext cx="12248042" cy="1835622"/>
            <a:chOff x="36971" y="2596817"/>
            <a:chExt cx="12248042" cy="1835622"/>
          </a:xfrm>
        </p:grpSpPr>
        <p:grpSp>
          <p:nvGrpSpPr>
            <p:cNvPr id="29" name="Group 28"/>
            <p:cNvGrpSpPr/>
            <p:nvPr/>
          </p:nvGrpSpPr>
          <p:grpSpPr>
            <a:xfrm>
              <a:off x="36971" y="2596817"/>
              <a:ext cx="12248042" cy="1835622"/>
              <a:chOff x="61325" y="0"/>
              <a:chExt cx="12248042" cy="183562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1325" y="0"/>
                <a:ext cx="12248042" cy="1835622"/>
                <a:chOff x="61325" y="0"/>
                <a:chExt cx="12248042" cy="1835622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526836" y="0"/>
                  <a:ext cx="11782531" cy="13292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899" tIns="60949" rIns="121899" bIns="60949"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1325" y="42041"/>
                  <a:ext cx="12057103" cy="1793581"/>
                  <a:chOff x="117457" y="162818"/>
                  <a:chExt cx="9302215" cy="1409618"/>
                </a:xfrm>
              </p:grpSpPr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870751" y="211593"/>
                    <a:ext cx="8548921" cy="1352811"/>
                  </a:xfrm>
                  <a:prstGeom prst="roundRect">
                    <a:avLst>
                      <a:gd name="adj" fmla="val 9218"/>
                    </a:avLst>
                  </a:prstGeom>
                  <a:gradFill flip="none" rotWithShape="1">
                    <a:gsLst>
                      <a:gs pos="0">
                        <a:srgbClr val="FFE5D8">
                          <a:shade val="30000"/>
                          <a:satMod val="115000"/>
                        </a:srgbClr>
                      </a:gs>
                      <a:gs pos="31000">
                        <a:srgbClr val="FFE5D8">
                          <a:shade val="67500"/>
                          <a:satMod val="115000"/>
                        </a:srgbClr>
                      </a:gs>
                      <a:gs pos="100000">
                        <a:schemeClr val="bg1"/>
                      </a:gs>
                    </a:gsLst>
                    <a:lin ang="18900000" scaled="1"/>
                    <a:tileRect/>
                  </a:gradFill>
                  <a:ln w="3175"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191740" y="162818"/>
                    <a:ext cx="1368546" cy="14096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117457" y="162818"/>
                    <a:ext cx="1368546" cy="13685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571154" y="498787"/>
                    <a:ext cx="556780" cy="94336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72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3</a:t>
                    </a:r>
                    <a:endParaRPr lang="en-US" sz="8800" b="1" cap="none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743" y="382763"/>
                <a:ext cx="1471011" cy="49991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204753" y="2819438"/>
              <a:ext cx="8668861" cy="1220276"/>
              <a:chOff x="2204753" y="2819438"/>
              <a:chExt cx="8668861" cy="12202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204753" y="2836063"/>
                <a:ext cx="56948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b="1"/>
                  <a:t>Trong không gian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xyz,</a:t>
                </a:r>
                <a:r>
                  <a:rPr lang="en-US" b="1"/>
                  <a:t> cho 2 vectơ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854694"/>
                  </p:ext>
                </p:extLst>
              </p:nvPr>
            </p:nvGraphicFramePr>
            <p:xfrm>
              <a:off x="7903769" y="2819438"/>
              <a:ext cx="2969845" cy="470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100" name="Equation" r:id="rId13" imgW="1523880" imgH="241200" progId="Equation.DSMT4">
                      <p:embed/>
                    </p:oleObj>
                  </mc:Choice>
                  <mc:Fallback>
                    <p:oleObj name="Equation" r:id="rId13" imgW="152388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903769" y="2819438"/>
                            <a:ext cx="2969845" cy="4702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Rectangle 41"/>
              <p:cNvSpPr/>
              <p:nvPr/>
            </p:nvSpPr>
            <p:spPr>
              <a:xfrm>
                <a:off x="4446814" y="3463754"/>
                <a:ext cx="9172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Tính </a:t>
                </a:r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6433597"/>
                  </p:ext>
                </p:extLst>
              </p:nvPr>
            </p:nvGraphicFramePr>
            <p:xfrm>
              <a:off x="5326428" y="3306289"/>
              <a:ext cx="2614136" cy="733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0101" name="Equation" r:id="rId15" imgW="1218960" imgH="342720" progId="Equation.DSMT4">
                      <p:embed/>
                    </p:oleObj>
                  </mc:Choice>
                  <mc:Fallback>
                    <p:oleObj name="Equation" r:id="rId15" imgW="1218960" imgH="34272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326428" y="3306289"/>
                            <a:ext cx="2614136" cy="733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27954"/>
              </p:ext>
            </p:extLst>
          </p:nvPr>
        </p:nvGraphicFramePr>
        <p:xfrm>
          <a:off x="866310" y="4648427"/>
          <a:ext cx="52276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2" name="Equation" r:id="rId17" imgW="2438280" imgH="279360" progId="Equation.DSMT4">
                  <p:embed/>
                </p:oleObj>
              </mc:Choice>
              <mc:Fallback>
                <p:oleObj name="Equation" r:id="rId17" imgW="2438280" imgH="2793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6310" y="4648427"/>
                        <a:ext cx="522763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83894"/>
              </p:ext>
            </p:extLst>
          </p:nvPr>
        </p:nvGraphicFramePr>
        <p:xfrm>
          <a:off x="6886284" y="4535856"/>
          <a:ext cx="35417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3" name="Equation" r:id="rId19" imgW="1650960" imgH="317160" progId="Equation.DSMT4">
                  <p:embed/>
                </p:oleObj>
              </mc:Choice>
              <mc:Fallback>
                <p:oleObj name="Equation" r:id="rId19" imgW="1650960" imgH="3171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86284" y="4535856"/>
                        <a:ext cx="354171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92856"/>
              </p:ext>
            </p:extLst>
          </p:nvPr>
        </p:nvGraphicFramePr>
        <p:xfrm>
          <a:off x="860234" y="5173868"/>
          <a:ext cx="94249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4" name="Equation" r:id="rId21" imgW="4394160" imgH="342720" progId="Equation.DSMT4">
                  <p:embed/>
                </p:oleObj>
              </mc:Choice>
              <mc:Fallback>
                <p:oleObj name="Equation" r:id="rId21" imgW="4394160" imgH="34272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60234" y="5173868"/>
                        <a:ext cx="9424987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72727" y="4190883"/>
            <a:ext cx="1164437" cy="2743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8148" y="5901700"/>
            <a:ext cx="8527073" cy="842963"/>
            <a:chOff x="710590" y="5921375"/>
            <a:chExt cx="8527073" cy="842963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6712110"/>
                </p:ext>
              </p:extLst>
            </p:nvPr>
          </p:nvGraphicFramePr>
          <p:xfrm>
            <a:off x="1611313" y="5921375"/>
            <a:ext cx="7626350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105" name="Equation" r:id="rId24" imgW="3555720" imgH="393480" progId="Equation.DSMT4">
                    <p:embed/>
                  </p:oleObj>
                </mc:Choice>
                <mc:Fallback>
                  <p:oleObj name="Equation" r:id="rId24" imgW="3555720" imgH="39348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611313" y="5921375"/>
                          <a:ext cx="7626350" cy="842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710590" y="614447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Hoặc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5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774" y="114515"/>
            <a:ext cx="12143361" cy="1519316"/>
            <a:chOff x="-19007" y="0"/>
            <a:chExt cx="15713165" cy="2032562"/>
          </a:xfrm>
        </p:grpSpPr>
        <p:sp>
          <p:nvSpPr>
            <p:cNvPr id="29" name="Rectangle 28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19007" y="21265"/>
              <a:ext cx="15713165" cy="2011297"/>
              <a:chOff x="327830" y="4316163"/>
              <a:chExt cx="15713165" cy="201129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27830" y="4316163"/>
                <a:ext cx="15713165" cy="2011297"/>
                <a:chOff x="55478" y="146490"/>
                <a:chExt cx="12122917" cy="1580726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787708" y="146490"/>
                  <a:ext cx="11390687" cy="1580726"/>
                </a:xfrm>
                <a:prstGeom prst="roundRect">
                  <a:avLst>
                    <a:gd name="adj" fmla="val 6842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16065" y="162817"/>
                  <a:ext cx="1396436" cy="15611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5478" y="204128"/>
                  <a:ext cx="1471819" cy="14283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27003" y="475346"/>
                  <a:ext cx="632440" cy="106788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0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4</a:t>
                  </a:r>
                  <a:endParaRPr lang="en-US" sz="72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112" y="4580260"/>
                <a:ext cx="1394216" cy="420477"/>
              </a:xfrm>
              <a:prstGeom prst="rect">
                <a:avLst/>
              </a:prstGeom>
            </p:spPr>
          </p:pic>
        </p:grpSp>
      </p:grpSp>
      <p:sp>
        <p:nvSpPr>
          <p:cNvPr id="4" name="Rectangle 3"/>
          <p:cNvSpPr/>
          <p:nvPr/>
        </p:nvSpPr>
        <p:spPr>
          <a:xfrm>
            <a:off x="1646435" y="1001531"/>
            <a:ext cx="7026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a) Xác định toạ độ của các điểm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S, A, B, C, 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60634" y="878456"/>
            <a:ext cx="3900117" cy="707814"/>
            <a:chOff x="1138829" y="3625600"/>
            <a:chExt cx="3900117" cy="70781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506246"/>
                </p:ext>
              </p:extLst>
            </p:nvPr>
          </p:nvGraphicFramePr>
          <p:xfrm>
            <a:off x="3732212" y="3625600"/>
            <a:ext cx="1306734" cy="707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309" name="Equation" r:id="rId5" imgW="609480" imgH="330120" progId="Equation.DSMT4">
                    <p:embed/>
                  </p:oleObj>
                </mc:Choice>
                <mc:Fallback>
                  <p:oleObj name="Equation" r:id="rId5" imgW="60948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2212" y="3625600"/>
                          <a:ext cx="1306734" cy="7078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138829" y="3748675"/>
              <a:ext cx="2775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b) </a:t>
              </a:r>
              <a:r>
                <a:rPr lang="en-US" b="1"/>
                <a:t>Tính</a:t>
              </a:r>
              <a:r>
                <a:rPr lang="en-US"/>
                <a:t>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BD;</a:t>
              </a:r>
              <a:r>
                <a:rPr lang="en-US"/>
                <a:t> 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r>
                <a:rPr lang="en-US"/>
                <a:t> </a:t>
              </a:r>
              <a:r>
                <a:rPr lang="en-US" b="1"/>
                <a:t>và</a:t>
              </a:r>
              <a:r>
                <a:rPr lang="en-US"/>
                <a:t>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812" y="2019174"/>
            <a:ext cx="1164437" cy="27434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50977"/>
              </p:ext>
            </p:extLst>
          </p:nvPr>
        </p:nvGraphicFramePr>
        <p:xfrm>
          <a:off x="779686" y="2525982"/>
          <a:ext cx="649017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0" name="Equation" r:id="rId8" imgW="3213000" imgH="203040" progId="Equation.DSMT4">
                  <p:embed/>
                </p:oleObj>
              </mc:Choice>
              <mc:Fallback>
                <p:oleObj name="Equation" r:id="rId8" imgW="321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9686" y="2525982"/>
                        <a:ext cx="649017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98094"/>
              </p:ext>
            </p:extLst>
          </p:nvPr>
        </p:nvGraphicFramePr>
        <p:xfrm>
          <a:off x="794618" y="3051688"/>
          <a:ext cx="30765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1" name="Equation" r:id="rId10" imgW="1434960" imgH="266400" progId="Equation.DSMT4">
                  <p:embed/>
                </p:oleObj>
              </mc:Choice>
              <mc:Fallback>
                <p:oleObj name="Equation" r:id="rId10" imgW="143496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4618" y="3051688"/>
                        <a:ext cx="3076575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19116"/>
              </p:ext>
            </p:extLst>
          </p:nvPr>
        </p:nvGraphicFramePr>
        <p:xfrm>
          <a:off x="4156356" y="3759992"/>
          <a:ext cx="27479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2" name="Equation" r:id="rId12" imgW="1282680" imgH="330120" progId="Equation.DSMT4">
                  <p:embed/>
                </p:oleObj>
              </mc:Choice>
              <mc:Fallback>
                <p:oleObj name="Equation" r:id="rId12" imgW="1282680" imgH="33012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56356" y="3759992"/>
                        <a:ext cx="274796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674" y="110500"/>
                <a:ext cx="105667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/>
                  <a:t>Hình chóp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S.ABCD</a:t>
                </a:r>
                <a:r>
                  <a:rPr lang="vi-VN"/>
                  <a:t> </a:t>
                </a:r>
                <a:r>
                  <a:rPr lang="vi-VN" b="1"/>
                  <a:t>đáy hình chữ nhật</a:t>
                </a:r>
                <a:r>
                  <a:rPr lang="en-US" b="1"/>
                  <a:t>,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 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74" y="110500"/>
                <a:ext cx="10566730" cy="461665"/>
              </a:xfrm>
              <a:prstGeom prst="rect">
                <a:avLst/>
              </a:prstGeom>
              <a:blipFill>
                <a:blip r:embed="rId14"/>
                <a:stretch>
                  <a:fillRect l="-8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4674" y="510380"/>
                <a:ext cx="102665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/>
                  <a:t>Xét hệ toạ độ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Oxyz </a:t>
                </a:r>
                <a:r>
                  <a:rPr lang="vi-VN"/>
                  <a:t>với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/>
                  <a:t>,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Ox, Oy, Oz </a:t>
                </a:r>
                <a:r>
                  <a:rPr lang="vi-VN" b="1"/>
                  <a:t>trùng các tia</a:t>
                </a:r>
                <a:r>
                  <a:rPr lang="vi-VN"/>
                  <a:t> </a:t>
                </a:r>
                <a:r>
                  <a:rPr lang="vi-V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AB, AD, AS </a:t>
                </a:r>
                <a:r>
                  <a:rPr lang="vi-VN"/>
                  <a:t>(H.2.48).</a:t>
                </a:r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74" y="510380"/>
                <a:ext cx="10266568" cy="461665"/>
              </a:xfrm>
              <a:prstGeom prst="rect">
                <a:avLst/>
              </a:prstGeom>
              <a:blipFill>
                <a:blip r:embed="rId15"/>
                <a:stretch>
                  <a:fillRect l="-8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8255"/>
              </p:ext>
            </p:extLst>
          </p:nvPr>
        </p:nvGraphicFramePr>
        <p:xfrm>
          <a:off x="1069946" y="3624775"/>
          <a:ext cx="2912924" cy="98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3" name="Equation" r:id="rId16" imgW="1358640" imgH="457200" progId="Equation.DSMT4">
                  <p:embed/>
                </p:oleObj>
              </mc:Choice>
              <mc:Fallback>
                <p:oleObj name="Equation" r:id="rId16" imgW="1358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9946" y="3624775"/>
                        <a:ext cx="2912924" cy="980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443345" y="1689203"/>
            <a:ext cx="4667148" cy="5011630"/>
            <a:chOff x="7443345" y="1689203"/>
            <a:chExt cx="4667148" cy="5011630"/>
          </a:xfrm>
        </p:grpSpPr>
        <p:sp>
          <p:nvSpPr>
            <p:cNvPr id="69" name="Rounded Rectangle 68"/>
            <p:cNvSpPr/>
            <p:nvPr/>
          </p:nvSpPr>
          <p:spPr>
            <a:xfrm>
              <a:off x="7443345" y="1689203"/>
              <a:ext cx="4667148" cy="4975084"/>
            </a:xfrm>
            <a:prstGeom prst="roundRect">
              <a:avLst>
                <a:gd name="adj" fmla="val 1929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566436" y="1869168"/>
              <a:ext cx="4420965" cy="4491260"/>
              <a:chOff x="7547493" y="1680940"/>
              <a:chExt cx="4420965" cy="44912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35401" y="1680940"/>
                <a:ext cx="4333057" cy="4491260"/>
              </a:xfrm>
              <a:prstGeom prst="rect">
                <a:avLst/>
              </a:prstGeom>
            </p:spPr>
          </p:pic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5074682"/>
                  </p:ext>
                </p:extLst>
              </p:nvPr>
            </p:nvGraphicFramePr>
            <p:xfrm>
              <a:off x="7547493" y="5703844"/>
              <a:ext cx="224989" cy="245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4" name="Equation" r:id="rId19" imgW="139680" imgH="152280" progId="Equation.DSMT4">
                      <p:embed/>
                    </p:oleObj>
                  </mc:Choice>
                  <mc:Fallback>
                    <p:oleObj name="Equation" r:id="rId19" imgW="139680" imgH="152280" progId="Equation.DSMT4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547493" y="5703844"/>
                            <a:ext cx="224989" cy="245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6429751"/>
                  </p:ext>
                </p:extLst>
              </p:nvPr>
            </p:nvGraphicFramePr>
            <p:xfrm>
              <a:off x="9252993" y="1828375"/>
              <a:ext cx="204932" cy="225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5" name="Equation" r:id="rId21" imgW="126720" imgH="139680" progId="Equation.DSMT4">
                      <p:embed/>
                    </p:oleObj>
                  </mc:Choice>
                  <mc:Fallback>
                    <p:oleObj name="Equation" r:id="rId21" imgW="126720" imgH="139680" progId="Equation.DSMT4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9252993" y="1828375"/>
                            <a:ext cx="204932" cy="2251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206036"/>
                  </p:ext>
                </p:extLst>
              </p:nvPr>
            </p:nvGraphicFramePr>
            <p:xfrm>
              <a:off x="11594321" y="4455698"/>
              <a:ext cx="246784" cy="3059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6" name="Equation" r:id="rId23" imgW="152280" imgH="190440" progId="Equation.DSMT4">
                      <p:embed/>
                    </p:oleObj>
                  </mc:Choice>
                  <mc:Fallback>
                    <p:oleObj name="Equation" r:id="rId23" imgW="152280" imgH="190440" progId="Equation.DSMT4">
                      <p:embed/>
                      <p:pic>
                        <p:nvPicPr>
                          <p:cNvPr id="10" name="Object 9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1594321" y="4455698"/>
                            <a:ext cx="246784" cy="3059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5019778"/>
                  </p:ext>
                </p:extLst>
              </p:nvPr>
            </p:nvGraphicFramePr>
            <p:xfrm>
              <a:off x="9070794" y="4832578"/>
              <a:ext cx="709612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7" name="Equation" r:id="rId25" imgW="482400" imgH="190440" progId="Equation.DSMT4">
                      <p:embed/>
                    </p:oleObj>
                  </mc:Choice>
                  <mc:Fallback>
                    <p:oleObj name="Equation" r:id="rId25" imgW="482400" imgH="19044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9070794" y="4832578"/>
                            <a:ext cx="709612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7972974"/>
                  </p:ext>
                </p:extLst>
              </p:nvPr>
            </p:nvGraphicFramePr>
            <p:xfrm>
              <a:off x="7851117" y="5421653"/>
              <a:ext cx="242717" cy="259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8" name="Equation" r:id="rId27" imgW="164880" imgH="177480" progId="Equation.DSMT4">
                      <p:embed/>
                    </p:oleObj>
                  </mc:Choice>
                  <mc:Fallback>
                    <p:oleObj name="Equation" r:id="rId27" imgW="164880" imgH="177480" progId="Equation.DSMT4">
                      <p:embed/>
                      <p:pic>
                        <p:nvPicPr>
                          <p:cNvPr id="13" name="Object 12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7851117" y="5421653"/>
                            <a:ext cx="242717" cy="259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7788728"/>
                  </p:ext>
                </p:extLst>
              </p:nvPr>
            </p:nvGraphicFramePr>
            <p:xfrm>
              <a:off x="8948738" y="2293938"/>
              <a:ext cx="185737" cy="277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19" name="Equation" r:id="rId29" imgW="126720" imgH="190440" progId="Equation.DSMT4">
                      <p:embed/>
                    </p:oleObj>
                  </mc:Choice>
                  <mc:Fallback>
                    <p:oleObj name="Equation" r:id="rId29" imgW="126720" imgH="190440" progId="Equation.DSMT4">
                      <p:embed/>
                      <p:pic>
                        <p:nvPicPr>
                          <p:cNvPr id="15" name="Object 14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8948738" y="2293938"/>
                            <a:ext cx="185737" cy="2778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604434"/>
                  </p:ext>
                </p:extLst>
              </p:nvPr>
            </p:nvGraphicFramePr>
            <p:xfrm>
              <a:off x="10017375" y="5785330"/>
              <a:ext cx="267177" cy="3055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20" name="Equation" r:id="rId31" imgW="164880" imgH="190440" progId="Equation.DSMT4">
                      <p:embed/>
                    </p:oleObj>
                  </mc:Choice>
                  <mc:Fallback>
                    <p:oleObj name="Equation" r:id="rId31" imgW="164880" imgH="190440" progId="Equation.DSMT4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10017375" y="5785330"/>
                            <a:ext cx="267177" cy="3055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0653531"/>
                  </p:ext>
                </p:extLst>
              </p:nvPr>
            </p:nvGraphicFramePr>
            <p:xfrm>
              <a:off x="11176000" y="4478338"/>
              <a:ext cx="261938" cy="260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21" name="Equation" r:id="rId33" imgW="177480" imgH="177480" progId="Equation.DSMT4">
                      <p:embed/>
                    </p:oleObj>
                  </mc:Choice>
                  <mc:Fallback>
                    <p:oleObj name="Equation" r:id="rId33" imgW="177480" imgH="177480" progId="Equation.DSMT4">
                      <p:embed/>
                      <p:pic>
                        <p:nvPicPr>
                          <p:cNvPr id="63" name="Object 62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11176000" y="4478338"/>
                            <a:ext cx="261938" cy="260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Rectangle 18"/>
            <p:cNvSpPr/>
            <p:nvPr/>
          </p:nvSpPr>
          <p:spPr>
            <a:xfrm>
              <a:off x="9329508" y="6300723"/>
              <a:ext cx="9396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H.2.48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2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1298</Words>
  <Application>Microsoft Office PowerPoint</Application>
  <PresentationFormat>Custom</PresentationFormat>
  <Paragraphs>108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625</cp:revision>
  <dcterms:created xsi:type="dcterms:W3CDTF">2021-08-04T05:24:17Z</dcterms:created>
  <dcterms:modified xsi:type="dcterms:W3CDTF">2024-08-14T00:59:51Z</dcterms:modified>
</cp:coreProperties>
</file>