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sldIdLst>
    <p:sldId id="286" r:id="rId2"/>
    <p:sldId id="258" r:id="rId3"/>
    <p:sldId id="262" r:id="rId4"/>
    <p:sldId id="259" r:id="rId5"/>
    <p:sldId id="261" r:id="rId6"/>
    <p:sldId id="2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80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4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4494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070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57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55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18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1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4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06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3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22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386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94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6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  <p:sldLayoutId id="2147483893" r:id="rId13"/>
    <p:sldLayoutId id="2147483894" r:id="rId14"/>
    <p:sldLayoutId id="2147483895" r:id="rId15"/>
    <p:sldLayoutId id="2147483896" r:id="rId16"/>
    <p:sldLayoutId id="214748389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4720" y="1198881"/>
            <a:ext cx="96113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  <a:br>
              <a:rPr lang="en-US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II: PHÂN TỬ- LIÊN KẾT HÓA HỌC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21119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sz="3200" b="1" dirty="0" err="1" smtClean="0"/>
              <a:t>Một</a:t>
            </a:r>
            <a:r>
              <a:rPr lang="en-US" sz="3200" b="1" dirty="0" smtClean="0"/>
              <a:t> </a:t>
            </a:r>
            <a:r>
              <a:rPr lang="en-US" sz="3200" b="1" dirty="0" err="1"/>
              <a:t>phân</a:t>
            </a:r>
            <a:r>
              <a:rPr lang="en-US" sz="3200" b="1" dirty="0"/>
              <a:t> </a:t>
            </a:r>
            <a:r>
              <a:rPr lang="en-US" sz="3200" b="1" dirty="0" err="1"/>
              <a:t>tử</a:t>
            </a:r>
            <a:r>
              <a:rPr lang="en-US" sz="3200" b="1" dirty="0"/>
              <a:t> </a:t>
            </a:r>
            <a:r>
              <a:rPr lang="en-US" sz="3200" b="1" dirty="0" err="1"/>
              <a:t>nước</a:t>
            </a:r>
            <a:r>
              <a:rPr lang="en-US" sz="3200" b="1" dirty="0"/>
              <a:t> </a:t>
            </a:r>
            <a:r>
              <a:rPr lang="en-US" sz="3200" b="1" dirty="0" err="1"/>
              <a:t>chứa</a:t>
            </a:r>
            <a:r>
              <a:rPr lang="en-US" sz="3200" b="1" dirty="0"/>
              <a:t> </a:t>
            </a:r>
            <a:r>
              <a:rPr lang="en-US" sz="3200" b="1" dirty="0" err="1"/>
              <a:t>hai</a:t>
            </a:r>
            <a:r>
              <a:rPr lang="en-US" sz="3200" b="1" dirty="0"/>
              <a:t> </a:t>
            </a:r>
            <a:r>
              <a:rPr lang="en-US" sz="3200" b="1" dirty="0" err="1"/>
              <a:t>nguyên</a:t>
            </a:r>
            <a:r>
              <a:rPr lang="en-US" sz="3200" b="1" dirty="0"/>
              <a:t> </a:t>
            </a:r>
            <a:r>
              <a:rPr lang="en-US" sz="3200" b="1" dirty="0" err="1"/>
              <a:t>tử</a:t>
            </a:r>
            <a:r>
              <a:rPr lang="en-US" sz="3200" b="1" dirty="0"/>
              <a:t> hydrogen </a:t>
            </a:r>
            <a:r>
              <a:rPr lang="en-US" sz="3200" b="1" dirty="0" err="1"/>
              <a:t>và</a:t>
            </a:r>
            <a:r>
              <a:rPr lang="en-US" sz="3200" b="1" dirty="0"/>
              <a:t> </a:t>
            </a:r>
            <a:r>
              <a:rPr lang="en-US" sz="3200" b="1" dirty="0" err="1"/>
              <a:t>oxygen.Nước</a:t>
            </a:r>
            <a:r>
              <a:rPr lang="en-US" sz="3200" b="1" dirty="0"/>
              <a:t> </a:t>
            </a:r>
            <a:r>
              <a:rPr lang="en-US" sz="3200" b="1" dirty="0" err="1"/>
              <a:t>là</a:t>
            </a:r>
            <a:r>
              <a:rPr lang="en-US" sz="3200" b="1" dirty="0"/>
              <a:t> </a:t>
            </a:r>
            <a:endParaRPr lang="en-US" sz="3200" b="1" dirty="0" smtClean="0"/>
          </a:p>
          <a:p>
            <a:pPr marL="0" lvl="0" indent="0">
              <a:buNone/>
            </a:pPr>
            <a:r>
              <a:rPr lang="en-US" sz="3200" dirty="0" err="1" smtClean="0"/>
              <a:t>A.Một</a:t>
            </a:r>
            <a:r>
              <a:rPr lang="en-US" sz="3200" dirty="0" smtClean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chất</a:t>
            </a:r>
            <a:endParaRPr lang="en-US" sz="3200" dirty="0"/>
          </a:p>
          <a:p>
            <a:pPr marL="0" lvl="0" indent="0">
              <a:buNone/>
            </a:pPr>
            <a:r>
              <a:rPr lang="en-US" sz="3200" dirty="0" err="1" smtClean="0"/>
              <a:t>B.Một</a:t>
            </a:r>
            <a:r>
              <a:rPr lang="en-US" sz="3200" dirty="0" smtClean="0"/>
              <a:t> </a:t>
            </a:r>
            <a:r>
              <a:rPr lang="en-US" sz="3200" dirty="0" err="1"/>
              <a:t>đơn</a:t>
            </a:r>
            <a:r>
              <a:rPr lang="en-US" sz="3200" dirty="0"/>
              <a:t> </a:t>
            </a:r>
            <a:r>
              <a:rPr lang="en-US" sz="3200" dirty="0" err="1" smtClean="0"/>
              <a:t>chất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C.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hỗn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endParaRPr lang="en-US" sz="2800" dirty="0"/>
          </a:p>
          <a:p>
            <a:pPr marL="0" indent="0">
              <a:buNone/>
            </a:pPr>
            <a:r>
              <a:rPr lang="en-US" sz="3200" dirty="0" smtClean="0"/>
              <a:t>D.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endParaRPr lang="en-US" sz="3200" dirty="0"/>
          </a:p>
          <a:p>
            <a:pPr marL="514350" indent="-514350">
              <a:buAutoNum type="arabicPeriod"/>
            </a:pPr>
            <a:endParaRPr lang="en-US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57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C,Si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200" dirty="0" smtClean="0"/>
              <a:t>a.CCl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 </a:t>
            </a:r>
            <a:r>
              <a:rPr lang="en-US" sz="3200" dirty="0" err="1"/>
              <a:t>biết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chất</a:t>
            </a:r>
            <a:r>
              <a:rPr lang="en-US" sz="3200" dirty="0"/>
              <a:t> </a:t>
            </a:r>
            <a:r>
              <a:rPr lang="en-US" sz="3200" dirty="0" err="1"/>
              <a:t>này</a:t>
            </a:r>
            <a:r>
              <a:rPr lang="en-US" sz="3200" dirty="0"/>
              <a:t>  </a:t>
            </a:r>
            <a:r>
              <a:rPr lang="en-US" sz="3200" dirty="0" err="1"/>
              <a:t>Cl</a:t>
            </a:r>
            <a:r>
              <a:rPr lang="en-US" sz="3200" dirty="0"/>
              <a:t> </a:t>
            </a:r>
            <a:r>
              <a:rPr lang="en-US" sz="3200" dirty="0" err="1"/>
              <a:t>hóa</a:t>
            </a:r>
            <a:r>
              <a:rPr lang="en-US" sz="3200" dirty="0"/>
              <a:t> </a:t>
            </a:r>
            <a:r>
              <a:rPr lang="en-US" sz="3200" dirty="0" err="1"/>
              <a:t>trị</a:t>
            </a:r>
            <a:r>
              <a:rPr lang="en-US" sz="3200" dirty="0"/>
              <a:t> I</a:t>
            </a:r>
          </a:p>
          <a:p>
            <a:pPr marL="0" lvl="0" indent="0">
              <a:buNone/>
            </a:pPr>
            <a:r>
              <a:rPr lang="en-US" sz="3200" dirty="0" err="1" smtClean="0"/>
              <a:t>b.hợp</a:t>
            </a:r>
            <a:r>
              <a:rPr lang="en-US" sz="3200" dirty="0" smtClean="0"/>
              <a:t> </a:t>
            </a:r>
            <a:r>
              <a:rPr lang="en-US" sz="3200" dirty="0" err="1"/>
              <a:t>chất</a:t>
            </a:r>
            <a:r>
              <a:rPr lang="en-US" sz="3200" dirty="0"/>
              <a:t> </a:t>
            </a:r>
            <a:r>
              <a:rPr lang="en-US" sz="3200" dirty="0" err="1"/>
              <a:t>này</a:t>
            </a:r>
            <a:r>
              <a:rPr lang="en-US" sz="3200" dirty="0"/>
              <a:t> O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hóa</a:t>
            </a:r>
            <a:r>
              <a:rPr lang="en-US" sz="3200" dirty="0"/>
              <a:t> </a:t>
            </a:r>
            <a:r>
              <a:rPr lang="en-US" sz="3200" dirty="0" err="1"/>
              <a:t>trị</a:t>
            </a:r>
            <a:r>
              <a:rPr lang="en-US" sz="3200" dirty="0"/>
              <a:t> </a:t>
            </a:r>
            <a:r>
              <a:rPr lang="en-US" sz="3200" dirty="0" smtClean="0"/>
              <a:t>II</a:t>
            </a:r>
            <a:r>
              <a:rPr lang="vi-VN" sz="3200" dirty="0" smtClean="0">
                <a:latin typeface="+mj-lt"/>
              </a:rPr>
              <a:t>.</a:t>
            </a:r>
            <a:endParaRPr lang="en-US" sz="3200" dirty="0">
              <a:latin typeface="+mj-lt"/>
            </a:endParaRPr>
          </a:p>
          <a:p>
            <a:pPr marL="0" lvl="0" indent="0">
              <a:buNone/>
            </a:pP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en-US" sz="3200" b="1" dirty="0"/>
              <a:t>a. C </a:t>
            </a:r>
            <a:r>
              <a:rPr lang="en-US" sz="3200" b="1" dirty="0" err="1"/>
              <a:t>hóa</a:t>
            </a:r>
            <a:r>
              <a:rPr lang="en-US" sz="3200" b="1" dirty="0"/>
              <a:t> </a:t>
            </a:r>
            <a:r>
              <a:rPr lang="en-US" sz="3200" b="1" dirty="0" err="1"/>
              <a:t>trị</a:t>
            </a:r>
            <a:r>
              <a:rPr lang="en-US" sz="3200" b="1" dirty="0"/>
              <a:t> </a:t>
            </a:r>
            <a:r>
              <a:rPr lang="en-US" sz="3200" b="1" dirty="0" smtClean="0"/>
              <a:t>IV</a:t>
            </a:r>
          </a:p>
          <a:p>
            <a:pPr marL="0" indent="0">
              <a:buNone/>
            </a:pPr>
            <a:r>
              <a:rPr lang="en-US" sz="3200" b="1" dirty="0" err="1"/>
              <a:t>b.Si</a:t>
            </a:r>
            <a:r>
              <a:rPr lang="en-US" sz="3200" b="1" dirty="0"/>
              <a:t> </a:t>
            </a:r>
            <a:r>
              <a:rPr lang="en-US" sz="3200" b="1" dirty="0" err="1"/>
              <a:t>hóa</a:t>
            </a:r>
            <a:r>
              <a:rPr lang="en-US" sz="3200" b="1" dirty="0"/>
              <a:t> </a:t>
            </a:r>
            <a:r>
              <a:rPr lang="en-US" sz="3200" b="1" dirty="0" err="1"/>
              <a:t>trị</a:t>
            </a:r>
            <a:r>
              <a:rPr lang="en-US" sz="3200" b="1" dirty="0"/>
              <a:t> IV </a:t>
            </a:r>
            <a:endParaRPr lang="en-US" sz="3200" dirty="0"/>
          </a:p>
          <a:p>
            <a:pPr marL="0" lvl="0" indent="0">
              <a:buNone/>
            </a:pPr>
            <a:endParaRPr lang="en-US" sz="3200" b="1" dirty="0" smtClean="0"/>
          </a:p>
          <a:p>
            <a:pPr marL="0" lvl="0" indent="0">
              <a:buNone/>
            </a:pPr>
            <a:endParaRPr lang="en-US" sz="32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56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copper </a:t>
            </a:r>
            <a:r>
              <a:rPr lang="en-US" dirty="0" err="1"/>
              <a:t>và</a:t>
            </a:r>
            <a:r>
              <a:rPr lang="en-US" dirty="0"/>
              <a:t> iron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Cu(OH)</a:t>
            </a:r>
            <a:r>
              <a:rPr lang="en-US" baseline="-25000" dirty="0"/>
              <a:t>2</a:t>
            </a:r>
            <a:r>
              <a:rPr lang="en-US" dirty="0"/>
              <a:t>, Fe(NO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3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OH </a:t>
            </a:r>
            <a:r>
              <a:rPr lang="en-US" dirty="0" err="1"/>
              <a:t>là</a:t>
            </a:r>
            <a:r>
              <a:rPr lang="en-US" dirty="0"/>
              <a:t> I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NO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I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Cu(OH)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Cu </a:t>
            </a:r>
            <a:r>
              <a:rPr lang="en-US" dirty="0" err="1"/>
              <a:t>là</a:t>
            </a:r>
            <a:r>
              <a:rPr lang="en-US" dirty="0"/>
              <a:t> x ta </a:t>
            </a:r>
            <a:r>
              <a:rPr lang="en-US" dirty="0" err="1"/>
              <a:t>có</a:t>
            </a:r>
            <a:r>
              <a:rPr lang="en-US" dirty="0"/>
              <a:t>: x.1 = I.2 ⇒ x = II.</a:t>
            </a:r>
          </a:p>
          <a:p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Cu(OH)</a:t>
            </a:r>
            <a:r>
              <a:rPr lang="en-US" baseline="-25000" dirty="0"/>
              <a:t>2</a:t>
            </a:r>
            <a:r>
              <a:rPr lang="en-US" dirty="0"/>
              <a:t> 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Cu </a:t>
            </a:r>
            <a:r>
              <a:rPr lang="en-US" dirty="0" err="1"/>
              <a:t>là</a:t>
            </a:r>
            <a:r>
              <a:rPr lang="en-US" dirty="0"/>
              <a:t> II.</a:t>
            </a:r>
          </a:p>
          <a:p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Fe(NO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Fe </a:t>
            </a:r>
            <a:r>
              <a:rPr lang="en-US" dirty="0" err="1"/>
              <a:t>là</a:t>
            </a:r>
            <a:r>
              <a:rPr lang="en-US" dirty="0"/>
              <a:t> y ta </a:t>
            </a:r>
            <a:r>
              <a:rPr lang="en-US" dirty="0" err="1"/>
              <a:t>có</a:t>
            </a:r>
            <a:r>
              <a:rPr lang="en-US" dirty="0"/>
              <a:t>: </a:t>
            </a:r>
            <a:r>
              <a:rPr lang="en-US" dirty="0" err="1"/>
              <a:t>y.I</a:t>
            </a:r>
            <a:r>
              <a:rPr lang="en-US" dirty="0"/>
              <a:t> = I.3 ⇒ y = III.</a:t>
            </a:r>
          </a:p>
          <a:p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Fe </a:t>
            </a:r>
            <a:r>
              <a:rPr lang="en-US" dirty="0" err="1"/>
              <a:t>trong</a:t>
            </a:r>
            <a:r>
              <a:rPr lang="en-US" dirty="0"/>
              <a:t> Fe(NO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3</a:t>
            </a:r>
            <a:r>
              <a:rPr lang="en-US" dirty="0"/>
              <a:t> </a:t>
            </a:r>
            <a:r>
              <a:rPr lang="en-US" dirty="0" err="1"/>
              <a:t>là</a:t>
            </a:r>
            <a:r>
              <a:rPr lang="en-US" dirty="0"/>
              <a:t> III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96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khối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bởi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a.K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Cl</a:t>
            </a:r>
            <a:r>
              <a:rPr lang="en-US" dirty="0"/>
              <a:t>, Al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Cl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b.K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SO</a:t>
            </a:r>
            <a:r>
              <a:rPr lang="en-US" baseline="-25000" dirty="0"/>
              <a:t>4</a:t>
            </a:r>
            <a:r>
              <a:rPr lang="en-US" dirty="0"/>
              <a:t> , Al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SO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19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5174828"/>
          </a:xfrm>
        </p:spPr>
        <p:txBody>
          <a:bodyPr>
            <a:no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aAxbByAaxBby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b).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x = b; y = a.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 : 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39 + 35,5 = 74,5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AlCl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27 + 35,5.3 = 133,5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39.2 + 32 + 16.4 = 174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Al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27.2 + (32 + 16.4).3 = 342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543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2162</TotalTime>
  <Words>140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Garamond</vt:lpstr>
      <vt:lpstr>Times New Roman</vt:lpstr>
      <vt:lpstr>Organic</vt:lpstr>
      <vt:lpstr>PowerPoint Presentation</vt:lpstr>
      <vt:lpstr>I. Bài tập</vt:lpstr>
      <vt:lpstr>2. Hãy xác định hóa trị của các nguyên tố C,Si trong các hợp chất sau</vt:lpstr>
      <vt:lpstr>3. Hãy tính hóa trị của copper và iron trong các hợp chất Cu(OH)2, Fe(NO3)3 ( Biết hóa trị của nhóm OH là I và của nhóm NO3 là I )</vt:lpstr>
      <vt:lpstr>4. Lập Công thức hóa học và khối lượng phân tử của hợp chất được tạo thành bởi: a.K và Cl, Al và Cl b.K và nhóm SO4 , Al và nhóm SO4</vt:lpstr>
      <vt:lpstr>Cách nhầm nhanh công thức hóa học khi biết hóa trị: Giả sử ta có hợp chất aAxbByAaxBby  được tạo bởi hai nguyên tố (hoặc nhóm nguyên tố) gồm X (có hóa trị a) và Y (có hóa trị b). Cách nhầm nhanh: x = b; y = a. Chọn cặp x : y nhỏ nhất. a) Công thức hóa học KCl. Khối lượng phân tử: 39 + 35,5 = 74,5 (amu). Công thức hóa học AlCl3. Khối lượng phân tử: 27 + 35,5.3 = 133,5 (amu). b) Công thức hóa học K2SO4. Khối lượng phân tử: 39.2 + 32 + 16.4 = 174 (amu). Công thức hóa học: Al2(SO4)3. Khối lượng phân tử: 27.2 + (32 + 16.4).3 = 342 (amu).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CHỦ ĐỀ 9: LỰC</dc:title>
  <dc:creator>DELL</dc:creator>
  <cp:lastModifiedBy>Admin</cp:lastModifiedBy>
  <cp:revision>42</cp:revision>
  <dcterms:created xsi:type="dcterms:W3CDTF">2022-05-02T12:24:47Z</dcterms:created>
  <dcterms:modified xsi:type="dcterms:W3CDTF">2022-07-22T01:33:50Z</dcterms:modified>
</cp:coreProperties>
</file>