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0" r:id="rId1"/>
  </p:sldMasterIdLst>
  <p:sldIdLst>
    <p:sldId id="286" r:id="rId2"/>
    <p:sldId id="258" r:id="rId3"/>
    <p:sldId id="262" r:id="rId4"/>
    <p:sldId id="259" r:id="rId5"/>
    <p:sldId id="261" r:id="rId6"/>
    <p:sldId id="28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5A111915-BE36-4E01-A7E5-04B1672EAD32}" styleName="Light Style 2 - Accent 5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</a:tcStyle>
    </a:band1H>
    <a:band1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1V>
    <a:band2V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5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5"/>
        </a:fillRef>
      </a:tcStyle>
    </a:firstRow>
  </a:tblStyle>
  <a:tblStyle styleId="{616DA210-FB5B-4158-B5E0-FEB733F419BA}" styleName="Light Style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5DA37D80-6434-44D0-A028-1B22A696006F}" styleName="Light Style 3 - Accent 2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2"/>
              </a:solidFill>
            </a:ln>
          </a:left>
          <a:right>
            <a:ln w="12700" cmpd="sng">
              <a:solidFill>
                <a:schemeClr val="accent2"/>
              </a:solidFill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 w="12700" cmpd="sng">
              <a:solidFill>
                <a:schemeClr val="accent2"/>
              </a:solidFill>
            </a:ln>
          </a:insideH>
          <a:insideV>
            <a:ln w="12700" cmpd="sng">
              <a:solidFill>
                <a:schemeClr val="accent2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  <a:tblStyle styleId="{BC89EF96-8CEA-46FF-86C4-4CE0E7609802}" styleName="Light Style 3 - Accent 1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8799B23B-EC83-4686-B30A-512413B5E67A}" styleName="Light Style 3 - Accent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3"/>
              </a:solidFill>
            </a:ln>
          </a:left>
          <a:right>
            <a:ln w="12700" cmpd="sng">
              <a:solidFill>
                <a:schemeClr val="accent3"/>
              </a:solidFill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 w="12700" cmpd="sng">
              <a:solidFill>
                <a:schemeClr val="accent3"/>
              </a:solidFill>
            </a:ln>
          </a:insideH>
          <a:insideV>
            <a:ln w="12700" cmpd="sng">
              <a:solidFill>
                <a:schemeClr val="accent3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7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PanelTitle-GrommetsCombined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692398" y="1871131"/>
            <a:ext cx="6815669" cy="1515533"/>
          </a:xfrm>
        </p:spPr>
        <p:txBody>
          <a:bodyPr anchor="b">
            <a:noAutofit/>
          </a:bodyPr>
          <a:lstStyle>
            <a:lvl1pPr algn="ctr">
              <a:defRPr sz="5400">
                <a:effectLst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2398" y="3657597"/>
            <a:ext cx="6815669" cy="1320802"/>
          </a:xfrm>
        </p:spPr>
        <p:txBody>
          <a:bodyPr anchor="t">
            <a:normAutofit/>
          </a:bodyPr>
          <a:lstStyle>
            <a:lvl1pPr marL="0" indent="0" algn="ctr">
              <a:buNone/>
              <a:defRPr sz="21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983232" y="5037663"/>
            <a:ext cx="897467" cy="279400"/>
          </a:xfrm>
        </p:spPr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92397" y="5037663"/>
            <a:ext cx="5214635" cy="279400"/>
          </a:xfrm>
        </p:spPr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956900" y="5037663"/>
            <a:ext cx="551167" cy="279400"/>
          </a:xfrm>
        </p:spPr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2692399" y="3522131"/>
            <a:ext cx="681566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648004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4815415"/>
            <a:ext cx="9609666" cy="566738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041427" y="1041399"/>
            <a:ext cx="10105972" cy="3335869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401" y="5382153"/>
            <a:ext cx="9609666" cy="493712"/>
          </a:xfrm>
        </p:spPr>
        <p:txBody>
          <a:bodyPr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4881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03868" y="982132"/>
            <a:ext cx="9592732" cy="2954868"/>
          </a:xfrm>
        </p:spPr>
        <p:txBody>
          <a:bodyPr anchor="ctr">
            <a:normAutofit/>
          </a:bodyPr>
          <a:lstStyle>
            <a:lvl1pPr algn="ctr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03868" y="4343399"/>
            <a:ext cx="9592732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554202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370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674812" y="3352800"/>
            <a:ext cx="8839202" cy="584200"/>
          </a:xfrm>
        </p:spPr>
        <p:txBody>
          <a:bodyPr anchor="ctr">
            <a:normAutofit/>
          </a:bodyPr>
          <a:lstStyle>
            <a:lvl1pPr marL="0" indent="0" algn="r">
              <a:buFontTx/>
              <a:buNone/>
              <a:defRPr sz="20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343399"/>
            <a:ext cx="9609666" cy="1532467"/>
          </a:xfrm>
        </p:spPr>
        <p:txBody>
          <a:bodyPr anchor="ctr">
            <a:normAutofit/>
          </a:bodyPr>
          <a:lstStyle>
            <a:lvl1pPr marL="0" indent="0" algn="ct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600267" y="282787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1396169" y="4140199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34494524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3308581"/>
            <a:ext cx="9609668" cy="1468800"/>
          </a:xfrm>
        </p:spPr>
        <p:txBody>
          <a:bodyPr anchor="b">
            <a:normAutofit/>
          </a:bodyPr>
          <a:lstStyle>
            <a:lvl1pPr algn="l">
              <a:defRPr sz="32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777381"/>
            <a:ext cx="9609668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707028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3" y="982132"/>
            <a:ext cx="9296398" cy="2243668"/>
          </a:xfrm>
        </p:spPr>
        <p:txBody>
          <a:bodyPr anchor="ctr">
            <a:normAutofit/>
          </a:bodyPr>
          <a:lstStyle>
            <a:lvl1pPr algn="ctr">
              <a:defRPr sz="3200" b="0" cap="none">
                <a:solidFill>
                  <a:schemeClr val="tx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4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9312"/>
            <a:ext cx="9609668" cy="88696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4529667"/>
            <a:ext cx="9609668" cy="13462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862013" y="8799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00267" y="259926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  <p:cxnSp>
        <p:nvCxnSpPr>
          <p:cNvPr id="26" name="Straight Connector 25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1557262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1" y="982132"/>
            <a:ext cx="9609666" cy="2243668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2"/>
          <p:cNvSpPr>
            <a:spLocks noGrp="1"/>
          </p:cNvSpPr>
          <p:nvPr>
            <p:ph type="body" idx="13"/>
          </p:nvPr>
        </p:nvSpPr>
        <p:spPr>
          <a:xfrm>
            <a:off x="1295401" y="3630168"/>
            <a:ext cx="9609668" cy="841248"/>
          </a:xfrm>
        </p:spPr>
        <p:txBody>
          <a:bodyPr anchor="b">
            <a:normAutofit/>
          </a:bodyPr>
          <a:lstStyle>
            <a:lvl1pPr marL="0" indent="0" algn="l">
              <a:spcBef>
                <a:spcPts val="0"/>
              </a:spcBef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4470399"/>
            <a:ext cx="9609670" cy="14054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1396169" y="3429000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0455309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118714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9356" y="982131"/>
            <a:ext cx="1890895" cy="489373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95398" y="982132"/>
            <a:ext cx="7433025" cy="4893734"/>
          </a:xfrm>
        </p:spPr>
        <p:txBody>
          <a:bodyPr vert="eaVert" anchor="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8863890" y="990600"/>
            <a:ext cx="0" cy="487680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641092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7" name="Straight Connector 6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461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15069" y="1752606"/>
            <a:ext cx="8158688" cy="1822514"/>
          </a:xfrm>
        </p:spPr>
        <p:txBody>
          <a:bodyPr anchor="b">
            <a:normAutofit/>
          </a:bodyPr>
          <a:lstStyle>
            <a:lvl1pPr algn="ctr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15067" y="3846051"/>
            <a:ext cx="8158690" cy="954547"/>
          </a:xfrm>
        </p:spPr>
        <p:txBody>
          <a:bodyPr anchor="t">
            <a:normAutofit/>
          </a:bodyPr>
          <a:lstStyle>
            <a:lvl1pPr marL="0" indent="0" algn="ctr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2012723" y="3710585"/>
            <a:ext cx="8163380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20682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8" name="Straight Connector 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98448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1344" y="2560320"/>
            <a:ext cx="4718304" cy="3310128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137384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0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95400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80671" y="2658533"/>
            <a:ext cx="471830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80671" y="3243262"/>
            <a:ext cx="4718304" cy="2632605"/>
          </a:xfrm>
        </p:spPr>
        <p:txBody>
          <a:bodyPr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8" name="Straight Connector 17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1228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4" name="Straight Connector 13"/>
          <p:cNvCxnSpPr/>
          <p:nvPr/>
        </p:nvCxnSpPr>
        <p:spPr>
          <a:xfrm>
            <a:off x="1396169" y="2421466"/>
            <a:ext cx="94072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183862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740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3811" y="1388534"/>
            <a:ext cx="3718455" cy="1371600"/>
          </a:xfrm>
        </p:spPr>
        <p:txBody>
          <a:bodyPr anchor="b">
            <a:normAutofit/>
          </a:bodyPr>
          <a:lstStyle>
            <a:lvl1pPr algn="ctr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18668" y="982131"/>
            <a:ext cx="5469466" cy="4893735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3811" y="3031065"/>
            <a:ext cx="3718455" cy="2438404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  <p:cxnSp>
        <p:nvCxnSpPr>
          <p:cNvPr id="16" name="Straight Connector 15"/>
          <p:cNvCxnSpPr/>
          <p:nvPr/>
        </p:nvCxnSpPr>
        <p:spPr>
          <a:xfrm>
            <a:off x="1396169" y="2912533"/>
            <a:ext cx="3514498" cy="0"/>
          </a:xfrm>
          <a:prstGeom prst="line">
            <a:avLst/>
          </a:prstGeom>
          <a:ln w="15875"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9436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399" y="1883832"/>
            <a:ext cx="6241816" cy="1371600"/>
          </a:xfrm>
        </p:spPr>
        <p:txBody>
          <a:bodyPr anchor="b">
            <a:normAutofit/>
          </a:bodyPr>
          <a:lstStyle>
            <a:lvl1pPr algn="ctr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094831" y="1041400"/>
            <a:ext cx="3063347" cy="4775200"/>
          </a:xfrm>
          <a:prstGeom prst="roundRect">
            <a:avLst>
              <a:gd name="adj" fmla="val 0"/>
            </a:avLst>
          </a:prstGeom>
          <a:ln w="57150" cmpd="thickThin">
            <a:solidFill>
              <a:schemeClr val="tx1">
                <a:lumMod val="50000"/>
                <a:lumOff val="50000"/>
              </a:schemeClr>
            </a:solidFill>
            <a:miter lim="800000"/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95399" y="3255432"/>
            <a:ext cx="6241816" cy="1828800"/>
          </a:xfrm>
        </p:spPr>
        <p:txBody>
          <a:bodyPr anchor="t"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04669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jpe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tile tx="0" ty="0" sx="100000" sy="100000" flip="none" algn="ctr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PanelContent-GrommetsCombined.png"/>
          <p:cNvPicPr>
            <a:picLocks noChangeAspect="1"/>
          </p:cNvPicPr>
          <p:nvPr/>
        </p:nvPicPr>
        <p:blipFill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88825" cy="6856214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13038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95401" y="2556932"/>
            <a:ext cx="9601196" cy="3318936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677501" y="5969000"/>
            <a:ext cx="16002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2517D2C8-8269-460C-9739-C2C862578A4C}" type="datetimeFigureOut">
              <a:rPr lang="en-US" smtClean="0"/>
              <a:t>7/22/2022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295401" y="5969000"/>
            <a:ext cx="7305900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53901" y="5969000"/>
            <a:ext cx="542697" cy="2794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b="0" i="0">
                <a:solidFill>
                  <a:schemeClr val="tx1"/>
                </a:solidFill>
                <a:effectLst/>
                <a:latin typeface="+mn-lt"/>
              </a:defRPr>
            </a:lvl1pPr>
          </a:lstStyle>
          <a:p>
            <a:fld id="{C34E8743-463D-470C-A799-206017D73B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64202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881" r:id="rId1"/>
    <p:sldLayoutId id="2147483882" r:id="rId2"/>
    <p:sldLayoutId id="2147483883" r:id="rId3"/>
    <p:sldLayoutId id="2147483884" r:id="rId4"/>
    <p:sldLayoutId id="2147483885" r:id="rId5"/>
    <p:sldLayoutId id="2147483886" r:id="rId6"/>
    <p:sldLayoutId id="2147483887" r:id="rId7"/>
    <p:sldLayoutId id="2147483888" r:id="rId8"/>
    <p:sldLayoutId id="2147483889" r:id="rId9"/>
    <p:sldLayoutId id="2147483890" r:id="rId10"/>
    <p:sldLayoutId id="2147483891" r:id="rId11"/>
    <p:sldLayoutId id="2147483892" r:id="rId12"/>
    <p:sldLayoutId id="2147483893" r:id="rId13"/>
    <p:sldLayoutId id="2147483894" r:id="rId14"/>
    <p:sldLayoutId id="2147483895" r:id="rId15"/>
    <p:sldLayoutId id="2147483896" r:id="rId16"/>
    <p:sldLayoutId id="2147483897" r:id="rId17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 cap="none">
          <a:ln w="3175" cmpd="sng">
            <a:noFill/>
          </a:ln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20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8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6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1"/>
        </a:buClr>
        <a:buSzPct val="115000"/>
        <a:buFont typeface="Arial"/>
        <a:buChar char="•"/>
        <a:defRPr sz="1400" kern="1200" cap="none">
          <a:solidFill>
            <a:schemeClr val="tx1">
              <a:lumMod val="85000"/>
              <a:lumOff val="1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934720" y="1198881"/>
            <a:ext cx="9611360" cy="25853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ÔN TẬP</a:t>
            </a:r>
            <a:b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5400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CHƯƠNG II: PHÂN TỬ- LIÊN KẾT HÓA HỌC</a:t>
            </a:r>
            <a:endParaRPr lang="en-US" sz="5400" dirty="0"/>
          </a:p>
        </p:txBody>
      </p:sp>
    </p:spTree>
    <p:extLst>
      <p:ext uri="{BB962C8B-B14F-4D97-AF65-F5344CB8AC3E}">
        <p14:creationId xmlns:p14="http://schemas.microsoft.com/office/powerpoint/2010/main" val="42111952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I.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dirty="0" err="1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514350" indent="-514350">
              <a:buAutoNum type="arabicPeriod"/>
            </a:pPr>
            <a:r>
              <a:rPr lang="en-US" sz="3200" b="1" dirty="0" err="1" smtClean="0"/>
              <a:t>Một</a:t>
            </a:r>
            <a:r>
              <a:rPr lang="en-US" sz="3200" b="1" dirty="0" smtClean="0"/>
              <a:t> </a:t>
            </a:r>
            <a:r>
              <a:rPr lang="en-US" sz="3200" b="1" dirty="0" err="1"/>
              <a:t>phân</a:t>
            </a:r>
            <a:r>
              <a:rPr lang="en-US" sz="3200" b="1" dirty="0"/>
              <a:t> </a:t>
            </a:r>
            <a:r>
              <a:rPr lang="en-US" sz="3200" b="1" dirty="0" err="1"/>
              <a:t>tử</a:t>
            </a:r>
            <a:r>
              <a:rPr lang="en-US" sz="3200" b="1" dirty="0"/>
              <a:t> </a:t>
            </a:r>
            <a:r>
              <a:rPr lang="en-US" sz="3200" b="1" dirty="0" err="1"/>
              <a:t>nước</a:t>
            </a:r>
            <a:r>
              <a:rPr lang="en-US" sz="3200" b="1" dirty="0"/>
              <a:t> </a:t>
            </a:r>
            <a:r>
              <a:rPr lang="en-US" sz="3200" b="1" dirty="0" err="1"/>
              <a:t>chứa</a:t>
            </a:r>
            <a:r>
              <a:rPr lang="en-US" sz="3200" b="1" dirty="0"/>
              <a:t> </a:t>
            </a:r>
            <a:r>
              <a:rPr lang="en-US" sz="3200" b="1" dirty="0" err="1"/>
              <a:t>hai</a:t>
            </a:r>
            <a:r>
              <a:rPr lang="en-US" sz="3200" b="1" dirty="0"/>
              <a:t> </a:t>
            </a:r>
            <a:r>
              <a:rPr lang="en-US" sz="3200" b="1" dirty="0" err="1"/>
              <a:t>nguyên</a:t>
            </a:r>
            <a:r>
              <a:rPr lang="en-US" sz="3200" b="1" dirty="0"/>
              <a:t> </a:t>
            </a:r>
            <a:r>
              <a:rPr lang="en-US" sz="3200" b="1" dirty="0" err="1"/>
              <a:t>tử</a:t>
            </a:r>
            <a:r>
              <a:rPr lang="en-US" sz="3200" b="1" dirty="0"/>
              <a:t> hydrogen </a:t>
            </a:r>
            <a:r>
              <a:rPr lang="en-US" sz="3200" b="1" dirty="0" err="1"/>
              <a:t>và</a:t>
            </a:r>
            <a:r>
              <a:rPr lang="en-US" sz="3200" b="1" dirty="0"/>
              <a:t> </a:t>
            </a:r>
            <a:r>
              <a:rPr lang="en-US" sz="3200" b="1" dirty="0" err="1"/>
              <a:t>oxygen.Nước</a:t>
            </a:r>
            <a:r>
              <a:rPr lang="en-US" sz="3200" b="1" dirty="0"/>
              <a:t> </a:t>
            </a:r>
            <a:r>
              <a:rPr lang="en-US" sz="3200" b="1" dirty="0" err="1"/>
              <a:t>là</a:t>
            </a:r>
            <a:r>
              <a:rPr lang="en-US" sz="3200" b="1" dirty="0"/>
              <a:t> </a:t>
            </a:r>
            <a:endParaRPr lang="en-US" sz="3200" b="1" dirty="0" smtClean="0"/>
          </a:p>
          <a:p>
            <a:pPr marL="0" lvl="0" indent="0">
              <a:buNone/>
            </a:pPr>
            <a:r>
              <a:rPr lang="en-US" sz="3200" dirty="0" err="1" smtClean="0"/>
              <a:t>A.Một</a:t>
            </a:r>
            <a:r>
              <a:rPr lang="en-US" sz="3200" dirty="0" smtClean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chất</a:t>
            </a:r>
            <a:endParaRPr lang="en-US" sz="3200" dirty="0"/>
          </a:p>
          <a:p>
            <a:pPr marL="0" lvl="0" indent="0">
              <a:buNone/>
            </a:pPr>
            <a:r>
              <a:rPr lang="en-US" sz="3200" dirty="0" err="1" smtClean="0"/>
              <a:t>B.Một</a:t>
            </a:r>
            <a:r>
              <a:rPr lang="en-US" sz="3200" dirty="0" smtClean="0"/>
              <a:t> </a:t>
            </a:r>
            <a:r>
              <a:rPr lang="en-US" sz="3200" dirty="0" err="1"/>
              <a:t>đơn</a:t>
            </a:r>
            <a:r>
              <a:rPr lang="en-US" sz="3200" dirty="0"/>
              <a:t> </a:t>
            </a:r>
            <a:r>
              <a:rPr lang="en-US" sz="3200" dirty="0" err="1" smtClean="0"/>
              <a:t>chất</a:t>
            </a:r>
            <a:endParaRPr lang="en-US" sz="3200" dirty="0" smtClean="0"/>
          </a:p>
          <a:p>
            <a:pPr marL="0" indent="0">
              <a:buNone/>
            </a:pPr>
            <a:r>
              <a:rPr lang="en-US" sz="3200" dirty="0" smtClean="0"/>
              <a:t>C.</a:t>
            </a:r>
            <a:r>
              <a:rPr lang="en-US" sz="2800" dirty="0"/>
              <a:t> </a:t>
            </a:r>
            <a:r>
              <a:rPr lang="en-US" sz="2800" dirty="0" err="1"/>
              <a:t>Một</a:t>
            </a:r>
            <a:r>
              <a:rPr lang="en-US" sz="2800" dirty="0"/>
              <a:t> </a:t>
            </a:r>
            <a:r>
              <a:rPr lang="en-US" sz="2800" dirty="0" err="1"/>
              <a:t>hỗn</a:t>
            </a:r>
            <a:r>
              <a:rPr lang="en-US" sz="2800" dirty="0"/>
              <a:t> </a:t>
            </a:r>
            <a:r>
              <a:rPr lang="en-US" sz="2800" dirty="0" err="1"/>
              <a:t>hợp</a:t>
            </a:r>
            <a:endParaRPr lang="en-US" sz="2800" dirty="0"/>
          </a:p>
          <a:p>
            <a:pPr marL="0" indent="0">
              <a:buNone/>
            </a:pPr>
            <a:r>
              <a:rPr lang="en-US" sz="3200" dirty="0" smtClean="0"/>
              <a:t>D.</a:t>
            </a:r>
            <a:r>
              <a:rPr lang="en-US" dirty="0"/>
              <a:t> </a:t>
            </a:r>
            <a:r>
              <a:rPr lang="en-US" dirty="0" err="1"/>
              <a:t>Một</a:t>
            </a:r>
            <a:r>
              <a:rPr lang="en-US" dirty="0"/>
              <a:t> </a:t>
            </a:r>
            <a:r>
              <a:rPr lang="en-US" dirty="0" err="1"/>
              <a:t>nguyên</a:t>
            </a:r>
            <a:r>
              <a:rPr lang="en-US" dirty="0"/>
              <a:t> </a:t>
            </a:r>
            <a:r>
              <a:rPr lang="en-US" dirty="0" err="1"/>
              <a:t>tố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 smtClean="0"/>
              <a:t>học</a:t>
            </a:r>
            <a:endParaRPr lang="en-US" sz="3200" dirty="0"/>
          </a:p>
          <a:p>
            <a:pPr marL="514350" indent="-514350">
              <a:buAutoNum type="arabicPeriod"/>
            </a:pPr>
            <a:endParaRPr lang="en-US" sz="3200" b="1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en-US" sz="3200" b="1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B</a:t>
            </a:r>
            <a:endParaRPr lang="en-US" sz="32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en-US" sz="3200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645780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marL="0" indent="0"/>
            <a:r>
              <a:rPr lang="en-US" dirty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2.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Hãy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xác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C,Si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trong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latin typeface="Times New Roman" pitchFamily="18" charset="0"/>
                <a:cs typeface="Times New Roman" pitchFamily="18" charset="0"/>
              </a:rPr>
              <a:t>sau</a:t>
            </a:r>
            <a:endParaRPr lang="en-US" dirty="0">
              <a:solidFill>
                <a:srgbClr val="C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lvl="0" indent="0">
              <a:buNone/>
            </a:pPr>
            <a:r>
              <a:rPr lang="en-US" sz="3200" dirty="0" smtClean="0"/>
              <a:t>a.CCl</a:t>
            </a:r>
            <a:r>
              <a:rPr lang="en-US" sz="3200" baseline="-25000" dirty="0" smtClean="0"/>
              <a:t>4</a:t>
            </a:r>
            <a:r>
              <a:rPr lang="en-US" sz="3200" dirty="0" smtClean="0"/>
              <a:t> </a:t>
            </a:r>
            <a:r>
              <a:rPr lang="en-US" sz="3200" dirty="0" err="1"/>
              <a:t>biết</a:t>
            </a:r>
            <a:r>
              <a:rPr lang="en-US" sz="3200" dirty="0"/>
              <a:t> </a:t>
            </a:r>
            <a:r>
              <a:rPr lang="en-US" sz="3200" dirty="0" err="1"/>
              <a:t>trong</a:t>
            </a:r>
            <a:r>
              <a:rPr lang="en-US" sz="3200" dirty="0"/>
              <a:t> </a:t>
            </a:r>
            <a:r>
              <a:rPr lang="en-US" sz="3200" dirty="0" err="1"/>
              <a:t>hợp</a:t>
            </a:r>
            <a:r>
              <a:rPr lang="en-US" sz="3200" dirty="0"/>
              <a:t> </a:t>
            </a:r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này</a:t>
            </a:r>
            <a:r>
              <a:rPr lang="en-US" sz="3200" dirty="0"/>
              <a:t>  </a:t>
            </a:r>
            <a:r>
              <a:rPr lang="en-US" sz="3200" dirty="0" err="1"/>
              <a:t>Cl</a:t>
            </a:r>
            <a:r>
              <a:rPr lang="en-US" sz="3200" dirty="0"/>
              <a:t> </a:t>
            </a:r>
            <a:r>
              <a:rPr lang="en-US" sz="3200" dirty="0" err="1"/>
              <a:t>hóa</a:t>
            </a:r>
            <a:r>
              <a:rPr lang="en-US" sz="3200" dirty="0"/>
              <a:t> </a:t>
            </a:r>
            <a:r>
              <a:rPr lang="en-US" sz="3200" dirty="0" err="1"/>
              <a:t>trị</a:t>
            </a:r>
            <a:r>
              <a:rPr lang="en-US" sz="3200" dirty="0"/>
              <a:t> I</a:t>
            </a:r>
          </a:p>
          <a:p>
            <a:pPr marL="0" lvl="0" indent="0">
              <a:buNone/>
            </a:pPr>
            <a:r>
              <a:rPr lang="en-US" sz="3200" dirty="0" err="1" smtClean="0"/>
              <a:t>b.hợp</a:t>
            </a:r>
            <a:r>
              <a:rPr lang="en-US" sz="3200" dirty="0" smtClean="0"/>
              <a:t> </a:t>
            </a:r>
            <a:r>
              <a:rPr lang="en-US" sz="3200" dirty="0" err="1"/>
              <a:t>chất</a:t>
            </a:r>
            <a:r>
              <a:rPr lang="en-US" sz="3200" dirty="0"/>
              <a:t> </a:t>
            </a:r>
            <a:r>
              <a:rPr lang="en-US" sz="3200" dirty="0" err="1"/>
              <a:t>này</a:t>
            </a:r>
            <a:r>
              <a:rPr lang="en-US" sz="3200" dirty="0"/>
              <a:t> O </a:t>
            </a:r>
            <a:r>
              <a:rPr lang="en-US" sz="3200" dirty="0" err="1"/>
              <a:t>có</a:t>
            </a:r>
            <a:r>
              <a:rPr lang="en-US" sz="3200" dirty="0"/>
              <a:t> </a:t>
            </a:r>
            <a:r>
              <a:rPr lang="en-US" sz="3200" dirty="0" err="1"/>
              <a:t>hóa</a:t>
            </a:r>
            <a:r>
              <a:rPr lang="en-US" sz="3200" dirty="0"/>
              <a:t> </a:t>
            </a:r>
            <a:r>
              <a:rPr lang="en-US" sz="3200" dirty="0" err="1"/>
              <a:t>trị</a:t>
            </a:r>
            <a:r>
              <a:rPr lang="en-US" sz="3200" dirty="0"/>
              <a:t> </a:t>
            </a:r>
            <a:r>
              <a:rPr lang="en-US" sz="3200" dirty="0" smtClean="0"/>
              <a:t>II</a:t>
            </a:r>
            <a:r>
              <a:rPr lang="vi-VN" sz="3200" dirty="0" smtClean="0">
                <a:latin typeface="+mj-lt"/>
              </a:rPr>
              <a:t>.</a:t>
            </a:r>
            <a:endParaRPr lang="en-US" sz="3200" dirty="0">
              <a:latin typeface="+mj-lt"/>
            </a:endParaRPr>
          </a:p>
          <a:p>
            <a:pPr marL="0" lvl="0" indent="0">
              <a:buNone/>
            </a:pPr>
            <a:r>
              <a:rPr lang="vi-VN" sz="3200" dirty="0">
                <a:latin typeface="+mj-lt"/>
              </a:rPr>
              <a:t/>
            </a:r>
            <a:br>
              <a:rPr lang="vi-VN" sz="3200" dirty="0">
                <a:latin typeface="+mj-lt"/>
              </a:rPr>
            </a:br>
            <a:r>
              <a:rPr lang="en-US" sz="3200" b="1" dirty="0"/>
              <a:t>a. C </a:t>
            </a:r>
            <a:r>
              <a:rPr lang="en-US" sz="3200" b="1" dirty="0" err="1"/>
              <a:t>hóa</a:t>
            </a:r>
            <a:r>
              <a:rPr lang="en-US" sz="3200" b="1" dirty="0"/>
              <a:t> </a:t>
            </a:r>
            <a:r>
              <a:rPr lang="en-US" sz="3200" b="1" dirty="0" err="1"/>
              <a:t>trị</a:t>
            </a:r>
            <a:r>
              <a:rPr lang="en-US" sz="3200" b="1" dirty="0"/>
              <a:t> </a:t>
            </a:r>
            <a:r>
              <a:rPr lang="en-US" sz="3200" b="1" dirty="0" smtClean="0"/>
              <a:t>IV</a:t>
            </a:r>
          </a:p>
          <a:p>
            <a:pPr marL="0" indent="0">
              <a:buNone/>
            </a:pPr>
            <a:r>
              <a:rPr lang="en-US" sz="3200" b="1" dirty="0" err="1"/>
              <a:t>b.Si</a:t>
            </a:r>
            <a:r>
              <a:rPr lang="en-US" sz="3200" b="1" dirty="0"/>
              <a:t> </a:t>
            </a:r>
            <a:r>
              <a:rPr lang="en-US" sz="3200" b="1" dirty="0" err="1"/>
              <a:t>hóa</a:t>
            </a:r>
            <a:r>
              <a:rPr lang="en-US" sz="3200" b="1" dirty="0"/>
              <a:t> </a:t>
            </a:r>
            <a:r>
              <a:rPr lang="en-US" sz="3200" b="1" dirty="0" err="1"/>
              <a:t>trị</a:t>
            </a:r>
            <a:r>
              <a:rPr lang="en-US" sz="3200" b="1" dirty="0"/>
              <a:t> IV </a:t>
            </a:r>
            <a:endParaRPr lang="en-US" sz="3200" dirty="0"/>
          </a:p>
          <a:p>
            <a:pPr marL="0" lvl="0" indent="0">
              <a:buNone/>
            </a:pPr>
            <a:endParaRPr lang="en-US" sz="3200" b="1" dirty="0" smtClean="0"/>
          </a:p>
          <a:p>
            <a:pPr marL="0" lvl="0" indent="0">
              <a:buNone/>
            </a:pPr>
            <a:endParaRPr lang="en-US" sz="3200" b="1" dirty="0">
              <a:solidFill>
                <a:srgbClr val="C00000"/>
              </a:solidFill>
              <a:latin typeface="+mj-lt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715609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en-US" dirty="0" err="1"/>
              <a:t>Hãy</a:t>
            </a:r>
            <a:r>
              <a:rPr lang="en-US" dirty="0"/>
              <a:t> </a:t>
            </a:r>
            <a:r>
              <a:rPr lang="en-US" dirty="0" err="1"/>
              <a:t>tính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copper </a:t>
            </a:r>
            <a:r>
              <a:rPr lang="en-US" dirty="0" err="1"/>
              <a:t>và</a:t>
            </a:r>
            <a:r>
              <a:rPr lang="en-US" dirty="0"/>
              <a:t> iron </a:t>
            </a:r>
            <a:r>
              <a:rPr lang="en-US" dirty="0" err="1"/>
              <a:t>trong</a:t>
            </a:r>
            <a:r>
              <a:rPr lang="en-US" dirty="0"/>
              <a:t> </a:t>
            </a:r>
            <a:r>
              <a:rPr lang="en-US" dirty="0" err="1"/>
              <a:t>các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Cu(OH)</a:t>
            </a:r>
            <a:r>
              <a:rPr lang="en-US" baseline="-25000" dirty="0"/>
              <a:t>2</a:t>
            </a:r>
            <a:r>
              <a:rPr lang="en-US" dirty="0"/>
              <a:t>, 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( </a:t>
            </a:r>
            <a:r>
              <a:rPr lang="en-US" dirty="0" err="1"/>
              <a:t>Biết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OH </a:t>
            </a:r>
            <a:r>
              <a:rPr lang="en-US" dirty="0" err="1"/>
              <a:t>là</a:t>
            </a:r>
            <a:r>
              <a:rPr lang="en-US" dirty="0"/>
              <a:t> I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NO</a:t>
            </a:r>
            <a:r>
              <a:rPr lang="en-US" baseline="-25000" dirty="0"/>
              <a:t>3</a:t>
            </a:r>
            <a:r>
              <a:rPr lang="en-US" dirty="0"/>
              <a:t> </a:t>
            </a:r>
            <a:r>
              <a:rPr lang="en-US" dirty="0" err="1"/>
              <a:t>là</a:t>
            </a:r>
            <a:r>
              <a:rPr lang="en-US" dirty="0"/>
              <a:t> I )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Cu(OH)</a:t>
            </a:r>
            <a:r>
              <a:rPr lang="en-US" baseline="-25000" dirty="0"/>
              <a:t>2</a:t>
            </a:r>
            <a:r>
              <a:rPr lang="en-US" dirty="0"/>
              <a:t>,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Cu </a:t>
            </a:r>
            <a:r>
              <a:rPr lang="en-US" dirty="0" err="1"/>
              <a:t>là</a:t>
            </a:r>
            <a:r>
              <a:rPr lang="en-US" dirty="0"/>
              <a:t> x ta </a:t>
            </a:r>
            <a:r>
              <a:rPr lang="en-US" dirty="0" err="1"/>
              <a:t>có</a:t>
            </a:r>
            <a:r>
              <a:rPr lang="en-US" dirty="0"/>
              <a:t>: x.1 = I.2 ⇒ x = II.</a:t>
            </a:r>
          </a:p>
          <a:p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trong</a:t>
            </a:r>
            <a:r>
              <a:rPr lang="en-US" dirty="0"/>
              <a:t> Cu(OH)</a:t>
            </a:r>
            <a:r>
              <a:rPr lang="en-US" baseline="-25000" dirty="0"/>
              <a:t>2</a:t>
            </a:r>
            <a:r>
              <a:rPr lang="en-US" dirty="0"/>
              <a:t> 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Cu </a:t>
            </a:r>
            <a:r>
              <a:rPr lang="en-US" dirty="0" err="1"/>
              <a:t>là</a:t>
            </a:r>
            <a:r>
              <a:rPr lang="en-US" dirty="0"/>
              <a:t> II.</a:t>
            </a:r>
          </a:p>
          <a:p>
            <a:r>
              <a:rPr lang="en-US" dirty="0" err="1"/>
              <a:t>Xét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, </a:t>
            </a:r>
            <a:r>
              <a:rPr lang="en-US" dirty="0" err="1"/>
              <a:t>gọi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Fe </a:t>
            </a:r>
            <a:r>
              <a:rPr lang="en-US" dirty="0" err="1"/>
              <a:t>là</a:t>
            </a:r>
            <a:r>
              <a:rPr lang="en-US" dirty="0"/>
              <a:t> y ta </a:t>
            </a:r>
            <a:r>
              <a:rPr lang="en-US" dirty="0" err="1"/>
              <a:t>có</a:t>
            </a:r>
            <a:r>
              <a:rPr lang="en-US" dirty="0"/>
              <a:t>: </a:t>
            </a:r>
            <a:r>
              <a:rPr lang="en-US" dirty="0" err="1"/>
              <a:t>y.I</a:t>
            </a:r>
            <a:r>
              <a:rPr lang="en-US" dirty="0"/>
              <a:t> = I.3 ⇒ y = III.</a:t>
            </a:r>
          </a:p>
          <a:p>
            <a:r>
              <a:rPr lang="en-US" dirty="0" err="1"/>
              <a:t>Vậy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trị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Fe </a:t>
            </a:r>
            <a:r>
              <a:rPr lang="en-US" dirty="0" err="1"/>
              <a:t>trong</a:t>
            </a:r>
            <a:r>
              <a:rPr lang="en-US" dirty="0"/>
              <a:t> Fe(NO</a:t>
            </a:r>
            <a:r>
              <a:rPr lang="en-US" baseline="-25000" dirty="0"/>
              <a:t>3</a:t>
            </a:r>
            <a:r>
              <a:rPr lang="en-US" dirty="0"/>
              <a:t>)</a:t>
            </a:r>
            <a:r>
              <a:rPr lang="en-US" baseline="-25000" dirty="0"/>
              <a:t>3</a:t>
            </a:r>
            <a:r>
              <a:rPr lang="en-US" dirty="0"/>
              <a:t> </a:t>
            </a:r>
            <a:r>
              <a:rPr lang="en-US" dirty="0" err="1"/>
              <a:t>là</a:t>
            </a:r>
            <a:r>
              <a:rPr lang="en-US" dirty="0"/>
              <a:t> III</a:t>
            </a:r>
            <a:r>
              <a:rPr lang="en-US" dirty="0" smtClean="0"/>
              <a:t>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096339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>
                <a:solidFill>
                  <a:srgbClr val="C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</a:t>
            </a:r>
            <a:r>
              <a:rPr lang="en-US" dirty="0"/>
              <a:t> </a:t>
            </a:r>
            <a:r>
              <a:rPr lang="en-US" dirty="0" err="1"/>
              <a:t>Lập</a:t>
            </a:r>
            <a:r>
              <a:rPr lang="en-US" dirty="0"/>
              <a:t> </a:t>
            </a:r>
            <a:r>
              <a:rPr lang="en-US" dirty="0" err="1"/>
              <a:t>Công</a:t>
            </a:r>
            <a:r>
              <a:rPr lang="en-US" dirty="0"/>
              <a:t> </a:t>
            </a:r>
            <a:r>
              <a:rPr lang="en-US" dirty="0" err="1"/>
              <a:t>thức</a:t>
            </a:r>
            <a:r>
              <a:rPr lang="en-US" dirty="0"/>
              <a:t> </a:t>
            </a:r>
            <a:r>
              <a:rPr lang="en-US" dirty="0" err="1"/>
              <a:t>hóa</a:t>
            </a:r>
            <a:r>
              <a:rPr lang="en-US" dirty="0"/>
              <a:t> </a:t>
            </a:r>
            <a:r>
              <a:rPr lang="en-US" dirty="0" err="1"/>
              <a:t>học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khối</a:t>
            </a:r>
            <a:r>
              <a:rPr lang="en-US" dirty="0"/>
              <a:t> </a:t>
            </a:r>
            <a:r>
              <a:rPr lang="en-US" dirty="0" err="1"/>
              <a:t>lượng</a:t>
            </a:r>
            <a:r>
              <a:rPr lang="en-US" dirty="0"/>
              <a:t> </a:t>
            </a:r>
            <a:r>
              <a:rPr lang="en-US" dirty="0" err="1"/>
              <a:t>phân</a:t>
            </a:r>
            <a:r>
              <a:rPr lang="en-US" dirty="0"/>
              <a:t> </a:t>
            </a:r>
            <a:r>
              <a:rPr lang="en-US" dirty="0" err="1"/>
              <a:t>tử</a:t>
            </a:r>
            <a:r>
              <a:rPr lang="en-US" dirty="0"/>
              <a:t> </a:t>
            </a:r>
            <a:r>
              <a:rPr lang="en-US" dirty="0" err="1"/>
              <a:t>của</a:t>
            </a:r>
            <a:r>
              <a:rPr lang="en-US" dirty="0"/>
              <a:t> </a:t>
            </a:r>
            <a:r>
              <a:rPr lang="en-US" dirty="0" err="1"/>
              <a:t>hợp</a:t>
            </a:r>
            <a:r>
              <a:rPr lang="en-US" dirty="0"/>
              <a:t> </a:t>
            </a:r>
            <a:r>
              <a:rPr lang="en-US" dirty="0" err="1"/>
              <a:t>chất</a:t>
            </a:r>
            <a:r>
              <a:rPr lang="en-US" dirty="0"/>
              <a:t> </a:t>
            </a:r>
            <a:r>
              <a:rPr lang="en-US" dirty="0" err="1"/>
              <a:t>được</a:t>
            </a:r>
            <a:r>
              <a:rPr lang="en-US" dirty="0"/>
              <a:t> </a:t>
            </a:r>
            <a:r>
              <a:rPr lang="en-US" dirty="0" err="1"/>
              <a:t>tạo</a:t>
            </a:r>
            <a:r>
              <a:rPr lang="en-US" dirty="0"/>
              <a:t> </a:t>
            </a:r>
            <a:r>
              <a:rPr lang="en-US" dirty="0" err="1"/>
              <a:t>thành</a:t>
            </a:r>
            <a:r>
              <a:rPr lang="en-US" dirty="0"/>
              <a:t> </a:t>
            </a:r>
            <a:r>
              <a:rPr lang="en-US" dirty="0" err="1"/>
              <a:t>bởi</a:t>
            </a:r>
            <a:r>
              <a:rPr lang="en-US" dirty="0"/>
              <a:t>:</a:t>
            </a:r>
            <a:br>
              <a:rPr lang="en-US" dirty="0"/>
            </a:br>
            <a:r>
              <a:rPr lang="en-US" dirty="0" err="1"/>
              <a:t>a.K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Cl</a:t>
            </a:r>
            <a:r>
              <a:rPr lang="en-US" dirty="0"/>
              <a:t>, Al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Cl</a:t>
            </a:r>
            <a:r>
              <a:rPr lang="en-US" dirty="0"/>
              <a:t/>
            </a:r>
            <a:br>
              <a:rPr lang="en-US" dirty="0"/>
            </a:br>
            <a:r>
              <a:rPr lang="en-US" dirty="0" err="1"/>
              <a:t>b.K</a:t>
            </a:r>
            <a:r>
              <a:rPr lang="en-US" dirty="0"/>
              <a:t>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SO</a:t>
            </a:r>
            <a:r>
              <a:rPr lang="en-US" baseline="-25000" dirty="0"/>
              <a:t>4</a:t>
            </a:r>
            <a:r>
              <a:rPr lang="en-US" dirty="0"/>
              <a:t> , Al </a:t>
            </a:r>
            <a:r>
              <a:rPr lang="en-US" dirty="0" err="1"/>
              <a:t>và</a:t>
            </a:r>
            <a:r>
              <a:rPr lang="en-US" dirty="0"/>
              <a:t> </a:t>
            </a:r>
            <a:r>
              <a:rPr lang="en-US" dirty="0" err="1"/>
              <a:t>nhóm</a:t>
            </a:r>
            <a:r>
              <a:rPr lang="en-US" dirty="0"/>
              <a:t> SO</a:t>
            </a:r>
            <a:r>
              <a:rPr lang="en-US" baseline="-25000" dirty="0"/>
              <a:t>4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US" sz="3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711910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 nodePh="1">
                                  <p:stCondLst>
                                    <p:cond delay="0"/>
                                  </p:stCondLst>
                                  <p:endCondLst>
                                    <p:cond evt="begin" delay="0">
                                      <p:tn val="10"/>
                                    </p:cond>
                                  </p:end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95402" y="982132"/>
            <a:ext cx="9601196" cy="5174828"/>
          </a:xfrm>
        </p:spPr>
        <p:txBody>
          <a:bodyPr>
            <a:noAutofit/>
          </a:bodyPr>
          <a:lstStyle/>
          <a:p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Giả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sử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ta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hợp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vi-VN" sz="2800" dirty="0">
                <a:latin typeface="Times New Roman" pitchFamily="18" charset="0"/>
                <a:cs typeface="Times New Roman" pitchFamily="18" charset="0"/>
              </a:rPr>
              <a:t>aAxbByAaxBby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được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tạo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bởi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hoặc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nhóm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nguyên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tố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gồm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Y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trị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b).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Cách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nhầm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nhanh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x = b; y = a.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Chọn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cặp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x : y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nhỏ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nhất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KCl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39 + 35,5 = 74,5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AlCl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27 + 35,5.3 = 133,5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K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39.2 + 32 + 16.4 = 174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Công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thức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hóa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học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Al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(SO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</a:t>
            </a:r>
            <a:r>
              <a:rPr lang="en-US" sz="2800" baseline="-25000" dirty="0">
                <a:latin typeface="Times New Roman" pitchFamily="18" charset="0"/>
                <a:cs typeface="Times New Roman" pitchFamily="18" charset="0"/>
              </a:rPr>
              <a:t>3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Khối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lượng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tử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: 27.2 + (32 + 16.4).3 = 342 (</a:t>
            </a:r>
            <a:r>
              <a:rPr lang="en-US" sz="2800" dirty="0" err="1">
                <a:latin typeface="Times New Roman" pitchFamily="18" charset="0"/>
                <a:cs typeface="Times New Roman" pitchFamily="18" charset="0"/>
              </a:rPr>
              <a:t>amu</a:t>
            </a:r>
            <a:r>
              <a:rPr lang="en-US" sz="2800" dirty="0">
                <a:latin typeface="Times New Roman" pitchFamily="18" charset="0"/>
                <a:cs typeface="Times New Roman" pitchFamily="18" charset="0"/>
              </a:rPr>
              <a:t>).</a:t>
            </a:r>
            <a:br>
              <a:rPr lang="en-US" sz="2800" dirty="0">
                <a:latin typeface="Times New Roman" pitchFamily="18" charset="0"/>
                <a:cs typeface="Times New Roman" pitchFamily="18" charset="0"/>
              </a:rPr>
            </a:br>
            <a:endParaRPr lang="en-US" sz="2800" dirty="0"/>
          </a:p>
        </p:txBody>
      </p:sp>
    </p:spTree>
    <p:extLst>
      <p:ext uri="{BB962C8B-B14F-4D97-AF65-F5344CB8AC3E}">
        <p14:creationId xmlns:p14="http://schemas.microsoft.com/office/powerpoint/2010/main" val="12654350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ganic">
  <a:themeElements>
    <a:clrScheme name="Organic">
      <a:dk1>
        <a:sysClr val="windowText" lastClr="000000"/>
      </a:dk1>
      <a:lt1>
        <a:sysClr val="window" lastClr="FFFFFF"/>
      </a:lt1>
      <a:dk2>
        <a:srgbClr val="212121"/>
      </a:dk2>
      <a:lt2>
        <a:srgbClr val="DADADA"/>
      </a:lt2>
      <a:accent1>
        <a:srgbClr val="AB946B"/>
      </a:accent1>
      <a:accent2>
        <a:srgbClr val="C04F32"/>
      </a:accent2>
      <a:accent3>
        <a:srgbClr val="DD8C3C"/>
      </a:accent3>
      <a:accent4>
        <a:srgbClr val="8E684C"/>
      </a:accent4>
      <a:accent5>
        <a:srgbClr val="CBAF62"/>
      </a:accent5>
      <a:accent6>
        <a:srgbClr val="803348"/>
      </a:accent6>
      <a:hlink>
        <a:srgbClr val="86724D"/>
      </a:hlink>
      <a:folHlink>
        <a:srgbClr val="B99E84"/>
      </a:folHlink>
    </a:clrScheme>
    <a:fontScheme name="Organic">
      <a:majorFont>
        <a:latin typeface="Garamond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aramond"/>
        <a:ea typeface=""/>
        <a:cs typeface=""/>
        <a:font script="Jpan" typeface="ＭＳ Ｐ明朝"/>
        <a:font script="Hang" typeface="바탕"/>
        <a:font script="Hans" typeface="方正舒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ganic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lumMod val="110000"/>
              </a:schemeClr>
            </a:gs>
            <a:gs pos="100000">
              <a:schemeClr val="phClr">
                <a:tint val="82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74000"/>
                <a:satMod val="130000"/>
                <a:lumMod val="90000"/>
              </a:schemeClr>
              <a:schemeClr val="phClr">
                <a:tint val="94000"/>
                <a:satMod val="120000"/>
                <a:lumMod val="104000"/>
              </a:schemeClr>
            </a:duotone>
          </a:blip>
          <a:tile tx="0" ty="0" sx="100000" sy="100000" flip="none" algn="tl"/>
        </a:blip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38100" dist="254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88000"/>
                <a:lumMod val="98000"/>
              </a:schemeClr>
            </a:gs>
          </a:gsLst>
          <a:lin ang="5400000" scaled="0"/>
        </a:gradFill>
        <a:blipFill>
          <a:blip xmlns:r="http://schemas.openxmlformats.org/officeDocument/2006/relationships" r:embed="rId2"/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rganic" id="{28CDC826-8792-45C0-861B-85EB3ADEDA33}" vid="{A2BEDC8B-F191-493B-BA33-0F4F800A89D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Organic</Template>
  <TotalTime>2162</TotalTime>
  <Words>140</Words>
  <Application>Microsoft Office PowerPoint</Application>
  <PresentationFormat>Widescreen</PresentationFormat>
  <Paragraphs>21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Garamond</vt:lpstr>
      <vt:lpstr>Times New Roman</vt:lpstr>
      <vt:lpstr>Organic</vt:lpstr>
      <vt:lpstr>PowerPoint Presentation</vt:lpstr>
      <vt:lpstr>I. Bài tập</vt:lpstr>
      <vt:lpstr>2. Hãy xác định hóa trị của các nguyên tố C,Si trong các hợp chất sau</vt:lpstr>
      <vt:lpstr>3. Hãy tính hóa trị của copper và iron trong các hợp chất Cu(OH)2, Fe(NO3)3 ( Biết hóa trị của nhóm OH là I và của nhóm NO3 là I )</vt:lpstr>
      <vt:lpstr>4. Lập Công thức hóa học và khối lượng phân tử của hợp chất được tạo thành bởi: a.K và Cl, Al và Cl b.K và nhóm SO4 , Al và nhóm SO4</vt:lpstr>
      <vt:lpstr>Cách nhầm nhanh công thức hóa học khi biết hóa trị: Giả sử ta có hợp chất aAxbByAaxBby  được tạo bởi hai nguyên tố (hoặc nhóm nguyên tố) gồm X (có hóa trị a) và Y (có hóa trị b). Cách nhầm nhanh: x = b; y = a. Chọn cặp x : y nhỏ nhất. a) Công thức hóa học KCl. Khối lượng phân tử: 39 + 35,5 = 74,5 (amu). Công thức hóa học AlCl3. Khối lượng phân tử: 27 + 35,5.3 = 133,5 (amu). b) Công thức hóa học K2SO4. Khối lượng phân tử: 39.2 + 32 + 16.4 = 174 (amu). Công thức hóa học: Al2(SO4)3. Khối lượng phân tử: 27.2 + (32 + 16.4).3 = 342 (amu).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ÔN TẬP CHỦ ĐỀ 9: LỰC</dc:title>
  <dc:creator>DELL</dc:creator>
  <cp:lastModifiedBy>Admin</cp:lastModifiedBy>
  <cp:revision>42</cp:revision>
  <dcterms:created xsi:type="dcterms:W3CDTF">2022-05-02T12:24:47Z</dcterms:created>
  <dcterms:modified xsi:type="dcterms:W3CDTF">2022-07-22T01:33:50Z</dcterms:modified>
</cp:coreProperties>
</file>