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65" r:id="rId2"/>
    <p:sldId id="266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58" r:id="rId12"/>
    <p:sldId id="297" r:id="rId13"/>
    <p:sldId id="301" r:id="rId14"/>
    <p:sldId id="302" r:id="rId15"/>
    <p:sldId id="267" r:id="rId16"/>
    <p:sldId id="306" r:id="rId17"/>
    <p:sldId id="269" r:id="rId18"/>
    <p:sldId id="303" r:id="rId19"/>
    <p:sldId id="273" r:id="rId20"/>
    <p:sldId id="274" r:id="rId21"/>
    <p:sldId id="275" r:id="rId22"/>
    <p:sldId id="298" r:id="rId23"/>
    <p:sldId id="304" r:id="rId24"/>
    <p:sldId id="308" r:id="rId25"/>
    <p:sldId id="299" r:id="rId26"/>
    <p:sldId id="278" r:id="rId27"/>
    <p:sldId id="279" r:id="rId28"/>
    <p:sldId id="280" r:id="rId29"/>
    <p:sldId id="300" r:id="rId30"/>
    <p:sldId id="281" r:id="rId31"/>
    <p:sldId id="282" r:id="rId32"/>
    <p:sldId id="283" r:id="rId33"/>
    <p:sldId id="284" r:id="rId34"/>
    <p:sldId id="305" r:id="rId35"/>
    <p:sldId id="285" r:id="rId36"/>
    <p:sldId id="286" r:id="rId37"/>
    <p:sldId id="287" r:id="rId38"/>
    <p:sldId id="288" r:id="rId39"/>
    <p:sldId id="291" r:id="rId40"/>
    <p:sldId id="292" r:id="rId41"/>
    <p:sldId id="293" r:id="rId42"/>
    <p:sldId id="294" r:id="rId43"/>
    <p:sldId id="295" r:id="rId44"/>
    <p:sldId id="31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CD02-3464-47DA-B513-6A3C1C6E46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F327-9AF0-42FA-9EF8-4E3C23D1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93AF74-8EC5-406A-B84B-84C950A07B34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1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0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5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340C-C7FE-4AB9-B894-533F3BD15BD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216A-2A2F-4CDE-83EA-422DE9AD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4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3152" y="601180"/>
            <a:ext cx="9381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I: </a:t>
            </a:r>
          </a:p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TỬ, SƠ LƯỢC VỀ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TUẦN HOÀN CÁC NGUYÊN TỐ HOÁ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algn="ctr"/>
            <a:r>
              <a:rPr lang="pt-B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7 gồm 9 chữ cái chỉ: người tìm ra và sắp xếp thành công nguyên tố hóa học thành một bảng.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167" y="400012"/>
            <a:ext cx="55686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536" y="1202807"/>
            <a:ext cx="789127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HS:hoạt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80" y="2121408"/>
            <a:ext cx="7571471" cy="4419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762" y="637756"/>
            <a:ext cx="7537000" cy="863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H2.4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helium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4" y="265176"/>
            <a:ext cx="6656832" cy="60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" y="822961"/>
            <a:ext cx="7470648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9336" y="448056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Mô hình đơn giản của nguyên tử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4038600" y="3048000"/>
            <a:ext cx="990600" cy="9906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 rot="-2653604">
            <a:off x="2971800" y="2824163"/>
            <a:ext cx="31242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 rot="-7826743">
            <a:off x="2940050" y="2743200"/>
            <a:ext cx="31242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 rot="-5400000">
            <a:off x="2962275" y="2952750"/>
            <a:ext cx="31242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0" y="2590800"/>
            <a:ext cx="400050" cy="762000"/>
            <a:chOff x="1620" y="2658"/>
            <a:chExt cx="252" cy="480"/>
          </a:xfrm>
        </p:grpSpPr>
        <p:sp>
          <p:nvSpPr>
            <p:cNvPr id="10263" name="Oval 8"/>
            <p:cNvSpPr>
              <a:spLocks noChangeArrowheads="1"/>
            </p:cNvSpPr>
            <p:nvPr/>
          </p:nvSpPr>
          <p:spPr bwMode="auto">
            <a:xfrm>
              <a:off x="1632" y="28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400">
                <a:solidFill>
                  <a:srgbClr val="000000"/>
                </a:solidFill>
              </a:endParaRPr>
            </a:p>
          </p:txBody>
        </p:sp>
        <p:sp>
          <p:nvSpPr>
            <p:cNvPr id="10264" name="Text Box 9"/>
            <p:cNvSpPr txBox="1">
              <a:spLocks noChangeArrowheads="1"/>
            </p:cNvSpPr>
            <p:nvPr/>
          </p:nvSpPr>
          <p:spPr bwMode="auto">
            <a:xfrm>
              <a:off x="1620" y="2658"/>
              <a:ext cx="1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4419600" y="3200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572000" y="3352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191000" y="3352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+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10175" y="3962400"/>
            <a:ext cx="400050" cy="762000"/>
            <a:chOff x="1620" y="2658"/>
            <a:chExt cx="252" cy="480"/>
          </a:xfrm>
        </p:grpSpPr>
        <p:sp>
          <p:nvSpPr>
            <p:cNvPr id="10261" name="Oval 14"/>
            <p:cNvSpPr>
              <a:spLocks noChangeArrowheads="1"/>
            </p:cNvSpPr>
            <p:nvPr/>
          </p:nvSpPr>
          <p:spPr bwMode="auto">
            <a:xfrm>
              <a:off x="1632" y="28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400">
                <a:solidFill>
                  <a:srgbClr val="000000"/>
                </a:solidFill>
              </a:endParaRPr>
            </a:p>
          </p:txBody>
        </p:sp>
        <p:sp>
          <p:nvSpPr>
            <p:cNvPr id="10262" name="Text Box 15"/>
            <p:cNvSpPr txBox="1">
              <a:spLocks noChangeArrowheads="1"/>
            </p:cNvSpPr>
            <p:nvPr/>
          </p:nvSpPr>
          <p:spPr bwMode="auto">
            <a:xfrm>
              <a:off x="1620" y="2658"/>
              <a:ext cx="1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43400" y="1600200"/>
            <a:ext cx="400050" cy="762000"/>
            <a:chOff x="1620" y="2658"/>
            <a:chExt cx="252" cy="480"/>
          </a:xfrm>
        </p:grpSpPr>
        <p:sp>
          <p:nvSpPr>
            <p:cNvPr id="10259" name="Oval 17"/>
            <p:cNvSpPr>
              <a:spLocks noChangeArrowheads="1"/>
            </p:cNvSpPr>
            <p:nvPr/>
          </p:nvSpPr>
          <p:spPr bwMode="auto">
            <a:xfrm>
              <a:off x="1632" y="28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400">
                <a:solidFill>
                  <a:srgbClr val="000000"/>
                </a:solidFill>
              </a:endParaRPr>
            </a:p>
          </p:txBody>
        </p:sp>
        <p:sp>
          <p:nvSpPr>
            <p:cNvPr id="10260" name="Text Box 18"/>
            <p:cNvSpPr txBox="1">
              <a:spLocks noChangeArrowheads="1"/>
            </p:cNvSpPr>
            <p:nvPr/>
          </p:nvSpPr>
          <p:spPr bwMode="auto">
            <a:xfrm>
              <a:off x="1620" y="2658"/>
              <a:ext cx="1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sp>
        <p:nvSpPr>
          <p:cNvPr id="514067" name="Text Box 19"/>
          <p:cNvSpPr txBox="1">
            <a:spLocks noChangeArrowheads="1"/>
          </p:cNvSpPr>
          <p:nvPr/>
        </p:nvSpPr>
        <p:spPr bwMode="auto">
          <a:xfrm>
            <a:off x="6172200" y="2057400"/>
            <a:ext cx="2216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Hạt nhân</a:t>
            </a:r>
          </a:p>
        </p:txBody>
      </p:sp>
      <p:sp>
        <p:nvSpPr>
          <p:cNvPr id="514068" name="Text Box 20"/>
          <p:cNvSpPr txBox="1">
            <a:spLocks noChangeArrowheads="1"/>
          </p:cNvSpPr>
          <p:nvPr/>
        </p:nvSpPr>
        <p:spPr bwMode="auto">
          <a:xfrm>
            <a:off x="6553200" y="3733800"/>
            <a:ext cx="2411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Electron</a:t>
            </a:r>
          </a:p>
        </p:txBody>
      </p:sp>
      <p:sp>
        <p:nvSpPr>
          <p:cNvPr id="514069" name="Line 21"/>
          <p:cNvSpPr>
            <a:spLocks noChangeShapeType="1"/>
          </p:cNvSpPr>
          <p:nvPr/>
        </p:nvSpPr>
        <p:spPr bwMode="auto">
          <a:xfrm flipH="1">
            <a:off x="5867400" y="4038600"/>
            <a:ext cx="914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70" name="Line 22"/>
          <p:cNvSpPr>
            <a:spLocks noChangeShapeType="1"/>
          </p:cNvSpPr>
          <p:nvPr/>
        </p:nvSpPr>
        <p:spPr bwMode="auto">
          <a:xfrm flipH="1">
            <a:off x="4876800" y="2409825"/>
            <a:ext cx="1676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28600" y="2101850"/>
            <a:ext cx="2032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Lớp electron có đặc điểm gì ?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28600" y="4968875"/>
            <a:ext cx="8736013" cy="64611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66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Chuyển động rất nhanh quanh hạt nhân. </a:t>
            </a:r>
          </a:p>
        </p:txBody>
      </p:sp>
    </p:spTree>
    <p:extLst>
      <p:ext uri="{BB962C8B-B14F-4D97-AF65-F5344CB8AC3E}">
        <p14:creationId xmlns:p14="http://schemas.microsoft.com/office/powerpoint/2010/main" val="8536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4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4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804 C 0.01997 0.02197 0.00139 -0.08925 -0.05712 -0.19006 C -0.11458 -0.28994 -0.19062 -0.33896 -0.22743 -0.3022 C -0.2625 -0.26381 -0.24427 -0.15422 -0.18646 -0.05549 C -0.12778 0.04555 -0.05208 0.09572 -0.0158 0.05804 Z " pathEditMode="relative" rAng="-23873238" ptsTypes="fffff">
                                      <p:cBhvr>
                                        <p:cTn id="19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-180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52 0.00694 C 0.06754 -0.08208 0.14983 -0.11769 0.18108 -0.07306 C 0.21406 -0.02867 0.18559 0.07908 0.11702 0.16625 C 0.04827 0.25526 -0.03316 0.2911 -0.06528 0.24717 C -0.09791 0.20162 -0.06823 0.09457 -0.00052 0.00694 Z " pathEditMode="relative" rAng="-45849792" ptsTypes="fffff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79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156 0.00209 C 0.03716 0.00209 0.06928 0.10752 0.06928 0.23631 C 0.06928 0.36509 0.03716 0.46821 -0.00156 0.46752 C -0.0408 0.46821 -0.07205 0.36486 -0.07205 0.23631 C -0.07205 0.10752 -0.0408 0.00232 -0.00156 0.00209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3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67" grpId="0"/>
      <p:bldP spid="514068" grpId="0"/>
      <p:bldP spid="2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98491"/>
              </p:ext>
            </p:extLst>
          </p:nvPr>
        </p:nvGraphicFramePr>
        <p:xfrm>
          <a:off x="475489" y="1408176"/>
          <a:ext cx="8357616" cy="31276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20539">
                  <a:extLst>
                    <a:ext uri="{9D8B030D-6E8A-4147-A177-3AD203B41FA5}">
                      <a16:colId xmlns:a16="http://schemas.microsoft.com/office/drawing/2014/main" val="908616229"/>
                    </a:ext>
                  </a:extLst>
                </a:gridCol>
                <a:gridCol w="1991312">
                  <a:extLst>
                    <a:ext uri="{9D8B030D-6E8A-4147-A177-3AD203B41FA5}">
                      <a16:colId xmlns:a16="http://schemas.microsoft.com/office/drawing/2014/main" val="2606141382"/>
                    </a:ext>
                  </a:extLst>
                </a:gridCol>
                <a:gridCol w="2009334">
                  <a:extLst>
                    <a:ext uri="{9D8B030D-6E8A-4147-A177-3AD203B41FA5}">
                      <a16:colId xmlns:a16="http://schemas.microsoft.com/office/drawing/2014/main" val="2734182793"/>
                    </a:ext>
                  </a:extLst>
                </a:gridCol>
                <a:gridCol w="1936431">
                  <a:extLst>
                    <a:ext uri="{9D8B030D-6E8A-4147-A177-3AD203B41FA5}">
                      <a16:colId xmlns:a16="http://schemas.microsoft.com/office/drawing/2014/main" val="1655995158"/>
                    </a:ext>
                  </a:extLst>
                </a:gridCol>
              </a:tblGrid>
              <a:tr h="639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7205" marR="47117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proton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 marR="42989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Số neutron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7515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Số electron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0260181"/>
                  </a:ext>
                </a:extLst>
              </a:tr>
              <a:tr h="965116">
                <a:tc>
                  <a:txBody>
                    <a:bodyPr/>
                    <a:lstStyle/>
                    <a:p>
                      <a:pPr marL="457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Khối lượng </a:t>
                      </a:r>
                      <a:endParaRPr lang="en-US" sz="2400" dirty="0" smtClean="0">
                        <a:effectLst/>
                        <a:latin typeface="+mj-lt"/>
                      </a:endParaRPr>
                    </a:p>
                    <a:p>
                      <a:pPr marL="4572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</a:rPr>
                        <a:t>(tính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theo amu)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205" marR="4737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</a:rPr>
                        <a:t>1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amu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9420" marR="42989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</a:rPr>
                        <a:t>1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amu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0,00055 amu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7441100"/>
                  </a:ext>
                </a:extLst>
              </a:tr>
              <a:tr h="1431029">
                <a:tc gridSpan="4">
                  <a:txBody>
                    <a:bodyPr/>
                    <a:lstStyle/>
                    <a:p>
                      <a:pPr marL="2355215" marR="235521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1 amu = 1,6605.10</a:t>
                      </a:r>
                      <a:r>
                        <a:rPr lang="vi-VN" sz="2400" baseline="30000" dirty="0">
                          <a:effectLst/>
                          <a:latin typeface="+mj-lt"/>
                        </a:rPr>
                        <a:t>-24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gam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07209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46500" y="2340864"/>
            <a:ext cx="28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2460" y="2359152"/>
            <a:ext cx="28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-36513" y="620713"/>
            <a:ext cx="959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52" name="Text Box 88"/>
          <p:cNvSpPr txBox="1">
            <a:spLocks noChangeArrowheads="1"/>
          </p:cNvSpPr>
          <p:nvPr/>
        </p:nvSpPr>
        <p:spPr bwMode="auto">
          <a:xfrm>
            <a:off x="7519416" y="1409319"/>
            <a:ext cx="1295400" cy="228282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354" name="Line 90"/>
          <p:cNvSpPr>
            <a:spLocks noChangeShapeType="1"/>
          </p:cNvSpPr>
          <p:nvPr/>
        </p:nvSpPr>
        <p:spPr bwMode="auto">
          <a:xfrm>
            <a:off x="5849112" y="1607438"/>
            <a:ext cx="1319784" cy="577977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5" name="Line 91"/>
          <p:cNvSpPr>
            <a:spLocks noChangeShapeType="1"/>
          </p:cNvSpPr>
          <p:nvPr/>
        </p:nvSpPr>
        <p:spPr bwMode="auto">
          <a:xfrm flipV="1">
            <a:off x="5942457" y="2459735"/>
            <a:ext cx="1244727" cy="485394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9" name="Text Box 95"/>
          <p:cNvSpPr txBox="1">
            <a:spLocks noChangeArrowheads="1"/>
          </p:cNvSpPr>
          <p:nvPr/>
        </p:nvSpPr>
        <p:spPr bwMode="auto">
          <a:xfrm>
            <a:off x="769216" y="3345483"/>
            <a:ext cx="5997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Electron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177" y="2602661"/>
            <a:ext cx="4572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1836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745" y="1404797"/>
            <a:ext cx="5212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0,00055 </a:t>
            </a:r>
            <a:r>
              <a:rPr lang="en-US" alt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352" grpId="0" animBg="1"/>
      <p:bldP spid="113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0120" y="430955"/>
            <a:ext cx="739749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CH3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chia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6814" y="565142"/>
            <a:ext cx="6465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H4: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9">
            <a:extLst>
              <a:ext uri="{FF2B5EF4-FFF2-40B4-BE49-F238E27FC236}">
                <a16:creationId xmlns:a16="http://schemas.microsoft.com/office/drawing/2014/main" id="{433A1F18-A336-4D61-A260-A074C0A52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64" y="1581912"/>
            <a:ext cx="7287768" cy="2679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965" t="38493" r="8623"/>
          <a:stretch>
            <a:fillRect/>
          </a:stretch>
        </p:blipFill>
        <p:spPr bwMode="auto">
          <a:xfrm>
            <a:off x="1490472" y="152400"/>
            <a:ext cx="5705856" cy="440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78608" y="4620768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 dirty="0">
                <a:latin typeface="VNI-Times" pitchFamily="2" charset="0"/>
              </a:rPr>
              <a:t>Đ. I. Men–đêeâ–leâ-eùp</a:t>
            </a:r>
          </a:p>
          <a:p>
            <a:pPr algn="ctr"/>
            <a:r>
              <a:rPr lang="en-US" altLang="en-US" sz="2400" b="1" dirty="0">
                <a:latin typeface="VNI-Times" pitchFamily="2" charset="0"/>
              </a:rPr>
              <a:t>(1834 – 1907) </a:t>
            </a:r>
          </a:p>
        </p:txBody>
      </p:sp>
    </p:spTree>
    <p:extLst>
      <p:ext uri="{BB962C8B-B14F-4D97-AF65-F5344CB8AC3E}">
        <p14:creationId xmlns:p14="http://schemas.microsoft.com/office/powerpoint/2010/main" val="42704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0" y="201168"/>
            <a:ext cx="9290304" cy="1490472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tắc sắp xếp các nguyên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186" y="1229912"/>
            <a:ext cx="87703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118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3000"/>
            <a:ext cx="6858002" cy="9144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2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48" y="329184"/>
            <a:ext cx="7345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32" y="1014984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816" y="982827"/>
            <a:ext cx="7562088" cy="35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H5: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Q.sát ô nguyên tố thứ 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8, 12,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24... cho ta biết những gì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144"/>
            <a:ext cx="9144000" cy="4672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392" y="667512"/>
            <a:ext cx="2569464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4688" y="1874520"/>
            <a:ext cx="2322576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72" y="2843784"/>
            <a:ext cx="2322576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4104" y="2898648"/>
            <a:ext cx="2322576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895344"/>
            <a:ext cx="2935224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2"/>
            <a:ext cx="3048000" cy="389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28600" y="3810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hiệu 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 tử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4343400"/>
            <a:ext cx="2971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 nguyên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tố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400" y="48006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 tử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khối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53200" y="6858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 hiệu </a:t>
            </a:r>
          </a:p>
          <a:p>
            <a:pPr algn="ctr" eaLnBrk="0" hangingPunct="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 học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ight Arrow 18"/>
          <p:cNvSpPr/>
          <p:nvPr/>
        </p:nvSpPr>
        <p:spPr>
          <a:xfrm rot="20146259">
            <a:off x="2452811" y="4395098"/>
            <a:ext cx="1447800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2746372">
            <a:off x="5117186" y="3786236"/>
            <a:ext cx="1158672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9154059">
            <a:off x="5187964" y="1759880"/>
            <a:ext cx="1447800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373206">
            <a:off x="2573701" y="1180936"/>
            <a:ext cx="1447800" cy="381000"/>
          </a:xfrm>
          <a:prstGeom prst="rightArrow">
            <a:avLst>
              <a:gd name="adj1" fmla="val 51692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28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7"/>
          <p:cNvGrpSpPr>
            <a:grpSpLocks/>
          </p:cNvGrpSpPr>
          <p:nvPr/>
        </p:nvGrpSpPr>
        <p:grpSpPr bwMode="auto">
          <a:xfrm>
            <a:off x="2640330" y="1755099"/>
            <a:ext cx="4293870" cy="4340903"/>
            <a:chOff x="1342" y="3117"/>
            <a:chExt cx="539" cy="548"/>
          </a:xfrm>
        </p:grpSpPr>
        <p:grpSp>
          <p:nvGrpSpPr>
            <p:cNvPr id="5" name="Group 154"/>
            <p:cNvGrpSpPr>
              <a:grpSpLocks/>
            </p:cNvGrpSpPr>
            <p:nvPr/>
          </p:nvGrpSpPr>
          <p:grpSpPr bwMode="auto">
            <a:xfrm>
              <a:off x="1342" y="3117"/>
              <a:ext cx="539" cy="543"/>
              <a:chOff x="742" y="3120"/>
              <a:chExt cx="539" cy="543"/>
            </a:xfrm>
          </p:grpSpPr>
          <p:sp>
            <p:nvSpPr>
              <p:cNvPr id="7" name="Oval 155"/>
              <p:cNvSpPr>
                <a:spLocks noChangeArrowheads="1"/>
              </p:cNvSpPr>
              <p:nvPr/>
            </p:nvSpPr>
            <p:spPr bwMode="auto">
              <a:xfrm>
                <a:off x="892" y="3272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12+</a:t>
                </a:r>
              </a:p>
            </p:txBody>
          </p:sp>
          <p:sp>
            <p:nvSpPr>
              <p:cNvPr id="8" name="Oval 156"/>
              <p:cNvSpPr>
                <a:spLocks noChangeArrowheads="1"/>
              </p:cNvSpPr>
              <p:nvPr/>
            </p:nvSpPr>
            <p:spPr bwMode="auto">
              <a:xfrm>
                <a:off x="742" y="3120"/>
                <a:ext cx="539" cy="5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9" name="Oval 167"/>
              <p:cNvSpPr>
                <a:spLocks noChangeArrowheads="1"/>
              </p:cNvSpPr>
              <p:nvPr/>
            </p:nvSpPr>
            <p:spPr bwMode="auto">
              <a:xfrm>
                <a:off x="845" y="3224"/>
                <a:ext cx="333" cy="33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" name="Oval 168"/>
              <p:cNvSpPr>
                <a:spLocks noChangeArrowheads="1"/>
              </p:cNvSpPr>
              <p:nvPr/>
            </p:nvSpPr>
            <p:spPr bwMode="auto">
              <a:xfrm>
                <a:off x="788" y="3166"/>
                <a:ext cx="448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" name="Oval 157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" name="Oval 158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" name="Oval 159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" name="Oval 160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" name="Oval 161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" name="Oval 1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" name="Oval 163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" name="Oval 164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7" name="Oval 165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" name="Oval 166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" name="Oval 169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6" name="Oval 185"/>
            <p:cNvSpPr>
              <a:spLocks noChangeArrowheads="1"/>
            </p:cNvSpPr>
            <p:nvPr/>
          </p:nvSpPr>
          <p:spPr bwMode="auto">
            <a:xfrm>
              <a:off x="1680" y="3617"/>
              <a:ext cx="48" cy="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0" y="76202"/>
            <a:ext cx="6781800" cy="5191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Magie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5867400" y="1831298"/>
            <a:ext cx="876300" cy="506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629400" y="1189946"/>
            <a:ext cx="20574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electron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1752600" y="2895600"/>
            <a:ext cx="2667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76200" y="1752602"/>
            <a:ext cx="2438400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nhân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0"/>
          <p:cNvGraphicFramePr>
            <a:graphicFrameLocks noGrp="1"/>
          </p:cNvGraphicFramePr>
          <p:nvPr>
            <p:ph idx="1"/>
            <p:extLst/>
          </p:nvPr>
        </p:nvGraphicFramePr>
        <p:xfrm>
          <a:off x="228602" y="1828800"/>
          <a:ext cx="8458201" cy="2819400"/>
        </p:xfrm>
        <a:graphic>
          <a:graphicData uri="http://schemas.openxmlformats.org/drawingml/2006/table">
            <a:tbl>
              <a:tblPr/>
              <a:tblGrid>
                <a:gridCol w="1646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65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228600"/>
            <a:ext cx="8610600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 nguyên tố ở ô thứ 20 trong bảng tuần hoàn. Hãy điền vào trong bảng sau: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3429893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201" y="341808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429893"/>
            <a:ext cx="8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42989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20+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1" y="3429893"/>
            <a:ext cx="76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4599" y="342989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249"/>
            <a:ext cx="9144000" cy="4688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768" y="182880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39576"/>
              </p:ext>
            </p:extLst>
          </p:nvPr>
        </p:nvGraphicFramePr>
        <p:xfrm>
          <a:off x="2027852" y="618267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88367"/>
              </p:ext>
            </p:extLst>
          </p:nvPr>
        </p:nvGraphicFramePr>
        <p:xfrm>
          <a:off x="2021695" y="618453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8255"/>
              </p:ext>
            </p:extLst>
          </p:nvPr>
        </p:nvGraphicFramePr>
        <p:xfrm>
          <a:off x="2702767" y="1153222"/>
          <a:ext cx="3408045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232047"/>
              </p:ext>
            </p:extLst>
          </p:nvPr>
        </p:nvGraphicFramePr>
        <p:xfrm>
          <a:off x="2705939" y="1153407"/>
          <a:ext cx="3408045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14104"/>
              </p:ext>
            </p:extLst>
          </p:nvPr>
        </p:nvGraphicFramePr>
        <p:xfrm>
          <a:off x="2693436" y="1694397"/>
          <a:ext cx="4771263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2042"/>
              </p:ext>
            </p:extLst>
          </p:nvPr>
        </p:nvGraphicFramePr>
        <p:xfrm>
          <a:off x="2687277" y="1694585"/>
          <a:ext cx="4771263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88141"/>
              </p:ext>
            </p:extLst>
          </p:nvPr>
        </p:nvGraphicFramePr>
        <p:xfrm>
          <a:off x="2021632" y="2244904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54246"/>
              </p:ext>
            </p:extLst>
          </p:nvPr>
        </p:nvGraphicFramePr>
        <p:xfrm>
          <a:off x="2024805" y="2245090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242008"/>
              </p:ext>
            </p:extLst>
          </p:nvPr>
        </p:nvGraphicFramePr>
        <p:xfrm>
          <a:off x="2705877" y="2807851"/>
          <a:ext cx="4089654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43520"/>
              </p:ext>
            </p:extLst>
          </p:nvPr>
        </p:nvGraphicFramePr>
        <p:xfrm>
          <a:off x="2709049" y="2808038"/>
          <a:ext cx="4089654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640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722578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29886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733332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04067"/>
              </p:ext>
            </p:extLst>
          </p:nvPr>
        </p:nvGraphicFramePr>
        <p:xfrm>
          <a:off x="2024742" y="3339696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69111"/>
              </p:ext>
            </p:extLst>
          </p:nvPr>
        </p:nvGraphicFramePr>
        <p:xfrm>
          <a:off x="2018584" y="3339882"/>
          <a:ext cx="5452872" cy="50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681609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4632"/>
              </p:ext>
            </p:extLst>
          </p:nvPr>
        </p:nvGraphicFramePr>
        <p:xfrm>
          <a:off x="2027851" y="3900196"/>
          <a:ext cx="6099114" cy="51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79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687382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681169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84276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693648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84276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74901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736017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  <a:gridCol w="585666">
                  <a:extLst>
                    <a:ext uri="{9D8B030D-6E8A-4147-A177-3AD203B41FA5}">
                      <a16:colId xmlns:a16="http://schemas.microsoft.com/office/drawing/2014/main" val="788328118"/>
                    </a:ext>
                  </a:extLst>
                </a:gridCol>
              </a:tblGrid>
              <a:tr h="5131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38427"/>
              </p:ext>
            </p:extLst>
          </p:nvPr>
        </p:nvGraphicFramePr>
        <p:xfrm>
          <a:off x="2021695" y="3890865"/>
          <a:ext cx="6105270" cy="52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78">
                  <a:extLst>
                    <a:ext uri="{9D8B030D-6E8A-4147-A177-3AD203B41FA5}">
                      <a16:colId xmlns:a16="http://schemas.microsoft.com/office/drawing/2014/main" val="3968662130"/>
                    </a:ext>
                  </a:extLst>
                </a:gridCol>
                <a:gridCol w="710853">
                  <a:extLst>
                    <a:ext uri="{9D8B030D-6E8A-4147-A177-3AD203B41FA5}">
                      <a16:colId xmlns:a16="http://schemas.microsoft.com/office/drawing/2014/main" val="893026585"/>
                    </a:ext>
                  </a:extLst>
                </a:gridCol>
                <a:gridCol w="702116">
                  <a:extLst>
                    <a:ext uri="{9D8B030D-6E8A-4147-A177-3AD203B41FA5}">
                      <a16:colId xmlns:a16="http://schemas.microsoft.com/office/drawing/2014/main" val="1854548274"/>
                    </a:ext>
                  </a:extLst>
                </a:gridCol>
                <a:gridCol w="636502">
                  <a:extLst>
                    <a:ext uri="{9D8B030D-6E8A-4147-A177-3AD203B41FA5}">
                      <a16:colId xmlns:a16="http://schemas.microsoft.com/office/drawing/2014/main" val="1196534659"/>
                    </a:ext>
                  </a:extLst>
                </a:gridCol>
                <a:gridCol w="739305">
                  <a:extLst>
                    <a:ext uri="{9D8B030D-6E8A-4147-A177-3AD203B41FA5}">
                      <a16:colId xmlns:a16="http://schemas.microsoft.com/office/drawing/2014/main" val="2532256251"/>
                    </a:ext>
                  </a:extLst>
                </a:gridCol>
                <a:gridCol w="692582">
                  <a:extLst>
                    <a:ext uri="{9D8B030D-6E8A-4147-A177-3AD203B41FA5}">
                      <a16:colId xmlns:a16="http://schemas.microsoft.com/office/drawing/2014/main" val="2411854114"/>
                    </a:ext>
                  </a:extLst>
                </a:gridCol>
                <a:gridCol w="673864">
                  <a:extLst>
                    <a:ext uri="{9D8B030D-6E8A-4147-A177-3AD203B41FA5}">
                      <a16:colId xmlns:a16="http://schemas.microsoft.com/office/drawing/2014/main" val="1170720139"/>
                    </a:ext>
                  </a:extLst>
                </a:gridCol>
                <a:gridCol w="739378">
                  <a:extLst>
                    <a:ext uri="{9D8B030D-6E8A-4147-A177-3AD203B41FA5}">
                      <a16:colId xmlns:a16="http://schemas.microsoft.com/office/drawing/2014/main" val="2666488054"/>
                    </a:ext>
                  </a:extLst>
                </a:gridCol>
                <a:gridCol w="552192">
                  <a:extLst>
                    <a:ext uri="{9D8B030D-6E8A-4147-A177-3AD203B41FA5}">
                      <a16:colId xmlns:a16="http://schemas.microsoft.com/office/drawing/2014/main" val="3120344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8397"/>
                  </a:ext>
                </a:extLst>
              </a:tr>
            </a:tbl>
          </a:graphicData>
        </a:graphic>
      </p:graphicFrame>
      <p:sp>
        <p:nvSpPr>
          <p:cNvPr id="20" name="AutoShape 46">
            <a:hlinkClick r:id="rId2" action="ppaction://hlinksldjump"/>
            <a:extLst>
              <a:ext uri="{FF2B5EF4-FFF2-40B4-BE49-F238E27FC236}">
                <a16:creationId xmlns:a16="http://schemas.microsoft.com/office/drawing/2014/main" id="{EE1EBC50-E179-4D92-915E-BC0D051B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4" y="595119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AutoShape 55">
            <a:hlinkClick r:id="rId3" action="ppaction://hlinksldjump"/>
            <a:extLst>
              <a:ext uri="{FF2B5EF4-FFF2-40B4-BE49-F238E27FC236}">
                <a16:creationId xmlns:a16="http://schemas.microsoft.com/office/drawing/2014/main" id="{AD227926-44CB-4EFD-9E8C-BD83C29DD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4" y="1088183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AutoShape 66">
            <a:hlinkClick r:id="rId4" action="ppaction://hlinksldjump"/>
            <a:extLst>
              <a:ext uri="{FF2B5EF4-FFF2-40B4-BE49-F238E27FC236}">
                <a16:creationId xmlns:a16="http://schemas.microsoft.com/office/drawing/2014/main" id="{038CF6A1-E8C7-4F2E-A30C-1D075B02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96" y="1628873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AutoShape 73">
            <a:hlinkClick r:id="rId5" action="ppaction://hlinksldjump"/>
            <a:extLst>
              <a:ext uri="{FF2B5EF4-FFF2-40B4-BE49-F238E27FC236}">
                <a16:creationId xmlns:a16="http://schemas.microsoft.com/office/drawing/2014/main" id="{A864D6BB-29E2-42C3-9793-C07FFEA5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58" y="2192597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AutoShape 87">
            <a:hlinkClick r:id="rId6" action="ppaction://hlinksldjump"/>
            <a:extLst>
              <a:ext uri="{FF2B5EF4-FFF2-40B4-BE49-F238E27FC236}">
                <a16:creationId xmlns:a16="http://schemas.microsoft.com/office/drawing/2014/main" id="{8E8EBB91-2C1F-409B-8B5E-9091A9CE1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57" y="2765653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AutoShape 96">
            <a:hlinkClick r:id="rId7" action="ppaction://hlinksldjump"/>
            <a:extLst>
              <a:ext uri="{FF2B5EF4-FFF2-40B4-BE49-F238E27FC236}">
                <a16:creationId xmlns:a16="http://schemas.microsoft.com/office/drawing/2014/main" id="{FC33C33A-1660-499B-829E-28D016F9B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82575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AutoShape 98">
            <a:hlinkClick r:id="rId8" action="ppaction://hlinksldjump"/>
            <a:extLst>
              <a:ext uri="{FF2B5EF4-FFF2-40B4-BE49-F238E27FC236}">
                <a16:creationId xmlns:a16="http://schemas.microsoft.com/office/drawing/2014/main" id="{57B92BB7-3559-4BD0-9A1C-DD8A2B5AA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61" y="3960360"/>
            <a:ext cx="6096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219456" y="6281928"/>
            <a:ext cx="768096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2438400" cy="487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Chu kì 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71600" y="685802"/>
            <a:ext cx="5867400" cy="1981201"/>
            <a:chOff x="1333500" y="1904999"/>
            <a:chExt cx="6057900" cy="2514601"/>
          </a:xfrm>
        </p:grpSpPr>
        <p:pic>
          <p:nvPicPr>
            <p:cNvPr id="6" name="Picture 2" descr="Picture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 l="1443" t="5777" r="88215" b="84215"/>
            <a:stretch>
              <a:fillRect/>
            </a:stretch>
          </p:blipFill>
          <p:spPr bwMode="auto">
            <a:xfrm>
              <a:off x="1333500" y="1904999"/>
              <a:ext cx="40005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2" descr="Picture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 l="94430" t="5777" r="370" b="84492"/>
            <a:stretch>
              <a:fillRect/>
            </a:stretch>
          </p:blipFill>
          <p:spPr bwMode="auto">
            <a:xfrm>
              <a:off x="5334000" y="1905000"/>
              <a:ext cx="20574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371599" y="2667002"/>
          <a:ext cx="5867400" cy="2148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 tạo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12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Điện tích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hạt nhân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70"/>
          <p:cNvGrpSpPr>
            <a:grpSpLocks/>
          </p:cNvGrpSpPr>
          <p:nvPr/>
        </p:nvGrpSpPr>
        <p:grpSpPr bwMode="auto">
          <a:xfrm>
            <a:off x="5684520" y="2743200"/>
            <a:ext cx="1097280" cy="1097280"/>
            <a:chOff x="4460" y="2758"/>
            <a:chExt cx="480" cy="522"/>
          </a:xfrm>
        </p:grpSpPr>
        <p:sp>
          <p:nvSpPr>
            <p:cNvPr id="14" name="Oval 164"/>
            <p:cNvSpPr>
              <a:spLocks noChangeArrowheads="1"/>
            </p:cNvSpPr>
            <p:nvPr/>
          </p:nvSpPr>
          <p:spPr bwMode="auto">
            <a:xfrm>
              <a:off x="4460" y="2780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165"/>
            <p:cNvSpPr>
              <a:spLocks noChangeArrowheads="1"/>
            </p:cNvSpPr>
            <p:nvPr/>
          </p:nvSpPr>
          <p:spPr bwMode="auto">
            <a:xfrm>
              <a:off x="4556" y="2880"/>
              <a:ext cx="288" cy="2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latin typeface=".VnTime" pitchFamily="34" charset="0"/>
                </a:rPr>
                <a:t>2+</a:t>
              </a:r>
            </a:p>
          </p:txBody>
        </p:sp>
        <p:sp>
          <p:nvSpPr>
            <p:cNvPr id="16" name="Oval 166"/>
            <p:cNvSpPr>
              <a:spLocks noChangeArrowheads="1"/>
            </p:cNvSpPr>
            <p:nvPr/>
          </p:nvSpPr>
          <p:spPr bwMode="auto">
            <a:xfrm>
              <a:off x="4678" y="275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" name="Oval 168"/>
            <p:cNvSpPr>
              <a:spLocks noChangeArrowheads="1"/>
            </p:cNvSpPr>
            <p:nvPr/>
          </p:nvSpPr>
          <p:spPr bwMode="auto">
            <a:xfrm>
              <a:off x="4684" y="32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9" name="Group 169"/>
          <p:cNvGrpSpPr>
            <a:grpSpLocks/>
          </p:cNvGrpSpPr>
          <p:nvPr/>
        </p:nvGrpSpPr>
        <p:grpSpPr bwMode="auto">
          <a:xfrm>
            <a:off x="3627120" y="2743200"/>
            <a:ext cx="1097280" cy="1097280"/>
            <a:chOff x="2156" y="2758"/>
            <a:chExt cx="480" cy="502"/>
          </a:xfrm>
        </p:grpSpPr>
        <p:sp>
          <p:nvSpPr>
            <p:cNvPr id="10" name="Oval 157"/>
            <p:cNvSpPr>
              <a:spLocks noChangeArrowheads="1"/>
            </p:cNvSpPr>
            <p:nvPr/>
          </p:nvSpPr>
          <p:spPr bwMode="auto">
            <a:xfrm>
              <a:off x="2156" y="2780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" name="Oval 158"/>
            <p:cNvSpPr>
              <a:spLocks noChangeArrowheads="1"/>
            </p:cNvSpPr>
            <p:nvPr/>
          </p:nvSpPr>
          <p:spPr bwMode="auto">
            <a:xfrm>
              <a:off x="2252" y="2880"/>
              <a:ext cx="288" cy="2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latin typeface=".VnTime" pitchFamily="34" charset="0"/>
                </a:rPr>
                <a:t>1+</a:t>
              </a:r>
            </a:p>
          </p:txBody>
        </p:sp>
        <p:sp>
          <p:nvSpPr>
            <p:cNvPr id="12" name="Oval 159"/>
            <p:cNvSpPr>
              <a:spLocks noChangeArrowheads="1"/>
            </p:cNvSpPr>
            <p:nvPr/>
          </p:nvSpPr>
          <p:spPr bwMode="auto">
            <a:xfrm>
              <a:off x="2374" y="275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0" y="50292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1: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Gồm 2 nguyên tố từ H đến He</a:t>
            </a:r>
          </a:p>
          <a:p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Điện tích hạt nhân tăng từ H 1+ đến He là 2+</a:t>
            </a:r>
          </a:p>
          <a:p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Cả 2 nguyên tố đều có 1 lớp electron trong nguyên tử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4051302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1452" y="4038602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38582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2438400" cy="487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Chu kì 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838200"/>
            <a:ext cx="9144000" cy="1371600"/>
            <a:chOff x="297873" y="3505200"/>
            <a:chExt cx="9088581" cy="1371600"/>
          </a:xfrm>
        </p:grpSpPr>
        <p:pic>
          <p:nvPicPr>
            <p:cNvPr id="11" name="Picture 2" descr="Picture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297873" y="3505200"/>
              <a:ext cx="2992581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2" descr="Picture"/>
            <p:cNvPicPr>
              <a:picLocks noChangeAspect="1" noChangeArrowheads="1"/>
            </p:cNvPicPr>
            <p:nvPr/>
          </p:nvPicPr>
          <p:blipFill>
            <a:blip r:embed="rId3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3276600" y="3505200"/>
              <a:ext cx="6109854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0" y="2209800"/>
          <a:ext cx="9144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6310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 tạo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Điện tích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hạt nhân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5" name="Group 204"/>
          <p:cNvGrpSpPr/>
          <p:nvPr/>
        </p:nvGrpSpPr>
        <p:grpSpPr>
          <a:xfrm>
            <a:off x="6106885" y="2319998"/>
            <a:ext cx="914400" cy="914400"/>
            <a:chOff x="6096000" y="2438400"/>
            <a:chExt cx="914400" cy="914400"/>
          </a:xfrm>
        </p:grpSpPr>
        <p:grpSp>
          <p:nvGrpSpPr>
            <p:cNvPr id="188" name="Group 187"/>
            <p:cNvGrpSpPr/>
            <p:nvPr/>
          </p:nvGrpSpPr>
          <p:grpSpPr>
            <a:xfrm>
              <a:off x="6096000" y="2438400"/>
              <a:ext cx="914400" cy="914400"/>
              <a:chOff x="5029200" y="2438400"/>
              <a:chExt cx="914400" cy="914400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5029200" y="2438400"/>
                <a:ext cx="914400" cy="914400"/>
                <a:chOff x="4038600" y="2362200"/>
                <a:chExt cx="914400" cy="914400"/>
              </a:xfrm>
            </p:grpSpPr>
            <p:grpSp>
              <p:nvGrpSpPr>
                <p:cNvPr id="175" name="Group 148"/>
                <p:cNvGrpSpPr/>
                <p:nvPr/>
              </p:nvGrpSpPr>
              <p:grpSpPr>
                <a:xfrm>
                  <a:off x="4038600" y="2362200"/>
                  <a:ext cx="914400" cy="914400"/>
                  <a:chOff x="3048000" y="2362200"/>
                  <a:chExt cx="914400" cy="914400"/>
                </a:xfrm>
              </p:grpSpPr>
              <p:grpSp>
                <p:nvGrpSpPr>
                  <p:cNvPr id="177" name="Group 137"/>
                  <p:cNvGrpSpPr/>
                  <p:nvPr/>
                </p:nvGrpSpPr>
                <p:grpSpPr>
                  <a:xfrm>
                    <a:off x="3048000" y="2362200"/>
                    <a:ext cx="914400" cy="914400"/>
                    <a:chOff x="1981200" y="2438400"/>
                    <a:chExt cx="914400" cy="914400"/>
                  </a:xfrm>
                </p:grpSpPr>
                <p:grpSp>
                  <p:nvGrpSpPr>
                    <p:cNvPr id="179" name="Group 75"/>
                    <p:cNvGrpSpPr/>
                    <p:nvPr/>
                  </p:nvGrpSpPr>
                  <p:grpSpPr>
                    <a:xfrm>
                      <a:off x="1981200" y="2438400"/>
                      <a:ext cx="914400" cy="914400"/>
                      <a:chOff x="990600" y="2438400"/>
                      <a:chExt cx="914400" cy="914400"/>
                    </a:xfrm>
                  </p:grpSpPr>
                  <p:grpSp>
                    <p:nvGrpSpPr>
                      <p:cNvPr id="181" name="Group 17"/>
                      <p:cNvGrpSpPr/>
                      <p:nvPr/>
                    </p:nvGrpSpPr>
                    <p:grpSpPr>
                      <a:xfrm>
                        <a:off x="990600" y="2438400"/>
                        <a:ext cx="914400" cy="914400"/>
                        <a:chOff x="1828800" y="1752600"/>
                        <a:chExt cx="914400" cy="914400"/>
                      </a:xfrm>
                    </p:grpSpPr>
                    <p:sp>
                      <p:nvSpPr>
                        <p:cNvPr id="185" name="Oval 184"/>
                        <p:cNvSpPr/>
                        <p:nvPr/>
                      </p:nvSpPr>
                      <p:spPr>
                        <a:xfrm>
                          <a:off x="1828800" y="1752600"/>
                          <a:ext cx="914400" cy="91440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86" name="Oval 185"/>
                        <p:cNvSpPr/>
                        <p:nvPr/>
                      </p:nvSpPr>
                      <p:spPr>
                        <a:xfrm>
                          <a:off x="1920240" y="1844040"/>
                          <a:ext cx="731520" cy="73152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87" name="Oval 186"/>
                        <p:cNvSpPr/>
                        <p:nvPr/>
                      </p:nvSpPr>
                      <p:spPr>
                        <a:xfrm>
                          <a:off x="2034540" y="1958340"/>
                          <a:ext cx="502920" cy="502920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r>
                            <a:rPr lang="en-US" sz="125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8+</a:t>
                          </a:r>
                        </a:p>
                      </p:txBody>
                    </p:sp>
                  </p:grpSp>
                  <p:sp>
                    <p:nvSpPr>
                      <p:cNvPr id="182" name="Oval 181"/>
                      <p:cNvSpPr/>
                      <p:nvPr/>
                    </p:nvSpPr>
                    <p:spPr>
                      <a:xfrm>
                        <a:off x="1066800" y="25146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83" name="Oval 182"/>
                      <p:cNvSpPr/>
                      <p:nvPr/>
                    </p:nvSpPr>
                    <p:spPr>
                      <a:xfrm>
                        <a:off x="1219200" y="25908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84" name="Oval 183"/>
                      <p:cNvSpPr/>
                      <p:nvPr/>
                    </p:nvSpPr>
                    <p:spPr>
                      <a:xfrm>
                        <a:off x="1676400" y="30480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80" name="Oval 179"/>
                    <p:cNvSpPr/>
                    <p:nvPr/>
                  </p:nvSpPr>
                  <p:spPr>
                    <a:xfrm>
                      <a:off x="2590800" y="3276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78" name="Oval 177"/>
                  <p:cNvSpPr/>
                  <p:nvPr/>
                </p:nvSpPr>
                <p:spPr>
                  <a:xfrm>
                    <a:off x="3124200" y="30480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76" name="Oval 175"/>
                <p:cNvSpPr/>
                <p:nvPr/>
              </p:nvSpPr>
              <p:spPr>
                <a:xfrm>
                  <a:off x="4724400" y="2438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6" name="Oval 135"/>
              <p:cNvSpPr/>
              <p:nvPr/>
            </p:nvSpPr>
            <p:spPr>
              <a:xfrm>
                <a:off x="58674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5" name="Oval 134"/>
            <p:cNvSpPr/>
            <p:nvPr/>
          </p:nvSpPr>
          <p:spPr>
            <a:xfrm>
              <a:off x="64008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162800" y="2286002"/>
            <a:ext cx="929640" cy="990601"/>
            <a:chOff x="7119258" y="2371087"/>
            <a:chExt cx="929640" cy="1073150"/>
          </a:xfrm>
        </p:grpSpPr>
        <p:grpSp>
          <p:nvGrpSpPr>
            <p:cNvPr id="233" name="Group 205"/>
            <p:cNvGrpSpPr/>
            <p:nvPr/>
          </p:nvGrpSpPr>
          <p:grpSpPr>
            <a:xfrm>
              <a:off x="7119258" y="2453638"/>
              <a:ext cx="929640" cy="990599"/>
              <a:chOff x="6128658" y="2453638"/>
              <a:chExt cx="929640" cy="990599"/>
            </a:xfrm>
          </p:grpSpPr>
          <p:grpSp>
            <p:nvGrpSpPr>
              <p:cNvPr id="235" name="Group 187"/>
              <p:cNvGrpSpPr/>
              <p:nvPr/>
            </p:nvGrpSpPr>
            <p:grpSpPr>
              <a:xfrm>
                <a:off x="6128658" y="2453638"/>
                <a:ext cx="929640" cy="990599"/>
                <a:chOff x="5061858" y="2453638"/>
                <a:chExt cx="929640" cy="990599"/>
              </a:xfrm>
            </p:grpSpPr>
            <p:grpSp>
              <p:nvGrpSpPr>
                <p:cNvPr id="237" name="Group 173"/>
                <p:cNvGrpSpPr/>
                <p:nvPr/>
              </p:nvGrpSpPr>
              <p:grpSpPr>
                <a:xfrm>
                  <a:off x="5061858" y="2453638"/>
                  <a:ext cx="929640" cy="990599"/>
                  <a:chOff x="4071258" y="2377438"/>
                  <a:chExt cx="929640" cy="990599"/>
                </a:xfrm>
              </p:grpSpPr>
              <p:grpSp>
                <p:nvGrpSpPr>
                  <p:cNvPr id="239" name="Group 148"/>
                  <p:cNvGrpSpPr/>
                  <p:nvPr/>
                </p:nvGrpSpPr>
                <p:grpSpPr>
                  <a:xfrm>
                    <a:off x="4071258" y="2377438"/>
                    <a:ext cx="929640" cy="990599"/>
                    <a:chOff x="3080658" y="2377438"/>
                    <a:chExt cx="929640" cy="990599"/>
                  </a:xfrm>
                </p:grpSpPr>
                <p:grpSp>
                  <p:nvGrpSpPr>
                    <p:cNvPr id="241" name="Group 137"/>
                    <p:cNvGrpSpPr/>
                    <p:nvPr/>
                  </p:nvGrpSpPr>
                  <p:grpSpPr>
                    <a:xfrm>
                      <a:off x="3080658" y="2377438"/>
                      <a:ext cx="929640" cy="990599"/>
                      <a:chOff x="2013858" y="2453638"/>
                      <a:chExt cx="929640" cy="990599"/>
                    </a:xfrm>
                  </p:grpSpPr>
                  <p:grpSp>
                    <p:nvGrpSpPr>
                      <p:cNvPr id="243" name="Group 75"/>
                      <p:cNvGrpSpPr/>
                      <p:nvPr/>
                    </p:nvGrpSpPr>
                    <p:grpSpPr>
                      <a:xfrm>
                        <a:off x="2013858" y="2453638"/>
                        <a:ext cx="929640" cy="990599"/>
                        <a:chOff x="1023258" y="2453638"/>
                        <a:chExt cx="929640" cy="990599"/>
                      </a:xfrm>
                    </p:grpSpPr>
                    <p:grpSp>
                      <p:nvGrpSpPr>
                        <p:cNvPr id="245" name="Group 17"/>
                        <p:cNvGrpSpPr/>
                        <p:nvPr/>
                      </p:nvGrpSpPr>
                      <p:grpSpPr>
                        <a:xfrm>
                          <a:off x="1038498" y="2453638"/>
                          <a:ext cx="914400" cy="990599"/>
                          <a:chOff x="1876698" y="1767838"/>
                          <a:chExt cx="914400" cy="990599"/>
                        </a:xfrm>
                      </p:grpSpPr>
                      <p:sp>
                        <p:nvSpPr>
                          <p:cNvPr id="249" name="Oval 248"/>
                          <p:cNvSpPr/>
                          <p:nvPr/>
                        </p:nvSpPr>
                        <p:spPr>
                          <a:xfrm>
                            <a:off x="1876698" y="1767838"/>
                            <a:ext cx="914400" cy="99059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0" name="Oval 249"/>
                          <p:cNvSpPr/>
                          <p:nvPr/>
                        </p:nvSpPr>
                        <p:spPr>
                          <a:xfrm>
                            <a:off x="1968138" y="1866898"/>
                            <a:ext cx="731520" cy="79247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1" name="Oval 250"/>
                          <p:cNvSpPr/>
                          <p:nvPr/>
                        </p:nvSpPr>
                        <p:spPr>
                          <a:xfrm>
                            <a:off x="2082438" y="1990723"/>
                            <a:ext cx="502920" cy="544829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r>
                              <a:rPr lang="en-US" sz="1250" b="1" dirty="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a:t>9+</a:t>
                            </a:r>
                          </a:p>
                        </p:txBody>
                      </p:sp>
                    </p:grpSp>
                    <p:sp>
                      <p:nvSpPr>
                        <p:cNvPr id="246" name="Oval 245"/>
                        <p:cNvSpPr/>
                        <p:nvPr/>
                      </p:nvSpPr>
                      <p:spPr>
                        <a:xfrm>
                          <a:off x="1023258" y="2707637"/>
                          <a:ext cx="76200" cy="7620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7" name="Oval 246"/>
                        <p:cNvSpPr/>
                        <p:nvPr/>
                      </p:nvSpPr>
                      <p:spPr>
                        <a:xfrm>
                          <a:off x="1219200" y="2590800"/>
                          <a:ext cx="76200" cy="762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8" name="Oval 247"/>
                        <p:cNvSpPr/>
                        <p:nvPr/>
                      </p:nvSpPr>
                      <p:spPr>
                        <a:xfrm>
                          <a:off x="1785258" y="2783838"/>
                          <a:ext cx="76200" cy="7620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44" name="Oval 243"/>
                      <p:cNvSpPr/>
                      <p:nvPr/>
                    </p:nvSpPr>
                    <p:spPr>
                      <a:xfrm>
                        <a:off x="2590800" y="3368036"/>
                        <a:ext cx="76200" cy="7620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42" name="Oval 241"/>
                    <p:cNvSpPr/>
                    <p:nvPr/>
                  </p:nvSpPr>
                  <p:spPr>
                    <a:xfrm>
                      <a:off x="3124200" y="3048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40" name="Oval 239"/>
                  <p:cNvSpPr/>
                  <p:nvPr/>
                </p:nvSpPr>
                <p:spPr>
                  <a:xfrm>
                    <a:off x="4757058" y="2438400"/>
                    <a:ext cx="76200" cy="7620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38" name="Oval 237"/>
                <p:cNvSpPr/>
                <p:nvPr/>
              </p:nvSpPr>
              <p:spPr>
                <a:xfrm>
                  <a:off x="5900058" y="3196586"/>
                  <a:ext cx="76200" cy="7620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6" name="Oval 235"/>
              <p:cNvSpPr/>
              <p:nvPr/>
            </p:nvSpPr>
            <p:spPr>
              <a:xfrm>
                <a:off x="6400800" y="3368036"/>
                <a:ext cx="76200" cy="7620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4" name="Oval 233"/>
            <p:cNvSpPr/>
            <p:nvPr/>
          </p:nvSpPr>
          <p:spPr>
            <a:xfrm>
              <a:off x="7467600" y="2371087"/>
              <a:ext cx="76200" cy="76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3400" y="2362200"/>
            <a:ext cx="929640" cy="921434"/>
            <a:chOff x="8153400" y="2362200"/>
            <a:chExt cx="929640" cy="921434"/>
          </a:xfrm>
        </p:grpSpPr>
        <p:grpSp>
          <p:nvGrpSpPr>
            <p:cNvPr id="231" name="Group 230"/>
            <p:cNvGrpSpPr/>
            <p:nvPr/>
          </p:nvGrpSpPr>
          <p:grpSpPr>
            <a:xfrm>
              <a:off x="8153400" y="2362200"/>
              <a:ext cx="929640" cy="921434"/>
              <a:chOff x="7071360" y="2438398"/>
              <a:chExt cx="929640" cy="998220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7071360" y="2438398"/>
                <a:ext cx="929640" cy="998220"/>
                <a:chOff x="6080760" y="2438398"/>
                <a:chExt cx="929640" cy="998220"/>
              </a:xfrm>
            </p:grpSpPr>
            <p:grpSp>
              <p:nvGrpSpPr>
                <p:cNvPr id="207" name="Group 187"/>
                <p:cNvGrpSpPr/>
                <p:nvPr/>
              </p:nvGrpSpPr>
              <p:grpSpPr>
                <a:xfrm>
                  <a:off x="6080760" y="2438398"/>
                  <a:ext cx="929640" cy="998220"/>
                  <a:chOff x="5013960" y="2438398"/>
                  <a:chExt cx="929640" cy="998220"/>
                </a:xfrm>
              </p:grpSpPr>
              <p:grpSp>
                <p:nvGrpSpPr>
                  <p:cNvPr id="209" name="Group 173"/>
                  <p:cNvGrpSpPr/>
                  <p:nvPr/>
                </p:nvGrpSpPr>
                <p:grpSpPr>
                  <a:xfrm>
                    <a:off x="5013960" y="2438398"/>
                    <a:ext cx="929640" cy="998220"/>
                    <a:chOff x="4023360" y="2362198"/>
                    <a:chExt cx="929640" cy="998220"/>
                  </a:xfrm>
                </p:grpSpPr>
                <p:grpSp>
                  <p:nvGrpSpPr>
                    <p:cNvPr id="211" name="Group 148"/>
                    <p:cNvGrpSpPr/>
                    <p:nvPr/>
                  </p:nvGrpSpPr>
                  <p:grpSpPr>
                    <a:xfrm>
                      <a:off x="4023360" y="2362198"/>
                      <a:ext cx="929640" cy="998220"/>
                      <a:chOff x="3032760" y="2362198"/>
                      <a:chExt cx="929640" cy="998220"/>
                    </a:xfrm>
                  </p:grpSpPr>
                  <p:grpSp>
                    <p:nvGrpSpPr>
                      <p:cNvPr id="213" name="Group 137"/>
                      <p:cNvGrpSpPr/>
                      <p:nvPr/>
                    </p:nvGrpSpPr>
                    <p:grpSpPr>
                      <a:xfrm>
                        <a:off x="3032760" y="2362198"/>
                        <a:ext cx="929640" cy="998220"/>
                        <a:chOff x="1965960" y="2438398"/>
                        <a:chExt cx="929640" cy="998220"/>
                      </a:xfrm>
                    </p:grpSpPr>
                    <p:grpSp>
                      <p:nvGrpSpPr>
                        <p:cNvPr id="215" name="Group 75"/>
                        <p:cNvGrpSpPr/>
                        <p:nvPr/>
                      </p:nvGrpSpPr>
                      <p:grpSpPr>
                        <a:xfrm>
                          <a:off x="1965960" y="2438398"/>
                          <a:ext cx="929640" cy="990600"/>
                          <a:chOff x="975360" y="2438398"/>
                          <a:chExt cx="929640" cy="990600"/>
                        </a:xfrm>
                      </p:grpSpPr>
                      <p:grpSp>
                        <p:nvGrpSpPr>
                          <p:cNvPr id="217" name="Group 17"/>
                          <p:cNvGrpSpPr/>
                          <p:nvPr/>
                        </p:nvGrpSpPr>
                        <p:grpSpPr>
                          <a:xfrm>
                            <a:off x="990600" y="2438398"/>
                            <a:ext cx="914400" cy="990600"/>
                            <a:chOff x="1828800" y="1752598"/>
                            <a:chExt cx="914400" cy="990600"/>
                          </a:xfrm>
                        </p:grpSpPr>
                        <p:sp>
                          <p:nvSpPr>
                            <p:cNvPr id="221" name="Oval 220"/>
                            <p:cNvSpPr/>
                            <p:nvPr/>
                          </p:nvSpPr>
                          <p:spPr>
                            <a:xfrm>
                              <a:off x="1828800" y="1752598"/>
                              <a:ext cx="914400" cy="99060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endParaRPr lang="en-US" sz="1250" b="1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" name="Oval 221"/>
                            <p:cNvSpPr/>
                            <p:nvPr/>
                          </p:nvSpPr>
                          <p:spPr>
                            <a:xfrm>
                              <a:off x="1920240" y="1851658"/>
                              <a:ext cx="731520" cy="79248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endParaRPr lang="en-US" sz="1250" b="1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3" name="Oval 222"/>
                            <p:cNvSpPr/>
                            <p:nvPr/>
                          </p:nvSpPr>
                          <p:spPr>
                            <a:xfrm>
                              <a:off x="2034540" y="1975483"/>
                              <a:ext cx="502920" cy="544830"/>
                            </a:xfrm>
                            <a:prstGeom prst="ellipse">
                              <a:avLst/>
                            </a:prstGeom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r>
                                <a:rPr lang="en-US" sz="1250" b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a:t>10+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18" name="Oval 217"/>
                          <p:cNvSpPr/>
                          <p:nvPr/>
                        </p:nvSpPr>
                        <p:spPr>
                          <a:xfrm>
                            <a:off x="975360" y="2700019"/>
                            <a:ext cx="76200" cy="7620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19" name="Oval 218"/>
                          <p:cNvSpPr/>
                          <p:nvPr/>
                        </p:nvSpPr>
                        <p:spPr>
                          <a:xfrm>
                            <a:off x="1219200" y="2590800"/>
                            <a:ext cx="76200" cy="7620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20" name="Oval 219"/>
                          <p:cNvSpPr/>
                          <p:nvPr/>
                        </p:nvSpPr>
                        <p:spPr>
                          <a:xfrm>
                            <a:off x="1676400" y="3195318"/>
                            <a:ext cx="76200" cy="7620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5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2590800" y="3360418"/>
                          <a:ext cx="76200" cy="762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5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14" name="Oval 213"/>
                      <p:cNvSpPr/>
                      <p:nvPr/>
                    </p:nvSpPr>
                    <p:spPr>
                      <a:xfrm>
                        <a:off x="3108960" y="3111498"/>
                        <a:ext cx="76200" cy="7619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12" name="Oval 211"/>
                    <p:cNvSpPr/>
                    <p:nvPr/>
                  </p:nvSpPr>
                  <p:spPr>
                    <a:xfrm>
                      <a:off x="4632960" y="2369818"/>
                      <a:ext cx="76200" cy="7620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10" name="Oval 209"/>
                  <p:cNvSpPr/>
                  <p:nvPr/>
                </p:nvSpPr>
                <p:spPr>
                  <a:xfrm>
                    <a:off x="5867400" y="30480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08" name="Oval 207"/>
                <p:cNvSpPr/>
                <p:nvPr/>
              </p:nvSpPr>
              <p:spPr>
                <a:xfrm>
                  <a:off x="6400800" y="3360417"/>
                  <a:ext cx="76200" cy="7619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0" name="Oval 229"/>
              <p:cNvSpPr/>
              <p:nvPr/>
            </p:nvSpPr>
            <p:spPr>
              <a:xfrm>
                <a:off x="7909560" y="2700019"/>
                <a:ext cx="76200" cy="76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2" name="Oval 251"/>
            <p:cNvSpPr/>
            <p:nvPr/>
          </p:nvSpPr>
          <p:spPr>
            <a:xfrm>
              <a:off x="8382000" y="2362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Group 584"/>
          <p:cNvGrpSpPr/>
          <p:nvPr/>
        </p:nvGrpSpPr>
        <p:grpSpPr>
          <a:xfrm>
            <a:off x="990600" y="2304758"/>
            <a:ext cx="914400" cy="914400"/>
            <a:chOff x="990600" y="2438400"/>
            <a:chExt cx="914400" cy="914400"/>
          </a:xfrm>
        </p:grpSpPr>
        <p:grpSp>
          <p:nvGrpSpPr>
            <p:cNvPr id="586" name="Group 585"/>
            <p:cNvGrpSpPr/>
            <p:nvPr/>
          </p:nvGrpSpPr>
          <p:grpSpPr>
            <a:xfrm>
              <a:off x="990600" y="2438400"/>
              <a:ext cx="914400" cy="914400"/>
              <a:chOff x="1828800" y="1752600"/>
              <a:chExt cx="914400" cy="914400"/>
            </a:xfrm>
          </p:grpSpPr>
          <p:sp>
            <p:nvSpPr>
              <p:cNvPr id="590" name="Oval 589"/>
              <p:cNvSpPr/>
              <p:nvPr/>
            </p:nvSpPr>
            <p:spPr>
              <a:xfrm>
                <a:off x="1828800" y="1752600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1920240" y="1844040"/>
                <a:ext cx="731520" cy="7315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2034540" y="1958340"/>
                <a:ext cx="502920" cy="50292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3+</a:t>
                </a:r>
              </a:p>
            </p:txBody>
          </p:sp>
        </p:grpSp>
        <p:sp>
          <p:nvSpPr>
            <p:cNvPr id="587" name="Oval 586"/>
            <p:cNvSpPr/>
            <p:nvPr/>
          </p:nvSpPr>
          <p:spPr>
            <a:xfrm>
              <a:off x="1066800" y="2514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12192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1676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3" name="Group 592"/>
          <p:cNvGrpSpPr/>
          <p:nvPr/>
        </p:nvGrpSpPr>
        <p:grpSpPr>
          <a:xfrm>
            <a:off x="2013857" y="2304758"/>
            <a:ext cx="914400" cy="914400"/>
            <a:chOff x="1981200" y="2438400"/>
            <a:chExt cx="914400" cy="914400"/>
          </a:xfrm>
        </p:grpSpPr>
        <p:grpSp>
          <p:nvGrpSpPr>
            <p:cNvPr id="594" name="Group 593"/>
            <p:cNvGrpSpPr/>
            <p:nvPr/>
          </p:nvGrpSpPr>
          <p:grpSpPr>
            <a:xfrm>
              <a:off x="1981200" y="2438400"/>
              <a:ext cx="914400" cy="914400"/>
              <a:chOff x="990600" y="2438400"/>
              <a:chExt cx="914400" cy="914400"/>
            </a:xfrm>
          </p:grpSpPr>
          <p:grpSp>
            <p:nvGrpSpPr>
              <p:cNvPr id="596" name="Group 17"/>
              <p:cNvGrpSpPr/>
              <p:nvPr/>
            </p:nvGrpSpPr>
            <p:grpSpPr>
              <a:xfrm>
                <a:off x="990600" y="2438400"/>
                <a:ext cx="914400" cy="914400"/>
                <a:chOff x="1828800" y="1752600"/>
                <a:chExt cx="914400" cy="914400"/>
              </a:xfrm>
            </p:grpSpPr>
            <p:sp>
              <p:nvSpPr>
                <p:cNvPr id="600" name="Oval 599"/>
                <p:cNvSpPr/>
                <p:nvPr/>
              </p:nvSpPr>
              <p:spPr>
                <a:xfrm>
                  <a:off x="1828800" y="1752600"/>
                  <a:ext cx="914400" cy="9144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1" name="Oval 600"/>
                <p:cNvSpPr/>
                <p:nvPr/>
              </p:nvSpPr>
              <p:spPr>
                <a:xfrm>
                  <a:off x="1920240" y="1844040"/>
                  <a:ext cx="731520" cy="7315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2" name="Oval 601"/>
                <p:cNvSpPr/>
                <p:nvPr/>
              </p:nvSpPr>
              <p:spPr>
                <a:xfrm>
                  <a:off x="2034540" y="1958340"/>
                  <a:ext cx="502920" cy="50292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25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4+</a:t>
                  </a:r>
                </a:p>
              </p:txBody>
            </p:sp>
          </p:grpSp>
          <p:sp>
            <p:nvSpPr>
              <p:cNvPr id="597" name="Oval 596"/>
              <p:cNvSpPr/>
              <p:nvPr/>
            </p:nvSpPr>
            <p:spPr>
              <a:xfrm>
                <a:off x="1066800" y="2514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1219200" y="25908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16764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95" name="Oval 594"/>
            <p:cNvSpPr/>
            <p:nvPr/>
          </p:nvSpPr>
          <p:spPr>
            <a:xfrm>
              <a:off x="25908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3037114" y="2304758"/>
            <a:ext cx="914400" cy="914400"/>
            <a:chOff x="3048000" y="2362200"/>
            <a:chExt cx="914400" cy="914400"/>
          </a:xfrm>
        </p:grpSpPr>
        <p:grpSp>
          <p:nvGrpSpPr>
            <p:cNvPr id="604" name="Group 603"/>
            <p:cNvGrpSpPr/>
            <p:nvPr/>
          </p:nvGrpSpPr>
          <p:grpSpPr>
            <a:xfrm>
              <a:off x="3048000" y="2362200"/>
              <a:ext cx="914400" cy="914400"/>
              <a:chOff x="1981200" y="2438400"/>
              <a:chExt cx="914400" cy="914400"/>
            </a:xfrm>
          </p:grpSpPr>
          <p:grpSp>
            <p:nvGrpSpPr>
              <p:cNvPr id="606" name="Group 75"/>
              <p:cNvGrpSpPr/>
              <p:nvPr/>
            </p:nvGrpSpPr>
            <p:grpSpPr>
              <a:xfrm>
                <a:off x="1981200" y="2438400"/>
                <a:ext cx="914400" cy="914400"/>
                <a:chOff x="990600" y="2438400"/>
                <a:chExt cx="914400" cy="914400"/>
              </a:xfrm>
            </p:grpSpPr>
            <p:grpSp>
              <p:nvGrpSpPr>
                <p:cNvPr id="608" name="Group 17"/>
                <p:cNvGrpSpPr/>
                <p:nvPr/>
              </p:nvGrpSpPr>
              <p:grpSpPr>
                <a:xfrm>
                  <a:off x="990600" y="2438400"/>
                  <a:ext cx="914400" cy="914400"/>
                  <a:chOff x="1828800" y="1752600"/>
                  <a:chExt cx="914400" cy="914400"/>
                </a:xfrm>
              </p:grpSpPr>
              <p:sp>
                <p:nvSpPr>
                  <p:cNvPr id="612" name="Oval 611"/>
                  <p:cNvSpPr/>
                  <p:nvPr/>
                </p:nvSpPr>
                <p:spPr>
                  <a:xfrm>
                    <a:off x="1828800" y="1752600"/>
                    <a:ext cx="914400" cy="9144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3" name="Oval 612"/>
                  <p:cNvSpPr/>
                  <p:nvPr/>
                </p:nvSpPr>
                <p:spPr>
                  <a:xfrm>
                    <a:off x="1920240" y="1844040"/>
                    <a:ext cx="731520" cy="7315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4" name="Oval 613"/>
                  <p:cNvSpPr/>
                  <p:nvPr/>
                </p:nvSpPr>
                <p:spPr>
                  <a:xfrm>
                    <a:off x="2034540" y="1958340"/>
                    <a:ext cx="502920" cy="502920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5+</a:t>
                    </a:r>
                  </a:p>
                </p:txBody>
              </p:sp>
            </p:grpSp>
            <p:sp>
              <p:nvSpPr>
                <p:cNvPr id="609" name="Oval 608"/>
                <p:cNvSpPr/>
                <p:nvPr/>
              </p:nvSpPr>
              <p:spPr>
                <a:xfrm>
                  <a:off x="1066800" y="2514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0" name="Oval 609"/>
                <p:cNvSpPr/>
                <p:nvPr/>
              </p:nvSpPr>
              <p:spPr>
                <a:xfrm>
                  <a:off x="1219200" y="25908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1" name="Oval 610"/>
                <p:cNvSpPr/>
                <p:nvPr/>
              </p:nvSpPr>
              <p:spPr>
                <a:xfrm>
                  <a:off x="1676400" y="30480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7" name="Oval 606"/>
              <p:cNvSpPr/>
              <p:nvPr/>
            </p:nvSpPr>
            <p:spPr>
              <a:xfrm>
                <a:off x="2590800" y="3276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05" name="Oval 604"/>
            <p:cNvSpPr/>
            <p:nvPr/>
          </p:nvSpPr>
          <p:spPr>
            <a:xfrm>
              <a:off x="31242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5" name="Group 614"/>
          <p:cNvGrpSpPr/>
          <p:nvPr/>
        </p:nvGrpSpPr>
        <p:grpSpPr>
          <a:xfrm>
            <a:off x="4060371" y="2304758"/>
            <a:ext cx="914400" cy="914400"/>
            <a:chOff x="4038600" y="2362200"/>
            <a:chExt cx="914400" cy="914400"/>
          </a:xfrm>
        </p:grpSpPr>
        <p:grpSp>
          <p:nvGrpSpPr>
            <p:cNvPr id="616" name="Group 615"/>
            <p:cNvGrpSpPr/>
            <p:nvPr/>
          </p:nvGrpSpPr>
          <p:grpSpPr>
            <a:xfrm>
              <a:off x="4038600" y="2362200"/>
              <a:ext cx="914400" cy="914400"/>
              <a:chOff x="3048000" y="2362200"/>
              <a:chExt cx="914400" cy="914400"/>
            </a:xfrm>
          </p:grpSpPr>
          <p:grpSp>
            <p:nvGrpSpPr>
              <p:cNvPr id="618" name="Group 137"/>
              <p:cNvGrpSpPr/>
              <p:nvPr/>
            </p:nvGrpSpPr>
            <p:grpSpPr>
              <a:xfrm>
                <a:off x="3048000" y="2362200"/>
                <a:ext cx="914400" cy="914400"/>
                <a:chOff x="1981200" y="2438400"/>
                <a:chExt cx="914400" cy="914400"/>
              </a:xfrm>
            </p:grpSpPr>
            <p:grpSp>
              <p:nvGrpSpPr>
                <p:cNvPr id="620" name="Group 75"/>
                <p:cNvGrpSpPr/>
                <p:nvPr/>
              </p:nvGrpSpPr>
              <p:grpSpPr>
                <a:xfrm>
                  <a:off x="1981200" y="2438400"/>
                  <a:ext cx="914400" cy="914400"/>
                  <a:chOff x="990600" y="2438400"/>
                  <a:chExt cx="914400" cy="914400"/>
                </a:xfrm>
              </p:grpSpPr>
              <p:grpSp>
                <p:nvGrpSpPr>
                  <p:cNvPr id="622" name="Group 17"/>
                  <p:cNvGrpSpPr/>
                  <p:nvPr/>
                </p:nvGrpSpPr>
                <p:grpSpPr>
                  <a:xfrm>
                    <a:off x="990600" y="2438400"/>
                    <a:ext cx="914400" cy="914400"/>
                    <a:chOff x="1828800" y="1752600"/>
                    <a:chExt cx="914400" cy="914400"/>
                  </a:xfrm>
                </p:grpSpPr>
                <p:sp>
                  <p:nvSpPr>
                    <p:cNvPr id="626" name="Oval 625"/>
                    <p:cNvSpPr/>
                    <p:nvPr/>
                  </p:nvSpPr>
                  <p:spPr>
                    <a:xfrm>
                      <a:off x="1828800" y="1752600"/>
                      <a:ext cx="914400" cy="9144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27" name="Oval 626"/>
                    <p:cNvSpPr/>
                    <p:nvPr/>
                  </p:nvSpPr>
                  <p:spPr>
                    <a:xfrm>
                      <a:off x="1920240" y="1844040"/>
                      <a:ext cx="731520" cy="73152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28" name="Oval 627"/>
                    <p:cNvSpPr/>
                    <p:nvPr/>
                  </p:nvSpPr>
                  <p:spPr>
                    <a:xfrm>
                      <a:off x="2034540" y="1958340"/>
                      <a:ext cx="502920" cy="502920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sz="12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6+</a:t>
                      </a:r>
                    </a:p>
                  </p:txBody>
                </p:sp>
              </p:grpSp>
              <p:sp>
                <p:nvSpPr>
                  <p:cNvPr id="623" name="Oval 622"/>
                  <p:cNvSpPr/>
                  <p:nvPr/>
                </p:nvSpPr>
                <p:spPr>
                  <a:xfrm>
                    <a:off x="1066800" y="25146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4" name="Oval 623"/>
                  <p:cNvSpPr/>
                  <p:nvPr/>
                </p:nvSpPr>
                <p:spPr>
                  <a:xfrm>
                    <a:off x="1219200" y="25908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" name="Oval 624"/>
                  <p:cNvSpPr/>
                  <p:nvPr/>
                </p:nvSpPr>
                <p:spPr>
                  <a:xfrm>
                    <a:off x="1676400" y="30480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21" name="Oval 620"/>
                <p:cNvSpPr/>
                <p:nvPr/>
              </p:nvSpPr>
              <p:spPr>
                <a:xfrm>
                  <a:off x="2590800" y="3276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9" name="Oval 618"/>
              <p:cNvSpPr/>
              <p:nvPr/>
            </p:nvSpPr>
            <p:spPr>
              <a:xfrm>
                <a:off x="31242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7" name="Oval 616"/>
            <p:cNvSpPr/>
            <p:nvPr/>
          </p:nvSpPr>
          <p:spPr>
            <a:xfrm>
              <a:off x="47244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9" name="Group 628"/>
          <p:cNvGrpSpPr/>
          <p:nvPr/>
        </p:nvGrpSpPr>
        <p:grpSpPr>
          <a:xfrm>
            <a:off x="5083628" y="2304758"/>
            <a:ext cx="914400" cy="914400"/>
            <a:chOff x="5029200" y="2438400"/>
            <a:chExt cx="914400" cy="914400"/>
          </a:xfrm>
        </p:grpSpPr>
        <p:grpSp>
          <p:nvGrpSpPr>
            <p:cNvPr id="630" name="Group 173"/>
            <p:cNvGrpSpPr/>
            <p:nvPr/>
          </p:nvGrpSpPr>
          <p:grpSpPr>
            <a:xfrm>
              <a:off x="5029200" y="2438400"/>
              <a:ext cx="914400" cy="914400"/>
              <a:chOff x="4038600" y="2362200"/>
              <a:chExt cx="914400" cy="914400"/>
            </a:xfrm>
          </p:grpSpPr>
          <p:grpSp>
            <p:nvGrpSpPr>
              <p:cNvPr id="632" name="Group 148"/>
              <p:cNvGrpSpPr/>
              <p:nvPr/>
            </p:nvGrpSpPr>
            <p:grpSpPr>
              <a:xfrm>
                <a:off x="4038600" y="2362200"/>
                <a:ext cx="914400" cy="914400"/>
                <a:chOff x="3048000" y="2362200"/>
                <a:chExt cx="914400" cy="914400"/>
              </a:xfrm>
            </p:grpSpPr>
            <p:grpSp>
              <p:nvGrpSpPr>
                <p:cNvPr id="634" name="Group 137"/>
                <p:cNvGrpSpPr/>
                <p:nvPr/>
              </p:nvGrpSpPr>
              <p:grpSpPr>
                <a:xfrm>
                  <a:off x="3048000" y="2362200"/>
                  <a:ext cx="914400" cy="914400"/>
                  <a:chOff x="1981200" y="2438400"/>
                  <a:chExt cx="914400" cy="914400"/>
                </a:xfrm>
              </p:grpSpPr>
              <p:grpSp>
                <p:nvGrpSpPr>
                  <p:cNvPr id="636" name="Group 75"/>
                  <p:cNvGrpSpPr/>
                  <p:nvPr/>
                </p:nvGrpSpPr>
                <p:grpSpPr>
                  <a:xfrm>
                    <a:off x="1981200" y="2438400"/>
                    <a:ext cx="914400" cy="914400"/>
                    <a:chOff x="990600" y="2438400"/>
                    <a:chExt cx="914400" cy="914400"/>
                  </a:xfrm>
                </p:grpSpPr>
                <p:grpSp>
                  <p:nvGrpSpPr>
                    <p:cNvPr id="638" name="Group 17"/>
                    <p:cNvGrpSpPr/>
                    <p:nvPr/>
                  </p:nvGrpSpPr>
                  <p:grpSpPr>
                    <a:xfrm>
                      <a:off x="990600" y="2438400"/>
                      <a:ext cx="914400" cy="914400"/>
                      <a:chOff x="1828800" y="1752600"/>
                      <a:chExt cx="914400" cy="914400"/>
                    </a:xfrm>
                  </p:grpSpPr>
                  <p:sp>
                    <p:nvSpPr>
                      <p:cNvPr id="642" name="Oval 641"/>
                      <p:cNvSpPr/>
                      <p:nvPr/>
                    </p:nvSpPr>
                    <p:spPr>
                      <a:xfrm>
                        <a:off x="1828800" y="1752600"/>
                        <a:ext cx="914400" cy="9144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43" name="Oval 642"/>
                      <p:cNvSpPr/>
                      <p:nvPr/>
                    </p:nvSpPr>
                    <p:spPr>
                      <a:xfrm>
                        <a:off x="1920240" y="1844040"/>
                        <a:ext cx="731520" cy="73152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125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44" name="Oval 643"/>
                      <p:cNvSpPr/>
                      <p:nvPr/>
                    </p:nvSpPr>
                    <p:spPr>
                      <a:xfrm>
                        <a:off x="2034540" y="1958340"/>
                        <a:ext cx="502920" cy="50292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en-US" sz="125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7+</a:t>
                        </a:r>
                      </a:p>
                    </p:txBody>
                  </p:sp>
                </p:grpSp>
                <p:sp>
                  <p:nvSpPr>
                    <p:cNvPr id="639" name="Oval 638"/>
                    <p:cNvSpPr/>
                    <p:nvPr/>
                  </p:nvSpPr>
                  <p:spPr>
                    <a:xfrm>
                      <a:off x="1066800" y="2514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40" name="Oval 639"/>
                    <p:cNvSpPr/>
                    <p:nvPr/>
                  </p:nvSpPr>
                  <p:spPr>
                    <a:xfrm>
                      <a:off x="1219200" y="2590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41" name="Oval 640"/>
                    <p:cNvSpPr/>
                    <p:nvPr/>
                  </p:nvSpPr>
                  <p:spPr>
                    <a:xfrm>
                      <a:off x="1676400" y="3048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25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37" name="Oval 636"/>
                  <p:cNvSpPr/>
                  <p:nvPr/>
                </p:nvSpPr>
                <p:spPr>
                  <a:xfrm>
                    <a:off x="2590800" y="327660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5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35" name="Oval 634"/>
                <p:cNvSpPr/>
                <p:nvPr/>
              </p:nvSpPr>
              <p:spPr>
                <a:xfrm>
                  <a:off x="3124200" y="30480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5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3" name="Oval 632"/>
              <p:cNvSpPr/>
              <p:nvPr/>
            </p:nvSpPr>
            <p:spPr>
              <a:xfrm>
                <a:off x="4724400" y="2438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5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1" name="Oval 630"/>
            <p:cNvSpPr/>
            <p:nvPr/>
          </p:nvSpPr>
          <p:spPr>
            <a:xfrm>
              <a:off x="5867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0" name="TextBox 709"/>
          <p:cNvSpPr txBox="1"/>
          <p:nvPr/>
        </p:nvSpPr>
        <p:spPr>
          <a:xfrm>
            <a:off x="0" y="4540347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2: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nguyên tố từ Li đến Ne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 3+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10+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cả các nguyên tố đều có 2 lớp electron trong nguyên tử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16972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7+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092440" y="3581400"/>
            <a:ext cx="105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10+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06956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3+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11964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5+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14468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6+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09460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4+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9476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8+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219802" y="3581400"/>
            <a:ext cx="8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9+</a:t>
            </a:r>
          </a:p>
        </p:txBody>
      </p:sp>
    </p:spTree>
    <p:extLst>
      <p:ext uri="{BB962C8B-B14F-4D97-AF65-F5344CB8AC3E}">
        <p14:creationId xmlns:p14="http://schemas.microsoft.com/office/powerpoint/2010/main" val="13556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2" grpId="0"/>
      <p:bldP spid="134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914400"/>
            <a:ext cx="9067800" cy="1371600"/>
            <a:chOff x="637310" y="2286000"/>
            <a:chExt cx="8735290" cy="1371600"/>
          </a:xfrm>
        </p:grpSpPr>
        <p:pic>
          <p:nvPicPr>
            <p:cNvPr id="5" name="Picture 2" descr="Picture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 l="1875" t="25671" r="83125" b="64348"/>
            <a:stretch>
              <a:fillRect/>
            </a:stretch>
          </p:blipFill>
          <p:spPr bwMode="auto">
            <a:xfrm>
              <a:off x="637310" y="2286000"/>
              <a:ext cx="286789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2" descr="Picture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 l="68750" t="25651" r="625" b="64802"/>
            <a:stretch>
              <a:fillRect/>
            </a:stretch>
          </p:blipFill>
          <p:spPr bwMode="auto">
            <a:xfrm>
              <a:off x="3517322" y="2286000"/>
              <a:ext cx="5855278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2438400" cy="487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Chu kì 3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6200" y="2270760"/>
          <a:ext cx="9144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 tạo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nguyên tử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Điện tích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hạt nhân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2" name="Group 153"/>
          <p:cNvGrpSpPr>
            <a:grpSpLocks/>
          </p:cNvGrpSpPr>
          <p:nvPr/>
        </p:nvGrpSpPr>
        <p:grpSpPr bwMode="auto">
          <a:xfrm>
            <a:off x="992982" y="2347913"/>
            <a:ext cx="838200" cy="838200"/>
            <a:chOff x="744" y="3120"/>
            <a:chExt cx="528" cy="528"/>
          </a:xfrm>
        </p:grpSpPr>
        <p:sp>
          <p:nvSpPr>
            <p:cNvPr id="53" name="Oval 72"/>
            <p:cNvSpPr>
              <a:spLocks noChangeArrowheads="1"/>
            </p:cNvSpPr>
            <p:nvPr/>
          </p:nvSpPr>
          <p:spPr bwMode="auto">
            <a:xfrm>
              <a:off x="888" y="3270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11+</a:t>
              </a:r>
            </a:p>
          </p:txBody>
        </p:sp>
        <p:sp>
          <p:nvSpPr>
            <p:cNvPr id="54" name="Oval 74"/>
            <p:cNvSpPr>
              <a:spLocks noChangeArrowheads="1"/>
            </p:cNvSpPr>
            <p:nvPr/>
          </p:nvSpPr>
          <p:spPr bwMode="auto">
            <a:xfrm>
              <a:off x="744" y="3120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5" name="Oval 75"/>
            <p:cNvSpPr>
              <a:spLocks noChangeArrowheads="1"/>
            </p:cNvSpPr>
            <p:nvPr/>
          </p:nvSpPr>
          <p:spPr bwMode="auto">
            <a:xfrm>
              <a:off x="900" y="35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6" name="Oval 76"/>
            <p:cNvSpPr>
              <a:spLocks noChangeArrowheads="1"/>
            </p:cNvSpPr>
            <p:nvPr/>
          </p:nvSpPr>
          <p:spPr bwMode="auto">
            <a:xfrm>
              <a:off x="940" y="315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7" name="Oval 77"/>
            <p:cNvSpPr>
              <a:spLocks noChangeArrowheads="1"/>
            </p:cNvSpPr>
            <p:nvPr/>
          </p:nvSpPr>
          <p:spPr bwMode="auto">
            <a:xfrm>
              <a:off x="1208" y="336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8" name="Oval 78"/>
            <p:cNvSpPr>
              <a:spLocks noChangeArrowheads="1"/>
            </p:cNvSpPr>
            <p:nvPr/>
          </p:nvSpPr>
          <p:spPr bwMode="auto">
            <a:xfrm>
              <a:off x="1142" y="33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9" name="Oval 79"/>
            <p:cNvSpPr>
              <a:spLocks noChangeArrowheads="1"/>
            </p:cNvSpPr>
            <p:nvPr/>
          </p:nvSpPr>
          <p:spPr bwMode="auto">
            <a:xfrm>
              <a:off x="1112" y="318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0" name="Oval 84"/>
            <p:cNvSpPr>
              <a:spLocks noChangeArrowheads="1"/>
            </p:cNvSpPr>
            <p:nvPr/>
          </p:nvSpPr>
          <p:spPr bwMode="auto">
            <a:xfrm>
              <a:off x="816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1" name="Oval 85"/>
            <p:cNvSpPr>
              <a:spLocks noChangeArrowheads="1"/>
            </p:cNvSpPr>
            <p:nvPr/>
          </p:nvSpPr>
          <p:spPr bwMode="auto">
            <a:xfrm>
              <a:off x="960" y="358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2" name="Oval 86"/>
            <p:cNvSpPr>
              <a:spLocks noChangeArrowheads="1"/>
            </p:cNvSpPr>
            <p:nvPr/>
          </p:nvSpPr>
          <p:spPr bwMode="auto">
            <a:xfrm>
              <a:off x="820" y="35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3" name="Oval 87"/>
            <p:cNvSpPr>
              <a:spLocks noChangeArrowheads="1"/>
            </p:cNvSpPr>
            <p:nvPr/>
          </p:nvSpPr>
          <p:spPr bwMode="auto">
            <a:xfrm>
              <a:off x="1152" y="35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4" name="Oval 88"/>
            <p:cNvSpPr>
              <a:spLocks noChangeArrowheads="1"/>
            </p:cNvSpPr>
            <p:nvPr/>
          </p:nvSpPr>
          <p:spPr bwMode="auto">
            <a:xfrm>
              <a:off x="756" y="338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5" name="Oval 149"/>
            <p:cNvSpPr>
              <a:spLocks noChangeArrowheads="1"/>
            </p:cNvSpPr>
            <p:nvPr/>
          </p:nvSpPr>
          <p:spPr bwMode="auto">
            <a:xfrm>
              <a:off x="840" y="322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6" name="Oval 150"/>
            <p:cNvSpPr>
              <a:spLocks noChangeArrowheads="1"/>
            </p:cNvSpPr>
            <p:nvPr/>
          </p:nvSpPr>
          <p:spPr bwMode="auto">
            <a:xfrm>
              <a:off x="780" y="3168"/>
              <a:ext cx="456" cy="4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7" name="Oval 152"/>
            <p:cNvSpPr>
              <a:spLocks noChangeArrowheads="1"/>
            </p:cNvSpPr>
            <p:nvPr/>
          </p:nvSpPr>
          <p:spPr bwMode="auto">
            <a:xfrm>
              <a:off x="848" y="31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68" name="Group 267"/>
          <p:cNvGrpSpPr>
            <a:grpSpLocks/>
          </p:cNvGrpSpPr>
          <p:nvPr/>
        </p:nvGrpSpPr>
        <p:grpSpPr bwMode="auto">
          <a:xfrm>
            <a:off x="2133600" y="2362202"/>
            <a:ext cx="838200" cy="842963"/>
            <a:chOff x="1344" y="3117"/>
            <a:chExt cx="528" cy="531"/>
          </a:xfrm>
        </p:grpSpPr>
        <p:grpSp>
          <p:nvGrpSpPr>
            <p:cNvPr id="69" name="Group 154"/>
            <p:cNvGrpSpPr>
              <a:grpSpLocks/>
            </p:cNvGrpSpPr>
            <p:nvPr/>
          </p:nvGrpSpPr>
          <p:grpSpPr bwMode="auto">
            <a:xfrm>
              <a:off x="1344" y="3117"/>
              <a:ext cx="528" cy="528"/>
              <a:chOff x="744" y="3120"/>
              <a:chExt cx="528" cy="528"/>
            </a:xfrm>
          </p:grpSpPr>
          <p:sp>
            <p:nvSpPr>
              <p:cNvPr id="71" name="Oval 155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12+</a:t>
                </a:r>
              </a:p>
            </p:txBody>
          </p:sp>
          <p:sp>
            <p:nvSpPr>
              <p:cNvPr id="72" name="Oval 156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3" name="Oval 157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4" name="Oval 158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5" name="Oval 159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6" name="Oval 160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7" name="Oval 161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8" name="Oval 1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79" name="Oval 163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0" name="Oval 164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1" name="Oval 165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2" name="Oval 166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3" name="Oval 167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4" name="Oval 168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85" name="Oval 169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70" name="Oval 185"/>
            <p:cNvSpPr>
              <a:spLocks noChangeArrowheads="1"/>
            </p:cNvSpPr>
            <p:nvPr/>
          </p:nvSpPr>
          <p:spPr bwMode="auto">
            <a:xfrm>
              <a:off x="1680" y="360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86" name="Group 287"/>
          <p:cNvGrpSpPr>
            <a:grpSpLocks/>
          </p:cNvGrpSpPr>
          <p:nvPr/>
        </p:nvGrpSpPr>
        <p:grpSpPr bwMode="auto">
          <a:xfrm>
            <a:off x="3124200" y="2362202"/>
            <a:ext cx="838200" cy="842963"/>
            <a:chOff x="1968" y="3120"/>
            <a:chExt cx="528" cy="531"/>
          </a:xfrm>
        </p:grpSpPr>
        <p:sp>
          <p:nvSpPr>
            <p:cNvPr id="87" name="Oval 288"/>
            <p:cNvSpPr>
              <a:spLocks noChangeArrowheads="1"/>
            </p:cNvSpPr>
            <p:nvPr/>
          </p:nvSpPr>
          <p:spPr bwMode="auto">
            <a:xfrm>
              <a:off x="2433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88" name="Group 289"/>
            <p:cNvGrpSpPr>
              <a:grpSpLocks/>
            </p:cNvGrpSpPr>
            <p:nvPr/>
          </p:nvGrpSpPr>
          <p:grpSpPr bwMode="auto">
            <a:xfrm>
              <a:off x="1968" y="3120"/>
              <a:ext cx="528" cy="528"/>
              <a:chOff x="744" y="3120"/>
              <a:chExt cx="528" cy="528"/>
            </a:xfrm>
          </p:grpSpPr>
          <p:sp>
            <p:nvSpPr>
              <p:cNvPr id="90" name="Oval 29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13+</a:t>
                </a:r>
              </a:p>
            </p:txBody>
          </p:sp>
          <p:sp>
            <p:nvSpPr>
              <p:cNvPr id="91" name="Oval 29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2" name="Oval 29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3" name="Oval 29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4" name="Oval 29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5" name="Oval 29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6" name="Oval 29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7" name="Oval 2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8" name="Oval 29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99" name="Oval 29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0" name="Oval 30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1" name="Oval 30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2" name="Oval 30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3" name="Oval 30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04" name="Oval 30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89" name="Oval 305"/>
            <p:cNvSpPr>
              <a:spLocks noChangeArrowheads="1"/>
            </p:cNvSpPr>
            <p:nvPr/>
          </p:nvSpPr>
          <p:spPr bwMode="auto">
            <a:xfrm>
              <a:off x="2304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05" name="Group 323"/>
          <p:cNvGrpSpPr>
            <a:grpSpLocks/>
          </p:cNvGrpSpPr>
          <p:nvPr/>
        </p:nvGrpSpPr>
        <p:grpSpPr bwMode="auto">
          <a:xfrm>
            <a:off x="4114800" y="2362200"/>
            <a:ext cx="838200" cy="857250"/>
            <a:chOff x="2592" y="3111"/>
            <a:chExt cx="528" cy="540"/>
          </a:xfrm>
        </p:grpSpPr>
        <p:sp>
          <p:nvSpPr>
            <p:cNvPr id="106" name="Oval 178"/>
            <p:cNvSpPr>
              <a:spLocks noChangeArrowheads="1"/>
            </p:cNvSpPr>
            <p:nvPr/>
          </p:nvSpPr>
          <p:spPr bwMode="auto">
            <a:xfrm>
              <a:off x="2919" y="3111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7" name="Oval 174"/>
            <p:cNvSpPr>
              <a:spLocks noChangeArrowheads="1"/>
            </p:cNvSpPr>
            <p:nvPr/>
          </p:nvSpPr>
          <p:spPr bwMode="auto">
            <a:xfrm>
              <a:off x="3057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08" name="Group 269"/>
            <p:cNvGrpSpPr>
              <a:grpSpLocks/>
            </p:cNvGrpSpPr>
            <p:nvPr/>
          </p:nvGrpSpPr>
          <p:grpSpPr bwMode="auto">
            <a:xfrm>
              <a:off x="2592" y="3120"/>
              <a:ext cx="528" cy="528"/>
              <a:chOff x="744" y="3120"/>
              <a:chExt cx="528" cy="528"/>
            </a:xfrm>
          </p:grpSpPr>
          <p:sp>
            <p:nvSpPr>
              <p:cNvPr id="110" name="Oval 27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14+</a:t>
                </a:r>
              </a:p>
            </p:txBody>
          </p:sp>
          <p:sp>
            <p:nvSpPr>
              <p:cNvPr id="111" name="Oval 27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2" name="Oval 27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3" name="Oval 27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4" name="Oval 27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5" name="Oval 27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6" name="Oval 27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7" name="Oval 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8" name="Oval 27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19" name="Oval 27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0" name="Oval 28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1" name="Oval 28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2" name="Oval 28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3" name="Oval 28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24" name="Oval 28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09" name="Oval 285"/>
            <p:cNvSpPr>
              <a:spLocks noChangeArrowheads="1"/>
            </p:cNvSpPr>
            <p:nvPr/>
          </p:nvSpPr>
          <p:spPr bwMode="auto">
            <a:xfrm>
              <a:off x="2928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25" name="Group 344"/>
          <p:cNvGrpSpPr>
            <a:grpSpLocks/>
          </p:cNvGrpSpPr>
          <p:nvPr/>
        </p:nvGrpSpPr>
        <p:grpSpPr bwMode="auto">
          <a:xfrm>
            <a:off x="5181600" y="2362200"/>
            <a:ext cx="838200" cy="857250"/>
            <a:chOff x="3234" y="3120"/>
            <a:chExt cx="528" cy="540"/>
          </a:xfrm>
        </p:grpSpPr>
        <p:sp>
          <p:nvSpPr>
            <p:cNvPr id="126" name="Oval 322"/>
            <p:cNvSpPr>
              <a:spLocks noChangeArrowheads="1"/>
            </p:cNvSpPr>
            <p:nvPr/>
          </p:nvSpPr>
          <p:spPr bwMode="auto">
            <a:xfrm>
              <a:off x="3354" y="3609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27" name="Oval 325"/>
            <p:cNvSpPr>
              <a:spLocks noChangeArrowheads="1"/>
            </p:cNvSpPr>
            <p:nvPr/>
          </p:nvSpPr>
          <p:spPr bwMode="auto">
            <a:xfrm>
              <a:off x="3561" y="312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28" name="Oval 326"/>
            <p:cNvSpPr>
              <a:spLocks noChangeArrowheads="1"/>
            </p:cNvSpPr>
            <p:nvPr/>
          </p:nvSpPr>
          <p:spPr bwMode="auto">
            <a:xfrm>
              <a:off x="3699" y="322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29" name="Group 327"/>
            <p:cNvGrpSpPr>
              <a:grpSpLocks/>
            </p:cNvGrpSpPr>
            <p:nvPr/>
          </p:nvGrpSpPr>
          <p:grpSpPr bwMode="auto">
            <a:xfrm>
              <a:off x="3234" y="3129"/>
              <a:ext cx="528" cy="528"/>
              <a:chOff x="744" y="3120"/>
              <a:chExt cx="528" cy="528"/>
            </a:xfrm>
          </p:grpSpPr>
          <p:sp>
            <p:nvSpPr>
              <p:cNvPr id="131" name="Oval 328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15+</a:t>
                </a:r>
              </a:p>
            </p:txBody>
          </p:sp>
          <p:sp>
            <p:nvSpPr>
              <p:cNvPr id="132" name="Oval 329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3" name="Oval 330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4" name="Oval 331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5" name="Oval 332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6" name="Oval 333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7" name="Oval 334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8" name="Oval 3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39" name="Oval 336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0" name="Oval 337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1" name="Oval 338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2" name="Oval 339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3" name="Oval 340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4" name="Oval 341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45" name="Oval 342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30" name="Oval 343"/>
            <p:cNvSpPr>
              <a:spLocks noChangeArrowheads="1"/>
            </p:cNvSpPr>
            <p:nvPr/>
          </p:nvSpPr>
          <p:spPr bwMode="auto">
            <a:xfrm>
              <a:off x="3570" y="36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46" name="Group 367"/>
          <p:cNvGrpSpPr>
            <a:grpSpLocks/>
          </p:cNvGrpSpPr>
          <p:nvPr/>
        </p:nvGrpSpPr>
        <p:grpSpPr bwMode="auto">
          <a:xfrm>
            <a:off x="6189665" y="2362200"/>
            <a:ext cx="852487" cy="876300"/>
            <a:chOff x="3831" y="3108"/>
            <a:chExt cx="537" cy="552"/>
          </a:xfrm>
        </p:grpSpPr>
        <p:sp>
          <p:nvSpPr>
            <p:cNvPr id="147" name="Oval 346"/>
            <p:cNvSpPr>
              <a:spLocks noChangeArrowheads="1"/>
            </p:cNvSpPr>
            <p:nvPr/>
          </p:nvSpPr>
          <p:spPr bwMode="auto">
            <a:xfrm>
              <a:off x="3960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8" name="Oval 347"/>
            <p:cNvSpPr>
              <a:spLocks noChangeArrowheads="1"/>
            </p:cNvSpPr>
            <p:nvPr/>
          </p:nvSpPr>
          <p:spPr bwMode="auto">
            <a:xfrm>
              <a:off x="4167" y="31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9" name="Oval 348"/>
            <p:cNvSpPr>
              <a:spLocks noChangeArrowheads="1"/>
            </p:cNvSpPr>
            <p:nvPr/>
          </p:nvSpPr>
          <p:spPr bwMode="auto">
            <a:xfrm>
              <a:off x="4305" y="322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50" name="Group 349"/>
            <p:cNvGrpSpPr>
              <a:grpSpLocks/>
            </p:cNvGrpSpPr>
            <p:nvPr/>
          </p:nvGrpSpPr>
          <p:grpSpPr bwMode="auto">
            <a:xfrm>
              <a:off x="3840" y="3120"/>
              <a:ext cx="528" cy="528"/>
              <a:chOff x="744" y="3120"/>
              <a:chExt cx="528" cy="528"/>
            </a:xfrm>
          </p:grpSpPr>
          <p:sp>
            <p:nvSpPr>
              <p:cNvPr id="153" name="Oval 35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16+</a:t>
                </a:r>
              </a:p>
            </p:txBody>
          </p:sp>
          <p:sp>
            <p:nvSpPr>
              <p:cNvPr id="154" name="Oval 35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5" name="Oval 35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6" name="Oval 35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7" name="Oval 35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8" name="Oval 35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59" name="Oval 35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0" name="Oval 3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1" name="Oval 35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2" name="Oval 35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3" name="Oval 36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4" name="Oval 36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5" name="Oval 36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6" name="Oval 36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67" name="Oval 36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51" name="Oval 365"/>
            <p:cNvSpPr>
              <a:spLocks noChangeArrowheads="1"/>
            </p:cNvSpPr>
            <p:nvPr/>
          </p:nvSpPr>
          <p:spPr bwMode="auto">
            <a:xfrm>
              <a:off x="4176" y="36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2" name="Oval 366"/>
            <p:cNvSpPr>
              <a:spLocks noChangeArrowheads="1"/>
            </p:cNvSpPr>
            <p:nvPr/>
          </p:nvSpPr>
          <p:spPr bwMode="auto">
            <a:xfrm>
              <a:off x="3831" y="326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68" name="Group 391"/>
          <p:cNvGrpSpPr>
            <a:grpSpLocks/>
          </p:cNvGrpSpPr>
          <p:nvPr/>
        </p:nvGrpSpPr>
        <p:grpSpPr bwMode="auto">
          <a:xfrm>
            <a:off x="7205665" y="2362200"/>
            <a:ext cx="871537" cy="876300"/>
            <a:chOff x="4464" y="3168"/>
            <a:chExt cx="549" cy="552"/>
          </a:xfrm>
        </p:grpSpPr>
        <p:sp>
          <p:nvSpPr>
            <p:cNvPr id="169" name="Oval 369"/>
            <p:cNvSpPr>
              <a:spLocks noChangeArrowheads="1"/>
            </p:cNvSpPr>
            <p:nvPr/>
          </p:nvSpPr>
          <p:spPr bwMode="auto">
            <a:xfrm>
              <a:off x="4593" y="366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0" name="Oval 370"/>
            <p:cNvSpPr>
              <a:spLocks noChangeArrowheads="1"/>
            </p:cNvSpPr>
            <p:nvPr/>
          </p:nvSpPr>
          <p:spPr bwMode="auto">
            <a:xfrm>
              <a:off x="4800" y="316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1" name="Oval 371"/>
            <p:cNvSpPr>
              <a:spLocks noChangeArrowheads="1"/>
            </p:cNvSpPr>
            <p:nvPr/>
          </p:nvSpPr>
          <p:spPr bwMode="auto">
            <a:xfrm>
              <a:off x="4938" y="328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72" name="Group 372"/>
            <p:cNvGrpSpPr>
              <a:grpSpLocks/>
            </p:cNvGrpSpPr>
            <p:nvPr/>
          </p:nvGrpSpPr>
          <p:grpSpPr bwMode="auto">
            <a:xfrm>
              <a:off x="4473" y="3180"/>
              <a:ext cx="528" cy="528"/>
              <a:chOff x="744" y="3120"/>
              <a:chExt cx="528" cy="528"/>
            </a:xfrm>
          </p:grpSpPr>
          <p:sp>
            <p:nvSpPr>
              <p:cNvPr id="176" name="Oval 373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17+</a:t>
                </a:r>
              </a:p>
            </p:txBody>
          </p:sp>
          <p:sp>
            <p:nvSpPr>
              <p:cNvPr id="177" name="Oval 374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78" name="Oval 375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79" name="Oval 376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0" name="Oval 377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1" name="Oval 378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2" name="Oval 379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3" name="Oval 3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4" name="Oval 381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5" name="Oval 382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6" name="Oval 383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7" name="Oval 384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8" name="Oval 385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89" name="Oval 386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190" name="Oval 387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73" name="Oval 388"/>
            <p:cNvSpPr>
              <a:spLocks noChangeArrowheads="1"/>
            </p:cNvSpPr>
            <p:nvPr/>
          </p:nvSpPr>
          <p:spPr bwMode="auto">
            <a:xfrm>
              <a:off x="4809" y="367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4" name="Oval 389"/>
            <p:cNvSpPr>
              <a:spLocks noChangeArrowheads="1"/>
            </p:cNvSpPr>
            <p:nvPr/>
          </p:nvSpPr>
          <p:spPr bwMode="auto">
            <a:xfrm>
              <a:off x="4464" y="332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75" name="Oval 390"/>
            <p:cNvSpPr>
              <a:spLocks noChangeArrowheads="1"/>
            </p:cNvSpPr>
            <p:nvPr/>
          </p:nvSpPr>
          <p:spPr bwMode="auto">
            <a:xfrm>
              <a:off x="4965" y="35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91" name="Group 416"/>
          <p:cNvGrpSpPr>
            <a:grpSpLocks/>
          </p:cNvGrpSpPr>
          <p:nvPr/>
        </p:nvGrpSpPr>
        <p:grpSpPr bwMode="auto">
          <a:xfrm>
            <a:off x="8229602" y="2362200"/>
            <a:ext cx="871537" cy="876300"/>
            <a:chOff x="5088" y="3120"/>
            <a:chExt cx="549" cy="552"/>
          </a:xfrm>
        </p:grpSpPr>
        <p:sp>
          <p:nvSpPr>
            <p:cNvPr id="192" name="Oval 393"/>
            <p:cNvSpPr>
              <a:spLocks noChangeArrowheads="1"/>
            </p:cNvSpPr>
            <p:nvPr/>
          </p:nvSpPr>
          <p:spPr bwMode="auto">
            <a:xfrm>
              <a:off x="5217" y="361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3" name="Oval 394"/>
            <p:cNvSpPr>
              <a:spLocks noChangeArrowheads="1"/>
            </p:cNvSpPr>
            <p:nvPr/>
          </p:nvSpPr>
          <p:spPr bwMode="auto">
            <a:xfrm>
              <a:off x="5424" y="312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4" name="Oval 395"/>
            <p:cNvSpPr>
              <a:spLocks noChangeArrowheads="1"/>
            </p:cNvSpPr>
            <p:nvPr/>
          </p:nvSpPr>
          <p:spPr bwMode="auto">
            <a:xfrm>
              <a:off x="5562" y="3237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grpSp>
          <p:nvGrpSpPr>
            <p:cNvPr id="195" name="Group 396"/>
            <p:cNvGrpSpPr>
              <a:grpSpLocks/>
            </p:cNvGrpSpPr>
            <p:nvPr/>
          </p:nvGrpSpPr>
          <p:grpSpPr bwMode="auto">
            <a:xfrm>
              <a:off x="5097" y="3132"/>
              <a:ext cx="528" cy="528"/>
              <a:chOff x="744" y="3120"/>
              <a:chExt cx="528" cy="528"/>
            </a:xfrm>
          </p:grpSpPr>
          <p:sp>
            <p:nvSpPr>
              <p:cNvPr id="200" name="Oval 397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dirty="0">
                    <a:latin typeface=".VnTime" pitchFamily="34" charset="0"/>
                  </a:rPr>
                  <a:t>18+</a:t>
                </a:r>
              </a:p>
            </p:txBody>
          </p:sp>
          <p:sp>
            <p:nvSpPr>
              <p:cNvPr id="201" name="Oval 398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2" name="Oval 399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3" name="Oval 400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4" name="Oval 401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5" name="Oval 402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6" name="Oval 403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7" name="Oval 4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8" name="Oval 405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09" name="Oval 406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0" name="Oval 407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1" name="Oval 408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2" name="Oval 409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3" name="Oval 410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  <p:sp>
            <p:nvSpPr>
              <p:cNvPr id="214" name="Oval 411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196" name="Oval 412"/>
            <p:cNvSpPr>
              <a:spLocks noChangeArrowheads="1"/>
            </p:cNvSpPr>
            <p:nvPr/>
          </p:nvSpPr>
          <p:spPr bwMode="auto">
            <a:xfrm>
              <a:off x="5433" y="362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7" name="Oval 413"/>
            <p:cNvSpPr>
              <a:spLocks noChangeArrowheads="1"/>
            </p:cNvSpPr>
            <p:nvPr/>
          </p:nvSpPr>
          <p:spPr bwMode="auto">
            <a:xfrm>
              <a:off x="5088" y="327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8" name="Oval 414"/>
            <p:cNvSpPr>
              <a:spLocks noChangeArrowheads="1"/>
            </p:cNvSpPr>
            <p:nvPr/>
          </p:nvSpPr>
          <p:spPr bwMode="auto">
            <a:xfrm>
              <a:off x="5589" y="345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9" name="Oval 415"/>
            <p:cNvSpPr>
              <a:spLocks noChangeArrowheads="1"/>
            </p:cNvSpPr>
            <p:nvPr/>
          </p:nvSpPr>
          <p:spPr bwMode="auto">
            <a:xfrm>
              <a:off x="5097" y="348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76200" y="47244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3: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Gồm 8 nguyên tố từ Na đến Ar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Điện tích hạt nhân tăng từ Na là 11+ đến Ne là 18+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- Tất cả các nguyên tố đều 3 lớp electron trong nguyên tử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990600" y="36728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11+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3012440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13+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086860" y="36474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14+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4997251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15+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5969711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16+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139305" y="36576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17+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2021840" y="36728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12+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8155381" y="36728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18+</a:t>
            </a:r>
          </a:p>
        </p:txBody>
      </p:sp>
    </p:spTree>
    <p:extLst>
      <p:ext uri="{BB962C8B-B14F-4D97-AF65-F5344CB8AC3E}">
        <p14:creationId xmlns:p14="http://schemas.microsoft.com/office/powerpoint/2010/main" val="3350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679704"/>
            <a:ext cx="8878824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kì: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kì là dãy các nguyên tố mà nguyên tử của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chiều điện tích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……………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thứ tự của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………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lớp electron</a:t>
            </a:r>
          </a:p>
          <a:p>
            <a:pPr eaLnBrk="0" hangingPunct="0"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-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tuần hoàn gồm 7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+ 1,2,3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được gọi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…………….</a:t>
            </a:r>
          </a:p>
          <a:p>
            <a:pPr marL="0" indent="0" eaLnBrk="0" hangingPunct="0"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+ 4,5,6,7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….................(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2675" y="2154012"/>
            <a:ext cx="259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80944" y="2525348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5677" y="3048085"/>
            <a:ext cx="105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57018" y="4045049"/>
            <a:ext cx="214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2192" y="4575050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8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990" y="610862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50436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30000"/>
          </a:blip>
          <a:srcRect l="6614" t="819" r="88095" b="24683"/>
          <a:stretch>
            <a:fillRect/>
          </a:stretch>
        </p:blipFill>
        <p:spPr bwMode="auto">
          <a:xfrm>
            <a:off x="990600" y="152400"/>
            <a:ext cx="121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67"/>
          <p:cNvGrpSpPr>
            <a:grpSpLocks/>
          </p:cNvGrpSpPr>
          <p:nvPr/>
        </p:nvGrpSpPr>
        <p:grpSpPr bwMode="auto">
          <a:xfrm>
            <a:off x="2535237" y="1524000"/>
            <a:ext cx="533400" cy="533400"/>
            <a:chOff x="4488" y="987"/>
            <a:chExt cx="336" cy="336"/>
          </a:xfrm>
        </p:grpSpPr>
        <p:sp>
          <p:nvSpPr>
            <p:cNvPr id="6" name="Oval 219"/>
            <p:cNvSpPr>
              <a:spLocks noChangeArrowheads="1"/>
            </p:cNvSpPr>
            <p:nvPr/>
          </p:nvSpPr>
          <p:spPr bwMode="auto">
            <a:xfrm>
              <a:off x="4533" y="103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3+</a:t>
              </a:r>
            </a:p>
          </p:txBody>
        </p:sp>
        <p:sp>
          <p:nvSpPr>
            <p:cNvPr id="7" name="Oval 221"/>
            <p:cNvSpPr>
              <a:spLocks noChangeArrowheads="1"/>
            </p:cNvSpPr>
            <p:nvPr/>
          </p:nvSpPr>
          <p:spPr bwMode="auto">
            <a:xfrm>
              <a:off x="4512" y="101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" name="Oval 224"/>
            <p:cNvSpPr>
              <a:spLocks noChangeArrowheads="1"/>
            </p:cNvSpPr>
            <p:nvPr/>
          </p:nvSpPr>
          <p:spPr bwMode="auto">
            <a:xfrm>
              <a:off x="4488" y="987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" name="Oval 225"/>
            <p:cNvSpPr>
              <a:spLocks noChangeArrowheads="1"/>
            </p:cNvSpPr>
            <p:nvPr/>
          </p:nvSpPr>
          <p:spPr bwMode="auto">
            <a:xfrm>
              <a:off x="4498" y="10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0" name="Group 265"/>
          <p:cNvGrpSpPr>
            <a:grpSpLocks/>
          </p:cNvGrpSpPr>
          <p:nvPr/>
        </p:nvGrpSpPr>
        <p:grpSpPr bwMode="auto">
          <a:xfrm>
            <a:off x="2489993" y="2209800"/>
            <a:ext cx="623888" cy="623888"/>
            <a:chOff x="4485" y="1461"/>
            <a:chExt cx="393" cy="393"/>
          </a:xfrm>
        </p:grpSpPr>
        <p:sp>
          <p:nvSpPr>
            <p:cNvPr id="11" name="Oval 227"/>
            <p:cNvSpPr>
              <a:spLocks noChangeArrowheads="1"/>
            </p:cNvSpPr>
            <p:nvPr/>
          </p:nvSpPr>
          <p:spPr bwMode="auto">
            <a:xfrm>
              <a:off x="4557" y="15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11+</a:t>
              </a:r>
            </a:p>
          </p:txBody>
        </p:sp>
        <p:sp>
          <p:nvSpPr>
            <p:cNvPr id="12" name="Oval 229"/>
            <p:cNvSpPr>
              <a:spLocks noChangeArrowheads="1"/>
            </p:cNvSpPr>
            <p:nvPr/>
          </p:nvSpPr>
          <p:spPr bwMode="auto">
            <a:xfrm>
              <a:off x="4536" y="15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3" name="Oval 230"/>
            <p:cNvSpPr>
              <a:spLocks noChangeArrowheads="1"/>
            </p:cNvSpPr>
            <p:nvPr/>
          </p:nvSpPr>
          <p:spPr bwMode="auto">
            <a:xfrm>
              <a:off x="4485" y="1461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" name="Oval 232"/>
            <p:cNvSpPr>
              <a:spLocks noChangeArrowheads="1"/>
            </p:cNvSpPr>
            <p:nvPr/>
          </p:nvSpPr>
          <p:spPr bwMode="auto">
            <a:xfrm>
              <a:off x="4512" y="14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233"/>
            <p:cNvSpPr>
              <a:spLocks noChangeArrowheads="1"/>
            </p:cNvSpPr>
            <p:nvPr/>
          </p:nvSpPr>
          <p:spPr bwMode="auto">
            <a:xfrm>
              <a:off x="4486" y="15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6" name="Group 264"/>
          <p:cNvGrpSpPr>
            <a:grpSpLocks/>
          </p:cNvGrpSpPr>
          <p:nvPr/>
        </p:nvGrpSpPr>
        <p:grpSpPr bwMode="auto">
          <a:xfrm>
            <a:off x="2436018" y="2971800"/>
            <a:ext cx="731838" cy="738188"/>
            <a:chOff x="4432" y="2004"/>
            <a:chExt cx="461" cy="465"/>
          </a:xfrm>
        </p:grpSpPr>
        <p:sp>
          <p:nvSpPr>
            <p:cNvPr id="17" name="Oval 235"/>
            <p:cNvSpPr>
              <a:spLocks noChangeArrowheads="1"/>
            </p:cNvSpPr>
            <p:nvPr/>
          </p:nvSpPr>
          <p:spPr bwMode="auto">
            <a:xfrm>
              <a:off x="4545" y="211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19+</a:t>
              </a:r>
            </a:p>
          </p:txBody>
        </p:sp>
        <p:sp>
          <p:nvSpPr>
            <p:cNvPr id="18" name="Oval 236"/>
            <p:cNvSpPr>
              <a:spLocks noChangeArrowheads="1"/>
            </p:cNvSpPr>
            <p:nvPr/>
          </p:nvSpPr>
          <p:spPr bwMode="auto">
            <a:xfrm>
              <a:off x="4446" y="2004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" name="Oval 237"/>
            <p:cNvSpPr>
              <a:spLocks noChangeArrowheads="1"/>
            </p:cNvSpPr>
            <p:nvPr/>
          </p:nvSpPr>
          <p:spPr bwMode="auto">
            <a:xfrm>
              <a:off x="4524" y="209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0" name="Oval 238"/>
            <p:cNvSpPr>
              <a:spLocks noChangeArrowheads="1"/>
            </p:cNvSpPr>
            <p:nvPr/>
          </p:nvSpPr>
          <p:spPr bwMode="auto">
            <a:xfrm>
              <a:off x="4473" y="203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1" name="Oval 240"/>
            <p:cNvSpPr>
              <a:spLocks noChangeArrowheads="1"/>
            </p:cNvSpPr>
            <p:nvPr/>
          </p:nvSpPr>
          <p:spPr bwMode="auto">
            <a:xfrm>
              <a:off x="4500" y="20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2" name="Oval 241"/>
            <p:cNvSpPr>
              <a:spLocks noChangeArrowheads="1"/>
            </p:cNvSpPr>
            <p:nvPr/>
          </p:nvSpPr>
          <p:spPr bwMode="auto">
            <a:xfrm>
              <a:off x="4432" y="213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23" name="Group 263"/>
          <p:cNvGrpSpPr>
            <a:grpSpLocks/>
          </p:cNvGrpSpPr>
          <p:nvPr/>
        </p:nvGrpSpPr>
        <p:grpSpPr bwMode="auto">
          <a:xfrm>
            <a:off x="2385218" y="3733802"/>
            <a:ext cx="833438" cy="847725"/>
            <a:chOff x="4368" y="2592"/>
            <a:chExt cx="525" cy="534"/>
          </a:xfrm>
        </p:grpSpPr>
        <p:sp>
          <p:nvSpPr>
            <p:cNvPr id="24" name="Oval 246"/>
            <p:cNvSpPr>
              <a:spLocks noChangeArrowheads="1"/>
            </p:cNvSpPr>
            <p:nvPr/>
          </p:nvSpPr>
          <p:spPr bwMode="auto">
            <a:xfrm>
              <a:off x="4509" y="27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37+</a:t>
              </a:r>
            </a:p>
          </p:txBody>
        </p:sp>
        <p:sp>
          <p:nvSpPr>
            <p:cNvPr id="25" name="Oval 247"/>
            <p:cNvSpPr>
              <a:spLocks noChangeArrowheads="1"/>
            </p:cNvSpPr>
            <p:nvPr/>
          </p:nvSpPr>
          <p:spPr bwMode="auto">
            <a:xfrm>
              <a:off x="4410" y="262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6" name="Oval 248"/>
            <p:cNvSpPr>
              <a:spLocks noChangeArrowheads="1"/>
            </p:cNvSpPr>
            <p:nvPr/>
          </p:nvSpPr>
          <p:spPr bwMode="auto">
            <a:xfrm>
              <a:off x="4488" y="27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7" name="Oval 249"/>
            <p:cNvSpPr>
              <a:spLocks noChangeArrowheads="1"/>
            </p:cNvSpPr>
            <p:nvPr/>
          </p:nvSpPr>
          <p:spPr bwMode="auto">
            <a:xfrm>
              <a:off x="4437" y="266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8" name="Oval 250"/>
            <p:cNvSpPr>
              <a:spLocks noChangeArrowheads="1"/>
            </p:cNvSpPr>
            <p:nvPr/>
          </p:nvSpPr>
          <p:spPr bwMode="auto">
            <a:xfrm>
              <a:off x="4368" y="2592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9" name="Oval 251"/>
            <p:cNvSpPr>
              <a:spLocks noChangeArrowheads="1"/>
            </p:cNvSpPr>
            <p:nvPr/>
          </p:nvSpPr>
          <p:spPr bwMode="auto">
            <a:xfrm>
              <a:off x="4464" y="26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0" name="Oval 252"/>
            <p:cNvSpPr>
              <a:spLocks noChangeArrowheads="1"/>
            </p:cNvSpPr>
            <p:nvPr/>
          </p:nvSpPr>
          <p:spPr bwMode="auto">
            <a:xfrm>
              <a:off x="4368" y="27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31" name="Group 278"/>
          <p:cNvGrpSpPr>
            <a:grpSpLocks/>
          </p:cNvGrpSpPr>
          <p:nvPr/>
        </p:nvGrpSpPr>
        <p:grpSpPr bwMode="auto">
          <a:xfrm>
            <a:off x="2251077" y="5638800"/>
            <a:ext cx="1101725" cy="1066800"/>
            <a:chOff x="4224" y="3010"/>
            <a:chExt cx="694" cy="672"/>
          </a:xfrm>
        </p:grpSpPr>
        <p:sp>
          <p:nvSpPr>
            <p:cNvPr id="32" name="Oval 215"/>
            <p:cNvSpPr>
              <a:spLocks noChangeArrowheads="1"/>
            </p:cNvSpPr>
            <p:nvPr/>
          </p:nvSpPr>
          <p:spPr bwMode="auto">
            <a:xfrm>
              <a:off x="4224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3" name="Oval 185"/>
            <p:cNvSpPr>
              <a:spLocks noChangeArrowheads="1"/>
            </p:cNvSpPr>
            <p:nvPr/>
          </p:nvSpPr>
          <p:spPr bwMode="auto">
            <a:xfrm>
              <a:off x="4461" y="322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87+</a:t>
              </a:r>
            </a:p>
          </p:txBody>
        </p:sp>
        <p:sp>
          <p:nvSpPr>
            <p:cNvPr id="34" name="Oval 186"/>
            <p:cNvSpPr>
              <a:spLocks noChangeArrowheads="1"/>
            </p:cNvSpPr>
            <p:nvPr/>
          </p:nvSpPr>
          <p:spPr bwMode="auto">
            <a:xfrm>
              <a:off x="4362" y="310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5" name="Oval 196"/>
            <p:cNvSpPr>
              <a:spLocks noChangeArrowheads="1"/>
            </p:cNvSpPr>
            <p:nvPr/>
          </p:nvSpPr>
          <p:spPr bwMode="auto">
            <a:xfrm>
              <a:off x="4440" y="319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6" name="Oval 197"/>
            <p:cNvSpPr>
              <a:spLocks noChangeArrowheads="1"/>
            </p:cNvSpPr>
            <p:nvPr/>
          </p:nvSpPr>
          <p:spPr bwMode="auto">
            <a:xfrm>
              <a:off x="4389" y="314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7" name="Oval 199"/>
            <p:cNvSpPr>
              <a:spLocks noChangeArrowheads="1"/>
            </p:cNvSpPr>
            <p:nvPr/>
          </p:nvSpPr>
          <p:spPr bwMode="auto">
            <a:xfrm>
              <a:off x="4320" y="307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8" name="Oval 214"/>
            <p:cNvSpPr>
              <a:spLocks noChangeArrowheads="1"/>
            </p:cNvSpPr>
            <p:nvPr/>
          </p:nvSpPr>
          <p:spPr bwMode="auto">
            <a:xfrm>
              <a:off x="4416" y="317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9" name="Oval 258"/>
            <p:cNvSpPr>
              <a:spLocks noChangeArrowheads="1"/>
            </p:cNvSpPr>
            <p:nvPr/>
          </p:nvSpPr>
          <p:spPr bwMode="auto">
            <a:xfrm>
              <a:off x="4280" y="3042"/>
              <a:ext cx="604" cy="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0" name="Oval 276"/>
            <p:cNvSpPr>
              <a:spLocks noChangeArrowheads="1"/>
            </p:cNvSpPr>
            <p:nvPr/>
          </p:nvSpPr>
          <p:spPr bwMode="auto">
            <a:xfrm>
              <a:off x="4246" y="3010"/>
              <a:ext cx="672" cy="6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41" name="Group 280"/>
          <p:cNvGrpSpPr>
            <a:grpSpLocks/>
          </p:cNvGrpSpPr>
          <p:nvPr/>
        </p:nvGrpSpPr>
        <p:grpSpPr bwMode="auto">
          <a:xfrm>
            <a:off x="2308227" y="4648200"/>
            <a:ext cx="987425" cy="952500"/>
            <a:chOff x="4302" y="3012"/>
            <a:chExt cx="622" cy="600"/>
          </a:xfrm>
        </p:grpSpPr>
        <p:sp>
          <p:nvSpPr>
            <p:cNvPr id="42" name="Oval 269"/>
            <p:cNvSpPr>
              <a:spLocks noChangeArrowheads="1"/>
            </p:cNvSpPr>
            <p:nvPr/>
          </p:nvSpPr>
          <p:spPr bwMode="auto">
            <a:xfrm>
              <a:off x="4501" y="319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55+</a:t>
              </a:r>
            </a:p>
          </p:txBody>
        </p:sp>
        <p:sp>
          <p:nvSpPr>
            <p:cNvPr id="43" name="Oval 270"/>
            <p:cNvSpPr>
              <a:spLocks noChangeArrowheads="1"/>
            </p:cNvSpPr>
            <p:nvPr/>
          </p:nvSpPr>
          <p:spPr bwMode="auto">
            <a:xfrm>
              <a:off x="4402" y="307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4" name="Oval 271"/>
            <p:cNvSpPr>
              <a:spLocks noChangeArrowheads="1"/>
            </p:cNvSpPr>
            <p:nvPr/>
          </p:nvSpPr>
          <p:spPr bwMode="auto">
            <a:xfrm>
              <a:off x="4480" y="316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5" name="Oval 272"/>
            <p:cNvSpPr>
              <a:spLocks noChangeArrowheads="1"/>
            </p:cNvSpPr>
            <p:nvPr/>
          </p:nvSpPr>
          <p:spPr bwMode="auto">
            <a:xfrm>
              <a:off x="4429" y="311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6" name="Oval 273"/>
            <p:cNvSpPr>
              <a:spLocks noChangeArrowheads="1"/>
            </p:cNvSpPr>
            <p:nvPr/>
          </p:nvSpPr>
          <p:spPr bwMode="auto">
            <a:xfrm>
              <a:off x="4360" y="304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7" name="Oval 274"/>
            <p:cNvSpPr>
              <a:spLocks noChangeArrowheads="1"/>
            </p:cNvSpPr>
            <p:nvPr/>
          </p:nvSpPr>
          <p:spPr bwMode="auto">
            <a:xfrm>
              <a:off x="4456" y="314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8" name="Oval 275"/>
            <p:cNvSpPr>
              <a:spLocks noChangeArrowheads="1"/>
            </p:cNvSpPr>
            <p:nvPr/>
          </p:nvSpPr>
          <p:spPr bwMode="auto">
            <a:xfrm>
              <a:off x="4320" y="3012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9" name="Oval 279"/>
            <p:cNvSpPr>
              <a:spLocks noChangeArrowheads="1"/>
            </p:cNvSpPr>
            <p:nvPr/>
          </p:nvSpPr>
          <p:spPr bwMode="auto">
            <a:xfrm>
              <a:off x="4302" y="32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52800" y="457202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Nhóm 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gồm các nguyên tố kim loại hoạt động mạnh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Điện tích hạt nhân tăng dần từ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 là 3+ đến Fr là 87+</a:t>
            </a:r>
          </a:p>
          <a:p>
            <a:pPr marL="342900" indent="-342900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Số electron lớp ngoài cùng của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nguyên tố trong cùng nhóm I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bằng 1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89168" t="821" r="5659" b="35119"/>
          <a:stretch>
            <a:fillRect/>
          </a:stretch>
        </p:blipFill>
        <p:spPr bwMode="auto">
          <a:xfrm>
            <a:off x="1119187" y="228600"/>
            <a:ext cx="1219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2638426" y="1895477"/>
            <a:ext cx="614363" cy="619125"/>
            <a:chOff x="4554" y="1278"/>
            <a:chExt cx="387" cy="390"/>
          </a:xfrm>
        </p:grpSpPr>
        <p:sp>
          <p:nvSpPr>
            <p:cNvPr id="6" name="Oval 18"/>
            <p:cNvSpPr>
              <a:spLocks noChangeArrowheads="1"/>
            </p:cNvSpPr>
            <p:nvPr/>
          </p:nvSpPr>
          <p:spPr bwMode="auto">
            <a:xfrm>
              <a:off x="4629" y="1359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9+</a:t>
              </a:r>
            </a:p>
          </p:txBody>
        </p:sp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4608" y="1335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4584" y="1308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" name="Oval 21"/>
            <p:cNvSpPr>
              <a:spLocks noChangeArrowheads="1"/>
            </p:cNvSpPr>
            <p:nvPr/>
          </p:nvSpPr>
          <p:spPr bwMode="auto">
            <a:xfrm>
              <a:off x="4594" y="134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" name="Oval 125"/>
            <p:cNvSpPr>
              <a:spLocks noChangeArrowheads="1"/>
            </p:cNvSpPr>
            <p:nvPr/>
          </p:nvSpPr>
          <p:spPr bwMode="auto">
            <a:xfrm>
              <a:off x="4554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" name="Oval 126"/>
            <p:cNvSpPr>
              <a:spLocks noChangeArrowheads="1"/>
            </p:cNvSpPr>
            <p:nvPr/>
          </p:nvSpPr>
          <p:spPr bwMode="auto">
            <a:xfrm>
              <a:off x="4797" y="16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2" name="Oval 127"/>
            <p:cNvSpPr>
              <a:spLocks noChangeArrowheads="1"/>
            </p:cNvSpPr>
            <p:nvPr/>
          </p:nvSpPr>
          <p:spPr bwMode="auto">
            <a:xfrm>
              <a:off x="4659" y="16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3" name="Oval 128"/>
            <p:cNvSpPr>
              <a:spLocks noChangeArrowheads="1"/>
            </p:cNvSpPr>
            <p:nvPr/>
          </p:nvSpPr>
          <p:spPr bwMode="auto">
            <a:xfrm>
              <a:off x="4887" y="152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" name="Oval 129"/>
            <p:cNvSpPr>
              <a:spLocks noChangeArrowheads="1"/>
            </p:cNvSpPr>
            <p:nvPr/>
          </p:nvSpPr>
          <p:spPr bwMode="auto">
            <a:xfrm>
              <a:off x="4893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130"/>
            <p:cNvSpPr>
              <a:spLocks noChangeArrowheads="1"/>
            </p:cNvSpPr>
            <p:nvPr/>
          </p:nvSpPr>
          <p:spPr bwMode="auto">
            <a:xfrm>
              <a:off x="4755" y="127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6" name="Group 139"/>
          <p:cNvGrpSpPr>
            <a:grpSpLocks/>
          </p:cNvGrpSpPr>
          <p:nvPr/>
        </p:nvGrpSpPr>
        <p:grpSpPr bwMode="auto">
          <a:xfrm>
            <a:off x="2619375" y="2733677"/>
            <a:ext cx="709612" cy="695325"/>
            <a:chOff x="4533" y="1845"/>
            <a:chExt cx="447" cy="438"/>
          </a:xfrm>
        </p:grpSpPr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4632" y="1953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17+</a:t>
              </a: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4611" y="1929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4560" y="1872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587" y="190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1" name="Oval 131"/>
            <p:cNvSpPr>
              <a:spLocks noChangeArrowheads="1"/>
            </p:cNvSpPr>
            <p:nvPr/>
          </p:nvSpPr>
          <p:spPr bwMode="auto">
            <a:xfrm>
              <a:off x="4597" y="189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2" name="Oval 132"/>
            <p:cNvSpPr>
              <a:spLocks noChangeArrowheads="1"/>
            </p:cNvSpPr>
            <p:nvPr/>
          </p:nvSpPr>
          <p:spPr bwMode="auto">
            <a:xfrm>
              <a:off x="4533" y="20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3" name="Oval 133"/>
            <p:cNvSpPr>
              <a:spLocks noChangeArrowheads="1"/>
            </p:cNvSpPr>
            <p:nvPr/>
          </p:nvSpPr>
          <p:spPr bwMode="auto">
            <a:xfrm>
              <a:off x="4800" y="22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4" name="Oval 134"/>
            <p:cNvSpPr>
              <a:spLocks noChangeArrowheads="1"/>
            </p:cNvSpPr>
            <p:nvPr/>
          </p:nvSpPr>
          <p:spPr bwMode="auto">
            <a:xfrm>
              <a:off x="4608" y="220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5" name="Oval 135"/>
            <p:cNvSpPr>
              <a:spLocks noChangeArrowheads="1"/>
            </p:cNvSpPr>
            <p:nvPr/>
          </p:nvSpPr>
          <p:spPr bwMode="auto">
            <a:xfrm>
              <a:off x="4932" y="206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6" name="Oval 136"/>
            <p:cNvSpPr>
              <a:spLocks noChangeArrowheads="1"/>
            </p:cNvSpPr>
            <p:nvPr/>
          </p:nvSpPr>
          <p:spPr bwMode="auto">
            <a:xfrm>
              <a:off x="4902" y="19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7" name="Oval 137"/>
            <p:cNvSpPr>
              <a:spLocks noChangeArrowheads="1"/>
            </p:cNvSpPr>
            <p:nvPr/>
          </p:nvSpPr>
          <p:spPr bwMode="auto">
            <a:xfrm>
              <a:off x="4761" y="184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28" name="Group 147"/>
          <p:cNvGrpSpPr>
            <a:grpSpLocks/>
          </p:cNvGrpSpPr>
          <p:nvPr/>
        </p:nvGrpSpPr>
        <p:grpSpPr bwMode="auto">
          <a:xfrm>
            <a:off x="2557464" y="3629027"/>
            <a:ext cx="771525" cy="790575"/>
            <a:chOff x="4506" y="2433"/>
            <a:chExt cx="486" cy="498"/>
          </a:xfrm>
        </p:grpSpPr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613" y="256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35+</a:t>
              </a: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4514" y="2448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592" y="253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4541" y="248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4568" y="251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4506" y="25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5" name="Oval 140"/>
            <p:cNvSpPr>
              <a:spLocks noChangeArrowheads="1"/>
            </p:cNvSpPr>
            <p:nvPr/>
          </p:nvSpPr>
          <p:spPr bwMode="auto">
            <a:xfrm>
              <a:off x="4527" y="278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6" name="Oval 141"/>
            <p:cNvSpPr>
              <a:spLocks noChangeArrowheads="1"/>
            </p:cNvSpPr>
            <p:nvPr/>
          </p:nvSpPr>
          <p:spPr bwMode="auto">
            <a:xfrm>
              <a:off x="4674" y="28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7" name="Oval 142"/>
            <p:cNvSpPr>
              <a:spLocks noChangeArrowheads="1"/>
            </p:cNvSpPr>
            <p:nvPr/>
          </p:nvSpPr>
          <p:spPr bwMode="auto">
            <a:xfrm>
              <a:off x="4857" y="28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8" name="Oval 143"/>
            <p:cNvSpPr>
              <a:spLocks noChangeArrowheads="1"/>
            </p:cNvSpPr>
            <p:nvPr/>
          </p:nvSpPr>
          <p:spPr bwMode="auto">
            <a:xfrm>
              <a:off x="4944" y="26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9" name="Oval 144"/>
            <p:cNvSpPr>
              <a:spLocks noChangeArrowheads="1"/>
            </p:cNvSpPr>
            <p:nvPr/>
          </p:nvSpPr>
          <p:spPr bwMode="auto">
            <a:xfrm>
              <a:off x="4845" y="246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0" name="Oval 145"/>
            <p:cNvSpPr>
              <a:spLocks noChangeArrowheads="1"/>
            </p:cNvSpPr>
            <p:nvPr/>
          </p:nvSpPr>
          <p:spPr bwMode="auto">
            <a:xfrm>
              <a:off x="4641" y="243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41" name="Group 154"/>
          <p:cNvGrpSpPr>
            <a:grpSpLocks/>
          </p:cNvGrpSpPr>
          <p:nvPr/>
        </p:nvGrpSpPr>
        <p:grpSpPr bwMode="auto">
          <a:xfrm>
            <a:off x="2533649" y="4557712"/>
            <a:ext cx="871538" cy="928688"/>
            <a:chOff x="4452" y="3024"/>
            <a:chExt cx="549" cy="585"/>
          </a:xfrm>
        </p:grpSpPr>
        <p:sp>
          <p:nvSpPr>
            <p:cNvPr id="42" name="Oval 36"/>
            <p:cNvSpPr>
              <a:spLocks noChangeArrowheads="1"/>
            </p:cNvSpPr>
            <p:nvPr/>
          </p:nvSpPr>
          <p:spPr bwMode="auto">
            <a:xfrm>
              <a:off x="4593" y="319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53+</a:t>
              </a:r>
            </a:p>
          </p:txBody>
        </p:sp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4494" y="3084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4572" y="317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4521" y="311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4452" y="3048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7" name="Oval 41"/>
            <p:cNvSpPr>
              <a:spLocks noChangeArrowheads="1"/>
            </p:cNvSpPr>
            <p:nvPr/>
          </p:nvSpPr>
          <p:spPr bwMode="auto">
            <a:xfrm>
              <a:off x="4548" y="314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8" name="Oval 42"/>
            <p:cNvSpPr>
              <a:spLocks noChangeArrowheads="1"/>
            </p:cNvSpPr>
            <p:nvPr/>
          </p:nvSpPr>
          <p:spPr bwMode="auto">
            <a:xfrm>
              <a:off x="4452" y="31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9" name="Oval 148"/>
            <p:cNvSpPr>
              <a:spLocks noChangeArrowheads="1"/>
            </p:cNvSpPr>
            <p:nvPr/>
          </p:nvSpPr>
          <p:spPr bwMode="auto">
            <a:xfrm>
              <a:off x="4452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0" name="Oval 149"/>
            <p:cNvSpPr>
              <a:spLocks noChangeArrowheads="1"/>
            </p:cNvSpPr>
            <p:nvPr/>
          </p:nvSpPr>
          <p:spPr bwMode="auto">
            <a:xfrm>
              <a:off x="4647" y="356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1" name="Oval 150"/>
            <p:cNvSpPr>
              <a:spLocks noChangeArrowheads="1"/>
            </p:cNvSpPr>
            <p:nvPr/>
          </p:nvSpPr>
          <p:spPr bwMode="auto">
            <a:xfrm>
              <a:off x="4848" y="351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2" name="Oval 151"/>
            <p:cNvSpPr>
              <a:spLocks noChangeArrowheads="1"/>
            </p:cNvSpPr>
            <p:nvPr/>
          </p:nvSpPr>
          <p:spPr bwMode="auto">
            <a:xfrm>
              <a:off x="4953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3" name="Oval 152"/>
            <p:cNvSpPr>
              <a:spLocks noChangeArrowheads="1"/>
            </p:cNvSpPr>
            <p:nvPr/>
          </p:nvSpPr>
          <p:spPr bwMode="auto">
            <a:xfrm>
              <a:off x="4875" y="309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4" name="Oval 153"/>
            <p:cNvSpPr>
              <a:spLocks noChangeArrowheads="1"/>
            </p:cNvSpPr>
            <p:nvPr/>
          </p:nvSpPr>
          <p:spPr bwMode="auto">
            <a:xfrm>
              <a:off x="465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55" name="Group 161"/>
          <p:cNvGrpSpPr>
            <a:grpSpLocks/>
          </p:cNvGrpSpPr>
          <p:nvPr/>
        </p:nvGrpSpPr>
        <p:grpSpPr bwMode="auto">
          <a:xfrm>
            <a:off x="2414589" y="5548312"/>
            <a:ext cx="1014413" cy="1004888"/>
            <a:chOff x="4368" y="3675"/>
            <a:chExt cx="639" cy="633"/>
          </a:xfrm>
        </p:grpSpPr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4567" y="3864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85+</a:t>
              </a: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4468" y="3750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4546" y="3840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4495" y="3783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4426" y="3714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4522" y="3813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4386" y="3684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4368" y="388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4" name="Oval 155"/>
            <p:cNvSpPr>
              <a:spLocks noChangeArrowheads="1"/>
            </p:cNvSpPr>
            <p:nvPr/>
          </p:nvSpPr>
          <p:spPr bwMode="auto">
            <a:xfrm>
              <a:off x="4410" y="41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5" name="Oval 156"/>
            <p:cNvSpPr>
              <a:spLocks noChangeArrowheads="1"/>
            </p:cNvSpPr>
            <p:nvPr/>
          </p:nvSpPr>
          <p:spPr bwMode="auto">
            <a:xfrm>
              <a:off x="4632" y="42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6" name="Oval 157"/>
            <p:cNvSpPr>
              <a:spLocks noChangeArrowheads="1"/>
            </p:cNvSpPr>
            <p:nvPr/>
          </p:nvSpPr>
          <p:spPr bwMode="auto">
            <a:xfrm>
              <a:off x="4908" y="413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7" name="Oval 158"/>
            <p:cNvSpPr>
              <a:spLocks noChangeArrowheads="1"/>
            </p:cNvSpPr>
            <p:nvPr/>
          </p:nvSpPr>
          <p:spPr bwMode="auto">
            <a:xfrm>
              <a:off x="4848" y="37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8" name="Oval 159"/>
            <p:cNvSpPr>
              <a:spLocks noChangeArrowheads="1"/>
            </p:cNvSpPr>
            <p:nvPr/>
          </p:nvSpPr>
          <p:spPr bwMode="auto">
            <a:xfrm>
              <a:off x="4959" y="38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9" name="Oval 160"/>
            <p:cNvSpPr>
              <a:spLocks noChangeArrowheads="1"/>
            </p:cNvSpPr>
            <p:nvPr/>
          </p:nvSpPr>
          <p:spPr bwMode="auto">
            <a:xfrm>
              <a:off x="4560" y="367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352800" y="457202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Nhóm VII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gồm các nguyên tố phi kim  hoạt động mạnh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Điện tích hạt nhân tăng dần từ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là 9+ đến At là 85+</a:t>
            </a:r>
          </a:p>
          <a:p>
            <a:pPr marL="342900" indent="-342900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Số electron lớp ngoài cùng của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nguyên tố trong cùng nhóm VII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bằng 7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30000"/>
          </a:blip>
          <a:srcRect l="6614" t="819" r="88095" b="24683"/>
          <a:stretch>
            <a:fillRect/>
          </a:stretch>
        </p:blipFill>
        <p:spPr bwMode="auto">
          <a:xfrm>
            <a:off x="152400" y="228600"/>
            <a:ext cx="121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89168" t="821" r="5659" b="35119"/>
          <a:stretch>
            <a:fillRect/>
          </a:stretch>
        </p:blipFill>
        <p:spPr bwMode="auto">
          <a:xfrm>
            <a:off x="2590800" y="228600"/>
            <a:ext cx="1219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267"/>
          <p:cNvGrpSpPr>
            <a:grpSpLocks/>
          </p:cNvGrpSpPr>
          <p:nvPr/>
        </p:nvGrpSpPr>
        <p:grpSpPr bwMode="auto">
          <a:xfrm>
            <a:off x="1697037" y="1600200"/>
            <a:ext cx="533400" cy="533400"/>
            <a:chOff x="4488" y="987"/>
            <a:chExt cx="336" cy="336"/>
          </a:xfrm>
        </p:grpSpPr>
        <p:sp>
          <p:nvSpPr>
            <p:cNvPr id="7" name="Oval 219"/>
            <p:cNvSpPr>
              <a:spLocks noChangeArrowheads="1"/>
            </p:cNvSpPr>
            <p:nvPr/>
          </p:nvSpPr>
          <p:spPr bwMode="auto">
            <a:xfrm>
              <a:off x="4533" y="103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3+</a:t>
              </a:r>
            </a:p>
          </p:txBody>
        </p:sp>
        <p:sp>
          <p:nvSpPr>
            <p:cNvPr id="8" name="Oval 221"/>
            <p:cNvSpPr>
              <a:spLocks noChangeArrowheads="1"/>
            </p:cNvSpPr>
            <p:nvPr/>
          </p:nvSpPr>
          <p:spPr bwMode="auto">
            <a:xfrm>
              <a:off x="4512" y="101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" name="Oval 224"/>
            <p:cNvSpPr>
              <a:spLocks noChangeArrowheads="1"/>
            </p:cNvSpPr>
            <p:nvPr/>
          </p:nvSpPr>
          <p:spPr bwMode="auto">
            <a:xfrm>
              <a:off x="4488" y="987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" name="Oval 225"/>
            <p:cNvSpPr>
              <a:spLocks noChangeArrowheads="1"/>
            </p:cNvSpPr>
            <p:nvPr/>
          </p:nvSpPr>
          <p:spPr bwMode="auto">
            <a:xfrm>
              <a:off x="4498" y="10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1" name="Group 265"/>
          <p:cNvGrpSpPr>
            <a:grpSpLocks/>
          </p:cNvGrpSpPr>
          <p:nvPr/>
        </p:nvGrpSpPr>
        <p:grpSpPr bwMode="auto">
          <a:xfrm>
            <a:off x="1651793" y="2286000"/>
            <a:ext cx="623888" cy="623888"/>
            <a:chOff x="4485" y="1461"/>
            <a:chExt cx="393" cy="393"/>
          </a:xfrm>
        </p:grpSpPr>
        <p:sp>
          <p:nvSpPr>
            <p:cNvPr id="12" name="Oval 227"/>
            <p:cNvSpPr>
              <a:spLocks noChangeArrowheads="1"/>
            </p:cNvSpPr>
            <p:nvPr/>
          </p:nvSpPr>
          <p:spPr bwMode="auto">
            <a:xfrm>
              <a:off x="4557" y="15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11+</a:t>
              </a:r>
            </a:p>
          </p:txBody>
        </p:sp>
        <p:sp>
          <p:nvSpPr>
            <p:cNvPr id="13" name="Oval 229"/>
            <p:cNvSpPr>
              <a:spLocks noChangeArrowheads="1"/>
            </p:cNvSpPr>
            <p:nvPr/>
          </p:nvSpPr>
          <p:spPr bwMode="auto">
            <a:xfrm>
              <a:off x="4536" y="15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4" name="Oval 230"/>
            <p:cNvSpPr>
              <a:spLocks noChangeArrowheads="1"/>
            </p:cNvSpPr>
            <p:nvPr/>
          </p:nvSpPr>
          <p:spPr bwMode="auto">
            <a:xfrm>
              <a:off x="4485" y="1461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5" name="Oval 232"/>
            <p:cNvSpPr>
              <a:spLocks noChangeArrowheads="1"/>
            </p:cNvSpPr>
            <p:nvPr/>
          </p:nvSpPr>
          <p:spPr bwMode="auto">
            <a:xfrm>
              <a:off x="4512" y="14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6" name="Oval 233"/>
            <p:cNvSpPr>
              <a:spLocks noChangeArrowheads="1"/>
            </p:cNvSpPr>
            <p:nvPr/>
          </p:nvSpPr>
          <p:spPr bwMode="auto">
            <a:xfrm>
              <a:off x="4486" y="15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7" name="Group 264"/>
          <p:cNvGrpSpPr>
            <a:grpSpLocks/>
          </p:cNvGrpSpPr>
          <p:nvPr/>
        </p:nvGrpSpPr>
        <p:grpSpPr bwMode="auto">
          <a:xfrm>
            <a:off x="1597818" y="3048000"/>
            <a:ext cx="731838" cy="738188"/>
            <a:chOff x="4432" y="2004"/>
            <a:chExt cx="461" cy="465"/>
          </a:xfrm>
        </p:grpSpPr>
        <p:sp>
          <p:nvSpPr>
            <p:cNvPr id="18" name="Oval 235"/>
            <p:cNvSpPr>
              <a:spLocks noChangeArrowheads="1"/>
            </p:cNvSpPr>
            <p:nvPr/>
          </p:nvSpPr>
          <p:spPr bwMode="auto">
            <a:xfrm>
              <a:off x="4545" y="211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19+</a:t>
              </a:r>
            </a:p>
          </p:txBody>
        </p:sp>
        <p:sp>
          <p:nvSpPr>
            <p:cNvPr id="19" name="Oval 236"/>
            <p:cNvSpPr>
              <a:spLocks noChangeArrowheads="1"/>
            </p:cNvSpPr>
            <p:nvPr/>
          </p:nvSpPr>
          <p:spPr bwMode="auto">
            <a:xfrm>
              <a:off x="4446" y="2004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0" name="Oval 237"/>
            <p:cNvSpPr>
              <a:spLocks noChangeArrowheads="1"/>
            </p:cNvSpPr>
            <p:nvPr/>
          </p:nvSpPr>
          <p:spPr bwMode="auto">
            <a:xfrm>
              <a:off x="4524" y="209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1" name="Oval 238"/>
            <p:cNvSpPr>
              <a:spLocks noChangeArrowheads="1"/>
            </p:cNvSpPr>
            <p:nvPr/>
          </p:nvSpPr>
          <p:spPr bwMode="auto">
            <a:xfrm>
              <a:off x="4473" y="203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2" name="Oval 240"/>
            <p:cNvSpPr>
              <a:spLocks noChangeArrowheads="1"/>
            </p:cNvSpPr>
            <p:nvPr/>
          </p:nvSpPr>
          <p:spPr bwMode="auto">
            <a:xfrm>
              <a:off x="4500" y="20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3" name="Oval 241"/>
            <p:cNvSpPr>
              <a:spLocks noChangeArrowheads="1"/>
            </p:cNvSpPr>
            <p:nvPr/>
          </p:nvSpPr>
          <p:spPr bwMode="auto">
            <a:xfrm>
              <a:off x="4432" y="213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24" name="Group 263"/>
          <p:cNvGrpSpPr>
            <a:grpSpLocks/>
          </p:cNvGrpSpPr>
          <p:nvPr/>
        </p:nvGrpSpPr>
        <p:grpSpPr bwMode="auto">
          <a:xfrm>
            <a:off x="1547018" y="3810002"/>
            <a:ext cx="833438" cy="847725"/>
            <a:chOff x="4368" y="2592"/>
            <a:chExt cx="525" cy="534"/>
          </a:xfrm>
        </p:grpSpPr>
        <p:sp>
          <p:nvSpPr>
            <p:cNvPr id="25" name="Oval 246"/>
            <p:cNvSpPr>
              <a:spLocks noChangeArrowheads="1"/>
            </p:cNvSpPr>
            <p:nvPr/>
          </p:nvSpPr>
          <p:spPr bwMode="auto">
            <a:xfrm>
              <a:off x="4509" y="274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37+</a:t>
              </a:r>
            </a:p>
          </p:txBody>
        </p:sp>
        <p:sp>
          <p:nvSpPr>
            <p:cNvPr id="26" name="Oval 247"/>
            <p:cNvSpPr>
              <a:spLocks noChangeArrowheads="1"/>
            </p:cNvSpPr>
            <p:nvPr/>
          </p:nvSpPr>
          <p:spPr bwMode="auto">
            <a:xfrm>
              <a:off x="4410" y="262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7" name="Oval 248"/>
            <p:cNvSpPr>
              <a:spLocks noChangeArrowheads="1"/>
            </p:cNvSpPr>
            <p:nvPr/>
          </p:nvSpPr>
          <p:spPr bwMode="auto">
            <a:xfrm>
              <a:off x="4488" y="27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8" name="Oval 249"/>
            <p:cNvSpPr>
              <a:spLocks noChangeArrowheads="1"/>
            </p:cNvSpPr>
            <p:nvPr/>
          </p:nvSpPr>
          <p:spPr bwMode="auto">
            <a:xfrm>
              <a:off x="4437" y="266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29" name="Oval 250"/>
            <p:cNvSpPr>
              <a:spLocks noChangeArrowheads="1"/>
            </p:cNvSpPr>
            <p:nvPr/>
          </p:nvSpPr>
          <p:spPr bwMode="auto">
            <a:xfrm>
              <a:off x="4368" y="2592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0" name="Oval 251"/>
            <p:cNvSpPr>
              <a:spLocks noChangeArrowheads="1"/>
            </p:cNvSpPr>
            <p:nvPr/>
          </p:nvSpPr>
          <p:spPr bwMode="auto">
            <a:xfrm>
              <a:off x="4464" y="26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1" name="Oval 252"/>
            <p:cNvSpPr>
              <a:spLocks noChangeArrowheads="1"/>
            </p:cNvSpPr>
            <p:nvPr/>
          </p:nvSpPr>
          <p:spPr bwMode="auto">
            <a:xfrm>
              <a:off x="4368" y="27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32" name="Group 278"/>
          <p:cNvGrpSpPr>
            <a:grpSpLocks/>
          </p:cNvGrpSpPr>
          <p:nvPr/>
        </p:nvGrpSpPr>
        <p:grpSpPr bwMode="auto">
          <a:xfrm>
            <a:off x="1412877" y="5715000"/>
            <a:ext cx="1101725" cy="1066800"/>
            <a:chOff x="4224" y="3010"/>
            <a:chExt cx="694" cy="672"/>
          </a:xfrm>
        </p:grpSpPr>
        <p:sp>
          <p:nvSpPr>
            <p:cNvPr id="33" name="Oval 215"/>
            <p:cNvSpPr>
              <a:spLocks noChangeArrowheads="1"/>
            </p:cNvSpPr>
            <p:nvPr/>
          </p:nvSpPr>
          <p:spPr bwMode="auto">
            <a:xfrm>
              <a:off x="4224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4" name="Oval 185"/>
            <p:cNvSpPr>
              <a:spLocks noChangeArrowheads="1"/>
            </p:cNvSpPr>
            <p:nvPr/>
          </p:nvSpPr>
          <p:spPr bwMode="auto">
            <a:xfrm>
              <a:off x="4461" y="322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87+</a:t>
              </a:r>
            </a:p>
          </p:txBody>
        </p:sp>
        <p:sp>
          <p:nvSpPr>
            <p:cNvPr id="35" name="Oval 186"/>
            <p:cNvSpPr>
              <a:spLocks noChangeArrowheads="1"/>
            </p:cNvSpPr>
            <p:nvPr/>
          </p:nvSpPr>
          <p:spPr bwMode="auto">
            <a:xfrm>
              <a:off x="4362" y="310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6" name="Oval 196"/>
            <p:cNvSpPr>
              <a:spLocks noChangeArrowheads="1"/>
            </p:cNvSpPr>
            <p:nvPr/>
          </p:nvSpPr>
          <p:spPr bwMode="auto">
            <a:xfrm>
              <a:off x="4440" y="319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7" name="Oval 197"/>
            <p:cNvSpPr>
              <a:spLocks noChangeArrowheads="1"/>
            </p:cNvSpPr>
            <p:nvPr/>
          </p:nvSpPr>
          <p:spPr bwMode="auto">
            <a:xfrm>
              <a:off x="4389" y="314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8" name="Oval 199"/>
            <p:cNvSpPr>
              <a:spLocks noChangeArrowheads="1"/>
            </p:cNvSpPr>
            <p:nvPr/>
          </p:nvSpPr>
          <p:spPr bwMode="auto">
            <a:xfrm>
              <a:off x="4320" y="307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39" name="Oval 214"/>
            <p:cNvSpPr>
              <a:spLocks noChangeArrowheads="1"/>
            </p:cNvSpPr>
            <p:nvPr/>
          </p:nvSpPr>
          <p:spPr bwMode="auto">
            <a:xfrm>
              <a:off x="4416" y="317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0" name="Oval 258"/>
            <p:cNvSpPr>
              <a:spLocks noChangeArrowheads="1"/>
            </p:cNvSpPr>
            <p:nvPr/>
          </p:nvSpPr>
          <p:spPr bwMode="auto">
            <a:xfrm>
              <a:off x="4280" y="3042"/>
              <a:ext cx="604" cy="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1" name="Oval 276"/>
            <p:cNvSpPr>
              <a:spLocks noChangeArrowheads="1"/>
            </p:cNvSpPr>
            <p:nvPr/>
          </p:nvSpPr>
          <p:spPr bwMode="auto">
            <a:xfrm>
              <a:off x="4246" y="3010"/>
              <a:ext cx="672" cy="6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42" name="Group 280"/>
          <p:cNvGrpSpPr>
            <a:grpSpLocks/>
          </p:cNvGrpSpPr>
          <p:nvPr/>
        </p:nvGrpSpPr>
        <p:grpSpPr bwMode="auto">
          <a:xfrm>
            <a:off x="1470027" y="4724400"/>
            <a:ext cx="987425" cy="952500"/>
            <a:chOff x="4302" y="3012"/>
            <a:chExt cx="622" cy="600"/>
          </a:xfrm>
        </p:grpSpPr>
        <p:sp>
          <p:nvSpPr>
            <p:cNvPr id="43" name="Oval 269"/>
            <p:cNvSpPr>
              <a:spLocks noChangeArrowheads="1"/>
            </p:cNvSpPr>
            <p:nvPr/>
          </p:nvSpPr>
          <p:spPr bwMode="auto">
            <a:xfrm>
              <a:off x="4501" y="319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55+</a:t>
              </a:r>
            </a:p>
          </p:txBody>
        </p:sp>
        <p:sp>
          <p:nvSpPr>
            <p:cNvPr id="44" name="Oval 270"/>
            <p:cNvSpPr>
              <a:spLocks noChangeArrowheads="1"/>
            </p:cNvSpPr>
            <p:nvPr/>
          </p:nvSpPr>
          <p:spPr bwMode="auto">
            <a:xfrm>
              <a:off x="4402" y="307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5" name="Oval 271"/>
            <p:cNvSpPr>
              <a:spLocks noChangeArrowheads="1"/>
            </p:cNvSpPr>
            <p:nvPr/>
          </p:nvSpPr>
          <p:spPr bwMode="auto">
            <a:xfrm>
              <a:off x="4480" y="316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6" name="Oval 272"/>
            <p:cNvSpPr>
              <a:spLocks noChangeArrowheads="1"/>
            </p:cNvSpPr>
            <p:nvPr/>
          </p:nvSpPr>
          <p:spPr bwMode="auto">
            <a:xfrm>
              <a:off x="4429" y="311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7" name="Oval 273"/>
            <p:cNvSpPr>
              <a:spLocks noChangeArrowheads="1"/>
            </p:cNvSpPr>
            <p:nvPr/>
          </p:nvSpPr>
          <p:spPr bwMode="auto">
            <a:xfrm>
              <a:off x="4360" y="304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8" name="Oval 274"/>
            <p:cNvSpPr>
              <a:spLocks noChangeArrowheads="1"/>
            </p:cNvSpPr>
            <p:nvPr/>
          </p:nvSpPr>
          <p:spPr bwMode="auto">
            <a:xfrm>
              <a:off x="4456" y="314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49" name="Oval 275"/>
            <p:cNvSpPr>
              <a:spLocks noChangeArrowheads="1"/>
            </p:cNvSpPr>
            <p:nvPr/>
          </p:nvSpPr>
          <p:spPr bwMode="auto">
            <a:xfrm>
              <a:off x="4320" y="3012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0" name="Oval 279"/>
            <p:cNvSpPr>
              <a:spLocks noChangeArrowheads="1"/>
            </p:cNvSpPr>
            <p:nvPr/>
          </p:nvSpPr>
          <p:spPr bwMode="auto">
            <a:xfrm>
              <a:off x="4302" y="32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51" name="Group 138"/>
          <p:cNvGrpSpPr>
            <a:grpSpLocks/>
          </p:cNvGrpSpPr>
          <p:nvPr/>
        </p:nvGrpSpPr>
        <p:grpSpPr bwMode="auto">
          <a:xfrm>
            <a:off x="4110039" y="1895477"/>
            <a:ext cx="614363" cy="619125"/>
            <a:chOff x="4554" y="1278"/>
            <a:chExt cx="387" cy="390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629" y="1359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9+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608" y="1335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4584" y="1308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4594" y="134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6" name="Oval 125"/>
            <p:cNvSpPr>
              <a:spLocks noChangeArrowheads="1"/>
            </p:cNvSpPr>
            <p:nvPr/>
          </p:nvSpPr>
          <p:spPr bwMode="auto">
            <a:xfrm>
              <a:off x="4554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7" name="Oval 126"/>
            <p:cNvSpPr>
              <a:spLocks noChangeArrowheads="1"/>
            </p:cNvSpPr>
            <p:nvPr/>
          </p:nvSpPr>
          <p:spPr bwMode="auto">
            <a:xfrm>
              <a:off x="4797" y="16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8" name="Oval 127"/>
            <p:cNvSpPr>
              <a:spLocks noChangeArrowheads="1"/>
            </p:cNvSpPr>
            <p:nvPr/>
          </p:nvSpPr>
          <p:spPr bwMode="auto">
            <a:xfrm>
              <a:off x="4659" y="16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59" name="Oval 128"/>
            <p:cNvSpPr>
              <a:spLocks noChangeArrowheads="1"/>
            </p:cNvSpPr>
            <p:nvPr/>
          </p:nvSpPr>
          <p:spPr bwMode="auto">
            <a:xfrm>
              <a:off x="4887" y="152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0" name="Oval 129"/>
            <p:cNvSpPr>
              <a:spLocks noChangeArrowheads="1"/>
            </p:cNvSpPr>
            <p:nvPr/>
          </p:nvSpPr>
          <p:spPr bwMode="auto">
            <a:xfrm>
              <a:off x="4893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1" name="Oval 130"/>
            <p:cNvSpPr>
              <a:spLocks noChangeArrowheads="1"/>
            </p:cNvSpPr>
            <p:nvPr/>
          </p:nvSpPr>
          <p:spPr bwMode="auto">
            <a:xfrm>
              <a:off x="4755" y="127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62" name="Group 139"/>
          <p:cNvGrpSpPr>
            <a:grpSpLocks/>
          </p:cNvGrpSpPr>
          <p:nvPr/>
        </p:nvGrpSpPr>
        <p:grpSpPr bwMode="auto">
          <a:xfrm>
            <a:off x="4090988" y="2733677"/>
            <a:ext cx="709612" cy="695325"/>
            <a:chOff x="4533" y="1845"/>
            <a:chExt cx="447" cy="438"/>
          </a:xfrm>
        </p:grpSpPr>
        <p:sp>
          <p:nvSpPr>
            <p:cNvPr id="63" name="Oval 23"/>
            <p:cNvSpPr>
              <a:spLocks noChangeArrowheads="1"/>
            </p:cNvSpPr>
            <p:nvPr/>
          </p:nvSpPr>
          <p:spPr bwMode="auto">
            <a:xfrm>
              <a:off x="4632" y="1953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17+</a:t>
              </a:r>
            </a:p>
          </p:txBody>
        </p:sp>
        <p:sp>
          <p:nvSpPr>
            <p:cNvPr id="64" name="Oval 24"/>
            <p:cNvSpPr>
              <a:spLocks noChangeArrowheads="1"/>
            </p:cNvSpPr>
            <p:nvPr/>
          </p:nvSpPr>
          <p:spPr bwMode="auto">
            <a:xfrm>
              <a:off x="4611" y="1929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>
              <a:off x="4560" y="1872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6" name="Oval 26"/>
            <p:cNvSpPr>
              <a:spLocks noChangeArrowheads="1"/>
            </p:cNvSpPr>
            <p:nvPr/>
          </p:nvSpPr>
          <p:spPr bwMode="auto">
            <a:xfrm>
              <a:off x="4587" y="190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7" name="Oval 131"/>
            <p:cNvSpPr>
              <a:spLocks noChangeArrowheads="1"/>
            </p:cNvSpPr>
            <p:nvPr/>
          </p:nvSpPr>
          <p:spPr bwMode="auto">
            <a:xfrm>
              <a:off x="4597" y="189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8" name="Oval 132"/>
            <p:cNvSpPr>
              <a:spLocks noChangeArrowheads="1"/>
            </p:cNvSpPr>
            <p:nvPr/>
          </p:nvSpPr>
          <p:spPr bwMode="auto">
            <a:xfrm>
              <a:off x="4533" y="20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69" name="Oval 133"/>
            <p:cNvSpPr>
              <a:spLocks noChangeArrowheads="1"/>
            </p:cNvSpPr>
            <p:nvPr/>
          </p:nvSpPr>
          <p:spPr bwMode="auto">
            <a:xfrm>
              <a:off x="4800" y="22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0" name="Oval 134"/>
            <p:cNvSpPr>
              <a:spLocks noChangeArrowheads="1"/>
            </p:cNvSpPr>
            <p:nvPr/>
          </p:nvSpPr>
          <p:spPr bwMode="auto">
            <a:xfrm>
              <a:off x="4608" y="220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1" name="Oval 135"/>
            <p:cNvSpPr>
              <a:spLocks noChangeArrowheads="1"/>
            </p:cNvSpPr>
            <p:nvPr/>
          </p:nvSpPr>
          <p:spPr bwMode="auto">
            <a:xfrm>
              <a:off x="4932" y="206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2" name="Oval 136"/>
            <p:cNvSpPr>
              <a:spLocks noChangeArrowheads="1"/>
            </p:cNvSpPr>
            <p:nvPr/>
          </p:nvSpPr>
          <p:spPr bwMode="auto">
            <a:xfrm>
              <a:off x="4902" y="19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3" name="Oval 137"/>
            <p:cNvSpPr>
              <a:spLocks noChangeArrowheads="1"/>
            </p:cNvSpPr>
            <p:nvPr/>
          </p:nvSpPr>
          <p:spPr bwMode="auto">
            <a:xfrm>
              <a:off x="4761" y="184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74" name="Group 147"/>
          <p:cNvGrpSpPr>
            <a:grpSpLocks/>
          </p:cNvGrpSpPr>
          <p:nvPr/>
        </p:nvGrpSpPr>
        <p:grpSpPr bwMode="auto">
          <a:xfrm>
            <a:off x="4029077" y="3629027"/>
            <a:ext cx="771525" cy="790575"/>
            <a:chOff x="4506" y="2433"/>
            <a:chExt cx="486" cy="498"/>
          </a:xfrm>
        </p:grpSpPr>
        <p:sp>
          <p:nvSpPr>
            <p:cNvPr id="75" name="Oval 29"/>
            <p:cNvSpPr>
              <a:spLocks noChangeArrowheads="1"/>
            </p:cNvSpPr>
            <p:nvPr/>
          </p:nvSpPr>
          <p:spPr bwMode="auto">
            <a:xfrm>
              <a:off x="4613" y="2562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35+</a:t>
              </a:r>
            </a:p>
          </p:txBody>
        </p:sp>
        <p:sp>
          <p:nvSpPr>
            <p:cNvPr id="76" name="Oval 30"/>
            <p:cNvSpPr>
              <a:spLocks noChangeArrowheads="1"/>
            </p:cNvSpPr>
            <p:nvPr/>
          </p:nvSpPr>
          <p:spPr bwMode="auto">
            <a:xfrm>
              <a:off x="4514" y="2448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4592" y="253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8" name="Oval 32"/>
            <p:cNvSpPr>
              <a:spLocks noChangeArrowheads="1"/>
            </p:cNvSpPr>
            <p:nvPr/>
          </p:nvSpPr>
          <p:spPr bwMode="auto">
            <a:xfrm>
              <a:off x="4541" y="248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79" name="Oval 33"/>
            <p:cNvSpPr>
              <a:spLocks noChangeArrowheads="1"/>
            </p:cNvSpPr>
            <p:nvPr/>
          </p:nvSpPr>
          <p:spPr bwMode="auto">
            <a:xfrm>
              <a:off x="4568" y="251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0" name="Oval 34"/>
            <p:cNvSpPr>
              <a:spLocks noChangeArrowheads="1"/>
            </p:cNvSpPr>
            <p:nvPr/>
          </p:nvSpPr>
          <p:spPr bwMode="auto">
            <a:xfrm>
              <a:off x="4506" y="25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1" name="Oval 140"/>
            <p:cNvSpPr>
              <a:spLocks noChangeArrowheads="1"/>
            </p:cNvSpPr>
            <p:nvPr/>
          </p:nvSpPr>
          <p:spPr bwMode="auto">
            <a:xfrm>
              <a:off x="4527" y="278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2" name="Oval 141"/>
            <p:cNvSpPr>
              <a:spLocks noChangeArrowheads="1"/>
            </p:cNvSpPr>
            <p:nvPr/>
          </p:nvSpPr>
          <p:spPr bwMode="auto">
            <a:xfrm>
              <a:off x="4674" y="28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3" name="Oval 142"/>
            <p:cNvSpPr>
              <a:spLocks noChangeArrowheads="1"/>
            </p:cNvSpPr>
            <p:nvPr/>
          </p:nvSpPr>
          <p:spPr bwMode="auto">
            <a:xfrm>
              <a:off x="4857" y="28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4" name="Oval 143"/>
            <p:cNvSpPr>
              <a:spLocks noChangeArrowheads="1"/>
            </p:cNvSpPr>
            <p:nvPr/>
          </p:nvSpPr>
          <p:spPr bwMode="auto">
            <a:xfrm>
              <a:off x="4944" y="26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5" name="Oval 144"/>
            <p:cNvSpPr>
              <a:spLocks noChangeArrowheads="1"/>
            </p:cNvSpPr>
            <p:nvPr/>
          </p:nvSpPr>
          <p:spPr bwMode="auto">
            <a:xfrm>
              <a:off x="4845" y="246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86" name="Oval 145"/>
            <p:cNvSpPr>
              <a:spLocks noChangeArrowheads="1"/>
            </p:cNvSpPr>
            <p:nvPr/>
          </p:nvSpPr>
          <p:spPr bwMode="auto">
            <a:xfrm>
              <a:off x="4641" y="243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87" name="Group 154"/>
          <p:cNvGrpSpPr>
            <a:grpSpLocks/>
          </p:cNvGrpSpPr>
          <p:nvPr/>
        </p:nvGrpSpPr>
        <p:grpSpPr bwMode="auto">
          <a:xfrm>
            <a:off x="4005262" y="4557712"/>
            <a:ext cx="871538" cy="928688"/>
            <a:chOff x="4452" y="3024"/>
            <a:chExt cx="549" cy="585"/>
          </a:xfrm>
        </p:grpSpPr>
        <p:sp>
          <p:nvSpPr>
            <p:cNvPr id="88" name="Oval 36"/>
            <p:cNvSpPr>
              <a:spLocks noChangeArrowheads="1"/>
            </p:cNvSpPr>
            <p:nvPr/>
          </p:nvSpPr>
          <p:spPr bwMode="auto">
            <a:xfrm>
              <a:off x="4593" y="3198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53+</a:t>
              </a:r>
            </a:p>
          </p:txBody>
        </p:sp>
        <p:sp>
          <p:nvSpPr>
            <p:cNvPr id="89" name="Oval 37"/>
            <p:cNvSpPr>
              <a:spLocks noChangeArrowheads="1"/>
            </p:cNvSpPr>
            <p:nvPr/>
          </p:nvSpPr>
          <p:spPr bwMode="auto">
            <a:xfrm>
              <a:off x="4494" y="3084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0" name="Oval 38"/>
            <p:cNvSpPr>
              <a:spLocks noChangeArrowheads="1"/>
            </p:cNvSpPr>
            <p:nvPr/>
          </p:nvSpPr>
          <p:spPr bwMode="auto">
            <a:xfrm>
              <a:off x="4572" y="317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1" name="Oval 39"/>
            <p:cNvSpPr>
              <a:spLocks noChangeArrowheads="1"/>
            </p:cNvSpPr>
            <p:nvPr/>
          </p:nvSpPr>
          <p:spPr bwMode="auto">
            <a:xfrm>
              <a:off x="4521" y="311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2" name="Oval 40"/>
            <p:cNvSpPr>
              <a:spLocks noChangeArrowheads="1"/>
            </p:cNvSpPr>
            <p:nvPr/>
          </p:nvSpPr>
          <p:spPr bwMode="auto">
            <a:xfrm>
              <a:off x="4452" y="3048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3" name="Oval 41"/>
            <p:cNvSpPr>
              <a:spLocks noChangeArrowheads="1"/>
            </p:cNvSpPr>
            <p:nvPr/>
          </p:nvSpPr>
          <p:spPr bwMode="auto">
            <a:xfrm>
              <a:off x="4548" y="314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4" name="Oval 42"/>
            <p:cNvSpPr>
              <a:spLocks noChangeArrowheads="1"/>
            </p:cNvSpPr>
            <p:nvPr/>
          </p:nvSpPr>
          <p:spPr bwMode="auto">
            <a:xfrm>
              <a:off x="4452" y="31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5" name="Oval 148"/>
            <p:cNvSpPr>
              <a:spLocks noChangeArrowheads="1"/>
            </p:cNvSpPr>
            <p:nvPr/>
          </p:nvSpPr>
          <p:spPr bwMode="auto">
            <a:xfrm>
              <a:off x="4452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6" name="Oval 149"/>
            <p:cNvSpPr>
              <a:spLocks noChangeArrowheads="1"/>
            </p:cNvSpPr>
            <p:nvPr/>
          </p:nvSpPr>
          <p:spPr bwMode="auto">
            <a:xfrm>
              <a:off x="4647" y="356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7" name="Oval 150"/>
            <p:cNvSpPr>
              <a:spLocks noChangeArrowheads="1"/>
            </p:cNvSpPr>
            <p:nvPr/>
          </p:nvSpPr>
          <p:spPr bwMode="auto">
            <a:xfrm>
              <a:off x="4848" y="351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8" name="Oval 151"/>
            <p:cNvSpPr>
              <a:spLocks noChangeArrowheads="1"/>
            </p:cNvSpPr>
            <p:nvPr/>
          </p:nvSpPr>
          <p:spPr bwMode="auto">
            <a:xfrm>
              <a:off x="4953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9" name="Oval 152"/>
            <p:cNvSpPr>
              <a:spLocks noChangeArrowheads="1"/>
            </p:cNvSpPr>
            <p:nvPr/>
          </p:nvSpPr>
          <p:spPr bwMode="auto">
            <a:xfrm>
              <a:off x="4875" y="309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0" name="Oval 153"/>
            <p:cNvSpPr>
              <a:spLocks noChangeArrowheads="1"/>
            </p:cNvSpPr>
            <p:nvPr/>
          </p:nvSpPr>
          <p:spPr bwMode="auto">
            <a:xfrm>
              <a:off x="465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grpSp>
        <p:nvGrpSpPr>
          <p:cNvPr id="101" name="Group 161"/>
          <p:cNvGrpSpPr>
            <a:grpSpLocks/>
          </p:cNvGrpSpPr>
          <p:nvPr/>
        </p:nvGrpSpPr>
        <p:grpSpPr bwMode="auto">
          <a:xfrm>
            <a:off x="3886202" y="5548312"/>
            <a:ext cx="1014413" cy="1004888"/>
            <a:chOff x="4368" y="3675"/>
            <a:chExt cx="639" cy="633"/>
          </a:xfrm>
        </p:grpSpPr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>
              <a:off x="4567" y="3864"/>
              <a:ext cx="240" cy="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.VnTime" pitchFamily="34" charset="0"/>
                </a:rPr>
                <a:t>85+</a:t>
              </a:r>
            </a:p>
          </p:txBody>
        </p:sp>
        <p:sp>
          <p:nvSpPr>
            <p:cNvPr id="103" name="Oval 55"/>
            <p:cNvSpPr>
              <a:spLocks noChangeArrowheads="1"/>
            </p:cNvSpPr>
            <p:nvPr/>
          </p:nvSpPr>
          <p:spPr bwMode="auto">
            <a:xfrm>
              <a:off x="4468" y="3750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4" name="Oval 56"/>
            <p:cNvSpPr>
              <a:spLocks noChangeArrowheads="1"/>
            </p:cNvSpPr>
            <p:nvPr/>
          </p:nvSpPr>
          <p:spPr bwMode="auto">
            <a:xfrm>
              <a:off x="4546" y="3840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5" name="Oval 57"/>
            <p:cNvSpPr>
              <a:spLocks noChangeArrowheads="1"/>
            </p:cNvSpPr>
            <p:nvPr/>
          </p:nvSpPr>
          <p:spPr bwMode="auto">
            <a:xfrm>
              <a:off x="4495" y="3783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6" name="Oval 58"/>
            <p:cNvSpPr>
              <a:spLocks noChangeArrowheads="1"/>
            </p:cNvSpPr>
            <p:nvPr/>
          </p:nvSpPr>
          <p:spPr bwMode="auto">
            <a:xfrm>
              <a:off x="4426" y="3714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7" name="Oval 59"/>
            <p:cNvSpPr>
              <a:spLocks noChangeArrowheads="1"/>
            </p:cNvSpPr>
            <p:nvPr/>
          </p:nvSpPr>
          <p:spPr bwMode="auto">
            <a:xfrm>
              <a:off x="4522" y="3813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8" name="Oval 60"/>
            <p:cNvSpPr>
              <a:spLocks noChangeArrowheads="1"/>
            </p:cNvSpPr>
            <p:nvPr/>
          </p:nvSpPr>
          <p:spPr bwMode="auto">
            <a:xfrm>
              <a:off x="4386" y="3684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09" name="Oval 61"/>
            <p:cNvSpPr>
              <a:spLocks noChangeArrowheads="1"/>
            </p:cNvSpPr>
            <p:nvPr/>
          </p:nvSpPr>
          <p:spPr bwMode="auto">
            <a:xfrm>
              <a:off x="4368" y="388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0" name="Oval 155"/>
            <p:cNvSpPr>
              <a:spLocks noChangeArrowheads="1"/>
            </p:cNvSpPr>
            <p:nvPr/>
          </p:nvSpPr>
          <p:spPr bwMode="auto">
            <a:xfrm>
              <a:off x="4410" y="41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1" name="Oval 156"/>
            <p:cNvSpPr>
              <a:spLocks noChangeArrowheads="1"/>
            </p:cNvSpPr>
            <p:nvPr/>
          </p:nvSpPr>
          <p:spPr bwMode="auto">
            <a:xfrm>
              <a:off x="4632" y="42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2" name="Oval 157"/>
            <p:cNvSpPr>
              <a:spLocks noChangeArrowheads="1"/>
            </p:cNvSpPr>
            <p:nvPr/>
          </p:nvSpPr>
          <p:spPr bwMode="auto">
            <a:xfrm>
              <a:off x="4908" y="413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3" name="Oval 158"/>
            <p:cNvSpPr>
              <a:spLocks noChangeArrowheads="1"/>
            </p:cNvSpPr>
            <p:nvPr/>
          </p:nvSpPr>
          <p:spPr bwMode="auto">
            <a:xfrm>
              <a:off x="4848" y="37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4" name="Oval 159"/>
            <p:cNvSpPr>
              <a:spLocks noChangeArrowheads="1"/>
            </p:cNvSpPr>
            <p:nvPr/>
          </p:nvSpPr>
          <p:spPr bwMode="auto">
            <a:xfrm>
              <a:off x="4959" y="38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115" name="Oval 160"/>
            <p:cNvSpPr>
              <a:spLocks noChangeArrowheads="1"/>
            </p:cNvSpPr>
            <p:nvPr/>
          </p:nvSpPr>
          <p:spPr bwMode="auto">
            <a:xfrm>
              <a:off x="4560" y="367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724400" y="304800"/>
            <a:ext cx="4267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 so sánh số electron lớp ngoài cùng với số thứ tự nhóm ?</a:t>
            </a:r>
          </a:p>
        </p:txBody>
      </p:sp>
      <p:sp>
        <p:nvSpPr>
          <p:cNvPr id="119" name="Cloud 118"/>
          <p:cNvSpPr/>
          <p:nvPr/>
        </p:nvSpPr>
        <p:spPr>
          <a:xfrm>
            <a:off x="4876800" y="2590800"/>
            <a:ext cx="4038600" cy="3048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thứ tự nhóm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lớp electron lớp ngoài cùng</a:t>
            </a:r>
          </a:p>
        </p:txBody>
      </p:sp>
    </p:spTree>
    <p:extLst>
      <p:ext uri="{BB962C8B-B14F-4D97-AF65-F5344CB8AC3E}">
        <p14:creationId xmlns:p14="http://schemas.microsoft.com/office/powerpoint/2010/main" val="23542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" y="1697736"/>
            <a:ext cx="9037320" cy="4721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gồm các nguyên tố mà nguyên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…………………........... …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sắp xếp thành cột 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…………………………………..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- ……………………..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số electron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cùng của nguyên tử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5964" y="2554962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18032" y="3289530"/>
            <a:ext cx="556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992" y="3832074"/>
            <a:ext cx="3183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6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3736" y="244564"/>
            <a:ext cx="23682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104" y="782183"/>
            <a:ext cx="80375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4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ài 8: Bài luyện tập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8" y="1719073"/>
            <a:ext cx="5998464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87552" y="4860407"/>
            <a:ext cx="7214616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elctron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984" y="5374965"/>
            <a:ext cx="7315200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 electron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electron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96858" y="1271017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1 gồm 8 chữ cái, đó là từ chỉ: hạt vô cùng nhỏ và trung hoà về điện.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944" y="451121"/>
            <a:ext cx="808329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Photpho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8496" y="3504993"/>
            <a:ext cx="88696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1549" y="2438616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74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3N.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752" y="2430391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42056" y="2932359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Kali: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458467" y="2913850"/>
            <a:ext cx="63831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74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7K.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8803" y="3490587"/>
            <a:ext cx="3273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951856" y="1817743"/>
            <a:ext cx="1397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2688" y="2513647"/>
            <a:ext cx="6812280" cy="235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2.16 = 32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đvC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248" y="430955"/>
            <a:ext cx="692200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4384" y="1918327"/>
            <a:ext cx="1397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6152" y="771161"/>
            <a:ext cx="755294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electron.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3856" y="2251279"/>
            <a:ext cx="7397496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 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35608" y="3145536"/>
            <a:ext cx="475488" cy="46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3544" y="826025"/>
            <a:ext cx="763524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O, K, Al, F, Mg, P.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8992" y="2148743"/>
            <a:ext cx="4572000" cy="20962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Mg, Al, K, F, P, O.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Al, K, Mg, O, F, P.   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K, Mg, Al, F, O, P.  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>
              <a:lnSpc>
                <a:spcPct val="107000"/>
              </a:lnSpc>
              <a:spcBef>
                <a:spcPts val="300"/>
              </a:spcBef>
              <a:spcAft>
                <a:spcPts val="75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K, Mg, Al, P, O, F.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62456" y="3758184"/>
            <a:ext cx="475488" cy="46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749296" y="624840"/>
            <a:ext cx="3833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56488" y="1647508"/>
            <a:ext cx="8077200" cy="116955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+ </a:t>
            </a:r>
            <a:r>
              <a:rPr lang="pt-BR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Hoàn thiện các bài tập trong phiếu học tập. </a:t>
            </a:r>
            <a:endParaRPr lang="pt-BR" altLang="en-US" sz="28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96858" y="1271017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2 gồm 6 chữ cái, chỉ khái niệm được định nghĩa là: tập hợp các nguyên tử có cùng số lớp e.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96858" y="1271017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3 gồm 7 chữ cái chỉ: khối lượng nguyên tử tập trung hầu hết ở phần này.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4 gồm 8 chữ cái chỉ: tập hợp những nguyên tử cùng loại.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5 gồm 6 chữ cái chỉ: hạt cấu tạo nên hạt nhân, mang điện tích dương.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05418" y="1344169"/>
            <a:ext cx="7735077" cy="29626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thứ 6 gồm 8 chữ cái chỉ: hạt cấu tạo nên nguyên tử mang điện tích âm.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11896" y="6300216"/>
            <a:ext cx="603504" cy="43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</TotalTime>
  <Words>1437</Words>
  <PresentationFormat>On-screen Show (4:3)</PresentationFormat>
  <Paragraphs>290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.VnTime</vt:lpstr>
      <vt:lpstr>Arial</vt:lpstr>
      <vt:lpstr>Calibri</vt:lpstr>
      <vt:lpstr>Calibri Light</vt:lpstr>
      <vt:lpstr>Courier New</vt:lpstr>
      <vt:lpstr>Symbol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 kì 1</vt:lpstr>
      <vt:lpstr>Chu kì 2</vt:lpstr>
      <vt:lpstr>Chu kì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2022-06-24T02:06:52Z</dcterms:created>
  <dcterms:modified xsi:type="dcterms:W3CDTF">2022-06-29T09:34:24Z</dcterms:modified>
</cp:coreProperties>
</file>