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6"/>
  </p:notesMasterIdLst>
  <p:sldIdLst>
    <p:sldId id="313" r:id="rId4"/>
    <p:sldId id="301" r:id="rId5"/>
    <p:sldId id="315" r:id="rId7"/>
    <p:sldId id="316" r:id="rId8"/>
  </p:sldIdLst>
  <p:sldSz cx="24384000" cy="13716000"/>
  <p:notesSz cx="6858000" cy="9144000"/>
  <p:custDataLst>
    <p:tags r:id="rId12"/>
  </p:custDataLst>
  <p:defaultTextStyle>
    <a:defPPr>
      <a:defRPr lang="en-US"/>
    </a:defPPr>
    <a:lvl1pPr marL="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39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41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80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83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22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61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63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02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F8AE"/>
    <a:srgbClr val="C6F9BD"/>
    <a:srgbClr val="F3F6D2"/>
    <a:srgbClr val="DDF5C7"/>
    <a:srgbClr val="DEFEE1"/>
    <a:srgbClr val="E1FFBD"/>
    <a:srgbClr val="BFFDE5"/>
    <a:srgbClr val="E7F7FF"/>
    <a:srgbClr val="D6F7FE"/>
    <a:srgbClr val="EEF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021" autoAdjust="0"/>
    <p:restoredTop sz="94139" autoAdjust="0"/>
  </p:normalViewPr>
  <p:slideViewPr>
    <p:cSldViewPr>
      <p:cViewPr varScale="1">
        <p:scale>
          <a:sx n="42" d="100"/>
          <a:sy n="42" d="100"/>
        </p:scale>
        <p:origin x="114" y="94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39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41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80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83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22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61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63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02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9727" y="1781954"/>
            <a:ext cx="21031200" cy="2651126"/>
          </a:xfrm>
          <a:prstGeom prst="rect">
            <a:avLst/>
          </a:prstGeom>
        </p:spPr>
        <p:txBody>
          <a:bodyPr/>
          <a:lstStyle>
            <a:lvl1pPr algn="l">
              <a:defRPr sz="5400">
                <a:latin typeface="Tomaho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9727" y="4702953"/>
            <a:ext cx="10363200" cy="8702676"/>
          </a:xfrm>
          <a:prstGeom prst="rect">
            <a:avLst/>
          </a:prstGeom>
        </p:spPr>
        <p:txBody>
          <a:bodyPr/>
          <a:lstStyle>
            <a:lvl1pPr algn="l">
              <a:defRPr sz="4800">
                <a:latin typeface="Tomaho"/>
              </a:defRPr>
            </a:lvl1pPr>
            <a:lvl2pPr algn="l">
              <a:defRPr sz="4800">
                <a:latin typeface="Tomaho"/>
              </a:defRPr>
            </a:lvl2pPr>
            <a:lvl3pPr algn="l">
              <a:defRPr sz="4800">
                <a:latin typeface="Tomaho"/>
              </a:defRPr>
            </a:lvl3pPr>
            <a:lvl4pPr algn="l">
              <a:defRPr sz="4800">
                <a:latin typeface="Tomaho"/>
              </a:defRPr>
            </a:lvl4pPr>
            <a:lvl5pPr algn="l">
              <a:defRPr sz="4800">
                <a:latin typeface="Tomaho"/>
              </a:defRPr>
            </a:lvl5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67727" y="4702953"/>
            <a:ext cx="10363200" cy="8702676"/>
          </a:xfrm>
          <a:prstGeom prst="rect">
            <a:avLst/>
          </a:prstGeom>
        </p:spPr>
        <p:txBody>
          <a:bodyPr/>
          <a:lstStyle>
            <a:lvl1pPr algn="l">
              <a:defRPr sz="4800">
                <a:latin typeface="Tomaho"/>
              </a:defRPr>
            </a:lvl1pPr>
            <a:lvl2pPr algn="l">
              <a:defRPr sz="4800">
                <a:latin typeface="Tomaho"/>
              </a:defRPr>
            </a:lvl2pPr>
            <a:lvl3pPr algn="l">
              <a:defRPr sz="4800">
                <a:latin typeface="Tomaho"/>
              </a:defRPr>
            </a:lvl3pPr>
            <a:lvl4pPr algn="l">
              <a:defRPr sz="4800">
                <a:latin typeface="Tomaho"/>
              </a:defRPr>
            </a:lvl4pPr>
            <a:lvl5pPr algn="l">
              <a:defRPr sz="4800">
                <a:latin typeface="Tomaho"/>
              </a:defRPr>
            </a:lvl5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2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2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1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image" Target="../media/image2.png"/><Relationship Id="rId15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4203" y="1065704"/>
            <a:ext cx="24239797" cy="126502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9677400" y="1676400"/>
            <a:ext cx="13944600" cy="11583070"/>
            <a:chOff x="9851187" y="2126503"/>
            <a:chExt cx="13944600" cy="11583070"/>
          </a:xfrm>
        </p:grpSpPr>
        <p:grpSp>
          <p:nvGrpSpPr>
            <p:cNvPr id="8" name="Group 7"/>
            <p:cNvGrpSpPr/>
            <p:nvPr/>
          </p:nvGrpSpPr>
          <p:grpSpPr>
            <a:xfrm>
              <a:off x="9851187" y="2126503"/>
              <a:ext cx="13944600" cy="11583070"/>
              <a:chOff x="1339699" y="3448230"/>
              <a:chExt cx="13944600" cy="11583070"/>
            </a:xfrm>
          </p:grpSpPr>
          <p:sp>
            <p:nvSpPr>
              <p:cNvPr id="10" name="Right Triangle 9"/>
              <p:cNvSpPr/>
              <p:nvPr/>
            </p:nvSpPr>
            <p:spPr>
              <a:xfrm flipH="1">
                <a:off x="8958821" y="3486542"/>
                <a:ext cx="193377" cy="212342"/>
              </a:xfrm>
              <a:prstGeom prst="rtTriangle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339699" y="3448230"/>
                <a:ext cx="13944600" cy="11583070"/>
                <a:chOff x="1339699" y="3448230"/>
                <a:chExt cx="13944600" cy="11583070"/>
              </a:xfrm>
            </p:grpSpPr>
            <p:sp>
              <p:nvSpPr>
                <p:cNvPr id="12" name="Rounded Rectangle 11"/>
                <p:cNvSpPr/>
                <p:nvPr/>
              </p:nvSpPr>
              <p:spPr>
                <a:xfrm>
                  <a:off x="1339699" y="3696072"/>
                  <a:ext cx="13944600" cy="11335228"/>
                </a:xfrm>
                <a:prstGeom prst="roundRect">
                  <a:avLst>
                    <a:gd name="adj" fmla="val 2374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rgbClr val="0999C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18000" rIns="36000" bIns="18000" rtlCol="0" anchor="ctr"/>
                <a:lstStyle/>
                <a:p>
                  <a:pPr algn="ctr"/>
                  <a:endParaRPr lang="en-US" sz="46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5759299" y="3448230"/>
                  <a:ext cx="3890809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sz="5400" b="1" cap="all" dirty="0">
                      <a:ln w="0"/>
                      <a:solidFill>
                        <a:schemeClr val="bg1"/>
                      </a:solidFill>
                      <a:effectLst>
                        <a:reflection blurRad="12700" stA="50000" endPos="50000" dist="5000" dir="5400000" sy="-100000" rotWithShape="0"/>
                      </a:effectLst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CHƯƠNG I</a:t>
                  </a:r>
                  <a:endParaRPr lang="en-US" sz="5400" b="1" cap="all" dirty="0">
                    <a:ln w="0"/>
                    <a:solidFill>
                      <a:schemeClr val="bg1"/>
                    </a:solidFill>
                    <a:effectLst>
                      <a:reflection blurRad="12700" stA="50000" endPos="50000" dist="5000" dir="5400000" sy="-100000" rotWithShape="0"/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  <p:sp>
          <p:nvSpPr>
            <p:cNvPr id="15" name="Right Triangle 14"/>
            <p:cNvSpPr/>
            <p:nvPr/>
          </p:nvSpPr>
          <p:spPr>
            <a:xfrm flipH="1">
              <a:off x="11477625" y="2164818"/>
              <a:ext cx="193377" cy="212342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flipV="1">
              <a:off x="11671001" y="2164811"/>
              <a:ext cx="10807999" cy="1333291"/>
            </a:xfrm>
            <a:prstGeom prst="round2Same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1757873" y="5288484"/>
              <a:ext cx="10634253" cy="510540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§1.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Mệnh</a:t>
              </a: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đề</a:t>
              </a:r>
              <a:endParaRPr lang="en-US" sz="60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§2.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hợp</a:t>
              </a:r>
              <a:endParaRPr lang="en-US" sz="60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§3</a:t>
              </a:r>
              <a:r>
                <a:rPr lang="en-US" sz="6000" b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Bài tập cuối chương 1</a:t>
              </a:r>
              <a:endParaRPr lang="en-US" sz="60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1912450" y="2428363"/>
              <a:ext cx="103251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>
                  <a:solidFill>
                    <a:schemeClr val="bg1"/>
                  </a:solidFill>
                  <a:latin typeface="+mj-lt"/>
                </a:rPr>
                <a:t>CHƯƠNG I. MỆNH </a:t>
              </a:r>
              <a:r>
                <a:rPr lang="vi-VN" sz="4800" b="1">
                  <a:solidFill>
                    <a:schemeClr val="bg1"/>
                  </a:solidFill>
                  <a:latin typeface="+mj-lt"/>
                </a:rPr>
                <a:t>ĐỀ </a:t>
              </a:r>
              <a:r>
                <a:rPr lang="en-US" sz="4800" b="1">
                  <a:solidFill>
                    <a:schemeClr val="bg1"/>
                  </a:solidFill>
                  <a:latin typeface="+mj-lt"/>
                </a:rPr>
                <a:t>VÀ</a:t>
              </a:r>
              <a:r>
                <a:rPr lang="vi-VN" sz="4800" b="1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vi-VN" sz="4800" b="1" dirty="0">
                  <a:solidFill>
                    <a:schemeClr val="bg1"/>
                  </a:solidFill>
                  <a:latin typeface="+mj-lt"/>
                </a:rPr>
                <a:t>TẬP HỢP</a:t>
              </a:r>
              <a:endParaRPr lang="vi-VN" sz="48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5092" y="1714708"/>
            <a:ext cx="8153400" cy="115447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90600" y="1957614"/>
            <a:ext cx="22808128" cy="11529786"/>
            <a:chOff x="1447799" y="1941610"/>
            <a:chExt cx="22808128" cy="11529786"/>
          </a:xfrm>
        </p:grpSpPr>
        <p:grpSp>
          <p:nvGrpSpPr>
            <p:cNvPr id="2" name="Group 1"/>
            <p:cNvGrpSpPr/>
            <p:nvPr/>
          </p:nvGrpSpPr>
          <p:grpSpPr>
            <a:xfrm>
              <a:off x="1447799" y="1941610"/>
              <a:ext cx="22808128" cy="11529786"/>
              <a:chOff x="1447799" y="1941610"/>
              <a:chExt cx="22808128" cy="11529786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1575873" y="1941610"/>
                <a:ext cx="22680054" cy="11529786"/>
              </a:xfrm>
              <a:prstGeom prst="roundRect">
                <a:avLst>
                  <a:gd name="adj" fmla="val 2127"/>
                </a:avLst>
              </a:prstGeom>
              <a:solidFill>
                <a:schemeClr val="bg1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04" name="Picture 53"/>
              <p:cNvPicPr>
                <a:picLocks noChangeAspect="1" noChangeArrowheads="1"/>
              </p:cNvPicPr>
              <p:nvPr/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1230" y="2975075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7467544" y="4114018"/>
                <a:ext cx="13632086" cy="8332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10" tIns="45705" rIns="91410" bIns="45705"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56" name="Group 60"/>
              <p:cNvGrpSpPr/>
              <p:nvPr/>
            </p:nvGrpSpPr>
            <p:grpSpPr>
              <a:xfrm>
                <a:off x="1447800" y="5264647"/>
                <a:ext cx="11518637" cy="907184"/>
                <a:chOff x="7459670" y="7086600"/>
                <a:chExt cx="11519970" cy="907289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9092456" y="7178187"/>
                  <a:ext cx="9887184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en-US" sz="4700" b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 ĐỀ. MỆNH ĐỀ CHỨA BIẾN</a:t>
                  </a:r>
                  <a:endParaRPr lang="en-US" sz="4700" b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58" name="Group 26"/>
                <p:cNvGrpSpPr/>
                <p:nvPr/>
              </p:nvGrpSpPr>
              <p:grpSpPr>
                <a:xfrm>
                  <a:off x="7459670" y="7086600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59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60" name="Group 28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61" name="Round Same Side Corner Rectangle 60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7958807" y="7688759"/>
                      <a:ext cx="507514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63" name="Group 67"/>
              <p:cNvGrpSpPr/>
              <p:nvPr/>
            </p:nvGrpSpPr>
            <p:grpSpPr>
              <a:xfrm>
                <a:off x="1447800" y="8814033"/>
                <a:ext cx="10524775" cy="929775"/>
                <a:chOff x="7459670" y="8524495"/>
                <a:chExt cx="10525993" cy="929882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9092456" y="8638675"/>
                  <a:ext cx="8893207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None/>
                    <a:defRPr/>
                  </a:pPr>
                  <a:r>
                    <a:rPr lang="en-US" sz="4700" b="1" spc="-150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PHỦ ĐỊNH CỦA MỘT MỆNH ĐỀ</a:t>
                  </a:r>
                  <a:endParaRPr lang="en-US" sz="4700" b="1" spc="-150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76" name="Group 32"/>
                <p:cNvGrpSpPr/>
                <p:nvPr/>
              </p:nvGrpSpPr>
              <p:grpSpPr>
                <a:xfrm>
                  <a:off x="7459670" y="8524495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77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78" name="Group 41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79" name="Round Same Side Corner Rectangle 78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80" name="TextBox 79"/>
                    <p:cNvSpPr txBox="1"/>
                    <p:nvPr/>
                  </p:nvSpPr>
                  <p:spPr>
                    <a:xfrm>
                      <a:off x="7958806" y="7688759"/>
                      <a:ext cx="507513" cy="70796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81" name="Group 74"/>
              <p:cNvGrpSpPr/>
              <p:nvPr/>
            </p:nvGrpSpPr>
            <p:grpSpPr>
              <a:xfrm>
                <a:off x="1447800" y="11125200"/>
                <a:ext cx="16307263" cy="914831"/>
                <a:chOff x="7459670" y="9982200"/>
                <a:chExt cx="16309150" cy="914937"/>
              </a:xfrm>
            </p:grpSpPr>
            <p:sp>
              <p:nvSpPr>
                <p:cNvPr id="82" name="Rectangle 81"/>
                <p:cNvSpPr/>
                <p:nvPr/>
              </p:nvSpPr>
              <p:spPr>
                <a:xfrm>
                  <a:off x="8900530" y="10081435"/>
                  <a:ext cx="14868290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en-US" sz="4700" b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MỆNH ĐỀ ĐẢO - HAI MỆNH ĐỀ TƯƠNG ĐƯƠNG</a:t>
                  </a:r>
                  <a:endParaRPr lang="en-US" sz="4700" b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83" name="Group 44"/>
                <p:cNvGrpSpPr/>
                <p:nvPr/>
              </p:nvGrpSpPr>
              <p:grpSpPr>
                <a:xfrm>
                  <a:off x="7459670" y="9982200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84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85" name="Group 46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86" name="Round Same Side Corner Rectangle 85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87" name="TextBox 86"/>
                    <p:cNvSpPr txBox="1"/>
                    <p:nvPr/>
                  </p:nvSpPr>
                  <p:spPr>
                    <a:xfrm>
                      <a:off x="7958808" y="7688759"/>
                      <a:ext cx="507513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88" name="Group 87"/>
              <p:cNvGrpSpPr/>
              <p:nvPr/>
            </p:nvGrpSpPr>
            <p:grpSpPr>
              <a:xfrm>
                <a:off x="3462338" y="6486123"/>
                <a:ext cx="10379283" cy="890586"/>
                <a:chOff x="-1303336" y="2872606"/>
                <a:chExt cx="10379283" cy="890586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84347" y="2932195"/>
                  <a:ext cx="8991600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đề</a:t>
                  </a:r>
                  <a:endParaRPr lang="en-US" sz="4800" b="1" i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0" name="Rounded Rectangle 89"/>
                <p:cNvSpPr/>
                <p:nvPr/>
              </p:nvSpPr>
              <p:spPr>
                <a:xfrm>
                  <a:off x="-1303336" y="2875252"/>
                  <a:ext cx="1269206" cy="804672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-920921" y="2872606"/>
                  <a:ext cx="543740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400" b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1</a:t>
                  </a:r>
                  <a:endParaRPr lang="en-US" sz="4400" b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grpSp>
            <p:nvGrpSpPr>
              <p:cNvPr id="92" name="Group 91"/>
              <p:cNvGrpSpPr/>
              <p:nvPr/>
            </p:nvGrpSpPr>
            <p:grpSpPr>
              <a:xfrm>
                <a:off x="3462338" y="7659171"/>
                <a:ext cx="10253661" cy="861774"/>
                <a:chOff x="-1303336" y="2818150"/>
                <a:chExt cx="10253661" cy="861774"/>
              </a:xfrm>
            </p:grpSpPr>
            <p:sp>
              <p:nvSpPr>
                <p:cNvPr id="93" name="TextBox 92"/>
                <p:cNvSpPr txBox="1"/>
                <p:nvPr/>
              </p:nvSpPr>
              <p:spPr>
                <a:xfrm>
                  <a:off x="-41275" y="2818150"/>
                  <a:ext cx="8991600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đề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chứa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biến</a:t>
                  </a:r>
                  <a:endParaRPr lang="en-US" sz="4800" b="1" i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4" name="Rounded Rectangle 93"/>
                <p:cNvSpPr/>
                <p:nvPr/>
              </p:nvSpPr>
              <p:spPr>
                <a:xfrm>
                  <a:off x="-1303336" y="2875252"/>
                  <a:ext cx="1269206" cy="804672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5" name="TextBox 94"/>
                <p:cNvSpPr txBox="1"/>
                <p:nvPr/>
              </p:nvSpPr>
              <p:spPr>
                <a:xfrm>
                  <a:off x="-955675" y="2847202"/>
                  <a:ext cx="543740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400" b="1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2</a:t>
                  </a:r>
                  <a:endParaRPr lang="en-US" sz="44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grpSp>
            <p:nvGrpSpPr>
              <p:cNvPr id="47" name="Group 67"/>
              <p:cNvGrpSpPr/>
              <p:nvPr/>
            </p:nvGrpSpPr>
            <p:grpSpPr>
              <a:xfrm>
                <a:off x="1447799" y="9982200"/>
                <a:ext cx="7596774" cy="956919"/>
                <a:chOff x="7459670" y="8524495"/>
                <a:chExt cx="9822005" cy="957029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9529918" y="8665822"/>
                  <a:ext cx="7751757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None/>
                    <a:defRPr/>
                  </a:pPr>
                  <a:r>
                    <a:rPr lang="en-US" sz="4700" b="1" spc="-150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 ĐỀ KÉO THEO</a:t>
                  </a:r>
                  <a:endParaRPr lang="en-US" sz="4700" b="1" spc="-150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49" name="Group 32"/>
                <p:cNvGrpSpPr/>
                <p:nvPr/>
              </p:nvGrpSpPr>
              <p:grpSpPr>
                <a:xfrm>
                  <a:off x="7459670" y="8524495"/>
                  <a:ext cx="1800329" cy="929883"/>
                  <a:chOff x="7459669" y="7543800"/>
                  <a:chExt cx="1785466" cy="929883"/>
                </a:xfrm>
              </p:grpSpPr>
              <p:sp>
                <p:nvSpPr>
                  <p:cNvPr id="50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51" name="Group 41"/>
                  <p:cNvGrpSpPr/>
                  <p:nvPr/>
                </p:nvGrpSpPr>
                <p:grpSpPr>
                  <a:xfrm>
                    <a:off x="7469189" y="7685126"/>
                    <a:ext cx="1775946" cy="788557"/>
                    <a:chOff x="7469189" y="7685126"/>
                    <a:chExt cx="1775946" cy="788557"/>
                  </a:xfrm>
                </p:grpSpPr>
                <p:sp>
                  <p:nvSpPr>
                    <p:cNvPr id="52" name="Round Same Side Corner Rectangle 51"/>
                    <p:cNvSpPr/>
                    <p:nvPr/>
                  </p:nvSpPr>
                  <p:spPr>
                    <a:xfrm rot="5400000">
                      <a:off x="7962883" y="7191432"/>
                      <a:ext cx="788557" cy="1775946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53" name="TextBox 52"/>
                    <p:cNvSpPr txBox="1"/>
                    <p:nvPr/>
                  </p:nvSpPr>
                  <p:spPr>
                    <a:xfrm>
                      <a:off x="8104940" y="7725421"/>
                      <a:ext cx="656097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54" name="Group 74"/>
              <p:cNvGrpSpPr/>
              <p:nvPr/>
            </p:nvGrpSpPr>
            <p:grpSpPr>
              <a:xfrm>
                <a:off x="1447800" y="12257830"/>
                <a:ext cx="6294906" cy="962527"/>
                <a:chOff x="7459670" y="9982200"/>
                <a:chExt cx="6295633" cy="962638"/>
              </a:xfrm>
            </p:grpSpPr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5" name="Rectangle 54"/>
                    <p:cNvSpPr/>
                    <p:nvPr/>
                  </p:nvSpPr>
                  <p:spPr>
                    <a:xfrm>
                      <a:off x="8900529" y="10129136"/>
                      <a:ext cx="4854774" cy="81570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en-US" sz="4700" b="1" dirty="0">
                          <a:solidFill>
                            <a:srgbClr val="24245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KÍ HIỆU </a:t>
                      </a:r>
                      <a14:m>
                        <m:oMath xmlns:m="http://schemas.openxmlformats.org/officeDocument/2006/math">
                          <m:r>
                            <a:rPr lang="en-US" sz="4700" b="1" i="1" smtClean="0">
                              <a:solidFill>
                                <a:srgbClr val="242452"/>
                              </a:solidFill>
                              <a:latin typeface="Cambria Math" panose="02040503050406030204"/>
                              <a:ea typeface="Cambria Math" panose="02040503050406030204"/>
                              <a:cs typeface="Tahoma" panose="020B0604030504040204" pitchFamily="34" charset="0"/>
                            </a:rPr>
                            <m:t>∀ </m:t>
                          </m:r>
                        </m:oMath>
                      </a14:m>
                      <a:r>
                        <a:rPr lang="en-US" sz="4700" b="1" dirty="0">
                          <a:solidFill>
                            <a:srgbClr val="24245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 </a:t>
                      </a:r>
                      <a14:m>
                        <m:oMath xmlns:m="http://schemas.openxmlformats.org/officeDocument/2006/math">
                          <m:r>
                            <a:rPr lang="en-US" sz="4700" b="1" i="1" smtClean="0">
                              <a:solidFill>
                                <a:srgbClr val="242452"/>
                              </a:solidFill>
                              <a:latin typeface="Cambria Math" panose="02040503050406030204"/>
                              <a:ea typeface="Cambria Math" panose="02040503050406030204"/>
                              <a:cs typeface="Tahoma" panose="020B0604030504040204" pitchFamily="34" charset="0"/>
                            </a:rPr>
                            <m:t>∃</m:t>
                          </m:r>
                        </m:oMath>
                      </a14:m>
                      <a:endParaRPr lang="en-US" sz="4700" b="1" dirty="0">
                        <a:solidFill>
                          <a:srgbClr val="24245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55" name="Rectangle 5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00529" y="10129136"/>
                      <a:ext cx="4854774" cy="815702"/>
                    </a:xfrm>
                    <a:prstGeom prst="rect">
                      <a:avLst/>
                    </a:prstGeom>
                    <a:blipFill rotWithShape="1">
                      <a:blip r:embed="rId2"/>
                    </a:blipFill>
                  </p:spPr>
                  <p:txBody>
                    <a:bodyPr/>
                    <a:lstStyle/>
                    <a:p>
                      <a:r>
                        <a:rPr lang="en-US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64" name="Group 44"/>
                <p:cNvGrpSpPr/>
                <p:nvPr/>
              </p:nvGrpSpPr>
              <p:grpSpPr>
                <a:xfrm>
                  <a:off x="7459670" y="9982200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65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66" name="Group 46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67" name="Round Same Side Corner Rectangle 66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68" name="TextBox 67"/>
                    <p:cNvSpPr txBox="1"/>
                    <p:nvPr/>
                  </p:nvSpPr>
                  <p:spPr>
                    <a:xfrm>
                      <a:off x="7949269" y="7688759"/>
                      <a:ext cx="526593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103" name="Google Shape;122;p14"/>
            <p:cNvSpPr/>
            <p:nvPr/>
          </p:nvSpPr>
          <p:spPr>
            <a:xfrm>
              <a:off x="2873941" y="2676229"/>
              <a:ext cx="4418523" cy="882637"/>
            </a:xfrm>
            <a:prstGeom prst="rect">
              <a:avLst/>
            </a:prstGeom>
            <a:noFill/>
            <a:ln>
              <a:noFill/>
            </a:ln>
            <a:effectLst>
              <a:outerShdw blurRad="152400" dist="317500" dir="5400000" sx="90000" sy="-19000" rotWithShape="0">
                <a:srgbClr val="000000">
                  <a:alpha val="14901"/>
                </a:srgbClr>
              </a:outerShdw>
            </a:effectLst>
          </p:spPr>
          <p:txBody>
            <a:bodyPr spcFirstLastPara="1" wrap="square" lIns="91425" tIns="45700" rIns="91425" bIns="45700" anchor="t" anchorCtr="0">
              <a:noAutofit/>
              <a:scene3d>
                <a:camera prst="orthographicFront"/>
                <a:lightRig rig="threePt" dir="t"/>
              </a:scene3d>
              <a:sp3d prstMaterial="metal"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0">
                  <a:solidFill>
                    <a:srgbClr val="FF0000"/>
                  </a:solidFill>
                  <a:effectLst>
                    <a:glow rad="76200">
                      <a:srgbClr val="FFFF00">
                        <a:alpha val="47000"/>
                      </a:srgbClr>
                    </a:glow>
                    <a:outerShdw blurRad="50800" dist="38100" dir="18900000" algn="bl" rotWithShape="0">
                      <a:srgbClr val="0000CC">
                        <a:alpha val="40000"/>
                      </a:srgbClr>
                    </a:outerShdw>
                  </a:effectLst>
                  <a:latin typeface="Bahnschrift SemiBold SemiCondensed" panose="020B0502040204020203" pitchFamily="34" charset="0"/>
                  <a:sym typeface="Baumans"/>
                </a:rPr>
                <a:t>TOÁN</a:t>
              </a:r>
              <a:endParaRPr sz="8000" dirty="0">
                <a:solidFill>
                  <a:srgbClr val="FF0000"/>
                </a:solidFill>
                <a:effectLst>
                  <a:glow rad="76200">
                    <a:srgbClr val="FFFF00">
                      <a:alpha val="47000"/>
                    </a:srgbClr>
                  </a:glow>
                  <a:outerShdw blurRad="50800" dist="38100" dir="18900000" algn="bl" rotWithShape="0">
                    <a:srgbClr val="0000CC">
                      <a:alpha val="40000"/>
                    </a:srgbClr>
                  </a:outerShdw>
                </a:effectLst>
                <a:latin typeface="Bahnschrift SemiBold SemiCondensed" panose="020B0502040204020203" pitchFamily="34" charset="0"/>
              </a:endParaRP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4441592" y="3938762"/>
              <a:ext cx="1316269" cy="1323399"/>
              <a:chOff x="4902568" y="2960791"/>
              <a:chExt cx="1316269" cy="1323399"/>
            </a:xfrm>
          </p:grpSpPr>
          <p:grpSp>
            <p:nvGrpSpPr>
              <p:cNvPr id="106" name="Group 105"/>
              <p:cNvGrpSpPr/>
              <p:nvPr/>
            </p:nvGrpSpPr>
            <p:grpSpPr>
              <a:xfrm>
                <a:off x="5015148" y="2971696"/>
                <a:ext cx="1175009" cy="1143519"/>
                <a:chOff x="5015148" y="2971695"/>
                <a:chExt cx="1175009" cy="1143520"/>
              </a:xfrm>
            </p:grpSpPr>
            <p:sp>
              <p:nvSpPr>
                <p:cNvPr id="108" name="Oval 107"/>
                <p:cNvSpPr/>
                <p:nvPr/>
              </p:nvSpPr>
              <p:spPr>
                <a:xfrm>
                  <a:off x="5015148" y="2971695"/>
                  <a:ext cx="1175009" cy="1143520"/>
                </a:xfrm>
                <a:prstGeom prst="ellipse">
                  <a:avLst/>
                </a:prstGeom>
                <a:solidFill>
                  <a:srgbClr val="FFFF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>
                  <a:off x="5015148" y="2993775"/>
                  <a:ext cx="1091111" cy="1121440"/>
                </a:xfrm>
                <a:prstGeom prst="ellipse">
                  <a:avLst/>
                </a:prstGeom>
                <a:solidFill>
                  <a:srgbClr val="3333FF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7" name="Google Shape;123;p14"/>
              <p:cNvSpPr txBox="1"/>
              <p:nvPr/>
            </p:nvSpPr>
            <p:spPr>
              <a:xfrm>
                <a:off x="4902568" y="2960791"/>
                <a:ext cx="1316269" cy="1323399"/>
              </a:xfrm>
              <a:prstGeom prst="rect">
                <a:avLst/>
              </a:prstGeom>
              <a:noFill/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8000">
                    <a:solidFill>
                      <a:schemeClr val="bg1"/>
                    </a:solidFill>
                    <a:latin typeface="Yu Gothic UI Semilight" panose="020B0400000000000000" pitchFamily="34" charset="-128"/>
                    <a:ea typeface="Yu Gothic UI Semilight" panose="020B0400000000000000" pitchFamily="34" charset="-128"/>
                  </a:rPr>
                  <a:t>➉</a:t>
                </a:r>
                <a:endParaRPr sz="80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7285507" y="1769490"/>
            <a:ext cx="11228423" cy="1866040"/>
            <a:chOff x="394026" y="139419"/>
            <a:chExt cx="11228423" cy="1866040"/>
          </a:xfrm>
        </p:grpSpPr>
        <p:grpSp>
          <p:nvGrpSpPr>
            <p:cNvPr id="99" name="Group 98"/>
            <p:cNvGrpSpPr/>
            <p:nvPr/>
          </p:nvGrpSpPr>
          <p:grpSpPr>
            <a:xfrm>
              <a:off x="394026" y="139419"/>
              <a:ext cx="11228423" cy="1866040"/>
              <a:chOff x="814648" y="4231655"/>
              <a:chExt cx="11228423" cy="1866040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870246" y="4231803"/>
                <a:ext cx="11172825" cy="653260"/>
              </a:xfrm>
              <a:prstGeom prst="rect">
                <a:avLst/>
              </a:prstGeom>
              <a:pattFill prst="openDmnd">
                <a:fgClr>
                  <a:srgbClr val="F1FEE8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2" name="Group 101"/>
              <p:cNvGrpSpPr/>
              <p:nvPr/>
            </p:nvGrpSpPr>
            <p:grpSpPr>
              <a:xfrm>
                <a:off x="814648" y="4231655"/>
                <a:ext cx="2576252" cy="1866040"/>
                <a:chOff x="295100" y="4145454"/>
                <a:chExt cx="2768316" cy="1866040"/>
              </a:xfrm>
            </p:grpSpPr>
            <p:grpSp>
              <p:nvGrpSpPr>
                <p:cNvPr id="121" name="Group 120"/>
                <p:cNvGrpSpPr/>
                <p:nvPr/>
              </p:nvGrpSpPr>
              <p:grpSpPr>
                <a:xfrm>
                  <a:off x="295100" y="4145454"/>
                  <a:ext cx="2768316" cy="1866040"/>
                  <a:chOff x="295100" y="4145454"/>
                  <a:chExt cx="2768316" cy="1866040"/>
                </a:xfrm>
              </p:grpSpPr>
              <p:sp>
                <p:nvSpPr>
                  <p:cNvPr id="123" name="Freeform: Shape 122"/>
                  <p:cNvSpPr/>
                  <p:nvPr/>
                </p:nvSpPr>
                <p:spPr>
                  <a:xfrm rot="5400000">
                    <a:off x="746239" y="3694317"/>
                    <a:ext cx="1866039" cy="2768315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4" name="Freeform: Shape 123"/>
                  <p:cNvSpPr/>
                  <p:nvPr/>
                </p:nvSpPr>
                <p:spPr>
                  <a:xfrm rot="5400000">
                    <a:off x="238468" y="4211612"/>
                    <a:ext cx="1866037" cy="1733724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" name="Freeform: Shape 124"/>
                  <p:cNvSpPr/>
                  <p:nvPr/>
                </p:nvSpPr>
                <p:spPr>
                  <a:xfrm rot="5400000">
                    <a:off x="5106" y="4435448"/>
                    <a:ext cx="1866038" cy="1286049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122" name="Picture 121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4843" y="4191912"/>
                  <a:ext cx="374013" cy="492528"/>
                </a:xfrm>
                <a:prstGeom prst="rect">
                  <a:avLst/>
                </a:prstGeom>
              </p:spPr>
            </p:pic>
          </p:grpSp>
          <p:grpSp>
            <p:nvGrpSpPr>
              <p:cNvPr id="110" name="Group 109"/>
              <p:cNvGrpSpPr/>
              <p:nvPr/>
            </p:nvGrpSpPr>
            <p:grpSpPr>
              <a:xfrm>
                <a:off x="1382150" y="4821034"/>
                <a:ext cx="7841621" cy="1080999"/>
                <a:chOff x="2217673" y="4788029"/>
                <a:chExt cx="7841621" cy="1080999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2217673" y="4788029"/>
                  <a:ext cx="7841621" cy="1080999"/>
                  <a:chOff x="2151171" y="4731333"/>
                  <a:chExt cx="7841621" cy="1080999"/>
                </a:xfrm>
              </p:grpSpPr>
              <p:sp>
                <p:nvSpPr>
                  <p:cNvPr id="117" name="Arrow: Pentagon 116"/>
                  <p:cNvSpPr/>
                  <p:nvPr/>
                </p:nvSpPr>
                <p:spPr>
                  <a:xfrm>
                    <a:off x="3103023" y="4731333"/>
                    <a:ext cx="6889769" cy="707886"/>
                  </a:xfrm>
                  <a:prstGeom prst="homePlate">
                    <a:avLst>
                      <a:gd name="adj" fmla="val 32355"/>
                    </a:avLst>
                  </a:prstGeom>
                  <a:solidFill>
                    <a:srgbClr val="F1FEE8">
                      <a:alpha val="26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18" name="Group 117"/>
                  <p:cNvGrpSpPr/>
                  <p:nvPr/>
                </p:nvGrpSpPr>
                <p:grpSpPr>
                  <a:xfrm>
                    <a:off x="2151171" y="4769642"/>
                    <a:ext cx="1377331" cy="1042690"/>
                    <a:chOff x="2830740" y="5063236"/>
                    <a:chExt cx="1377331" cy="1042690"/>
                  </a:xfrm>
                </p:grpSpPr>
                <p:sp>
                  <p:nvSpPr>
                    <p:cNvPr id="119" name="Oval 118"/>
                    <p:cNvSpPr/>
                    <p:nvPr/>
                  </p:nvSpPr>
                  <p:spPr>
                    <a:xfrm>
                      <a:off x="2830740" y="5063236"/>
                      <a:ext cx="1041975" cy="1042690"/>
                    </a:xfrm>
                    <a:prstGeom prst="ellipse">
                      <a:avLst/>
                    </a:prstGeom>
                    <a:solidFill>
                      <a:srgbClr val="EBFDFF"/>
                    </a:solidFill>
                    <a:ln>
                      <a:noFill/>
                    </a:ln>
                    <a:effectLst>
                      <a:glow rad="63500">
                        <a:schemeClr val="accent5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0" name="TextBox 119"/>
                    <p:cNvSpPr txBox="1"/>
                    <p:nvPr/>
                  </p:nvSpPr>
                  <p:spPr>
                    <a:xfrm>
                      <a:off x="3001248" y="5193344"/>
                      <a:ext cx="1206823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4000" b="1">
                          <a:solidFill>
                            <a:srgbClr val="FF0000"/>
                          </a:solidFill>
                          <a:latin typeface="Britannic Bold" panose="020B0903060703020204" pitchFamily="34" charset="0"/>
                        </a:rPr>
                        <a:t>§1</a:t>
                      </a:r>
                      <a:endParaRPr lang="en-US" sz="4000" b="1">
                        <a:solidFill>
                          <a:srgbClr val="FF0000"/>
                        </a:solidFill>
                        <a:latin typeface="Britannic Bold" panose="020B0903060703020204" pitchFamily="34" charset="0"/>
                      </a:endParaRPr>
                    </a:p>
                  </p:txBody>
                </p:sp>
              </p:grpSp>
            </p:grpSp>
            <p:sp>
              <p:nvSpPr>
                <p:cNvPr id="116" name="TextBox 115"/>
                <p:cNvSpPr txBox="1"/>
                <p:nvPr/>
              </p:nvSpPr>
              <p:spPr>
                <a:xfrm>
                  <a:off x="3526873" y="5017566"/>
                  <a:ext cx="580047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b="1">
                      <a:solidFill>
                        <a:schemeClr val="accent4">
                          <a:lumMod val="50000"/>
                        </a:schemeClr>
                      </a:solidFill>
                      <a:latin typeface="Britannic Bold" panose="020B0903060703020204" pitchFamily="34" charset="0"/>
                    </a:rPr>
                    <a:t>MỆNH ĐỀ TOÁN HỌC</a:t>
                  </a:r>
                  <a:endParaRPr lang="en-US" sz="3200" b="1">
                    <a:solidFill>
                      <a:schemeClr val="accent4">
                        <a:lumMod val="50000"/>
                      </a:schemeClr>
                    </a:solidFill>
                    <a:latin typeface="Britannic Bold" panose="020B0903060703020204" pitchFamily="34" charset="0"/>
                  </a:endParaRPr>
                </a:p>
              </p:txBody>
            </p:sp>
          </p:grpSp>
        </p:grpSp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04501" y="196907"/>
              <a:ext cx="545403" cy="481498"/>
            </a:xfrm>
            <a:prstGeom prst="rect">
              <a:avLst/>
            </a:prstGeom>
          </p:spPr>
        </p:pic>
      </p:grpSp>
      <p:sp>
        <p:nvSpPr>
          <p:cNvPr id="126" name="TextBox 125"/>
          <p:cNvSpPr txBox="1"/>
          <p:nvPr/>
        </p:nvSpPr>
        <p:spPr>
          <a:xfrm>
            <a:off x="9598480" y="1744970"/>
            <a:ext cx="8460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C00000"/>
                </a:solidFill>
                <a:latin typeface="+mj-lt"/>
              </a:rPr>
              <a:t>CHƯƠNG I. MỆNH ĐỀ - TẬP HỢP</a:t>
            </a:r>
            <a:endParaRPr lang="vi-VN" sz="40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97" name="Title 1"/>
          <p:cNvSpPr txBox="1"/>
          <p:nvPr/>
        </p:nvSpPr>
        <p:spPr>
          <a:xfrm>
            <a:off x="838200" y="1879600"/>
            <a:ext cx="23164800" cy="27685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/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Tomaho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n-US"/>
          </a:p>
        </p:txBody>
      </p:sp>
      <p:sp>
        <p:nvSpPr>
          <p:cNvPr id="99" name="Content Placeholder 2"/>
          <p:cNvSpPr txBox="1"/>
          <p:nvPr/>
        </p:nvSpPr>
        <p:spPr>
          <a:xfrm>
            <a:off x="838200" y="4716464"/>
            <a:ext cx="11353800" cy="8786812"/>
          </a:xfrm>
          <a:prstGeom prst="rect">
            <a:avLst/>
          </a:prstGeom>
          <a:solidFill>
            <a:srgbClr val="B9F8AE">
              <a:alpha val="49804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Content Placeholder 2"/>
          <p:cNvSpPr txBox="1"/>
          <p:nvPr/>
        </p:nvSpPr>
        <p:spPr>
          <a:xfrm>
            <a:off x="12344400" y="4716464"/>
            <a:ext cx="11630891" cy="8702676"/>
          </a:xfrm>
          <a:prstGeom prst="rect">
            <a:avLst/>
          </a:prstGeom>
          <a:solidFill>
            <a:srgbClr val="B9F8AE">
              <a:alpha val="49804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Content Placeholder 4"/>
          <p:cNvSpPr/>
          <p:nvPr>
            <p:ph sz="half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bldLvl="0" animBg="1"/>
      <p:bldP spid="99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/>
          <p:nvPr/>
        </p:nvSpPr>
        <p:spPr>
          <a:xfrm>
            <a:off x="685800" y="1981200"/>
            <a:ext cx="11353800" cy="11001946"/>
          </a:xfrm>
          <a:prstGeom prst="rect">
            <a:avLst/>
          </a:prstGeom>
          <a:solidFill>
            <a:srgbClr val="C6F9BD">
              <a:alpha val="66000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12192000" y="1981200"/>
            <a:ext cx="11630891" cy="10972800"/>
          </a:xfrm>
          <a:prstGeom prst="rect">
            <a:avLst/>
          </a:prstGeom>
          <a:solidFill>
            <a:srgbClr val="C6F9BD">
              <a:alpha val="66000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ags/tag1.xml><?xml version="1.0" encoding="utf-8"?>
<p:tagLst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0</TotalTime>
  <Words>591</Words>
  <PresentationFormat>Custom</PresentationFormat>
  <Paragraphs>72</Paragraphs>
  <Slides>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22" baseType="lpstr">
      <vt:lpstr>Arial</vt:lpstr>
      <vt:lpstr>SimSun</vt:lpstr>
      <vt:lpstr>Wingdings</vt:lpstr>
      <vt:lpstr>Tomaho</vt:lpstr>
      <vt:lpstr>CMU Typewriter Text</vt:lpstr>
      <vt:lpstr>Tahoma</vt:lpstr>
      <vt:lpstr>Cambria Math</vt:lpstr>
      <vt:lpstr>Bahnschrift SemiBold SemiCondensed</vt:lpstr>
      <vt:lpstr>Baumans</vt:lpstr>
      <vt:lpstr>Yu Gothic UI Semilight</vt:lpstr>
      <vt:lpstr>Britannic Bold</vt:lpstr>
      <vt:lpstr>Microsoft YaHei</vt:lpstr>
      <vt:lpstr>Arial Unicode MS</vt:lpstr>
      <vt:lpstr>Calibri</vt:lpstr>
      <vt:lpstr>Times New Roman</vt:lpstr>
      <vt:lpstr>Calibri Light</vt:lpstr>
      <vt:lpstr>Office Theme</vt:lpstr>
      <vt:lpstr>1_Office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2013-08-31T11:42:00Z</dcterms:created>
  <dcterms:modified xsi:type="dcterms:W3CDTF">2022-03-17T01:46:51Z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AF8862AE710C4A32A1B801D4B979566D</vt:lpwstr>
  </property>
  <property fmtid="{D5CDD505-2E9C-101B-9397-08002B2CF9AE}" pid="3" name="KSOProductBuildVer">
    <vt:lpwstr>1033-11.2.0.11029</vt:lpwstr>
  </property>
</Properties>
</file>