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audio5.wav" ContentType="audio/x-wav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30" r:id="rId2"/>
  </p:sldMasterIdLst>
  <p:notesMasterIdLst>
    <p:notesMasterId r:id="rId21"/>
  </p:notesMasterIdLst>
  <p:sldIdLst>
    <p:sldId id="257" r:id="rId3"/>
    <p:sldId id="362" r:id="rId4"/>
    <p:sldId id="355" r:id="rId5"/>
    <p:sldId id="349" r:id="rId6"/>
    <p:sldId id="350" r:id="rId7"/>
    <p:sldId id="357" r:id="rId8"/>
    <p:sldId id="358" r:id="rId9"/>
    <p:sldId id="359" r:id="rId10"/>
    <p:sldId id="360" r:id="rId11"/>
    <p:sldId id="364" r:id="rId12"/>
    <p:sldId id="361" r:id="rId13"/>
    <p:sldId id="365" r:id="rId14"/>
    <p:sldId id="344" r:id="rId15"/>
    <p:sldId id="366" r:id="rId16"/>
    <p:sldId id="367" r:id="rId17"/>
    <p:sldId id="368" r:id="rId18"/>
    <p:sldId id="369" r:id="rId19"/>
    <p:sldId id="26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8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3F477A-96B1-42D4-9BCC-2F1A4674BDF4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B2F871-BA2F-49EC-B627-A4F09D11B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281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8329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55210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45688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2980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58084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49434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77296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57697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9149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3821199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1350206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5469236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0925531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7754301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601781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4075650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4517857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208178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170216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1595899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9410817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7675055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0185926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2325072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8045706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560869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4452415"/>
      </p:ext>
    </p:extLst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2566670"/>
      </p:ext>
    </p:extLst>
  </p:cSld>
  <p:clrMapOvr>
    <a:masterClrMapping/>
  </p:clrMapOvr>
  <p:transition spd="slow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6743628"/>
      </p:ext>
    </p:extLst>
  </p:cSld>
  <p:clrMapOvr>
    <a:masterClrMapping/>
  </p:clrMapOvr>
  <p:transition spd="slow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5375180"/>
      </p:ext>
    </p:extLst>
  </p:cSld>
  <p:clrMapOvr>
    <a:masterClrMapping/>
  </p:clrMapOvr>
  <p:transition spd="slow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3082509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6894182"/>
      </p:ext>
    </p:extLst>
  </p:cSld>
  <p:clrMapOvr>
    <a:masterClrMapping/>
  </p:clrMapOvr>
  <p:transition spd="slow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1882809"/>
      </p:ext>
    </p:extLst>
  </p:cSld>
  <p:clrMapOvr>
    <a:masterClrMapping/>
  </p:clrMapOvr>
  <p:transition spd="slow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9554488"/>
      </p:ext>
    </p:extLst>
  </p:cSld>
  <p:clrMapOvr>
    <a:masterClrMapping/>
  </p:clrMapOvr>
  <p:transition spd="slow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3304634"/>
      </p:ext>
    </p:extLst>
  </p:cSld>
  <p:clrMapOvr>
    <a:masterClrMapping/>
  </p:clrMapOvr>
  <p:transition spd="slow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2627853"/>
      </p:ext>
    </p:extLst>
  </p:cSld>
  <p:clrMapOvr>
    <a:masterClrMapping/>
  </p:clrMapOvr>
  <p:transition spd="slow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600608"/>
      </p:ext>
    </p:extLst>
  </p:cSld>
  <p:clrMapOvr>
    <a:masterClrMapping/>
  </p:clrMapOvr>
  <p:transition spd="slow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8025334"/>
      </p:ext>
    </p:extLst>
  </p:cSld>
  <p:clrMapOvr>
    <a:masterClrMapping/>
  </p:clrMapOvr>
  <p:transition spd="slow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0980344"/>
      </p:ext>
    </p:extLst>
  </p:cSld>
  <p:clrMapOvr>
    <a:masterClrMapping/>
  </p:clrMapOvr>
  <p:transition spd="slow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8891180"/>
      </p:ext>
    </p:extLst>
  </p:cSld>
  <p:clrMapOvr>
    <a:masterClrMapping/>
  </p:clrMapOvr>
  <p:transition spd="slow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0474513"/>
      </p:ext>
    </p:extLst>
  </p:cSld>
  <p:clrMapOvr>
    <a:masterClrMapping/>
  </p:clrMapOvr>
  <p:transition spd="slow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4977404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0138600"/>
      </p:ext>
    </p:extLst>
  </p:cSld>
  <p:clrMapOvr>
    <a:masterClrMapping/>
  </p:clrMapOvr>
  <p:transition spd="slow">
    <p:push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323496"/>
      </p:ext>
    </p:extLst>
  </p:cSld>
  <p:clrMapOvr>
    <a:masterClrMapping/>
  </p:clrMapOvr>
  <p:transition spd="slow"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75119"/>
      </p:ext>
    </p:extLst>
  </p:cSld>
  <p:clrMapOvr>
    <a:masterClrMapping/>
  </p:clrMapOvr>
  <p:transition spd="slow">
    <p:push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1946717"/>
      </p:ext>
    </p:extLst>
  </p:cSld>
  <p:clrMapOvr>
    <a:masterClrMapping/>
  </p:clrMapOvr>
  <p:transition spd="slow">
    <p:push dir="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4732337"/>
      </p:ext>
    </p:extLst>
  </p:cSld>
  <p:clrMapOvr>
    <a:masterClrMapping/>
  </p:clrMapOvr>
  <p:transition spd="slow">
    <p:push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1576857"/>
      </p:ext>
    </p:extLst>
  </p:cSld>
  <p:clrMapOvr>
    <a:masterClrMapping/>
  </p:clrMapOvr>
  <p:transition spd="slow">
    <p:push dir="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2544774"/>
      </p:ext>
    </p:extLst>
  </p:cSld>
  <p:clrMapOvr>
    <a:masterClrMapping/>
  </p:clrMapOvr>
  <p:transition spd="slow">
    <p:push dir="u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3229136"/>
      </p:ext>
    </p:extLst>
  </p:cSld>
  <p:clrMapOvr>
    <a:masterClrMapping/>
  </p:clrMapOvr>
  <p:transition spd="slow">
    <p:push dir="u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6217656"/>
      </p:ext>
    </p:extLst>
  </p:cSld>
  <p:clrMapOvr>
    <a:masterClrMapping/>
  </p:clrMapOvr>
  <p:transition spd="slow">
    <p:push dir="u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377260"/>
      </p:ext>
    </p:extLst>
  </p:cSld>
  <p:clrMapOvr>
    <a:masterClrMapping/>
  </p:clrMapOvr>
  <p:transition spd="slow">
    <p:push dir="u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1041969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0525040"/>
      </p:ext>
    </p:extLst>
  </p:cSld>
  <p:clrMapOvr>
    <a:masterClrMapping/>
  </p:clrMapOvr>
  <p:transition spd="slow">
    <p:push dir="u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7064821"/>
      </p:ext>
    </p:extLst>
  </p:cSld>
  <p:clrMapOvr>
    <a:masterClrMapping/>
  </p:clrMapOvr>
  <p:transition spd="slow">
    <p:push dir="u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6688765"/>
      </p:ext>
    </p:extLst>
  </p:cSld>
  <p:clrMapOvr>
    <a:masterClrMapping/>
  </p:clrMapOvr>
  <p:transition spd="slow">
    <p:push dir="u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2958816"/>
      </p:ext>
    </p:extLst>
  </p:cSld>
  <p:clrMapOvr>
    <a:masterClrMapping/>
  </p:clrMapOvr>
  <p:transition spd="slow">
    <p:push dir="u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869505"/>
      </p:ext>
    </p:extLst>
  </p:cSld>
  <p:clrMapOvr>
    <a:masterClrMapping/>
  </p:clrMapOvr>
  <p:transition spd="slow">
    <p:push dir="u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2494476"/>
      </p:ext>
    </p:extLst>
  </p:cSld>
  <p:clrMapOvr>
    <a:masterClrMapping/>
  </p:clrMapOvr>
  <p:transition spd="slow">
    <p:push dir="u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0934380"/>
      </p:ext>
    </p:extLst>
  </p:cSld>
  <p:clrMapOvr>
    <a:masterClrMapping/>
  </p:clrMapOvr>
  <p:transition spd="slow">
    <p:push dir="u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3536271"/>
      </p:ext>
    </p:extLst>
  </p:cSld>
  <p:clrMapOvr>
    <a:masterClrMapping/>
  </p:clrMapOvr>
  <p:transition spd="slow">
    <p:push dir="u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9138955"/>
      </p:ext>
    </p:extLst>
  </p:cSld>
  <p:clrMapOvr>
    <a:masterClrMapping/>
  </p:clrMapOvr>
  <p:transition spd="slow">
    <p:push dir="u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7105709"/>
      </p:ext>
    </p:extLst>
  </p:cSld>
  <p:clrMapOvr>
    <a:masterClrMapping/>
  </p:clrMapOvr>
  <p:transition spd="slow">
    <p:push dir="u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4219674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5601803"/>
      </p:ext>
    </p:extLst>
  </p:cSld>
  <p:clrMapOvr>
    <a:masterClrMapping/>
  </p:clrMapOvr>
  <p:transition spd="slow">
    <p:push dir="u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7021064"/>
      </p:ext>
    </p:extLst>
  </p:cSld>
  <p:clrMapOvr>
    <a:masterClrMapping/>
  </p:clrMapOvr>
  <p:transition spd="slow">
    <p:push dir="u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1884420"/>
      </p:ext>
    </p:extLst>
  </p:cSld>
  <p:clrMapOvr>
    <a:masterClrMapping/>
  </p:clrMapOvr>
  <p:transition spd="slow">
    <p:push dir="u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9715839"/>
      </p:ext>
    </p:extLst>
  </p:cSld>
  <p:clrMapOvr>
    <a:masterClrMapping/>
  </p:clrMapOvr>
  <p:transition spd="slow">
    <p:push dir="u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9569923"/>
      </p:ext>
    </p:extLst>
  </p:cSld>
  <p:clrMapOvr>
    <a:masterClrMapping/>
  </p:clrMapOvr>
  <p:transition spd="slow">
    <p:push dir="u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1900687"/>
      </p:ext>
    </p:extLst>
  </p:cSld>
  <p:clrMapOvr>
    <a:masterClrMapping/>
  </p:clrMapOvr>
  <p:transition spd="slow">
    <p:push dir="u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4942314"/>
      </p:ext>
    </p:extLst>
  </p:cSld>
  <p:clrMapOvr>
    <a:masterClrMapping/>
  </p:clrMapOvr>
  <p:transition spd="slow">
    <p:push dir="u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4294821"/>
      </p:ext>
    </p:extLst>
  </p:cSld>
  <p:clrMapOvr>
    <a:masterClrMapping/>
  </p:clrMapOvr>
  <p:transition spd="slow">
    <p:push dir="u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5127434"/>
      </p:ext>
    </p:extLst>
  </p:cSld>
  <p:clrMapOvr>
    <a:masterClrMapping/>
  </p:clrMapOvr>
  <p:transition spd="slow">
    <p:push dir="u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5587749"/>
      </p:ext>
    </p:extLst>
  </p:cSld>
  <p:clrMapOvr>
    <a:masterClrMapping/>
  </p:clrMapOvr>
  <p:transition spd="slow">
    <p:push dir="u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0658723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3508686"/>
      </p:ext>
    </p:extLst>
  </p:cSld>
  <p:clrMapOvr>
    <a:masterClrMapping/>
  </p:clrMapOvr>
  <p:transition spd="slow">
    <p:push dir="u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F1052E-9318-4EE8-9F70-AC7C059B8AB5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8/10/2023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0EE86F-A67A-4542-B66D-889F3BF5AF94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504642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F1052E-9318-4EE8-9F70-AC7C059B8AB5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8/10/2023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0EE86F-A67A-4542-B66D-889F3BF5AF94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551198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F1052E-9318-4EE8-9F70-AC7C059B8AB5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8/10/2023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0EE86F-A67A-4542-B66D-889F3BF5AF94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244928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F1052E-9318-4EE8-9F70-AC7C059B8AB5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8/10/2023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0EE86F-A67A-4542-B66D-889F3BF5AF94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4284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F1052E-9318-4EE8-9F70-AC7C059B8AB5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8/10/2023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0EE86F-A67A-4542-B66D-889F3BF5AF94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237581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F1052E-9318-4EE8-9F70-AC7C059B8AB5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8/10/2023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0EE86F-A67A-4542-B66D-889F3BF5AF94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063276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F1052E-9318-4EE8-9F70-AC7C059B8AB5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8/10/2023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0EE86F-A67A-4542-B66D-889F3BF5AF94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196035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F1052E-9318-4EE8-9F70-AC7C059B8AB5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8/10/2023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0EE86F-A67A-4542-B66D-889F3BF5AF94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598928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F1052E-9318-4EE8-9F70-AC7C059B8AB5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8/10/2023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0EE86F-A67A-4542-B66D-889F3BF5AF94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111641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F1052E-9318-4EE8-9F70-AC7C059B8AB5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8/10/2023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0EE86F-A67A-4542-B66D-889F3BF5AF94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5394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4338758"/>
      </p:ext>
    </p:extLst>
  </p:cSld>
  <p:clrMapOvr>
    <a:masterClrMapping/>
  </p:clrMapOvr>
  <p:transition spd="slow">
    <p:push dir="u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F1052E-9318-4EE8-9F70-AC7C059B8AB5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8/10/2023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0EE86F-A67A-4542-B66D-889F3BF5AF94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7248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97653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71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1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6864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  <p:sldLayoutId id="2147483716" r:id="rId56"/>
    <p:sldLayoutId id="2147483717" r:id="rId57"/>
    <p:sldLayoutId id="2147483718" r:id="rId58"/>
    <p:sldLayoutId id="2147483719" r:id="rId59"/>
    <p:sldLayoutId id="2147483720" r:id="rId60"/>
    <p:sldLayoutId id="2147483721" r:id="rId61"/>
    <p:sldLayoutId id="2147483722" r:id="rId62"/>
    <p:sldLayoutId id="2147483723" r:id="rId63"/>
    <p:sldLayoutId id="2147483724" r:id="rId64"/>
    <p:sldLayoutId id="2147483725" r:id="rId65"/>
    <p:sldLayoutId id="2147483726" r:id="rId66"/>
    <p:sldLayoutId id="2147483727" r:id="rId67"/>
    <p:sldLayoutId id="2147483728" r:id="rId68"/>
    <p:sldLayoutId id="2147483729" r:id="rId69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F1052E-9318-4EE8-9F70-AC7C059B8AB5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8/10/2023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0EE86F-A67A-4542-B66D-889F3BF5AF94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3005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8.xml"/><Relationship Id="rId3" Type="http://schemas.openxmlformats.org/officeDocument/2006/relationships/audio" Target="../media/audio2.wav"/><Relationship Id="rId7" Type="http://schemas.openxmlformats.org/officeDocument/2006/relationships/image" Target="../media/image9.gif"/><Relationship Id="rId12" Type="http://schemas.openxmlformats.org/officeDocument/2006/relationships/image" Target="../media/image11.gif"/><Relationship Id="rId17" Type="http://schemas.openxmlformats.org/officeDocument/2006/relationships/slide" Target="slide11.xml"/><Relationship Id="rId2" Type="http://schemas.openxmlformats.org/officeDocument/2006/relationships/audio" Target="../media/audio1.wav"/><Relationship Id="rId16" Type="http://schemas.openxmlformats.org/officeDocument/2006/relationships/image" Target="../media/image13.gif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8.gif"/><Relationship Id="rId11" Type="http://schemas.openxmlformats.org/officeDocument/2006/relationships/slide" Target="slide5.xml"/><Relationship Id="rId5" Type="http://schemas.openxmlformats.org/officeDocument/2006/relationships/audio" Target="../media/audio4.wav"/><Relationship Id="rId15" Type="http://schemas.openxmlformats.org/officeDocument/2006/relationships/slide" Target="slide9.xml"/><Relationship Id="rId10" Type="http://schemas.openxmlformats.org/officeDocument/2006/relationships/slide" Target="slide7.xml"/><Relationship Id="rId4" Type="http://schemas.openxmlformats.org/officeDocument/2006/relationships/audio" Target="../media/audio3.wav"/><Relationship Id="rId9" Type="http://schemas.openxmlformats.org/officeDocument/2006/relationships/image" Target="../media/image10.png"/><Relationship Id="rId1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4.xml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FDD3B7B-436F-406F-8B6F-E40941E3FC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0FF8FAC2-3898-4290-B05C-E8C525D04B19}"/>
              </a:ext>
            </a:extLst>
          </p:cNvPr>
          <p:cNvGrpSpPr/>
          <p:nvPr/>
        </p:nvGrpSpPr>
        <p:grpSpPr>
          <a:xfrm>
            <a:off x="1002891" y="1546452"/>
            <a:ext cx="10146890" cy="3739923"/>
            <a:chOff x="2156178" y="1371600"/>
            <a:chExt cx="7879644" cy="337614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09B5820-0554-41CA-88FB-A36C2870F5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56178" y="1723918"/>
              <a:ext cx="7879644" cy="302382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1035D95-99AB-4357-A641-9DED6E70F34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97852" y="1371600"/>
              <a:ext cx="3596294" cy="853268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484A1AAD-AAFC-4C2F-B12F-B4C3F1001FF4}"/>
              </a:ext>
            </a:extLst>
          </p:cNvPr>
          <p:cNvSpPr txBox="1"/>
          <p:nvPr/>
        </p:nvSpPr>
        <p:spPr>
          <a:xfrm>
            <a:off x="2440147" y="524802"/>
            <a:ext cx="722342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...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...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tháng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...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2023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8D3EDD99-BA61-4A6A-B904-BFE0C314919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69186" y="2704850"/>
            <a:ext cx="4778907" cy="477890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79F3844-64CF-8818-79B2-6C9E4274D6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37042" y="1309815"/>
            <a:ext cx="2517866" cy="14570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F6215D5-FB70-251D-7315-21557B62573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56450" y="2101871"/>
            <a:ext cx="8431499" cy="24447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C8F452E-117E-4378-2117-4D65384A0A0B}"/>
              </a:ext>
            </a:extLst>
          </p:cNvPr>
          <p:cNvSpPr txBox="1"/>
          <p:nvPr/>
        </p:nvSpPr>
        <p:spPr>
          <a:xfrm>
            <a:off x="5314950" y="4162425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Tiết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3991780411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8" dur="500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8" dur="500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D0CDCA4-1613-E062-5236-5FFDC310CD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724" y="2325561"/>
            <a:ext cx="8163252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8319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501445"/>
            <a:ext cx="11858171" cy="6080107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3CA9AED-7348-4DDF-A03A-D85F129B25E4}"/>
              </a:ext>
            </a:extLst>
          </p:cNvPr>
          <p:cNvGrpSpPr/>
          <p:nvPr/>
        </p:nvGrpSpPr>
        <p:grpSpPr>
          <a:xfrm>
            <a:off x="495300" y="841435"/>
            <a:ext cx="792937" cy="663516"/>
            <a:chOff x="621568" y="835857"/>
            <a:chExt cx="658601" cy="58513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80ECCB9-4A74-4F89-B171-665679B9E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724653" y="836219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132690" y="645997"/>
            <a:ext cx="105696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Số lượng gia súc ở Việt Nam (theo Niên giám thống kê năm 2020) được thể hiện ở bảng sau: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37E1ED-C7CA-3DED-BC52-DF91C3B4DF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5887" y="2119312"/>
            <a:ext cx="9567863" cy="11825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D6C23CB-3A4B-430D-C241-FBBD43E2A165}"/>
              </a:ext>
            </a:extLst>
          </p:cNvPr>
          <p:cNvSpPr txBox="1"/>
          <p:nvPr/>
        </p:nvSpPr>
        <p:spPr>
          <a:xfrm>
            <a:off x="723015" y="3752850"/>
            <a:ext cx="1032598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Trong ba loại gia súc trên, loại gia súc nào được nuôi ở Việt Nam:</a:t>
            </a:r>
          </a:p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a) Nhiều nhất?</a:t>
            </a:r>
          </a:p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b) Ít nhất?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64A9FFC-72E8-00F1-1842-FAEEB76BEE85}"/>
              </a:ext>
            </a:extLst>
          </p:cNvPr>
          <p:cNvSpPr txBox="1"/>
          <p:nvPr/>
        </p:nvSpPr>
        <p:spPr>
          <a:xfrm>
            <a:off x="4019107" y="4369981"/>
            <a:ext cx="79318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a)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Vì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2 332 800 &lt; 6 230 500 &lt; 22 027 900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nên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số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lớn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nhất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là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22 027 900 </a:t>
            </a:r>
            <a:endParaRPr lang="en-US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5A2D9F-CF25-DBB8-2388-E574E9680F93}"/>
              </a:ext>
            </a:extLst>
          </p:cNvPr>
          <p:cNvSpPr txBox="1"/>
          <p:nvPr/>
        </p:nvSpPr>
        <p:spPr>
          <a:xfrm>
            <a:off x="4019107" y="5411971"/>
            <a:ext cx="79318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i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→ Lợn là loại gia súc được nuôi ở Việt Nam nhiều nhất năm 2020</a:t>
            </a:r>
            <a:endParaRPr lang="en-US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4935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501445"/>
            <a:ext cx="11858171" cy="6080107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37E1ED-C7CA-3DED-BC52-DF91C3B4DF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9561" y="811507"/>
            <a:ext cx="9567863" cy="11825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D6C23CB-3A4B-430D-C241-FBBD43E2A165}"/>
              </a:ext>
            </a:extLst>
          </p:cNvPr>
          <p:cNvSpPr txBox="1"/>
          <p:nvPr/>
        </p:nvSpPr>
        <p:spPr>
          <a:xfrm>
            <a:off x="850606" y="2381250"/>
            <a:ext cx="103259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Trong ba loại gia súc trên, loại gia súc nào được nuôi ở Việt Nam: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)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Ít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64A9FFC-72E8-00F1-1842-FAEEB76BEE85}"/>
              </a:ext>
            </a:extLst>
          </p:cNvPr>
          <p:cNvSpPr txBox="1"/>
          <p:nvPr/>
        </p:nvSpPr>
        <p:spPr>
          <a:xfrm>
            <a:off x="1679944" y="4114799"/>
            <a:ext cx="90589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fr-FR" sz="3200" b="1" i="1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Vì</a:t>
            </a:r>
            <a:r>
              <a:rPr lang="fr-FR" sz="3200" b="1" i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2 332 800 &lt; 6 230 500 &lt; 22 027 900 </a:t>
            </a:r>
            <a:r>
              <a:rPr lang="fr-FR" sz="3200" b="1" i="1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nên</a:t>
            </a:r>
            <a:r>
              <a:rPr lang="fr-FR" sz="3200" b="1" i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fr-FR" sz="3200" b="1" i="1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số</a:t>
            </a:r>
            <a:r>
              <a:rPr lang="fr-FR" sz="3200" b="1" i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bé </a:t>
            </a:r>
            <a:r>
              <a:rPr lang="fr-FR" sz="3200" b="1" i="1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nhất</a:t>
            </a:r>
            <a:r>
              <a:rPr lang="fr-FR" sz="3200" b="1" i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là 2 332 800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5A2D9F-CF25-DBB8-2388-E574E9680F93}"/>
              </a:ext>
            </a:extLst>
          </p:cNvPr>
          <p:cNvSpPr txBox="1"/>
          <p:nvPr/>
        </p:nvSpPr>
        <p:spPr>
          <a:xfrm>
            <a:off x="1679944" y="5156789"/>
            <a:ext cx="90589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b="1" i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→ Trâu là loại gia súc được nuôi ở Việt Nam ít nhất năm 2020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1936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98812" y="159487"/>
            <a:ext cx="11858171" cy="6560289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3CA9AED-7348-4DDF-A03A-D85F129B25E4}"/>
              </a:ext>
            </a:extLst>
          </p:cNvPr>
          <p:cNvGrpSpPr/>
          <p:nvPr/>
        </p:nvGrpSpPr>
        <p:grpSpPr>
          <a:xfrm>
            <a:off x="664098" y="166899"/>
            <a:ext cx="619044" cy="584775"/>
            <a:chOff x="621568" y="794220"/>
            <a:chExt cx="619044" cy="58477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80ECCB9-4A74-4F89-B171-665679B9E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291948" y="169301"/>
            <a:ext cx="105696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Chọn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BF4E76-969F-EFAA-A8A8-0CA6E9FB75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2901" y="777636"/>
            <a:ext cx="4813353" cy="216646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5C3CCA6-D7CD-EFB5-5732-4FA2CCE2FCBF}"/>
              </a:ext>
            </a:extLst>
          </p:cNvPr>
          <p:cNvSpPr txBox="1"/>
          <p:nvPr/>
        </p:nvSpPr>
        <p:spPr>
          <a:xfrm>
            <a:off x="1041990" y="2881424"/>
            <a:ext cx="97925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Sắp xếp các số ghi trên đầu tàu và toa tàu theo thứ tự từ lớn đến bé được đoàn tàu nào dưới đây?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F1D1B99-E15B-A3C7-72BD-23EBD3A96E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7719" y="3817090"/>
            <a:ext cx="6169771" cy="2760366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E51E4EAB-25B3-9CB6-067F-0A59156A50EF}"/>
              </a:ext>
            </a:extLst>
          </p:cNvPr>
          <p:cNvSpPr/>
          <p:nvPr/>
        </p:nvSpPr>
        <p:spPr>
          <a:xfrm>
            <a:off x="1084520" y="5146158"/>
            <a:ext cx="542261" cy="63795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1144313-10F2-C3D7-2B59-6BACF68A9122}"/>
              </a:ext>
            </a:extLst>
          </p:cNvPr>
          <p:cNvSpPr txBox="1"/>
          <p:nvPr/>
        </p:nvSpPr>
        <p:spPr>
          <a:xfrm>
            <a:off x="7240772" y="4646428"/>
            <a:ext cx="48661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 có: 1 000 000 000 &gt; 380 999 999 &gt; 380 000 982 &gt; 99 999 999</a:t>
            </a:r>
            <a:endParaRPr lang="en-US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7425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501445"/>
            <a:ext cx="11858171" cy="6080107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3CA9AED-7348-4DDF-A03A-D85F129B25E4}"/>
              </a:ext>
            </a:extLst>
          </p:cNvPr>
          <p:cNvGrpSpPr/>
          <p:nvPr/>
        </p:nvGrpSpPr>
        <p:grpSpPr>
          <a:xfrm>
            <a:off x="580361" y="639416"/>
            <a:ext cx="792937" cy="663516"/>
            <a:chOff x="621568" y="835857"/>
            <a:chExt cx="658601" cy="58513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80ECCB9-4A74-4F89-B171-665679B9E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724653" y="836219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3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132690" y="645997"/>
            <a:ext cx="10569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Rô-bốt có 9 tấm thẻ như sau: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84EACB4-40C3-F79C-B7DF-9917E39468C8}"/>
              </a:ext>
            </a:extLst>
          </p:cNvPr>
          <p:cNvSpPr/>
          <p:nvPr/>
        </p:nvSpPr>
        <p:spPr>
          <a:xfrm>
            <a:off x="1095154" y="1733109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7BCE784-A437-BB70-846C-FF2E3D32D18C}"/>
              </a:ext>
            </a:extLst>
          </p:cNvPr>
          <p:cNvSpPr/>
          <p:nvPr/>
        </p:nvSpPr>
        <p:spPr>
          <a:xfrm>
            <a:off x="2169042" y="1711843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BAF25AB-C53E-83B1-5C10-DFCC1FC7403D}"/>
              </a:ext>
            </a:extLst>
          </p:cNvPr>
          <p:cNvSpPr/>
          <p:nvPr/>
        </p:nvSpPr>
        <p:spPr>
          <a:xfrm>
            <a:off x="3221665" y="1701211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6C80879-12AB-ABB9-14C4-4F0204D89626}"/>
              </a:ext>
            </a:extLst>
          </p:cNvPr>
          <p:cNvSpPr/>
          <p:nvPr/>
        </p:nvSpPr>
        <p:spPr>
          <a:xfrm>
            <a:off x="4284921" y="1733109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4BE5BCF-1539-83DF-94F8-B15F56D1BE5A}"/>
              </a:ext>
            </a:extLst>
          </p:cNvPr>
          <p:cNvSpPr/>
          <p:nvPr/>
        </p:nvSpPr>
        <p:spPr>
          <a:xfrm>
            <a:off x="5326912" y="1743742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C130066-1CF0-401F-77A8-406239A37A72}"/>
              </a:ext>
            </a:extLst>
          </p:cNvPr>
          <p:cNvSpPr/>
          <p:nvPr/>
        </p:nvSpPr>
        <p:spPr>
          <a:xfrm>
            <a:off x="6368903" y="1765007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450DF7F-B488-B452-138F-7D8E51DBA717}"/>
              </a:ext>
            </a:extLst>
          </p:cNvPr>
          <p:cNvSpPr/>
          <p:nvPr/>
        </p:nvSpPr>
        <p:spPr>
          <a:xfrm>
            <a:off x="7400261" y="1754374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8989F2D-DEAE-B765-FDFF-08101E598E17}"/>
              </a:ext>
            </a:extLst>
          </p:cNvPr>
          <p:cNvSpPr/>
          <p:nvPr/>
        </p:nvSpPr>
        <p:spPr>
          <a:xfrm>
            <a:off x="8378457" y="1775639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08A6AEE-7E05-B7AB-24F6-2EFF0CC4ADF3}"/>
              </a:ext>
            </a:extLst>
          </p:cNvPr>
          <p:cNvSpPr/>
          <p:nvPr/>
        </p:nvSpPr>
        <p:spPr>
          <a:xfrm>
            <a:off x="9377918" y="1786271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CB319A2-33AF-3015-77A5-E81278E6A3B2}"/>
              </a:ext>
            </a:extLst>
          </p:cNvPr>
          <p:cNvSpPr txBox="1"/>
          <p:nvPr/>
        </p:nvSpPr>
        <p:spPr>
          <a:xfrm>
            <a:off x="637953" y="3179136"/>
            <a:ext cx="100265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tấm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thẻ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trên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just"/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a)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Hãy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lập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lớn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chín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b)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Hãy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lập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bé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chín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371863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8" grpId="0" animBg="1"/>
      <p:bldP spid="9" grpId="0" animBg="1"/>
      <p:bldP spid="10" grpId="0" animBg="1"/>
      <p:bldP spid="11" grpId="0" animBg="1"/>
      <p:bldP spid="12" grpId="0" animBg="1"/>
      <p:bldP spid="15" grpId="0" animBg="1"/>
      <p:bldP spid="16" grpId="0" animBg="1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501445"/>
            <a:ext cx="11858171" cy="6080107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84EACB4-40C3-F79C-B7DF-9917E39468C8}"/>
              </a:ext>
            </a:extLst>
          </p:cNvPr>
          <p:cNvSpPr/>
          <p:nvPr/>
        </p:nvSpPr>
        <p:spPr>
          <a:xfrm>
            <a:off x="1169581" y="839974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7BCE784-A437-BB70-846C-FF2E3D32D18C}"/>
              </a:ext>
            </a:extLst>
          </p:cNvPr>
          <p:cNvSpPr/>
          <p:nvPr/>
        </p:nvSpPr>
        <p:spPr>
          <a:xfrm>
            <a:off x="2243469" y="818708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BAF25AB-C53E-83B1-5C10-DFCC1FC7403D}"/>
              </a:ext>
            </a:extLst>
          </p:cNvPr>
          <p:cNvSpPr/>
          <p:nvPr/>
        </p:nvSpPr>
        <p:spPr>
          <a:xfrm>
            <a:off x="3296092" y="808076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6C80879-12AB-ABB9-14C4-4F0204D89626}"/>
              </a:ext>
            </a:extLst>
          </p:cNvPr>
          <p:cNvSpPr/>
          <p:nvPr/>
        </p:nvSpPr>
        <p:spPr>
          <a:xfrm>
            <a:off x="4359348" y="839974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4BE5BCF-1539-83DF-94F8-B15F56D1BE5A}"/>
              </a:ext>
            </a:extLst>
          </p:cNvPr>
          <p:cNvSpPr/>
          <p:nvPr/>
        </p:nvSpPr>
        <p:spPr>
          <a:xfrm>
            <a:off x="5401339" y="850607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C130066-1CF0-401F-77A8-406239A37A72}"/>
              </a:ext>
            </a:extLst>
          </p:cNvPr>
          <p:cNvSpPr/>
          <p:nvPr/>
        </p:nvSpPr>
        <p:spPr>
          <a:xfrm>
            <a:off x="6443330" y="871872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450DF7F-B488-B452-138F-7D8E51DBA717}"/>
              </a:ext>
            </a:extLst>
          </p:cNvPr>
          <p:cNvSpPr/>
          <p:nvPr/>
        </p:nvSpPr>
        <p:spPr>
          <a:xfrm>
            <a:off x="7474688" y="861239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8989F2D-DEAE-B765-FDFF-08101E598E17}"/>
              </a:ext>
            </a:extLst>
          </p:cNvPr>
          <p:cNvSpPr/>
          <p:nvPr/>
        </p:nvSpPr>
        <p:spPr>
          <a:xfrm>
            <a:off x="8452884" y="882504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08A6AEE-7E05-B7AB-24F6-2EFF0CC4ADF3}"/>
              </a:ext>
            </a:extLst>
          </p:cNvPr>
          <p:cNvSpPr/>
          <p:nvPr/>
        </p:nvSpPr>
        <p:spPr>
          <a:xfrm>
            <a:off x="9452345" y="893136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CB319A2-33AF-3015-77A5-E81278E6A3B2}"/>
              </a:ext>
            </a:extLst>
          </p:cNvPr>
          <p:cNvSpPr txBox="1"/>
          <p:nvPr/>
        </p:nvSpPr>
        <p:spPr>
          <a:xfrm>
            <a:off x="712380" y="2286001"/>
            <a:ext cx="10026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a)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Hãy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lập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số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lớn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nhất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chín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chữ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số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D20D29-BDB2-7B88-B03E-DC863827954C}"/>
              </a:ext>
            </a:extLst>
          </p:cNvPr>
          <p:cNvSpPr/>
          <p:nvPr/>
        </p:nvSpPr>
        <p:spPr>
          <a:xfrm>
            <a:off x="1882356" y="3532963"/>
            <a:ext cx="9271197" cy="1687623"/>
          </a:xfrm>
          <a:prstGeom prst="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lvl="0" algn="ctr" defTabSz="1219170">
              <a:defRPr/>
            </a:pPr>
            <a:r>
              <a:rPr lang="vi-VN" sz="48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Để xếp được số lớn nhất thì cần các chữ số lớn nhất ở bên trái.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6733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-0.27552 0.3821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76" y="1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4.44444E-6 L 0.06016 0.3821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8" y="1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-0.54584 0.3729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92" y="1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4.07407E-6 L -0.22669 0.3791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41" y="18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4.44444E-6 L -0.32084 0.3791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42" y="18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81481E-6 L 0.00169 0.3851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19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1 4.81481E-6 L 0.3332 0.3946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93" y="1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81481E-6 L 0.31927 0.396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64" y="19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81481E-6 L 0.05143 0.38518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5" y="19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  <p:bldP spid="9" grpId="0" animBg="1"/>
      <p:bldP spid="10" grpId="0" animBg="1"/>
      <p:bldP spid="11" grpId="0" animBg="1"/>
      <p:bldP spid="12" grpId="0" animBg="1"/>
      <p:bldP spid="15" grpId="0" animBg="1"/>
      <p:bldP spid="16" grpId="0" animBg="1"/>
      <p:bldP spid="6" grpId="0" animBg="1"/>
      <p:bldP spid="6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501445"/>
            <a:ext cx="11858171" cy="6080107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84EACB4-40C3-F79C-B7DF-9917E39468C8}"/>
              </a:ext>
            </a:extLst>
          </p:cNvPr>
          <p:cNvSpPr/>
          <p:nvPr/>
        </p:nvSpPr>
        <p:spPr>
          <a:xfrm>
            <a:off x="1477926" y="1318439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7BCE784-A437-BB70-846C-FF2E3D32D18C}"/>
              </a:ext>
            </a:extLst>
          </p:cNvPr>
          <p:cNvSpPr/>
          <p:nvPr/>
        </p:nvSpPr>
        <p:spPr>
          <a:xfrm>
            <a:off x="2551814" y="1297173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BAF25AB-C53E-83B1-5C10-DFCC1FC7403D}"/>
              </a:ext>
            </a:extLst>
          </p:cNvPr>
          <p:cNvSpPr/>
          <p:nvPr/>
        </p:nvSpPr>
        <p:spPr>
          <a:xfrm>
            <a:off x="3604437" y="1286541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6C80879-12AB-ABB9-14C4-4F0204D89626}"/>
              </a:ext>
            </a:extLst>
          </p:cNvPr>
          <p:cNvSpPr/>
          <p:nvPr/>
        </p:nvSpPr>
        <p:spPr>
          <a:xfrm>
            <a:off x="4667693" y="1318439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4BE5BCF-1539-83DF-94F8-B15F56D1BE5A}"/>
              </a:ext>
            </a:extLst>
          </p:cNvPr>
          <p:cNvSpPr/>
          <p:nvPr/>
        </p:nvSpPr>
        <p:spPr>
          <a:xfrm>
            <a:off x="5709684" y="1329072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C130066-1CF0-401F-77A8-406239A37A72}"/>
              </a:ext>
            </a:extLst>
          </p:cNvPr>
          <p:cNvSpPr/>
          <p:nvPr/>
        </p:nvSpPr>
        <p:spPr>
          <a:xfrm>
            <a:off x="6751675" y="1350337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450DF7F-B488-B452-138F-7D8E51DBA717}"/>
              </a:ext>
            </a:extLst>
          </p:cNvPr>
          <p:cNvSpPr/>
          <p:nvPr/>
        </p:nvSpPr>
        <p:spPr>
          <a:xfrm>
            <a:off x="7783033" y="1339704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8989F2D-DEAE-B765-FDFF-08101E598E17}"/>
              </a:ext>
            </a:extLst>
          </p:cNvPr>
          <p:cNvSpPr/>
          <p:nvPr/>
        </p:nvSpPr>
        <p:spPr>
          <a:xfrm>
            <a:off x="8761229" y="1360969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08A6AEE-7E05-B7AB-24F6-2EFF0CC4ADF3}"/>
              </a:ext>
            </a:extLst>
          </p:cNvPr>
          <p:cNvSpPr/>
          <p:nvPr/>
        </p:nvSpPr>
        <p:spPr>
          <a:xfrm>
            <a:off x="9760690" y="1371601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CB319A2-33AF-3015-77A5-E81278E6A3B2}"/>
              </a:ext>
            </a:extLst>
          </p:cNvPr>
          <p:cNvSpPr txBox="1"/>
          <p:nvPr/>
        </p:nvSpPr>
        <p:spPr>
          <a:xfrm>
            <a:off x="1679944" y="2860160"/>
            <a:ext cx="10026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b)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Hãy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lập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số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bé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nhất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chín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chữ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số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279EC4-F5F3-281C-6EB0-431749D7C3A6}"/>
              </a:ext>
            </a:extLst>
          </p:cNvPr>
          <p:cNvSpPr/>
          <p:nvPr/>
        </p:nvSpPr>
        <p:spPr>
          <a:xfrm>
            <a:off x="1403891" y="3703084"/>
            <a:ext cx="9271197" cy="1687623"/>
          </a:xfrm>
          <a:prstGeom prst="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lvl="0" algn="ctr" defTabSz="1219170">
              <a:defRPr/>
            </a:pPr>
            <a:r>
              <a:rPr lang="vi-VN" sz="48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Để xếp được số bé nhất thì cần các chữ số bé nhất ở bên trái. 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9529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7.40741E-7 L -0.36537 0.3405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68" y="1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11111E-6 L -0.03138 0.3435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6" y="1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7.40741E-7 L -0.0418 0.3481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6" y="1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11111E-6 L -0.30951 0.3435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82" y="1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7037E-7 L -0.31563 0.341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81" y="1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48148E-6 L -0.07669 0.3432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1" y="1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85185E-6 L 0.42917 0.3465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58" y="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7.40741E-7 L -0.17357 0.3435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85" y="1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85185E-6 L 0.31758 0.3525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72" y="17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  <p:bldP spid="9" grpId="0" animBg="1"/>
      <p:bldP spid="10" grpId="0" animBg="1"/>
      <p:bldP spid="11" grpId="0" animBg="1"/>
      <p:bldP spid="12" grpId="0" animBg="1"/>
      <p:bldP spid="15" grpId="0" animBg="1"/>
      <p:bldP spid="16" grpId="0" animBg="1"/>
      <p:bldP spid="6" grpId="0" animBg="1"/>
      <p:bldP spid="6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501445"/>
            <a:ext cx="11858171" cy="6080107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3CA9AED-7348-4DDF-A03A-D85F129B25E4}"/>
              </a:ext>
            </a:extLst>
          </p:cNvPr>
          <p:cNvGrpSpPr/>
          <p:nvPr/>
        </p:nvGrpSpPr>
        <p:grpSpPr>
          <a:xfrm>
            <a:off x="580361" y="639416"/>
            <a:ext cx="792937" cy="663516"/>
            <a:chOff x="621568" y="835857"/>
            <a:chExt cx="658601" cy="58513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80ECCB9-4A74-4F89-B171-665679B9E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724653" y="836219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4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132690" y="645997"/>
            <a:ext cx="105696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Xếp 12 chiếc vòng như hình dưới đây, Rô-bốt lập được số 312 211 011. Với 12 chiếc vòng, em lập được số lớn nhất là số nào?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5DEAE69-D134-B99B-0983-42EE852369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1710" y="2198059"/>
            <a:ext cx="4770507" cy="292683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8F49F06-04CA-FBE4-3AC2-11134793BF70}"/>
              </a:ext>
            </a:extLst>
          </p:cNvPr>
          <p:cNvSpPr txBox="1"/>
          <p:nvPr/>
        </p:nvSpPr>
        <p:spPr>
          <a:xfrm>
            <a:off x="404037" y="3062177"/>
            <a:ext cx="65815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 có: 12 = 9 + 3</a:t>
            </a:r>
          </a:p>
          <a:p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Như vậy, với 12 chiếc vòng, ta lập được số lớn nhất là 930 000 000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1948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FDD3B7B-436F-406F-8B6F-E40941E3FC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774068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0D40E541-EBA9-4A03-9258-A5B12ED828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56112" y="2680497"/>
            <a:ext cx="5066215" cy="50662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339F55-FD14-4759-95EE-4BC86FAC18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1728" y="1790574"/>
            <a:ext cx="6773243" cy="289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662848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0184386-9706-DEE5-33E0-5BC5CBB0F90D}"/>
              </a:ext>
            </a:extLst>
          </p:cNvPr>
          <p:cNvSpPr txBox="1"/>
          <p:nvPr/>
        </p:nvSpPr>
        <p:spPr>
          <a:xfrm>
            <a:off x="2247900" y="2600325"/>
            <a:ext cx="81629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ln w="7620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#9Slide07 SVNZiclets" panose="02000603000000000000" pitchFamily="2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5843326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6914" y="176981"/>
            <a:ext cx="11858171" cy="6415547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090" y="1498600"/>
            <a:ext cx="8637111" cy="49339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472" y="1600200"/>
            <a:ext cx="3048000" cy="304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16000" y="270934"/>
            <a:ext cx="10160000" cy="1032933"/>
          </a:xfrm>
          <a:prstGeom prst="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MÊ 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CUNG BÍ ẤN</a:t>
            </a:r>
          </a:p>
        </p:txBody>
      </p:sp>
    </p:spTree>
    <p:extLst>
      <p:ext uri="{BB962C8B-B14F-4D97-AF65-F5344CB8AC3E}">
        <p14:creationId xmlns:p14="http://schemas.microsoft.com/office/powerpoint/2010/main" val="15035456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7672" y="1946728"/>
            <a:ext cx="2066472" cy="2066472"/>
          </a:xfrm>
          <a:prstGeom prst="rect">
            <a:avLst/>
          </a:prstGeom>
        </p:spPr>
      </p:pic>
      <p:pic>
        <p:nvPicPr>
          <p:cNvPr id="5" name="Picture 4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965" y="1112941"/>
            <a:ext cx="2032000" cy="2032000"/>
          </a:xfrm>
          <a:prstGeom prst="rect">
            <a:avLst/>
          </a:prstGeom>
        </p:spPr>
      </p:pic>
      <p:sp>
        <p:nvSpPr>
          <p:cNvPr id="6" name="Rounded Rectangle 5">
            <a:hlinkClick r:id="rId10" action="ppaction://hlinksldjump"/>
          </p:cNvPr>
          <p:cNvSpPr/>
          <p:nvPr/>
        </p:nvSpPr>
        <p:spPr>
          <a:xfrm>
            <a:off x="84364" y="298502"/>
            <a:ext cx="1422400" cy="7112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Luật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hlinkClick r:id="rId11" action="ppaction://hlinksldjump"/>
              </a:rPr>
              <a:t>chơi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2" name="Picture 11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200" y="2209800"/>
            <a:ext cx="2146299" cy="1740243"/>
          </a:xfrm>
          <a:prstGeom prst="rect">
            <a:avLst/>
          </a:prstGeom>
        </p:spPr>
      </p:pic>
      <p:pic>
        <p:nvPicPr>
          <p:cNvPr id="13" name="Picture 12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970" y="2413001"/>
            <a:ext cx="1274031" cy="1274031"/>
          </a:xfrm>
          <a:prstGeom prst="rect">
            <a:avLst/>
          </a:prstGeom>
        </p:spPr>
      </p:pic>
      <p:pic>
        <p:nvPicPr>
          <p:cNvPr id="14" name="Picture 13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48801" y="2149685"/>
            <a:ext cx="1909721" cy="1990516"/>
          </a:xfrm>
          <a:prstGeom prst="rect">
            <a:avLst/>
          </a:prstGeom>
        </p:spPr>
      </p:pic>
      <p:sp>
        <p:nvSpPr>
          <p:cNvPr id="8" name="Rounded Rectangle 7">
            <a:hlinkClick r:id="rId17" action="ppaction://hlinksldjump"/>
          </p:cNvPr>
          <p:cNvSpPr/>
          <p:nvPr/>
        </p:nvSpPr>
        <p:spPr>
          <a:xfrm>
            <a:off x="10647321" y="5969000"/>
            <a:ext cx="1422400" cy="7112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Kết thúc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805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82 0.09806 C 0.00382 0.09374 0.01753 0.09066 0.03455 0.09066 C 0.05225 0.09066 0.06632 0.09374 0.06632 0.09806 C 0.06632 0.10207 0.08003 0.10546 0.09774 0.10546 C 0.11475 0.10546 0.12882 0.10207 0.12882 0.09806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882 0.09806 L 0.12882 -0.1520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ch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882 -0.15216 L 0.37882 -0.1521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548 -0.15216 L 0.39548 -0.2854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67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548 -0.2855 L 0.47639 -0.2753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5" y="4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ar-ro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805 -0.27531 L 0.46805 0.1987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805 0.19876 L 0.52639 0.1987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472 0.19383 L 0.53472 -0.028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_ok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472 -0.0284 L 0.67639 -0.0234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2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8194 -0.02346 L 0.68472 -0.29013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-13333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8472 -0.29013 L 0.75139 -0.29013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panzee animals08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5139 -0.29013 L 0.75556 0.02099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1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5555 0.02099 L 0.87639 0.02099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_ok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94000" y="2311400"/>
            <a:ext cx="6502400" cy="3293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sng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Luật</a:t>
            </a:r>
            <a:r>
              <a:rPr kumimoji="0" lang="en-US" sz="3733" b="1" i="0" u="sng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 </a:t>
            </a:r>
            <a:r>
              <a:rPr kumimoji="0" lang="en-US" sz="3733" b="1" i="0" u="sng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chơi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: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Nhấn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 </a:t>
            </a: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vào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 </a:t>
            </a: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chướng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 </a:t>
            </a: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ngại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 </a:t>
            </a: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vật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 </a:t>
            </a: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xuất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 </a:t>
            </a: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hiện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 ở </a:t>
            </a: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từng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 </a:t>
            </a: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chặng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 </a:t>
            </a: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đường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 </a:t>
            </a: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và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 </a:t>
            </a: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trả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 </a:t>
            </a: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lời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 </a:t>
            </a: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câu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 </a:t>
            </a: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hỏi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 </a:t>
            </a: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để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 </a:t>
            </a: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đi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 </a:t>
            </a: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tiếp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.</a:t>
            </a:r>
          </a:p>
        </p:txBody>
      </p:sp>
      <p:sp>
        <p:nvSpPr>
          <p:cNvPr id="5" name="Right Arrow 4">
            <a:hlinkClick r:id="rId3" action="ppaction://hlinksldjump"/>
          </p:cNvPr>
          <p:cNvSpPr/>
          <p:nvPr/>
        </p:nvSpPr>
        <p:spPr>
          <a:xfrm>
            <a:off x="5283200" y="5891213"/>
            <a:ext cx="1727200" cy="889000"/>
          </a:xfrm>
          <a:prstGeom prst="rightArrow">
            <a:avLst>
              <a:gd name="adj1" fmla="val 50000"/>
              <a:gd name="adj2" fmla="val 61329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Tiếp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tục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378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rId2" action="ppaction://hlinksldjump"/>
          </p:cNvPr>
          <p:cNvSpPr/>
          <p:nvPr/>
        </p:nvSpPr>
        <p:spPr>
          <a:xfrm>
            <a:off x="166914" y="176981"/>
            <a:ext cx="11858171" cy="6415547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0" y="2006600"/>
            <a:ext cx="203200" cy="3860800"/>
          </a:xfrm>
          <a:prstGeom prst="rect">
            <a:avLst/>
          </a:prstGeom>
          <a:solidFill>
            <a:srgbClr val="EEECE1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422400" y="0"/>
            <a:ext cx="9448800" cy="2209800"/>
          </a:xfrm>
          <a:prstGeom prst="roundRect">
            <a:avLst/>
          </a:prstGeom>
          <a:solidFill>
            <a:srgbClr val="4BACC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44133" y="2565400"/>
            <a:ext cx="8619067" cy="1032933"/>
          </a:xfrm>
          <a:prstGeom prst="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kern="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&gt;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44133" y="3937000"/>
            <a:ext cx="8619067" cy="1032933"/>
          </a:xfrm>
          <a:prstGeom prst="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&lt;</a:t>
            </a:r>
          </a:p>
        </p:txBody>
      </p:sp>
      <p:sp>
        <p:nvSpPr>
          <p:cNvPr id="7" name="Oval 6"/>
          <p:cNvSpPr/>
          <p:nvPr/>
        </p:nvSpPr>
        <p:spPr>
          <a:xfrm>
            <a:off x="1320800" y="2717800"/>
            <a:ext cx="609600" cy="66040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1320800" y="4072467"/>
            <a:ext cx="609600" cy="66040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</a:p>
        </p:txBody>
      </p:sp>
      <p:sp>
        <p:nvSpPr>
          <p:cNvPr id="9" name="Rectangle 8"/>
          <p:cNvSpPr/>
          <p:nvPr/>
        </p:nvSpPr>
        <p:spPr>
          <a:xfrm>
            <a:off x="1727200" y="5274734"/>
            <a:ext cx="8619067" cy="1032933"/>
          </a:xfrm>
          <a:prstGeom prst="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=</a:t>
            </a:r>
          </a:p>
        </p:txBody>
      </p:sp>
      <p:sp>
        <p:nvSpPr>
          <p:cNvPr id="10" name="Oval 9"/>
          <p:cNvSpPr/>
          <p:nvPr/>
        </p:nvSpPr>
        <p:spPr>
          <a:xfrm>
            <a:off x="1320800" y="5461000"/>
            <a:ext cx="609600" cy="66040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36800" y="550334"/>
            <a:ext cx="84328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So </a:t>
            </a: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sánh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 </a:t>
            </a: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số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 693 251 </a:t>
            </a:r>
            <a:r>
              <a:rPr lang="en-US" sz="3733" b="1" dirty="0" err="1">
                <a:solidFill>
                  <a:prstClr val="white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và</a:t>
            </a:r>
            <a:r>
              <a:rPr lang="en-US" sz="3733" b="1" dirty="0">
                <a:solidFill>
                  <a:prstClr val="white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 693 500</a:t>
            </a:r>
            <a:endParaRPr kumimoji="0" lang="vi-VN" sz="3733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vantGarde" pitchFamily="2" charset="0"/>
              <a:cs typeface="Arial" panose="020B0604020202020204" pitchFamily="34" charset="0"/>
            </a:endParaRPr>
          </a:p>
        </p:txBody>
      </p:sp>
      <p:sp>
        <p:nvSpPr>
          <p:cNvPr id="12" name="Right Arrow 11">
            <a:hlinkClick r:id="rId2" action="ppaction://hlinksldjump"/>
          </p:cNvPr>
          <p:cNvSpPr/>
          <p:nvPr/>
        </p:nvSpPr>
        <p:spPr>
          <a:xfrm>
            <a:off x="10651067" y="5909733"/>
            <a:ext cx="1303867" cy="736600"/>
          </a:xfrm>
          <a:prstGeom prst="rightArrow">
            <a:avLst>
              <a:gd name="adj1" fmla="val 50000"/>
              <a:gd name="adj2" fmla="val 61329"/>
            </a:avLst>
          </a:prstGeom>
          <a:solidFill>
            <a:srgbClr val="4BACC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1" i="0" u="none" strike="noStrike" kern="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Tiếp</a:t>
            </a:r>
            <a:r>
              <a:rPr kumimoji="0" lang="en-US" sz="1867" b="1" i="0" u="none" strike="noStrike" kern="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867" b="1" i="0" u="none" strike="noStrike" kern="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tục</a:t>
            </a:r>
            <a:endParaRPr kumimoji="0" lang="en-US" sz="1867" b="1" i="0" u="none" strike="noStrike" kern="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183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5" grpId="0" animBg="1"/>
      <p:bldP spid="5" grpId="1" animBg="1"/>
      <p:bldP spid="6" grpId="0" animBg="1"/>
      <p:bldP spid="7" grpId="0" animBg="1"/>
      <p:bldP spid="7" grpId="1" animBg="1"/>
      <p:bldP spid="8" grpId="0" animBg="1"/>
      <p:bldP spid="9" grpId="0" animBg="1"/>
      <p:bldP spid="9" grpId="1" animBg="1"/>
      <p:bldP spid="10" grpId="0" animBg="1"/>
      <p:bldP spid="1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6914" y="176981"/>
            <a:ext cx="11858171" cy="6415547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0" y="2006600"/>
            <a:ext cx="203200" cy="3860800"/>
          </a:xfrm>
          <a:prstGeom prst="rect">
            <a:avLst/>
          </a:prstGeom>
          <a:solidFill>
            <a:srgbClr val="EEECE1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422400" y="0"/>
            <a:ext cx="9448800" cy="2209800"/>
          </a:xfrm>
          <a:prstGeom prst="roundRect">
            <a:avLst/>
          </a:prstGeom>
          <a:solidFill>
            <a:srgbClr val="4BACC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44133" y="2565400"/>
            <a:ext cx="8619067" cy="1032933"/>
          </a:xfrm>
          <a:prstGeom prst="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=</a:t>
            </a:r>
          </a:p>
        </p:txBody>
      </p:sp>
      <p:sp>
        <p:nvSpPr>
          <p:cNvPr id="6" name="Rectangle 5"/>
          <p:cNvSpPr/>
          <p:nvPr/>
        </p:nvSpPr>
        <p:spPr>
          <a:xfrm>
            <a:off x="1744133" y="3937000"/>
            <a:ext cx="8619067" cy="1032933"/>
          </a:xfrm>
          <a:prstGeom prst="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&lt;</a:t>
            </a:r>
          </a:p>
        </p:txBody>
      </p:sp>
      <p:sp>
        <p:nvSpPr>
          <p:cNvPr id="7" name="Oval 6"/>
          <p:cNvSpPr/>
          <p:nvPr/>
        </p:nvSpPr>
        <p:spPr>
          <a:xfrm>
            <a:off x="1320800" y="2717800"/>
            <a:ext cx="609600" cy="66040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1320800" y="4072467"/>
            <a:ext cx="609600" cy="66040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</a:p>
        </p:txBody>
      </p:sp>
      <p:sp>
        <p:nvSpPr>
          <p:cNvPr id="9" name="Rectangle 8"/>
          <p:cNvSpPr/>
          <p:nvPr/>
        </p:nvSpPr>
        <p:spPr>
          <a:xfrm>
            <a:off x="1744133" y="5274734"/>
            <a:ext cx="8619067" cy="1032933"/>
          </a:xfrm>
          <a:prstGeom prst="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kern="0" dirty="0">
                <a:solidFill>
                  <a:prstClr val="white"/>
                </a:solidFill>
                <a:latin typeface="Arial" panose="020B0604020202020204" pitchFamily="34" charset="0"/>
                <a:cs typeface="Arial" pitchFamily="34" charset="0"/>
              </a:rPr>
              <a:t>&gt;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320800" y="5461000"/>
            <a:ext cx="609600" cy="66040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38325" y="655126"/>
            <a:ext cx="99079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AvantGarde" pitchFamily="2" charset="0"/>
                <a:cs typeface="Arial" pitchFamily="34" charset="0"/>
              </a:rPr>
              <a:t>So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AvantGarde" pitchFamily="2" charset="0"/>
                <a:cs typeface="Arial" pitchFamily="34" charset="0"/>
              </a:rPr>
              <a:t>sánh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AvantGarde" pitchFamily="2" charset="0"/>
                <a:cs typeface="Arial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AvantGarde" pitchFamily="2" charset="0"/>
                <a:cs typeface="Arial" pitchFamily="34" charset="0"/>
              </a:rPr>
              <a:t>số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AvantGarde" pitchFamily="2" charset="0"/>
                <a:cs typeface="Arial" pitchFamily="34" charset="0"/>
              </a:rPr>
              <a:t> 200 000 </a:t>
            </a:r>
            <a:r>
              <a:rPr lang="en-US" sz="4800" b="1" dirty="0" err="1">
                <a:solidFill>
                  <a:prstClr val="white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và</a:t>
            </a:r>
            <a:r>
              <a:rPr lang="en-US" sz="4800" b="1" dirty="0">
                <a:solidFill>
                  <a:prstClr val="white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 98 487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vantGarde" pitchFamily="2" charset="0"/>
              <a:cs typeface="Arial" panose="020B0604020202020204" pitchFamily="34" charset="0"/>
            </a:endParaRPr>
          </a:p>
        </p:txBody>
      </p:sp>
      <p:sp>
        <p:nvSpPr>
          <p:cNvPr id="12" name="Right Arrow 11">
            <a:hlinkClick r:id="rId2" action="ppaction://hlinksldjump"/>
          </p:cNvPr>
          <p:cNvSpPr/>
          <p:nvPr/>
        </p:nvSpPr>
        <p:spPr>
          <a:xfrm>
            <a:off x="10651067" y="5909733"/>
            <a:ext cx="1303867" cy="736600"/>
          </a:xfrm>
          <a:prstGeom prst="rightArrow">
            <a:avLst>
              <a:gd name="adj1" fmla="val 50000"/>
              <a:gd name="adj2" fmla="val 61329"/>
            </a:avLst>
          </a:prstGeom>
          <a:solidFill>
            <a:srgbClr val="4BACC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1" i="0" u="none" strike="noStrike" kern="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Tiếp</a:t>
            </a:r>
            <a:r>
              <a:rPr kumimoji="0" lang="en-US" sz="1867" b="1" i="0" u="none" strike="noStrike" kern="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867" b="1" i="0" u="none" strike="noStrike" kern="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tục</a:t>
            </a:r>
            <a:endParaRPr kumimoji="0" lang="en-US" sz="1867" b="1" i="0" u="none" strike="noStrike" kern="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2951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rId2" action="ppaction://hlinksldjump"/>
          </p:cNvPr>
          <p:cNvSpPr/>
          <p:nvPr/>
        </p:nvSpPr>
        <p:spPr>
          <a:xfrm>
            <a:off x="166914" y="176981"/>
            <a:ext cx="11858171" cy="6415547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0" y="2006600"/>
            <a:ext cx="203200" cy="3860800"/>
          </a:xfrm>
          <a:prstGeom prst="rect">
            <a:avLst/>
          </a:prstGeom>
          <a:solidFill>
            <a:srgbClr val="EEECE1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422400" y="0"/>
            <a:ext cx="9448800" cy="2209800"/>
          </a:xfrm>
          <a:prstGeom prst="roundRect">
            <a:avLst/>
          </a:prstGeom>
          <a:solidFill>
            <a:srgbClr val="4BACC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44133" y="2565400"/>
            <a:ext cx="8619067" cy="1185333"/>
          </a:xfrm>
          <a:prstGeom prst="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lvl="0" algn="ctr" defTabSz="1219170">
              <a:defRPr/>
            </a:pPr>
            <a:r>
              <a:rPr lang="en-US" sz="4800" b="1" kern="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499 873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44133" y="3937001"/>
            <a:ext cx="8619067" cy="1191846"/>
          </a:xfrm>
          <a:prstGeom prst="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lvl="0" algn="ctr" defTabSz="1219170">
              <a:defRPr/>
            </a:pPr>
            <a:r>
              <a:rPr lang="en-US" sz="4800" b="1" kern="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59 876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320800" y="2717800"/>
            <a:ext cx="609600" cy="66040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</a:p>
        </p:txBody>
      </p:sp>
      <p:sp>
        <p:nvSpPr>
          <p:cNvPr id="9" name="Oval 8"/>
          <p:cNvSpPr/>
          <p:nvPr/>
        </p:nvSpPr>
        <p:spPr>
          <a:xfrm>
            <a:off x="1320800" y="4072467"/>
            <a:ext cx="609600" cy="66040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744133" y="5274734"/>
                <a:ext cx="8619067" cy="1178820"/>
              </a:xfrm>
              <a:prstGeom prst="rect">
                <a:avLst/>
              </a:prstGeom>
              <a:solidFill>
                <a:srgbClr val="F79646"/>
              </a:solidFill>
              <a:ln w="381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lvl="0" algn="ctr" defTabSz="121917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ker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𝟔𝟓𝟏</m:t>
                      </m:r>
                      <m:r>
                        <a:rPr lang="en-US" sz="4800" b="1" i="1" ker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800" b="1" i="1" ker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𝟑𝟐𝟏</m:t>
                      </m:r>
                    </m:oMath>
                  </m:oMathPara>
                </a14:m>
                <a:endPara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4133" y="5274734"/>
                <a:ext cx="8619067" cy="11788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381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/>
          <p:cNvSpPr/>
          <p:nvPr/>
        </p:nvSpPr>
        <p:spPr>
          <a:xfrm>
            <a:off x="1320800" y="5461000"/>
            <a:ext cx="609600" cy="66040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24000" y="117145"/>
            <a:ext cx="92760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Tìm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số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lớn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nhất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trong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các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số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: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white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59 876, 651 321, 499 873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vantGarde" pitchFamily="2" charset="0"/>
              <a:cs typeface="Arial" panose="020B0604020202020204" pitchFamily="34" charset="0"/>
            </a:endParaRPr>
          </a:p>
        </p:txBody>
      </p:sp>
      <p:sp>
        <p:nvSpPr>
          <p:cNvPr id="13" name="Right Arrow 12">
            <a:hlinkClick r:id="rId2" action="ppaction://hlinksldjump"/>
          </p:cNvPr>
          <p:cNvSpPr/>
          <p:nvPr/>
        </p:nvSpPr>
        <p:spPr>
          <a:xfrm>
            <a:off x="10651067" y="5909733"/>
            <a:ext cx="1303867" cy="736600"/>
          </a:xfrm>
          <a:prstGeom prst="rightArrow">
            <a:avLst>
              <a:gd name="adj1" fmla="val 50000"/>
              <a:gd name="adj2" fmla="val 61329"/>
            </a:avLst>
          </a:prstGeom>
          <a:solidFill>
            <a:srgbClr val="4BACC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1" i="0" u="none" strike="noStrike" kern="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Tiếp</a:t>
            </a:r>
            <a:r>
              <a:rPr kumimoji="0" lang="en-US" sz="1867" b="1" i="0" u="none" strike="noStrike" kern="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67" b="1" i="0" u="none" strike="noStrike" kern="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tục</a:t>
            </a:r>
            <a:endParaRPr kumimoji="0" lang="en-US" sz="1867" b="1" i="0" u="none" strike="noStrike" kern="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0224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6914" y="176981"/>
            <a:ext cx="11858171" cy="6415547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71246" y="2428631"/>
            <a:ext cx="203200" cy="3860800"/>
          </a:xfrm>
          <a:prstGeom prst="rect">
            <a:avLst/>
          </a:prstGeom>
          <a:solidFill>
            <a:srgbClr val="EEECE1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81354" y="123092"/>
            <a:ext cx="11620826" cy="2305539"/>
          </a:xfrm>
          <a:prstGeom prst="roundRect">
            <a:avLst/>
          </a:prstGeom>
          <a:solidFill>
            <a:srgbClr val="4BACC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lvl="0" algn="ctr" defTabSz="1219170">
              <a:defRPr/>
            </a:pPr>
            <a:r>
              <a:rPr lang="en-US" sz="4400" b="1" dirty="0" err="1">
                <a:solidFill>
                  <a:prstClr val="white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Tìm</a:t>
            </a:r>
            <a:r>
              <a:rPr lang="en-US" sz="4400" b="1" dirty="0">
                <a:solidFill>
                  <a:prstClr val="white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số</a:t>
            </a:r>
            <a:r>
              <a:rPr lang="en-US" sz="4400" b="1" dirty="0">
                <a:solidFill>
                  <a:prstClr val="white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lớn</a:t>
            </a:r>
            <a:r>
              <a:rPr lang="en-US" sz="4400" b="1" dirty="0">
                <a:solidFill>
                  <a:prstClr val="white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nhất</a:t>
            </a:r>
            <a:r>
              <a:rPr lang="en-US" sz="4400" b="1" dirty="0">
                <a:solidFill>
                  <a:prstClr val="white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trong</a:t>
            </a:r>
            <a:r>
              <a:rPr lang="en-US" sz="4400" b="1" dirty="0">
                <a:solidFill>
                  <a:prstClr val="white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các</a:t>
            </a:r>
            <a:r>
              <a:rPr lang="en-US" sz="4400" b="1" dirty="0">
                <a:solidFill>
                  <a:prstClr val="white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số</a:t>
            </a:r>
            <a:r>
              <a:rPr lang="en-US" sz="4400" b="1" dirty="0">
                <a:solidFill>
                  <a:prstClr val="white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:</a:t>
            </a:r>
          </a:p>
          <a:p>
            <a:pPr lvl="0" algn="ctr" defTabSz="1219170">
              <a:defRPr/>
            </a:pPr>
            <a:r>
              <a:rPr lang="en-US" sz="4400" b="1" dirty="0">
                <a:solidFill>
                  <a:prstClr val="white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59 876, 651 321, 499 873</a:t>
            </a:r>
            <a:endParaRPr lang="vi-VN" sz="4400" b="1" dirty="0">
              <a:solidFill>
                <a:prstClr val="white"/>
              </a:solidFill>
              <a:ea typeface="AvantGarde" pitchFamily="2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91379" y="2969868"/>
            <a:ext cx="8619067" cy="1032933"/>
          </a:xfrm>
          <a:prstGeom prst="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lvl="0" algn="ctr" defTabSz="1219170">
              <a:defRPr/>
            </a:pPr>
            <a:r>
              <a:rPr lang="en-US" sz="4800" kern="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651 321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91379" y="4112863"/>
            <a:ext cx="8619067" cy="1032933"/>
          </a:xfrm>
          <a:prstGeom prst="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lvl="0" algn="ctr" defTabSz="1219170">
              <a:defRPr/>
            </a:pPr>
            <a:r>
              <a:rPr lang="en-US" sz="4800" kern="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59 876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268046" y="3122268"/>
            <a:ext cx="609600" cy="66040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1268046" y="4248330"/>
            <a:ext cx="609600" cy="66040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</a:p>
        </p:txBody>
      </p:sp>
      <p:sp>
        <p:nvSpPr>
          <p:cNvPr id="9" name="Rectangle 8"/>
          <p:cNvSpPr/>
          <p:nvPr/>
        </p:nvSpPr>
        <p:spPr>
          <a:xfrm>
            <a:off x="1691379" y="5239577"/>
            <a:ext cx="8619067" cy="1032933"/>
          </a:xfrm>
          <a:prstGeom prst="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lvl="0" algn="ctr" defTabSz="1219170">
              <a:defRPr/>
            </a:pPr>
            <a:r>
              <a:rPr lang="en-US" sz="4800" kern="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499 873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268046" y="5425843"/>
            <a:ext cx="609600" cy="66040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2" name="Right Arrow 11">
            <a:hlinkClick r:id="rId2" action="ppaction://hlinksldjump"/>
          </p:cNvPr>
          <p:cNvSpPr/>
          <p:nvPr/>
        </p:nvSpPr>
        <p:spPr>
          <a:xfrm>
            <a:off x="10598313" y="5874576"/>
            <a:ext cx="1303867" cy="736600"/>
          </a:xfrm>
          <a:prstGeom prst="rightArrow">
            <a:avLst>
              <a:gd name="adj1" fmla="val 50000"/>
              <a:gd name="adj2" fmla="val 61329"/>
            </a:avLst>
          </a:prstGeom>
          <a:solidFill>
            <a:srgbClr val="4BACC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1" i="0" u="none" strike="noStrike" kern="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Tiếp</a:t>
            </a:r>
            <a:r>
              <a:rPr kumimoji="0" lang="en-US" sz="1867" b="1" i="0" u="none" strike="noStrike" kern="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867" b="1" i="0" u="none" strike="noStrike" kern="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tục</a:t>
            </a:r>
            <a:endParaRPr kumimoji="0" lang="en-US" sz="1867" b="1" i="0" u="none" strike="noStrike" kern="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7502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5" grpId="0" animBg="1"/>
      <p:bldP spid="5" grpId="1" animBg="1"/>
      <p:bldP spid="6" grpId="0" animBg="1"/>
      <p:bldP spid="7" grpId="0" animBg="1"/>
      <p:bldP spid="7" grpId="1" animBg="1"/>
      <p:bldP spid="8" grpId="0" animBg="1"/>
      <p:bldP spid="9" grpId="0" animBg="1"/>
      <p:bldP spid="9" grpId="1" animBg="1"/>
      <p:bldP spid="10" grpId="0" animBg="1"/>
      <p:bldP spid="10" grpId="1" animBg="1"/>
    </p:bldLst>
  </p:timing>
</p:sld>
</file>

<file path=ppt/theme/theme1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520</Words>
  <PresentationFormat>Widescreen</PresentationFormat>
  <Paragraphs>107</Paragraphs>
  <Slides>18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等线</vt:lpstr>
      <vt:lpstr>等线 Light</vt:lpstr>
      <vt:lpstr>#9Slide07 SVNZiclets</vt:lpstr>
      <vt:lpstr>Arial</vt:lpstr>
      <vt:lpstr>Calibri</vt:lpstr>
      <vt:lpstr>Cambria</vt:lpstr>
      <vt:lpstr>Cambria Math</vt:lpstr>
      <vt:lpstr>Times New Roman</vt:lpstr>
      <vt:lpstr>千图网拥有20W+精美PPT模板 更多PPT模板下载至：www.58pic.com/office/ppt​​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2023-08-07T08:44:57Z</dcterms:created>
  <dcterms:modified xsi:type="dcterms:W3CDTF">2023-08-10T09:03:29Z</dcterms:modified>
</cp:coreProperties>
</file>