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3"/>
  </p:notesMasterIdLst>
  <p:handoutMasterIdLst>
    <p:handoutMasterId r:id="rId14"/>
  </p:handoutMasterIdLst>
  <p:sldIdLst>
    <p:sldId id="282" r:id="rId2"/>
    <p:sldId id="281" r:id="rId3"/>
    <p:sldId id="284" r:id="rId4"/>
    <p:sldId id="274" r:id="rId5"/>
    <p:sldId id="275" r:id="rId6"/>
    <p:sldId id="276" r:id="rId7"/>
    <p:sldId id="277" r:id="rId8"/>
    <p:sldId id="278" r:id="rId9"/>
    <p:sldId id="262" r:id="rId10"/>
    <p:sldId id="283" r:id="rId11"/>
    <p:sldId id="285"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99FF"/>
    <a:srgbClr val="66FFCC"/>
    <a:srgbClr val="FF0000"/>
    <a:srgbClr val="0033CC"/>
    <a:srgbClr val="CCFFFF"/>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94660"/>
  </p:normalViewPr>
  <p:slideViewPr>
    <p:cSldViewPr>
      <p:cViewPr>
        <p:scale>
          <a:sx n="66" d="100"/>
          <a:sy n="66" d="100"/>
        </p:scale>
        <p:origin x="-72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E:\My Documents\Bai 11. dac trung sinh li cua am\Ong nhua quay.swf"/>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731"/>
  <ax:ocxPr ax:name="_cy" ax:value="7832"/>
</ax:ocx>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A185E0A-9FB9-43C7-BCCD-C5360CC0AF8E}" type="datetime8">
              <a:rPr lang="en-US"/>
              <a:pPr>
                <a:defRPr/>
              </a:pPr>
              <a:t>10/19/2011 6:45 PM</a:t>
            </a:fld>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2ACE6E-1D6C-4DA0-A62E-94CFAF970886}" type="slidenum">
              <a:rPr lang="en-US"/>
              <a:pPr>
                <a:defRPr/>
              </a:pPr>
              <a:t>‹#›</a:t>
            </a:fld>
            <a:endParaRPr lang="en-US"/>
          </a:p>
        </p:txBody>
      </p:sp>
    </p:spTree>
    <p:extLst>
      <p:ext uri="{BB962C8B-B14F-4D97-AF65-F5344CB8AC3E}">
        <p14:creationId xmlns:p14="http://schemas.microsoft.com/office/powerpoint/2010/main" val="84593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01F1B0F-FDC4-4B8C-A02B-83A1A2A28B99}" type="datetime8">
              <a:rPr lang="en-US"/>
              <a:pPr>
                <a:defRPr/>
              </a:pPr>
              <a:t>10/19/2011 6:45 PM</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C6A48B-14EF-495B-9DCD-48960E1EE99D}" type="slidenum">
              <a:rPr lang="en-US"/>
              <a:pPr>
                <a:defRPr/>
              </a:pPr>
              <a:t>‹#›</a:t>
            </a:fld>
            <a:endParaRPr lang="en-US"/>
          </a:p>
        </p:txBody>
      </p:sp>
    </p:spTree>
    <p:extLst>
      <p:ext uri="{BB962C8B-B14F-4D97-AF65-F5344CB8AC3E}">
        <p14:creationId xmlns:p14="http://schemas.microsoft.com/office/powerpoint/2010/main" val="244097448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27A9A8-188B-4974-B3F2-66181E1CD874}" type="datetime8">
              <a:rPr lang="en-US"/>
              <a:pPr/>
              <a:t>10/19/2011 6:45 PM</a:t>
            </a:fld>
            <a:endParaRPr lang="en-US"/>
          </a:p>
        </p:txBody>
      </p:sp>
      <p:sp>
        <p:nvSpPr>
          <p:cNvPr id="16387"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5DA59D-A909-4B33-BEC3-B6D6251506C1}" type="slidenum">
              <a:rPr lang="en-US"/>
              <a:pPr/>
              <a:t>2</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6A5034-77B1-4B21-911D-B22C769E8461}" type="datetime8">
              <a:rPr lang="en-US"/>
              <a:pPr/>
              <a:t>10/19/2011 6:45 PM</a:t>
            </a:fld>
            <a:endParaRPr lang="en-US"/>
          </a:p>
        </p:txBody>
      </p:sp>
      <p:sp>
        <p:nvSpPr>
          <p:cNvPr id="24579"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61D22C-6877-4F6C-A64B-E5C103DE6E0E}" type="slidenum">
              <a:rPr lang="en-US"/>
              <a:pPr/>
              <a:t>11</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27A9A8-188B-4974-B3F2-66181E1CD874}" type="datetime8">
              <a:rPr lang="en-US"/>
              <a:pPr/>
              <a:t>10/19/2011 6:45 PM</a:t>
            </a:fld>
            <a:endParaRPr lang="en-US"/>
          </a:p>
        </p:txBody>
      </p:sp>
      <p:sp>
        <p:nvSpPr>
          <p:cNvPr id="16387"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5DA59D-A909-4B33-BEC3-B6D6251506C1}" type="slidenum">
              <a:rPr lang="en-US"/>
              <a:pPr/>
              <a:t>3</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797DC9-6F9B-46BD-B8B5-44E7B925FB5B}" type="datetime8">
              <a:rPr lang="en-US"/>
              <a:pPr/>
              <a:t>10/19/2011 6:45 PM</a:t>
            </a:fld>
            <a:endParaRPr lang="en-US"/>
          </a:p>
        </p:txBody>
      </p:sp>
      <p:sp>
        <p:nvSpPr>
          <p:cNvPr id="17411"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E7C922-C5AA-4034-83C5-A71E0CADA224}" type="slidenum">
              <a:rPr lang="en-US"/>
              <a:pPr/>
              <a:t>4</a:t>
            </a:fld>
            <a:endParaRPr lang="en-US"/>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2EC91C-4217-4A3C-B726-78831EDEE3F4}" type="datetime8">
              <a:rPr lang="en-US"/>
              <a:pPr/>
              <a:t>10/19/2011 6:45 PM</a:t>
            </a:fld>
            <a:endParaRPr lang="en-US"/>
          </a:p>
        </p:txBody>
      </p:sp>
      <p:sp>
        <p:nvSpPr>
          <p:cNvPr id="18435"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60F90C-D15E-4530-884F-726DB6704CCE}" type="slidenum">
              <a:rPr lang="en-US"/>
              <a:pPr/>
              <a:t>5</a:t>
            </a:fld>
            <a:endParaRPr lang="en-US"/>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6EAFA6-CB96-4CAA-A6C4-E00E1D8F8F7D}" type="datetime8">
              <a:rPr lang="en-US"/>
              <a:pPr/>
              <a:t>10/19/2011 6:45 PM</a:t>
            </a:fld>
            <a:endParaRPr lang="en-US"/>
          </a:p>
        </p:txBody>
      </p:sp>
      <p:sp>
        <p:nvSpPr>
          <p:cNvPr id="19459"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6B8A76-EDA2-425B-98DC-CBDE5D5EC379}" type="slidenum">
              <a:rPr lang="en-US"/>
              <a:pPr/>
              <a:t>6</a:t>
            </a:fld>
            <a:endParaRPr lang="en-US"/>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8419E5-01F6-47F0-9ACB-508BEB0A9D30}" type="datetime8">
              <a:rPr lang="en-US"/>
              <a:pPr/>
              <a:t>10/19/2011 6:45 PM</a:t>
            </a:fld>
            <a:endParaRPr lang="en-US"/>
          </a:p>
        </p:txBody>
      </p:sp>
      <p:sp>
        <p:nvSpPr>
          <p:cNvPr id="20483"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79A96C-8A89-4AD6-B1C7-3EA9C4F00566}" type="slidenum">
              <a:rPr lang="en-US"/>
              <a:pPr/>
              <a:t>7</a:t>
            </a:fld>
            <a:endParaRPr lang="en-US"/>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8EF60D-7DE3-4536-9181-5DD80C46F08F}" type="datetime8">
              <a:rPr lang="en-US"/>
              <a:pPr/>
              <a:t>10/19/2011 6:45 PM</a:t>
            </a:fld>
            <a:endParaRPr lang="en-US"/>
          </a:p>
        </p:txBody>
      </p:sp>
      <p:sp>
        <p:nvSpPr>
          <p:cNvPr id="21507"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3E071E-896A-4DF7-A572-83B02D67FDBA}" type="slidenum">
              <a:rPr lang="en-US"/>
              <a:pPr/>
              <a:t>8</a:t>
            </a:fld>
            <a:endParaRPr lang="en-US"/>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F9D5BE-E459-419F-A3F4-9073A1A64177}" type="datetime8">
              <a:rPr lang="en-US"/>
              <a:pPr/>
              <a:t>10/19/2011 6:45 PM</a:t>
            </a:fld>
            <a:endParaRPr lang="en-US"/>
          </a:p>
        </p:txBody>
      </p:sp>
      <p:sp>
        <p:nvSpPr>
          <p:cNvPr id="23555"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E563F4-18FC-4996-8676-6B627AC880F2}" type="slidenum">
              <a:rPr lang="en-US"/>
              <a:pPr/>
              <a:t>9</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6A5034-77B1-4B21-911D-B22C769E8461}" type="datetime8">
              <a:rPr lang="en-US"/>
              <a:pPr/>
              <a:t>10/19/2011 6:45 PM</a:t>
            </a:fld>
            <a:endParaRPr lang="en-US"/>
          </a:p>
        </p:txBody>
      </p:sp>
      <p:sp>
        <p:nvSpPr>
          <p:cNvPr id="24579"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61D22C-6877-4F6C-A64B-E5C103DE6E0E}" type="slidenum">
              <a:rPr lang="en-US"/>
              <a:pPr/>
              <a:t>10</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r>
              <a:rPr lang="en-US" smtClean="0"/>
              <a:t>HS muốn chọn phương án nào thì rê chuột vào ngay chữ đó, khi con trỏ có dạng bàn tay thì click trái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107B85C-B131-4FD7-BDF5-B030E03F44AA}" type="datetime8">
              <a:rPr lang="en-US" smtClean="0"/>
              <a:pPr>
                <a:defRPr/>
              </a:pPr>
              <a:t>10/19/2011 6:45 PM</a:t>
            </a:fld>
            <a:endParaRPr lang="en-US"/>
          </a:p>
        </p:txBody>
      </p:sp>
      <p:sp>
        <p:nvSpPr>
          <p:cNvPr id="5" name="Footer Placeholder 4"/>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12"/>
          </p:nvPr>
        </p:nvSpPr>
        <p:spPr/>
        <p:txBody>
          <a:bodyPr/>
          <a:lstStyle/>
          <a:p>
            <a:pPr>
              <a:defRPr/>
            </a:pPr>
            <a:fld id="{45E40220-671D-4716-AFCB-C3CE8045541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BC7003-B44A-4689-B9AB-2DBAF70D6D1C}" type="datetime8">
              <a:rPr lang="en-US" smtClean="0"/>
              <a:pPr>
                <a:defRPr/>
              </a:pPr>
              <a:t>10/19/2011 6:45 PM</a:t>
            </a:fld>
            <a:endParaRPr lang="en-US"/>
          </a:p>
        </p:txBody>
      </p:sp>
      <p:sp>
        <p:nvSpPr>
          <p:cNvPr id="5" name="Footer Placeholder 4"/>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12"/>
          </p:nvPr>
        </p:nvSpPr>
        <p:spPr/>
        <p:txBody>
          <a:bodyPr/>
          <a:lstStyle/>
          <a:p>
            <a:pPr>
              <a:defRPr/>
            </a:pPr>
            <a:fld id="{DE11484B-5DD1-4A76-80E4-6949C645627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150ABA6E-AE46-4671-9A9A-55DD250E004E}" type="datetime8">
              <a:rPr lang="en-US" smtClean="0"/>
              <a:pPr>
                <a:defRPr/>
              </a:pPr>
              <a:t>10/19/2011 6:45 PM</a:t>
            </a:fld>
            <a:endParaRPr lang="en-US"/>
          </a:p>
        </p:txBody>
      </p:sp>
      <p:sp>
        <p:nvSpPr>
          <p:cNvPr id="5" name="Footer Placeholder 4"/>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12"/>
          </p:nvPr>
        </p:nvSpPr>
        <p:spPr/>
        <p:txBody>
          <a:bodyPr/>
          <a:lstStyle/>
          <a:p>
            <a:pPr>
              <a:defRPr/>
            </a:pPr>
            <a:fld id="{30FE73F9-0871-4AAA-A353-7878B12BAA90}"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E2EF9AD-C87A-400C-A8BB-14E60974C0C2}" type="datetime8">
              <a:rPr lang="en-US" smtClean="0"/>
              <a:pPr>
                <a:defRPr/>
              </a:pPr>
              <a:t>10/19/2011 6:45 PM</a:t>
            </a:fld>
            <a:endParaRPr lang="en-US"/>
          </a:p>
        </p:txBody>
      </p:sp>
      <p:sp>
        <p:nvSpPr>
          <p:cNvPr id="5" name="Footer Placeholder 4"/>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12"/>
          </p:nvPr>
        </p:nvSpPr>
        <p:spPr/>
        <p:txBody>
          <a:bodyPr/>
          <a:lstStyle/>
          <a:p>
            <a:pPr>
              <a:defRPr/>
            </a:pPr>
            <a:fld id="{90860292-2D59-4346-9CC0-CF3841A5AA27}"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20782C-8F51-4EE1-A78E-F07D85147DBE}" type="datetime8">
              <a:rPr lang="en-US" smtClean="0"/>
              <a:pPr>
                <a:defRPr/>
              </a:pPr>
              <a:t>10/19/2011 6:45 PM</a:t>
            </a:fld>
            <a:endParaRPr lang="en-US"/>
          </a:p>
        </p:txBody>
      </p:sp>
      <p:sp>
        <p:nvSpPr>
          <p:cNvPr id="5" name="Footer Placeholder 4"/>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12"/>
          </p:nvPr>
        </p:nvSpPr>
        <p:spPr/>
        <p:txBody>
          <a:bodyPr/>
          <a:lstStyle/>
          <a:p>
            <a:pPr>
              <a:defRPr/>
            </a:pPr>
            <a:fld id="{64D509C2-6191-4967-B74C-1FAB4EF8FA2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A8A0DFE3-D2D7-4F44-B072-09C6EE68641E}" type="datetime8">
              <a:rPr lang="en-US" smtClean="0"/>
              <a:pPr>
                <a:defRPr/>
              </a:pPr>
              <a:t>10/19/2011 6:45 PM</a:t>
            </a:fld>
            <a:endParaRPr lang="en-US"/>
          </a:p>
        </p:txBody>
      </p:sp>
      <p:sp>
        <p:nvSpPr>
          <p:cNvPr id="6" name="Footer Placeholder 5"/>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7" name="Slide Number Placeholder 6"/>
          <p:cNvSpPr>
            <a:spLocks noGrp="1"/>
          </p:cNvSpPr>
          <p:nvPr>
            <p:ph type="sldNum" sz="quarter" idx="12"/>
          </p:nvPr>
        </p:nvSpPr>
        <p:spPr/>
        <p:txBody>
          <a:bodyPr/>
          <a:lstStyle/>
          <a:p>
            <a:pPr>
              <a:defRPr/>
            </a:pPr>
            <a:fld id="{FBFD9547-1F8E-4BEE-AED5-5155C4298F23}"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4A56588-4A50-4EF4-917E-251347FC675D}" type="datetime8">
              <a:rPr lang="en-US" smtClean="0"/>
              <a:pPr>
                <a:defRPr/>
              </a:pPr>
              <a:t>10/19/2011 6:45 PM</a:t>
            </a:fld>
            <a:endParaRPr lang="en-US"/>
          </a:p>
        </p:txBody>
      </p:sp>
      <p:sp>
        <p:nvSpPr>
          <p:cNvPr id="8" name="Footer Placeholder 7"/>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9" name="Slide Number Placeholder 8"/>
          <p:cNvSpPr>
            <a:spLocks noGrp="1"/>
          </p:cNvSpPr>
          <p:nvPr>
            <p:ph type="sldNum" sz="quarter" idx="12"/>
          </p:nvPr>
        </p:nvSpPr>
        <p:spPr/>
        <p:txBody>
          <a:bodyPr/>
          <a:lstStyle/>
          <a:p>
            <a:pPr>
              <a:defRPr/>
            </a:pPr>
            <a:fld id="{DD2FC1AC-3242-4E5D-B986-0FE55959FA0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8343" y="1404257"/>
            <a:ext cx="8229600" cy="728472"/>
          </a:xfrm>
        </p:spPr>
        <p:txBody>
          <a:bodyPr/>
          <a:lstStyle>
            <a:lvl1pPr>
              <a:defRPr b="0" cap="none" spc="0" baseline="0">
                <a:ln>
                  <a:noFill/>
                </a:ln>
                <a:solidFill>
                  <a:schemeClr val="tx1"/>
                </a:solidFill>
                <a:effectLst/>
              </a:defRPr>
            </a:lvl1pPr>
          </a:lstStyle>
          <a:p>
            <a:endParaRPr lang="en-US"/>
          </a:p>
        </p:txBody>
      </p:sp>
      <p:sp>
        <p:nvSpPr>
          <p:cNvPr id="3" name="Date Placeholder 2"/>
          <p:cNvSpPr>
            <a:spLocks noGrp="1"/>
          </p:cNvSpPr>
          <p:nvPr>
            <p:ph type="dt" sz="half" idx="10"/>
          </p:nvPr>
        </p:nvSpPr>
        <p:spPr/>
        <p:txBody>
          <a:bodyPr/>
          <a:lstStyle/>
          <a:p>
            <a:pPr>
              <a:defRPr/>
            </a:pPr>
            <a:fld id="{C2F1E161-DD81-4602-A733-C063C40ADE2C}" type="datetime8">
              <a:rPr lang="en-US" smtClean="0"/>
              <a:pPr>
                <a:defRPr/>
              </a:pPr>
              <a:t>10/19/2011 6:45 PM</a:t>
            </a:fld>
            <a:endParaRPr lang="en-US"/>
          </a:p>
        </p:txBody>
      </p:sp>
      <p:sp>
        <p:nvSpPr>
          <p:cNvPr id="4" name="Footer Placeholder 3"/>
          <p:cNvSpPr>
            <a:spLocks noGrp="1"/>
          </p:cNvSpPr>
          <p:nvPr>
            <p:ph type="ftr" sz="quarter" idx="11"/>
          </p:nvPr>
        </p:nvSpPr>
        <p:spPr/>
        <p:txBody>
          <a:bodyPr/>
          <a:lstStyle/>
          <a:p>
            <a:pPr>
              <a:defRPr/>
            </a:pPr>
            <a:r>
              <a:rPr lang="en-US" smtClean="0"/>
              <a:t>Thầy Hà Thế Nhân - THPT An Nhơn 1</a:t>
            </a:r>
            <a:endParaRPr lang="en-US"/>
          </a:p>
        </p:txBody>
      </p:sp>
      <p:sp>
        <p:nvSpPr>
          <p:cNvPr id="5" name="Slide Number Placeholder 4"/>
          <p:cNvSpPr>
            <a:spLocks noGrp="1"/>
          </p:cNvSpPr>
          <p:nvPr>
            <p:ph type="sldNum" sz="quarter" idx="12"/>
          </p:nvPr>
        </p:nvSpPr>
        <p:spPr/>
        <p:txBody>
          <a:bodyPr/>
          <a:lstStyle/>
          <a:p>
            <a:pPr>
              <a:defRPr/>
            </a:pPr>
            <a:fld id="{E7C9EC58-6A3C-49FB-801A-29FF672FD3B5}" type="slidenum">
              <a:rPr lang="en-US" smtClean="0"/>
              <a:pPr>
                <a:defRPr/>
              </a:pPr>
              <a:t>‹#›</a:t>
            </a:fld>
            <a:endParaRPr lang="en-US"/>
          </a:p>
        </p:txBody>
      </p:sp>
      <p:sp>
        <p:nvSpPr>
          <p:cNvPr id="6" name="Rectangle 5"/>
          <p:cNvSpPr/>
          <p:nvPr userDrawn="1"/>
        </p:nvSpPr>
        <p:spPr>
          <a:xfrm>
            <a:off x="1143000" y="381000"/>
            <a:ext cx="7146508" cy="769441"/>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lvl="0" algn="ctr" defTabSz="914400" eaLnBrk="1" latinLnBrk="0" hangingPunct="1">
              <a:buNone/>
            </a:pPr>
            <a:r>
              <a:rPr lang="en-US" sz="4400" b="1" cap="none" spc="0" baseline="0" smtClean="0">
                <a:ln w="18415" cmpd="sng">
                  <a:solidFill>
                    <a:srgbClr val="FFFFFF"/>
                  </a:solidFill>
                  <a:prstDash val="solid"/>
                </a:ln>
                <a:solidFill>
                  <a:srgbClr val="FFFFFF"/>
                </a:solidFill>
                <a:effectLst>
                  <a:glow rad="101600">
                    <a:schemeClr val="accent6">
                      <a:satMod val="175000"/>
                      <a:alpha val="40000"/>
                    </a:schemeClr>
                  </a:glow>
                </a:effectLst>
                <a:latin typeface="+mj-lt"/>
                <a:ea typeface="+mj-ea"/>
                <a:cs typeface="+mj-cs"/>
              </a:rPr>
              <a:t>ĐẶC TRƯNG SINH LÍ CỦA ÂM</a:t>
            </a:r>
            <a:endParaRPr lang="en-US" sz="4400" b="1" cap="none" spc="0" baseline="0">
              <a:ln w="18415" cmpd="sng">
                <a:solidFill>
                  <a:srgbClr val="FFFFFF"/>
                </a:solidFill>
                <a:prstDash val="solid"/>
              </a:ln>
              <a:solidFill>
                <a:srgbClr val="FFFFFF"/>
              </a:solidFill>
              <a:effectLst>
                <a:glow rad="101600">
                  <a:schemeClr val="accent6">
                    <a:satMod val="175000"/>
                    <a:alpha val="40000"/>
                  </a:schemeClr>
                </a:glow>
              </a:effectLst>
              <a:latin typeface="+mj-lt"/>
              <a:ea typeface="+mj-ea"/>
              <a:cs typeface="+mj-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011E3DF-12C2-4DCA-A651-03FAB32F57FA}" type="datetime8">
              <a:rPr lang="en-US" smtClean="0"/>
              <a:pPr>
                <a:defRPr/>
              </a:pPr>
              <a:t>10/19/2011 6:45 PM</a:t>
            </a:fld>
            <a:endParaRPr lang="en-US"/>
          </a:p>
        </p:txBody>
      </p:sp>
      <p:sp>
        <p:nvSpPr>
          <p:cNvPr id="3" name="Footer Placeholder 2"/>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4" name="Slide Number Placeholder 3"/>
          <p:cNvSpPr>
            <a:spLocks noGrp="1"/>
          </p:cNvSpPr>
          <p:nvPr>
            <p:ph type="sldNum" sz="quarter" idx="12"/>
          </p:nvPr>
        </p:nvSpPr>
        <p:spPr/>
        <p:txBody>
          <a:bodyPr/>
          <a:lstStyle/>
          <a:p>
            <a:pPr>
              <a:defRPr/>
            </a:pPr>
            <a:fld id="{82C99B22-24A8-4638-B573-EF175C471024}" type="slidenum">
              <a:rPr lang="en-US" smtClean="0"/>
              <a:pPr>
                <a:defRPr/>
              </a:pPr>
              <a:t>‹#›</a:t>
            </a:fld>
            <a:endParaRPr lang="en-US"/>
          </a:p>
        </p:txBody>
      </p:sp>
      <p:sp>
        <p:nvSpPr>
          <p:cNvPr id="5" name="TextBox 4"/>
          <p:cNvSpPr txBox="1"/>
          <p:nvPr userDrawn="1"/>
        </p:nvSpPr>
        <p:spPr>
          <a:xfrm>
            <a:off x="989177" y="340441"/>
            <a:ext cx="7456080" cy="707886"/>
          </a:xfrm>
          <a:prstGeom prst="rect">
            <a:avLst/>
          </a:prstGeom>
          <a:noFill/>
        </p:spPr>
        <p:txBody>
          <a:bodyPr wrap="none" rtlCol="0">
            <a:spAutoFit/>
          </a:bodyPr>
          <a:lstStyle/>
          <a:p>
            <a:r>
              <a:rPr lang="en-US"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ĐẶC</a:t>
            </a:r>
            <a:r>
              <a:rPr lang="en-US" sz="4000" b="1" cap="none" spc="0" baseline="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TRƯNG SINH LÍ CỦA ÂM</a:t>
            </a:r>
            <a:endParaRPr 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B82664B-C9E4-4373-A885-315F55767270}" type="datetime8">
              <a:rPr lang="en-US" smtClean="0"/>
              <a:pPr>
                <a:defRPr/>
              </a:pPr>
              <a:t>10/19/2011 6:45 PM</a:t>
            </a:fld>
            <a:endParaRPr lang="en-US"/>
          </a:p>
        </p:txBody>
      </p:sp>
      <p:sp>
        <p:nvSpPr>
          <p:cNvPr id="6" name="Footer Placeholder 5"/>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7" name="Slide Number Placeholder 6"/>
          <p:cNvSpPr>
            <a:spLocks noGrp="1"/>
          </p:cNvSpPr>
          <p:nvPr>
            <p:ph type="sldNum" sz="quarter" idx="12"/>
          </p:nvPr>
        </p:nvSpPr>
        <p:spPr/>
        <p:txBody>
          <a:bodyPr/>
          <a:lstStyle/>
          <a:p>
            <a:pPr>
              <a:defRPr/>
            </a:pPr>
            <a:fld id="{423DA5B2-B3E2-4EAE-9AD5-A3553299E9CE}"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6527D99-9D9A-48D7-B106-6DB8814E0010}" type="datetime8">
              <a:rPr lang="en-US" smtClean="0"/>
              <a:pPr>
                <a:defRPr/>
              </a:pPr>
              <a:t>10/19/2011 6:45 PM</a:t>
            </a:fld>
            <a:endParaRPr lang="en-US"/>
          </a:p>
        </p:txBody>
      </p:sp>
      <p:sp>
        <p:nvSpPr>
          <p:cNvPr id="6" name="Footer Placeholder 5"/>
          <p:cNvSpPr>
            <a:spLocks noGrp="1"/>
          </p:cNvSpPr>
          <p:nvPr>
            <p:ph type="ftr" sz="quarter" idx="11"/>
          </p:nvPr>
        </p:nvSpPr>
        <p:spPr/>
        <p:txBody>
          <a:bodyPr/>
          <a:lstStyle/>
          <a:p>
            <a:pPr>
              <a:defRPr/>
            </a:pPr>
            <a:r>
              <a:rPr lang="en-US" smtClean="0"/>
              <a:t>Thầy Phan Văn Hoa - THPT Taân Hiệp - Tieàn Giang</a:t>
            </a:r>
            <a:endParaRPr lang="en-US"/>
          </a:p>
        </p:txBody>
      </p:sp>
      <p:sp>
        <p:nvSpPr>
          <p:cNvPr id="7" name="Slide Number Placeholder 6"/>
          <p:cNvSpPr>
            <a:spLocks noGrp="1"/>
          </p:cNvSpPr>
          <p:nvPr>
            <p:ph type="sldNum" sz="quarter" idx="12"/>
          </p:nvPr>
        </p:nvSpPr>
        <p:spPr/>
        <p:txBody>
          <a:bodyPr/>
          <a:lstStyle/>
          <a:p>
            <a:pPr>
              <a:defRPr/>
            </a:pPr>
            <a:fld id="{4B588D69-9F47-4FC2-ABC9-511A851B298F}"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B2471984-29CE-4667-ABDD-8668C0C63ECB}" type="datetime8">
              <a:rPr lang="en-US" smtClean="0"/>
              <a:pPr>
                <a:defRPr/>
              </a:pPr>
              <a:t>10/19/2011 6:45 PM</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n-US" smtClean="0"/>
              <a:t>Thầy Phan Văn Hoa - THPT Taân Hiệp - Tieàn Giang</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C600E02E-B4B1-49FE-9472-28994C312A7E}"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E:\My%20Documents\Bai%2011.%20dac%20trung%20sinh%20li%20cua%20am\Am%20sac%20(nhac%20cu).swf"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file:///E:\My%20Documents\Bai%2011.%20dac%20trung%20sinh%20li%20cua%20am\AMSAC_MINHHOA.EX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file:///C:\Program%20Files\HappyEO3pe\HappyEO3pe.ex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533400" y="2876550"/>
            <a:ext cx="8229600" cy="1219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Aft>
                <a:spcPct val="0"/>
              </a:spcAft>
              <a:buClr>
                <a:schemeClr val="hlink"/>
              </a:buClr>
              <a:buFont typeface="Wingdings" pitchFamily="2" charset="2"/>
              <a:buBlip>
                <a:blip r:embed="rId2"/>
              </a:buBlip>
            </a:pPr>
            <a:r>
              <a:rPr lang="vi-VN" sz="3200" smtClean="0">
                <a:solidFill>
                  <a:schemeClr val="tx1"/>
                </a:solidFill>
                <a:latin typeface="Arial" charset="0"/>
              </a:rPr>
              <a:t> Câu 1: Sóng âm là gì? Sóng âm có những loại nào?</a:t>
            </a:r>
            <a:endParaRPr lang="vi-VN" sz="3200">
              <a:solidFill>
                <a:schemeClr val="tx1"/>
              </a:solidFill>
              <a:latin typeface="Arial" charset="0"/>
            </a:endParaRPr>
          </a:p>
        </p:txBody>
      </p:sp>
      <p:sp>
        <p:nvSpPr>
          <p:cNvPr id="6" name="Date Placeholder 4"/>
          <p:cNvSpPr>
            <a:spLocks noGrp="1"/>
          </p:cNvSpPr>
          <p:nvPr>
            <p:ph type="dt" sz="half" idx="10"/>
          </p:nvPr>
        </p:nvSpPr>
        <p:spPr/>
        <p:txBody>
          <a:bodyPr/>
          <a:lstStyle/>
          <a:p>
            <a:pPr>
              <a:defRPr/>
            </a:pPr>
            <a:fld id="{3ACDCA10-7592-4B5A-9EE4-AB9A7E388F04}" type="datetime8">
              <a:rPr lang="en-US"/>
              <a:pPr>
                <a:defRPr/>
              </a:pPr>
              <a:t>10/19/2011 6:45 PM</a:t>
            </a:fld>
            <a:endParaRPr lang="en-US"/>
          </a:p>
        </p:txBody>
      </p:sp>
      <p:sp>
        <p:nvSpPr>
          <p:cNvPr id="5" name="Slide Number Placeholder 3"/>
          <p:cNvSpPr>
            <a:spLocks noGrp="1"/>
          </p:cNvSpPr>
          <p:nvPr>
            <p:ph type="sldNum" sz="quarter" idx="12"/>
          </p:nvPr>
        </p:nvSpPr>
        <p:spPr/>
        <p:txBody>
          <a:bodyPr/>
          <a:lstStyle/>
          <a:p>
            <a:pPr>
              <a:defRPr/>
            </a:pPr>
            <a:fld id="{F063CFC0-F965-4ACC-9175-7EE8AE216DB8}" type="slidenum">
              <a:rPr lang="en-US"/>
              <a:pPr>
                <a:defRPr/>
              </a:pPr>
              <a:t>1</a:t>
            </a:fld>
            <a:endParaRPr lang="en-US"/>
          </a:p>
        </p:txBody>
      </p:sp>
      <p:sp>
        <p:nvSpPr>
          <p:cNvPr id="212994" name="Rectangle 2"/>
          <p:cNvSpPr>
            <a:spLocks noGrp="1" noChangeArrowheads="1"/>
          </p:cNvSpPr>
          <p:nvPr>
            <p:ph type="title"/>
          </p:nvPr>
        </p:nvSpPr>
        <p:spPr>
          <a:effectLst>
            <a:glow rad="139700">
              <a:schemeClr val="accent5">
                <a:satMod val="175000"/>
                <a:alpha val="40000"/>
              </a:schemeClr>
            </a:glow>
          </a:effectLst>
        </p:spPr>
        <p:txBody>
          <a:bodyPr/>
          <a:lstStyle/>
          <a:p>
            <a:pPr eaLnBrk="1" hangingPunct="1">
              <a:defRPr/>
            </a:pPr>
            <a:r>
              <a:rPr lang="en-US" smtClean="0">
                <a:ln w="18415" cmpd="sng">
                  <a:solidFill>
                    <a:srgbClr val="FFFFFF"/>
                  </a:solidFill>
                  <a:prstDash val="solid"/>
                </a:ln>
                <a:effectLst>
                  <a:outerShdw blurRad="63500" dir="3600000" algn="tl" rotWithShape="0">
                    <a:srgbClr val="000000">
                      <a:alpha val="70000"/>
                    </a:srgbClr>
                  </a:outerShdw>
                </a:effectLst>
              </a:rPr>
              <a:t>KIỂM TRA BÀI CŨ</a:t>
            </a:r>
          </a:p>
        </p:txBody>
      </p:sp>
      <p:sp>
        <p:nvSpPr>
          <p:cNvPr id="212996" name="Rectangle 4"/>
          <p:cNvSpPr>
            <a:spLocks noChangeArrowheads="1"/>
          </p:cNvSpPr>
          <p:nvPr/>
        </p:nvSpPr>
        <p:spPr bwMode="auto">
          <a:xfrm>
            <a:off x="533400" y="424815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Font typeface="Wingdings" pitchFamily="2" charset="2"/>
              <a:buBlip>
                <a:blip r:embed="rId2"/>
              </a:buBlip>
              <a:defRPr/>
            </a:pPr>
            <a:r>
              <a:rPr lang="vi-VN" sz="3200" smtClean="0"/>
              <a:t> Câu 2: Nêu những đặc trưng vật lí của âm?</a:t>
            </a:r>
            <a:endParaRPr lang="vi-VN"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additive="base">
                                        <p:cTn id="7" dur="500" fill="hold"/>
                                        <p:tgtEl>
                                          <p:spTgt spid="212994"/>
                                        </p:tgtEl>
                                        <p:attrNameLst>
                                          <p:attrName>ppt_x</p:attrName>
                                        </p:attrNameLst>
                                      </p:cBhvr>
                                      <p:tavLst>
                                        <p:tav tm="0">
                                          <p:val>
                                            <p:strVal val="#ppt_x"/>
                                          </p:val>
                                        </p:tav>
                                        <p:tav tm="100000">
                                          <p:val>
                                            <p:strVal val="#ppt_x"/>
                                          </p:val>
                                        </p:tav>
                                      </p:tavLst>
                                    </p:anim>
                                    <p:anim calcmode="lin" valueType="num">
                                      <p:cBhvr additive="base">
                                        <p:cTn id="8" dur="500" fill="hold"/>
                                        <p:tgtEl>
                                          <p:spTgt spid="2129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2995">
                                            <p:txEl>
                                              <p:pRg st="0" end="0"/>
                                            </p:txEl>
                                          </p:spTgt>
                                        </p:tgtEl>
                                        <p:attrNameLst>
                                          <p:attrName>style.visibility</p:attrName>
                                        </p:attrNameLst>
                                      </p:cBhvr>
                                      <p:to>
                                        <p:strVal val="visible"/>
                                      </p:to>
                                    </p:set>
                                    <p:anim calcmode="lin" valueType="num">
                                      <p:cBhvr additive="base">
                                        <p:cTn id="13"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2996"/>
                                        </p:tgtEl>
                                        <p:attrNameLst>
                                          <p:attrName>style.visibility</p:attrName>
                                        </p:attrNameLst>
                                      </p:cBhvr>
                                      <p:to>
                                        <p:strVal val="visible"/>
                                      </p:to>
                                    </p:set>
                                    <p:anim calcmode="lin" valueType="num">
                                      <p:cBhvr additive="base">
                                        <p:cTn id="19" dur="500" fill="hold"/>
                                        <p:tgtEl>
                                          <p:spTgt spid="212996"/>
                                        </p:tgtEl>
                                        <p:attrNameLst>
                                          <p:attrName>ppt_x</p:attrName>
                                        </p:attrNameLst>
                                      </p:cBhvr>
                                      <p:tavLst>
                                        <p:tav tm="0">
                                          <p:val>
                                            <p:strVal val="#ppt_x"/>
                                          </p:val>
                                        </p:tav>
                                        <p:tav tm="100000">
                                          <p:val>
                                            <p:strVal val="#ppt_x"/>
                                          </p:val>
                                        </p:tav>
                                      </p:tavLst>
                                    </p:anim>
                                    <p:anim calcmode="lin" valueType="num">
                                      <p:cBhvr additive="base">
                                        <p:cTn id="20" dur="500" fill="hold"/>
                                        <p:tgtEl>
                                          <p:spTgt spid="212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4" grpId="0"/>
      <p:bldP spid="2129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20"/>
          <p:cNvSpPr>
            <a:spLocks noGrp="1" noChangeArrowheads="1"/>
          </p:cNvSpPr>
          <p:nvPr>
            <p:ph type="dt" sz="half" idx="10"/>
          </p:nvPr>
        </p:nvSpPr>
        <p:spPr/>
        <p:txBody>
          <a:bodyPr/>
          <a:lstStyle/>
          <a:p>
            <a:pPr>
              <a:defRPr/>
            </a:pPr>
            <a:fld id="{2A48EA03-3D44-4323-BC31-21295CE05F7F}" type="datetime8">
              <a:rPr lang="en-US"/>
              <a:pPr>
                <a:defRPr/>
              </a:pPr>
              <a:t>10/19/2011 6:45 PM</a:t>
            </a:fld>
            <a:endParaRPr lang="en-US"/>
          </a:p>
        </p:txBody>
      </p:sp>
      <p:sp>
        <p:nvSpPr>
          <p:cNvPr id="21" name="Rectangle 222"/>
          <p:cNvSpPr>
            <a:spLocks noGrp="1" noChangeArrowheads="1"/>
          </p:cNvSpPr>
          <p:nvPr>
            <p:ph type="sldNum" sz="quarter" idx="12"/>
          </p:nvPr>
        </p:nvSpPr>
        <p:spPr/>
        <p:txBody>
          <a:bodyPr/>
          <a:lstStyle/>
          <a:p>
            <a:pPr>
              <a:defRPr/>
            </a:pPr>
            <a:fld id="{3F782235-930C-423D-8B51-5E344A938403}" type="slidenum">
              <a:rPr lang="en-US"/>
              <a:pPr>
                <a:defRPr/>
              </a:pPr>
              <a:t>10</a:t>
            </a:fld>
            <a:endParaRPr lang="en-US"/>
          </a:p>
        </p:txBody>
      </p:sp>
      <p:grpSp>
        <p:nvGrpSpPr>
          <p:cNvPr id="2" name="Group 1"/>
          <p:cNvGrpSpPr/>
          <p:nvPr/>
        </p:nvGrpSpPr>
        <p:grpSpPr>
          <a:xfrm>
            <a:off x="990600" y="2209800"/>
            <a:ext cx="6481763" cy="3855628"/>
            <a:chOff x="1905000" y="2209800"/>
            <a:chExt cx="6481763" cy="3855628"/>
          </a:xfrm>
        </p:grpSpPr>
        <p:grpSp>
          <p:nvGrpSpPr>
            <p:cNvPr id="214028" name="Group 12"/>
            <p:cNvGrpSpPr>
              <a:grpSpLocks/>
            </p:cNvGrpSpPr>
            <p:nvPr/>
          </p:nvGrpSpPr>
          <p:grpSpPr bwMode="auto">
            <a:xfrm>
              <a:off x="1981200" y="2965040"/>
              <a:ext cx="6405563" cy="3100388"/>
              <a:chOff x="2157" y="1527"/>
              <a:chExt cx="3123" cy="1953"/>
            </a:xfrm>
          </p:grpSpPr>
          <p:sp>
            <p:nvSpPr>
              <p:cNvPr id="13330" name="Text Box 13"/>
              <p:cNvSpPr txBox="1">
                <a:spLocks noChangeArrowheads="1"/>
              </p:cNvSpPr>
              <p:nvPr/>
            </p:nvSpPr>
            <p:spPr bwMode="auto">
              <a:xfrm>
                <a:off x="2160" y="3189"/>
                <a:ext cx="27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t>D. </a:t>
                </a:r>
                <a:r>
                  <a:rPr lang="en-US" sz="2400" b="1" dirty="0" err="1"/>
                  <a:t>tần</a:t>
                </a:r>
                <a:r>
                  <a:rPr lang="en-US" sz="2400" b="1" dirty="0"/>
                  <a:t> </a:t>
                </a:r>
                <a:r>
                  <a:rPr lang="en-US" sz="2400" b="1" dirty="0" err="1"/>
                  <a:t>số</a:t>
                </a:r>
                <a:r>
                  <a:rPr lang="en-US" sz="2400" b="1" dirty="0"/>
                  <a:t> </a:t>
                </a:r>
                <a:r>
                  <a:rPr lang="en-US" sz="2400" b="1" dirty="0" err="1"/>
                  <a:t>âm</a:t>
                </a:r>
                <a:endParaRPr lang="en-US" sz="2400" b="1" dirty="0"/>
              </a:p>
            </p:txBody>
          </p:sp>
          <p:sp>
            <p:nvSpPr>
              <p:cNvPr id="13331" name="Text Box 14"/>
              <p:cNvSpPr txBox="1">
                <a:spLocks noChangeArrowheads="1"/>
              </p:cNvSpPr>
              <p:nvPr/>
            </p:nvSpPr>
            <p:spPr bwMode="auto">
              <a:xfrm>
                <a:off x="2157" y="2064"/>
                <a:ext cx="27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B. biên độ dao động của âm</a:t>
                </a:r>
              </a:p>
            </p:txBody>
          </p:sp>
          <p:sp>
            <p:nvSpPr>
              <p:cNvPr id="13332" name="Text Box 15"/>
              <p:cNvSpPr txBox="1">
                <a:spLocks noChangeArrowheads="1"/>
              </p:cNvSpPr>
              <p:nvPr/>
            </p:nvSpPr>
            <p:spPr bwMode="auto">
              <a:xfrm>
                <a:off x="2173" y="2688"/>
                <a:ext cx="27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C. mức cường độ âm</a:t>
                </a:r>
              </a:p>
            </p:txBody>
          </p:sp>
          <p:sp>
            <p:nvSpPr>
              <p:cNvPr id="13333" name="Text Box 16"/>
              <p:cNvSpPr txBox="1">
                <a:spLocks noChangeArrowheads="1"/>
              </p:cNvSpPr>
              <p:nvPr/>
            </p:nvSpPr>
            <p:spPr bwMode="auto">
              <a:xfrm>
                <a:off x="2160" y="1527"/>
                <a:ext cx="31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A. cường độ âm</a:t>
                </a:r>
              </a:p>
            </p:txBody>
          </p:sp>
        </p:grpSp>
        <p:sp>
          <p:nvSpPr>
            <p:cNvPr id="13328" name="Text Box 18"/>
            <p:cNvSpPr txBox="1">
              <a:spLocks noChangeArrowheads="1"/>
            </p:cNvSpPr>
            <p:nvPr/>
          </p:nvSpPr>
          <p:spPr bwMode="auto">
            <a:xfrm>
              <a:off x="1905000" y="2209800"/>
              <a:ext cx="6333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just" eaLnBrk="1" hangingPunct="1">
                <a:spcBef>
                  <a:spcPct val="50000"/>
                </a:spcBef>
                <a:defRPr sz="2400" b="1">
                  <a:latin typeface="VNI-Times" pitchFamily="2"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vi-VN" i="1" dirty="0">
                  <a:latin typeface="Arial" pitchFamily="34" charset="0"/>
                  <a:cs typeface="Arial" pitchFamily="34" charset="0"/>
                </a:rPr>
                <a:t>Chọn câu đúng. Độ to của âm gắn liền với</a:t>
              </a:r>
            </a:p>
          </p:txBody>
        </p:sp>
      </p:grpSp>
      <p:sp>
        <p:nvSpPr>
          <p:cNvPr id="22" name="Oval 21"/>
          <p:cNvSpPr/>
          <p:nvPr/>
        </p:nvSpPr>
        <p:spPr>
          <a:xfrm>
            <a:off x="1066800" y="4850197"/>
            <a:ext cx="457200" cy="415131"/>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Text Box 15"/>
          <p:cNvSpPr txBox="1">
            <a:spLocks noChangeArrowheads="1"/>
          </p:cNvSpPr>
          <p:nvPr/>
        </p:nvSpPr>
        <p:spPr bwMode="auto">
          <a:xfrm>
            <a:off x="3482303" y="136484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20"/>
          <p:cNvSpPr>
            <a:spLocks noGrp="1" noChangeArrowheads="1"/>
          </p:cNvSpPr>
          <p:nvPr>
            <p:ph type="dt" sz="half" idx="10"/>
          </p:nvPr>
        </p:nvSpPr>
        <p:spPr/>
        <p:txBody>
          <a:bodyPr/>
          <a:lstStyle/>
          <a:p>
            <a:pPr>
              <a:defRPr/>
            </a:pPr>
            <a:fld id="{2A48EA03-3D44-4323-BC31-21295CE05F7F}" type="datetime8">
              <a:rPr lang="en-US"/>
              <a:pPr>
                <a:defRPr/>
              </a:pPr>
              <a:t>10/19/2011 6:45 PM</a:t>
            </a:fld>
            <a:endParaRPr lang="en-US"/>
          </a:p>
        </p:txBody>
      </p:sp>
      <p:sp>
        <p:nvSpPr>
          <p:cNvPr id="21" name="Rectangle 222"/>
          <p:cNvSpPr>
            <a:spLocks noGrp="1" noChangeArrowheads="1"/>
          </p:cNvSpPr>
          <p:nvPr>
            <p:ph type="sldNum" sz="quarter" idx="12"/>
          </p:nvPr>
        </p:nvSpPr>
        <p:spPr/>
        <p:txBody>
          <a:bodyPr/>
          <a:lstStyle/>
          <a:p>
            <a:pPr>
              <a:defRPr/>
            </a:pPr>
            <a:fld id="{3F782235-930C-423D-8B51-5E344A938403}" type="slidenum">
              <a:rPr lang="en-US"/>
              <a:pPr>
                <a:defRPr/>
              </a:pPr>
              <a:t>11</a:t>
            </a:fld>
            <a:endParaRPr lang="en-US"/>
          </a:p>
        </p:txBody>
      </p:sp>
      <p:grpSp>
        <p:nvGrpSpPr>
          <p:cNvPr id="2" name="Group 1"/>
          <p:cNvGrpSpPr/>
          <p:nvPr/>
        </p:nvGrpSpPr>
        <p:grpSpPr>
          <a:xfrm>
            <a:off x="990600" y="2209800"/>
            <a:ext cx="6481763" cy="3855628"/>
            <a:chOff x="1905000" y="2209800"/>
            <a:chExt cx="6481763" cy="3855628"/>
          </a:xfrm>
        </p:grpSpPr>
        <p:grpSp>
          <p:nvGrpSpPr>
            <p:cNvPr id="214028" name="Group 12"/>
            <p:cNvGrpSpPr>
              <a:grpSpLocks/>
            </p:cNvGrpSpPr>
            <p:nvPr/>
          </p:nvGrpSpPr>
          <p:grpSpPr bwMode="auto">
            <a:xfrm>
              <a:off x="1981200" y="2965040"/>
              <a:ext cx="6405563" cy="3100388"/>
              <a:chOff x="2157" y="1527"/>
              <a:chExt cx="3123" cy="1953"/>
            </a:xfrm>
          </p:grpSpPr>
          <p:sp>
            <p:nvSpPr>
              <p:cNvPr id="13330" name="Text Box 13"/>
              <p:cNvSpPr txBox="1">
                <a:spLocks noChangeArrowheads="1"/>
              </p:cNvSpPr>
              <p:nvPr/>
            </p:nvSpPr>
            <p:spPr bwMode="auto">
              <a:xfrm>
                <a:off x="2160" y="3189"/>
                <a:ext cx="27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400" b="1" dirty="0"/>
                  <a:t>D. Là </a:t>
                </a:r>
                <a:r>
                  <a:rPr lang="fr-FR" sz="2400" b="1" dirty="0" err="1"/>
                  <a:t>tần</a:t>
                </a:r>
                <a:r>
                  <a:rPr lang="fr-FR" sz="2400" b="1" dirty="0"/>
                  <a:t> </a:t>
                </a:r>
                <a:r>
                  <a:rPr lang="fr-FR" sz="2400" b="1" dirty="0" err="1"/>
                  <a:t>số</a:t>
                </a:r>
                <a:r>
                  <a:rPr lang="fr-FR" sz="2400" b="1" dirty="0"/>
                  <a:t> </a:t>
                </a:r>
                <a:r>
                  <a:rPr lang="fr-FR" sz="2400" b="1" dirty="0" err="1"/>
                  <a:t>của</a:t>
                </a:r>
                <a:r>
                  <a:rPr lang="fr-FR" sz="2400" b="1" dirty="0"/>
                  <a:t> </a:t>
                </a:r>
                <a:r>
                  <a:rPr lang="fr-FR" sz="2400" b="1" dirty="0" err="1"/>
                  <a:t>âm</a:t>
                </a:r>
                <a:r>
                  <a:rPr lang="fr-FR" sz="2400" b="1" dirty="0"/>
                  <a:t>.</a:t>
                </a:r>
              </a:p>
            </p:txBody>
          </p:sp>
          <p:sp>
            <p:nvSpPr>
              <p:cNvPr id="13331" name="Text Box 14"/>
              <p:cNvSpPr txBox="1">
                <a:spLocks noChangeArrowheads="1"/>
              </p:cNvSpPr>
              <p:nvPr/>
            </p:nvSpPr>
            <p:spPr bwMode="auto">
              <a:xfrm>
                <a:off x="2157" y="2064"/>
                <a:ext cx="27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B. là một đặc trưng sinh lí của âm.</a:t>
                </a:r>
              </a:p>
            </p:txBody>
          </p:sp>
          <p:sp>
            <p:nvSpPr>
              <p:cNvPr id="13332" name="Text Box 15"/>
              <p:cNvSpPr txBox="1">
                <a:spLocks noChangeArrowheads="1"/>
              </p:cNvSpPr>
              <p:nvPr/>
            </p:nvSpPr>
            <p:spPr bwMode="auto">
              <a:xfrm>
                <a:off x="2173" y="2539"/>
                <a:ext cx="272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C. Vừa là đặc trưng vật lí, vừa là một đặc trưng sinh lí của âm.</a:t>
                </a:r>
              </a:p>
            </p:txBody>
          </p:sp>
          <p:sp>
            <p:nvSpPr>
              <p:cNvPr id="13333" name="Text Box 16"/>
              <p:cNvSpPr txBox="1">
                <a:spLocks noChangeArrowheads="1"/>
              </p:cNvSpPr>
              <p:nvPr/>
            </p:nvSpPr>
            <p:spPr bwMode="auto">
              <a:xfrm>
                <a:off x="2160" y="1527"/>
                <a:ext cx="31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A. là một đặc trưng vật lí của âm.</a:t>
                </a:r>
              </a:p>
            </p:txBody>
          </p:sp>
        </p:grpSp>
        <p:sp>
          <p:nvSpPr>
            <p:cNvPr id="13328" name="Text Box 18"/>
            <p:cNvSpPr txBox="1">
              <a:spLocks noChangeArrowheads="1"/>
            </p:cNvSpPr>
            <p:nvPr/>
          </p:nvSpPr>
          <p:spPr bwMode="auto">
            <a:xfrm>
              <a:off x="1905000" y="2209800"/>
              <a:ext cx="6333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just" eaLnBrk="1" hangingPunct="1">
                <a:spcBef>
                  <a:spcPct val="50000"/>
                </a:spcBef>
                <a:defRPr sz="2400" b="1">
                  <a:latin typeface="VNI-Times" pitchFamily="2"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vi-VN" i="1" dirty="0">
                  <a:latin typeface="Arial" pitchFamily="34" charset="0"/>
                  <a:cs typeface="Arial" pitchFamily="34" charset="0"/>
                </a:rPr>
                <a:t>Chọn câu đúng. Độ cao của âm</a:t>
              </a:r>
            </a:p>
          </p:txBody>
        </p:sp>
      </p:grpSp>
      <p:sp>
        <p:nvSpPr>
          <p:cNvPr id="22" name="Oval 21"/>
          <p:cNvSpPr/>
          <p:nvPr/>
        </p:nvSpPr>
        <p:spPr>
          <a:xfrm>
            <a:off x="1055914" y="3859597"/>
            <a:ext cx="457200" cy="415131"/>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Text Box 15"/>
          <p:cNvSpPr txBox="1">
            <a:spLocks noChangeArrowheads="1"/>
          </p:cNvSpPr>
          <p:nvPr/>
        </p:nvSpPr>
        <p:spPr bwMode="auto">
          <a:xfrm>
            <a:off x="3482303" y="136484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t>CỦNG CỐ</a:t>
            </a:r>
          </a:p>
        </p:txBody>
      </p:sp>
    </p:spTree>
    <p:extLst>
      <p:ext uri="{BB962C8B-B14F-4D97-AF65-F5344CB8AC3E}">
        <p14:creationId xmlns:p14="http://schemas.microsoft.com/office/powerpoint/2010/main" val="8984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0"/>
          <p:cNvSpPr>
            <a:spLocks noGrp="1" noChangeArrowheads="1"/>
          </p:cNvSpPr>
          <p:nvPr>
            <p:ph type="dt" sz="half" idx="10"/>
          </p:nvPr>
        </p:nvSpPr>
        <p:spPr/>
        <p:txBody>
          <a:bodyPr/>
          <a:lstStyle/>
          <a:p>
            <a:pPr>
              <a:defRPr/>
            </a:pPr>
            <a:fld id="{738FDD3F-1A97-47B7-AA39-CFB5742CED97}" type="datetime8">
              <a:rPr lang="en-US"/>
              <a:pPr>
                <a:defRPr/>
              </a:pPr>
              <a:t>10/19/2011 6:45 PM</a:t>
            </a:fld>
            <a:endParaRPr lang="en-US"/>
          </a:p>
        </p:txBody>
      </p:sp>
      <p:sp>
        <p:nvSpPr>
          <p:cNvPr id="6" name="Rectangle 222"/>
          <p:cNvSpPr>
            <a:spLocks noGrp="1" noChangeArrowheads="1"/>
          </p:cNvSpPr>
          <p:nvPr>
            <p:ph type="sldNum" sz="quarter" idx="12"/>
          </p:nvPr>
        </p:nvSpPr>
        <p:spPr/>
        <p:txBody>
          <a:bodyPr/>
          <a:lstStyle/>
          <a:p>
            <a:pPr>
              <a:defRPr/>
            </a:pPr>
            <a:fld id="{AEE677D2-8E9C-40B2-8277-0344C2A062D1}" type="slidenum">
              <a:rPr lang="en-US"/>
              <a:pPr>
                <a:defRPr/>
              </a:pPr>
              <a:t>2</a:t>
            </a:fld>
            <a:endParaRPr lang="en-US"/>
          </a:p>
        </p:txBody>
      </p:sp>
      <p:pic>
        <p:nvPicPr>
          <p:cNvPr id="8" name="Khanh Ly - Noi Vong Tay L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57400" y="685800"/>
            <a:ext cx="609600" cy="609600"/>
          </a:xfrm>
          <a:prstGeom prst="rect">
            <a:avLst/>
          </a:prstGeom>
        </p:spPr>
      </p:pic>
      <p:pic>
        <p:nvPicPr>
          <p:cNvPr id="9" name="Quang Dung - Noi Vong Tay Lon.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685800"/>
            <a:ext cx="609600" cy="609600"/>
          </a:xfrm>
          <a:prstGeom prst="rect">
            <a:avLst/>
          </a:prstGeom>
        </p:spPr>
      </p:pic>
      <p:sp>
        <p:nvSpPr>
          <p:cNvPr id="3" name="TextBox 2"/>
          <p:cNvSpPr txBox="1"/>
          <p:nvPr/>
        </p:nvSpPr>
        <p:spPr>
          <a:xfrm>
            <a:off x="685800" y="2895600"/>
            <a:ext cx="7924800" cy="2554545"/>
          </a:xfrm>
          <a:prstGeom prst="rect">
            <a:avLst/>
          </a:prstGeom>
          <a:noFill/>
        </p:spPr>
        <p:txBody>
          <a:bodyPr wrap="square" rtlCol="0">
            <a:spAutoFit/>
          </a:bodyPr>
          <a:lstStyle/>
          <a:p>
            <a:pPr algn="just"/>
            <a:r>
              <a:rPr lang="en-US" sz="3200" smtClean="0"/>
              <a:t>* Các em có phân biệt được giọng hát của hai ca sĩ cùng thể hiện bài hát đang nghe không?</a:t>
            </a:r>
          </a:p>
          <a:p>
            <a:pPr algn="just"/>
            <a:r>
              <a:rPr lang="en-US" sz="3200" smtClean="0"/>
              <a:t>* Giọng của ca sĩ nào trầm, giọng ca sĩ nào bổng?</a:t>
            </a:r>
            <a:endParaRPr lang="en-US" sz="3200"/>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audio>
              <p:cMediaNode vol="80000">
                <p:cTn id="3"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0"/>
          <p:cNvSpPr>
            <a:spLocks noGrp="1" noChangeArrowheads="1"/>
          </p:cNvSpPr>
          <p:nvPr>
            <p:ph type="dt" sz="half" idx="10"/>
          </p:nvPr>
        </p:nvSpPr>
        <p:spPr/>
        <p:txBody>
          <a:bodyPr/>
          <a:lstStyle/>
          <a:p>
            <a:pPr>
              <a:defRPr/>
            </a:pPr>
            <a:fld id="{738FDD3F-1A97-47B7-AA39-CFB5742CED97}" type="datetime8">
              <a:rPr lang="en-US"/>
              <a:pPr>
                <a:defRPr/>
              </a:pPr>
              <a:t>10/19/2011 6:45 PM</a:t>
            </a:fld>
            <a:endParaRPr lang="en-US"/>
          </a:p>
        </p:txBody>
      </p:sp>
      <p:sp>
        <p:nvSpPr>
          <p:cNvPr id="6" name="Rectangle 222"/>
          <p:cNvSpPr>
            <a:spLocks noGrp="1" noChangeArrowheads="1"/>
          </p:cNvSpPr>
          <p:nvPr>
            <p:ph type="sldNum" sz="quarter" idx="12"/>
          </p:nvPr>
        </p:nvSpPr>
        <p:spPr/>
        <p:txBody>
          <a:bodyPr/>
          <a:lstStyle/>
          <a:p>
            <a:pPr>
              <a:defRPr/>
            </a:pPr>
            <a:fld id="{AEE677D2-8E9C-40B2-8277-0344C2A062D1}" type="slidenum">
              <a:rPr lang="en-US"/>
              <a:pPr>
                <a:defRPr/>
              </a:pPr>
              <a:t>3</a:t>
            </a:fld>
            <a:endParaRPr lang="en-US"/>
          </a:p>
        </p:txBody>
      </p:sp>
      <p:sp>
        <p:nvSpPr>
          <p:cNvPr id="210946" name="WordArt 2"/>
          <p:cNvSpPr>
            <a:spLocks noChangeArrowheads="1" noChangeShapeType="1" noTextEdit="1"/>
          </p:cNvSpPr>
          <p:nvPr/>
        </p:nvSpPr>
        <p:spPr bwMode="auto">
          <a:xfrm>
            <a:off x="1066800" y="2438400"/>
            <a:ext cx="72390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74"/>
              </a:avLst>
            </a:prstTxWarp>
            <a:scene3d>
              <a:camera prst="orthographicFront"/>
              <a:lightRig rig="threePt" dir="t"/>
            </a:scene3d>
            <a:sp3d extrusionH="57150">
              <a:bevelT w="57150" h="38100" prst="hardEdge"/>
            </a:sp3d>
          </a:bodyPr>
          <a:lstStyle/>
          <a:p>
            <a:pPr algn="ctr"/>
            <a:r>
              <a:rPr lang="vi-VN" sz="3600" b="1" kern="1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ĐẶC TRƯNG SINH LÍ CỦA ÂM </a:t>
            </a:r>
            <a:endParaRPr lang="en-US" sz="3600" b="1" kern="1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210947" name="WordArt 3"/>
          <p:cNvSpPr>
            <a:spLocks noChangeArrowheads="1" noChangeShapeType="1" noTextEdit="1"/>
          </p:cNvSpPr>
          <p:nvPr/>
        </p:nvSpPr>
        <p:spPr bwMode="auto">
          <a:xfrm>
            <a:off x="3576637" y="1524000"/>
            <a:ext cx="1952625" cy="495300"/>
          </a:xfrm>
          <a:prstGeom prst="rect">
            <a:avLst/>
          </a:prstGeom>
        </p:spPr>
        <p:txBody>
          <a:bodyPr wrap="none" fromWordArt="1">
            <a:prstTxWarp prst="textPlain">
              <a:avLst>
                <a:gd name="adj" fmla="val 49025"/>
              </a:avLst>
            </a:prstTxWarp>
            <a:scene3d>
              <a:camera prst="orthographicFront"/>
              <a:lightRig rig="threePt" dir="t"/>
            </a:scene3d>
            <a:sp3d extrusionH="57150">
              <a:bevelT w="69850" h="38100" prst="cross"/>
            </a:sp3d>
          </a:bodyPr>
          <a:lstStyle/>
          <a:p>
            <a:pPr algn="ctr"/>
            <a:r>
              <a:rPr lang="en-US" sz="3600" b="1" kern="10">
                <a:ln w="18415" cmpd="sng">
                  <a:solidFill>
                    <a:srgbClr val="FFFFFF"/>
                  </a:solidFill>
                  <a:prstDash val="solid"/>
                </a:ln>
                <a:solidFill>
                  <a:srgbClr val="FFFFFF"/>
                </a:solidFill>
                <a:effectLst>
                  <a:outerShdw blurRad="63500" dir="3600000" algn="tl" rotWithShape="0">
                    <a:srgbClr val="000000">
                      <a:alpha val="70000"/>
                    </a:srgbClr>
                  </a:outerShdw>
                </a:effectLst>
                <a:latin typeface="Garamond" pitchFamily="18" charset="0"/>
              </a:rPr>
              <a:t>BÀI 11 :</a:t>
            </a:r>
          </a:p>
        </p:txBody>
      </p:sp>
      <p:sp>
        <p:nvSpPr>
          <p:cNvPr id="2" name="TextBox 1"/>
          <p:cNvSpPr txBox="1"/>
          <p:nvPr/>
        </p:nvSpPr>
        <p:spPr>
          <a:xfrm>
            <a:off x="2447148" y="4248834"/>
            <a:ext cx="4288546" cy="64633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GV: HÀ THẾ NHÂN</a:t>
            </a:r>
            <a:endParaRPr lang="en-US" sz="3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5691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0"/>
          <p:cNvSpPr>
            <a:spLocks noGrp="1" noChangeArrowheads="1"/>
          </p:cNvSpPr>
          <p:nvPr>
            <p:ph type="dt" sz="half" idx="10"/>
          </p:nvPr>
        </p:nvSpPr>
        <p:spPr/>
        <p:txBody>
          <a:bodyPr/>
          <a:lstStyle/>
          <a:p>
            <a:pPr>
              <a:defRPr/>
            </a:pPr>
            <a:fld id="{F9B24A26-5FE7-4DF7-89F8-847644631F12}" type="datetime8">
              <a:rPr lang="en-US"/>
              <a:pPr>
                <a:defRPr/>
              </a:pPr>
              <a:t>10/19/2011 6:45 PM</a:t>
            </a:fld>
            <a:endParaRPr lang="en-US"/>
          </a:p>
        </p:txBody>
      </p:sp>
      <p:sp>
        <p:nvSpPr>
          <p:cNvPr id="9" name="Rectangle 222"/>
          <p:cNvSpPr>
            <a:spLocks noGrp="1" noChangeArrowheads="1"/>
          </p:cNvSpPr>
          <p:nvPr>
            <p:ph type="sldNum" sz="quarter" idx="12"/>
          </p:nvPr>
        </p:nvSpPr>
        <p:spPr/>
        <p:txBody>
          <a:bodyPr/>
          <a:lstStyle/>
          <a:p>
            <a:pPr>
              <a:defRPr/>
            </a:pPr>
            <a:fld id="{5B350FDD-82BC-4B03-AEE9-B54C5515C2F2}" type="slidenum">
              <a:rPr lang="en-US"/>
              <a:pPr>
                <a:defRPr/>
              </a:pPr>
              <a:t>4</a:t>
            </a:fld>
            <a:endParaRPr lang="en-US"/>
          </a:p>
        </p:txBody>
      </p:sp>
      <p:sp>
        <p:nvSpPr>
          <p:cNvPr id="2" name="Title 1"/>
          <p:cNvSpPr>
            <a:spLocks noGrp="1"/>
          </p:cNvSpPr>
          <p:nvPr>
            <p:ph type="title" idx="4294967295"/>
          </p:nvPr>
        </p:nvSpPr>
        <p:spPr>
          <a:xfrm>
            <a:off x="486229" y="1143000"/>
            <a:ext cx="2667000" cy="531813"/>
          </a:xfrm>
          <a:ln>
            <a:noFill/>
          </a:ln>
        </p:spPr>
        <p:style>
          <a:lnRef idx="2">
            <a:schemeClr val="accent4"/>
          </a:lnRef>
          <a:fillRef idx="1">
            <a:schemeClr val="lt1"/>
          </a:fillRef>
          <a:effectRef idx="0">
            <a:schemeClr val="accent4"/>
          </a:effectRef>
          <a:fontRef idx="minor">
            <a:schemeClr val="dk1"/>
          </a:fontRef>
        </p:style>
        <p:txBody>
          <a:bodyPr>
            <a:noAutofit/>
          </a:bodyPr>
          <a:lstStyle/>
          <a:p>
            <a:pPr algn="l"/>
            <a:r>
              <a:rPr lang="en-US" sz="3600" b="1" dirty="0"/>
              <a:t>I. </a:t>
            </a:r>
            <a:r>
              <a:rPr lang="en-US" sz="3600" b="1" dirty="0" err="1"/>
              <a:t>Độ</a:t>
            </a:r>
            <a:r>
              <a:rPr lang="en-US" sz="3600" b="1" dirty="0"/>
              <a:t> </a:t>
            </a:r>
            <a:r>
              <a:rPr lang="en-US" sz="3600" b="1" dirty="0" err="1"/>
              <a:t>cao</a:t>
            </a:r>
            <a:endParaRPr lang="en-US" sz="3600" b="1" dirty="0"/>
          </a:p>
        </p:txBody>
      </p:sp>
      <p:sp>
        <p:nvSpPr>
          <p:cNvPr id="175116" name="Text Box 12"/>
          <p:cNvSpPr txBox="1">
            <a:spLocks noChangeArrowheads="1"/>
          </p:cNvSpPr>
          <p:nvPr/>
        </p:nvSpPr>
        <p:spPr bwMode="auto">
          <a:xfrm>
            <a:off x="457200" y="2438400"/>
            <a:ext cx="4648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800" b="1" i="1" dirty="0"/>
              <a:t>- Độ cao của âm là một đặc trưng sinh lý của âm gắn liền với tần số âm.</a:t>
            </a:r>
          </a:p>
          <a:p>
            <a:r>
              <a:rPr lang="en-US" sz="2800" b="1" dirty="0"/>
              <a:t>- </a:t>
            </a:r>
            <a:r>
              <a:rPr lang="en-US" sz="2800" b="1" dirty="0" err="1"/>
              <a:t>Âm</a:t>
            </a:r>
            <a:r>
              <a:rPr lang="en-US" sz="2800" b="1" dirty="0"/>
              <a:t> </a:t>
            </a:r>
            <a:r>
              <a:rPr lang="en-US" sz="2800" b="1" dirty="0" err="1"/>
              <a:t>có</a:t>
            </a:r>
            <a:r>
              <a:rPr lang="en-US" sz="2800" b="1" dirty="0"/>
              <a:t> </a:t>
            </a:r>
            <a:r>
              <a:rPr lang="en-US" sz="2800" b="1" dirty="0" err="1"/>
              <a:t>tần</a:t>
            </a:r>
            <a:r>
              <a:rPr lang="en-US" sz="2800" b="1" dirty="0"/>
              <a:t> </a:t>
            </a:r>
            <a:r>
              <a:rPr lang="en-US" sz="2800" b="1" dirty="0" err="1"/>
              <a:t>số</a:t>
            </a:r>
            <a:r>
              <a:rPr lang="en-US" sz="2800" b="1" dirty="0"/>
              <a:t> </a:t>
            </a:r>
            <a:r>
              <a:rPr lang="en-US" sz="2800" b="1" dirty="0" err="1"/>
              <a:t>càng</a:t>
            </a:r>
            <a:r>
              <a:rPr lang="en-US" sz="2800" b="1" dirty="0"/>
              <a:t> </a:t>
            </a:r>
            <a:r>
              <a:rPr lang="en-US" sz="2800" b="1" dirty="0" err="1"/>
              <a:t>lớn</a:t>
            </a:r>
            <a:r>
              <a:rPr lang="en-US" sz="2800" b="1" dirty="0"/>
              <a:t> </a:t>
            </a:r>
            <a:r>
              <a:rPr lang="en-US" sz="2800" b="1" dirty="0" err="1"/>
              <a:t>thì</a:t>
            </a:r>
            <a:r>
              <a:rPr lang="en-US" sz="2800" b="1" dirty="0"/>
              <a:t> </a:t>
            </a:r>
            <a:r>
              <a:rPr lang="en-US" sz="2800" b="1" dirty="0" err="1"/>
              <a:t>nghe</a:t>
            </a:r>
            <a:r>
              <a:rPr lang="en-US" sz="2800" b="1" dirty="0"/>
              <a:t> </a:t>
            </a:r>
            <a:r>
              <a:rPr lang="en-US" sz="2800" b="1" dirty="0" err="1"/>
              <a:t>càng</a:t>
            </a:r>
            <a:r>
              <a:rPr lang="en-US" sz="2800" b="1" dirty="0"/>
              <a:t> </a:t>
            </a:r>
            <a:r>
              <a:rPr lang="en-US" sz="2800" b="1" dirty="0" err="1"/>
              <a:t>cao</a:t>
            </a:r>
            <a:r>
              <a:rPr lang="en-US" sz="2800" b="1" dirty="0"/>
              <a:t> (</a:t>
            </a:r>
            <a:r>
              <a:rPr lang="en-US" sz="2800" b="1" dirty="0" err="1"/>
              <a:t>càng</a:t>
            </a:r>
            <a:r>
              <a:rPr lang="en-US" sz="2800" b="1" dirty="0"/>
              <a:t> </a:t>
            </a:r>
            <a:r>
              <a:rPr lang="en-US" sz="2800" b="1" dirty="0" err="1"/>
              <a:t>bổng</a:t>
            </a:r>
            <a:r>
              <a:rPr lang="en-US" sz="2800" b="1" dirty="0"/>
              <a:t>), </a:t>
            </a:r>
            <a:r>
              <a:rPr lang="en-US" sz="2800" b="1" dirty="0" err="1"/>
              <a:t>âm</a:t>
            </a:r>
            <a:r>
              <a:rPr lang="en-US" sz="2800" b="1" dirty="0"/>
              <a:t> </a:t>
            </a:r>
            <a:r>
              <a:rPr lang="en-US" sz="2800" b="1" dirty="0" err="1"/>
              <a:t>có</a:t>
            </a:r>
            <a:r>
              <a:rPr lang="en-US" sz="2800" b="1" dirty="0"/>
              <a:t> </a:t>
            </a:r>
            <a:r>
              <a:rPr lang="en-US" sz="2800" b="1" dirty="0" err="1"/>
              <a:t>tần</a:t>
            </a:r>
            <a:r>
              <a:rPr lang="en-US" sz="2800" b="1" dirty="0"/>
              <a:t> </a:t>
            </a:r>
            <a:r>
              <a:rPr lang="en-US" sz="2800" b="1" dirty="0" err="1"/>
              <a:t>số</a:t>
            </a:r>
            <a:r>
              <a:rPr lang="en-US" sz="2800" b="1" dirty="0"/>
              <a:t> </a:t>
            </a:r>
            <a:r>
              <a:rPr lang="en-US" sz="2800" b="1" dirty="0" err="1"/>
              <a:t>càng</a:t>
            </a:r>
            <a:r>
              <a:rPr lang="en-US" sz="2800" b="1" dirty="0"/>
              <a:t> </a:t>
            </a:r>
            <a:r>
              <a:rPr lang="en-US" sz="2800" b="1" dirty="0" err="1"/>
              <a:t>nhỏ</a:t>
            </a:r>
            <a:r>
              <a:rPr lang="en-US" sz="2800" b="1" dirty="0"/>
              <a:t> </a:t>
            </a:r>
            <a:r>
              <a:rPr lang="en-US" sz="2800" b="1" dirty="0" err="1"/>
              <a:t>thì</a:t>
            </a:r>
            <a:r>
              <a:rPr lang="en-US" sz="2800" b="1" dirty="0"/>
              <a:t> </a:t>
            </a:r>
            <a:r>
              <a:rPr lang="en-US" sz="2800" b="1" dirty="0" err="1"/>
              <a:t>nghe</a:t>
            </a:r>
            <a:r>
              <a:rPr lang="en-US" sz="2800" b="1" dirty="0"/>
              <a:t> </a:t>
            </a:r>
            <a:r>
              <a:rPr lang="en-US" sz="2800" b="1" dirty="0" err="1"/>
              <a:t>càng</a:t>
            </a:r>
            <a:r>
              <a:rPr lang="en-US" sz="2800" b="1" dirty="0"/>
              <a:t> </a:t>
            </a:r>
            <a:r>
              <a:rPr lang="en-US" sz="2800" b="1" dirty="0" err="1"/>
              <a:t>trầm</a:t>
            </a:r>
            <a:r>
              <a:rPr lang="en-US" sz="2800" b="1" dirty="0"/>
              <a:t>.</a:t>
            </a:r>
          </a:p>
        </p:txBody>
      </p:sp>
    </p:spTree>
    <p:controls>
      <mc:AlternateContent xmlns:mc="http://schemas.openxmlformats.org/markup-compatibility/2006">
        <mc:Choice xmlns:v="urn:schemas-microsoft-com:vml" Requires="v">
          <p:control spid="12295" name="WindowsMediaPlayer1" r:id="rId2" imgW="5714286" imgH="4191585"/>
        </mc:Choice>
        <mc:Fallback>
          <p:control name="WindowsMediaPlayer1" r:id="rId2" imgW="5714286" imgH="4191585">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514600"/>
                  <a:ext cx="3143250" cy="2819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5116"/>
                                        </p:tgtEl>
                                        <p:attrNameLst>
                                          <p:attrName>style.visibility</p:attrName>
                                        </p:attrNameLst>
                                      </p:cBhvr>
                                      <p:to>
                                        <p:strVal val="visible"/>
                                      </p:to>
                                    </p:set>
                                    <p:animEffect transition="in" filter="checkerboard(across)">
                                      <p:cBhvr>
                                        <p:cTn id="7" dur="500"/>
                                        <p:tgtEl>
                                          <p:spTgt spid="175116"/>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par>
              <p:cTn id="9"/>
            </p:par>
            <p:par>
              <p:cTn id="10"/>
            </p:par>
            <p:par>
              <p:cTn id="11"/>
            </p:par>
          </p:childTnLst>
        </p:cTn>
      </p:par>
    </p:tnLst>
    <p:bldLst>
      <p:bldP spid="175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0"/>
          <p:cNvSpPr>
            <a:spLocks noGrp="1" noChangeArrowheads="1"/>
          </p:cNvSpPr>
          <p:nvPr>
            <p:ph type="dt" sz="half" idx="10"/>
          </p:nvPr>
        </p:nvSpPr>
        <p:spPr/>
        <p:txBody>
          <a:bodyPr/>
          <a:lstStyle/>
          <a:p>
            <a:pPr>
              <a:defRPr/>
            </a:pPr>
            <a:fld id="{1D1CFD25-D76E-4861-91BD-DE2D6DC30F30}" type="datetime8">
              <a:rPr lang="en-US"/>
              <a:pPr>
                <a:defRPr/>
              </a:pPr>
              <a:t>10/19/2011 6:45 PM</a:t>
            </a:fld>
            <a:endParaRPr lang="en-US"/>
          </a:p>
        </p:txBody>
      </p:sp>
      <p:sp>
        <p:nvSpPr>
          <p:cNvPr id="6" name="Rectangle 222"/>
          <p:cNvSpPr>
            <a:spLocks noGrp="1" noChangeArrowheads="1"/>
          </p:cNvSpPr>
          <p:nvPr>
            <p:ph type="sldNum" sz="quarter" idx="12"/>
          </p:nvPr>
        </p:nvSpPr>
        <p:spPr/>
        <p:txBody>
          <a:bodyPr/>
          <a:lstStyle/>
          <a:p>
            <a:pPr>
              <a:defRPr/>
            </a:pPr>
            <a:fld id="{8EADC317-0D8C-494B-9508-2A2B2ACBBCA8}" type="slidenum">
              <a:rPr lang="en-US"/>
              <a:pPr>
                <a:defRPr/>
              </a:pPr>
              <a:t>5</a:t>
            </a:fld>
            <a:endParaRPr lang="en-US"/>
          </a:p>
        </p:txBody>
      </p:sp>
      <p:sp>
        <p:nvSpPr>
          <p:cNvPr id="177160" name="Text Box 8"/>
          <p:cNvSpPr txBox="1">
            <a:spLocks noChangeArrowheads="1"/>
          </p:cNvSpPr>
          <p:nvPr/>
        </p:nvSpPr>
        <p:spPr bwMode="auto">
          <a:xfrm>
            <a:off x="342900" y="1806476"/>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400" b="1">
                <a:latin typeface="VNI-Times" pitchFamily="2"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vi-VN" b="0" dirty="0">
                <a:latin typeface="Arial" pitchFamily="34" charset="0"/>
                <a:cs typeface="Arial" pitchFamily="34" charset="0"/>
              </a:rPr>
              <a:t>* Với hai âm có cùng tần số, âm nào có cường độ lớn hơn thì ta nghe to hơn. Tuy nhiên, độ to không tỉ lệ với cường độ âm I vì: </a:t>
            </a:r>
          </a:p>
          <a:p>
            <a:r>
              <a:rPr lang="vi-VN" b="0" dirty="0">
                <a:latin typeface="Arial" pitchFamily="34" charset="0"/>
                <a:cs typeface="Arial" pitchFamily="34" charset="0"/>
              </a:rPr>
              <a:t>- Độ to còn phụ thuộc tần số. Với âm có f = 1000Hz thì </a:t>
            </a:r>
            <a:r>
              <a:rPr lang="vi-VN" b="0" dirty="0" err="1">
                <a:latin typeface="Arial" pitchFamily="34" charset="0"/>
                <a:cs typeface="Arial" pitchFamily="34" charset="0"/>
              </a:rPr>
              <a:t>ngưỡng</a:t>
            </a:r>
            <a:r>
              <a:rPr lang="vi-VN" b="0" dirty="0">
                <a:latin typeface="Arial" pitchFamily="34" charset="0"/>
                <a:cs typeface="Arial" pitchFamily="34" charset="0"/>
              </a:rPr>
              <a:t> nghe là I = 10</a:t>
            </a:r>
            <a:r>
              <a:rPr lang="vi-VN" b="0" baseline="30000" dirty="0">
                <a:latin typeface="Arial" pitchFamily="34" charset="0"/>
                <a:cs typeface="Arial" pitchFamily="34" charset="0"/>
              </a:rPr>
              <a:t>-12</a:t>
            </a:r>
            <a:r>
              <a:rPr lang="vi-VN" b="0" dirty="0">
                <a:latin typeface="Arial" pitchFamily="34" charset="0"/>
                <a:cs typeface="Arial" pitchFamily="34" charset="0"/>
              </a:rPr>
              <a:t> (W/m</a:t>
            </a:r>
            <a:r>
              <a:rPr lang="vi-VN" b="0" baseline="30000" dirty="0">
                <a:latin typeface="Arial" pitchFamily="34" charset="0"/>
                <a:cs typeface="Arial" pitchFamily="34" charset="0"/>
              </a:rPr>
              <a:t>2</a:t>
            </a:r>
            <a:r>
              <a:rPr lang="vi-VN" b="0" dirty="0">
                <a:latin typeface="Arial" pitchFamily="34" charset="0"/>
                <a:cs typeface="Arial" pitchFamily="34" charset="0"/>
              </a:rPr>
              <a:t>) và âm có f = 50Hz thì </a:t>
            </a:r>
            <a:r>
              <a:rPr lang="vi-VN" b="0" dirty="0" err="1">
                <a:latin typeface="Arial" pitchFamily="34" charset="0"/>
                <a:cs typeface="Arial" pitchFamily="34" charset="0"/>
              </a:rPr>
              <a:t>ngưỡng</a:t>
            </a:r>
            <a:r>
              <a:rPr lang="vi-VN" b="0" dirty="0">
                <a:latin typeface="Arial" pitchFamily="34" charset="0"/>
                <a:cs typeface="Arial" pitchFamily="34" charset="0"/>
              </a:rPr>
              <a:t> nghe là I = 10</a:t>
            </a:r>
            <a:r>
              <a:rPr lang="vi-VN" b="0" baseline="30000" dirty="0">
                <a:latin typeface="Arial" pitchFamily="34" charset="0"/>
                <a:cs typeface="Arial" pitchFamily="34" charset="0"/>
              </a:rPr>
              <a:t>-7</a:t>
            </a:r>
            <a:r>
              <a:rPr lang="vi-VN" b="0" dirty="0">
                <a:latin typeface="Arial" pitchFamily="34" charset="0"/>
                <a:cs typeface="Arial" pitchFamily="34" charset="0"/>
              </a:rPr>
              <a:t>(W/m</a:t>
            </a:r>
            <a:r>
              <a:rPr lang="vi-VN" b="0" baseline="30000" dirty="0">
                <a:latin typeface="Arial" pitchFamily="34" charset="0"/>
                <a:cs typeface="Arial" pitchFamily="34" charset="0"/>
              </a:rPr>
              <a:t>2</a:t>
            </a:r>
            <a:r>
              <a:rPr lang="vi-VN" b="0" dirty="0">
                <a:latin typeface="Arial" pitchFamily="34" charset="0"/>
                <a:cs typeface="Arial" pitchFamily="34" charset="0"/>
              </a:rPr>
              <a:t>).</a:t>
            </a:r>
          </a:p>
          <a:p>
            <a:r>
              <a:rPr lang="vi-VN" b="0" dirty="0">
                <a:latin typeface="Arial" pitchFamily="34" charset="0"/>
                <a:cs typeface="Arial" pitchFamily="34" charset="0"/>
              </a:rPr>
              <a:t>- I tăng 10</a:t>
            </a:r>
            <a:r>
              <a:rPr lang="vi-VN" b="0" baseline="30000" dirty="0">
                <a:latin typeface="Arial" pitchFamily="34" charset="0"/>
                <a:cs typeface="Arial" pitchFamily="34" charset="0"/>
              </a:rPr>
              <a:t>n</a:t>
            </a:r>
            <a:r>
              <a:rPr lang="vi-VN" b="0" dirty="0">
                <a:latin typeface="Arial" pitchFamily="34" charset="0"/>
                <a:cs typeface="Arial" pitchFamily="34" charset="0"/>
              </a:rPr>
              <a:t> lần thì độ to tăng n lần và L cũng tăng n lần.</a:t>
            </a:r>
          </a:p>
        </p:txBody>
      </p:sp>
      <p:sp>
        <p:nvSpPr>
          <p:cNvPr id="177161" name="Text Box 9"/>
          <p:cNvSpPr txBox="1">
            <a:spLocks noChangeArrowheads="1"/>
          </p:cNvSpPr>
          <p:nvPr/>
        </p:nvSpPr>
        <p:spPr bwMode="auto">
          <a:xfrm>
            <a:off x="457200" y="1081087"/>
            <a:ext cx="2590800" cy="595313"/>
          </a:xfrm>
          <a:prstGeom prst="rect">
            <a:avLst/>
          </a:prstGeom>
          <a:ln>
            <a:noFill/>
          </a:ln>
          <a:ex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defTabSz="914400" eaLnBrk="1" latinLnBrk="0" hangingPunct="1">
              <a:buNone/>
              <a:defRPr sz="3600" b="1">
                <a:latin typeface="VNI-Times" pitchFamily="2" charset="0"/>
              </a:defRPr>
            </a:lvl1pPr>
            <a:lvl2pPr eaLnBrk="1" hangingPunct="1"/>
            <a:lvl3pPr eaLnBrk="1" hangingPunct="1"/>
            <a:lvl4pPr eaLnBrk="1" hangingPunct="1"/>
            <a:lvl5pPr eaLnBrk="1" hangingPunct="1"/>
          </a:lstStyle>
          <a:p>
            <a:r>
              <a:rPr lang="en-US" dirty="0">
                <a:latin typeface="Arial" pitchFamily="34" charset="0"/>
                <a:cs typeface="Arial" pitchFamily="34" charset="0"/>
              </a:rPr>
              <a:t>II. </a:t>
            </a:r>
            <a:r>
              <a:rPr lang="en-US" dirty="0" err="1">
                <a:latin typeface="Arial" pitchFamily="34" charset="0"/>
                <a:cs typeface="Arial" pitchFamily="34" charset="0"/>
              </a:rPr>
              <a:t>Độ</a:t>
            </a:r>
            <a:r>
              <a:rPr lang="en-US" dirty="0">
                <a:latin typeface="Arial" pitchFamily="34" charset="0"/>
                <a:cs typeface="Arial" pitchFamily="34" charset="0"/>
              </a:rPr>
              <a:t> to </a:t>
            </a:r>
          </a:p>
        </p:txBody>
      </p:sp>
      <p:sp>
        <p:nvSpPr>
          <p:cNvPr id="177162" name="Text Box 10"/>
          <p:cNvSpPr txBox="1">
            <a:spLocks noChangeArrowheads="1"/>
          </p:cNvSpPr>
          <p:nvPr/>
        </p:nvSpPr>
        <p:spPr bwMode="auto">
          <a:xfrm>
            <a:off x="379186" y="4512999"/>
            <a:ext cx="8572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dirty="0"/>
              <a:t>Vậy:  </a:t>
            </a:r>
            <a:r>
              <a:rPr lang="vi-VN" sz="2400" i="1" dirty="0"/>
              <a:t>độ to chỉ là một khái niệm nói về đặc trưng sinh lí của âm gắn liền với đặc trưng vật lí là mức cường độ âm</a:t>
            </a:r>
            <a:r>
              <a:rPr lang="vi-VN" sz="2400" dirty="0"/>
              <a:t> </a:t>
            </a:r>
          </a:p>
          <a:p>
            <a:r>
              <a:rPr lang="vi-VN" sz="2400" dirty="0"/>
              <a:t>* Miền nghe được: từ </a:t>
            </a:r>
            <a:r>
              <a:rPr lang="vi-VN" sz="2400" dirty="0" err="1"/>
              <a:t>ngưỡng</a:t>
            </a:r>
            <a:r>
              <a:rPr lang="vi-VN" sz="2400" dirty="0"/>
              <a:t> nghe đến </a:t>
            </a:r>
            <a:r>
              <a:rPr lang="vi-VN" sz="2400" dirty="0" err="1"/>
              <a:t>ngưỡng</a:t>
            </a:r>
            <a:r>
              <a:rPr lang="vi-VN" sz="2400" dirty="0"/>
              <a:t> đau</a:t>
            </a:r>
          </a:p>
          <a:p>
            <a:r>
              <a:rPr lang="vi-VN" sz="2400" dirty="0"/>
              <a:t>- </a:t>
            </a:r>
            <a:r>
              <a:rPr lang="vi-VN" sz="2400" dirty="0" err="1"/>
              <a:t>Ngưỡng</a:t>
            </a:r>
            <a:r>
              <a:rPr lang="vi-VN" sz="2400" dirty="0"/>
              <a:t> nghe (f=1000Hz) I</a:t>
            </a:r>
            <a:r>
              <a:rPr lang="vi-VN" sz="2400" baseline="-25000" dirty="0"/>
              <a:t>0</a:t>
            </a:r>
            <a:r>
              <a:rPr lang="vi-VN" sz="2400" dirty="0"/>
              <a:t> = 10</a:t>
            </a:r>
            <a:r>
              <a:rPr lang="vi-VN" sz="2400" baseline="30000" dirty="0"/>
              <a:t>-12</a:t>
            </a:r>
            <a:r>
              <a:rPr lang="vi-VN" sz="2400" dirty="0"/>
              <a:t>W/m</a:t>
            </a:r>
            <a:r>
              <a:rPr lang="vi-VN" sz="2400" baseline="30000" dirty="0"/>
              <a:t>2</a:t>
            </a:r>
            <a:r>
              <a:rPr lang="vi-VN" sz="2400" dirty="0"/>
              <a:t> ứng với L = 0 </a:t>
            </a:r>
            <a:r>
              <a:rPr lang="vi-VN" sz="2400" dirty="0" err="1"/>
              <a:t>dB</a:t>
            </a:r>
            <a:endParaRPr lang="vi-VN" sz="2400" dirty="0"/>
          </a:p>
          <a:p>
            <a:r>
              <a:rPr lang="vi-VN" sz="2400" dirty="0"/>
              <a:t>- </a:t>
            </a:r>
            <a:r>
              <a:rPr lang="vi-VN" sz="2400" dirty="0" err="1"/>
              <a:t>Ngưỡng</a:t>
            </a:r>
            <a:r>
              <a:rPr lang="vi-VN" sz="2400" dirty="0"/>
              <a:t> đau: I = 10W/m</a:t>
            </a:r>
            <a:r>
              <a:rPr lang="vi-VN" sz="2400" baseline="30000" dirty="0"/>
              <a:t>2</a:t>
            </a:r>
            <a:r>
              <a:rPr lang="vi-VN" sz="2400" dirty="0"/>
              <a:t> (với mọi f) ứng với L = 130 </a:t>
            </a:r>
            <a:r>
              <a:rPr lang="vi-VN" sz="2400" dirty="0" err="1"/>
              <a:t>dB</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161"/>
                                        </p:tgtEl>
                                        <p:attrNameLst>
                                          <p:attrName>style.visibility</p:attrName>
                                        </p:attrNameLst>
                                      </p:cBhvr>
                                      <p:to>
                                        <p:strVal val="visible"/>
                                      </p:to>
                                    </p:set>
                                    <p:animEffect transition="in" filter="checkerboard(across)">
                                      <p:cBhvr>
                                        <p:cTn id="7" dur="500"/>
                                        <p:tgtEl>
                                          <p:spTgt spid="177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7160">
                                            <p:txEl>
                                              <p:pRg st="0" end="0"/>
                                            </p:txEl>
                                          </p:spTgt>
                                        </p:tgtEl>
                                        <p:attrNameLst>
                                          <p:attrName>style.visibility</p:attrName>
                                        </p:attrNameLst>
                                      </p:cBhvr>
                                      <p:to>
                                        <p:strVal val="visible"/>
                                      </p:to>
                                    </p:set>
                                    <p:animEffect transition="in" filter="checkerboard(across)">
                                      <p:cBhvr>
                                        <p:cTn id="12" dur="500"/>
                                        <p:tgtEl>
                                          <p:spTgt spid="177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7160">
                                            <p:txEl>
                                              <p:pRg st="1" end="1"/>
                                            </p:txEl>
                                          </p:spTgt>
                                        </p:tgtEl>
                                        <p:attrNameLst>
                                          <p:attrName>style.visibility</p:attrName>
                                        </p:attrNameLst>
                                      </p:cBhvr>
                                      <p:to>
                                        <p:strVal val="visible"/>
                                      </p:to>
                                    </p:set>
                                    <p:animEffect transition="in" filter="checkerboard(across)">
                                      <p:cBhvr>
                                        <p:cTn id="17" dur="500"/>
                                        <p:tgtEl>
                                          <p:spTgt spid="177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7160">
                                            <p:txEl>
                                              <p:pRg st="2" end="2"/>
                                            </p:txEl>
                                          </p:spTgt>
                                        </p:tgtEl>
                                        <p:attrNameLst>
                                          <p:attrName>style.visibility</p:attrName>
                                        </p:attrNameLst>
                                      </p:cBhvr>
                                      <p:to>
                                        <p:strVal val="visible"/>
                                      </p:to>
                                    </p:set>
                                    <p:animEffect transition="in" filter="checkerboard(across)">
                                      <p:cBhvr>
                                        <p:cTn id="22" dur="500"/>
                                        <p:tgtEl>
                                          <p:spTgt spid="17716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7162">
                                            <p:txEl>
                                              <p:pRg st="0" end="0"/>
                                            </p:txEl>
                                          </p:spTgt>
                                        </p:tgtEl>
                                        <p:attrNameLst>
                                          <p:attrName>style.visibility</p:attrName>
                                        </p:attrNameLst>
                                      </p:cBhvr>
                                      <p:to>
                                        <p:strVal val="visible"/>
                                      </p:to>
                                    </p:set>
                                    <p:animEffect transition="in" filter="checkerboard(across)">
                                      <p:cBhvr>
                                        <p:cTn id="27" dur="500"/>
                                        <p:tgtEl>
                                          <p:spTgt spid="17716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77162">
                                            <p:txEl>
                                              <p:pRg st="1" end="1"/>
                                            </p:txEl>
                                          </p:spTgt>
                                        </p:tgtEl>
                                        <p:attrNameLst>
                                          <p:attrName>style.visibility</p:attrName>
                                        </p:attrNameLst>
                                      </p:cBhvr>
                                      <p:to>
                                        <p:strVal val="visible"/>
                                      </p:to>
                                    </p:set>
                                    <p:animEffect transition="in" filter="checkerboard(across)">
                                      <p:cBhvr>
                                        <p:cTn id="32" dur="500"/>
                                        <p:tgtEl>
                                          <p:spTgt spid="17716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77162">
                                            <p:txEl>
                                              <p:pRg st="2" end="2"/>
                                            </p:txEl>
                                          </p:spTgt>
                                        </p:tgtEl>
                                        <p:attrNameLst>
                                          <p:attrName>style.visibility</p:attrName>
                                        </p:attrNameLst>
                                      </p:cBhvr>
                                      <p:to>
                                        <p:strVal val="visible"/>
                                      </p:to>
                                    </p:set>
                                    <p:animEffect transition="in" filter="checkerboard(across)">
                                      <p:cBhvr>
                                        <p:cTn id="37" dur="500"/>
                                        <p:tgtEl>
                                          <p:spTgt spid="17716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77162">
                                            <p:txEl>
                                              <p:pRg st="3" end="3"/>
                                            </p:txEl>
                                          </p:spTgt>
                                        </p:tgtEl>
                                        <p:attrNameLst>
                                          <p:attrName>style.visibility</p:attrName>
                                        </p:attrNameLst>
                                      </p:cBhvr>
                                      <p:to>
                                        <p:strVal val="visible"/>
                                      </p:to>
                                    </p:set>
                                    <p:animEffect transition="in" filter="checkerboard(across)">
                                      <p:cBhvr>
                                        <p:cTn id="42" dur="500"/>
                                        <p:tgtEl>
                                          <p:spTgt spid="17716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grpId="0" nodeType="clickEffect">
                                  <p:stCondLst>
                                    <p:cond delay="0"/>
                                  </p:stCondLst>
                                  <p:childTnLst>
                                    <p:anim calcmode="lin" valueType="num">
                                      <p:cBhvr additive="base">
                                        <p:cTn id="46" dur="500"/>
                                        <p:tgtEl>
                                          <p:spTgt spid="177160">
                                            <p:txEl>
                                              <p:pRg st="0" end="0"/>
                                            </p:txEl>
                                          </p:spTgt>
                                        </p:tgtEl>
                                        <p:attrNameLst>
                                          <p:attrName>ppt_x</p:attrName>
                                        </p:attrNameLst>
                                      </p:cBhvr>
                                      <p:tavLst>
                                        <p:tav tm="0">
                                          <p:val>
                                            <p:strVal val="ppt_x"/>
                                          </p:val>
                                        </p:tav>
                                        <p:tav tm="100000">
                                          <p:val>
                                            <p:strVal val="ppt_x"/>
                                          </p:val>
                                        </p:tav>
                                      </p:tavLst>
                                    </p:anim>
                                    <p:anim calcmode="lin" valueType="num">
                                      <p:cBhvr additive="base">
                                        <p:cTn id="47" dur="500"/>
                                        <p:tgtEl>
                                          <p:spTgt spid="177160">
                                            <p:txEl>
                                              <p:pRg st="0" end="0"/>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177160">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0" nodeType="clickEffect">
                                  <p:stCondLst>
                                    <p:cond delay="0"/>
                                  </p:stCondLst>
                                  <p:childTnLst>
                                    <p:anim calcmode="lin" valueType="num">
                                      <p:cBhvr additive="base">
                                        <p:cTn id="52" dur="500"/>
                                        <p:tgtEl>
                                          <p:spTgt spid="177160">
                                            <p:txEl>
                                              <p:pRg st="1" end="1"/>
                                            </p:txEl>
                                          </p:spTgt>
                                        </p:tgtEl>
                                        <p:attrNameLst>
                                          <p:attrName>ppt_x</p:attrName>
                                        </p:attrNameLst>
                                      </p:cBhvr>
                                      <p:tavLst>
                                        <p:tav tm="0">
                                          <p:val>
                                            <p:strVal val="ppt_x"/>
                                          </p:val>
                                        </p:tav>
                                        <p:tav tm="100000">
                                          <p:val>
                                            <p:strVal val="ppt_x"/>
                                          </p:val>
                                        </p:tav>
                                      </p:tavLst>
                                    </p:anim>
                                    <p:anim calcmode="lin" valueType="num">
                                      <p:cBhvr additive="base">
                                        <p:cTn id="53" dur="500"/>
                                        <p:tgtEl>
                                          <p:spTgt spid="177160">
                                            <p:txEl>
                                              <p:pRg st="1" end="1"/>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177160">
                                            <p:txEl>
                                              <p:pRg st="1" end="1"/>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177160">
                                            <p:txEl>
                                              <p:pRg st="2" end="2"/>
                                            </p:txEl>
                                          </p:spTgt>
                                        </p:tgtEl>
                                        <p:attrNameLst>
                                          <p:attrName>ppt_x</p:attrName>
                                        </p:attrNameLst>
                                      </p:cBhvr>
                                      <p:tavLst>
                                        <p:tav tm="0">
                                          <p:val>
                                            <p:strVal val="ppt_x"/>
                                          </p:val>
                                        </p:tav>
                                        <p:tav tm="100000">
                                          <p:val>
                                            <p:strVal val="ppt_x"/>
                                          </p:val>
                                        </p:tav>
                                      </p:tavLst>
                                    </p:anim>
                                    <p:anim calcmode="lin" valueType="num">
                                      <p:cBhvr additive="base">
                                        <p:cTn id="59" dur="500"/>
                                        <p:tgtEl>
                                          <p:spTgt spid="177160">
                                            <p:txEl>
                                              <p:pRg st="2" end="2"/>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177160">
                                            <p:txEl>
                                              <p:pRg st="2" end="2"/>
                                            </p:txEl>
                                          </p:spTgt>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grpId="0" nodeType="clickEffect">
                                  <p:stCondLst>
                                    <p:cond delay="0"/>
                                  </p:stCondLst>
                                  <p:childTnLst>
                                    <p:animMotion origin="layout" path="M 0 0  L 0 -0.33333  E" pathEditMode="relative" ptsTypes="">
                                      <p:cBhvr>
                                        <p:cTn id="64" dur="2000" fill="hold"/>
                                        <p:tgtEl>
                                          <p:spTgt spid="177162">
                                            <p:txEl>
                                              <p:pRg st="0" end="0"/>
                                            </p:txEl>
                                          </p:spTgt>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0" nodeType="clickEffect">
                                  <p:stCondLst>
                                    <p:cond delay="0"/>
                                  </p:stCondLst>
                                  <p:childTnLst>
                                    <p:animMotion origin="layout" path="M 0 0  L 0 -0.33333  E" pathEditMode="relative" ptsTypes="">
                                      <p:cBhvr>
                                        <p:cTn id="68" dur="2000" fill="hold"/>
                                        <p:tgtEl>
                                          <p:spTgt spid="177162">
                                            <p:txEl>
                                              <p:pRg st="1" end="1"/>
                                            </p:txEl>
                                          </p:spTgt>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grpId="0" nodeType="clickEffect">
                                  <p:stCondLst>
                                    <p:cond delay="0"/>
                                  </p:stCondLst>
                                  <p:childTnLst>
                                    <p:animMotion origin="layout" path="M 0 0  L 0 -0.33333  E" pathEditMode="relative" ptsTypes="">
                                      <p:cBhvr>
                                        <p:cTn id="72" dur="2000" fill="hold"/>
                                        <p:tgtEl>
                                          <p:spTgt spid="177162">
                                            <p:txEl>
                                              <p:pRg st="2" end="2"/>
                                            </p:txEl>
                                          </p:spTgt>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grpId="0" nodeType="clickEffect">
                                  <p:stCondLst>
                                    <p:cond delay="0"/>
                                  </p:stCondLst>
                                  <p:childTnLst>
                                    <p:animMotion origin="layout" path="M 0 0  L 0 -0.33333  E" pathEditMode="relative" ptsTypes="">
                                      <p:cBhvr>
                                        <p:cTn id="76" dur="2000" fill="hold"/>
                                        <p:tgtEl>
                                          <p:spTgt spid="177162">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build="allAtOnce"/>
      <p:bldP spid="177161" grpId="0" animBg="1"/>
      <p:bldP spid="17716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0"/>
          <p:cNvSpPr>
            <a:spLocks noGrp="1" noChangeArrowheads="1"/>
          </p:cNvSpPr>
          <p:nvPr>
            <p:ph type="dt" sz="half" idx="10"/>
          </p:nvPr>
        </p:nvSpPr>
        <p:spPr/>
        <p:txBody>
          <a:bodyPr/>
          <a:lstStyle/>
          <a:p>
            <a:pPr>
              <a:defRPr/>
            </a:pPr>
            <a:fld id="{72D31643-246C-48D9-AD3C-B874CB23E17B}" type="datetime8">
              <a:rPr lang="en-US"/>
              <a:pPr>
                <a:defRPr/>
              </a:pPr>
              <a:t>10/19/2011 6:45 PM</a:t>
            </a:fld>
            <a:endParaRPr lang="en-US"/>
          </a:p>
        </p:txBody>
      </p:sp>
      <p:sp>
        <p:nvSpPr>
          <p:cNvPr id="7" name="Rectangle 222"/>
          <p:cNvSpPr>
            <a:spLocks noGrp="1" noChangeArrowheads="1"/>
          </p:cNvSpPr>
          <p:nvPr>
            <p:ph type="sldNum" sz="quarter" idx="12"/>
          </p:nvPr>
        </p:nvSpPr>
        <p:spPr/>
        <p:txBody>
          <a:bodyPr/>
          <a:lstStyle/>
          <a:p>
            <a:pPr>
              <a:defRPr/>
            </a:pPr>
            <a:fld id="{BA8A8B5D-CE23-452A-B995-3BCD570CAC73}" type="slidenum">
              <a:rPr lang="en-US"/>
              <a:pPr>
                <a:defRPr/>
              </a:pPr>
              <a:t>6</a:t>
            </a:fld>
            <a:endParaRPr lang="en-US"/>
          </a:p>
        </p:txBody>
      </p:sp>
      <p:sp>
        <p:nvSpPr>
          <p:cNvPr id="179205" name="Text Box 5"/>
          <p:cNvSpPr txBox="1">
            <a:spLocks noChangeArrowheads="1"/>
          </p:cNvSpPr>
          <p:nvPr/>
        </p:nvSpPr>
        <p:spPr bwMode="auto">
          <a:xfrm>
            <a:off x="304798" y="1211716"/>
            <a:ext cx="2819401" cy="540884"/>
          </a:xfrm>
          <a:prstGeom prst="rect">
            <a:avLst/>
          </a:prstGeom>
          <a:ln>
            <a:noFill/>
          </a:ln>
          <a:ex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defTabSz="914400" eaLnBrk="1" latinLnBrk="0" hangingPunct="1">
              <a:buNone/>
              <a:defRPr sz="3600" b="1">
                <a:solidFill>
                  <a:schemeClr val="dk1"/>
                </a:solidFill>
                <a:latin typeface="VNI-Times" pitchFamily="2" charset="0"/>
              </a:defRPr>
            </a:lvl1pPr>
            <a:lvl2pPr eaLnBrk="1" hangingPunct="1">
              <a:defRPr>
                <a:solidFill>
                  <a:schemeClr val="dk1"/>
                </a:solidFill>
                <a:latin typeface="+mn-lt"/>
              </a:defRPr>
            </a:lvl2pPr>
            <a:lvl3pPr eaLnBrk="1" hangingPunct="1">
              <a:defRPr>
                <a:solidFill>
                  <a:schemeClr val="dk1"/>
                </a:solidFill>
                <a:latin typeface="+mn-lt"/>
              </a:defRPr>
            </a:lvl3pPr>
            <a:lvl4pPr eaLnBrk="1" hangingPunct="1">
              <a:defRPr>
                <a:solidFill>
                  <a:schemeClr val="dk1"/>
                </a:solidFill>
                <a:latin typeface="+mn-lt"/>
              </a:defRPr>
            </a:lvl4pPr>
            <a:lvl5pPr eaLnBrk="1" hangingPunct="1">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b="0" dirty="0">
                <a:latin typeface="Arial" pitchFamily="34" charset="0"/>
                <a:cs typeface="Arial" pitchFamily="34" charset="0"/>
              </a:rPr>
              <a:t>III. </a:t>
            </a:r>
            <a:r>
              <a:rPr lang="en-US" b="0" dirty="0" err="1">
                <a:latin typeface="Arial" pitchFamily="34" charset="0"/>
                <a:cs typeface="Arial" pitchFamily="34" charset="0"/>
              </a:rPr>
              <a:t>Âm</a:t>
            </a:r>
            <a:r>
              <a:rPr lang="en-US" b="0" dirty="0">
                <a:latin typeface="Arial" pitchFamily="34" charset="0"/>
                <a:cs typeface="Arial" pitchFamily="34" charset="0"/>
              </a:rPr>
              <a:t> </a:t>
            </a:r>
            <a:r>
              <a:rPr lang="en-US" b="0" dirty="0" err="1">
                <a:latin typeface="Arial" pitchFamily="34" charset="0"/>
                <a:cs typeface="Arial" pitchFamily="34" charset="0"/>
              </a:rPr>
              <a:t>sắc</a:t>
            </a:r>
            <a:r>
              <a:rPr lang="en-US" b="0" dirty="0">
                <a:latin typeface="Arial" pitchFamily="34" charset="0"/>
                <a:cs typeface="Arial" pitchFamily="34" charset="0"/>
              </a:rPr>
              <a:t> </a:t>
            </a:r>
          </a:p>
        </p:txBody>
      </p:sp>
      <p:sp>
        <p:nvSpPr>
          <p:cNvPr id="179209" name="Text Box 9"/>
          <p:cNvSpPr txBox="1">
            <a:spLocks noChangeArrowheads="1"/>
          </p:cNvSpPr>
          <p:nvPr/>
        </p:nvSpPr>
        <p:spPr bwMode="auto">
          <a:xfrm>
            <a:off x="304798" y="1905000"/>
            <a:ext cx="34290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800" dirty="0"/>
              <a:t>* Với các nhạc cụ khác nhau, khi phát ra cùng một </a:t>
            </a:r>
            <a:r>
              <a:rPr lang="vi-VN" sz="2800" dirty="0" err="1"/>
              <a:t>nốt</a:t>
            </a:r>
            <a:r>
              <a:rPr lang="vi-VN" sz="2800" dirty="0"/>
              <a:t> nhạc có cùng độ cao, tai ta vẫn phân biệt loại nhạc cụ đã phát ra do các âm đó có âm sắc khác nhau.</a:t>
            </a:r>
          </a:p>
        </p:txBody>
      </p:sp>
      <p:pic>
        <p:nvPicPr>
          <p:cNvPr id="2" name="Am sac (nhac cu).swf"/>
          <p:cNvPicPr>
            <a:picLocks noRot="1" noChangeAspect="1"/>
          </p:cNvPicPr>
          <p:nvPr>
            <a:videoFile r:link="rId1"/>
          </p:nvPr>
        </p:nvPicPr>
        <p:blipFill>
          <a:blip r:embed="rId4"/>
          <a:stretch>
            <a:fillRect/>
          </a:stretch>
        </p:blipFill>
        <p:spPr>
          <a:xfrm>
            <a:off x="4038600" y="1676854"/>
            <a:ext cx="4876800" cy="4038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checkerboard(across)">
                                      <p:cBhvr>
                                        <p:cTn id="7" dur="5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9209"/>
                                        </p:tgtEl>
                                        <p:attrNameLst>
                                          <p:attrName>style.visibility</p:attrName>
                                        </p:attrNameLst>
                                      </p:cBhvr>
                                      <p:to>
                                        <p:strVal val="visible"/>
                                      </p:to>
                                    </p:set>
                                    <p:animEffect transition="in" filter="checkerboard(across)">
                                      <p:cBhvr>
                                        <p:cTn id="12" dur="500"/>
                                        <p:tgtEl>
                                          <p:spTgt spid="179209"/>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childTnLst>
        </p:cTn>
      </p:par>
    </p:tnLst>
    <p:bldLst>
      <p:bldP spid="179205" grpId="0" animBg="1"/>
      <p:bldP spid="1792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0"/>
          <p:cNvSpPr>
            <a:spLocks noGrp="1" noChangeArrowheads="1"/>
          </p:cNvSpPr>
          <p:nvPr>
            <p:ph type="dt" sz="half" idx="10"/>
          </p:nvPr>
        </p:nvSpPr>
        <p:spPr/>
        <p:txBody>
          <a:bodyPr/>
          <a:lstStyle/>
          <a:p>
            <a:pPr>
              <a:defRPr/>
            </a:pPr>
            <a:fld id="{7E6BD53F-8DF2-4993-9503-0B2258CB2CFC}" type="datetime8">
              <a:rPr lang="en-US"/>
              <a:pPr>
                <a:defRPr/>
              </a:pPr>
              <a:t>10/19/2011 6:45 PM</a:t>
            </a:fld>
            <a:endParaRPr lang="en-US"/>
          </a:p>
        </p:txBody>
      </p:sp>
      <p:sp>
        <p:nvSpPr>
          <p:cNvPr id="10" name="Rectangle 222"/>
          <p:cNvSpPr>
            <a:spLocks noGrp="1" noChangeArrowheads="1"/>
          </p:cNvSpPr>
          <p:nvPr>
            <p:ph type="sldNum" sz="quarter" idx="12"/>
          </p:nvPr>
        </p:nvSpPr>
        <p:spPr/>
        <p:txBody>
          <a:bodyPr/>
          <a:lstStyle/>
          <a:p>
            <a:pPr>
              <a:defRPr/>
            </a:pPr>
            <a:fld id="{6CA89CE0-D2C6-422E-A43D-D19FA54EA1D1}" type="slidenum">
              <a:rPr lang="en-US"/>
              <a:pPr>
                <a:defRPr/>
              </a:pPr>
              <a:t>7</a:t>
            </a:fld>
            <a:endParaRPr lang="en-US"/>
          </a:p>
        </p:txBody>
      </p:sp>
      <p:sp>
        <p:nvSpPr>
          <p:cNvPr id="182279" name="Text Box 7"/>
          <p:cNvSpPr txBox="1">
            <a:spLocks noChangeArrowheads="1"/>
          </p:cNvSpPr>
          <p:nvPr/>
        </p:nvSpPr>
        <p:spPr bwMode="auto">
          <a:xfrm>
            <a:off x="526143" y="2362200"/>
            <a:ext cx="488405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800" dirty="0"/>
              <a:t>* Khi tổng hợp đồ thị các họa âm của một âm, ta có được một đồ thị dao động âm. Các đồ thị dao động âm tuy có cùng chu kỳ nhưng có dạng khác nhau nên tai có cảm giác âm khác nhau.</a:t>
            </a:r>
          </a:p>
        </p:txBody>
      </p:sp>
      <p:pic>
        <p:nvPicPr>
          <p:cNvPr id="182283" name="Picture 11" descr="hinh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8194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798" y="1211716"/>
            <a:ext cx="2819401" cy="540884"/>
          </a:xfrm>
          <a:prstGeom prst="rect">
            <a:avLst/>
          </a:prstGeom>
          <a:ln>
            <a:noFill/>
          </a:ln>
          <a:ex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defTabSz="914400" eaLnBrk="1" latinLnBrk="0" hangingPunct="1">
              <a:buNone/>
              <a:defRPr sz="3600" b="1">
                <a:solidFill>
                  <a:schemeClr val="dk1"/>
                </a:solidFill>
                <a:latin typeface="VNI-Times" pitchFamily="2" charset="0"/>
              </a:defRPr>
            </a:lvl1pPr>
            <a:lvl2pPr eaLnBrk="1" hangingPunct="1">
              <a:defRPr>
                <a:solidFill>
                  <a:schemeClr val="dk1"/>
                </a:solidFill>
                <a:latin typeface="+mn-lt"/>
              </a:defRPr>
            </a:lvl2pPr>
            <a:lvl3pPr eaLnBrk="1" hangingPunct="1">
              <a:defRPr>
                <a:solidFill>
                  <a:schemeClr val="dk1"/>
                </a:solidFill>
                <a:latin typeface="+mn-lt"/>
              </a:defRPr>
            </a:lvl3pPr>
            <a:lvl4pPr eaLnBrk="1" hangingPunct="1">
              <a:defRPr>
                <a:solidFill>
                  <a:schemeClr val="dk1"/>
                </a:solidFill>
                <a:latin typeface="+mn-lt"/>
              </a:defRPr>
            </a:lvl4pPr>
            <a:lvl5pPr eaLnBrk="1" hangingPunct="1">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latin typeface="Arial" pitchFamily="34" charset="0"/>
                <a:cs typeface="Arial" pitchFamily="34" charset="0"/>
              </a:rPr>
              <a:t>III. </a:t>
            </a:r>
            <a:r>
              <a:rPr lang="en-US" dirty="0" err="1">
                <a:latin typeface="Arial" pitchFamily="34" charset="0"/>
                <a:cs typeface="Arial" pitchFamily="34" charset="0"/>
              </a:rPr>
              <a:t>Âm</a:t>
            </a:r>
            <a:r>
              <a:rPr lang="en-US" dirty="0">
                <a:latin typeface="Arial" pitchFamily="34" charset="0"/>
                <a:cs typeface="Arial" pitchFamily="34" charset="0"/>
              </a:rPr>
              <a:t> </a:t>
            </a:r>
            <a:r>
              <a:rPr lang="en-US" dirty="0" err="1">
                <a:latin typeface="Arial" pitchFamily="34" charset="0"/>
                <a:cs typeface="Arial" pitchFamily="34" charset="0"/>
              </a:rPr>
              <a:t>sắc</a:t>
            </a:r>
            <a:r>
              <a:rPr lang="en-US" dirty="0">
                <a:latin typeface="Arial" pitchFamily="34" charset="0"/>
                <a:cs typeface="Arial" pitchFamily="34" charset="0"/>
              </a:rPr>
              <a:t> </a:t>
            </a:r>
          </a:p>
        </p:txBody>
      </p:sp>
      <p:sp>
        <p:nvSpPr>
          <p:cNvPr id="3" name="Action Button: Movie 2">
            <a:hlinkClick r:id="rId4" action="ppaction://program" highlightClick="1"/>
          </p:cNvPr>
          <p:cNvSpPr/>
          <p:nvPr/>
        </p:nvSpPr>
        <p:spPr>
          <a:xfrm>
            <a:off x="3124200" y="1371600"/>
            <a:ext cx="4572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82283"/>
                                        </p:tgtEl>
                                        <p:attrNameLst>
                                          <p:attrName>style.visibility</p:attrName>
                                        </p:attrNameLst>
                                      </p:cBhvr>
                                      <p:to>
                                        <p:strVal val="visible"/>
                                      </p:to>
                                    </p:set>
                                    <p:animEffect transition="in" filter="checkerboard(across)">
                                      <p:cBhvr>
                                        <p:cTn id="13" dur="500"/>
                                        <p:tgtEl>
                                          <p:spTgt spid="18228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2279"/>
                                        </p:tgtEl>
                                        <p:attrNameLst>
                                          <p:attrName>style.visibility</p:attrName>
                                        </p:attrNameLst>
                                      </p:cBhvr>
                                      <p:to>
                                        <p:strVal val="visible"/>
                                      </p:to>
                                    </p:set>
                                    <p:animEffect transition="in" filter="checkerboard(across)">
                                      <p:cBhvr>
                                        <p:cTn id="18" dur="500"/>
                                        <p:tgtEl>
                                          <p:spTgt spid="18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0"/>
          <p:cNvSpPr>
            <a:spLocks noGrp="1" noChangeArrowheads="1"/>
          </p:cNvSpPr>
          <p:nvPr>
            <p:ph type="dt" sz="half" idx="10"/>
          </p:nvPr>
        </p:nvSpPr>
        <p:spPr/>
        <p:txBody>
          <a:bodyPr/>
          <a:lstStyle/>
          <a:p>
            <a:pPr>
              <a:defRPr/>
            </a:pPr>
            <a:fld id="{DFB2E319-333E-46E3-B96E-4F5008DEC9F3}" type="datetime8">
              <a:rPr lang="en-US"/>
              <a:pPr>
                <a:defRPr/>
              </a:pPr>
              <a:t>10/19/2011 6:45 PM</a:t>
            </a:fld>
            <a:endParaRPr lang="en-US"/>
          </a:p>
        </p:txBody>
      </p:sp>
      <p:sp>
        <p:nvSpPr>
          <p:cNvPr id="9" name="Rectangle 222"/>
          <p:cNvSpPr>
            <a:spLocks noGrp="1" noChangeArrowheads="1"/>
          </p:cNvSpPr>
          <p:nvPr>
            <p:ph type="sldNum" sz="quarter" idx="12"/>
          </p:nvPr>
        </p:nvSpPr>
        <p:spPr/>
        <p:txBody>
          <a:bodyPr/>
          <a:lstStyle/>
          <a:p>
            <a:pPr>
              <a:defRPr/>
            </a:pPr>
            <a:fld id="{9983A19A-F320-482B-8B29-8DFD6641F41F}" type="slidenum">
              <a:rPr lang="en-US"/>
              <a:pPr>
                <a:defRPr/>
              </a:pPr>
              <a:t>8</a:t>
            </a:fld>
            <a:endParaRPr lang="en-US"/>
          </a:p>
        </p:txBody>
      </p:sp>
      <p:sp>
        <p:nvSpPr>
          <p:cNvPr id="184326" name="Text Box 6"/>
          <p:cNvSpPr txBox="1">
            <a:spLocks noChangeArrowheads="1"/>
          </p:cNvSpPr>
          <p:nvPr/>
        </p:nvSpPr>
        <p:spPr bwMode="auto">
          <a:xfrm>
            <a:off x="457201" y="2209800"/>
            <a:ext cx="5029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200" dirty="0"/>
              <a:t>* </a:t>
            </a:r>
            <a:r>
              <a:rPr lang="vi-VN" sz="3200" i="1" dirty="0"/>
              <a:t>Kết luận:</a:t>
            </a:r>
            <a:r>
              <a:rPr lang="vi-VN" sz="3200" dirty="0"/>
              <a:t> Âm sắc là một đặc trưng sinh lý của âm, giúp ta phân biệt âm do các nguồn khác nhau phát ra. Âm sắc có liên quan mật thiết với đồ thị dao động âm</a:t>
            </a:r>
          </a:p>
        </p:txBody>
      </p:sp>
      <p:sp>
        <p:nvSpPr>
          <p:cNvPr id="2" name="Action Button: Movie 1">
            <a:hlinkClick r:id="rId3" action="ppaction://program" highlightClick="1"/>
          </p:cNvPr>
          <p:cNvSpPr/>
          <p:nvPr/>
        </p:nvSpPr>
        <p:spPr>
          <a:xfrm>
            <a:off x="3505200" y="1275443"/>
            <a:ext cx="6096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5"/>
          <p:cNvSpPr txBox="1">
            <a:spLocks noChangeArrowheads="1"/>
          </p:cNvSpPr>
          <p:nvPr/>
        </p:nvSpPr>
        <p:spPr bwMode="auto">
          <a:xfrm>
            <a:off x="304798" y="1211716"/>
            <a:ext cx="2819401" cy="540884"/>
          </a:xfrm>
          <a:prstGeom prst="rect">
            <a:avLst/>
          </a:prstGeom>
          <a:ln>
            <a:noFill/>
          </a:ln>
          <a:ex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defTabSz="914400" eaLnBrk="1" latinLnBrk="0" hangingPunct="1">
              <a:buNone/>
              <a:defRPr sz="3600" b="1">
                <a:solidFill>
                  <a:schemeClr val="dk1"/>
                </a:solidFill>
                <a:latin typeface="VNI-Times" pitchFamily="2" charset="0"/>
              </a:defRPr>
            </a:lvl1pPr>
            <a:lvl2pPr eaLnBrk="1" hangingPunct="1">
              <a:defRPr>
                <a:solidFill>
                  <a:schemeClr val="dk1"/>
                </a:solidFill>
                <a:latin typeface="+mn-lt"/>
              </a:defRPr>
            </a:lvl2pPr>
            <a:lvl3pPr eaLnBrk="1" hangingPunct="1">
              <a:defRPr>
                <a:solidFill>
                  <a:schemeClr val="dk1"/>
                </a:solidFill>
                <a:latin typeface="+mn-lt"/>
              </a:defRPr>
            </a:lvl3pPr>
            <a:lvl4pPr eaLnBrk="1" hangingPunct="1">
              <a:defRPr>
                <a:solidFill>
                  <a:schemeClr val="dk1"/>
                </a:solidFill>
                <a:latin typeface="+mn-lt"/>
              </a:defRPr>
            </a:lvl4pPr>
            <a:lvl5pPr eaLnBrk="1" hangingPunct="1">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latin typeface="Arial" pitchFamily="34" charset="0"/>
                <a:cs typeface="Arial" pitchFamily="34" charset="0"/>
              </a:rPr>
              <a:t>III. </a:t>
            </a:r>
            <a:r>
              <a:rPr lang="en-US" dirty="0" err="1">
                <a:latin typeface="Arial" pitchFamily="34" charset="0"/>
                <a:cs typeface="Arial" pitchFamily="34" charset="0"/>
              </a:rPr>
              <a:t>Âm</a:t>
            </a:r>
            <a:r>
              <a:rPr lang="en-US" dirty="0">
                <a:latin typeface="Arial" pitchFamily="34" charset="0"/>
                <a:cs typeface="Arial" pitchFamily="34" charset="0"/>
              </a:rPr>
              <a:t> </a:t>
            </a:r>
            <a:r>
              <a:rPr lang="en-US" dirty="0" err="1">
                <a:latin typeface="Arial" pitchFamily="34" charset="0"/>
                <a:cs typeface="Arial" pitchFamily="34" charset="0"/>
              </a:rPr>
              <a:t>sắc</a:t>
            </a:r>
            <a:r>
              <a:rPr lang="en-US" dirty="0">
                <a:latin typeface="Arial" pitchFamily="34" charset="0"/>
                <a:cs typeface="Arial" pitchFamily="34" charset="0"/>
              </a:rPr>
              <a:t> </a:t>
            </a:r>
          </a:p>
        </p:txBody>
      </p:sp>
      <p:pic>
        <p:nvPicPr>
          <p:cNvPr id="12" name="Picture 11" descr="hinh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28194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Effect transition="in" filter="checkerboard(across)">
                                      <p:cBhvr>
                                        <p:cTn id="7"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20"/>
          <p:cNvSpPr>
            <a:spLocks noGrp="1" noChangeArrowheads="1"/>
          </p:cNvSpPr>
          <p:nvPr>
            <p:ph type="dt" sz="half" idx="10"/>
          </p:nvPr>
        </p:nvSpPr>
        <p:spPr/>
        <p:txBody>
          <a:bodyPr/>
          <a:lstStyle/>
          <a:p>
            <a:pPr>
              <a:defRPr/>
            </a:pPr>
            <a:fld id="{9084BC43-B427-4865-8748-9EE9089FC91C}" type="datetime8">
              <a:rPr lang="en-US" smtClean="0"/>
              <a:pPr>
                <a:defRPr/>
              </a:pPr>
              <a:t>10/19/2011 6:45 PM</a:t>
            </a:fld>
            <a:endParaRPr lang="en-US"/>
          </a:p>
        </p:txBody>
      </p:sp>
      <p:sp>
        <p:nvSpPr>
          <p:cNvPr id="20" name="Rectangle 222"/>
          <p:cNvSpPr>
            <a:spLocks noGrp="1" noChangeArrowheads="1"/>
          </p:cNvSpPr>
          <p:nvPr>
            <p:ph type="sldNum" sz="quarter" idx="12"/>
          </p:nvPr>
        </p:nvSpPr>
        <p:spPr/>
        <p:txBody>
          <a:bodyPr/>
          <a:lstStyle/>
          <a:p>
            <a:pPr>
              <a:defRPr/>
            </a:pPr>
            <a:fld id="{C278B12F-8F96-4C9C-82B2-71A67D117B08}" type="slidenum">
              <a:rPr lang="en-US" smtClean="0"/>
              <a:pPr>
                <a:defRPr/>
              </a:pPr>
              <a:t>9</a:t>
            </a:fld>
            <a:endParaRPr lang="en-US"/>
          </a:p>
        </p:txBody>
      </p:sp>
      <p:sp>
        <p:nvSpPr>
          <p:cNvPr id="12300" name="Text Box 15"/>
          <p:cNvSpPr txBox="1">
            <a:spLocks noChangeArrowheads="1"/>
          </p:cNvSpPr>
          <p:nvPr/>
        </p:nvSpPr>
        <p:spPr bwMode="auto">
          <a:xfrm>
            <a:off x="3482303" y="136484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t>CỦNG CỐ</a:t>
            </a:r>
          </a:p>
        </p:txBody>
      </p:sp>
      <p:grpSp>
        <p:nvGrpSpPr>
          <p:cNvPr id="7" name="Group 6"/>
          <p:cNvGrpSpPr/>
          <p:nvPr/>
        </p:nvGrpSpPr>
        <p:grpSpPr>
          <a:xfrm>
            <a:off x="1447800" y="2590800"/>
            <a:ext cx="6938963" cy="3779428"/>
            <a:chOff x="1447800" y="2590800"/>
            <a:chExt cx="6938963" cy="3779428"/>
          </a:xfrm>
        </p:grpSpPr>
        <p:grpSp>
          <p:nvGrpSpPr>
            <p:cNvPr id="13345" name="Group 33"/>
            <p:cNvGrpSpPr>
              <a:grpSpLocks/>
            </p:cNvGrpSpPr>
            <p:nvPr/>
          </p:nvGrpSpPr>
          <p:grpSpPr bwMode="auto">
            <a:xfrm>
              <a:off x="1447800" y="3269840"/>
              <a:ext cx="6938963" cy="3100388"/>
              <a:chOff x="2157" y="1527"/>
              <a:chExt cx="3123" cy="1953"/>
            </a:xfrm>
          </p:grpSpPr>
          <p:sp>
            <p:nvSpPr>
              <p:cNvPr id="12305" name="Text Box 22"/>
              <p:cNvSpPr txBox="1">
                <a:spLocks noChangeArrowheads="1"/>
              </p:cNvSpPr>
              <p:nvPr/>
            </p:nvSpPr>
            <p:spPr bwMode="auto">
              <a:xfrm>
                <a:off x="2157" y="3189"/>
                <a:ext cx="27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D. một đặc trưng vật lí của âm</a:t>
                </a:r>
              </a:p>
            </p:txBody>
          </p:sp>
          <p:sp>
            <p:nvSpPr>
              <p:cNvPr id="12306" name="Text Box 23"/>
              <p:cNvSpPr txBox="1">
                <a:spLocks noChangeArrowheads="1"/>
              </p:cNvSpPr>
              <p:nvPr/>
            </p:nvSpPr>
            <p:spPr bwMode="auto">
              <a:xfrm>
                <a:off x="2157" y="1924"/>
                <a:ext cx="312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t>B. </a:t>
                </a:r>
                <a:r>
                  <a:rPr lang="en-US" sz="2400" b="1" dirty="0" err="1"/>
                  <a:t>một</a:t>
                </a:r>
                <a:r>
                  <a:rPr lang="en-US" sz="2400" b="1" dirty="0"/>
                  <a:t> </a:t>
                </a:r>
                <a:r>
                  <a:rPr lang="en-US" sz="2400" b="1" dirty="0" err="1"/>
                  <a:t>tính</a:t>
                </a:r>
                <a:r>
                  <a:rPr lang="en-US" sz="2400" b="1" dirty="0"/>
                  <a:t> </a:t>
                </a:r>
                <a:r>
                  <a:rPr lang="en-US" sz="2400" b="1" dirty="0" err="1"/>
                  <a:t>chất</a:t>
                </a:r>
                <a:r>
                  <a:rPr lang="en-US" sz="2400" b="1" dirty="0"/>
                  <a:t> </a:t>
                </a:r>
                <a:r>
                  <a:rPr lang="en-US" sz="2400" b="1" dirty="0" err="1"/>
                  <a:t>của</a:t>
                </a:r>
                <a:r>
                  <a:rPr lang="en-US" sz="2400" b="1" dirty="0"/>
                  <a:t> </a:t>
                </a:r>
                <a:r>
                  <a:rPr lang="en-US" sz="2400" b="1" dirty="0" err="1"/>
                  <a:t>âm</a:t>
                </a:r>
                <a:r>
                  <a:rPr lang="en-US" sz="2400" b="1" dirty="0"/>
                  <a:t> </a:t>
                </a:r>
                <a:r>
                  <a:rPr lang="en-US" sz="2400" b="1" dirty="0" err="1"/>
                  <a:t>giúp</a:t>
                </a:r>
                <a:r>
                  <a:rPr lang="en-US" sz="2400" b="1" dirty="0"/>
                  <a:t> ta </a:t>
                </a:r>
                <a:r>
                  <a:rPr lang="en-US" sz="2400" b="1" dirty="0" err="1"/>
                  <a:t>nhận</a:t>
                </a:r>
                <a:r>
                  <a:rPr lang="en-US" sz="2400" b="1" dirty="0"/>
                  <a:t> </a:t>
                </a:r>
                <a:r>
                  <a:rPr lang="en-US" sz="2400" b="1" dirty="0" err="1"/>
                  <a:t>biết</a:t>
                </a:r>
                <a:r>
                  <a:rPr lang="en-US" sz="2400" b="1" dirty="0"/>
                  <a:t> </a:t>
                </a:r>
                <a:r>
                  <a:rPr lang="en-US" sz="2400" b="1" dirty="0" err="1"/>
                  <a:t>các</a:t>
                </a:r>
                <a:r>
                  <a:rPr lang="en-US" sz="2400" b="1" dirty="0"/>
                  <a:t> </a:t>
                </a:r>
                <a:r>
                  <a:rPr lang="en-US" sz="2400" b="1" dirty="0" err="1"/>
                  <a:t>nguồn</a:t>
                </a:r>
                <a:r>
                  <a:rPr lang="en-US" sz="2400" b="1" dirty="0"/>
                  <a:t> </a:t>
                </a:r>
                <a:r>
                  <a:rPr lang="en-US" sz="2400" b="1" dirty="0" err="1"/>
                  <a:t>âm</a:t>
                </a:r>
                <a:endParaRPr lang="en-US" sz="2400" b="1" dirty="0"/>
              </a:p>
            </p:txBody>
          </p:sp>
          <p:sp>
            <p:nvSpPr>
              <p:cNvPr id="12307" name="Text Box 24"/>
              <p:cNvSpPr txBox="1">
                <a:spLocks noChangeArrowheads="1"/>
              </p:cNvSpPr>
              <p:nvPr/>
            </p:nvSpPr>
            <p:spPr bwMode="auto">
              <a:xfrm>
                <a:off x="2157" y="2557"/>
                <a:ext cx="27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t>C. một đặc trưng sinh lí của âm</a:t>
                </a:r>
              </a:p>
            </p:txBody>
          </p:sp>
          <p:sp>
            <p:nvSpPr>
              <p:cNvPr id="12308" name="Text Box 25"/>
              <p:cNvSpPr txBox="1">
                <a:spLocks noChangeArrowheads="1"/>
              </p:cNvSpPr>
              <p:nvPr/>
            </p:nvSpPr>
            <p:spPr bwMode="auto">
              <a:xfrm>
                <a:off x="2157" y="1527"/>
                <a:ext cx="31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t>A. </a:t>
                </a:r>
                <a:r>
                  <a:rPr lang="en-US" sz="2400" b="1" dirty="0" err="1"/>
                  <a:t>màu</a:t>
                </a:r>
                <a:r>
                  <a:rPr lang="en-US" sz="2400" b="1" dirty="0"/>
                  <a:t> </a:t>
                </a:r>
                <a:r>
                  <a:rPr lang="en-US" sz="2400" b="1" dirty="0" err="1"/>
                  <a:t>sắc</a:t>
                </a:r>
                <a:r>
                  <a:rPr lang="en-US" sz="2400" b="1" dirty="0"/>
                  <a:t> </a:t>
                </a:r>
                <a:r>
                  <a:rPr lang="en-US" sz="2400" b="1" dirty="0" err="1"/>
                  <a:t>của</a:t>
                </a:r>
                <a:r>
                  <a:rPr lang="en-US" sz="2400" b="1" dirty="0"/>
                  <a:t> </a:t>
                </a:r>
                <a:r>
                  <a:rPr lang="en-US" sz="2400" b="1" dirty="0" err="1"/>
                  <a:t>âm</a:t>
                </a:r>
                <a:endParaRPr lang="en-US" sz="2400" b="1" dirty="0"/>
              </a:p>
            </p:txBody>
          </p:sp>
        </p:grpSp>
        <p:sp>
          <p:nvSpPr>
            <p:cNvPr id="12303" name="Text Box 27"/>
            <p:cNvSpPr txBox="1">
              <a:spLocks noChangeArrowheads="1"/>
            </p:cNvSpPr>
            <p:nvPr/>
          </p:nvSpPr>
          <p:spPr bwMode="auto">
            <a:xfrm>
              <a:off x="1447800" y="2590800"/>
              <a:ext cx="6333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i="1" dirty="0"/>
                <a:t>Chọn câu đúng. Âm sắc là</a:t>
              </a:r>
            </a:p>
          </p:txBody>
        </p:sp>
      </p:grpSp>
      <p:sp>
        <p:nvSpPr>
          <p:cNvPr id="6" name="Oval 5"/>
          <p:cNvSpPr/>
          <p:nvPr/>
        </p:nvSpPr>
        <p:spPr>
          <a:xfrm>
            <a:off x="1433286" y="4904965"/>
            <a:ext cx="457200" cy="415131"/>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2360</TotalTime>
  <Words>655</Words>
  <PresentationFormat>On-screen Show (4:3)</PresentationFormat>
  <Paragraphs>86</Paragraphs>
  <Slides>11</Slides>
  <Notes>10</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KIỂM TRA BÀI CŨ</vt:lpstr>
      <vt:lpstr>PowerPoint Presentation</vt:lpstr>
      <vt:lpstr>PowerPoint Presentation</vt:lpstr>
      <vt:lpstr>I. Độ cao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2008-08-14T03:37:35Z</dcterms:created>
  <dcterms:modified xsi:type="dcterms:W3CDTF">2011-10-19T11:45:45Z</dcterms:modified>
</cp:coreProperties>
</file>