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909" r:id="rId2"/>
    <p:sldId id="808" r:id="rId3"/>
    <p:sldId id="809" r:id="rId4"/>
    <p:sldId id="937" r:id="rId5"/>
    <p:sldId id="958" r:id="rId6"/>
    <p:sldId id="852" r:id="rId7"/>
    <p:sldId id="815" r:id="rId8"/>
    <p:sldId id="951" r:id="rId9"/>
    <p:sldId id="952" r:id="rId10"/>
    <p:sldId id="897" r:id="rId11"/>
    <p:sldId id="898" r:id="rId12"/>
    <p:sldId id="953" r:id="rId13"/>
    <p:sldId id="940" r:id="rId14"/>
    <p:sldId id="954" r:id="rId15"/>
    <p:sldId id="941" r:id="rId16"/>
    <p:sldId id="904" r:id="rId17"/>
    <p:sldId id="959" r:id="rId18"/>
    <p:sldId id="932" r:id="rId19"/>
    <p:sldId id="944" r:id="rId20"/>
    <p:sldId id="960" r:id="rId21"/>
    <p:sldId id="967" r:id="rId22"/>
    <p:sldId id="961" r:id="rId23"/>
    <p:sldId id="962" r:id="rId24"/>
    <p:sldId id="963" r:id="rId25"/>
    <p:sldId id="964" r:id="rId26"/>
    <p:sldId id="939" r:id="rId27"/>
    <p:sldId id="965" r:id="rId28"/>
    <p:sldId id="723" r:id="rId29"/>
    <p:sldId id="968" r:id="rId3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937"/>
            <p14:sldId id="958"/>
            <p14:sldId id="852"/>
            <p14:sldId id="815"/>
            <p14:sldId id="951"/>
            <p14:sldId id="952"/>
            <p14:sldId id="897"/>
            <p14:sldId id="898"/>
            <p14:sldId id="953"/>
            <p14:sldId id="940"/>
            <p14:sldId id="954"/>
            <p14:sldId id="941"/>
            <p14:sldId id="904"/>
            <p14:sldId id="959"/>
            <p14:sldId id="932"/>
            <p14:sldId id="944"/>
            <p14:sldId id="960"/>
            <p14:sldId id="967"/>
            <p14:sldId id="961"/>
            <p14:sldId id="962"/>
            <p14:sldId id="963"/>
            <p14:sldId id="964"/>
            <p14:sldId id="939"/>
            <p14:sldId id="965"/>
            <p14:sldId id="723"/>
            <p14:sldId id="9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1D5E75"/>
    <a:srgbClr val="255997"/>
    <a:srgbClr val="FDEDD3"/>
    <a:srgbClr val="FEF5E6"/>
    <a:srgbClr val="FDEED3"/>
    <a:srgbClr val="FBE99F"/>
    <a:srgbClr val="E3E6E2"/>
    <a:srgbClr val="FEF6F0"/>
    <a:srgbClr val="D3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348" y="-1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08.wmf"/><Relationship Id="rId4" Type="http://schemas.openxmlformats.org/officeDocument/2006/relationships/image" Target="../media/image11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7" Type="http://schemas.openxmlformats.org/officeDocument/2006/relationships/image" Target="../media/image137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7.wmf"/><Relationship Id="rId5" Type="http://schemas.openxmlformats.org/officeDocument/2006/relationships/image" Target="../media/image31.png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13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png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35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61.wmf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11" Type="http://schemas.openxmlformats.org/officeDocument/2006/relationships/image" Target="../media/image64.png"/><Relationship Id="rId24" Type="http://schemas.openxmlformats.org/officeDocument/2006/relationships/oleObject" Target="../embeddings/oleObject38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10" Type="http://schemas.openxmlformats.org/officeDocument/2006/relationships/image" Target="../media/image56.wmf"/><Relationship Id="rId19" Type="http://schemas.openxmlformats.org/officeDocument/2006/relationships/image" Target="../media/image60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69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7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72.wmf"/><Relationship Id="rId5" Type="http://schemas.openxmlformats.org/officeDocument/2006/relationships/image" Target="../media/image31.png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76.wmf"/><Relationship Id="rId4" Type="http://schemas.openxmlformats.org/officeDocument/2006/relationships/image" Target="../media/image39.png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82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85.wmf"/><Relationship Id="rId5" Type="http://schemas.openxmlformats.org/officeDocument/2006/relationships/image" Target="../media/image35.png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39.pn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80.wmf"/><Relationship Id="rId22" Type="http://schemas.openxmlformats.org/officeDocument/2006/relationships/image" Target="../media/image8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62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png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91.png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87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8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0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77.png"/><Relationship Id="rId4" Type="http://schemas.openxmlformats.org/officeDocument/2006/relationships/image" Target="../media/image17.png"/><Relationship Id="rId9" Type="http://schemas.openxmlformats.org/officeDocument/2006/relationships/image" Target="../media/image9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71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00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98.wmf"/><Relationship Id="rId25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95.wmf"/><Relationship Id="rId24" Type="http://schemas.openxmlformats.org/officeDocument/2006/relationships/oleObject" Target="../embeddings/oleObject74.bin"/><Relationship Id="rId5" Type="http://schemas.openxmlformats.org/officeDocument/2006/relationships/image" Target="../media/image31.png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99.wmf"/><Relationship Id="rId4" Type="http://schemas.openxmlformats.org/officeDocument/2006/relationships/image" Target="../media/image13.png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78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77.bin"/><Relationship Id="rId5" Type="http://schemas.openxmlformats.org/officeDocument/2006/relationships/image" Target="../media/image35.png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104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0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85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113.wmf"/><Relationship Id="rId7" Type="http://schemas.openxmlformats.org/officeDocument/2006/relationships/oleObject" Target="../embeddings/oleObject81.bin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4.png"/><Relationship Id="rId11" Type="http://schemas.openxmlformats.org/officeDocument/2006/relationships/image" Target="../media/image92.png"/><Relationship Id="rId5" Type="http://schemas.openxmlformats.org/officeDocument/2006/relationships/image" Target="../media/image90.png"/><Relationship Id="rId15" Type="http://schemas.openxmlformats.org/officeDocument/2006/relationships/image" Target="../media/image110.wmf"/><Relationship Id="rId10" Type="http://schemas.openxmlformats.org/officeDocument/2006/relationships/image" Target="../media/image108.wmf"/><Relationship Id="rId19" Type="http://schemas.openxmlformats.org/officeDocument/2006/relationships/image" Target="../media/image112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760.bin"/><Relationship Id="rId14" Type="http://schemas.openxmlformats.org/officeDocument/2006/relationships/oleObject" Target="../embeddings/oleObject8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117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4.png"/><Relationship Id="rId12" Type="http://schemas.openxmlformats.org/officeDocument/2006/relationships/image" Target="../media/image92.png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0.png"/><Relationship Id="rId11" Type="http://schemas.openxmlformats.org/officeDocument/2006/relationships/image" Target="../media/image108.wmf"/><Relationship Id="rId5" Type="http://schemas.openxmlformats.org/officeDocument/2006/relationships/image" Target="../media/image108.png"/><Relationship Id="rId15" Type="http://schemas.openxmlformats.org/officeDocument/2006/relationships/oleObject" Target="../embeddings/oleObject89.bin"/><Relationship Id="rId10" Type="http://schemas.openxmlformats.org/officeDocument/2006/relationships/oleObject" Target="../embeddings/oleObject830.bin"/><Relationship Id="rId19" Type="http://schemas.openxmlformats.org/officeDocument/2006/relationships/image" Target="../media/image1091.png"/><Relationship Id="rId4" Type="http://schemas.openxmlformats.org/officeDocument/2006/relationships/image" Target="../media/image13.png"/><Relationship Id="rId9" Type="http://schemas.openxmlformats.org/officeDocument/2006/relationships/image" Target="../media/image108.wmf"/><Relationship Id="rId14" Type="http://schemas.openxmlformats.org/officeDocument/2006/relationships/image" Target="../media/image11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1.bin"/><Relationship Id="rId13" Type="http://schemas.openxmlformats.org/officeDocument/2006/relationships/image" Target="../media/image119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6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119.wmf"/><Relationship Id="rId5" Type="http://schemas.openxmlformats.org/officeDocument/2006/relationships/image" Target="../media/image120.png"/><Relationship Id="rId10" Type="http://schemas.openxmlformats.org/officeDocument/2006/relationships/oleObject" Target="../embeddings/oleObject92.bin"/><Relationship Id="rId4" Type="http://schemas.openxmlformats.org/officeDocument/2006/relationships/image" Target="../media/image17.png"/><Relationship Id="rId9" Type="http://schemas.openxmlformats.org/officeDocument/2006/relationships/image" Target="../media/image11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124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23.wmf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95.bin"/><Relationship Id="rId4" Type="http://schemas.openxmlformats.org/officeDocument/2006/relationships/image" Target="../media/image13.png"/><Relationship Id="rId9" Type="http://schemas.openxmlformats.org/officeDocument/2006/relationships/image" Target="../media/image12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00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9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0.png"/><Relationship Id="rId11" Type="http://schemas.openxmlformats.org/officeDocument/2006/relationships/oleObject" Target="../embeddings/oleObject99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126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2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36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104.bin"/><Relationship Id="rId5" Type="http://schemas.openxmlformats.org/officeDocument/2006/relationships/image" Target="../media/image35.png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08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3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2.png"/><Relationship Id="rId11" Type="http://schemas.openxmlformats.org/officeDocument/2006/relationships/oleObject" Target="../embeddings/oleObject111.bin"/><Relationship Id="rId5" Type="http://schemas.openxmlformats.org/officeDocument/2006/relationships/image" Target="../media/image141.png"/><Relationship Id="rId10" Type="http://schemas.openxmlformats.org/officeDocument/2006/relationships/image" Target="../media/image139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10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510.bin"/><Relationship Id="rId18" Type="http://schemas.openxmlformats.org/officeDocument/2006/relationships/image" Target="../media/image211.wmf"/><Relationship Id="rId26" Type="http://schemas.openxmlformats.org/officeDocument/2006/relationships/image" Target="../media/image210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610.bin"/><Relationship Id="rId25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3.pn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10.bin"/><Relationship Id="rId14" Type="http://schemas.openxmlformats.org/officeDocument/2006/relationships/image" Target="../media/image180.wmf"/><Relationship Id="rId22" Type="http://schemas.openxmlformats.org/officeDocument/2006/relationships/image" Target="../media/image23.wmf"/><Relationship Id="rId27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8.wmf"/><Relationship Id="rId5" Type="http://schemas.openxmlformats.org/officeDocument/2006/relationships/image" Target="../media/image31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3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11" Type="http://schemas.openxmlformats.org/officeDocument/2006/relationships/image" Target="../media/image33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34.png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8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6819" y="2362201"/>
            <a:ext cx="5943599" cy="1139638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1798636"/>
            <a:ext cx="6477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4705" r="5846" b="17979"/>
          <a:stretch/>
        </p:blipFill>
        <p:spPr bwMode="auto">
          <a:xfrm>
            <a:off x="5211618" y="2432479"/>
            <a:ext cx="5181600" cy="102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 bwMode="auto">
          <a:xfrm>
            <a:off x="3427412" y="2407227"/>
            <a:ext cx="1336386" cy="125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53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212" y="762000"/>
            <a:ext cx="11455965" cy="1380474"/>
            <a:chOff x="303212" y="762000"/>
            <a:chExt cx="11455965" cy="1380474"/>
          </a:xfrm>
        </p:grpSpPr>
        <p:sp>
          <p:nvSpPr>
            <p:cNvPr id="15" name="Rounded Rectangle 14"/>
            <p:cNvSpPr/>
            <p:nvPr/>
          </p:nvSpPr>
          <p:spPr>
            <a:xfrm>
              <a:off x="1714587" y="762000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2399" y="890032"/>
              <a:ext cx="14478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: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3648994"/>
                </p:ext>
              </p:extLst>
            </p:nvPr>
          </p:nvGraphicFramePr>
          <p:xfrm>
            <a:off x="3974634" y="1281171"/>
            <a:ext cx="1580356" cy="69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1" name="Equation" r:id="rId6" imgW="609480" imgH="266400" progId="Equation.DSMT4">
                    <p:embed/>
                  </p:oleObj>
                </mc:Choice>
                <mc:Fallback>
                  <p:oleObj name="Equation" r:id="rId6" imgW="60948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74634" y="1281171"/>
                          <a:ext cx="1580356" cy="69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1239009"/>
                </p:ext>
              </p:extLst>
            </p:nvPr>
          </p:nvGraphicFramePr>
          <p:xfrm>
            <a:off x="7923212" y="950262"/>
            <a:ext cx="1382712" cy="1192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2" name="Equation" r:id="rId8" imgW="533160" imgH="457200" progId="Equation.DSMT4">
                    <p:embed/>
                  </p:oleObj>
                </mc:Choice>
                <mc:Fallback>
                  <p:oleObj name="Equation" r:id="rId8" imgW="53316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923212" y="950262"/>
                          <a:ext cx="1382712" cy="1192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946045"/>
              </p:ext>
            </p:extLst>
          </p:nvPr>
        </p:nvGraphicFramePr>
        <p:xfrm>
          <a:off x="3433761" y="2895600"/>
          <a:ext cx="2812161" cy="69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3" name="Equation" r:id="rId10" imgW="1193760" imgH="291960" progId="Equation.DSMT4">
                  <p:embed/>
                </p:oleObj>
              </mc:Choice>
              <mc:Fallback>
                <p:oleObj name="Equation" r:id="rId10" imgW="11937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33761" y="2895600"/>
                        <a:ext cx="2812161" cy="691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961810"/>
              </p:ext>
            </p:extLst>
          </p:nvPr>
        </p:nvGraphicFramePr>
        <p:xfrm>
          <a:off x="6323012" y="3048000"/>
          <a:ext cx="777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" name="Equation" r:id="rId12" imgW="330120" imgH="164880" progId="Equation.DSMT4">
                  <p:embed/>
                </p:oleObj>
              </mc:Choice>
              <mc:Fallback>
                <p:oleObj name="Equation" r:id="rId12" imgW="3301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23012" y="3048000"/>
                        <a:ext cx="77787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59922"/>
              </p:ext>
            </p:extLst>
          </p:nvPr>
        </p:nvGraphicFramePr>
        <p:xfrm>
          <a:off x="3433761" y="3678238"/>
          <a:ext cx="3228975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" name="Equation" r:id="rId14" imgW="1371600" imgH="545760" progId="Equation.DSMT4">
                  <p:embed/>
                </p:oleObj>
              </mc:Choice>
              <mc:Fallback>
                <p:oleObj name="Equation" r:id="rId14" imgW="13716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33761" y="3678238"/>
                        <a:ext cx="3228975" cy="129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40" y="2434187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986082"/>
              </p:ext>
            </p:extLst>
          </p:nvPr>
        </p:nvGraphicFramePr>
        <p:xfrm>
          <a:off x="3465846" y="2952750"/>
          <a:ext cx="37099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" name="Equation" r:id="rId5" imgW="1574640" imgH="291960" progId="Equation.DSMT4">
                  <p:embed/>
                </p:oleObj>
              </mc:Choice>
              <mc:Fallback>
                <p:oleObj name="Equation" r:id="rId5" imgW="1574640" imgH="291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846" y="2952750"/>
                        <a:ext cx="370998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7012" y="811836"/>
            <a:ext cx="11658599" cy="1474164"/>
            <a:chOff x="227012" y="811836"/>
            <a:chExt cx="11658599" cy="1474164"/>
          </a:xfrm>
        </p:grpSpPr>
        <p:sp>
          <p:nvSpPr>
            <p:cNvPr id="20" name="Rounded Rectangle 19"/>
            <p:cNvSpPr/>
            <p:nvPr/>
          </p:nvSpPr>
          <p:spPr>
            <a:xfrm>
              <a:off x="1979612" y="811836"/>
              <a:ext cx="9905999" cy="147416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30992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89634" y="1366905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1003840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692399" y="890032"/>
              <a:ext cx="14478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: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0056260"/>
                </p:ext>
              </p:extLst>
            </p:nvPr>
          </p:nvGraphicFramePr>
          <p:xfrm>
            <a:off x="3876675" y="1281113"/>
            <a:ext cx="1776413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81" name="Equation" r:id="rId9" imgW="685800" imgH="266400" progId="Equation.DSMT4">
                    <p:embed/>
                  </p:oleObj>
                </mc:Choice>
                <mc:Fallback>
                  <p:oleObj name="Equation" r:id="rId9" imgW="6858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876675" y="1281113"/>
                          <a:ext cx="1776413" cy="695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7247652"/>
                </p:ext>
              </p:extLst>
            </p:nvPr>
          </p:nvGraphicFramePr>
          <p:xfrm>
            <a:off x="7923212" y="950262"/>
            <a:ext cx="1382712" cy="1192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82" name="Equation" r:id="rId11" imgW="533160" imgH="457200" progId="Equation.DSMT4">
                    <p:embed/>
                  </p:oleObj>
                </mc:Choice>
                <mc:Fallback>
                  <p:oleObj name="Equation" r:id="rId11" imgW="53316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923212" y="950262"/>
                          <a:ext cx="1382712" cy="1192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811952"/>
              </p:ext>
            </p:extLst>
          </p:nvPr>
        </p:nvGraphicFramePr>
        <p:xfrm>
          <a:off x="3448050" y="3811588"/>
          <a:ext cx="3198813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" name="Equation" r:id="rId13" imgW="1358640" imgH="545760" progId="Equation.DSMT4">
                  <p:embed/>
                </p:oleObj>
              </mc:Choice>
              <mc:Fallback>
                <p:oleObj name="Equation" r:id="rId13" imgW="1358640" imgH="54576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811588"/>
                        <a:ext cx="3198813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4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56" y="3200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948716"/>
              </p:ext>
            </p:extLst>
          </p:nvPr>
        </p:nvGraphicFramePr>
        <p:xfrm>
          <a:off x="1044682" y="3733800"/>
          <a:ext cx="3338080" cy="56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9" name="Equation" r:id="rId5" imgW="1562040" imgH="266400" progId="Equation.DSMT4">
                  <p:embed/>
                </p:oleObj>
              </mc:Choice>
              <mc:Fallback>
                <p:oleObj name="Equation" r:id="rId5" imgW="1562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682" y="3733800"/>
                        <a:ext cx="3338080" cy="568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088" y="761604"/>
            <a:ext cx="11558425" cy="2321348"/>
            <a:chOff x="289088" y="761604"/>
            <a:chExt cx="11558425" cy="2321348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1"/>
              <a:ext cx="11558425" cy="2320951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838200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tính chất của căn bậc n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79611" y="1443335"/>
              <a:ext cx="5334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a. Tính và so sánh :                     và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3696077"/>
                </p:ext>
              </p:extLst>
            </p:nvPr>
          </p:nvGraphicFramePr>
          <p:xfrm>
            <a:off x="5229225" y="1927225"/>
            <a:ext cx="808038" cy="1141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0" name="Equation" r:id="rId7" imgW="342720" imgH="482400" progId="Equation.DSMT4">
                    <p:embed/>
                  </p:oleObj>
                </mc:Choice>
                <mc:Fallback>
                  <p:oleObj name="Equation" r:id="rId7" imgW="3427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229225" y="1927225"/>
                          <a:ext cx="808038" cy="1141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401755"/>
                </p:ext>
              </p:extLst>
            </p:nvPr>
          </p:nvGraphicFramePr>
          <p:xfrm>
            <a:off x="5120222" y="1357312"/>
            <a:ext cx="1333500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1" name="Equation" r:id="rId9" imgW="622080" imgH="253800" progId="Equation.DSMT4">
                    <p:embed/>
                  </p:oleObj>
                </mc:Choice>
                <mc:Fallback>
                  <p:oleObj name="Equation" r:id="rId9" imgW="6220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120222" y="1357312"/>
                          <a:ext cx="1333500" cy="547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8674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80" b="27819"/>
            <a:stretch/>
          </p:blipFill>
          <p:spPr bwMode="auto">
            <a:xfrm>
              <a:off x="303212" y="761604"/>
              <a:ext cx="1593272" cy="563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5694274"/>
                </p:ext>
              </p:extLst>
            </p:nvPr>
          </p:nvGraphicFramePr>
          <p:xfrm>
            <a:off x="6808141" y="1890713"/>
            <a:ext cx="809625" cy="1081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2" name="Equation" r:id="rId12" imgW="342720" imgH="457200" progId="Equation.DSMT4">
                    <p:embed/>
                  </p:oleObj>
                </mc:Choice>
                <mc:Fallback>
                  <p:oleObj name="Equation" r:id="rId12" imgW="34272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808141" y="1890713"/>
                          <a:ext cx="809625" cy="1081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037357"/>
                </p:ext>
              </p:extLst>
            </p:nvPr>
          </p:nvGraphicFramePr>
          <p:xfrm>
            <a:off x="7237413" y="1328738"/>
            <a:ext cx="13335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3" name="Equation" r:id="rId14" imgW="622080" imgH="279360" progId="Equation.DSMT4">
                    <p:embed/>
                  </p:oleObj>
                </mc:Choice>
                <mc:Fallback>
                  <p:oleObj name="Equation" r:id="rId14" imgW="6220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237413" y="1328738"/>
                          <a:ext cx="1333500" cy="603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1979610" y="2209800"/>
              <a:ext cx="482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b. Tính và so sánh :                và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96218"/>
              </p:ext>
            </p:extLst>
          </p:nvPr>
        </p:nvGraphicFramePr>
        <p:xfrm>
          <a:off x="1412224" y="4572000"/>
          <a:ext cx="3255818" cy="59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4" name="Equation" r:id="rId16" imgW="1523880" imgH="279360" progId="Equation.DSMT4">
                  <p:embed/>
                </p:oleObj>
              </mc:Choice>
              <mc:Fallback>
                <p:oleObj name="Equation" r:id="rId16" imgW="1523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224" y="4572000"/>
                        <a:ext cx="3255818" cy="596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237989"/>
              </p:ext>
            </p:extLst>
          </p:nvPr>
        </p:nvGraphicFramePr>
        <p:xfrm>
          <a:off x="820412" y="5562600"/>
          <a:ext cx="35814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5" name="Equation" r:id="rId18" imgW="1523880" imgH="279360" progId="Equation.DSMT4">
                  <p:embed/>
                </p:oleObj>
              </mc:Choice>
              <mc:Fallback>
                <p:oleObj name="Equation" r:id="rId18" imgW="1523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12" y="5562600"/>
                        <a:ext cx="358140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302180"/>
              </p:ext>
            </p:extLst>
          </p:nvPr>
        </p:nvGraphicFramePr>
        <p:xfrm>
          <a:off x="7366216" y="3343275"/>
          <a:ext cx="2848841" cy="10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6" name="Equation" r:id="rId20" imgW="1333440" imgH="482400" progId="Equation.DSMT4">
                  <p:embed/>
                </p:oleObj>
              </mc:Choice>
              <mc:Fallback>
                <p:oleObj name="Equation" r:id="rId20" imgW="1333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216" y="3343275"/>
                        <a:ext cx="2848841" cy="10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31468"/>
              </p:ext>
            </p:extLst>
          </p:nvPr>
        </p:nvGraphicFramePr>
        <p:xfrm>
          <a:off x="7847012" y="4495800"/>
          <a:ext cx="24161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7" name="Equation" r:id="rId22" imgW="1130040" imgH="482400" progId="Equation.DSMT4">
                  <p:embed/>
                </p:oleObj>
              </mc:Choice>
              <mc:Fallback>
                <p:oleObj name="Equation" r:id="rId22" imgW="1130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4495800"/>
                        <a:ext cx="241617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165900"/>
              </p:ext>
            </p:extLst>
          </p:nvPr>
        </p:nvGraphicFramePr>
        <p:xfrm>
          <a:off x="7389812" y="5638800"/>
          <a:ext cx="22987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8" name="Equation" r:id="rId24" imgW="977760" imgH="482400" progId="Equation.DSMT4">
                  <p:embed/>
                </p:oleObj>
              </mc:Choice>
              <mc:Fallback>
                <p:oleObj name="Equation" r:id="rId24" imgW="977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2" y="5638800"/>
                        <a:ext cx="22987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872193" y="3733800"/>
            <a:ext cx="0" cy="2819400"/>
          </a:xfrm>
          <a:prstGeom prst="line">
            <a:avLst/>
          </a:prstGeom>
          <a:ln w="5715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902" y="762000"/>
            <a:ext cx="11508796" cy="4114800"/>
            <a:chOff x="344902" y="762000"/>
            <a:chExt cx="11508796" cy="4114800"/>
          </a:xfrm>
        </p:grpSpPr>
        <p:sp>
          <p:nvSpPr>
            <p:cNvPr id="15" name="Rounded Rectangle 14"/>
            <p:cNvSpPr/>
            <p:nvPr/>
          </p:nvSpPr>
          <p:spPr>
            <a:xfrm>
              <a:off x="344902" y="762000"/>
              <a:ext cx="11353800" cy="38862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40016" y="3680899"/>
              <a:ext cx="1113682" cy="119590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39714" y="941041"/>
              <a:ext cx="10982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Giả sử n, k là các số nguyên dương, m là số nguyên . Khi đó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9723594"/>
                </p:ext>
              </p:extLst>
            </p:nvPr>
          </p:nvGraphicFramePr>
          <p:xfrm>
            <a:off x="2707102" y="1524000"/>
            <a:ext cx="2095500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3" name="Equation" r:id="rId5" imgW="888840" imgH="253800" progId="Equation.DSMT4">
                    <p:embed/>
                  </p:oleObj>
                </mc:Choice>
                <mc:Fallback>
                  <p:oleObj name="Equation" r:id="rId5" imgW="8888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07102" y="1524000"/>
                          <a:ext cx="2095500" cy="600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0244075"/>
                </p:ext>
              </p:extLst>
            </p:nvPr>
          </p:nvGraphicFramePr>
          <p:xfrm>
            <a:off x="6683789" y="1402706"/>
            <a:ext cx="1495425" cy="1141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4" name="Equation" r:id="rId7" imgW="634680" imgH="482400" progId="Equation.DSMT4">
                    <p:embed/>
                  </p:oleObj>
                </mc:Choice>
                <mc:Fallback>
                  <p:oleObj name="Equation" r:id="rId7" imgW="63468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683789" y="1402706"/>
                          <a:ext cx="1495425" cy="1141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2979362"/>
                </p:ext>
              </p:extLst>
            </p:nvPr>
          </p:nvGraphicFramePr>
          <p:xfrm>
            <a:off x="2707102" y="2667000"/>
            <a:ext cx="2065338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5" name="Equation" r:id="rId9" imgW="876240" imgH="393480" progId="Equation.DSMT4">
                    <p:embed/>
                  </p:oleObj>
                </mc:Choice>
                <mc:Fallback>
                  <p:oleObj name="Equation" r:id="rId9" imgW="8762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07102" y="2667000"/>
                          <a:ext cx="2065338" cy="930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794851"/>
                </p:ext>
              </p:extLst>
            </p:nvPr>
          </p:nvGraphicFramePr>
          <p:xfrm>
            <a:off x="2707102" y="3829050"/>
            <a:ext cx="1765300" cy="690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6" name="Equation" r:id="rId11" imgW="749160" imgH="291960" progId="Equation.DSMT4">
                    <p:embed/>
                  </p:oleObj>
                </mc:Choice>
                <mc:Fallback>
                  <p:oleObj name="Equation" r:id="rId11" imgW="74916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707102" y="3829050"/>
                          <a:ext cx="1765300" cy="690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750" name="Picture 46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612" y="2590799"/>
              <a:ext cx="3209925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15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84" y="23016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212" y="762000"/>
            <a:ext cx="11455965" cy="1380448"/>
            <a:chOff x="303212" y="762000"/>
            <a:chExt cx="11455965" cy="1380448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762000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5174" y="963162"/>
              <a:ext cx="1392238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: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924114"/>
                </p:ext>
              </p:extLst>
            </p:nvPr>
          </p:nvGraphicFramePr>
          <p:xfrm>
            <a:off x="3542267" y="1104744"/>
            <a:ext cx="1943576" cy="69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2" name="Equation" r:id="rId6" imgW="749160" imgH="266400" progId="Equation.DSMT4">
                    <p:embed/>
                  </p:oleObj>
                </mc:Choice>
                <mc:Fallback>
                  <p:oleObj name="Equation" r:id="rId6" imgW="74916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42267" y="1104744"/>
                          <a:ext cx="1943576" cy="69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7508516"/>
                </p:ext>
              </p:extLst>
            </p:nvPr>
          </p:nvGraphicFramePr>
          <p:xfrm>
            <a:off x="7807643" y="1090931"/>
            <a:ext cx="1844040" cy="76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3" name="Equation" r:id="rId8" imgW="711000" imgH="291960" progId="Equation.DSMT4">
                    <p:embed/>
                  </p:oleObj>
                </mc:Choice>
                <mc:Fallback>
                  <p:oleObj name="Equation" r:id="rId8" imgW="71100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807643" y="1090931"/>
                          <a:ext cx="1844040" cy="7613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175105"/>
              </p:ext>
            </p:extLst>
          </p:nvPr>
        </p:nvGraphicFramePr>
        <p:xfrm>
          <a:off x="3046412" y="2819400"/>
          <a:ext cx="3204020" cy="66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4" name="Equation" r:id="rId10" imgW="1358640" imgH="279360" progId="Equation.DSMT4">
                  <p:embed/>
                </p:oleObj>
              </mc:Choice>
              <mc:Fallback>
                <p:oleObj name="Equation" r:id="rId10" imgW="1358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6412" y="2819400"/>
                        <a:ext cx="3204020" cy="660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20809"/>
              </p:ext>
            </p:extLst>
          </p:nvPr>
        </p:nvGraphicFramePr>
        <p:xfrm>
          <a:off x="6290858" y="2819400"/>
          <a:ext cx="12271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5" name="Equation" r:id="rId12" imgW="520560" imgH="253800" progId="Equation.DSMT4">
                  <p:embed/>
                </p:oleObj>
              </mc:Choice>
              <mc:Fallback>
                <p:oleObj name="Equation" r:id="rId12" imgW="520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90858" y="2819400"/>
                        <a:ext cx="122713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24889"/>
              </p:ext>
            </p:extLst>
          </p:nvPr>
        </p:nvGraphicFramePr>
        <p:xfrm>
          <a:off x="7521575" y="2774950"/>
          <a:ext cx="215423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" name="Equation" r:id="rId14" imgW="914400" imgH="291960" progId="Equation.DSMT4">
                  <p:embed/>
                </p:oleObj>
              </mc:Choice>
              <mc:Fallback>
                <p:oleObj name="Equation" r:id="rId14" imgW="914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21575" y="2774950"/>
                        <a:ext cx="2154237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93176"/>
              </p:ext>
            </p:extLst>
          </p:nvPr>
        </p:nvGraphicFramePr>
        <p:xfrm>
          <a:off x="3122612" y="3810000"/>
          <a:ext cx="332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7" name="Equation" r:id="rId16" imgW="1409400" imgH="304560" progId="Equation.DSMT4">
                  <p:embed/>
                </p:oleObj>
              </mc:Choice>
              <mc:Fallback>
                <p:oleObj name="Equation" r:id="rId16" imgW="1409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22612" y="3810000"/>
                        <a:ext cx="332422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42420"/>
              </p:ext>
            </p:extLst>
          </p:nvPr>
        </p:nvGraphicFramePr>
        <p:xfrm>
          <a:off x="6399212" y="3810000"/>
          <a:ext cx="26955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8" name="Equation" r:id="rId18" imgW="1143000" imgH="304560" progId="Equation.DSMT4">
                  <p:embed/>
                </p:oleObj>
              </mc:Choice>
              <mc:Fallback>
                <p:oleObj name="Equation" r:id="rId18" imgW="11430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99212" y="3810000"/>
                        <a:ext cx="269557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2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43" y="232285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830886"/>
            <a:ext cx="11658599" cy="1426539"/>
            <a:chOff x="227012" y="830886"/>
            <a:chExt cx="11658599" cy="1426539"/>
          </a:xfrm>
        </p:grpSpPr>
        <p:sp>
          <p:nvSpPr>
            <p:cNvPr id="30" name="Rounded Rectangle 29"/>
            <p:cNvSpPr/>
            <p:nvPr/>
          </p:nvSpPr>
          <p:spPr>
            <a:xfrm>
              <a:off x="1979612" y="830886"/>
              <a:ext cx="9905999" cy="1324510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30992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89634" y="1366905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1003840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426659" y="1243565"/>
              <a:ext cx="12954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Tính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0450687"/>
                </p:ext>
              </p:extLst>
            </p:nvPr>
          </p:nvGraphicFramePr>
          <p:xfrm>
            <a:off x="3884612" y="1109850"/>
            <a:ext cx="2272395" cy="695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4" name="Equation" r:id="rId7" imgW="876240" imgH="266400" progId="Equation.DSMT4">
                    <p:embed/>
                  </p:oleObj>
                </mc:Choice>
                <mc:Fallback>
                  <p:oleObj name="Equation" r:id="rId7" imgW="87624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84612" y="1109850"/>
                          <a:ext cx="2272395" cy="6953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8539792"/>
                </p:ext>
              </p:extLst>
            </p:nvPr>
          </p:nvGraphicFramePr>
          <p:xfrm>
            <a:off x="7937500" y="1066800"/>
            <a:ext cx="204152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5" name="Equation" r:id="rId9" imgW="787320" imgH="291960" progId="Equation.DSMT4">
                    <p:embed/>
                  </p:oleObj>
                </mc:Choice>
                <mc:Fallback>
                  <p:oleObj name="Equation" r:id="rId9" imgW="78732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937500" y="1066800"/>
                          <a:ext cx="2041525" cy="76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69374"/>
              </p:ext>
            </p:extLst>
          </p:nvPr>
        </p:nvGraphicFramePr>
        <p:xfrm>
          <a:off x="2467872" y="2784475"/>
          <a:ext cx="32924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6" name="Equation" r:id="rId11" imgW="1396800" imgH="457200" progId="Equation.DSMT4">
                  <p:embed/>
                </p:oleObj>
              </mc:Choice>
              <mc:Fallback>
                <p:oleObj name="Equation" r:id="rId11" imgW="13968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872" y="2784475"/>
                        <a:ext cx="329247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17379"/>
              </p:ext>
            </p:extLst>
          </p:nvPr>
        </p:nvGraphicFramePr>
        <p:xfrm>
          <a:off x="5770562" y="2784475"/>
          <a:ext cx="122713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" name="Equation" r:id="rId13" imgW="520560" imgH="457200" progId="Equation.DSMT4">
                  <p:embed/>
                </p:oleObj>
              </mc:Choice>
              <mc:Fallback>
                <p:oleObj name="Equation" r:id="rId13" imgW="520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2" y="2784475"/>
                        <a:ext cx="1227137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693"/>
              </p:ext>
            </p:extLst>
          </p:nvPr>
        </p:nvGraphicFramePr>
        <p:xfrm>
          <a:off x="6905625" y="2693988"/>
          <a:ext cx="1376363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" name="Equation" r:id="rId15" imgW="583920" imgH="545760" progId="Equation.DSMT4">
                  <p:embed/>
                </p:oleObj>
              </mc:Choice>
              <mc:Fallback>
                <p:oleObj name="Equation" r:id="rId15" imgW="58392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2693988"/>
                        <a:ext cx="1376363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948981"/>
              </p:ext>
            </p:extLst>
          </p:nvPr>
        </p:nvGraphicFramePr>
        <p:xfrm>
          <a:off x="8151812" y="2843213"/>
          <a:ext cx="6286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" name="Equation" r:id="rId17" imgW="266400" imgH="419040" progId="Equation.DSMT4">
                  <p:embed/>
                </p:oleObj>
              </mc:Choice>
              <mc:Fallback>
                <p:oleObj name="Equation" r:id="rId17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2" y="2843213"/>
                        <a:ext cx="62865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022000"/>
              </p:ext>
            </p:extLst>
          </p:nvPr>
        </p:nvGraphicFramePr>
        <p:xfrm>
          <a:off x="2436812" y="4156075"/>
          <a:ext cx="3532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0" name="Equation" r:id="rId19" imgW="1498320" imgH="304560" progId="Equation.DSMT4">
                  <p:embed/>
                </p:oleObj>
              </mc:Choice>
              <mc:Fallback>
                <p:oleObj name="Equation" r:id="rId19" imgW="1498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4156075"/>
                        <a:ext cx="35321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117393"/>
              </p:ext>
            </p:extLst>
          </p:nvPr>
        </p:nvGraphicFramePr>
        <p:xfrm>
          <a:off x="5942012" y="4156075"/>
          <a:ext cx="17065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" name="Equation" r:id="rId21" imgW="723600" imgH="304560" progId="Equation.DSMT4">
                  <p:embed/>
                </p:oleObj>
              </mc:Choice>
              <mc:Fallback>
                <p:oleObj name="Equation" r:id="rId21" imgW="723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2" y="4156075"/>
                        <a:ext cx="17065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455896"/>
              </p:ext>
            </p:extLst>
          </p:nvPr>
        </p:nvGraphicFramePr>
        <p:xfrm>
          <a:off x="7631937" y="4213225"/>
          <a:ext cx="10477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" name="Equation" r:id="rId23" imgW="444240" imgH="253800" progId="Equation.DSMT4">
                  <p:embed/>
                </p:oleObj>
              </mc:Choice>
              <mc:Fallback>
                <p:oleObj name="Equation" r:id="rId23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1937" y="4213225"/>
                        <a:ext cx="10477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98" y="3543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7025" y="751177"/>
            <a:ext cx="11558425" cy="2677823"/>
            <a:chOff x="289088" y="751177"/>
            <a:chExt cx="11558425" cy="2677823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1"/>
              <a:ext cx="11558425" cy="26669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838200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với luỹ thừa với số mũ hữu tỉ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9" r="1851" b="30130"/>
            <a:stretch/>
          </p:blipFill>
          <p:spPr bwMode="auto">
            <a:xfrm>
              <a:off x="522345" y="751177"/>
              <a:ext cx="1502623" cy="5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12326" y="1295400"/>
                  <a:ext cx="11235187" cy="2069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	   Cho a là số thực dương</a:t>
                  </a:r>
                </a:p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a. Với n là số nguyên dương, hãy thử định nghĩa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sao cho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</m:oMath>
                  </a14:m>
                  <a:endParaRPr lang="en-US" b="1" smtClean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b. Từ kết quả câu a, hãy thử định nghĩa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den>
                          </m:f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, 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với m là số nguyên và n là số nguyên dương, sao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den>
                          </m:f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sup>
                      </m:sSup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326" y="1295400"/>
                  <a:ext cx="11235187" cy="20699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8" t="-2065" b="-59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0012" y="4038599"/>
            <a:ext cx="172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943501"/>
              </p:ext>
            </p:extLst>
          </p:nvPr>
        </p:nvGraphicFramePr>
        <p:xfrm>
          <a:off x="2954900" y="3810000"/>
          <a:ext cx="170656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7" imgW="723600" imgH="634680" progId="Equation.DSMT4">
                  <p:embed/>
                </p:oleObj>
              </mc:Choice>
              <mc:Fallback>
                <p:oleObj name="Equation" r:id="rId7" imgW="723600" imgH="634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900" y="3810000"/>
                        <a:ext cx="1706563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02113"/>
              </p:ext>
            </p:extLst>
          </p:nvPr>
        </p:nvGraphicFramePr>
        <p:xfrm>
          <a:off x="5103812" y="3886200"/>
          <a:ext cx="24844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9" imgW="1054080" imgH="342720" progId="Equation.DSMT4">
                  <p:embed/>
                </p:oleObj>
              </mc:Choice>
              <mc:Fallback>
                <p:oleObj name="Equation" r:id="rId9" imgW="1054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2" y="3886200"/>
                        <a:ext cx="248443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47430"/>
              </p:ext>
            </p:extLst>
          </p:nvPr>
        </p:nvGraphicFramePr>
        <p:xfrm>
          <a:off x="7834571" y="3900488"/>
          <a:ext cx="17351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11" imgW="736560" imgH="330120" progId="Equation.DSMT4">
                  <p:embed/>
                </p:oleObj>
              </mc:Choice>
              <mc:Fallback>
                <p:oleObj name="Equation" r:id="rId11" imgW="736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571" y="3900488"/>
                        <a:ext cx="17351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68423" y="5331767"/>
            <a:ext cx="544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Áp dụng kết quả câu a, ta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171012"/>
              </p:ext>
            </p:extLst>
          </p:nvPr>
        </p:nvGraphicFramePr>
        <p:xfrm>
          <a:off x="6549230" y="4916486"/>
          <a:ext cx="430847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Equation" r:id="rId13" imgW="1828800" imgH="545760" progId="Equation.DSMT4">
                  <p:embed/>
                </p:oleObj>
              </mc:Choice>
              <mc:Fallback>
                <p:oleObj name="Equation" r:id="rId13" imgW="18288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230" y="4916486"/>
                        <a:ext cx="430847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415348"/>
              </p:ext>
            </p:extLst>
          </p:nvPr>
        </p:nvGraphicFramePr>
        <p:xfrm>
          <a:off x="6434672" y="5822007"/>
          <a:ext cx="19748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Equation" r:id="rId15" imgW="838080" imgH="342720" progId="Equation.DSMT4">
                  <p:embed/>
                </p:oleObj>
              </mc:Choice>
              <mc:Fallback>
                <p:oleObj name="Equation" r:id="rId15" imgW="838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672" y="5822007"/>
                        <a:ext cx="1974850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6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4902" y="762001"/>
            <a:ext cx="11693110" cy="2483864"/>
            <a:chOff x="344902" y="762001"/>
            <a:chExt cx="11693110" cy="2483864"/>
          </a:xfrm>
        </p:grpSpPr>
        <p:sp>
          <p:nvSpPr>
            <p:cNvPr id="15" name="Rounded Rectangle 14"/>
            <p:cNvSpPr/>
            <p:nvPr/>
          </p:nvSpPr>
          <p:spPr>
            <a:xfrm>
              <a:off x="344902" y="762001"/>
              <a:ext cx="11353800" cy="22860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55702" y="1654121"/>
              <a:ext cx="1482310" cy="1591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9714" y="941041"/>
                  <a:ext cx="10982788" cy="1426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số thực a dương và số hữu tỉ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𝒓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den>
                      </m:f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trong đó m là một số nguyên và n là số nguyên dương. Luỹ thừa của a với số mũ r ,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Kí hiệu là a</a:t>
                  </a:r>
                  <a:r>
                    <a:rPr lang="en-US" sz="2600" b="1" baseline="30000" smtClean="0">
                      <a:latin typeface="Arial" pitchFamily="34" charset="0"/>
                      <a:cs typeface="Arial" pitchFamily="34" charset="0"/>
                    </a:rPr>
                    <a:t>r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, xác định bởi :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14" y="941041"/>
                  <a:ext cx="10982788" cy="14261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99" t="-1282" b="-94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28353716"/>
                    </p:ext>
                  </p:extLst>
                </p:nvPr>
              </p:nvGraphicFramePr>
              <p:xfrm>
                <a:off x="5180012" y="1962536"/>
                <a:ext cx="2716118" cy="9431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875" name="Equation" r:id="rId6" imgW="952200" imgH="330120" progId="Equation.DSMT4">
                        <p:embed/>
                      </p:oleObj>
                    </mc:Choice>
                    <mc:Fallback>
                      <p:oleObj name="Equation" r:id="rId6" imgW="952200" imgH="330120" progId="Equation.DSMT4">
                        <p:embed/>
                        <p:pic>
                          <p:nvPicPr>
                            <p:cNvPr id="0" name="Object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80012" y="1962536"/>
                              <a:ext cx="2716118" cy="9431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28353716"/>
                    </p:ext>
                  </p:extLst>
                </p:nvPr>
              </p:nvGraphicFramePr>
              <p:xfrm>
                <a:off x="5180012" y="1962536"/>
                <a:ext cx="2716118" cy="9431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854" name="Equation" r:id="rId8" imgW="952200" imgH="330120" progId="Equation.DSMT4">
                        <p:embed/>
                      </p:oleObj>
                    </mc:Choice>
                    <mc:Fallback>
                      <p:oleObj name="Equation" r:id="rId8" imgW="952200" imgH="330120" progId="Equation.DSMT4">
                        <p:embed/>
                        <p:pic>
                          <p:nvPicPr>
                            <p:cNvPr id="0" name="Object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80012" y="1962536"/>
                              <a:ext cx="2716118" cy="9431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531812" y="3352800"/>
            <a:ext cx="111152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 ý :  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smtClean="0">
                <a:latin typeface="Arial" pitchFamily="34" charset="0"/>
                <a:cs typeface="Arial" pitchFamily="34" charset="0"/>
              </a:rPr>
              <a:t>Luỹ thừa với số mũ hữu tỉ (của một số thực dương) có đầy đủ các tính chất như luỹ thừa với số mũ nguyên đã nêu trong Mục 1.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38" y="229196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3212" y="762000"/>
            <a:ext cx="11455965" cy="1380448"/>
            <a:chOff x="303212" y="762000"/>
            <a:chExt cx="11455965" cy="1380448"/>
          </a:xfrm>
        </p:grpSpPr>
        <p:sp>
          <p:nvSpPr>
            <p:cNvPr id="22" name="Rounded Rectangle 21"/>
            <p:cNvSpPr/>
            <p:nvPr/>
          </p:nvSpPr>
          <p:spPr>
            <a:xfrm>
              <a:off x="1714587" y="762000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70195" y="1236724"/>
              <a:ext cx="1485817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Tính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1061346"/>
                </p:ext>
              </p:extLst>
            </p:nvPr>
          </p:nvGraphicFramePr>
          <p:xfrm>
            <a:off x="3984964" y="926786"/>
            <a:ext cx="1185180" cy="895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2" name="Equation" r:id="rId6" imgW="457200" imgH="342720" progId="Equation.DSMT4">
                    <p:embed/>
                  </p:oleObj>
                </mc:Choice>
                <mc:Fallback>
                  <p:oleObj name="Equation" r:id="rId6" imgW="45720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84964" y="926786"/>
                          <a:ext cx="1185180" cy="8951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9773531"/>
                </p:ext>
              </p:extLst>
            </p:nvPr>
          </p:nvGraphicFramePr>
          <p:xfrm>
            <a:off x="7608887" y="944563"/>
            <a:ext cx="1152525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3" name="Equation" r:id="rId8" imgW="444240" imgH="342720" progId="Equation.DSMT4">
                    <p:embed/>
                  </p:oleObj>
                </mc:Choice>
                <mc:Fallback>
                  <p:oleObj name="Equation" r:id="rId8" imgW="44424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608887" y="944563"/>
                          <a:ext cx="1152525" cy="895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043672"/>
              </p:ext>
            </p:extLst>
          </p:nvPr>
        </p:nvGraphicFramePr>
        <p:xfrm>
          <a:off x="3213038" y="2661523"/>
          <a:ext cx="2214245" cy="81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4" name="Equation" r:id="rId10" imgW="939600" imgH="342720" progId="Equation.DSMT4">
                  <p:embed/>
                </p:oleObj>
              </mc:Choice>
              <mc:Fallback>
                <p:oleObj name="Equation" r:id="rId10" imgW="939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13038" y="2661523"/>
                        <a:ext cx="2214245" cy="812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74428"/>
              </p:ext>
            </p:extLst>
          </p:nvPr>
        </p:nvGraphicFramePr>
        <p:xfrm>
          <a:off x="5384738" y="2819400"/>
          <a:ext cx="1376045" cy="69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5" name="Equation" r:id="rId12" imgW="583920" imgH="291960" progId="Equation.DSMT4">
                  <p:embed/>
                </p:oleObj>
              </mc:Choice>
              <mc:Fallback>
                <p:oleObj name="Equation" r:id="rId12" imgW="5839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4738" y="2819400"/>
                        <a:ext cx="1376045" cy="691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485756"/>
              </p:ext>
            </p:extLst>
          </p:nvPr>
        </p:nvGraphicFramePr>
        <p:xfrm>
          <a:off x="6756338" y="2819400"/>
          <a:ext cx="1376045" cy="69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" name="Equation" r:id="rId14" imgW="583920" imgH="291960" progId="Equation.DSMT4">
                  <p:embed/>
                </p:oleObj>
              </mc:Choice>
              <mc:Fallback>
                <p:oleObj name="Equation" r:id="rId14" imgW="5839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56338" y="2819400"/>
                        <a:ext cx="1376045" cy="691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998716"/>
              </p:ext>
            </p:extLst>
          </p:nvPr>
        </p:nvGraphicFramePr>
        <p:xfrm>
          <a:off x="8098251" y="2908538"/>
          <a:ext cx="1435418" cy="511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7" name="Equation" r:id="rId16" imgW="609480" imgH="215640" progId="Equation.DSMT4">
                  <p:embed/>
                </p:oleObj>
              </mc:Choice>
              <mc:Fallback>
                <p:oleObj name="Equation" r:id="rId16" imgW="609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098251" y="2908538"/>
                        <a:ext cx="1435418" cy="511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58232"/>
              </p:ext>
            </p:extLst>
          </p:nvPr>
        </p:nvGraphicFramePr>
        <p:xfrm>
          <a:off x="3238500" y="3760787"/>
          <a:ext cx="212566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8" name="Equation" r:id="rId18" imgW="901440" imgH="342720" progId="Equation.DSMT4">
                  <p:embed/>
                </p:oleObj>
              </mc:Choice>
              <mc:Fallback>
                <p:oleObj name="Equation" r:id="rId18" imgW="9014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38500" y="3760787"/>
                        <a:ext cx="2125663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7551"/>
              </p:ext>
            </p:extLst>
          </p:nvPr>
        </p:nvGraphicFramePr>
        <p:xfrm>
          <a:off x="5332412" y="3760787"/>
          <a:ext cx="15271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" name="Equation" r:id="rId20" imgW="647640" imgH="393480" progId="Equation.DSMT4">
                  <p:embed/>
                </p:oleObj>
              </mc:Choice>
              <mc:Fallback>
                <p:oleObj name="Equation" r:id="rId20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332412" y="3760787"/>
                        <a:ext cx="1527175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647904"/>
              </p:ext>
            </p:extLst>
          </p:nvPr>
        </p:nvGraphicFramePr>
        <p:xfrm>
          <a:off x="6877050" y="3760787"/>
          <a:ext cx="15271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" name="Equation" r:id="rId22" imgW="647640" imgH="393480" progId="Equation.DSMT4">
                  <p:embed/>
                </p:oleObj>
              </mc:Choice>
              <mc:Fallback>
                <p:oleObj name="Equation" r:id="rId22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877050" y="3760787"/>
                        <a:ext cx="1527175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285547"/>
              </p:ext>
            </p:extLst>
          </p:nvPr>
        </p:nvGraphicFramePr>
        <p:xfrm>
          <a:off x="8380412" y="3730625"/>
          <a:ext cx="14366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1" name="Equation" r:id="rId24" imgW="609480" imgH="419040" progId="Equation.DSMT4">
                  <p:embed/>
                </p:oleObj>
              </mc:Choice>
              <mc:Fallback>
                <p:oleObj name="Equation" r:id="rId24" imgW="609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380412" y="3730625"/>
                        <a:ext cx="1436687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75" y="2334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802417"/>
            <a:ext cx="11658599" cy="1426433"/>
            <a:chOff x="227012" y="802417"/>
            <a:chExt cx="11658599" cy="1426433"/>
          </a:xfrm>
        </p:grpSpPr>
        <p:sp>
          <p:nvSpPr>
            <p:cNvPr id="18" name="Rounded Rectangle 17"/>
            <p:cNvSpPr/>
            <p:nvPr/>
          </p:nvSpPr>
          <p:spPr>
            <a:xfrm>
              <a:off x="1979612" y="830886"/>
              <a:ext cx="9905999" cy="1324510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02417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89634" y="133833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75265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208212" y="1198624"/>
              <a:ext cx="39624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Rút gọn biểu thức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6616107"/>
                </p:ext>
              </p:extLst>
            </p:nvPr>
          </p:nvGraphicFramePr>
          <p:xfrm>
            <a:off x="6170612" y="838200"/>
            <a:ext cx="3374159" cy="125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18" name="Equation" r:id="rId7" imgW="1574640" imgH="583920" progId="Equation.DSMT4">
                    <p:embed/>
                  </p:oleObj>
                </mc:Choice>
                <mc:Fallback>
                  <p:oleObj name="Equation" r:id="rId7" imgW="1574640" imgH="583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70612" y="838200"/>
                          <a:ext cx="3374159" cy="1257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980904"/>
              </p:ext>
            </p:extLst>
          </p:nvPr>
        </p:nvGraphicFramePr>
        <p:xfrm>
          <a:off x="2665412" y="2667000"/>
          <a:ext cx="457835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" name="Equation" r:id="rId9" imgW="1942920" imgH="583920" progId="Equation.DSMT4">
                  <p:embed/>
                </p:oleObj>
              </mc:Choice>
              <mc:Fallback>
                <p:oleObj name="Equation" r:id="rId9" imgW="1942920" imgH="5839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2667000"/>
                        <a:ext cx="4578350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823552"/>
              </p:ext>
            </p:extLst>
          </p:nvPr>
        </p:nvGraphicFramePr>
        <p:xfrm>
          <a:off x="3046412" y="4267200"/>
          <a:ext cx="24241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" name="Equation" r:id="rId11" imgW="1028520" imgH="507960" progId="Equation.DSMT4">
                  <p:embed/>
                </p:oleObj>
              </mc:Choice>
              <mc:Fallback>
                <p:oleObj name="Equation" r:id="rId11" imgW="1028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4267200"/>
                        <a:ext cx="242411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85169"/>
              </p:ext>
            </p:extLst>
          </p:nvPr>
        </p:nvGraphicFramePr>
        <p:xfrm>
          <a:off x="5561012" y="4191000"/>
          <a:ext cx="22733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" name="Equation" r:id="rId13" imgW="965160" imgH="507960" progId="Equation.DSMT4">
                  <p:embed/>
                </p:oleObj>
              </mc:Choice>
              <mc:Fallback>
                <p:oleObj name="Equation" r:id="rId13" imgW="965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2" y="4191000"/>
                        <a:ext cx="22733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381650"/>
              </p:ext>
            </p:extLst>
          </p:nvPr>
        </p:nvGraphicFramePr>
        <p:xfrm>
          <a:off x="7847012" y="4638675"/>
          <a:ext cx="7477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" name="Equation" r:id="rId15" imgW="317160" imgH="164880" progId="Equation.DSMT4">
                  <p:embed/>
                </p:oleObj>
              </mc:Choice>
              <mc:Fallback>
                <p:oleObj name="Equation" r:id="rId15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4638675"/>
                        <a:ext cx="7477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2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213" y="762000"/>
            <a:ext cx="8458199" cy="3276600"/>
            <a:chOff x="303213" y="802154"/>
            <a:chExt cx="8458199" cy="3276600"/>
          </a:xfrm>
        </p:grpSpPr>
        <p:sp>
          <p:nvSpPr>
            <p:cNvPr id="3" name="Rounded Rectangle 2"/>
            <p:cNvSpPr/>
            <p:nvPr/>
          </p:nvSpPr>
          <p:spPr>
            <a:xfrm>
              <a:off x="303213" y="802154"/>
              <a:ext cx="8458199" cy="3276600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60375" y="840611"/>
                  <a:ext cx="8178720" cy="3192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  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Ngân hàng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hường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tính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lãi suất cho khách hàng theo thể thức </a:t>
                  </a:r>
                  <a:r>
                    <a:rPr lang="vi-VN" sz="25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lãi kép theo định </a:t>
                  </a:r>
                  <a:r>
                    <a:rPr lang="vi-VN" sz="25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kỳ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,</a:t>
                  </a:r>
                  <a:r>
                    <a:rPr lang="vi-VN" sz="2500" b="1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tức là nếu đến kỳ hạn người gửi không rút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l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ãi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ra thì tiền lãi được tính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và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o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vốn của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500" b="1">
                      <a:latin typeface="Arial" pitchFamily="34" charset="0"/>
                      <a:cs typeface="Arial" pitchFamily="34" charset="0"/>
                    </a:rPr>
                    <a:t>ì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kế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tiếp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.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Nếu một người gửi số tiền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với lãi suất r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m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ỗi k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ì,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thì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sau N kì,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số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tiền người đó thu được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(c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ả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vốn lẫn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lãi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)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>
                      <a:latin typeface="Arial" pitchFamily="34" charset="0"/>
                      <a:cs typeface="Arial" pitchFamily="34" charset="0"/>
                    </a:rPr>
                    <a:t>được tính theo công thức lãi kép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sau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: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en-US" sz="2500" b="1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500" b="1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5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𝑷</m:t>
                      </m:r>
                      <m:sSup>
                        <m:sSupPr>
                          <m:ctrlP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𝑵</m:t>
                          </m:r>
                        </m:sup>
                      </m:sSup>
                    </m:oMath>
                  </a14:m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75" y="840611"/>
                  <a:ext cx="8178720" cy="31923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68" t="-954" r="-11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70532" y="4450023"/>
            <a:ext cx="9321041" cy="1874577"/>
            <a:chOff x="-77787" y="4297623"/>
            <a:chExt cx="9321041" cy="1874577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-77787" y="4335723"/>
              <a:ext cx="8382000" cy="1836477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9152" y="4630713"/>
              <a:ext cx="69431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Bác Minh gửi tiết kiệm số tiền 100 triệu đồng kì hạn 12 tháng với lãi suất 6% một năm. Giả sử lãi suất không thay đổi. Tính số tiền (cả vốn lẫn lãi) bác Minh thu được sau 3 năm.</a:t>
              </a:r>
              <a:endParaRPr lang="vi-VN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89293" y="4297623"/>
              <a:ext cx="1653961" cy="1836477"/>
            </a:xfrm>
            <a:prstGeom prst="rect">
              <a:avLst/>
            </a:prstGeom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7" name="Picture 76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t="26321" r="13951" b="15827"/>
          <a:stretch/>
        </p:blipFill>
        <p:spPr bwMode="auto">
          <a:xfrm>
            <a:off x="8990012" y="838557"/>
            <a:ext cx="305184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69" y="3733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452" y="589641"/>
            <a:ext cx="807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Khái niệm luỹ thừa với số mũ thực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088" y="1076325"/>
            <a:ext cx="11899737" cy="2568249"/>
            <a:chOff x="289088" y="1076325"/>
            <a:chExt cx="11899737" cy="2568249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76325"/>
              <a:ext cx="11748924" cy="256824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1114424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luỹ thừa với số mũ thực</a:t>
              </a:r>
              <a:endParaRPr lang="vi-VN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12326" y="1571624"/>
                  <a:ext cx="11235187" cy="1174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Ta biết rằng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là một số vô tỉ và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𝟒𝟏𝟒𝟐𝟏𝟑𝟓𝟔𝟐𝟒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ctr"/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Gọi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là dãy số hữu tỉ dùng để xấp xỉ số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 ; </m:t>
                      </m:r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200" b="1" smtClean="0">
                      <a:latin typeface="Arial" pitchFamily="34" charset="0"/>
                      <a:cs typeface="Arial" pitchFamily="34" charset="0"/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𝟒𝟏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𝟒𝟏𝟒𝟐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326" y="1571624"/>
                  <a:ext cx="11235187" cy="11741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51" b="-98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81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4" b="31238"/>
            <a:stretch/>
          </p:blipFill>
          <p:spPr bwMode="auto">
            <a:xfrm>
              <a:off x="448089" y="1121666"/>
              <a:ext cx="1620299" cy="488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2465754"/>
                    </p:ext>
                  </p:extLst>
                </p:nvPr>
              </p:nvGraphicFramePr>
              <p:xfrm>
                <a:off x="5637212" y="2646723"/>
                <a:ext cx="2529897" cy="54696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6967" name="Equation" r:id="rId7" imgW="1180800" imgH="253800" progId="Equation.DSMT4">
                        <p:embed/>
                      </p:oleObj>
                    </mc:Choice>
                    <mc:Fallback>
                      <p:oleObj name="Equation" r:id="rId7" imgW="1180800" imgH="253800" progId="Equation.DSMT4">
                        <p:embed/>
                        <p:pic>
                          <p:nvPicPr>
                            <p:cNvPr id="0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37212" y="2646723"/>
                              <a:ext cx="2529897" cy="5469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2465754"/>
                    </p:ext>
                  </p:extLst>
                </p:nvPr>
              </p:nvGraphicFramePr>
              <p:xfrm>
                <a:off x="5637212" y="2646723"/>
                <a:ext cx="2529897" cy="54696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6931" name="Equation" r:id="rId9" imgW="1180800" imgH="253800" progId="Equation.DSMT4">
                        <p:embed/>
                      </p:oleObj>
                    </mc:Choice>
                    <mc:Fallback>
                      <p:oleObj name="Equation" r:id="rId9" imgW="1180800" imgH="253800" progId="Equation.DSMT4">
                        <p:embed/>
                        <p:pic>
                          <p:nvPicPr>
                            <p:cNvPr id="0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37212" y="2646723"/>
                              <a:ext cx="2529897" cy="5469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612326" y="2705100"/>
              <a:ext cx="56175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a. Dùng máy tính cầm tay, hãy tính : 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06538" y="3048000"/>
                  <a:ext cx="11582287" cy="5965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b. Có nhận xét gì về sai số tuyệt đối giữa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, tức là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sup>
                          </m:sSup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, khi n càng lớn </a:t>
                  </a:r>
                  <a:endParaRPr lang="vi-VN" sz="22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538" y="3048000"/>
                  <a:ext cx="11582287" cy="59657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32" b="-5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17011"/>
              </p:ext>
            </p:extLst>
          </p:nvPr>
        </p:nvGraphicFramePr>
        <p:xfrm>
          <a:off x="1338085" y="4169942"/>
          <a:ext cx="2170588" cy="66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" name="Equation" r:id="rId12" imgW="838080" imgH="253800" progId="Equation.DSMT4">
                  <p:embed/>
                </p:oleObj>
              </mc:Choice>
              <mc:Fallback>
                <p:oleObj name="Equation" r:id="rId12" imgW="83808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085" y="4169942"/>
                        <a:ext cx="2170588" cy="661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03053"/>
              </p:ext>
            </p:extLst>
          </p:nvPr>
        </p:nvGraphicFramePr>
        <p:xfrm>
          <a:off x="3664902" y="4150892"/>
          <a:ext cx="3157220" cy="66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" name="Equation" r:id="rId14" imgW="1218960" imgH="253800" progId="Equation.DSMT4">
                  <p:embed/>
                </p:oleObj>
              </mc:Choice>
              <mc:Fallback>
                <p:oleObj name="Equation" r:id="rId14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902" y="4150892"/>
                        <a:ext cx="3157220" cy="661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048550"/>
              </p:ext>
            </p:extLst>
          </p:nvPr>
        </p:nvGraphicFramePr>
        <p:xfrm>
          <a:off x="7138034" y="4114800"/>
          <a:ext cx="3223578" cy="66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" name="Equation" r:id="rId16" imgW="1244520" imgH="253800" progId="Equation.DSMT4">
                  <p:embed/>
                </p:oleObj>
              </mc:Choice>
              <mc:Fallback>
                <p:oleObj name="Equation" r:id="rId16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034" y="4114800"/>
                        <a:ext cx="3223578" cy="661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19050"/>
              </p:ext>
            </p:extLst>
          </p:nvPr>
        </p:nvGraphicFramePr>
        <p:xfrm>
          <a:off x="2436812" y="5029200"/>
          <a:ext cx="332136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1" name="Equation" r:id="rId18" imgW="1282680" imgH="241200" progId="Equation.DSMT4">
                  <p:embed/>
                </p:oleObj>
              </mc:Choice>
              <mc:Fallback>
                <p:oleObj name="Equation" r:id="rId18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5029200"/>
                        <a:ext cx="332136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134570"/>
              </p:ext>
            </p:extLst>
          </p:nvPr>
        </p:nvGraphicFramePr>
        <p:xfrm>
          <a:off x="6018212" y="5029200"/>
          <a:ext cx="4341178" cy="66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" name="Equation" r:id="rId20" imgW="1676160" imgH="253800" progId="Equation.DSMT4">
                  <p:embed/>
                </p:oleObj>
              </mc:Choice>
              <mc:Fallback>
                <p:oleObj name="Equation" r:id="rId20" imgW="1676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2" y="5029200"/>
                        <a:ext cx="4341178" cy="661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69" y="3733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0012" y="4153994"/>
                <a:ext cx="5687931" cy="550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Sai số tuyệt đối giữa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: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4153994"/>
                <a:ext cx="5687931" cy="550856"/>
              </a:xfrm>
              <a:prstGeom prst="rect">
                <a:avLst/>
              </a:prstGeom>
              <a:blipFill rotWithShape="1">
                <a:blip r:embed="rId5"/>
                <a:stretch>
                  <a:fillRect l="-1715" b="-20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452" y="589641"/>
            <a:ext cx="807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Khái niệm luỹ thừa với số mũ thực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088" y="1076325"/>
            <a:ext cx="11899737" cy="2568249"/>
            <a:chOff x="289088" y="1076325"/>
            <a:chExt cx="11899737" cy="2568249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76325"/>
              <a:ext cx="11748924" cy="256824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1114424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luỹ thừa với số mũ thực</a:t>
              </a:r>
              <a:endParaRPr lang="vi-VN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12326" y="1571624"/>
                  <a:ext cx="11235187" cy="1174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Ta biết rằng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là một số vô tỉ và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𝟒𝟏𝟒𝟐𝟏𝟑𝟓𝟔𝟐𝟒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ctr"/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Gọi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là dãy số hữu tỉ dùng để xấp xỉ số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 ; </m:t>
                      </m:r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200" b="1" smtClean="0">
                      <a:latin typeface="Arial" pitchFamily="34" charset="0"/>
                      <a:cs typeface="Arial" pitchFamily="34" charset="0"/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𝟒𝟏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𝟒𝟏𝟒𝟐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326" y="1571624"/>
                  <a:ext cx="11235187" cy="11741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51" b="-98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81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4" b="31238"/>
            <a:stretch/>
          </p:blipFill>
          <p:spPr bwMode="auto">
            <a:xfrm>
              <a:off x="448089" y="1121666"/>
              <a:ext cx="1620299" cy="488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66219948"/>
                    </p:ext>
                  </p:extLst>
                </p:nvPr>
              </p:nvGraphicFramePr>
              <p:xfrm>
                <a:off x="5637212" y="2646723"/>
                <a:ext cx="2529897" cy="54696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028" name="Equation" r:id="rId8" imgW="1180800" imgH="253800" progId="Equation.DSMT4">
                        <p:embed/>
                      </p:oleObj>
                    </mc:Choice>
                    <mc:Fallback>
                      <p:oleObj name="Equation" r:id="rId8" imgW="1180800" imgH="253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37212" y="2646723"/>
                              <a:ext cx="2529897" cy="5469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66219948"/>
                    </p:ext>
                  </p:extLst>
                </p:nvPr>
              </p:nvGraphicFramePr>
              <p:xfrm>
                <a:off x="5637212" y="2646723"/>
                <a:ext cx="2529897" cy="54696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004" name="Equation" r:id="rId10" imgW="1180800" imgH="253800" progId="Equation.DSMT4">
                        <p:embed/>
                      </p:oleObj>
                    </mc:Choice>
                    <mc:Fallback>
                      <p:oleObj name="Equation" r:id="rId10" imgW="1180800" imgH="253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37212" y="2646723"/>
                              <a:ext cx="2529897" cy="5469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612326" y="2705100"/>
              <a:ext cx="56175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a. Dùng máy tính cầm tay, hãy tính : 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06538" y="3048000"/>
                  <a:ext cx="11582287" cy="5965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b. Có nhận xét gì về sai số tuyệt đối giữa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, tức là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sup>
                          </m:sSup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latin typeface="Cambria Math"/>
                                      <a:cs typeface="Arial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, khi n càng lớn </a:t>
                  </a:r>
                  <a:endParaRPr lang="vi-VN" sz="22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538" y="3048000"/>
                  <a:ext cx="11582287" cy="59657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632" b="-5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08679"/>
              </p:ext>
            </p:extLst>
          </p:nvPr>
        </p:nvGraphicFramePr>
        <p:xfrm>
          <a:off x="7134143" y="4007940"/>
          <a:ext cx="37973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Equation" r:id="rId13" imgW="1612800" imgH="355320" progId="Equation.DSMT4">
                  <p:embed/>
                </p:oleObj>
              </mc:Choice>
              <mc:Fallback>
                <p:oleObj name="Equation" r:id="rId13" imgW="1612800" imgH="3553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143" y="4007940"/>
                        <a:ext cx="37973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685771"/>
              </p:ext>
            </p:extLst>
          </p:nvPr>
        </p:nvGraphicFramePr>
        <p:xfrm>
          <a:off x="1926373" y="5011744"/>
          <a:ext cx="53244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Equation" r:id="rId15" imgW="2260440" imgH="355320" progId="Equation.DSMT4">
                  <p:embed/>
                </p:oleObj>
              </mc:Choice>
              <mc:Fallback>
                <p:oleObj name="Equation" r:id="rId15" imgW="2260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373" y="5011744"/>
                        <a:ext cx="53244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577477"/>
              </p:ext>
            </p:extLst>
          </p:nvPr>
        </p:nvGraphicFramePr>
        <p:xfrm>
          <a:off x="7286543" y="5011744"/>
          <a:ext cx="29908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17" imgW="1269720" imgH="355320" progId="Equation.DSMT4">
                  <p:embed/>
                </p:oleObj>
              </mc:Choice>
              <mc:Fallback>
                <p:oleObj name="Equation" r:id="rId17" imgW="12697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543" y="5011744"/>
                        <a:ext cx="29908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70012" y="5926144"/>
                <a:ext cx="10374232" cy="550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khi n tiến đến vô cùng, sai số tuyệt đối giữa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tiến đến 0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5926144"/>
                <a:ext cx="10374232" cy="550856"/>
              </a:xfrm>
              <a:prstGeom prst="rect">
                <a:avLst/>
              </a:prstGeom>
              <a:blipFill rotWithShape="1">
                <a:blip r:embed="rId19"/>
                <a:stretch>
                  <a:fillRect l="-940" b="-20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5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4902" y="762000"/>
            <a:ext cx="11672472" cy="2925243"/>
            <a:chOff x="344902" y="762000"/>
            <a:chExt cx="11672472" cy="2925243"/>
          </a:xfrm>
        </p:grpSpPr>
        <p:sp>
          <p:nvSpPr>
            <p:cNvPr id="15" name="Rounded Rectangle 14"/>
            <p:cNvSpPr/>
            <p:nvPr/>
          </p:nvSpPr>
          <p:spPr>
            <a:xfrm>
              <a:off x="344902" y="762000"/>
              <a:ext cx="11353800" cy="266699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5064" y="2095499"/>
              <a:ext cx="1482310" cy="159174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9714" y="941041"/>
                  <a:ext cx="10982788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a là số thực dương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là một số vô tỉ. Xét dãy số hữu tỉ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mà                    . Khi đó dãy số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600" b="1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giới hạn xác định và không phụ thuộc vào dãy số hữu tỉ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đã chọn</a:t>
                  </a:r>
                </a:p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Giới hạn đó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luỹ thừa của a với số mũ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, kí hiệu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sup>
                      </m:sSup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14" y="941041"/>
                  <a:ext cx="10982788" cy="169277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99" t="-3237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28068420"/>
                    </p:ext>
                  </p:extLst>
                </p:nvPr>
              </p:nvGraphicFramePr>
              <p:xfrm>
                <a:off x="4619625" y="2552700"/>
                <a:ext cx="1855788" cy="747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44" name="Equation" r:id="rId6" imgW="787320" imgH="317160" progId="Equation.DSMT4">
                        <p:embed/>
                      </p:oleObj>
                    </mc:Choice>
                    <mc:Fallback>
                      <p:oleObj name="Equation" r:id="rId6" imgW="787320" imgH="3171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19625" y="2552700"/>
                              <a:ext cx="1855788" cy="7477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28068420"/>
                    </p:ext>
                  </p:extLst>
                </p:nvPr>
              </p:nvGraphicFramePr>
              <p:xfrm>
                <a:off x="4619625" y="2552700"/>
                <a:ext cx="1855788" cy="747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02" name="Equation" r:id="rId8" imgW="787320" imgH="317160" progId="Equation.DSMT4">
                        <p:embed/>
                      </p:oleObj>
                    </mc:Choice>
                    <mc:Fallback>
                      <p:oleObj name="Equation" r:id="rId8" imgW="787320" imgH="3171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19625" y="2552700"/>
                              <a:ext cx="1855788" cy="7477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1407261"/>
                    </p:ext>
                  </p:extLst>
                </p:nvPr>
              </p:nvGraphicFramePr>
              <p:xfrm>
                <a:off x="1446212" y="1279526"/>
                <a:ext cx="1470025" cy="6254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45" name="Equation" r:id="rId10" imgW="685800" imgH="291960" progId="Equation.DSMT4">
                        <p:embed/>
                      </p:oleObj>
                    </mc:Choice>
                    <mc:Fallback>
                      <p:oleObj name="Equation" r:id="rId10" imgW="6858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6212" y="1279526"/>
                              <a:ext cx="1470025" cy="6254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1407261"/>
                    </p:ext>
                  </p:extLst>
                </p:nvPr>
              </p:nvGraphicFramePr>
              <p:xfrm>
                <a:off x="1446212" y="1279526"/>
                <a:ext cx="1470025" cy="6254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03" name="Equation" r:id="rId12" imgW="685800" imgH="291960" progId="Equation.DSMT4">
                        <p:embed/>
                      </p:oleObj>
                    </mc:Choice>
                    <mc:Fallback>
                      <p:oleObj name="Equation" r:id="rId12" imgW="6858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6212" y="1279526"/>
                              <a:ext cx="1470025" cy="6254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1065212" y="3810000"/>
            <a:ext cx="10420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 ý :  </a:t>
            </a:r>
            <a:b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b="1" smtClean="0">
                <a:latin typeface="Arial" pitchFamily="34" charset="0"/>
                <a:cs typeface="Arial" pitchFamily="34" charset="0"/>
              </a:rPr>
              <a:t>Luỹ thừa với số mũ thực (của một số dương) có đầy đủ các tính chất như luỹ thừa với số mũ nguyên đã nêu trong Mục 1.</a:t>
            </a:r>
            <a:endParaRPr lang="en-US" sz="25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38" y="249508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3212" y="762000"/>
            <a:ext cx="11455965" cy="1524000"/>
            <a:chOff x="303212" y="762000"/>
            <a:chExt cx="11455965" cy="1524000"/>
          </a:xfrm>
        </p:grpSpPr>
        <p:sp>
          <p:nvSpPr>
            <p:cNvPr id="14" name="Rounded Rectangle 13"/>
            <p:cNvSpPr/>
            <p:nvPr/>
          </p:nvSpPr>
          <p:spPr>
            <a:xfrm>
              <a:off x="1714587" y="762000"/>
              <a:ext cx="10044590" cy="1524000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5812" y="1044071"/>
              <a:ext cx="3214542" cy="50780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500" b="1">
                  <a:latin typeface="Arial" pitchFamily="34" charset="0"/>
                  <a:cs typeface="Arial" pitchFamily="34" charset="0"/>
                </a:rPr>
                <a:t>Rút gọn biểu thức :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8936959"/>
                </p:ext>
              </p:extLst>
            </p:nvPr>
          </p:nvGraphicFramePr>
          <p:xfrm>
            <a:off x="5332412" y="867352"/>
            <a:ext cx="3101529" cy="1371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15" name="Equation" r:id="rId6" imgW="1447560" imgH="634680" progId="Equation.DSMT4">
                    <p:embed/>
                  </p:oleObj>
                </mc:Choice>
                <mc:Fallback>
                  <p:oleObj name="Equation" r:id="rId6" imgW="1447560" imgH="634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32412" y="867352"/>
                          <a:ext cx="3101529" cy="13710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57961"/>
              </p:ext>
            </p:extLst>
          </p:nvPr>
        </p:nvGraphicFramePr>
        <p:xfrm>
          <a:off x="3465841" y="3043079"/>
          <a:ext cx="2469198" cy="122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" name="Equation" r:id="rId8" imgW="952200" imgH="469800" progId="Equation.DSMT4">
                  <p:embed/>
                </p:oleObj>
              </mc:Choice>
              <mc:Fallback>
                <p:oleObj name="Equation" r:id="rId8" imgW="952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5841" y="3043079"/>
                        <a:ext cx="2469198" cy="1224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989764"/>
              </p:ext>
            </p:extLst>
          </p:nvPr>
        </p:nvGraphicFramePr>
        <p:xfrm>
          <a:off x="5876795" y="3123804"/>
          <a:ext cx="1086168" cy="112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" name="Equation" r:id="rId10" imgW="419040" imgH="431640" progId="Equation.DSMT4">
                  <p:embed/>
                </p:oleObj>
              </mc:Choice>
              <mc:Fallback>
                <p:oleObj name="Equation" r:id="rId10" imgW="41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76795" y="3123804"/>
                        <a:ext cx="1086168" cy="112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916935"/>
              </p:ext>
            </p:extLst>
          </p:nvPr>
        </p:nvGraphicFramePr>
        <p:xfrm>
          <a:off x="6921182" y="3123804"/>
          <a:ext cx="1383030" cy="112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" name="Equation" r:id="rId12" imgW="533160" imgH="431640" progId="Equation.DSMT4">
                  <p:embed/>
                </p:oleObj>
              </mc:Choice>
              <mc:Fallback>
                <p:oleObj name="Equation" r:id="rId12" imgW="53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21182" y="3123804"/>
                        <a:ext cx="1383030" cy="112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6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38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771525"/>
            <a:ext cx="11532165" cy="1319855"/>
            <a:chOff x="227012" y="771525"/>
            <a:chExt cx="11532165" cy="1319855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790575"/>
              <a:ext cx="10044590" cy="1219200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012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055812" y="1044071"/>
                  <a:ext cx="9296400" cy="634382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Không sử dụng máy tính, hãy so sánh các số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𝟖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sup>
                      </m:sSup>
                    </m:oMath>
                  </a14:m>
                  <a:endParaRPr lang="en-US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2" y="1044071"/>
                  <a:ext cx="9296400" cy="6343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87" b="-201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8046"/>
              </p:ext>
            </p:extLst>
          </p:nvPr>
        </p:nvGraphicFramePr>
        <p:xfrm>
          <a:off x="4143374" y="2757343"/>
          <a:ext cx="30273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5" name="Equation" r:id="rId7" imgW="1168200" imgH="368280" progId="Equation.DSMT4">
                  <p:embed/>
                </p:oleObj>
              </mc:Choice>
              <mc:Fallback>
                <p:oleObj name="Equation" r:id="rId7" imgW="11682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3374" y="2757343"/>
                        <a:ext cx="3027363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08212" y="2991341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 baseline="30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579800"/>
              </p:ext>
            </p:extLst>
          </p:nvPr>
        </p:nvGraphicFramePr>
        <p:xfrm>
          <a:off x="4143374" y="3554903"/>
          <a:ext cx="332263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6" name="Equation" r:id="rId9" imgW="1282680" imgH="368280" progId="Equation.DSMT4">
                  <p:embed/>
                </p:oleObj>
              </mc:Choice>
              <mc:Fallback>
                <p:oleObj name="Equation" r:id="rId9" imgW="12826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3374" y="3554903"/>
                        <a:ext cx="3322638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817812" y="4586143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Vì </a:t>
            </a:r>
            <a:endParaRPr lang="vi-VN" sz="2600" b="1" baseline="30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071390"/>
              </p:ext>
            </p:extLst>
          </p:nvPr>
        </p:nvGraphicFramePr>
        <p:xfrm>
          <a:off x="3427412" y="4509943"/>
          <a:ext cx="1883352" cy="120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7" name="Equation" r:id="rId11" imgW="799920" imgH="507960" progId="Equation.DSMT4">
                  <p:embed/>
                </p:oleObj>
              </mc:Choice>
              <mc:Fallback>
                <p:oleObj name="Equation" r:id="rId11" imgW="799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27412" y="4509943"/>
                        <a:ext cx="1883352" cy="1205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172839"/>
              </p:ext>
            </p:extLst>
          </p:nvPr>
        </p:nvGraphicFramePr>
        <p:xfrm>
          <a:off x="5969762" y="4776722"/>
          <a:ext cx="2235200" cy="59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8" name="Equation" r:id="rId13" imgW="863280" imgH="228600" progId="Equation.DSMT4">
                  <p:embed/>
                </p:oleObj>
              </mc:Choice>
              <mc:Fallback>
                <p:oleObj name="Equation" r:id="rId13" imgW="863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69762" y="4776722"/>
                        <a:ext cx="2235200" cy="595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766346"/>
              </p:ext>
            </p:extLst>
          </p:nvPr>
        </p:nvGraphicFramePr>
        <p:xfrm>
          <a:off x="8639420" y="4776722"/>
          <a:ext cx="2102485" cy="59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9" name="Equation" r:id="rId15" imgW="812520" imgH="228600" progId="Equation.DSMT4">
                  <p:embed/>
                </p:oleObj>
              </mc:Choice>
              <mc:Fallback>
                <p:oleObj name="Equation" r:id="rId15" imgW="812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39420" y="4776722"/>
                        <a:ext cx="2102485" cy="595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8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0" y="2410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802417"/>
            <a:ext cx="11658599" cy="1426433"/>
            <a:chOff x="227012" y="802417"/>
            <a:chExt cx="11658599" cy="1426433"/>
          </a:xfrm>
        </p:grpSpPr>
        <p:sp>
          <p:nvSpPr>
            <p:cNvPr id="24" name="Rounded Rectangle 23"/>
            <p:cNvSpPr/>
            <p:nvPr/>
          </p:nvSpPr>
          <p:spPr>
            <a:xfrm>
              <a:off x="1979612" y="830886"/>
              <a:ext cx="9905999" cy="139796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02417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789634" y="133833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75265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208212" y="1198624"/>
              <a:ext cx="39624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Rút gọn biểu thức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4465621"/>
                </p:ext>
              </p:extLst>
            </p:nvPr>
          </p:nvGraphicFramePr>
          <p:xfrm>
            <a:off x="6094412" y="847725"/>
            <a:ext cx="3155950" cy="1285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8" name="Equation" r:id="rId7" imgW="1473120" imgH="596880" progId="Equation.DSMT4">
                    <p:embed/>
                  </p:oleObj>
                </mc:Choice>
                <mc:Fallback>
                  <p:oleObj name="Equation" r:id="rId7" imgW="1473120" imgH="596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94412" y="847725"/>
                          <a:ext cx="3155950" cy="1285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32303"/>
              </p:ext>
            </p:extLst>
          </p:nvPr>
        </p:nvGraphicFramePr>
        <p:xfrm>
          <a:off x="2969780" y="3182505"/>
          <a:ext cx="3440545" cy="93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9" name="Equation" r:id="rId9" imgW="1460160" imgH="393480" progId="Equation.DSMT4">
                  <p:embed/>
                </p:oleObj>
              </mc:Choice>
              <mc:Fallback>
                <p:oleObj name="Equation" r:id="rId9" imgW="146016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780" y="3182505"/>
                        <a:ext cx="3440545" cy="932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78087" y="2743200"/>
            <a:ext cx="3264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500" b="1" smtClean="0">
                <a:latin typeface="Arial" pitchFamily="34" charset="0"/>
                <a:cs typeface="Arial" pitchFamily="34" charset="0"/>
              </a:rPr>
              <a:t>Rút gọn tử số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074242"/>
              </p:ext>
            </p:extLst>
          </p:nvPr>
        </p:nvGraphicFramePr>
        <p:xfrm>
          <a:off x="6448981" y="3307838"/>
          <a:ext cx="1877218" cy="59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0" name="Equation" r:id="rId11" imgW="723600" imgH="228600" progId="Equation.DSMT4">
                  <p:embed/>
                </p:oleObj>
              </mc:Choice>
              <mc:Fallback>
                <p:oleObj name="Equation" r:id="rId11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981" y="3307838"/>
                        <a:ext cx="1877218" cy="595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025328"/>
              </p:ext>
            </p:extLst>
          </p:nvPr>
        </p:nvGraphicFramePr>
        <p:xfrm>
          <a:off x="8364854" y="3488690"/>
          <a:ext cx="625158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4854" y="3488690"/>
                        <a:ext cx="625158" cy="363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66150" y="4083050"/>
            <a:ext cx="3264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500" b="1" smtClean="0">
                <a:latin typeface="Arial" pitchFamily="34" charset="0"/>
                <a:cs typeface="Arial" pitchFamily="34" charset="0"/>
              </a:rPr>
              <a:t>Rút gọn mẫu số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441389"/>
              </p:ext>
            </p:extLst>
          </p:nvPr>
        </p:nvGraphicFramePr>
        <p:xfrm>
          <a:off x="3028999" y="4741783"/>
          <a:ext cx="3553618" cy="59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" name="Equation" r:id="rId15" imgW="1371600" imgH="228600" progId="Equation.DSMT4">
                  <p:embed/>
                </p:oleObj>
              </mc:Choice>
              <mc:Fallback>
                <p:oleObj name="Equation" r:id="rId15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99" y="4741783"/>
                        <a:ext cx="3553618" cy="59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208325"/>
              </p:ext>
            </p:extLst>
          </p:nvPr>
        </p:nvGraphicFramePr>
        <p:xfrm>
          <a:off x="6555739" y="4743291"/>
          <a:ext cx="757873" cy="562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" name="Equation" r:id="rId17" imgW="291960" imgH="215640" progId="Equation.DSMT4">
                  <p:embed/>
                </p:oleObj>
              </mc:Choice>
              <mc:Fallback>
                <p:oleObj name="Equation" r:id="rId17" imgW="291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739" y="4743291"/>
                        <a:ext cx="757873" cy="562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296269"/>
              </p:ext>
            </p:extLst>
          </p:nvPr>
        </p:nvGraphicFramePr>
        <p:xfrm>
          <a:off x="4744213" y="5378450"/>
          <a:ext cx="21256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4" name="Equation" r:id="rId19" imgW="901440" imgH="431640" progId="Equation.DSMT4">
                  <p:embed/>
                </p:oleObj>
              </mc:Choice>
              <mc:Fallback>
                <p:oleObj name="Equation" r:id="rId19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213" y="5378450"/>
                        <a:ext cx="2125663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8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54" y="163247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812" y="28575"/>
            <a:ext cx="11782531" cy="1603902"/>
            <a:chOff x="150812" y="630257"/>
            <a:chExt cx="11782531" cy="1603902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32011" y="754082"/>
              <a:ext cx="9801331" cy="1383864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7812" y="1075355"/>
              <a:ext cx="740829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bài toán trong tình huống mở đầu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665083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84" y="984925"/>
              <a:ext cx="1506396" cy="759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208212" y="2057400"/>
            <a:ext cx="944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Sau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kì hạn 12 tháng, số tiền bác Minh nhận được là: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14227"/>
              </p:ext>
            </p:extLst>
          </p:nvPr>
        </p:nvGraphicFramePr>
        <p:xfrm>
          <a:off x="2970212" y="2667000"/>
          <a:ext cx="76581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7" imgW="3251160" imgH="241200" progId="Equation.DSMT4">
                  <p:embed/>
                </p:oleObj>
              </mc:Choice>
              <mc:Fallback>
                <p:oleObj name="Equation" r:id="rId7" imgW="325116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2667000"/>
                        <a:ext cx="765810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08212" y="3352800"/>
            <a:ext cx="944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Sau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hai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kì hạn 12 tháng, số tiền bác Minh nhận được là: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036705"/>
              </p:ext>
            </p:extLst>
          </p:nvPr>
        </p:nvGraphicFramePr>
        <p:xfrm>
          <a:off x="2970212" y="3962400"/>
          <a:ext cx="762793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Equation" r:id="rId9" imgW="3238200" imgH="241200" progId="Equation.DSMT4">
                  <p:embed/>
                </p:oleObj>
              </mc:Choice>
              <mc:Fallback>
                <p:oleObj name="Equation" r:id="rId9" imgW="323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3962400"/>
                        <a:ext cx="7627938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185251"/>
              </p:ext>
            </p:extLst>
          </p:nvPr>
        </p:nvGraphicFramePr>
        <p:xfrm>
          <a:off x="2970212" y="5181600"/>
          <a:ext cx="75692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Equation" r:id="rId11" imgW="3213000" imgH="241200" progId="Equation.DSMT4">
                  <p:embed/>
                </p:oleObj>
              </mc:Choice>
              <mc:Fallback>
                <p:oleObj name="Equation" r:id="rId11" imgW="321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5181600"/>
                        <a:ext cx="75692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97099" y="4572000"/>
            <a:ext cx="944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Sau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ba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kì hạn 12 tháng, số tiền bác Minh nhận được là:</a:t>
            </a:r>
          </a:p>
        </p:txBody>
      </p:sp>
    </p:spTree>
    <p:extLst>
      <p:ext uri="{BB962C8B-B14F-4D97-AF65-F5344CB8AC3E}">
        <p14:creationId xmlns:p14="http://schemas.microsoft.com/office/powerpoint/2010/main" val="20017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4275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LUỸ THỪA VỚI SỐ THỰC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452" y="589641"/>
            <a:ext cx="887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 Tính luỹ thừa với số mũ thực bằng máy tính cầm tay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43902"/>
              </p:ext>
            </p:extLst>
          </p:nvPr>
        </p:nvGraphicFramePr>
        <p:xfrm>
          <a:off x="504364" y="1310640"/>
          <a:ext cx="11305048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448"/>
                <a:gridCol w="5257800"/>
                <a:gridCol w="1752598"/>
                <a:gridCol w="160020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Tính</a:t>
                      </a:r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(làm</a:t>
                      </a:r>
                      <a:r>
                        <a:rPr lang="en-US" sz="1600" b="1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tròn kết quả đến chữ số thập phân thứ tư)</a:t>
                      </a:r>
                      <a:endParaRPr lang="en-US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Bấm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phím</a:t>
                      </a:r>
                      <a:endParaRPr lang="en-US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Màn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hình hiện</a:t>
                      </a:r>
                      <a:endParaRPr lang="en-US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quả</a:t>
                      </a:r>
                      <a:endParaRPr lang="en-US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D1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485314" y="1266825"/>
            <a:ext cx="11305047" cy="37719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17612" y="4280868"/>
            <a:ext cx="10491818" cy="595932"/>
            <a:chOff x="1217612" y="4280868"/>
            <a:chExt cx="10491818" cy="595932"/>
          </a:xfrm>
        </p:grpSpPr>
        <p:grpSp>
          <p:nvGrpSpPr>
            <p:cNvPr id="19" name="Group 18"/>
            <p:cNvGrpSpPr/>
            <p:nvPr/>
          </p:nvGrpSpPr>
          <p:grpSpPr>
            <a:xfrm>
              <a:off x="3497727" y="4343400"/>
              <a:ext cx="4577885" cy="381000"/>
              <a:chOff x="3429874" y="4419600"/>
              <a:chExt cx="4577885" cy="3810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3429874" y="4419600"/>
                <a:ext cx="607138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4136254" y="4419600"/>
                <a:ext cx="607138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1" name="Rounded Rectangle 70"/>
                  <p:cNvSpPr/>
                  <p:nvPr/>
                </p:nvSpPr>
                <p:spPr>
                  <a:xfrm>
                    <a:off x="4842634" y="4419600"/>
                    <a:ext cx="632908" cy="3810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/>
                          </m:sSup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>
              <p:sp>
                <p:nvSpPr>
                  <p:cNvPr id="71" name="Rounded 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2634" y="4419600"/>
                    <a:ext cx="632908" cy="381000"/>
                  </a:xfrm>
                  <a:prstGeom prst="round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2" name="Rounded Rectangle 71"/>
              <p:cNvSpPr/>
              <p:nvPr/>
            </p:nvSpPr>
            <p:spPr>
              <a:xfrm>
                <a:off x="5574784" y="4419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6207838" y="4419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6840892" y="4419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7473947" y="4419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1217612" y="4280868"/>
                  <a:ext cx="1205202" cy="595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3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𝟏𝟓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20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612" y="4280868"/>
                  <a:ext cx="1205202" cy="5959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10209212" y="4385563"/>
                  <a:ext cx="150021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𝟓𝟖𝟎𝟎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𝟖𝟓𝟓</m:t>
                      </m:r>
                    </m:oMath>
                  </a14:m>
                  <a:r>
                    <a:rPr lang="en-US" sz="18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1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9212" y="4385563"/>
                  <a:ext cx="150021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515" r="-2439" b="-21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8417566" y="4331642"/>
              <a:ext cx="17668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>
                  <a:latin typeface="Arial" pitchFamily="34" charset="0"/>
                  <a:cs typeface="Arial" pitchFamily="34" charset="0"/>
                </a:rPr>
                <a:t>5800,855256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4008" y="3352800"/>
            <a:ext cx="10761864" cy="581826"/>
            <a:chOff x="1064008" y="3352800"/>
            <a:chExt cx="10761864" cy="581826"/>
          </a:xfrm>
        </p:grpSpPr>
        <p:grpSp>
          <p:nvGrpSpPr>
            <p:cNvPr id="17" name="Group 16"/>
            <p:cNvGrpSpPr/>
            <p:nvPr/>
          </p:nvGrpSpPr>
          <p:grpSpPr>
            <a:xfrm>
              <a:off x="3351212" y="3429000"/>
              <a:ext cx="5017837" cy="381000"/>
              <a:chOff x="3351212" y="3505200"/>
              <a:chExt cx="5017837" cy="381000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3351212" y="3505200"/>
                <a:ext cx="685800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smtClean="0">
                    <a:solidFill>
                      <a:schemeClr val="tx1"/>
                    </a:solidFill>
                  </a:rPr>
                  <a:t>SHIFT</a:t>
                </a:r>
                <a:endParaRPr lang="en-US" sz="1500" b="1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4108551" y="3505200"/>
                    <a:ext cx="632908" cy="3810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/>
                          </m:sSup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>
              <p:sp>
                <p:nvSpPr>
                  <p:cNvPr id="62" name="Rounded Rectangle 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8551" y="3505200"/>
                    <a:ext cx="632908" cy="381000"/>
                  </a:xfrm>
                  <a:prstGeom prst="round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Rounded Rectangle 62"/>
              <p:cNvSpPr/>
              <p:nvPr/>
            </p:nvSpPr>
            <p:spPr>
              <a:xfrm>
                <a:off x="4812998" y="3505200"/>
                <a:ext cx="607138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6624534" y="35052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7229885" y="35052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019183" y="35052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7835237" y="35052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5491675" y="3528060"/>
                <a:ext cx="455969" cy="3352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 rot="5400000">
                <a:off x="5646737" y="3587115"/>
                <a:ext cx="2286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1064008" y="3352800"/>
                  <a:ext cx="1186030" cy="581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vi-VN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deg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𝟑𝟐𝟎</m:t>
                            </m:r>
                          </m:e>
                        </m:rad>
                      </m:oMath>
                    </m:oMathPara>
                  </a14:m>
                  <a:endParaRPr lang="en-US" sz="280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008" y="3352800"/>
                  <a:ext cx="1186030" cy="58182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10209212" y="3401675"/>
                  <a:ext cx="16166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≈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𝟏𝟔𝟗𝟖</m:t>
                        </m:r>
                      </m:oMath>
                    </m:oMathPara>
                  </a14:m>
                  <a:endParaRPr lang="en-US" sz="20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9212" y="3401675"/>
                  <a:ext cx="161666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8470191" y="3472755"/>
              <a:ext cx="16818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latin typeface="Arial" pitchFamily="34" charset="0"/>
                  <a:cs typeface="Arial" pitchFamily="34" charset="0"/>
                </a:rPr>
                <a:t>3,169786385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46546" y="2410648"/>
            <a:ext cx="10775148" cy="582724"/>
            <a:chOff x="1046546" y="2410648"/>
            <a:chExt cx="10775148" cy="582724"/>
          </a:xfrm>
        </p:grpSpPr>
        <p:grpSp>
          <p:nvGrpSpPr>
            <p:cNvPr id="14" name="Group 13"/>
            <p:cNvGrpSpPr/>
            <p:nvPr/>
          </p:nvGrpSpPr>
          <p:grpSpPr>
            <a:xfrm>
              <a:off x="3533571" y="2514600"/>
              <a:ext cx="4389641" cy="381000"/>
              <a:chOff x="3533571" y="2514600"/>
              <a:chExt cx="4389641" cy="38100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533571" y="2514600"/>
                    <a:ext cx="685800" cy="3810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/>
                          </m:rad>
                        </m:oMath>
                      </m:oMathPara>
                    </a14:m>
                    <a:endParaRPr lang="en-US" sz="18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571" y="2514600"/>
                    <a:ext cx="685800" cy="381000"/>
                  </a:xfrm>
                  <a:prstGeom prst="round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Rounded Rectangle 27"/>
              <p:cNvSpPr/>
              <p:nvPr/>
            </p:nvSpPr>
            <p:spPr>
              <a:xfrm>
                <a:off x="4255883" y="2514600"/>
                <a:ext cx="496888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828971" y="2514600"/>
                <a:ext cx="607138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en-US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514359" y="2514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809761" y="2514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389400" y="2514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6182387" y="2514600"/>
                <a:ext cx="533812" cy="381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1046546" y="2410648"/>
                  <a:ext cx="1512658" cy="5827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𝟐𝟎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𝟏𝟓</m:t>
                            </m:r>
                          </m:e>
                        </m:rad>
                      </m:oMath>
                    </m:oMathPara>
                  </a14:m>
                  <a:endParaRPr lang="en-US" sz="2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546" y="2410648"/>
                  <a:ext cx="1512658" cy="58272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10205034" y="2471177"/>
                  <a:ext cx="16166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≈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𝟒𝟖𝟖𝟗</m:t>
                        </m:r>
                      </m:oMath>
                    </m:oMathPara>
                  </a14:m>
                  <a:endParaRPr lang="en-US" sz="20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5034" y="2471177"/>
                  <a:ext cx="1616660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8470191" y="2501954"/>
              <a:ext cx="16818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Arial" pitchFamily="34" charset="0"/>
                  <a:cs typeface="Arial" pitchFamily="34" charset="0"/>
                </a:rPr>
                <a:t>4,488875137</a:t>
              </a:r>
              <a:endParaRPr lang="en-US" sz="20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5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7358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860714" y="685800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809509" y="1035885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684212" y="834785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28600"/>
            <a:ext cx="1219993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7214" y="707025"/>
            <a:ext cx="11400300" cy="1426576"/>
            <a:chOff x="447214" y="1086761"/>
            <a:chExt cx="11400300" cy="1426576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086761"/>
              <a:ext cx="11400298" cy="1426576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7215" y="1201743"/>
              <a:ext cx="114002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luỹ thừa với số mũ nguyên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503237" y="1178243"/>
              <a:ext cx="1520662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7214" y="1598936"/>
                  <a:ext cx="11400298" cy="727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 Tính :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 ;  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 ; 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p>
                      </m:sSup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4" y="1598936"/>
                  <a:ext cx="11400298" cy="7274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257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LUỸ THỪA VỚI SỐ MŨ NGUYÊN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494884"/>
              </p:ext>
            </p:extLst>
          </p:nvPr>
        </p:nvGraphicFramePr>
        <p:xfrm>
          <a:off x="3578225" y="2831973"/>
          <a:ext cx="3261646" cy="568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0" name="Equation" r:id="rId7" imgW="1384200" imgH="241200" progId="Equation.DSMT4">
                  <p:embed/>
                </p:oleObj>
              </mc:Choice>
              <mc:Fallback>
                <p:oleObj name="Equation" r:id="rId7" imgW="1384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78225" y="2831973"/>
                        <a:ext cx="3261646" cy="568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084612"/>
              </p:ext>
            </p:extLst>
          </p:nvPr>
        </p:nvGraphicFramePr>
        <p:xfrm>
          <a:off x="3578225" y="3490912"/>
          <a:ext cx="32004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1" name="Equation" r:id="rId9" imgW="1358640" imgH="507960" progId="Equation.DSMT4">
                  <p:embed/>
                </p:oleObj>
              </mc:Choice>
              <mc:Fallback>
                <p:oleObj name="Equation" r:id="rId9" imgW="13586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78225" y="3490912"/>
                        <a:ext cx="3200400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789088"/>
              </p:ext>
            </p:extLst>
          </p:nvPr>
        </p:nvGraphicFramePr>
        <p:xfrm>
          <a:off x="3578225" y="4800600"/>
          <a:ext cx="47259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2" name="Equation" r:id="rId11" imgW="2006280" imgH="393480" progId="Equation.DSMT4">
                  <p:embed/>
                </p:oleObj>
              </mc:Choice>
              <mc:Fallback>
                <p:oleObj name="Equation" r:id="rId11" imgW="2006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78225" y="4800600"/>
                        <a:ext cx="4725987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LUỸ THỪA VỚI SỐ MŨ NGUYÊN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9411" y="836860"/>
            <a:ext cx="11540711" cy="3002113"/>
            <a:chOff x="379411" y="836860"/>
            <a:chExt cx="11540711" cy="3002113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0"/>
              <a:ext cx="11125201" cy="282073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3823" y="1015902"/>
              <a:ext cx="1037738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>
                  <a:latin typeface="Arial" pitchFamily="34" charset="0"/>
                  <a:cs typeface="Arial" pitchFamily="34" charset="0"/>
                </a:rPr>
                <a:t>Cho n là một số nguyên dương. Ta định nghĩa :</a:t>
              </a:r>
              <a:br>
                <a:rPr lang="en-US" sz="2600" b="1">
                  <a:latin typeface="Arial" pitchFamily="34" charset="0"/>
                  <a:cs typeface="Arial" pitchFamily="34" charset="0"/>
                </a:rPr>
              </a:br>
              <a:r>
                <a:rPr lang="en-US" sz="2600" b="1">
                  <a:latin typeface="Arial" pitchFamily="34" charset="0"/>
                  <a:cs typeface="Arial" pitchFamily="34" charset="0"/>
                </a:rPr>
                <a:t>Với a là số thực tuỳ ý :</a:t>
              </a:r>
              <a:br>
                <a:rPr lang="en-US" sz="2600" b="1">
                  <a:latin typeface="Arial" pitchFamily="34" charset="0"/>
                  <a:cs typeface="Arial" pitchFamily="34" charset="0"/>
                </a:rPr>
              </a:br>
              <a:r>
                <a:rPr lang="en-US" sz="2600" b="1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600" b="1">
                  <a:latin typeface="Arial" pitchFamily="34" charset="0"/>
                  <a:cs typeface="Arial" pitchFamily="34" charset="0"/>
                </a:rPr>
              </a:br>
              <a:r>
                <a:rPr lang="en-US" sz="2600" b="1">
                  <a:latin typeface="Arial" pitchFamily="34" charset="0"/>
                  <a:cs typeface="Arial" pitchFamily="34" charset="0"/>
                </a:rPr>
                <a:t>Với a là số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thực khác 0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37812" y="2247229"/>
              <a:ext cx="1482310" cy="1591744"/>
            </a:xfrm>
            <a:prstGeom prst="rect">
              <a:avLst/>
            </a:prstGeom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0676397"/>
                </p:ext>
              </p:extLst>
            </p:nvPr>
          </p:nvGraphicFramePr>
          <p:xfrm>
            <a:off x="4875212" y="1371600"/>
            <a:ext cx="179546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6" name="Equation" r:id="rId6" imgW="761760" imgH="215640" progId="Equation.DSMT4">
                    <p:embed/>
                  </p:oleObj>
                </mc:Choice>
                <mc:Fallback>
                  <p:oleObj name="Equation" r:id="rId6" imgW="76176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75212" y="1371600"/>
                          <a:ext cx="1795462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51510" y="3012757"/>
              <a:ext cx="103773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Trong biểu thức a</a:t>
              </a:r>
              <a:r>
                <a:rPr lang="en-US" sz="2600" b="1" baseline="300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, a gọi là </a:t>
              </a:r>
              <a:r>
                <a:rPr lang="en-US" sz="2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cơ số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, m gọi là </a:t>
              </a:r>
              <a:r>
                <a:rPr lang="en-US" sz="2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số mũ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51918"/>
                </p:ext>
              </p:extLst>
            </p:nvPr>
          </p:nvGraphicFramePr>
          <p:xfrm>
            <a:off x="5046662" y="1993900"/>
            <a:ext cx="2543175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7" name="Equation" r:id="rId8" imgW="1079280" imgH="431640" progId="Equation.DSMT4">
                    <p:embed/>
                  </p:oleObj>
                </mc:Choice>
                <mc:Fallback>
                  <p:oleObj name="Equation" r:id="rId8" imgW="107928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046662" y="1993900"/>
                          <a:ext cx="2543175" cy="101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Left Brace 3"/>
            <p:cNvSpPr/>
            <p:nvPr/>
          </p:nvSpPr>
          <p:spPr>
            <a:xfrm rot="16200000">
              <a:off x="6076205" y="1439754"/>
              <a:ext cx="76200" cy="92126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90754" y="1871813"/>
              <a:ext cx="1123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smtClean="0">
                  <a:latin typeface="Arial" pitchFamily="34" charset="0"/>
                  <a:cs typeface="Arial" pitchFamily="34" charset="0"/>
                </a:rPr>
                <a:t>n thừa số</a:t>
              </a:r>
              <a:endParaRPr lang="vi-VN" sz="1600" b="1" i="1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30335" y="4267200"/>
                <a:ext cx="106712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Chú ý :     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baseline="30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0</a:t>
                </a:r>
                <a:r>
                  <a:rPr lang="en-US" b="1" baseline="30000" smtClean="0">
                    <a:latin typeface="Arial" pitchFamily="34" charset="0"/>
                    <a:cs typeface="Arial" pitchFamily="34" charset="0"/>
                  </a:rPr>
                  <a:t>-n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𝑵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∗)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không có nghĩa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	        - Luỹ thừa với số mũ nguyên có các tính chất tương tự với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	        số mũ nguyên dương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35" y="4267200"/>
                <a:ext cx="10671204" cy="1200329"/>
              </a:xfrm>
              <a:prstGeom prst="rect">
                <a:avLst/>
              </a:prstGeom>
              <a:blipFill rotWithShape="1">
                <a:blip r:embed="rId10"/>
                <a:stretch>
                  <a:fillRect l="-742" t="-3553" r="-1085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LUỸ THỪA VỚI SỐ MŨ NGUYÊN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9411" y="836860"/>
            <a:ext cx="11430001" cy="2973140"/>
            <a:chOff x="379411" y="836860"/>
            <a:chExt cx="11430001" cy="2973140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0"/>
              <a:ext cx="11125201" cy="282073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93823" y="1015902"/>
                  <a:ext cx="103773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 ;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m, n là các số nguyên, ta có :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23" y="1015902"/>
                  <a:ext cx="10377389" cy="4924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81" t="-11250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84362" y="2494509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84735502"/>
                    </p:ext>
                  </p:extLst>
                </p:nvPr>
              </p:nvGraphicFramePr>
              <p:xfrm>
                <a:off x="1647866" y="1740816"/>
                <a:ext cx="2072798" cy="558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000" name="Equation" r:id="rId7" imgW="799920" imgH="215640" progId="Equation.DSMT4">
                        <p:embed/>
                      </p:oleObj>
                    </mc:Choice>
                    <mc:Fallback>
                      <p:oleObj name="Equation" r:id="rId7" imgW="799920" imgH="215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47866" y="1740816"/>
                              <a:ext cx="2072798" cy="558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84735502"/>
                    </p:ext>
                  </p:extLst>
                </p:nvPr>
              </p:nvGraphicFramePr>
              <p:xfrm>
                <a:off x="1647866" y="1740816"/>
                <a:ext cx="2072798" cy="558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805" name="Equation" r:id="rId9" imgW="799920" imgH="215640" progId="Equation.DSMT4">
                        <p:embed/>
                      </p:oleObj>
                    </mc:Choice>
                    <mc:Fallback>
                      <p:oleObj name="Equation" r:id="rId9" imgW="799920" imgH="215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47866" y="1740816"/>
                              <a:ext cx="2072798" cy="558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9096481"/>
                    </p:ext>
                  </p:extLst>
                </p:nvPr>
              </p:nvGraphicFramePr>
              <p:xfrm>
                <a:off x="1647866" y="2415504"/>
                <a:ext cx="2008187" cy="8874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001" name="Equation" r:id="rId11" imgW="774360" imgH="342720" progId="Equation.DSMT4">
                        <p:embed/>
                      </p:oleObj>
                    </mc:Choice>
                    <mc:Fallback>
                      <p:oleObj name="Equation" r:id="rId11" imgW="774360" imgH="3427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47866" y="2415504"/>
                              <a:ext cx="2008187" cy="8874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38032370"/>
                    </p:ext>
                  </p:extLst>
                </p:nvPr>
              </p:nvGraphicFramePr>
              <p:xfrm>
                <a:off x="1647866" y="2415504"/>
                <a:ext cx="2008187" cy="8874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806" name="Equation" r:id="rId13" imgW="774360" imgH="342720" progId="Equation.DSMT4">
                        <p:embed/>
                      </p:oleObj>
                    </mc:Choice>
                    <mc:Fallback>
                      <p:oleObj name="Equation" r:id="rId13" imgW="774360" imgH="3427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47866" y="2415504"/>
                              <a:ext cx="2008187" cy="8874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21267208"/>
                    </p:ext>
                  </p:extLst>
                </p:nvPr>
              </p:nvGraphicFramePr>
              <p:xfrm>
                <a:off x="4932363" y="1462088"/>
                <a:ext cx="1677987" cy="1117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002" name="Equation" r:id="rId15" imgW="647640" imgH="431640" progId="Equation.DSMT4">
                        <p:embed/>
                      </p:oleObj>
                    </mc:Choice>
                    <mc:Fallback>
                      <p:oleObj name="Equation" r:id="rId15" imgW="647640" imgH="431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932363" y="1462088"/>
                              <a:ext cx="1677987" cy="1117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63436215"/>
                    </p:ext>
                  </p:extLst>
                </p:nvPr>
              </p:nvGraphicFramePr>
              <p:xfrm>
                <a:off x="4932363" y="1462088"/>
                <a:ext cx="1677987" cy="1117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807" name="Equation" r:id="rId17" imgW="647640" imgH="431640" progId="Equation.DSMT4">
                        <p:embed/>
                      </p:oleObj>
                    </mc:Choice>
                    <mc:Fallback>
                      <p:oleObj name="Equation" r:id="rId17" imgW="647640" imgH="431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932363" y="1462088"/>
                              <a:ext cx="1677987" cy="1117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22230555"/>
                    </p:ext>
                  </p:extLst>
                </p:nvPr>
              </p:nvGraphicFramePr>
              <p:xfrm>
                <a:off x="4722812" y="2530475"/>
                <a:ext cx="2238375" cy="822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003" name="Equation" r:id="rId19" imgW="863280" imgH="317160" progId="Equation.DSMT4">
                        <p:embed/>
                      </p:oleObj>
                    </mc:Choice>
                    <mc:Fallback>
                      <p:oleObj name="Equation" r:id="rId19" imgW="86328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22812" y="2530475"/>
                              <a:ext cx="2238375" cy="822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22230555"/>
                    </p:ext>
                  </p:extLst>
                </p:nvPr>
              </p:nvGraphicFramePr>
              <p:xfrm>
                <a:off x="4722812" y="2530475"/>
                <a:ext cx="2238375" cy="822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003" name="Equation" r:id="rId19" imgW="863280" imgH="317160" progId="Equation.DSMT4">
                        <p:embed/>
                      </p:oleObj>
                    </mc:Choice>
                    <mc:Fallback>
                      <p:oleObj name="Equation" r:id="rId19" imgW="86328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22812" y="2530475"/>
                              <a:ext cx="2238375" cy="822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84512270"/>
                    </p:ext>
                  </p:extLst>
                </p:nvPr>
              </p:nvGraphicFramePr>
              <p:xfrm>
                <a:off x="7770812" y="1628324"/>
                <a:ext cx="1876425" cy="13160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004" name="Equation" r:id="rId21" imgW="723600" imgH="507960" progId="Equation.DSMT4">
                        <p:embed/>
                      </p:oleObj>
                    </mc:Choice>
                    <mc:Fallback>
                      <p:oleObj name="Equation" r:id="rId21" imgW="723600" imgH="507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770812" y="1628324"/>
                              <a:ext cx="1876425" cy="13160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09349953"/>
                    </p:ext>
                  </p:extLst>
                </p:nvPr>
              </p:nvGraphicFramePr>
              <p:xfrm>
                <a:off x="7770812" y="1628324"/>
                <a:ext cx="1876425" cy="13160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809" name="Equation" r:id="rId25" imgW="723600" imgH="507960" progId="Equation.DSMT4">
                        <p:embed/>
                      </p:oleObj>
                    </mc:Choice>
                    <mc:Fallback>
                      <p:oleObj name="Equation" r:id="rId25" imgW="723600" imgH="507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770812" y="1628324"/>
                              <a:ext cx="1876425" cy="13160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027111" y="4191000"/>
                <a:ext cx="98298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600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Chú ý :    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p>
                    </m:sSup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khi và chỉ khi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𝒏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600" b="1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	       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600" b="1" i="0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p>
                    </m:sSup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&gt;</m:t>
                    </m:r>
                    <m:sSup>
                      <m:sSup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khi và chỉ khi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𝒏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111" y="4191000"/>
                <a:ext cx="9829800" cy="892552"/>
              </a:xfrm>
              <a:prstGeom prst="rect">
                <a:avLst/>
              </a:prstGeom>
              <a:blipFill rotWithShape="1">
                <a:blip r:embed="rId27"/>
                <a:stretch>
                  <a:fillRect l="-930" t="-6164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6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99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LUỸ THỪA VỚI SỐ MŨ NGUYÊN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3212" y="762000"/>
            <a:ext cx="11455965" cy="1380448"/>
            <a:chOff x="303212" y="762000"/>
            <a:chExt cx="11455965" cy="1380448"/>
          </a:xfrm>
        </p:grpSpPr>
        <p:sp>
          <p:nvSpPr>
            <p:cNvPr id="14" name="Rounded Rectangle 13"/>
            <p:cNvSpPr/>
            <p:nvPr/>
          </p:nvSpPr>
          <p:spPr>
            <a:xfrm>
              <a:off x="1714587" y="762000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5812" y="1122424"/>
              <a:ext cx="96012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Tính giá trị của biểu thức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434015"/>
                </p:ext>
              </p:extLst>
            </p:nvPr>
          </p:nvGraphicFramePr>
          <p:xfrm>
            <a:off x="6932612" y="837574"/>
            <a:ext cx="4127500" cy="1194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4" name="Equation" r:id="rId6" imgW="1752480" imgH="507960" progId="Equation.DSMT4">
                    <p:embed/>
                  </p:oleObj>
                </mc:Choice>
                <mc:Fallback>
                  <p:oleObj name="Equation" r:id="rId6" imgW="175248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932612" y="837574"/>
                          <a:ext cx="4127500" cy="11949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940020"/>
              </p:ext>
            </p:extLst>
          </p:nvPr>
        </p:nvGraphicFramePr>
        <p:xfrm>
          <a:off x="3014849" y="2843292"/>
          <a:ext cx="3551873" cy="1150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5" name="Equation" r:id="rId8" imgW="1371600" imgH="444240" progId="Equation.DSMT4">
                  <p:embed/>
                </p:oleObj>
              </mc:Choice>
              <mc:Fallback>
                <p:oleObj name="Equation" r:id="rId8" imgW="13716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14849" y="2843292"/>
                        <a:ext cx="3551873" cy="1150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53801"/>
              </p:ext>
            </p:extLst>
          </p:nvPr>
        </p:nvGraphicFramePr>
        <p:xfrm>
          <a:off x="6586854" y="2843292"/>
          <a:ext cx="2860358" cy="115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6" name="Equation" r:id="rId10" imgW="1104840" imgH="444240" progId="Equation.DSMT4">
                  <p:embed/>
                </p:oleObj>
              </mc:Choice>
              <mc:Fallback>
                <p:oleObj name="Equation" r:id="rId10" imgW="1104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86854" y="2843292"/>
                        <a:ext cx="2860358" cy="115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799825"/>
              </p:ext>
            </p:extLst>
          </p:nvPr>
        </p:nvGraphicFramePr>
        <p:xfrm>
          <a:off x="3515231" y="4038600"/>
          <a:ext cx="2465705" cy="118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7" name="Equation" r:id="rId12" imgW="952200" imgH="457200" progId="Equation.DSMT4">
                  <p:embed/>
                </p:oleObj>
              </mc:Choice>
              <mc:Fallback>
                <p:oleObj name="Equation" r:id="rId12" imgW="952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15231" y="4038600"/>
                        <a:ext cx="2465705" cy="1183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841485"/>
              </p:ext>
            </p:extLst>
          </p:nvPr>
        </p:nvGraphicFramePr>
        <p:xfrm>
          <a:off x="5980936" y="4343400"/>
          <a:ext cx="1709578" cy="4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8" name="Equation" r:id="rId14" imgW="660240" imgH="177480" progId="Equation.DSMT4">
                  <p:embed/>
                </p:oleObj>
              </mc:Choice>
              <mc:Fallback>
                <p:oleObj name="Equation" r:id="rId14" imgW="660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80936" y="4343400"/>
                        <a:ext cx="1709578" cy="45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7012" y="811836"/>
            <a:ext cx="11658599" cy="2159048"/>
            <a:chOff x="227012" y="811836"/>
            <a:chExt cx="11658599" cy="2159048"/>
          </a:xfrm>
        </p:grpSpPr>
        <p:sp>
          <p:nvSpPr>
            <p:cNvPr id="14" name="Rounded Rectangle 13"/>
            <p:cNvSpPr/>
            <p:nvPr/>
          </p:nvSpPr>
          <p:spPr>
            <a:xfrm>
              <a:off x="1979612" y="811836"/>
              <a:ext cx="9905999" cy="2159048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65338" y="816470"/>
                  <a:ext cx="9753600" cy="215441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vi-VN" sz="2200" b="1" smtClean="0">
                      <a:latin typeface="Arial" pitchFamily="34" charset="0"/>
                      <a:cs typeface="Arial" pitchFamily="34" charset="0"/>
                    </a:rPr>
                    <a:t>Một số dương x được gọi là viết dưới dạng kí hiệu khoa học </a:t>
                  </a:r>
                  <a:r>
                    <a:rPr lang="vi-VN" sz="2200" b="1">
                      <a:latin typeface="Arial" pitchFamily="34" charset="0"/>
                      <a:cs typeface="Arial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sup>
                      </m:sSup>
                    </m:oMath>
                  </a14:m>
                  <a:r>
                    <a:rPr lang="en-US" sz="2200" b="1" i="1" smtClean="0">
                      <a:latin typeface="Arial" pitchFamily="34" charset="0"/>
                      <a:cs typeface="Arial" pitchFamily="34" charset="0"/>
                    </a:rPr>
                    <a:t> , 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ở đó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𝟏𝟎</m:t>
                      </m:r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200" b="1">
                      <a:latin typeface="Arial" pitchFamily="34" charset="0"/>
                      <a:cs typeface="Arial" pitchFamily="34" charset="0"/>
                    </a:rPr>
                    <a:t>và m là một số nguyên. Hãy viết các số liệu sau dưới dạng kí hiệu khoa học</a:t>
                  </a:r>
                  <a:r>
                    <a:rPr lang="vi-VN" sz="2200" b="1" smtClean="0">
                      <a:latin typeface="Arial" pitchFamily="34" charset="0"/>
                      <a:cs typeface="Arial" pitchFamily="34" charset="0"/>
                    </a:rPr>
                    <a:t>:</a:t>
                  </a:r>
                  <a:endParaRPr lang="en-US" sz="2200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457200" indent="-457200" algn="just">
                    <a:buAutoNum type="alphaLcParenR"/>
                  </a:pPr>
                  <a:r>
                    <a:rPr lang="vi-VN" sz="2200" b="1" smtClean="0">
                      <a:latin typeface="Arial" pitchFamily="34" charset="0"/>
                      <a:cs typeface="Arial" pitchFamily="34" charset="0"/>
                    </a:rPr>
                    <a:t>Khối </a:t>
                  </a:r>
                  <a:r>
                    <a:rPr lang="vi-VN" sz="2200" b="1">
                      <a:latin typeface="Arial" pitchFamily="34" charset="0"/>
                      <a:cs typeface="Arial" pitchFamily="34" charset="0"/>
                    </a:rPr>
                    <a:t>lượng của Trái Đất khoảng </a:t>
                  </a:r>
                  <a:r>
                    <a:rPr lang="vi-VN" sz="2100" b="1" smtClean="0">
                      <a:latin typeface="Arial" pitchFamily="34" charset="0"/>
                      <a:cs typeface="Arial" pitchFamily="34" charset="0"/>
                    </a:rPr>
                    <a:t>5980 000 </a:t>
                  </a:r>
                  <a:r>
                    <a:rPr lang="vi-VN" sz="2100" b="1">
                      <a:latin typeface="Arial" pitchFamily="34" charset="0"/>
                      <a:cs typeface="Arial" pitchFamily="34" charset="0"/>
                    </a:rPr>
                    <a:t>000 000 000 000 000 000 kg</a:t>
                  </a:r>
                  <a:r>
                    <a:rPr lang="vi-VN" sz="2100" b="1" smtClean="0">
                      <a:latin typeface="Arial" pitchFamily="34" charset="0"/>
                      <a:cs typeface="Arial" pitchFamily="34" charset="0"/>
                    </a:rPr>
                    <a:t>;</a:t>
                  </a:r>
                  <a:endParaRPr lang="en-US" sz="2100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457200" indent="-457200" algn="just">
                    <a:buAutoNum type="alphaLcParenR"/>
                  </a:pPr>
                  <a:r>
                    <a:rPr lang="vi-VN" sz="2200" b="1">
                      <a:latin typeface="Arial" pitchFamily="34" charset="0"/>
                      <a:cs typeface="Arial" pitchFamily="34" charset="0"/>
                    </a:rPr>
                    <a:t>Khối lượng của hạt proton khoảng 0,000 000 000 000 000 000 000 000 001 67262 kg.</a:t>
                  </a: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338" y="816470"/>
                  <a:ext cx="9753600" cy="21544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00" t="-850" r="-500" b="-42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59567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89634" y="139548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1032415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7" y="316125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30435" y="3672830"/>
            <a:ext cx="538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a) Khối lượng của Trái Đất khoảng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200983"/>
              </p:ext>
            </p:extLst>
          </p:nvPr>
        </p:nvGraphicFramePr>
        <p:xfrm>
          <a:off x="7493000" y="3617913"/>
          <a:ext cx="18827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" name="Equation" r:id="rId8" imgW="799920" imgH="241200" progId="Equation.DSMT4">
                  <p:embed/>
                </p:oleObj>
              </mc:Choice>
              <mc:Fallback>
                <p:oleObj name="Equation" r:id="rId8" imgW="79992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3617913"/>
                        <a:ext cx="18827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LUỸ THỪA VỚI SỐ MŨ NGUYÊN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0434" y="4419600"/>
            <a:ext cx="592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b) Khối lượng của hạt proton khoảng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078000"/>
              </p:ext>
            </p:extLst>
          </p:nvPr>
        </p:nvGraphicFramePr>
        <p:xfrm>
          <a:off x="7851775" y="4381500"/>
          <a:ext cx="25098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2" name="Equation" r:id="rId10" imgW="1066680" imgH="241200" progId="Equation.DSMT4">
                  <p:embed/>
                </p:oleObj>
              </mc:Choice>
              <mc:Fallback>
                <p:oleObj name="Equation" r:id="rId10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775" y="4381500"/>
                        <a:ext cx="250983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8804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9088" y="742950"/>
            <a:ext cx="11558425" cy="2000250"/>
            <a:chOff x="289088" y="742950"/>
            <a:chExt cx="11558425" cy="200025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1999"/>
              <a:ext cx="11558425" cy="1981201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31812" y="742950"/>
                  <a:ext cx="11239500" cy="1920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</a:t>
                  </a:r>
                  <a:r>
                    <a:rPr lang="en-US" sz="2600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</a:t>
                  </a:r>
                  <a:r>
                    <a:rPr lang="en-US" sz="26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khái niệm căn bậc n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         a. Tìm tất cả các số thực x sao cho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b. 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Tìm tất cả các số thực x sao cho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𝟖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742950"/>
                  <a:ext cx="11239500" cy="192001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310140" y="793016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02627"/>
              </p:ext>
            </p:extLst>
          </p:nvPr>
        </p:nvGraphicFramePr>
        <p:xfrm>
          <a:off x="3635375" y="3429000"/>
          <a:ext cx="2328101" cy="62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5" name="Equation" r:id="rId7" imgW="990360" imgH="266400" progId="Equation.DSMT4">
                  <p:embed/>
                </p:oleObj>
              </mc:Choice>
              <mc:Fallback>
                <p:oleObj name="Equation" r:id="rId7" imgW="990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429000"/>
                        <a:ext cx="2328101" cy="62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035731"/>
              </p:ext>
            </p:extLst>
          </p:nvPr>
        </p:nvGraphicFramePr>
        <p:xfrm>
          <a:off x="3635375" y="4191000"/>
          <a:ext cx="25384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6" name="Equation" r:id="rId9" imgW="1079280" imgH="266400" progId="Equation.DSMT4">
                  <p:embed/>
                </p:oleObj>
              </mc:Choice>
              <mc:Fallback>
                <p:oleObj name="Equation" r:id="rId9" imgW="1079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191000"/>
                        <a:ext cx="25384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7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212" y="838200"/>
            <a:ext cx="11459583" cy="1500701"/>
            <a:chOff x="303212" y="838200"/>
            <a:chExt cx="11459583" cy="1500701"/>
          </a:xfrm>
        </p:grpSpPr>
        <p:sp>
          <p:nvSpPr>
            <p:cNvPr id="28" name="Rounded Rectangle 27"/>
            <p:cNvSpPr/>
            <p:nvPr/>
          </p:nvSpPr>
          <p:spPr>
            <a:xfrm>
              <a:off x="303212" y="838200"/>
              <a:ext cx="11353800" cy="14478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49113" y="1143000"/>
              <a:ext cx="1113682" cy="119590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912812" y="1103293"/>
                  <a:ext cx="89916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Wingdings" pitchFamily="2" charset="2"/>
                    <a:buChar char="v"/>
                  </a:pP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Cho số thực a và số nguyên dương n .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8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Số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b gọi là căn bậc n của số a nếu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</m:oMath>
                  </a14:m>
                  <a:endParaRPr lang="vi-VN" sz="2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812" y="1103293"/>
                  <a:ext cx="8991600" cy="9541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20" t="-6369" b="-16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49613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LUỸ THỪA VỚI SỐ MŨ HỮU TỈ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47214" y="2667000"/>
                <a:ext cx="11353800" cy="2507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600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Nhận xét :  </a:t>
                </a:r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n là số lẻ, mỗi số thực a chỉ có một căn bậc n và kí hiệu là</a:t>
                </a:r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deg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Căn bậc 1 của số a chính là a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n là số chẵn, mỗi số thực dương có đúng 2 căn bậc n là 2 số đối nhau, giá trị dương kí hiệu là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deg>
                      <m:e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(gọi là căn số học bậc n của a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), 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giá trị âm kí hiệu là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ad>
                      <m:radPr>
                        <m:ctrlP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deg>
                      <m:e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rad>
                  </m:oMath>
                </a14:m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2667000"/>
                <a:ext cx="11353800" cy="2507610"/>
              </a:xfrm>
              <a:prstGeom prst="rect">
                <a:avLst/>
              </a:prstGeom>
              <a:blipFill rotWithShape="1">
                <a:blip r:embed="rId5"/>
                <a:stretch>
                  <a:fillRect l="-805" t="-2190" r="-2308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7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40413</TotalTime>
  <Words>1312</Words>
  <PresentationFormat>Custom</PresentationFormat>
  <Paragraphs>168</Paragraphs>
  <Slides>29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2024-03-13T07:54:20Z</dcterms:modified>
</cp:coreProperties>
</file>