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7"/>
  </p:notesMasterIdLst>
  <p:sldIdLst>
    <p:sldId id="275" r:id="rId3"/>
    <p:sldId id="268" r:id="rId4"/>
    <p:sldId id="276" r:id="rId5"/>
    <p:sldId id="277" r:id="rId6"/>
    <p:sldId id="345" r:id="rId7"/>
    <p:sldId id="278" r:id="rId8"/>
    <p:sldId id="279" r:id="rId9"/>
    <p:sldId id="349" r:id="rId10"/>
    <p:sldId id="346" r:id="rId11"/>
    <p:sldId id="347" r:id="rId12"/>
    <p:sldId id="350" r:id="rId13"/>
    <p:sldId id="348" r:id="rId14"/>
    <p:sldId id="351" r:id="rId15"/>
    <p:sldId id="352" r:id="rId16"/>
    <p:sldId id="353" r:id="rId17"/>
    <p:sldId id="340" r:id="rId18"/>
    <p:sldId id="354" r:id="rId19"/>
    <p:sldId id="355" r:id="rId20"/>
    <p:sldId id="285" r:id="rId21"/>
    <p:sldId id="301" r:id="rId22"/>
    <p:sldId id="286" r:id="rId23"/>
    <p:sldId id="287" r:id="rId24"/>
    <p:sldId id="288" r:id="rId25"/>
    <p:sldId id="29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29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B13134"/>
    <a:srgbClr val="BE43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3475" autoAdjust="0"/>
  </p:normalViewPr>
  <p:slideViewPr>
    <p:cSldViewPr snapToGrid="0">
      <p:cViewPr varScale="1">
        <p:scale>
          <a:sx n="74" d="100"/>
          <a:sy n="74" d="100"/>
        </p:scale>
        <p:origin x="965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2770EF-F83C-41A9-B963-CD28D652117F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CC767C-F4CB-437F-98CB-A6CB3F770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315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CC767C-F4CB-437F-98CB-A6CB3F77039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8015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CC767C-F4CB-437F-98CB-A6CB3F77039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228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967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011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4559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AA291F16-60D2-BE4D-8D42-1D2F1D7616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506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C48A5DC-4850-054D-841D-C14E4948B89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51748" y="6549866"/>
            <a:ext cx="712568" cy="2724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CE37AB6-42E6-F74E-B7B4-0A818120FF2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43075" y="6325678"/>
            <a:ext cx="705852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C80C2AA-6183-B549-9E34-E3B66480513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463795" y="6586742"/>
            <a:ext cx="169220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AF925C44-41A0-1645-80AB-C78D89D0621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0800000">
            <a:off x="5558987" y="6586742"/>
            <a:ext cx="169220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CEC4D34-5C0D-A247-B0E6-0132545A151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53423" y="6421416"/>
            <a:ext cx="2941661" cy="522532"/>
          </a:xfrm>
          <a:prstGeom prst="rect">
            <a:avLst/>
          </a:prstGeom>
        </p:spPr>
      </p:pic>
      <p:sp>
        <p:nvSpPr>
          <p:cNvPr id="2" name="TextBox 9">
            <a:extLst>
              <a:ext uri="{FF2B5EF4-FFF2-40B4-BE49-F238E27FC236}">
                <a16:creationId xmlns:a16="http://schemas.microsoft.com/office/drawing/2014/main" id="{7FF82782-1A6F-8555-A1B3-E6AFC9E81B94}"/>
              </a:ext>
            </a:extLst>
          </p:cNvPr>
          <p:cNvSpPr txBox="1"/>
          <p:nvPr userDrawn="1"/>
        </p:nvSpPr>
        <p:spPr>
          <a:xfrm>
            <a:off x="153423" y="2"/>
            <a:ext cx="700833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prstClr val="white"/>
                </a:solidFill>
              </a:rPr>
              <a:t>Unit 3</a:t>
            </a:r>
          </a:p>
        </p:txBody>
      </p:sp>
      <p:sp>
        <p:nvSpPr>
          <p:cNvPr id="3" name="TextBox 9">
            <a:extLst>
              <a:ext uri="{FF2B5EF4-FFF2-40B4-BE49-F238E27FC236}">
                <a16:creationId xmlns:a16="http://schemas.microsoft.com/office/drawing/2014/main" id="{906A7F82-5810-11E2-8524-8952AD40EDC7}"/>
              </a:ext>
            </a:extLst>
          </p:cNvPr>
          <p:cNvSpPr txBox="1"/>
          <p:nvPr userDrawn="1"/>
        </p:nvSpPr>
        <p:spPr>
          <a:xfrm>
            <a:off x="11018746" y="2"/>
            <a:ext cx="1019831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prstClr val="white"/>
                </a:solidFill>
              </a:rPr>
              <a:t>Lesson</a:t>
            </a:r>
            <a:r>
              <a:rPr lang="en-US" sz="1600" b="1" baseline="0" dirty="0">
                <a:solidFill>
                  <a:prstClr val="white"/>
                </a:solidFill>
              </a:rPr>
              <a:t> 3</a:t>
            </a:r>
            <a:r>
              <a:rPr lang="en-US" sz="1600" b="1" dirty="0">
                <a:solidFill>
                  <a:prstClr val="white"/>
                </a:solidFill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516015129"/>
      </p:ext>
    </p:extLst>
  </p:cSld>
  <p:clrMapOvr>
    <a:masterClrMapping/>
  </p:clrMapOvr>
  <p:transition spd="med">
    <p:split orient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FAB79FA-3F64-CB4B-B48D-9BD1D031CD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506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C48A5DC-4850-054D-841D-C14E4948B89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51748" y="6549866"/>
            <a:ext cx="712568" cy="2724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AD96D44-1704-8540-93E5-16F541ACCC0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43075" y="6325678"/>
            <a:ext cx="705852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99AFCBA-5E24-7842-8A7E-75D677787B9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463795" y="6586742"/>
            <a:ext cx="169220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65249790-DE0A-B649-9880-C4B10853281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0800000">
            <a:off x="5558987" y="6586742"/>
            <a:ext cx="169220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605DC4D-802B-1E4E-92C3-EBCFD64330B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53423" y="6421416"/>
            <a:ext cx="2941661" cy="522532"/>
          </a:xfrm>
          <a:prstGeom prst="rect">
            <a:avLst/>
          </a:prstGeom>
        </p:spPr>
      </p:pic>
      <p:sp>
        <p:nvSpPr>
          <p:cNvPr id="12" name="TextBox 9">
            <a:extLst>
              <a:ext uri="{FF2B5EF4-FFF2-40B4-BE49-F238E27FC236}">
                <a16:creationId xmlns:a16="http://schemas.microsoft.com/office/drawing/2014/main" id="{7C1779EA-D06B-284E-9192-FBDDC8E474AA}"/>
              </a:ext>
            </a:extLst>
          </p:cNvPr>
          <p:cNvSpPr txBox="1"/>
          <p:nvPr userDrawn="1"/>
        </p:nvSpPr>
        <p:spPr>
          <a:xfrm>
            <a:off x="153423" y="2"/>
            <a:ext cx="700833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prstClr val="white"/>
                </a:solidFill>
              </a:rPr>
              <a:t>Unit 3</a:t>
            </a: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7C1779EA-D06B-284E-9192-FBDDC8E474AA}"/>
              </a:ext>
            </a:extLst>
          </p:cNvPr>
          <p:cNvSpPr txBox="1"/>
          <p:nvPr userDrawn="1"/>
        </p:nvSpPr>
        <p:spPr>
          <a:xfrm>
            <a:off x="11018746" y="2"/>
            <a:ext cx="1019831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prstClr val="white"/>
                </a:solidFill>
              </a:rPr>
              <a:t>Lesson</a:t>
            </a:r>
            <a:r>
              <a:rPr lang="en-US" sz="1600" b="1" baseline="0" dirty="0">
                <a:solidFill>
                  <a:prstClr val="white"/>
                </a:solidFill>
              </a:rPr>
              <a:t> 3</a:t>
            </a:r>
            <a:r>
              <a:rPr lang="en-US" sz="1600" b="1" dirty="0">
                <a:solidFill>
                  <a:prstClr val="white"/>
                </a:solidFill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176190522"/>
      </p:ext>
    </p:extLst>
  </p:cSld>
  <p:clrMapOvr>
    <a:masterClrMapping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303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40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126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450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681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002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144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965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A2214D-F2BC-48EC-9124-E01968040E2B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804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8/2/2023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870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ransition spd="med">
    <p:split orient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67300" y="2262062"/>
            <a:ext cx="6858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Unit 3: All about food</a:t>
            </a:r>
          </a:p>
          <a:p>
            <a:pPr algn="ctr"/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>
                <a:solidFill>
                  <a:srgbClr val="00B050"/>
                </a:solidFill>
              </a:rPr>
              <a:t>Lesson 3b: grammar  </a:t>
            </a:r>
          </a:p>
          <a:p>
            <a:pPr algn="ctr"/>
            <a:r>
              <a:rPr lang="en-US" sz="4800" b="1" dirty="0">
                <a:solidFill>
                  <a:schemeClr val="accent5"/>
                </a:solidFill>
              </a:rPr>
              <a:t>(page 57)</a:t>
            </a:r>
          </a:p>
        </p:txBody>
      </p:sp>
    </p:spTree>
    <p:extLst>
      <p:ext uri="{BB962C8B-B14F-4D97-AF65-F5344CB8AC3E}">
        <p14:creationId xmlns:p14="http://schemas.microsoft.com/office/powerpoint/2010/main" val="6626209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9964469"/>
              </p:ext>
            </p:extLst>
          </p:nvPr>
        </p:nvGraphicFramePr>
        <p:xfrm>
          <a:off x="0" y="318052"/>
          <a:ext cx="12192000" cy="61511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52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90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555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188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703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2528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962841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countable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uncountable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affirmative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negative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interrogative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600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accent1"/>
                          </a:solidFill>
                        </a:rPr>
                        <a:t>Lots of/ a lot of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640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accent1"/>
                          </a:solidFill>
                        </a:rPr>
                        <a:t>Many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930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accent1"/>
                          </a:solidFill>
                        </a:rPr>
                        <a:t>Much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930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accent1"/>
                          </a:solidFill>
                        </a:rPr>
                        <a:t>A few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930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accent1"/>
                          </a:solidFill>
                        </a:rPr>
                        <a:t>A little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930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accent1"/>
                          </a:solidFill>
                        </a:rPr>
                        <a:t>Few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69309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accent1"/>
                          </a:solidFill>
                        </a:rPr>
                        <a:t>Little</a:t>
                      </a:r>
                      <a:endParaRPr lang="en-US" sz="28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6930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accent1"/>
                          </a:solidFill>
                        </a:rPr>
                        <a:t>No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941983" y="1311965"/>
            <a:ext cx="6659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E43A70F-AEA4-0C64-993E-8DED106AAE90}"/>
              </a:ext>
            </a:extLst>
          </p:cNvPr>
          <p:cNvSpPr txBox="1"/>
          <p:nvPr/>
        </p:nvSpPr>
        <p:spPr>
          <a:xfrm>
            <a:off x="5119314" y="1319359"/>
            <a:ext cx="6659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1ADF85C-3CEA-D402-2A65-69925EA38167}"/>
              </a:ext>
            </a:extLst>
          </p:cNvPr>
          <p:cNvSpPr txBox="1"/>
          <p:nvPr/>
        </p:nvSpPr>
        <p:spPr>
          <a:xfrm>
            <a:off x="7109792" y="1319359"/>
            <a:ext cx="6659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F73E615-8A48-E8C0-3A68-10C4B2D8452D}"/>
              </a:ext>
            </a:extLst>
          </p:cNvPr>
          <p:cNvSpPr txBox="1"/>
          <p:nvPr/>
        </p:nvSpPr>
        <p:spPr>
          <a:xfrm>
            <a:off x="8917056" y="1342264"/>
            <a:ext cx="6659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F2B61EC-2336-A9C2-B4A6-409E81C0939B}"/>
              </a:ext>
            </a:extLst>
          </p:cNvPr>
          <p:cNvSpPr txBox="1"/>
          <p:nvPr/>
        </p:nvSpPr>
        <p:spPr>
          <a:xfrm>
            <a:off x="10724320" y="1342264"/>
            <a:ext cx="6659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8DDE88D-9CF6-5351-7A62-07C8F084360C}"/>
              </a:ext>
            </a:extLst>
          </p:cNvPr>
          <p:cNvSpPr txBox="1"/>
          <p:nvPr/>
        </p:nvSpPr>
        <p:spPr>
          <a:xfrm>
            <a:off x="5201476" y="5277031"/>
            <a:ext cx="6659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D450150-3399-BC5D-21FD-8AC41A7E7503}"/>
              </a:ext>
            </a:extLst>
          </p:cNvPr>
          <p:cNvSpPr txBox="1"/>
          <p:nvPr/>
        </p:nvSpPr>
        <p:spPr>
          <a:xfrm>
            <a:off x="7109791" y="1968700"/>
            <a:ext cx="6659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FD37074-6DE0-3D4C-2BF8-A881A4A62447}"/>
              </a:ext>
            </a:extLst>
          </p:cNvPr>
          <p:cNvSpPr txBox="1"/>
          <p:nvPr/>
        </p:nvSpPr>
        <p:spPr>
          <a:xfrm>
            <a:off x="10727796" y="1916023"/>
            <a:ext cx="6659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989918D-1BD7-42C9-B3B9-A85C85508954}"/>
              </a:ext>
            </a:extLst>
          </p:cNvPr>
          <p:cNvSpPr txBox="1"/>
          <p:nvPr/>
        </p:nvSpPr>
        <p:spPr>
          <a:xfrm>
            <a:off x="5119313" y="2584174"/>
            <a:ext cx="6659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710E117-E020-CA1F-15BB-C749CB7B0E1C}"/>
              </a:ext>
            </a:extLst>
          </p:cNvPr>
          <p:cNvSpPr txBox="1"/>
          <p:nvPr/>
        </p:nvSpPr>
        <p:spPr>
          <a:xfrm>
            <a:off x="8886743" y="2580138"/>
            <a:ext cx="6659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A3D60DD-825A-2FB2-4663-012ACCD17082}"/>
              </a:ext>
            </a:extLst>
          </p:cNvPr>
          <p:cNvSpPr txBox="1"/>
          <p:nvPr/>
        </p:nvSpPr>
        <p:spPr>
          <a:xfrm>
            <a:off x="10727796" y="2587532"/>
            <a:ext cx="6659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61C769B-C5EF-9A51-B634-D66D5B7EB4CC}"/>
              </a:ext>
            </a:extLst>
          </p:cNvPr>
          <p:cNvSpPr txBox="1"/>
          <p:nvPr/>
        </p:nvSpPr>
        <p:spPr>
          <a:xfrm>
            <a:off x="2941982" y="3258431"/>
            <a:ext cx="6659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AEFA51A-6D3B-745E-F80A-101408BC2376}"/>
              </a:ext>
            </a:extLst>
          </p:cNvPr>
          <p:cNvSpPr txBox="1"/>
          <p:nvPr/>
        </p:nvSpPr>
        <p:spPr>
          <a:xfrm>
            <a:off x="7234030" y="3233395"/>
            <a:ext cx="6659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09A24AC-D12C-BE29-C6F6-7E161D05338B}"/>
              </a:ext>
            </a:extLst>
          </p:cNvPr>
          <p:cNvSpPr txBox="1"/>
          <p:nvPr/>
        </p:nvSpPr>
        <p:spPr>
          <a:xfrm>
            <a:off x="5201476" y="3939074"/>
            <a:ext cx="6659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BD780AC-B0D6-B59F-20A3-1091385691EF}"/>
              </a:ext>
            </a:extLst>
          </p:cNvPr>
          <p:cNvSpPr txBox="1"/>
          <p:nvPr/>
        </p:nvSpPr>
        <p:spPr>
          <a:xfrm>
            <a:off x="7234029" y="3894260"/>
            <a:ext cx="6659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49A15BD-FBFC-3AC7-D7D7-67FC69F6599D}"/>
              </a:ext>
            </a:extLst>
          </p:cNvPr>
          <p:cNvSpPr txBox="1"/>
          <p:nvPr/>
        </p:nvSpPr>
        <p:spPr>
          <a:xfrm>
            <a:off x="2972295" y="4580336"/>
            <a:ext cx="6659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0E507A3-5CC7-E20B-8579-E662007E740C}"/>
              </a:ext>
            </a:extLst>
          </p:cNvPr>
          <p:cNvSpPr txBox="1"/>
          <p:nvPr/>
        </p:nvSpPr>
        <p:spPr>
          <a:xfrm>
            <a:off x="7234028" y="4555125"/>
            <a:ext cx="6659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803E318-7993-FDF5-8E35-1B6D9F66B5FB}"/>
              </a:ext>
            </a:extLst>
          </p:cNvPr>
          <p:cNvSpPr txBox="1"/>
          <p:nvPr/>
        </p:nvSpPr>
        <p:spPr>
          <a:xfrm>
            <a:off x="2972294" y="1968700"/>
            <a:ext cx="6659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B7E069D-9BB8-67EB-459D-9A21AA5CAA7F}"/>
              </a:ext>
            </a:extLst>
          </p:cNvPr>
          <p:cNvSpPr txBox="1"/>
          <p:nvPr/>
        </p:nvSpPr>
        <p:spPr>
          <a:xfrm>
            <a:off x="7234027" y="5215990"/>
            <a:ext cx="6659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26F785C-93F0-F773-61B4-EBB722193677}"/>
              </a:ext>
            </a:extLst>
          </p:cNvPr>
          <p:cNvSpPr txBox="1"/>
          <p:nvPr/>
        </p:nvSpPr>
        <p:spPr>
          <a:xfrm>
            <a:off x="2972295" y="5902241"/>
            <a:ext cx="6659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216FB8C-F8B3-FD96-817E-779BC54EA844}"/>
              </a:ext>
            </a:extLst>
          </p:cNvPr>
          <p:cNvSpPr txBox="1"/>
          <p:nvPr/>
        </p:nvSpPr>
        <p:spPr>
          <a:xfrm>
            <a:off x="5201475" y="5919604"/>
            <a:ext cx="6659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E12D62E-156B-CD6F-D3E1-DA8F02D39480}"/>
              </a:ext>
            </a:extLst>
          </p:cNvPr>
          <p:cNvSpPr txBox="1"/>
          <p:nvPr/>
        </p:nvSpPr>
        <p:spPr>
          <a:xfrm>
            <a:off x="8917056" y="5902241"/>
            <a:ext cx="6659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B57865-2ED3-F7AE-FEC2-D236343E4B7D}"/>
              </a:ext>
            </a:extLst>
          </p:cNvPr>
          <p:cNvSpPr txBox="1"/>
          <p:nvPr/>
        </p:nvSpPr>
        <p:spPr>
          <a:xfrm>
            <a:off x="8917056" y="1916023"/>
            <a:ext cx="6659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10774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617843" y="3918856"/>
            <a:ext cx="34588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prstClr val="white"/>
                </a:solidFill>
              </a:rPr>
              <a:t>Practise</a:t>
            </a:r>
            <a:r>
              <a:rPr lang="en-US" sz="5400" dirty="0">
                <a:solidFill>
                  <a:prstClr val="white"/>
                </a:solidFill>
              </a:rPr>
              <a:t>  </a:t>
            </a:r>
            <a:endParaRPr lang="en-US" sz="2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608521"/>
      </p:ext>
    </p:extLst>
  </p:cSld>
  <p:clrMapOvr>
    <a:masterClrMapping/>
  </p:clrMapOvr>
  <p:transition spd="med">
    <p:split orient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96270" y="580647"/>
            <a:ext cx="90811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  <a:r>
              <a:rPr lang="en-US" sz="3200" b="1" dirty="0">
                <a:solidFill>
                  <a:schemeClr val="accent1"/>
                </a:solidFill>
              </a:rPr>
              <a:t>Read the theory box. Then choose the correct word.</a:t>
            </a:r>
          </a:p>
        </p:txBody>
      </p:sp>
      <p:sp>
        <p:nvSpPr>
          <p:cNvPr id="4" name="Rectangle 3"/>
          <p:cNvSpPr/>
          <p:nvPr/>
        </p:nvSpPr>
        <p:spPr>
          <a:xfrm>
            <a:off x="1696270" y="1600200"/>
            <a:ext cx="860728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accent1"/>
                </a:solidFill>
              </a:rPr>
              <a:t>1 There isn’t many/much milk left.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accent1"/>
                </a:solidFill>
              </a:rPr>
              <a:t>2 How much/many bread is in the cupboard?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accent1"/>
                </a:solidFill>
              </a:rPr>
              <a:t>3 How many/much eggs go in the cake mix?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accent1"/>
                </a:solidFill>
              </a:rPr>
              <a:t>4 He’s got a lot of/a little sweets in his bag.</a:t>
            </a:r>
          </a:p>
        </p:txBody>
      </p:sp>
      <p:sp>
        <p:nvSpPr>
          <p:cNvPr id="5" name="Oval 4"/>
          <p:cNvSpPr/>
          <p:nvPr/>
        </p:nvSpPr>
        <p:spPr>
          <a:xfrm>
            <a:off x="4975589" y="1791151"/>
            <a:ext cx="954156" cy="61622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6052930" y="2267064"/>
            <a:ext cx="63610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5999913" y="4489488"/>
            <a:ext cx="1063487" cy="331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cxnSpLocks/>
          </p:cNvCxnSpPr>
          <p:nvPr/>
        </p:nvCxnSpPr>
        <p:spPr>
          <a:xfrm>
            <a:off x="5039139" y="3744681"/>
            <a:ext cx="70369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cxnSpLocks/>
          </p:cNvCxnSpPr>
          <p:nvPr/>
        </p:nvCxnSpPr>
        <p:spPr>
          <a:xfrm>
            <a:off x="5039139" y="3003187"/>
            <a:ext cx="90446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2879480" y="2507468"/>
            <a:ext cx="1030359" cy="61622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907190" y="3238375"/>
            <a:ext cx="954156" cy="61622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422369" y="3941572"/>
            <a:ext cx="1309035" cy="61622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47580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6" grpId="0" animBg="1"/>
      <p:bldP spid="17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31843" y="1779104"/>
            <a:ext cx="1037645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accent1"/>
                </a:solidFill>
              </a:rPr>
              <a:t>5 There is many/lots of sugar in this ice cream.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accent1"/>
                </a:solidFill>
              </a:rPr>
              <a:t>6 We haven’t got many/much orange juice.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accent1"/>
                </a:solidFill>
              </a:rPr>
              <a:t>7 There are a few/a little apples. Let’s make an apple pie.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accent1"/>
                </a:solidFill>
              </a:rPr>
              <a:t>8 There’s very few/little butter left.</a:t>
            </a:r>
          </a:p>
        </p:txBody>
      </p:sp>
      <p:sp>
        <p:nvSpPr>
          <p:cNvPr id="3" name="Oval 2"/>
          <p:cNvSpPr/>
          <p:nvPr/>
        </p:nvSpPr>
        <p:spPr>
          <a:xfrm>
            <a:off x="4154558" y="1948071"/>
            <a:ext cx="1113182" cy="56653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>
          <a:xfrm>
            <a:off x="5329481" y="2472736"/>
            <a:ext cx="85476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cxnSpLocks/>
          </p:cNvCxnSpPr>
          <p:nvPr/>
        </p:nvCxnSpPr>
        <p:spPr>
          <a:xfrm>
            <a:off x="6414052" y="3199896"/>
            <a:ext cx="204655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cxnSpLocks/>
          </p:cNvCxnSpPr>
          <p:nvPr/>
        </p:nvCxnSpPr>
        <p:spPr>
          <a:xfrm>
            <a:off x="5567569" y="3932584"/>
            <a:ext cx="107386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cxnSpLocks/>
          </p:cNvCxnSpPr>
          <p:nvPr/>
        </p:nvCxnSpPr>
        <p:spPr>
          <a:xfrm>
            <a:off x="5431734" y="4665272"/>
            <a:ext cx="98231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5300870" y="2722213"/>
            <a:ext cx="1113182" cy="56653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331868" y="3431357"/>
            <a:ext cx="988945" cy="56653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505789" y="4142402"/>
            <a:ext cx="886641" cy="56653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5773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14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11113"/>
            <a:ext cx="122383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accent1"/>
                </a:solidFill>
              </a:rPr>
              <a:t>Complete the exchanges. Use </a:t>
            </a:r>
            <a:r>
              <a:rPr lang="en-US" sz="3200" b="1" i="1" dirty="0">
                <a:solidFill>
                  <a:schemeClr val="accent1"/>
                </a:solidFill>
              </a:rPr>
              <a:t>a lot of/lots of, any, some, much </a:t>
            </a:r>
            <a:r>
              <a:rPr lang="en-US" sz="3200" b="1" dirty="0">
                <a:solidFill>
                  <a:schemeClr val="accent1"/>
                </a:solidFill>
              </a:rPr>
              <a:t>or</a:t>
            </a:r>
            <a:r>
              <a:rPr lang="en-US" sz="3200" b="1" i="1" dirty="0">
                <a:solidFill>
                  <a:schemeClr val="accent1"/>
                </a:solidFill>
              </a:rPr>
              <a:t> many</a:t>
            </a:r>
            <a:r>
              <a:rPr lang="en-US" sz="3200" b="1" dirty="0">
                <a:solidFill>
                  <a:schemeClr val="accent1"/>
                </a:solidFill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218661" y="1195888"/>
            <a:ext cx="11754678" cy="47804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b="1" dirty="0">
                <a:solidFill>
                  <a:srgbClr val="0070C0"/>
                </a:solidFill>
              </a:rPr>
              <a:t>1</a:t>
            </a:r>
            <a:r>
              <a:rPr lang="en-US" sz="3200" dirty="0">
                <a:solidFill>
                  <a:srgbClr val="0070C0"/>
                </a:solidFill>
              </a:rPr>
              <a:t> A: Have we got __________ milk?</a:t>
            </a:r>
          </a:p>
          <a:p>
            <a:pPr>
              <a:lnSpc>
                <a:spcPct val="120000"/>
              </a:lnSpc>
            </a:pPr>
            <a:r>
              <a:rPr lang="en-US" sz="3200" dirty="0">
                <a:solidFill>
                  <a:srgbClr val="0070C0"/>
                </a:solidFill>
              </a:rPr>
              <a:t>B: Yes, there’s _________________ in the fridge. How ______ do you need?</a:t>
            </a:r>
          </a:p>
          <a:p>
            <a:pPr>
              <a:lnSpc>
                <a:spcPct val="120000"/>
              </a:lnSpc>
            </a:pPr>
            <a:r>
              <a:rPr lang="en-US" sz="3200" b="1" dirty="0">
                <a:solidFill>
                  <a:srgbClr val="0070C0"/>
                </a:solidFill>
              </a:rPr>
              <a:t>2</a:t>
            </a:r>
            <a:r>
              <a:rPr lang="en-US" sz="3200" dirty="0">
                <a:solidFill>
                  <a:srgbClr val="0070C0"/>
                </a:solidFill>
              </a:rPr>
              <a:t> A: How _________ sugar do you want in your tea?</a:t>
            </a:r>
          </a:p>
          <a:p>
            <a:pPr>
              <a:lnSpc>
                <a:spcPct val="120000"/>
              </a:lnSpc>
            </a:pPr>
            <a:r>
              <a:rPr lang="en-US" sz="3200" dirty="0">
                <a:solidFill>
                  <a:srgbClr val="0070C0"/>
                </a:solidFill>
              </a:rPr>
              <a:t>B: Not __________. Half a teaspoon.</a:t>
            </a:r>
          </a:p>
          <a:p>
            <a:pPr>
              <a:lnSpc>
                <a:spcPct val="120000"/>
              </a:lnSpc>
            </a:pPr>
            <a:r>
              <a:rPr lang="en-US" sz="3200" b="1" dirty="0">
                <a:solidFill>
                  <a:srgbClr val="0070C0"/>
                </a:solidFill>
              </a:rPr>
              <a:t>3</a:t>
            </a:r>
            <a:r>
              <a:rPr lang="en-US" sz="3200" dirty="0">
                <a:solidFill>
                  <a:srgbClr val="0070C0"/>
                </a:solidFill>
              </a:rPr>
              <a:t> A: There’s __________________ apple pie left. Do you want _____?</a:t>
            </a:r>
          </a:p>
          <a:p>
            <a:pPr>
              <a:lnSpc>
                <a:spcPct val="120000"/>
              </a:lnSpc>
            </a:pPr>
            <a:r>
              <a:rPr lang="en-US" sz="3200" dirty="0">
                <a:solidFill>
                  <a:srgbClr val="0070C0"/>
                </a:solidFill>
              </a:rPr>
              <a:t>B: No, thanks. Would you like __________ grapes? There are ____________ them in the fridge.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35752" y="1248751"/>
            <a:ext cx="1560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any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43099" y="3593390"/>
            <a:ext cx="1560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much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545417" y="4175080"/>
            <a:ext cx="1560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some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20786" y="4175080"/>
            <a:ext cx="44548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some/a lot of/lots of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04444" y="4755591"/>
            <a:ext cx="1560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some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5357" y="5339573"/>
            <a:ext cx="42360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a lot of/lots of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27695" y="1823189"/>
            <a:ext cx="41479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a lot of/lots of/some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3958" y="1837043"/>
            <a:ext cx="1560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much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175308" y="2998452"/>
            <a:ext cx="1560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much</a:t>
            </a:r>
          </a:p>
        </p:txBody>
      </p:sp>
    </p:spTree>
    <p:extLst>
      <p:ext uri="{BB962C8B-B14F-4D97-AF65-F5344CB8AC3E}">
        <p14:creationId xmlns:p14="http://schemas.microsoft.com/office/powerpoint/2010/main" val="321747922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7321" y="369172"/>
            <a:ext cx="11648661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70C0"/>
                </a:solidFill>
              </a:rPr>
              <a:t>4</a:t>
            </a:r>
            <a:r>
              <a:rPr lang="en-US" sz="2800" dirty="0">
                <a:solidFill>
                  <a:srgbClr val="0070C0"/>
                </a:solidFill>
              </a:rPr>
              <a:t> A: How _____________ tomatoes do we need for the sandwiches?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70C0"/>
                </a:solidFill>
              </a:rPr>
              <a:t>B: Not _____________. Just two. We need _______________ butter, though. There isn’t _____________ in the fridge. Can you buy a packet, please?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70C0"/>
                </a:solidFill>
              </a:rPr>
              <a:t>5</a:t>
            </a:r>
            <a:r>
              <a:rPr lang="en-US" sz="2800" dirty="0">
                <a:solidFill>
                  <a:srgbClr val="0070C0"/>
                </a:solidFill>
              </a:rPr>
              <a:t> A: Are there _____________ potatoes?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70C0"/>
                </a:solidFill>
              </a:rPr>
              <a:t>B: Not _____________. We need to buy _____________.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70C0"/>
                </a:solidFill>
              </a:rPr>
              <a:t>6</a:t>
            </a:r>
            <a:r>
              <a:rPr lang="en-US" sz="2800" dirty="0">
                <a:solidFill>
                  <a:srgbClr val="0070C0"/>
                </a:solidFill>
              </a:rPr>
              <a:t> A: I want to make an </a:t>
            </a:r>
            <a:r>
              <a:rPr lang="en-US" sz="2800" dirty="0" err="1">
                <a:solidFill>
                  <a:srgbClr val="0070C0"/>
                </a:solidFill>
              </a:rPr>
              <a:t>omelette</a:t>
            </a:r>
            <a:r>
              <a:rPr lang="en-US" sz="2800" dirty="0">
                <a:solidFill>
                  <a:srgbClr val="0070C0"/>
                </a:solidFill>
              </a:rPr>
              <a:t> but there aren’t _____________ eggs in the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70C0"/>
                </a:solidFill>
              </a:rPr>
              <a:t>fridge. There aren’t ________________ peppers, either.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70C0"/>
                </a:solidFill>
              </a:rPr>
              <a:t>B: How _____________ eggs do you need?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70C0"/>
                </a:solidFill>
              </a:rPr>
              <a:t>A: Six. And get four peppers.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85185" y="2375580"/>
            <a:ext cx="1560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any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05152" y="3017584"/>
            <a:ext cx="1560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some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42242" y="3667191"/>
            <a:ext cx="1560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any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24322" y="3017584"/>
            <a:ext cx="1560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many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57538" y="4313176"/>
            <a:ext cx="1560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any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40940" y="4953555"/>
            <a:ext cx="1560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many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24322" y="1099815"/>
            <a:ext cx="1560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many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474510" y="1734620"/>
            <a:ext cx="19616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any/much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62007" y="1099814"/>
            <a:ext cx="2641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a lot of/lots of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74510" y="467121"/>
            <a:ext cx="1560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many</a:t>
            </a:r>
          </a:p>
        </p:txBody>
      </p:sp>
    </p:spTree>
    <p:extLst>
      <p:ext uri="{BB962C8B-B14F-4D97-AF65-F5344CB8AC3E}">
        <p14:creationId xmlns:p14="http://schemas.microsoft.com/office/powerpoint/2010/main" val="104445076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10" grpId="0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617843" y="3918856"/>
            <a:ext cx="34588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prstClr val="white"/>
                </a:solidFill>
              </a:rPr>
              <a:t>Production  </a:t>
            </a:r>
            <a:endParaRPr lang="en-US" sz="2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905255"/>
      </p:ext>
    </p:extLst>
  </p:cSld>
  <p:clrMapOvr>
    <a:masterClrMapping/>
  </p:clrMapOvr>
  <p:transition spd="med">
    <p:split orient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09261" y="621053"/>
            <a:ext cx="990268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6 It’s Saturday. Decide on what you need to buy from the supermarket for the week. Write your shopping list.</a:t>
            </a:r>
          </a:p>
        </p:txBody>
      </p:sp>
      <p:sp>
        <p:nvSpPr>
          <p:cNvPr id="4" name="Rectangle 3"/>
          <p:cNvSpPr/>
          <p:nvPr/>
        </p:nvSpPr>
        <p:spPr>
          <a:xfrm>
            <a:off x="1361661" y="1948070"/>
            <a:ext cx="975028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</a:rPr>
              <a:t>Example 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</a:rPr>
              <a:t>A: Do we need any apples?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50"/>
                </a:solidFill>
              </a:rPr>
              <a:t>B: No, we have got a lot of apples. We need some milk.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</a:rPr>
              <a:t>A: How much?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50"/>
                </a:solidFill>
              </a:rPr>
              <a:t>B: A carton.</a:t>
            </a:r>
          </a:p>
        </p:txBody>
      </p:sp>
    </p:spTree>
    <p:extLst>
      <p:ext uri="{BB962C8B-B14F-4D97-AF65-F5344CB8AC3E}">
        <p14:creationId xmlns:p14="http://schemas.microsoft.com/office/powerpoint/2010/main" val="347750971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7443" y="1548871"/>
            <a:ext cx="3806687" cy="30469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0070C0"/>
                </a:solidFill>
              </a:rPr>
              <a:t>Shopping list 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</a:rPr>
              <a:t> 2 cartons of milk 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</a:rPr>
              <a:t> 6 eggs 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</a:rPr>
              <a:t> 2 loaves of bread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7443" y="596348"/>
            <a:ext cx="1570845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Sample </a:t>
            </a:r>
          </a:p>
        </p:txBody>
      </p:sp>
      <p:sp>
        <p:nvSpPr>
          <p:cNvPr id="4" name="Rectangle 3"/>
          <p:cNvSpPr/>
          <p:nvPr/>
        </p:nvSpPr>
        <p:spPr>
          <a:xfrm>
            <a:off x="4545496" y="381840"/>
            <a:ext cx="7646503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</a:rPr>
              <a:t>A: Do we need any milk? 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50"/>
                </a:solidFill>
              </a:rPr>
              <a:t>B: Yes. We haven’t got any. 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</a:rPr>
              <a:t>A: How many cartons? 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50"/>
                </a:solidFill>
              </a:rPr>
              <a:t>B: Two. What about eggs? 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</a:rPr>
              <a:t>A: We’ve got a few, but we need some more. 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50"/>
                </a:solidFill>
              </a:rPr>
              <a:t>B: How many? 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</a:rPr>
              <a:t>A: Six. And there isn’t any bread. 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50"/>
                </a:solidFill>
              </a:rPr>
              <a:t>B: Let’s get two loaves. </a:t>
            </a:r>
          </a:p>
        </p:txBody>
      </p:sp>
    </p:spTree>
    <p:extLst>
      <p:ext uri="{BB962C8B-B14F-4D97-AF65-F5344CB8AC3E}">
        <p14:creationId xmlns:p14="http://schemas.microsoft.com/office/powerpoint/2010/main" val="185318319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5052"/>
            <a:ext cx="9229273" cy="615230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524968534"/>
      </p:ext>
    </p:extLst>
  </p:cSld>
  <p:clrMapOvr>
    <a:masterClrMapping/>
  </p:clrMapOvr>
  <p:transition spd="med"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01689" y="1478509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7" name="Rounded Rectangle 6"/>
          <p:cNvSpPr/>
          <p:nvPr/>
        </p:nvSpPr>
        <p:spPr>
          <a:xfrm>
            <a:off x="201689" y="2321874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Presentation 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201689" y="4850975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201689" y="5693843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201689" y="3165239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/>
              <a:t>Practise</a:t>
            </a:r>
            <a:r>
              <a:rPr lang="en-US" sz="3600" b="1" dirty="0"/>
              <a:t>    </a:t>
            </a:r>
            <a:endParaRPr lang="en-US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201689" y="635144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201689" y="4008107"/>
            <a:ext cx="3256378" cy="662474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Production    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1085" y="490818"/>
            <a:ext cx="4174591" cy="587636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40514702"/>
      </p:ext>
    </p:extLst>
  </p:cSld>
  <p:clrMapOvr>
    <a:masterClrMapping/>
  </p:clrMapOvr>
  <p:transition spd="med">
    <p:split orient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8174" y="586409"/>
            <a:ext cx="11589026" cy="132343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1"/>
                </a:solidFill>
              </a:rPr>
              <a:t>Write three sentences about your daily diet, using the quantifiers you have studied today.</a:t>
            </a:r>
          </a:p>
        </p:txBody>
      </p:sp>
      <p:sp>
        <p:nvSpPr>
          <p:cNvPr id="3" name="Oval Callout 2"/>
          <p:cNvSpPr/>
          <p:nvPr/>
        </p:nvSpPr>
        <p:spPr>
          <a:xfrm>
            <a:off x="1530626" y="2544417"/>
            <a:ext cx="9233453" cy="3170582"/>
          </a:xfrm>
          <a:prstGeom prst="wedgeEllipseCallou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Everyday I eat some rice, a lot of vegetables and a little meat. I drink two liters of water and some milk.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</a:rPr>
              <a:t>Sometimes, I eat a few sweets. I don’t drink any coffee.  </a:t>
            </a:r>
          </a:p>
        </p:txBody>
      </p:sp>
    </p:spTree>
    <p:extLst>
      <p:ext uri="{BB962C8B-B14F-4D97-AF65-F5344CB8AC3E}">
        <p14:creationId xmlns:p14="http://schemas.microsoft.com/office/powerpoint/2010/main" val="402461841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3537788195"/>
      </p:ext>
    </p:extLst>
  </p:cSld>
  <p:clrMapOvr>
    <a:masterClrMapping/>
  </p:clrMapOvr>
  <p:transition spd="med">
    <p:split orient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3052" y="696186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3" name="Rectangle 2"/>
          <p:cNvSpPr/>
          <p:nvPr/>
        </p:nvSpPr>
        <p:spPr>
          <a:xfrm>
            <a:off x="641851" y="2012921"/>
            <a:ext cx="10663332" cy="120032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Grammar 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4472C4"/>
                </a:solidFill>
              </a:rPr>
              <a:t>quantifiers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116417"/>
      </p:ext>
    </p:extLst>
  </p:cSld>
  <p:clrMapOvr>
    <a:masterClrMapping/>
  </p:clrMapOvr>
  <p:transition spd="med">
    <p:split orient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3052" y="469135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3" name="Rectangle 2"/>
          <p:cNvSpPr/>
          <p:nvPr/>
        </p:nvSpPr>
        <p:spPr>
          <a:xfrm>
            <a:off x="159985" y="1766247"/>
            <a:ext cx="11872029" cy="286232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 err="1">
                <a:solidFill>
                  <a:srgbClr val="0070C0"/>
                </a:solidFill>
              </a:rPr>
              <a:t>Practise</a:t>
            </a:r>
            <a:r>
              <a:rPr lang="en-US" sz="3600" i="1" dirty="0">
                <a:solidFill>
                  <a:srgbClr val="0070C0"/>
                </a:solidFill>
              </a:rPr>
              <a:t> speaking and writing sentences, using quantifiers.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Complete the writing notes in </a:t>
            </a:r>
            <a:r>
              <a:rPr lang="en-US" sz="3600" b="1" i="1" dirty="0">
                <a:solidFill>
                  <a:srgbClr val="0070C0"/>
                </a:solidFill>
              </a:rPr>
              <a:t>TA 6 Right on Notebook</a:t>
            </a:r>
            <a:r>
              <a:rPr lang="en-US" sz="3600" i="1" dirty="0">
                <a:solidFill>
                  <a:srgbClr val="0070C0"/>
                </a:solidFill>
              </a:rPr>
              <a:t> (p. 30)</a:t>
            </a:r>
            <a:endParaRPr lang="en-US" sz="3600" i="1" dirty="0">
              <a:solidFill>
                <a:srgbClr val="FF0000"/>
              </a:solidFill>
            </a:endParaRP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Prepare the next lesson (p. 58 SB)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>
                <a:solidFill>
                  <a:srgbClr val="0070C0"/>
                </a:solidFill>
              </a:rPr>
              <a:t>TA 6 Right on Notebook</a:t>
            </a:r>
            <a:r>
              <a:rPr lang="en-US" sz="3600" i="1" dirty="0">
                <a:solidFill>
                  <a:srgbClr val="0070C0"/>
                </a:solidFill>
              </a:rPr>
              <a:t> (p. 29) </a:t>
            </a:r>
            <a:endParaRPr lang="en-US" sz="36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85287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80"/>
          <a:stretch/>
        </p:blipFill>
        <p:spPr>
          <a:xfrm>
            <a:off x="0" y="-27992"/>
            <a:ext cx="12192000" cy="68859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6878" y="4968810"/>
            <a:ext cx="3541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</a:rPr>
              <a:t>Enjoy your day!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023599"/>
      </p:ext>
    </p:extLst>
  </p:cSld>
  <p:clrMapOvr>
    <a:masterClrMapping/>
  </p:clrMapOvr>
  <p:transition spd="med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13383" y="611513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5" y="1381472"/>
            <a:ext cx="108328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to…</a:t>
            </a:r>
          </a:p>
          <a:p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5" y="2077278"/>
            <a:ext cx="100882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endParaRPr lang="en-US" sz="3600" i="1" dirty="0">
              <a:solidFill>
                <a:schemeClr val="accent1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sz="3600" i="1" dirty="0">
                <a:solidFill>
                  <a:schemeClr val="accent1"/>
                </a:solidFill>
              </a:rPr>
              <a:t>use quantifiers (</a:t>
            </a:r>
            <a:r>
              <a:rPr lang="en-US" sz="3600" b="1" i="1" dirty="0">
                <a:solidFill>
                  <a:schemeClr val="accent1"/>
                </a:solidFill>
              </a:rPr>
              <a:t>a lot of, lots of, many, much, a few, a little, few, little, no</a:t>
            </a:r>
            <a:r>
              <a:rPr lang="en-US" sz="3600" i="1" dirty="0">
                <a:solidFill>
                  <a:schemeClr val="accent1"/>
                </a:solidFill>
              </a:rPr>
              <a:t>) correctly. </a:t>
            </a:r>
          </a:p>
        </p:txBody>
      </p:sp>
    </p:spTree>
    <p:extLst>
      <p:ext uri="{BB962C8B-B14F-4D97-AF65-F5344CB8AC3E}">
        <p14:creationId xmlns:p14="http://schemas.microsoft.com/office/powerpoint/2010/main" val="3838554741"/>
      </p:ext>
    </p:extLst>
  </p:cSld>
  <p:clrMapOvr>
    <a:masterClrMapping/>
  </p:clrMapOvr>
  <p:transition spd="med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WARM-UP</a:t>
            </a:r>
          </a:p>
        </p:txBody>
      </p:sp>
    </p:spTree>
    <p:extLst>
      <p:ext uri="{BB962C8B-B14F-4D97-AF65-F5344CB8AC3E}">
        <p14:creationId xmlns:p14="http://schemas.microsoft.com/office/powerpoint/2010/main" val="11734573"/>
      </p:ext>
    </p:extLst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89292" y="550830"/>
            <a:ext cx="43234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  <a:r>
              <a:rPr lang="en-US" sz="3200" b="1" dirty="0">
                <a:solidFill>
                  <a:schemeClr val="accent5"/>
                </a:solidFill>
              </a:rPr>
              <a:t>Match the two columns</a:t>
            </a:r>
            <a:r>
              <a:rPr lang="en-US" dirty="0"/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7841972" y="1187028"/>
            <a:ext cx="232575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</a:rPr>
              <a:t> a</a:t>
            </a:r>
            <a:r>
              <a:rPr lang="en-US" sz="3200" dirty="0">
                <a:solidFill>
                  <a:prstClr val="black"/>
                </a:solidFill>
              </a:rPr>
              <a:t> crisps</a:t>
            </a:r>
          </a:p>
          <a:p>
            <a:pPr lvl="0">
              <a:lnSpc>
                <a:spcPct val="150000"/>
              </a:lnSpc>
            </a:pP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>
                <a:solidFill>
                  <a:srgbClr val="FF0000"/>
                </a:solidFill>
              </a:rPr>
              <a:t>b</a:t>
            </a:r>
            <a:r>
              <a:rPr lang="en-US" sz="3200" dirty="0">
                <a:solidFill>
                  <a:prstClr val="black"/>
                </a:solidFill>
              </a:rPr>
              <a:t> juice</a:t>
            </a:r>
          </a:p>
          <a:p>
            <a:pPr lvl="0">
              <a:lnSpc>
                <a:spcPct val="150000"/>
              </a:lnSpc>
            </a:pP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>
                <a:solidFill>
                  <a:srgbClr val="FF0000"/>
                </a:solidFill>
              </a:rPr>
              <a:t>c</a:t>
            </a:r>
            <a:r>
              <a:rPr lang="en-US" sz="3200" dirty="0">
                <a:solidFill>
                  <a:prstClr val="black"/>
                </a:solidFill>
              </a:rPr>
              <a:t> chocolate</a:t>
            </a:r>
          </a:p>
          <a:p>
            <a:pPr lvl="0">
              <a:lnSpc>
                <a:spcPct val="150000"/>
              </a:lnSpc>
            </a:pP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>
                <a:solidFill>
                  <a:srgbClr val="FF0000"/>
                </a:solidFill>
              </a:rPr>
              <a:t>d</a:t>
            </a:r>
            <a:r>
              <a:rPr lang="en-US" sz="3200" dirty="0">
                <a:solidFill>
                  <a:prstClr val="black"/>
                </a:solidFill>
              </a:rPr>
              <a:t> soda</a:t>
            </a:r>
          </a:p>
          <a:p>
            <a:pPr lvl="0">
              <a:lnSpc>
                <a:spcPct val="150000"/>
              </a:lnSpc>
            </a:pP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>
                <a:solidFill>
                  <a:srgbClr val="FF0000"/>
                </a:solidFill>
              </a:rPr>
              <a:t>e</a:t>
            </a:r>
            <a:r>
              <a:rPr lang="en-US" sz="3200" dirty="0">
                <a:solidFill>
                  <a:prstClr val="black"/>
                </a:solidFill>
              </a:rPr>
              <a:t> water</a:t>
            </a:r>
          </a:p>
          <a:p>
            <a:pPr lvl="0">
              <a:lnSpc>
                <a:spcPct val="150000"/>
              </a:lnSpc>
            </a:pP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>
                <a:solidFill>
                  <a:srgbClr val="FF0000"/>
                </a:solidFill>
              </a:rPr>
              <a:t>d</a:t>
            </a:r>
            <a:r>
              <a:rPr lang="en-US" sz="3200" dirty="0">
                <a:solidFill>
                  <a:prstClr val="black"/>
                </a:solidFill>
              </a:rPr>
              <a:t> jam</a:t>
            </a:r>
          </a:p>
          <a:p>
            <a:pPr lvl="0">
              <a:lnSpc>
                <a:spcPct val="150000"/>
              </a:lnSpc>
            </a:pP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>
                <a:solidFill>
                  <a:srgbClr val="FF0000"/>
                </a:solidFill>
              </a:rPr>
              <a:t>f</a:t>
            </a:r>
            <a:r>
              <a:rPr lang="en-US" sz="3200" dirty="0">
                <a:solidFill>
                  <a:prstClr val="black"/>
                </a:solidFill>
              </a:rPr>
              <a:t> bread</a:t>
            </a:r>
          </a:p>
        </p:txBody>
      </p:sp>
      <p:sp>
        <p:nvSpPr>
          <p:cNvPr id="7" name="Rectangle 6"/>
          <p:cNvSpPr/>
          <p:nvPr/>
        </p:nvSpPr>
        <p:spPr>
          <a:xfrm>
            <a:off x="3067879" y="1187028"/>
            <a:ext cx="3680791" cy="7232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3200" dirty="0">
                <a:solidFill>
                  <a:prstClr val="black"/>
                </a:solidFill>
              </a:rPr>
              <a:t>a bar of </a:t>
            </a:r>
            <a:r>
              <a:rPr lang="en-US" sz="3200" dirty="0">
                <a:solidFill>
                  <a:srgbClr val="FF0000"/>
                </a:solidFill>
              </a:rPr>
              <a:t>1</a:t>
            </a:r>
          </a:p>
          <a:p>
            <a:pPr lvl="0">
              <a:lnSpc>
                <a:spcPct val="150000"/>
              </a:lnSpc>
            </a:pPr>
            <a:r>
              <a:rPr lang="en-US" sz="3200" dirty="0">
                <a:solidFill>
                  <a:prstClr val="black"/>
                </a:solidFill>
              </a:rPr>
              <a:t>a packet of </a:t>
            </a:r>
            <a:r>
              <a:rPr lang="en-US" sz="3200" dirty="0">
                <a:solidFill>
                  <a:srgbClr val="FF0000"/>
                </a:solidFill>
              </a:rPr>
              <a:t>2 </a:t>
            </a:r>
          </a:p>
          <a:p>
            <a:pPr lvl="0">
              <a:lnSpc>
                <a:spcPct val="150000"/>
              </a:lnSpc>
            </a:pPr>
            <a:r>
              <a:rPr lang="en-US" sz="3200" dirty="0">
                <a:solidFill>
                  <a:prstClr val="black"/>
                </a:solidFill>
              </a:rPr>
              <a:t>a can of </a:t>
            </a:r>
            <a:r>
              <a:rPr lang="en-US" sz="3200" dirty="0">
                <a:solidFill>
                  <a:srgbClr val="FF0000"/>
                </a:solidFill>
              </a:rPr>
              <a:t>3</a:t>
            </a:r>
          </a:p>
          <a:p>
            <a:pPr lvl="0">
              <a:lnSpc>
                <a:spcPct val="150000"/>
              </a:lnSpc>
            </a:pPr>
            <a:r>
              <a:rPr lang="en-US" sz="3200" dirty="0">
                <a:solidFill>
                  <a:prstClr val="black"/>
                </a:solidFill>
              </a:rPr>
              <a:t>a carton of </a:t>
            </a:r>
            <a:r>
              <a:rPr lang="en-US" sz="3200" dirty="0">
                <a:solidFill>
                  <a:srgbClr val="FF0000"/>
                </a:solidFill>
              </a:rPr>
              <a:t>4</a:t>
            </a:r>
          </a:p>
          <a:p>
            <a:pPr lvl="0">
              <a:lnSpc>
                <a:spcPct val="150000"/>
              </a:lnSpc>
            </a:pPr>
            <a:r>
              <a:rPr lang="en-US" sz="3200" dirty="0">
                <a:solidFill>
                  <a:prstClr val="black"/>
                </a:solidFill>
              </a:rPr>
              <a:t>a loaf of </a:t>
            </a:r>
            <a:r>
              <a:rPr lang="en-US" sz="3200" dirty="0">
                <a:solidFill>
                  <a:srgbClr val="FF0000"/>
                </a:solidFill>
              </a:rPr>
              <a:t>5</a:t>
            </a:r>
          </a:p>
          <a:p>
            <a:pPr lvl="0">
              <a:lnSpc>
                <a:spcPct val="150000"/>
              </a:lnSpc>
            </a:pPr>
            <a:r>
              <a:rPr lang="en-US" sz="3200" dirty="0">
                <a:solidFill>
                  <a:prstClr val="black"/>
                </a:solidFill>
              </a:rPr>
              <a:t>a jar of </a:t>
            </a:r>
            <a:r>
              <a:rPr lang="en-US" sz="3200" dirty="0">
                <a:solidFill>
                  <a:srgbClr val="FF0000"/>
                </a:solidFill>
              </a:rPr>
              <a:t>6</a:t>
            </a:r>
          </a:p>
          <a:p>
            <a:pPr lvl="0">
              <a:lnSpc>
                <a:spcPct val="150000"/>
              </a:lnSpc>
            </a:pPr>
            <a:r>
              <a:rPr lang="en-US" sz="3200" dirty="0">
                <a:solidFill>
                  <a:prstClr val="black"/>
                </a:solidFill>
              </a:rPr>
              <a:t>a bottle of </a:t>
            </a:r>
            <a:r>
              <a:rPr lang="en-US" sz="3200" dirty="0">
                <a:solidFill>
                  <a:srgbClr val="FF0000"/>
                </a:solidFill>
              </a:rPr>
              <a:t>7</a:t>
            </a:r>
          </a:p>
          <a:p>
            <a:pPr lvl="0"/>
            <a:endParaRPr lang="en-US" sz="3200" dirty="0">
              <a:solidFill>
                <a:prstClr val="black"/>
              </a:solidFill>
            </a:endParaRPr>
          </a:p>
          <a:p>
            <a:pPr lvl="0"/>
            <a:endParaRPr lang="en-US" sz="3200" dirty="0">
              <a:solidFill>
                <a:prstClr val="black"/>
              </a:solidFill>
            </a:endParaRPr>
          </a:p>
          <a:p>
            <a:pPr lvl="0"/>
            <a:endParaRPr lang="en-US" sz="3200" dirty="0">
              <a:solidFill>
                <a:prstClr val="black"/>
              </a:solidFill>
            </a:endParaRPr>
          </a:p>
          <a:p>
            <a:pPr lvl="0"/>
            <a:endParaRPr lang="en-US" sz="3200" dirty="0">
              <a:solidFill>
                <a:prstClr val="black"/>
              </a:solidFill>
            </a:endParaRPr>
          </a:p>
        </p:txBody>
      </p:sp>
      <p:cxnSp>
        <p:nvCxnSpPr>
          <p:cNvPr id="9" name="Straight Connector 8"/>
          <p:cNvCxnSpPr>
            <a:cxnSpLocks/>
          </p:cNvCxnSpPr>
          <p:nvPr/>
        </p:nvCxnSpPr>
        <p:spPr>
          <a:xfrm>
            <a:off x="4870174" y="1709530"/>
            <a:ext cx="3071191" cy="131307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cxnSpLocks/>
          </p:cNvCxnSpPr>
          <p:nvPr/>
        </p:nvCxnSpPr>
        <p:spPr>
          <a:xfrm flipV="1">
            <a:off x="5396948" y="1739348"/>
            <a:ext cx="2544417" cy="66095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cxnSpLocks/>
          </p:cNvCxnSpPr>
          <p:nvPr/>
        </p:nvCxnSpPr>
        <p:spPr>
          <a:xfrm>
            <a:off x="4870174" y="3142493"/>
            <a:ext cx="3071191" cy="676025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cxnSpLocks/>
          </p:cNvCxnSpPr>
          <p:nvPr/>
        </p:nvCxnSpPr>
        <p:spPr>
          <a:xfrm flipV="1">
            <a:off x="5396948" y="2400300"/>
            <a:ext cx="2544417" cy="1418218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870174" y="4651513"/>
            <a:ext cx="3071191" cy="1282148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4770781" y="5292587"/>
            <a:ext cx="3170584" cy="94422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cxnSpLocks/>
          </p:cNvCxnSpPr>
          <p:nvPr/>
        </p:nvCxnSpPr>
        <p:spPr>
          <a:xfrm flipV="1">
            <a:off x="5396948" y="4651513"/>
            <a:ext cx="2544417" cy="1421296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814353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901"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2537227547"/>
      </p:ext>
    </p:extLst>
  </p:cSld>
  <p:clrMapOvr>
    <a:masterClrMapping/>
  </p:clrMapOvr>
  <p:transition spd="med">
    <p:split orient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198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50906" y="4114805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Presentation  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125431"/>
      </p:ext>
    </p:extLst>
  </p:cSld>
  <p:clrMapOvr>
    <a:masterClrMapping/>
  </p:clrMapOvr>
  <p:transition spd="med">
    <p:split orient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095" y="893072"/>
            <a:ext cx="1524000" cy="10763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4501" y="1059758"/>
            <a:ext cx="1438275" cy="7429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1608" y="1131196"/>
            <a:ext cx="1466850" cy="6667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99099" y="1059758"/>
            <a:ext cx="1504950" cy="723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64690" y="1064521"/>
            <a:ext cx="1457325" cy="7334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1732" y="3314700"/>
            <a:ext cx="466725" cy="1143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77970" y="3314700"/>
            <a:ext cx="419100" cy="1143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84584" y="3433762"/>
            <a:ext cx="419100" cy="9715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18211" y="3349279"/>
            <a:ext cx="466725" cy="10763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593327" y="3358804"/>
            <a:ext cx="400050" cy="10668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34009" y="2206487"/>
            <a:ext cx="1851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too many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76507" y="2206483"/>
            <a:ext cx="26129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a lot of/lots of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183797" y="2206485"/>
            <a:ext cx="21910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</a:rPr>
              <a:t>some/a few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26594" y="2206484"/>
            <a:ext cx="1851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FF"/>
                </a:solidFill>
              </a:rPr>
              <a:t>(very) few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465904" y="2206483"/>
            <a:ext cx="7056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no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11424" y="4803934"/>
            <a:ext cx="1851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too much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69281" y="4822526"/>
            <a:ext cx="26838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a lot of/lots of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059027" y="4822526"/>
            <a:ext cx="23622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</a:rPr>
              <a:t>some/a little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591750" y="4846524"/>
            <a:ext cx="2186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FF"/>
                </a:solidFill>
              </a:rPr>
              <a:t>(very) little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465904" y="4803933"/>
            <a:ext cx="6957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no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888606" y="430269"/>
            <a:ext cx="21685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Quantifiers </a:t>
            </a:r>
          </a:p>
        </p:txBody>
      </p:sp>
    </p:spTree>
    <p:extLst>
      <p:ext uri="{BB962C8B-B14F-4D97-AF65-F5344CB8AC3E}">
        <p14:creationId xmlns:p14="http://schemas.microsoft.com/office/powerpoint/2010/main" val="261094583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20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3975" y="1014206"/>
            <a:ext cx="9544050" cy="50482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42961" y="429431"/>
            <a:ext cx="3906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1"/>
                </a:solidFill>
              </a:rPr>
              <a:t>Read the examples.</a:t>
            </a:r>
          </a:p>
        </p:txBody>
      </p:sp>
    </p:spTree>
    <p:extLst>
      <p:ext uri="{BB962C8B-B14F-4D97-AF65-F5344CB8AC3E}">
        <p14:creationId xmlns:p14="http://schemas.microsoft.com/office/powerpoint/2010/main" val="1648047868"/>
      </p:ext>
    </p:extLst>
  </p:cSld>
  <p:clrMapOvr>
    <a:masterClrMapping/>
  </p:clrMapOvr>
  <p:transition spd="med">
    <p:split orient="vert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1451</TotalTime>
  <Words>820</Words>
  <Application>Microsoft Office PowerPoint</Application>
  <PresentationFormat>Widescreen</PresentationFormat>
  <Paragraphs>162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Trinh Le</dc:creator>
  <cp:lastModifiedBy>Vũ Trần Gia Bửu</cp:lastModifiedBy>
  <cp:revision>202</cp:revision>
  <dcterms:created xsi:type="dcterms:W3CDTF">2021-09-24T06:18:33Z</dcterms:created>
  <dcterms:modified xsi:type="dcterms:W3CDTF">2023-08-02T10:39:54Z</dcterms:modified>
</cp:coreProperties>
</file>