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75" r:id="rId6"/>
    <p:sldId id="261" r:id="rId7"/>
    <p:sldId id="262" r:id="rId8"/>
    <p:sldId id="256" r:id="rId9"/>
    <p:sldId id="263" r:id="rId10"/>
    <p:sldId id="264" r:id="rId11"/>
    <p:sldId id="265" r:id="rId12"/>
    <p:sldId id="266" r:id="rId13"/>
    <p:sldId id="269" r:id="rId14"/>
    <p:sldId id="267" r:id="rId15"/>
    <p:sldId id="270" r:id="rId16"/>
    <p:sldId id="268" r:id="rId17"/>
    <p:sldId id="274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36" y="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4B38D-B1D5-4EA7-80F0-9366FEC09943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DA692-A935-44C0-8E15-FA3CA1144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2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3028F-45BD-48ED-B44B-E86A89F7F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7C5-91D9-4DCF-AFE5-6B6F5D24B7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1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7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7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4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7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6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3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0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3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8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073C-62C3-477E-99F0-375CB1409AA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4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457200" y="2514600"/>
            <a:ext cx="8763000" cy="2971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con học sinh</a:t>
            </a:r>
          </a:p>
          <a:p>
            <a:pPr algn="ctr"/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328613" y="1655763"/>
            <a:ext cx="974407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vi-VN" sz="7200" b="1" smtClean="0">
                <a:solidFill>
                  <a:srgbClr val="FF0000"/>
                </a:solidFill>
                <a:latin typeface="+mn-lt"/>
              </a:rPr>
              <a:t>Nhiệt liệt chào mừng</a:t>
            </a:r>
            <a:endParaRPr lang="en-US" altLang="vi-VN" sz="1800" smtClean="0">
              <a:solidFill>
                <a:srgbClr val="CC00CC"/>
              </a:solidFill>
              <a:latin typeface="+mn-lt"/>
            </a:endParaRPr>
          </a:p>
        </p:txBody>
      </p:sp>
      <p:sp>
        <p:nvSpPr>
          <p:cNvPr id="5" name="32-Point Star 2"/>
          <p:cNvSpPr>
            <a:spLocks noChangeArrowheads="1"/>
          </p:cNvSpPr>
          <p:nvPr/>
        </p:nvSpPr>
        <p:spPr bwMode="auto">
          <a:xfrm>
            <a:off x="6629400" y="1295400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endParaRPr lang="vi-VN" altLang="vi-VN" sz="1800" b="1">
              <a:latin typeface="Calibri" pitchFamily="34" charset="0"/>
            </a:endParaRPr>
          </a:p>
        </p:txBody>
      </p:sp>
      <p:sp>
        <p:nvSpPr>
          <p:cNvPr id="6" name="32-Point Star 2"/>
          <p:cNvSpPr>
            <a:spLocks noChangeArrowheads="1"/>
          </p:cNvSpPr>
          <p:nvPr/>
        </p:nvSpPr>
        <p:spPr bwMode="auto">
          <a:xfrm>
            <a:off x="7924800" y="457200"/>
            <a:ext cx="609600" cy="4572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endParaRPr lang="vi-VN" altLang="vi-VN" sz="1800" b="1">
              <a:latin typeface="Calibri" pitchFamily="34" charset="0"/>
            </a:endParaRPr>
          </a:p>
        </p:txBody>
      </p:sp>
      <p:sp>
        <p:nvSpPr>
          <p:cNvPr id="7" name="32-Point Star 2"/>
          <p:cNvSpPr>
            <a:spLocks noChangeArrowheads="1"/>
          </p:cNvSpPr>
          <p:nvPr/>
        </p:nvSpPr>
        <p:spPr bwMode="auto">
          <a:xfrm>
            <a:off x="4267200" y="1066800"/>
            <a:ext cx="838200" cy="6858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endParaRPr lang="vi-VN" altLang="vi-VN" sz="1800" b="1">
              <a:latin typeface="Calibri" pitchFamily="34" charset="0"/>
            </a:endParaRPr>
          </a:p>
        </p:txBody>
      </p:sp>
      <p:sp>
        <p:nvSpPr>
          <p:cNvPr id="8" name="32-Point Star 2"/>
          <p:cNvSpPr>
            <a:spLocks noChangeArrowheads="1"/>
          </p:cNvSpPr>
          <p:nvPr/>
        </p:nvSpPr>
        <p:spPr bwMode="auto">
          <a:xfrm>
            <a:off x="914400" y="381000"/>
            <a:ext cx="685800" cy="7620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endParaRPr lang="vi-VN" altLang="vi-VN" sz="1800" b="1">
              <a:latin typeface="Calibri" pitchFamily="34" charset="0"/>
            </a:endParaRPr>
          </a:p>
        </p:txBody>
      </p:sp>
      <p:sp>
        <p:nvSpPr>
          <p:cNvPr id="9" name="32-Point Star 2"/>
          <p:cNvSpPr>
            <a:spLocks noChangeArrowheads="1"/>
          </p:cNvSpPr>
          <p:nvPr/>
        </p:nvSpPr>
        <p:spPr bwMode="auto">
          <a:xfrm>
            <a:off x="2590800" y="1219200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endParaRPr lang="vi-VN" altLang="vi-VN" sz="1800" b="1">
              <a:latin typeface="Calibri" pitchFamily="34" charset="0"/>
            </a:endParaRPr>
          </a:p>
        </p:txBody>
      </p:sp>
      <p:sp>
        <p:nvSpPr>
          <p:cNvPr id="10" name="32-Point Star 2"/>
          <p:cNvSpPr>
            <a:spLocks noChangeArrowheads="1"/>
          </p:cNvSpPr>
          <p:nvPr/>
        </p:nvSpPr>
        <p:spPr bwMode="auto">
          <a:xfrm>
            <a:off x="685800" y="1676400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endParaRPr lang="vi-VN" altLang="vi-VN" sz="1800" b="1">
              <a:latin typeface="Calibri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09800" y="5562600"/>
            <a:ext cx="617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vi-VN" sz="4000" b="1">
              <a:solidFill>
                <a:srgbClr val="FF3300"/>
              </a:solidFill>
              <a:latin typeface=".VnAristote" pitchFamily="34" charset="0"/>
            </a:endParaRP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2243138" y="4621213"/>
            <a:ext cx="4486275" cy="10556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 môn : </a:t>
            </a:r>
            <a:r>
              <a:rPr lang="en-US" sz="2400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vần– </a:t>
            </a:r>
            <a:r>
              <a:rPr lang="en-US" sz="24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2400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endParaRPr lang="en-US" sz="2400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1066800" y="685800"/>
            <a:ext cx="7162800" cy="2438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54352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Trường Tiểu học Tân </a:t>
            </a:r>
            <a:r>
              <a:rPr lang="vi-VN" sz="3600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Hội</a:t>
            </a:r>
            <a:r>
              <a:rPr lang="en-US" sz="3600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A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6275" y="0"/>
            <a:ext cx="4400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4288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4599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9017E-6 L -0.53507 -0.00208 " pathEditMode="relative" rAng="0" ptsTypes="AA">
                                      <p:cBhvr>
                                        <p:cTn id="11" dur="5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-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199"/>
            <a:ext cx="8610600" cy="1200321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600" smtClean="0">
                <a:solidFill>
                  <a:schemeClr val="tx1">
                    <a:lumMod val="85000"/>
                    <a:lumOff val="15000"/>
                  </a:schemeClr>
                </a:solidFill>
                <a:latin typeface="HP-222" pitchFamily="34" charset="0"/>
              </a:rPr>
              <a:t>Mở rộng: Tìm các tiếng ngoài bài chứa vần </a:t>
            </a:r>
            <a:r>
              <a:rPr lang="en-US" sz="3600" smtClean="0">
                <a:solidFill>
                  <a:srgbClr val="FF0000"/>
                </a:solidFill>
                <a:latin typeface="HP-222" pitchFamily="34" charset="0"/>
              </a:rPr>
              <a:t>em, ép </a:t>
            </a:r>
            <a:endParaRPr lang="en-US" sz="3600">
              <a:solidFill>
                <a:srgbClr val="FF0000"/>
              </a:solidFill>
              <a:latin typeface="HP-22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1100" y="1899191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4. TËp viÕt (b¶ng con)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90678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2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 deo viết bài 4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381000"/>
            <a:ext cx="8534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1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799"/>
            <a:ext cx="7315200" cy="5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00" y="0"/>
            <a:ext cx="24130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TËp ®äc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10771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HP-222" pitchFamily="34" charset="0"/>
              </a:rPr>
              <a:t>Tiết 2</a:t>
            </a:r>
            <a:endParaRPr lang="en-US" b="1">
              <a:solidFill>
                <a:srgbClr val="FF0000"/>
              </a:solidFill>
              <a:latin typeface="HP-22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" y="0"/>
            <a:ext cx="24130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TËp ®äc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634" y="152400"/>
            <a:ext cx="1582366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 vẽ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HP-222" pitchFamily="34" charset="0"/>
              </a:rPr>
              <a:t>  </a:t>
            </a:r>
            <a:r>
              <a:rPr lang="en-US" sz="2800" smtClean="0">
                <a:latin typeface="HP-222" pitchFamily="34" charset="0"/>
              </a:rPr>
              <a:t>Cá chép và gà nhép thi vẽ.</a:t>
            </a:r>
          </a:p>
          <a:p>
            <a:r>
              <a:rPr lang="en-US" sz="2800" smtClean="0">
                <a:latin typeface="HP-222" pitchFamily="34" charset="0"/>
              </a:rPr>
              <a:t>  Cá chép vẽ nó làm vua. Gà nhép vẽ gà mẹ chăm lũ gà em.</a:t>
            </a:r>
          </a:p>
          <a:p>
            <a:r>
              <a:rPr lang="en-US" sz="2800" smtClean="0">
                <a:latin typeface="HP-222" pitchFamily="34" charset="0"/>
              </a:rPr>
              <a:t>   Cô cò, chú trắm chấm thi. Họ cho là gà nhép vẽ vừa đẹp vừa có ý nghĩa.</a:t>
            </a:r>
            <a:endParaRPr lang="en-US" sz="2800">
              <a:latin typeface="HP-222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7" y="3070324"/>
            <a:ext cx="8763000" cy="355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831574"/>
            <a:ext cx="176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P-222" pitchFamily="34" charset="0"/>
              </a:rPr>
              <a:t>Cá chép 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1886" y="828261"/>
            <a:ext cx="1750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P-222" pitchFamily="34" charset="0"/>
              </a:rPr>
              <a:t>gà nhép 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0982" y="1259198"/>
            <a:ext cx="1154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P-222" pitchFamily="34" charset="0"/>
              </a:rPr>
              <a:t>chăm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1874" y="1683508"/>
            <a:ext cx="1311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P-222" pitchFamily="34" charset="0"/>
              </a:rPr>
              <a:t>gà em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7719" y="2120348"/>
            <a:ext cx="990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P-222" pitchFamily="34" charset="0"/>
              </a:rPr>
              <a:t>trắm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5870" y="2120348"/>
            <a:ext cx="1670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P-222" pitchFamily="34" charset="0"/>
              </a:rPr>
              <a:t>chấm thi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2724" y="2547104"/>
            <a:ext cx="889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P-222" pitchFamily="34" charset="0"/>
              </a:rPr>
              <a:t>đẹp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" y="0"/>
            <a:ext cx="24130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TËp ®äc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634" y="152400"/>
            <a:ext cx="1582366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 vẽ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HP-222" pitchFamily="34" charset="0"/>
              </a:rPr>
              <a:t>  </a:t>
            </a:r>
            <a:r>
              <a:rPr lang="en-US" sz="2800" smtClean="0">
                <a:latin typeface="HP-222" pitchFamily="34" charset="0"/>
              </a:rPr>
              <a:t>Cá chép và gà nhép thi vẽ.</a:t>
            </a:r>
          </a:p>
          <a:p>
            <a:r>
              <a:rPr lang="en-US" sz="2800" smtClean="0">
                <a:latin typeface="HP-222" pitchFamily="34" charset="0"/>
              </a:rPr>
              <a:t>  Cá chép vẽ nó làm vua. Gà nhép vẽ gà mẹ chăm lũ gà em.</a:t>
            </a:r>
          </a:p>
          <a:p>
            <a:r>
              <a:rPr lang="en-US" sz="2800" smtClean="0">
                <a:latin typeface="HP-222" pitchFamily="34" charset="0"/>
              </a:rPr>
              <a:t>   Cô cò, chú trắm chấm thi. Họ cho là gà nhép vẽ vừa đẹp vừa có ý nghĩa.</a:t>
            </a:r>
            <a:endParaRPr lang="en-US" sz="2800">
              <a:latin typeface="HP-222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7" y="3070324"/>
            <a:ext cx="8763000" cy="355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457200" y="768626"/>
            <a:ext cx="177800" cy="3418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rgbClr val="FF0000"/>
                </a:solidFill>
              </a:rPr>
              <a:t>1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8117" y="1222513"/>
            <a:ext cx="177800" cy="3418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2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29426" y="1214062"/>
            <a:ext cx="177800" cy="3418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3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100" y="2057400"/>
            <a:ext cx="177800" cy="3418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4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95517" y="2057400"/>
            <a:ext cx="177800" cy="3418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5</a:t>
            </a:r>
            <a:endParaRPr lang="en-US" sz="2400" b="1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828800" y="2667000"/>
            <a:ext cx="762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133061" y="839369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P-222" pitchFamily="34" charset="0"/>
              </a:rPr>
              <a:t>chép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3183" y="1270018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P-222" pitchFamily="34" charset="0"/>
              </a:rPr>
              <a:t>chép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94588" y="811355"/>
            <a:ext cx="1074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P-222" pitchFamily="34" charset="0"/>
              </a:rPr>
              <a:t>nhép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0" y="1270946"/>
            <a:ext cx="1074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P-222" pitchFamily="34" charset="0"/>
              </a:rPr>
              <a:t>nhép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68206" y="2118579"/>
            <a:ext cx="1074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P-222" pitchFamily="34" charset="0"/>
              </a:rPr>
              <a:t>nhép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72682" y="1705127"/>
            <a:ext cx="734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P-222" pitchFamily="34" charset="0"/>
              </a:rPr>
              <a:t>em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2" grpId="0"/>
      <p:bldP spid="21" grpId="0"/>
      <p:bldP spid="24" grpId="0"/>
      <p:bldP spid="25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199"/>
            <a:ext cx="3657600" cy="294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199"/>
            <a:ext cx="3962400" cy="327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52400" y="389808"/>
            <a:ext cx="685800" cy="56269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HP-222" pitchFamily="34" charset="0"/>
              </a:rPr>
              <a:t>?</a:t>
            </a:r>
            <a:endParaRPr lang="en-US" sz="4000" b="1">
              <a:solidFill>
                <a:schemeClr val="tx2">
                  <a:lumMod val="60000"/>
                  <a:lumOff val="40000"/>
                </a:schemeClr>
              </a:solidFill>
              <a:latin typeface="HP-222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78767"/>
            <a:ext cx="82295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HP-222" pitchFamily="34" charset="0"/>
              </a:rPr>
              <a:t>1)Em đoán xem: Ai thắng trong cuộc thi? </a:t>
            </a:r>
            <a:endParaRPr lang="en-US" sz="3200">
              <a:latin typeface="HP-222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1" y="2705481"/>
            <a:ext cx="838199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HP-222" pitchFamily="34" charset="0"/>
              </a:rPr>
              <a:t>?</a:t>
            </a:r>
            <a:endParaRPr lang="en-US" sz="8000" b="1">
              <a:solidFill>
                <a:srgbClr val="FF0000"/>
              </a:solidFill>
              <a:latin typeface="HP-222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257799"/>
            <a:ext cx="7010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HP-222" pitchFamily="34" charset="0"/>
              </a:rPr>
              <a:t>2) Vì sao em nghĩ là bạn đó thắng </a:t>
            </a:r>
            <a:endParaRPr lang="en-US" sz="3200">
              <a:latin typeface="HP-22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08722"/>
            <a:ext cx="4038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HP-222" pitchFamily="34" charset="0"/>
              </a:rPr>
              <a:t>Bài 2: Tập đọc (thi vẽ)</a:t>
            </a:r>
            <a:endParaRPr lang="en-US" sz="2800">
              <a:latin typeface="HP-222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HP-222" pitchFamily="34" charset="0"/>
              </a:rPr>
              <a:t>Ai thắng trong cuộc thi? Vì sao em nghĩ là bạn đó thắng? Khoanh tròn chữ cái trước ý đúng:</a:t>
            </a:r>
            <a:endParaRPr lang="en-US" sz="2800">
              <a:latin typeface="HP-222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8686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HP-222" pitchFamily="34" charset="0"/>
              </a:rPr>
              <a:t>a) Cá chép thắng. Vì nó vẽ mình làm vua rất đẹp.</a:t>
            </a:r>
            <a:endParaRPr lang="en-US" sz="2800">
              <a:latin typeface="HP-222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124199"/>
            <a:ext cx="82296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HP-222" pitchFamily="34" charset="0"/>
              </a:rPr>
              <a:t>b) Gà nhép thắng. Vì nó vẽ vừa đẹp vừa có ý nghĩa.</a:t>
            </a:r>
            <a:endParaRPr lang="en-US" sz="2800">
              <a:latin typeface="HP-222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2643" y="3124199"/>
            <a:ext cx="533400" cy="553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957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6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0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  <a:endParaRPr lang="en-US" sz="88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26160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rgbClr val="0070C0"/>
                </a:solidFill>
                <a:latin typeface="HP-222" pitchFamily="34" charset="0"/>
              </a:rPr>
              <a:t>Bé Lê</a:t>
            </a:r>
            <a:endParaRPr lang="en-US" sz="3600">
              <a:solidFill>
                <a:srgbClr val="0070C0"/>
              </a:solidFill>
              <a:latin typeface="HP-222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575" y="762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HP-222" pitchFamily="34" charset="0"/>
              </a:rPr>
              <a:t> </a:t>
            </a:r>
            <a:r>
              <a:rPr lang="vi-VN" sz="2800" smtClean="0">
                <a:latin typeface="HP-222" pitchFamily="34" charset="0"/>
              </a:rPr>
              <a:t>  Bé Lê mê ti vi. Ti vi có sâm cầm. Bé chỉ: </a:t>
            </a:r>
            <a:r>
              <a:rPr lang="en-US" sz="2800" smtClean="0">
                <a:latin typeface="HP-222" pitchFamily="34" charset="0"/>
              </a:rPr>
              <a:t>“</a:t>
            </a:r>
            <a:r>
              <a:rPr lang="vi-VN" sz="2800" smtClean="0">
                <a:latin typeface="HP-222" pitchFamily="34" charset="0"/>
              </a:rPr>
              <a:t>Cò...cò...</a:t>
            </a:r>
            <a:r>
              <a:rPr lang="en-US" sz="2800" smtClean="0">
                <a:latin typeface="HP-222" pitchFamily="34" charset="0"/>
              </a:rPr>
              <a:t>”</a:t>
            </a:r>
            <a:r>
              <a:rPr lang="vi-VN" sz="2800" smtClean="0">
                <a:latin typeface="HP-222" pitchFamily="34" charset="0"/>
              </a:rPr>
              <a:t>.</a:t>
            </a:r>
          </a:p>
          <a:p>
            <a:r>
              <a:rPr lang="vi-VN" sz="2800" smtClean="0">
                <a:latin typeface="HP-222" pitchFamily="34" charset="0"/>
              </a:rPr>
              <a:t>Ti vi có cá mập. Bé la:</a:t>
            </a:r>
            <a:r>
              <a:rPr lang="en-US" sz="2800" smtClean="0">
                <a:latin typeface="HP-222" pitchFamily="34" charset="0"/>
              </a:rPr>
              <a:t> “</a:t>
            </a:r>
            <a:r>
              <a:rPr lang="vi-VN" sz="2800" smtClean="0">
                <a:latin typeface="HP-222" pitchFamily="34" charset="0"/>
              </a:rPr>
              <a:t>Sợ!</a:t>
            </a:r>
            <a:r>
              <a:rPr lang="en-US" sz="2800" smtClean="0">
                <a:latin typeface="HP-222" pitchFamily="34" charset="0"/>
              </a:rPr>
              <a:t>”</a:t>
            </a:r>
            <a:r>
              <a:rPr lang="vi-VN" sz="2800" smtClean="0">
                <a:latin typeface="HP-222" pitchFamily="34" charset="0"/>
              </a:rPr>
              <a:t>. Má bế bé, vỗ về: </a:t>
            </a:r>
            <a:r>
              <a:rPr lang="en-US" sz="2800" smtClean="0">
                <a:latin typeface="HP-222" pitchFamily="34" charset="0"/>
              </a:rPr>
              <a:t>“</a:t>
            </a:r>
            <a:r>
              <a:rPr lang="vi-VN" sz="2800" smtClean="0">
                <a:latin typeface="HP-222" pitchFamily="34" charset="0"/>
              </a:rPr>
              <a:t>Cá mập ở ti vi mà</a:t>
            </a:r>
            <a:r>
              <a:rPr lang="en-US" sz="2800" smtClean="0">
                <a:latin typeface="HP-222" pitchFamily="34" charset="0"/>
              </a:rPr>
              <a:t>”</a:t>
            </a:r>
            <a:r>
              <a:rPr lang="vi-VN" sz="2800" smtClean="0">
                <a:latin typeface="HP-222" pitchFamily="34" charset="0"/>
              </a:rPr>
              <a:t>. Má ấm quá, bé chả sợ nữa.</a:t>
            </a:r>
            <a:endParaRPr lang="en-US" sz="2800">
              <a:latin typeface="HP-222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382000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76400" y="762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 tra bµi cò</a:t>
            </a:r>
            <a:endParaRPr lang="en-US" sz="40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943600"/>
            <a:ext cx="629379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HP-222" pitchFamily="34" charset="0"/>
              </a:rPr>
              <a:t>Vì sao bé Lê không sợ cá mập nữa?</a:t>
            </a:r>
            <a:endParaRPr lang="en-US" sz="2800">
              <a:latin typeface="HP-22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9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6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6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5" y="2658110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5" y="569596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6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 smtClean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1770" y="2634220"/>
            <a:ext cx="3370263" cy="321153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7170" y="3048000"/>
            <a:ext cx="2796672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smtClean="0">
                <a:solidFill>
                  <a:srgbClr val="008000"/>
                </a:solidFill>
                <a:latin typeface="HP-222" pitchFamily="34" charset="0"/>
              </a:rPr>
              <a:t>em</a:t>
            </a:r>
            <a:endParaRPr lang="en-US" sz="13000">
              <a:solidFill>
                <a:srgbClr val="008000"/>
              </a:solidFill>
              <a:latin typeface="HP-222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06740"/>
            <a:ext cx="7696200" cy="156966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latin typeface="HP001 4 hàng" pitchFamily="34" charset="0"/>
                <a:cs typeface="Times New Roman" pitchFamily="18" charset="0"/>
              </a:rPr>
              <a:t>Thứ </a:t>
            </a:r>
            <a:r>
              <a:rPr lang="en-US" sz="3200" b="1" smtClean="0">
                <a:latin typeface="HP001 4 hàng" pitchFamily="34" charset="0"/>
                <a:cs typeface="Times New Roman" pitchFamily="18" charset="0"/>
              </a:rPr>
              <a:t>ngày tháng năm </a:t>
            </a:r>
            <a:r>
              <a:rPr lang="en-US" sz="3200" b="1">
                <a:latin typeface="HP001 4 hàng" pitchFamily="34" charset="0"/>
                <a:cs typeface="Times New Roman" pitchFamily="18" charset="0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latin typeface="HP001 4 hàng" pitchFamily="34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52400" y="1509831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 </a:t>
            </a:r>
            <a:r>
              <a:rPr lang="en-US" sz="4000" b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41: </a:t>
            </a:r>
            <a:endParaRPr lang="en-US" sz="4000" b="1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1310959"/>
            <a:ext cx="6564894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smtClean="0">
                <a:solidFill>
                  <a:srgbClr val="FF0000"/>
                </a:solidFill>
                <a:latin typeface="HP-222" pitchFamily="34" charset="0"/>
                <a:cs typeface="Times New Roman" pitchFamily="18" charset="0"/>
              </a:rPr>
              <a:t>em</a:t>
            </a:r>
            <a:r>
              <a:rPr lang="en-US" sz="540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– </a:t>
            </a:r>
            <a:r>
              <a:rPr lang="en-US" sz="5400" smtClean="0">
                <a:solidFill>
                  <a:srgbClr val="FF0000"/>
                </a:solidFill>
                <a:latin typeface="HP-222" pitchFamily="34" charset="0"/>
                <a:cs typeface="Times New Roman" pitchFamily="18" charset="0"/>
              </a:rPr>
              <a:t>ep</a:t>
            </a:r>
            <a:endParaRPr lang="en-US" sz="5400">
              <a:solidFill>
                <a:srgbClr val="FF0000"/>
              </a:solidFill>
              <a:latin typeface="HP-222" pitchFamily="34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95800" y="2649779"/>
            <a:ext cx="3370263" cy="321153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3124200"/>
            <a:ext cx="2895599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smtClean="0">
                <a:solidFill>
                  <a:srgbClr val="008000"/>
                </a:solidFill>
                <a:latin typeface="HP-222" pitchFamily="34" charset="0"/>
              </a:rPr>
              <a:t>ep</a:t>
            </a:r>
            <a:endParaRPr lang="en-US" sz="13000">
              <a:solidFill>
                <a:srgbClr val="008000"/>
              </a:solidFill>
              <a:latin typeface="HP-22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4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/>
      <p:bldP spid="16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7620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29591"/>
            <a:ext cx="3657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smtClean="0">
                <a:latin typeface="HP-222" pitchFamily="34" charset="0"/>
              </a:rPr>
              <a:t>k</a:t>
            </a:r>
            <a:r>
              <a:rPr lang="en-US" sz="7200" smtClean="0">
                <a:solidFill>
                  <a:srgbClr val="FF0000"/>
                </a:solidFill>
                <a:latin typeface="HP-222" pitchFamily="34" charset="0"/>
              </a:rPr>
              <a:t>em</a:t>
            </a:r>
            <a:r>
              <a:rPr lang="en-US" sz="7200" smtClean="0">
                <a:latin typeface="HP-222" pitchFamily="34" charset="0"/>
              </a:rPr>
              <a:t> </a:t>
            </a:r>
            <a:endParaRPr lang="en-US" sz="7200">
              <a:solidFill>
                <a:srgbClr val="00B050"/>
              </a:solidFill>
              <a:latin typeface="HP-222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4439744"/>
            <a:ext cx="3657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smtClean="0">
                <a:latin typeface="HP-222" pitchFamily="34" charset="0"/>
              </a:rPr>
              <a:t>d</a:t>
            </a:r>
            <a:r>
              <a:rPr lang="en-US" sz="7200" smtClean="0">
                <a:solidFill>
                  <a:srgbClr val="FF0000"/>
                </a:solidFill>
                <a:latin typeface="HP-222" pitchFamily="34" charset="0"/>
              </a:rPr>
              <a:t>ep</a:t>
            </a:r>
            <a:endParaRPr lang="en-US" sz="7200">
              <a:solidFill>
                <a:srgbClr val="FF0000"/>
              </a:solidFill>
              <a:latin typeface="HP-222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7917" y="3752158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HP-222" pitchFamily="34" charset="0"/>
              </a:rPr>
              <a:t>,</a:t>
            </a:r>
            <a:endParaRPr lang="en-US" sz="7200">
              <a:latin typeface="HP-222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499" y="5518835"/>
            <a:ext cx="1590675" cy="74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chemeClr val="tx1"/>
                </a:solidFill>
                <a:latin typeface="HP-222" pitchFamily="34" charset="0"/>
              </a:rPr>
              <a:t>e</a:t>
            </a:r>
            <a:endParaRPr lang="en-US" sz="660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2175" y="5518835"/>
            <a:ext cx="1529877" cy="745356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00B050"/>
                </a:solidFill>
                <a:latin typeface=".VnAvant" pitchFamily="34" charset="0"/>
              </a:rPr>
              <a:t>m</a:t>
            </a:r>
            <a:endParaRPr lang="en-US" sz="660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852" y="4591050"/>
            <a:ext cx="3124200" cy="91099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chemeClr val="tx1"/>
                </a:solidFill>
                <a:latin typeface="HP-222" pitchFamily="34" charset="0"/>
              </a:rPr>
              <a:t>em</a:t>
            </a:r>
            <a:endParaRPr lang="en-US" sz="660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499" y="5525154"/>
            <a:ext cx="1597161" cy="74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chemeClr val="tx1"/>
                </a:solidFill>
                <a:latin typeface="HP-222" pitchFamily="34" charset="0"/>
              </a:rPr>
              <a:t>k</a:t>
            </a:r>
            <a:endParaRPr lang="en-US" sz="660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71903" y="5525154"/>
            <a:ext cx="1520149" cy="745356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HP-222" pitchFamily="34" charset="0"/>
              </a:rPr>
              <a:t>em</a:t>
            </a:r>
            <a:endParaRPr lang="en-US" sz="6600">
              <a:solidFill>
                <a:srgbClr val="FF0000"/>
              </a:solidFill>
              <a:latin typeface="HP-222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1499" y="4607844"/>
            <a:ext cx="3105151" cy="91099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chemeClr val="tx1"/>
                </a:solidFill>
                <a:latin typeface="HP-222" pitchFamily="34" charset="0"/>
              </a:rPr>
              <a:t>kem</a:t>
            </a:r>
            <a:endParaRPr lang="en-US" sz="720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00625" y="4584142"/>
            <a:ext cx="3428999" cy="1038863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chemeClr val="tx1"/>
                </a:solidFill>
                <a:latin typeface="HP-222" pitchFamily="34" charset="0"/>
              </a:rPr>
              <a:t>ep</a:t>
            </a:r>
            <a:endParaRPr lang="en-US" sz="720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25" y="5629912"/>
            <a:ext cx="1781175" cy="923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chemeClr val="tx1"/>
                </a:solidFill>
                <a:latin typeface="HP-222" pitchFamily="34" charset="0"/>
              </a:rPr>
              <a:t>e</a:t>
            </a:r>
            <a:endParaRPr lang="en-US" sz="660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81799" y="5629913"/>
            <a:ext cx="1647825" cy="923286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00B050"/>
                </a:solidFill>
                <a:latin typeface=".VnAvant" pitchFamily="34" charset="0"/>
              </a:rPr>
              <a:t>p</a:t>
            </a:r>
            <a:endParaRPr lang="en-US" sz="660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15318" y="4584142"/>
            <a:ext cx="3414305" cy="103544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chemeClr val="tx1"/>
                </a:solidFill>
                <a:latin typeface="HP-222" pitchFamily="34" charset="0"/>
              </a:rPr>
              <a:t>dep</a:t>
            </a:r>
            <a:endParaRPr lang="en-US" sz="720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18458" y="5623005"/>
            <a:ext cx="1763341" cy="1006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chemeClr val="tx1"/>
                </a:solidFill>
                <a:latin typeface="HP-222" pitchFamily="34" charset="0"/>
              </a:rPr>
              <a:t>d</a:t>
            </a:r>
            <a:endParaRPr lang="en-US" sz="660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81798" y="5600902"/>
            <a:ext cx="1647825" cy="102849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HP-222" pitchFamily="34" charset="0"/>
              </a:rPr>
              <a:t>ep</a:t>
            </a:r>
            <a:endParaRPr lang="en-US" sz="6600">
              <a:solidFill>
                <a:srgbClr val="FF0000"/>
              </a:solidFill>
              <a:latin typeface="HP-222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7917" y="3775670"/>
            <a:ext cx="631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HP-222" pitchFamily="34" charset="0"/>
              </a:rPr>
              <a:t>,</a:t>
            </a:r>
            <a:endParaRPr lang="en-US" sz="7200">
              <a:latin typeface="HP-222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190999" cy="343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2" y="1161447"/>
            <a:ext cx="47910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86610" y="48006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HP-222" pitchFamily="34" charset="0"/>
              </a:rPr>
              <a:t>,</a:t>
            </a:r>
            <a:endParaRPr lang="en-US" sz="7200">
              <a:latin typeface="HP-22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7620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617" y="4097131"/>
            <a:ext cx="271007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smtClean="0">
                <a:latin typeface="HP-222" pitchFamily="34" charset="0"/>
              </a:rPr>
              <a:t>k</a:t>
            </a:r>
            <a:r>
              <a:rPr lang="en-US" sz="7200" smtClean="0">
                <a:solidFill>
                  <a:srgbClr val="FF0000"/>
                </a:solidFill>
                <a:latin typeface="HP-222" pitchFamily="34" charset="0"/>
              </a:rPr>
              <a:t>em</a:t>
            </a:r>
            <a:r>
              <a:rPr lang="en-US" sz="7200" smtClean="0">
                <a:latin typeface="HP-222" pitchFamily="34" charset="0"/>
              </a:rPr>
              <a:t> </a:t>
            </a:r>
            <a:endParaRPr lang="en-US" sz="7200">
              <a:solidFill>
                <a:srgbClr val="00B050"/>
              </a:solidFill>
              <a:latin typeface="HP-222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0137" y="4100996"/>
            <a:ext cx="3657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smtClean="0">
                <a:latin typeface="HP-222" pitchFamily="34" charset="0"/>
              </a:rPr>
              <a:t>d</a:t>
            </a:r>
            <a:r>
              <a:rPr lang="en-US" sz="7200" smtClean="0">
                <a:solidFill>
                  <a:srgbClr val="FF0000"/>
                </a:solidFill>
                <a:latin typeface="HP-222" pitchFamily="34" charset="0"/>
              </a:rPr>
              <a:t>ep</a:t>
            </a:r>
            <a:endParaRPr lang="en-US" sz="7200">
              <a:solidFill>
                <a:srgbClr val="FF0000"/>
              </a:solidFill>
              <a:latin typeface="HP-222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8198" y="3422372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HP-222" pitchFamily="34" charset="0"/>
              </a:rPr>
              <a:t>,</a:t>
            </a:r>
            <a:endParaRPr lang="en-US" sz="7200">
              <a:latin typeface="HP-222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438588"/>
            <a:ext cx="2895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HP-222" pitchFamily="34" charset="0"/>
              </a:rPr>
              <a:t>ca - em - kem</a:t>
            </a:r>
            <a:endParaRPr lang="en-US" sz="3200">
              <a:latin typeface="HP-222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4455153"/>
            <a:ext cx="502920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HP-222" pitchFamily="34" charset="0"/>
              </a:rPr>
              <a:t>dờ - </a:t>
            </a:r>
            <a:r>
              <a:rPr lang="en-US" sz="3200" smtClean="0">
                <a:latin typeface="HP-222" pitchFamily="34" charset="0"/>
              </a:rPr>
              <a:t>ep -dep </a:t>
            </a:r>
            <a:r>
              <a:rPr lang="en-US" sz="3200" smtClean="0">
                <a:latin typeface="HP-222" pitchFamily="34" charset="0"/>
              </a:rPr>
              <a:t>- sắc - dép</a:t>
            </a:r>
            <a:endParaRPr lang="en-US" sz="3200">
              <a:latin typeface="HP-222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9" y="876939"/>
            <a:ext cx="3985591" cy="327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96" y="1283706"/>
            <a:ext cx="4224337" cy="28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64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/>
      <p:bldP spid="2" grpId="0" animBg="1"/>
      <p:bldP spid="2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5800" y="394971"/>
            <a:ext cx="2262731" cy="1979859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3395" y="457200"/>
            <a:ext cx="2796672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smtClean="0">
                <a:solidFill>
                  <a:srgbClr val="008000"/>
                </a:solidFill>
                <a:latin typeface="HP-222" pitchFamily="34" charset="0"/>
              </a:rPr>
              <a:t>em</a:t>
            </a:r>
            <a:endParaRPr lang="en-US" sz="9600">
              <a:solidFill>
                <a:srgbClr val="008000"/>
              </a:solidFill>
              <a:latin typeface="HP-222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52628" y="393349"/>
            <a:ext cx="2362201" cy="1838325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99460" y="447194"/>
            <a:ext cx="2268538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smtClean="0">
                <a:solidFill>
                  <a:srgbClr val="008000"/>
                </a:solidFill>
                <a:latin typeface="HP-222" pitchFamily="34" charset="0"/>
              </a:rPr>
              <a:t>ep</a:t>
            </a:r>
            <a:endParaRPr lang="en-US" sz="9600">
              <a:solidFill>
                <a:srgbClr val="008000"/>
              </a:solidFill>
              <a:latin typeface="HP-222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3058" y="527682"/>
            <a:ext cx="9541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smtClean="0">
                <a:solidFill>
                  <a:srgbClr val="008000"/>
                </a:solidFill>
                <a:latin typeface="HP-222" pitchFamily="34" charset="0"/>
              </a:rPr>
              <a:t>e</a:t>
            </a:r>
            <a:endParaRPr lang="en-US" sz="9600"/>
          </a:p>
        </p:txBody>
      </p:sp>
      <p:sp>
        <p:nvSpPr>
          <p:cNvPr id="3" name="Rectangle 2"/>
          <p:cNvSpPr/>
          <p:nvPr/>
        </p:nvSpPr>
        <p:spPr>
          <a:xfrm>
            <a:off x="1627522" y="462628"/>
            <a:ext cx="13019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>
                <a:solidFill>
                  <a:srgbClr val="008000"/>
                </a:solidFill>
                <a:latin typeface="HP-222" pitchFamily="34" charset="0"/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6886" y="521964"/>
            <a:ext cx="9541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smtClean="0">
                <a:solidFill>
                  <a:srgbClr val="008000"/>
                </a:solidFill>
                <a:latin typeface="HP-222" pitchFamily="34" charset="0"/>
              </a:rPr>
              <a:t>e</a:t>
            </a:r>
            <a:endParaRPr lang="en-US" sz="9600"/>
          </a:p>
        </p:txBody>
      </p:sp>
      <p:sp>
        <p:nvSpPr>
          <p:cNvPr id="8" name="Rectangle 7"/>
          <p:cNvSpPr/>
          <p:nvPr/>
        </p:nvSpPr>
        <p:spPr>
          <a:xfrm>
            <a:off x="6019800" y="451966"/>
            <a:ext cx="10021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>
                <a:solidFill>
                  <a:srgbClr val="008000"/>
                </a:solidFill>
                <a:latin typeface="HP-222" pitchFamily="34" charset="0"/>
              </a:rPr>
              <a:t>p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743200" y="3505200"/>
            <a:ext cx="1893449" cy="685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38981" y="4191000"/>
            <a:ext cx="1893449" cy="7143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2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8634 L 0.08941 0.419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5231 L -0.39323 0.4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94444E-6 -2.96296E-6 L 0.31754 0.262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1312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-2.96296E-6 L -0.15156 0.52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2645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7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38250" y="981190"/>
            <a:ext cx="2608263" cy="195398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7790" y="1173356"/>
            <a:ext cx="2796672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smtClean="0">
                <a:solidFill>
                  <a:srgbClr val="008000"/>
                </a:solidFill>
                <a:latin typeface="HP-222" pitchFamily="34" charset="0"/>
              </a:rPr>
              <a:t>em</a:t>
            </a:r>
            <a:endParaRPr lang="en-US" sz="9600">
              <a:solidFill>
                <a:srgbClr val="008000"/>
              </a:solidFill>
              <a:latin typeface="HP-222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81600" y="981190"/>
            <a:ext cx="2667001" cy="1953347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95902" y="1165487"/>
            <a:ext cx="2895599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smtClean="0">
                <a:solidFill>
                  <a:srgbClr val="008000"/>
                </a:solidFill>
                <a:latin typeface="HP-222" pitchFamily="34" charset="0"/>
              </a:rPr>
              <a:t>ep</a:t>
            </a:r>
            <a:endParaRPr lang="en-US" sz="9600">
              <a:solidFill>
                <a:srgbClr val="008000"/>
              </a:solidFill>
              <a:latin typeface="HP-222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6825" y="3505200"/>
            <a:ext cx="27863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smtClean="0">
                <a:latin typeface="HP-222" pitchFamily="34" charset="0"/>
              </a:rPr>
              <a:t>k</a:t>
            </a:r>
            <a:r>
              <a:rPr lang="en-US" sz="9600" smtClean="0">
                <a:solidFill>
                  <a:srgbClr val="FF0000"/>
                </a:solidFill>
                <a:latin typeface="HP-222" pitchFamily="34" charset="0"/>
              </a:rPr>
              <a:t>em</a:t>
            </a:r>
            <a:endParaRPr lang="en-US" sz="9600"/>
          </a:p>
        </p:txBody>
      </p:sp>
      <p:sp>
        <p:nvSpPr>
          <p:cNvPr id="10" name="TextBox 9"/>
          <p:cNvSpPr txBox="1"/>
          <p:nvPr/>
        </p:nvSpPr>
        <p:spPr>
          <a:xfrm>
            <a:off x="5162551" y="3454020"/>
            <a:ext cx="3019426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smtClean="0">
                <a:latin typeface="HP-222" pitchFamily="34" charset="0"/>
              </a:rPr>
              <a:t>d</a:t>
            </a:r>
            <a:r>
              <a:rPr lang="en-US" sz="9600" smtClean="0">
                <a:solidFill>
                  <a:srgbClr val="FF0000"/>
                </a:solidFill>
                <a:latin typeface="HP-222" pitchFamily="34" charset="0"/>
              </a:rPr>
              <a:t>ep</a:t>
            </a:r>
            <a:endParaRPr lang="en-US" sz="9600">
              <a:solidFill>
                <a:srgbClr val="FF0000"/>
              </a:solidFill>
              <a:latin typeface="HP-222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49147" y="2853855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HP-222" pitchFamily="34" charset="0"/>
              </a:rPr>
              <a:t>,</a:t>
            </a:r>
            <a:endParaRPr lang="en-US" sz="7200">
              <a:latin typeface="HP-22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6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96" y="119974"/>
            <a:ext cx="88392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vi-V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HP-222" pitchFamily="34" charset="0"/>
              </a:rPr>
              <a:t>Tiếng nào có vần </a:t>
            </a:r>
            <a:r>
              <a:rPr lang="vi-VN" sz="2800" smtClean="0">
                <a:solidFill>
                  <a:srgbClr val="FF0000"/>
                </a:solidFill>
                <a:latin typeface="HP-222" pitchFamily="34" charset="0"/>
              </a:rPr>
              <a:t>âm</a:t>
            </a:r>
            <a:r>
              <a:rPr lang="vi-V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HP-222" pitchFamily="34" charset="0"/>
              </a:rPr>
              <a:t>? Tiếng nào có vần </a:t>
            </a:r>
            <a:r>
              <a:rPr lang="vi-VN" sz="2800" smtClean="0">
                <a:solidFill>
                  <a:srgbClr val="FF0000"/>
                </a:solidFill>
                <a:latin typeface="HP-222" pitchFamily="34" charset="0"/>
              </a:rPr>
              <a:t>âp</a:t>
            </a:r>
            <a:r>
              <a:rPr lang="vi-V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HP-222" pitchFamily="34" charset="0"/>
              </a:rPr>
              <a:t>?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HP-222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1"/>
            <a:ext cx="2667000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1"/>
            <a:ext cx="2695575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11" y="762001"/>
            <a:ext cx="2800350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581400"/>
            <a:ext cx="2667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23" y="3581400"/>
            <a:ext cx="264805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11" y="3581400"/>
            <a:ext cx="27908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5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02477" y="2057400"/>
            <a:ext cx="19050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smtClean="0">
                <a:solidFill>
                  <a:schemeClr val="bg1"/>
                </a:solidFill>
                <a:latin typeface=".VnAvant" pitchFamily="34" charset="0"/>
              </a:rPr>
              <a:t>em</a:t>
            </a:r>
            <a:endParaRPr lang="en-US" sz="5400" b="1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78677" y="3862091"/>
            <a:ext cx="1828800" cy="1143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smtClean="0">
                <a:solidFill>
                  <a:schemeClr val="bg1"/>
                </a:solidFill>
                <a:latin typeface=".VnAvant" pitchFamily="34" charset="0"/>
              </a:rPr>
              <a:t>ep</a:t>
            </a:r>
            <a:endParaRPr lang="en-US" sz="5400" b="1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1524000"/>
            <a:ext cx="2590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-222" pitchFamily="34" charset="0"/>
              </a:rPr>
              <a:t>    lễ phép</a:t>
            </a:r>
            <a:endParaRPr lang="en-US" sz="3600">
              <a:latin typeface="HP-222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" y="19050"/>
            <a:ext cx="83439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Bài 1: Nối em với h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ì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nh chứa tiếng cã ©m </a:t>
            </a:r>
            <a:r>
              <a:rPr lang="en-US" sz="2800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</a:p>
          <a:p>
            <a:pPr algn="ctr"/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       Nối ep với h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ì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nh chứa tiếng cã ©m </a:t>
            </a:r>
            <a:r>
              <a:rPr lang="en-US" sz="2800" smtClean="0">
                <a:solidFill>
                  <a:srgbClr val="FF0000"/>
                </a:solidFill>
                <a:latin typeface=".VnAvant" pitchFamily="34" charset="0"/>
              </a:rPr>
              <a:t>ep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190500" y="1651202"/>
            <a:ext cx="540696" cy="3919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</a:rPr>
              <a:t>1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506" y="3084546"/>
            <a:ext cx="2590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-222" pitchFamily="34" charset="0"/>
              </a:rPr>
              <a:t>    cá chép</a:t>
            </a:r>
            <a:endParaRPr lang="en-US" sz="3600">
              <a:latin typeface="HP-222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3748" y="3200399"/>
            <a:ext cx="540696" cy="3919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3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074" y="4654433"/>
            <a:ext cx="2590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-222" pitchFamily="34" charset="0"/>
              </a:rPr>
              <a:t>    rèm</a:t>
            </a:r>
            <a:endParaRPr lang="en-US" sz="3600">
              <a:latin typeface="HP-222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8074" y="4781635"/>
            <a:ext cx="540696" cy="3919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5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3384" y="4681926"/>
            <a:ext cx="2590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-222" pitchFamily="34" charset="0"/>
              </a:rPr>
              <a:t>    ngõ hẹp</a:t>
            </a:r>
            <a:endParaRPr lang="en-US" sz="3600">
              <a:latin typeface="HP-222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23384" y="4809128"/>
            <a:ext cx="540696" cy="3919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6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9597" y="3106366"/>
            <a:ext cx="2590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-222" pitchFamily="34" charset="0"/>
              </a:rPr>
              <a:t>    xem ti vi</a:t>
            </a:r>
            <a:endParaRPr lang="en-US" sz="3600">
              <a:latin typeface="HP-222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40407" y="3233568"/>
            <a:ext cx="540696" cy="3919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4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3384" y="1618429"/>
            <a:ext cx="2590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-222" pitchFamily="34" charset="0"/>
              </a:rPr>
              <a:t>    tem thư</a:t>
            </a:r>
            <a:endParaRPr lang="en-US" sz="3600">
              <a:latin typeface="HP-222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23384" y="1745631"/>
            <a:ext cx="540696" cy="3919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2</a:t>
            </a:r>
            <a:endParaRPr lang="en-US" sz="2400" b="1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4" idx="4"/>
          </p:cNvCxnSpPr>
          <p:nvPr/>
        </p:nvCxnSpPr>
        <p:spPr>
          <a:xfrm flipV="1">
            <a:off x="4554977" y="1913637"/>
            <a:ext cx="1768407" cy="12105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93077" y="3106366"/>
            <a:ext cx="1790294" cy="30533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4"/>
            <a:endCxn id="12" idx="3"/>
          </p:cNvCxnSpPr>
          <p:nvPr/>
        </p:nvCxnSpPr>
        <p:spPr>
          <a:xfrm flipH="1">
            <a:off x="2748874" y="3124200"/>
            <a:ext cx="1806103" cy="185339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0"/>
            <a:endCxn id="6" idx="3"/>
          </p:cNvCxnSpPr>
          <p:nvPr/>
        </p:nvCxnSpPr>
        <p:spPr>
          <a:xfrm flipH="1" flipV="1">
            <a:off x="2781300" y="1847166"/>
            <a:ext cx="1811777" cy="201492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713613" y="3357948"/>
            <a:ext cx="1879464" cy="53509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0"/>
            <a:endCxn id="15" idx="2"/>
          </p:cNvCxnSpPr>
          <p:nvPr/>
        </p:nvCxnSpPr>
        <p:spPr>
          <a:xfrm>
            <a:off x="4593077" y="3862091"/>
            <a:ext cx="1730307" cy="11430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64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496</Words>
  <Application>Microsoft Office PowerPoint</Application>
  <PresentationFormat>On-screen Show (4:3)</PresentationFormat>
  <Paragraphs>115</Paragraphs>
  <Slides>20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Quan Vu</dc:creator>
  <cp:lastModifiedBy>Quan Vu</cp:lastModifiedBy>
  <cp:revision>28</cp:revision>
  <dcterms:created xsi:type="dcterms:W3CDTF">2020-08-15T06:51:26Z</dcterms:created>
  <dcterms:modified xsi:type="dcterms:W3CDTF">2020-08-24T12:05:15Z</dcterms:modified>
</cp:coreProperties>
</file>