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44760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48079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348381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32540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7687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344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08284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22897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40334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3220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5176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904922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29442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74353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9527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66256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C4531-E4D0-4349-AB39-2EEC98A1D9B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70208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C4531-E4D0-4349-AB39-2EEC98A1D9B8}"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929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C4531-E4D0-4349-AB39-2EEC98A1D9B8}"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0545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C4531-E4D0-4349-AB39-2EEC98A1D9B8}"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418304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C4531-E4D0-4349-AB39-2EEC98A1D9B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08538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C4531-E4D0-4349-AB39-2EEC98A1D9B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96664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C4531-E4D0-4349-AB39-2EEC98A1D9B8}"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EA493-9875-4D10-ADC6-D55006F9057D}" type="slidenum">
              <a:rPr lang="en-US" smtClean="0"/>
              <a:t>‹#›</a:t>
            </a:fld>
            <a:endParaRPr lang="en-US"/>
          </a:p>
        </p:txBody>
      </p:sp>
    </p:spTree>
    <p:extLst>
      <p:ext uri="{BB962C8B-B14F-4D97-AF65-F5344CB8AC3E}">
        <p14:creationId xmlns:p14="http://schemas.microsoft.com/office/powerpoint/2010/main" val="414963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23435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slide" Target="slide5.xml"/><Relationship Id="rId17" Type="http://schemas.openxmlformats.org/officeDocument/2006/relationships/image" Target="../media/image9.gif"/><Relationship Id="rId2" Type="http://schemas.microsoft.com/office/2007/relationships/media" Target="../media/media1.WAV"/><Relationship Id="rId16" Type="http://schemas.openxmlformats.org/officeDocument/2006/relationships/image" Target="../media/image8.gif"/><Relationship Id="rId1" Type="http://schemas.openxmlformats.org/officeDocument/2006/relationships/audio" Target="NULL" TargetMode="External"/><Relationship Id="rId6" Type="http://schemas.openxmlformats.org/officeDocument/2006/relationships/slide" Target="slide2.xml"/><Relationship Id="rId11" Type="http://schemas.openxmlformats.org/officeDocument/2006/relationships/image" Target="../media/image5.png"/><Relationship Id="rId5" Type="http://schemas.microsoft.com/office/2007/relationships/hdphoto" Target="../media/hdphoto1.wdp"/><Relationship Id="rId15" Type="http://schemas.openxmlformats.org/officeDocument/2006/relationships/slide" Target="slide6.xml"/><Relationship Id="rId10" Type="http://schemas.openxmlformats.org/officeDocument/2006/relationships/slide" Target="slide4.xml"/><Relationship Id="rId4" Type="http://schemas.openxmlformats.org/officeDocument/2006/relationships/image" Target="../media/image2.jpeg"/><Relationship Id="rId9" Type="http://schemas.openxmlformats.org/officeDocument/2006/relationships/image" Target="../media/image4.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sharpenSoften amount="-73000"/>
                    </a14:imgEffect>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1524000"/>
            <a:ext cx="2803928" cy="2316289"/>
          </a:xfrm>
          <a:prstGeom prst="rect">
            <a:avLst/>
          </a:prstGeom>
        </p:spPr>
      </p:pic>
      <p:pic>
        <p:nvPicPr>
          <p:cNvPr id="9" name="Picture 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3776" y="1531034"/>
            <a:ext cx="2810024" cy="2316289"/>
          </a:xfrm>
          <a:prstGeom prst="rect">
            <a:avLst/>
          </a:prstGeom>
        </p:spPr>
      </p:pic>
      <p:pic>
        <p:nvPicPr>
          <p:cNvPr id="10" name="Picture 9">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6400" y="3855911"/>
            <a:ext cx="2810024" cy="2316289"/>
          </a:xfrm>
          <a:prstGeom prst="rect">
            <a:avLst/>
          </a:prstGeom>
        </p:spPr>
      </p:pic>
      <p:pic>
        <p:nvPicPr>
          <p:cNvPr id="11" name="Picture 1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33776" y="3855911"/>
            <a:ext cx="2810024" cy="2316289"/>
          </a:xfrm>
          <a:prstGeom prst="rect">
            <a:avLst/>
          </a:prstGeom>
        </p:spPr>
      </p:pic>
      <p:pic>
        <p:nvPicPr>
          <p:cNvPr id="13" name="VUIDEHOC.WAV">
            <a:hlinkClick r:id="" action="ppaction://media"/>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14"/>
          <a:stretch>
            <a:fillRect/>
          </a:stretch>
        </p:blipFill>
        <p:spPr>
          <a:xfrm>
            <a:off x="10134600" y="5181600"/>
            <a:ext cx="609600" cy="609600"/>
          </a:xfrm>
          <a:prstGeom prst="rect">
            <a:avLst/>
          </a:prstGeom>
        </p:spPr>
      </p:pic>
      <p:sp>
        <p:nvSpPr>
          <p:cNvPr id="14" name="TextBox 13"/>
          <p:cNvSpPr txBox="1"/>
          <p:nvPr/>
        </p:nvSpPr>
        <p:spPr>
          <a:xfrm>
            <a:off x="914400" y="786581"/>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pic>
        <p:nvPicPr>
          <p:cNvPr id="15" name="Picture 14">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39236" y="223237"/>
            <a:ext cx="714375" cy="1190625"/>
          </a:xfrm>
          <a:prstGeom prst="rect">
            <a:avLst/>
          </a:prstGeom>
        </p:spPr>
      </p:pic>
    </p:spTree>
    <p:extLst>
      <p:ext uri="{BB962C8B-B14F-4D97-AF65-F5344CB8AC3E}">
        <p14:creationId xmlns:p14="http://schemas.microsoft.com/office/powerpoint/2010/main" val="17503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13"/>
                                        </p:tgtEl>
                                      </p:cBhvr>
                                    </p:cmd>
                                  </p:childTnLst>
                                </p:cTn>
                              </p:par>
                              <p:par>
                                <p:cTn id="7" presetID="26" presetClass="emph" presetSubtype="0" repeatCount="2000" fill="hold" nodeType="withEffect">
                                  <p:stCondLst>
                                    <p:cond delay="7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26" presetClass="emph" presetSubtype="0" repeatCount="2000" fill="hold" nodeType="withEffect">
                                  <p:stCondLst>
                                    <p:cond delay="170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par>
                                <p:cTn id="13" presetID="26" presetClass="emph" presetSubtype="0" repeatCount="2000" fill="hold" nodeType="withEffect">
                                  <p:stCondLst>
                                    <p:cond delay="270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repeatCount="2000" fill="hold" nodeType="withEffect">
                                  <p:stCondLst>
                                    <p:cond delay="360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par>
                                <p:cTn id="19" presetID="36" presetClass="emph" presetSubtype="0" repeatCount="4000" fill="hold" grpId="0" nodeType="withEffect">
                                  <p:stCondLst>
                                    <p:cond delay="0"/>
                                  </p:stCondLst>
                                  <p:iterate type="lt">
                                    <p:tmPct val="10000"/>
                                  </p:iterate>
                                  <p:childTnLst>
                                    <p:animScale>
                                      <p:cBhvr>
                                        <p:cTn id="20" dur="250" autoRev="1" fill="hold">
                                          <p:stCondLst>
                                            <p:cond delay="0"/>
                                          </p:stCondLst>
                                        </p:cTn>
                                        <p:tgtEl>
                                          <p:spTgt spid="14"/>
                                        </p:tgtEl>
                                      </p:cBhvr>
                                      <p:to x="80000" y="100000"/>
                                    </p:animScale>
                                    <p:anim by="(#ppt_w*0.10)" calcmode="lin" valueType="num">
                                      <p:cBhvr>
                                        <p:cTn id="21" dur="250" autoRev="1" fill="hold">
                                          <p:stCondLst>
                                            <p:cond delay="0"/>
                                          </p:stCondLst>
                                        </p:cTn>
                                        <p:tgtEl>
                                          <p:spTgt spid="14"/>
                                        </p:tgtEl>
                                        <p:attrNameLst>
                                          <p:attrName>ppt_x</p:attrName>
                                        </p:attrNameLst>
                                      </p:cBhvr>
                                    </p:anim>
                                    <p:anim by="(-#ppt_w*0.10)" calcmode="lin" valueType="num">
                                      <p:cBhvr>
                                        <p:cTn id="22" dur="250" autoRev="1" fill="hold">
                                          <p:stCondLst>
                                            <p:cond delay="0"/>
                                          </p:stCondLst>
                                        </p:cTn>
                                        <p:tgtEl>
                                          <p:spTgt spid="14"/>
                                        </p:tgtEl>
                                        <p:attrNameLst>
                                          <p:attrName>ppt_y</p:attrName>
                                        </p:attrNameLst>
                                      </p:cBhvr>
                                    </p:anim>
                                    <p:animRot by="-480000">
                                      <p:cBhvr>
                                        <p:cTn id="23" dur="250" autoRev="1" fill="hold">
                                          <p:stCondLst>
                                            <p:cond delay="0"/>
                                          </p:stCondLst>
                                        </p:cTn>
                                        <p:tgtEl>
                                          <p:spTgt spid="14"/>
                                        </p:tgtEl>
                                        <p:attrNameLst>
                                          <p:attrName>r</p:attrName>
                                        </p:attrNameLst>
                                      </p:cBhvr>
                                    </p:animRot>
                                  </p:childTnLst>
                                </p:cTn>
                              </p:par>
                              <p:par>
                                <p:cTn id="24" presetID="23" presetClass="emph" presetSubtype="0" repeatCount="5000" fill="hold" grpId="1" nodeType="withEffect">
                                  <p:stCondLst>
                                    <p:cond delay="0"/>
                                  </p:stCondLst>
                                  <p:iterate type="lt">
                                    <p:tmPct val="0"/>
                                  </p:iterate>
                                  <p:childTnLst>
                                    <p:animClr clrSpc="hsl" dir="cw">
                                      <p:cBhvr override="childStyle">
                                        <p:cTn id="25" dur="500" fill="hold"/>
                                        <p:tgtEl>
                                          <p:spTgt spid="14"/>
                                        </p:tgtEl>
                                        <p:attrNameLst>
                                          <p:attrName>style.color</p:attrName>
                                        </p:attrNameLst>
                                      </p:cBhvr>
                                      <p:by>
                                        <p:hsl h="10842353" s="0" l="0"/>
                                      </p:by>
                                    </p:animClr>
                                    <p:animClr clrSpc="hsl" dir="cw">
                                      <p:cBhvr>
                                        <p:cTn id="26" dur="500" fill="hold"/>
                                        <p:tgtEl>
                                          <p:spTgt spid="14"/>
                                        </p:tgtEl>
                                        <p:attrNameLst>
                                          <p:attrName>fillcolor</p:attrName>
                                        </p:attrNameLst>
                                      </p:cBhvr>
                                      <p:by>
                                        <p:hsl h="10842353" s="0" l="0"/>
                                      </p:by>
                                    </p:animClr>
                                    <p:animClr clrSpc="hsl" dir="cw">
                                      <p:cBhvr>
                                        <p:cTn id="27" dur="500" fill="hold"/>
                                        <p:tgtEl>
                                          <p:spTgt spid="14"/>
                                        </p:tgtEl>
                                        <p:attrNameLst>
                                          <p:attrName>stroke.color</p:attrName>
                                        </p:attrNameLst>
                                      </p:cBhvr>
                                      <p:by>
                                        <p:hsl h="10842353" s="0" l="0"/>
                                      </p:by>
                                    </p:animClr>
                                    <p:set>
                                      <p:cBhvr>
                                        <p:cTn id="28"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9"/>
                                        </p:tgtEl>
                                      </p:cBhvr>
                                    </p:animEffect>
                                    <p:animScale>
                                      <p:cBhvr>
                                        <p:cTn id="44" dur="250" autoRev="1" fill="hold"/>
                                        <p:tgtEl>
                                          <p:spTgt spid="9"/>
                                        </p:tgtEl>
                                      </p:cBhvr>
                                      <p:by x="105000" y="105000"/>
                                    </p:animScale>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par>
                          <p:cTn id="65" fill="hold">
                            <p:stCondLst>
                              <p:cond delay="500"/>
                            </p:stCondLst>
                            <p:childTnLst>
                              <p:par>
                                <p:cTn id="66" presetID="10" presetClass="exit" presetSubtype="0" fill="hold" nodeType="after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audio>
              <p:cMediaNode vol="80000">
                <p:cTn id="69" fill="hold" display="0">
                  <p:stCondLst>
                    <p:cond delay="indefinite"/>
                  </p:stCondLst>
                  <p:endCondLst>
                    <p:cond evt="onStopAudio" delay="0">
                      <p:tgtEl>
                        <p:sldTgt/>
                      </p:tgtEl>
                    </p:cond>
                  </p:endCondLst>
                </p:cTn>
                <p:tgtEl>
                  <p:spTgt spid="13"/>
                </p:tgtEl>
              </p:cMediaNode>
            </p:audio>
          </p:childTnLst>
        </p:cTn>
      </p:par>
    </p:tnLst>
    <p:bldLst>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457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a:solidFill>
                  <a:schemeClr val="tx1"/>
                </a:solidFill>
                <a:latin typeface="Times New Roman" panose="02020603050405020304" pitchFamily="18" charset="0"/>
                <a:cs typeface="Times New Roman" panose="02020603050405020304" pitchFamily="18" charset="0"/>
              </a:rPr>
              <a:t>Đặt câu hỏi cho bộ phận câu được in đậm:</a:t>
            </a:r>
          </a:p>
          <a:p>
            <a:endParaRPr lang="en-US" altLang="en-US" sz="3200" b="1">
              <a:solidFill>
                <a:schemeClr val="tx1"/>
              </a:solidFill>
              <a:latin typeface="Times New Roman" panose="02020603050405020304" pitchFamily="18" charset="0"/>
              <a:cs typeface="Times New Roman" panose="02020603050405020304" pitchFamily="18" charset="0"/>
            </a:endParaRPr>
          </a:p>
          <a:p>
            <a:r>
              <a:rPr lang="en-US" altLang="en-US" sz="3200" b="1">
                <a:solidFill>
                  <a:srgbClr val="002060"/>
                </a:solidFill>
                <a:latin typeface="Times New Roman" panose="02020603050405020304" pitchFamily="18" charset="0"/>
                <a:cs typeface="Times New Roman" panose="02020603050405020304" pitchFamily="18" charset="0"/>
              </a:rPr>
              <a:t>  Trong vườn, </a:t>
            </a:r>
            <a:r>
              <a:rPr lang="en-US" altLang="en-US" sz="3200">
                <a:solidFill>
                  <a:srgbClr val="002060"/>
                </a:solidFill>
                <a:latin typeface="Times New Roman" panose="02020603050405020304" pitchFamily="18" charset="0"/>
                <a:cs typeface="Times New Roman" panose="02020603050405020304" pitchFamily="18" charset="0"/>
              </a:rPr>
              <a:t>trăm hoa khoe sắc thắm khi mùa xuân về.</a:t>
            </a: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spTree>
    <p:extLst>
      <p:ext uri="{BB962C8B-B14F-4D97-AF65-F5344CB8AC3E}">
        <p14:creationId xmlns:p14="http://schemas.microsoft.com/office/powerpoint/2010/main" val="40482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8000" r="-8000"/>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sp>
        <p:nvSpPr>
          <p:cNvPr id="4" name="Rounded Rectangle 3"/>
          <p:cNvSpPr/>
          <p:nvPr/>
        </p:nvSpPr>
        <p:spPr>
          <a:xfrm>
            <a:off x="457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2">
                    <a:lumMod val="75000"/>
                  </a:schemeClr>
                </a:solidFill>
                <a:latin typeface="Times New Roman" panose="02020603050405020304" pitchFamily="18" charset="0"/>
                <a:cs typeface="Times New Roman" panose="02020603050405020304" pitchFamily="18" charset="0"/>
              </a:rPr>
              <a:t>  </a:t>
            </a:r>
            <a:r>
              <a:rPr lang="en-US" altLang="en-US" sz="3200" b="1">
                <a:solidFill>
                  <a:schemeClr val="tx2">
                    <a:lumMod val="75000"/>
                  </a:schemeClr>
                </a:solidFill>
                <a:latin typeface="Times New Roman" panose="02020603050405020304" pitchFamily="18" charset="0"/>
                <a:cs typeface="Times New Roman" panose="02020603050405020304" pitchFamily="18" charset="0"/>
              </a:rPr>
              <a:t>Mùa hạ bắt đầu từ tháng nào, kết thúc vào tháng nào?</a:t>
            </a:r>
          </a:p>
          <a:p>
            <a:r>
              <a:rPr lang="en-US" altLang="en-US" sz="3200" b="1">
                <a:solidFill>
                  <a:schemeClr val="tx2">
                    <a:lumMod val="75000"/>
                  </a:schemeClr>
                </a:solidFill>
                <a:latin typeface="Times New Roman" panose="02020603050405020304" pitchFamily="18" charset="0"/>
                <a:cs typeface="Times New Roman" panose="02020603050405020304" pitchFamily="18" charset="0"/>
              </a:rPr>
              <a:t>  Mùa hạ có hoa gì, quả gì?</a:t>
            </a:r>
            <a:endParaRPr lang="en-US" altLang="en-US" sz="320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sp>
        <p:nvSpPr>
          <p:cNvPr id="4" name="Rounded Rectangle 3"/>
          <p:cNvSpPr/>
          <p:nvPr/>
        </p:nvSpPr>
        <p:spPr>
          <a:xfrm>
            <a:off x="457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a:solidFill>
                  <a:schemeClr val="tx2">
                    <a:lumMod val="50000"/>
                  </a:schemeClr>
                </a:solidFill>
                <a:latin typeface="Times New Roman" panose="02020603050405020304" pitchFamily="18" charset="0"/>
                <a:cs typeface="Times New Roman" panose="02020603050405020304" pitchFamily="18" charset="0"/>
              </a:rPr>
              <a:t>Tìm bộ phận câu trả lời cho câu hỏi “Như thế nào?”</a:t>
            </a:r>
          </a:p>
          <a:p>
            <a:r>
              <a:rPr lang="en-US" altLang="en-US" sz="3200" b="1">
                <a:solidFill>
                  <a:srgbClr val="002060"/>
                </a:solidFill>
                <a:latin typeface="Times New Roman" panose="02020603050405020304" pitchFamily="18" charset="0"/>
                <a:cs typeface="Times New Roman" panose="02020603050405020304" pitchFamily="18" charset="0"/>
              </a:rPr>
              <a:t>  </a:t>
            </a:r>
            <a:r>
              <a:rPr lang="en-US" altLang="en-US" sz="3200">
                <a:solidFill>
                  <a:srgbClr val="002060"/>
                </a:solidFill>
                <a:latin typeface="Times New Roman" panose="02020603050405020304" pitchFamily="18" charset="0"/>
                <a:cs typeface="Times New Roman" panose="02020603050405020304" pitchFamily="18" charset="0"/>
              </a:rPr>
              <a:t>Bông cúc sung sướng khôn tả.</a:t>
            </a:r>
          </a:p>
        </p:txBody>
      </p:sp>
      <p:cxnSp>
        <p:nvCxnSpPr>
          <p:cNvPr id="5" name="Straight Connector 4"/>
          <p:cNvCxnSpPr/>
          <p:nvPr/>
        </p:nvCxnSpPr>
        <p:spPr>
          <a:xfrm>
            <a:off x="4547968" y="3990536"/>
            <a:ext cx="11811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grpId="1" nodeType="clickEffect">
                                  <p:stCondLst>
                                    <p:cond delay="0"/>
                                  </p:stCondLst>
                                  <p:iterate type="lt">
                                    <p:tmPct val="0"/>
                                  </p:iterate>
                                  <p:childTnLst>
                                    <p:animClr clrSpc="rgb" dir="cw">
                                      <p:cBhvr override="childStyle">
                                        <p:cTn id="16" dur="500" fill="hold"/>
                                        <p:tgtEl>
                                          <p:spTgt spid="4"/>
                                        </p:tgtEl>
                                        <p:attrNameLst>
                                          <p:attrName>style.color</p:attrName>
                                        </p:attrNameLst>
                                      </p:cBhvr>
                                      <p:to>
                                        <a:srgbClr val="1F497D"/>
                                      </p:to>
                                    </p:animClr>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sp>
        <p:nvSpPr>
          <p:cNvPr id="4" name="Rounded Rectangle 3"/>
          <p:cNvSpPr/>
          <p:nvPr/>
        </p:nvSpPr>
        <p:spPr>
          <a:xfrm>
            <a:off x="457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a:solidFill>
                  <a:schemeClr val="tx2">
                    <a:lumMod val="75000"/>
                  </a:schemeClr>
                </a:solidFill>
                <a:latin typeface="Times New Roman" panose="02020603050405020304" pitchFamily="18" charset="0"/>
                <a:cs typeface="Times New Roman" panose="02020603050405020304" pitchFamily="18" charset="0"/>
              </a:rPr>
              <a:t>Đặt một câu nói về đặc điểm thời tiết mùa đông.</a:t>
            </a:r>
          </a:p>
        </p:txBody>
      </p: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1748310" y="1249740"/>
            <a:ext cx="5493813" cy="584775"/>
          </a:xfrm>
          <a:prstGeom prst="rect">
            <a:avLst/>
          </a:prstGeom>
          <a:noFill/>
        </p:spPr>
        <p:txBody>
          <a:bodyPr wrap="none" rtlCol="0">
            <a:spAutoFit/>
          </a:bodyPr>
          <a:lstStyle/>
          <a:p>
            <a:pPr algn="ctr"/>
            <a:r>
              <a:rPr lang="en-US" sz="3200" b="1">
                <a:solidFill>
                  <a:schemeClr val="bg1"/>
                </a:solidFill>
                <a:latin typeface="Times New Roman" panose="02020603050405020304" pitchFamily="18" charset="0"/>
                <a:cs typeface="Times New Roman" panose="02020603050405020304" pitchFamily="18" charset="0"/>
              </a:rPr>
              <a:t>Nội dung tiếp theo của bài học</a:t>
            </a:r>
          </a:p>
        </p:txBody>
      </p:sp>
    </p:spTree>
    <p:extLst>
      <p:ext uri="{BB962C8B-B14F-4D97-AF65-F5344CB8AC3E}">
        <p14:creationId xmlns:p14="http://schemas.microsoft.com/office/powerpoint/2010/main" val="255956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2000"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2000" b="1">
                <a:ln w="10160">
                  <a:noFill/>
                  <a:prstDash val="solid"/>
                </a:ln>
                <a:solidFill>
                  <a:srgbClr val="002060"/>
                </a:solidFill>
                <a:effectLst>
                  <a:outerShdw blurRad="38100" dist="22860" dir="5400000" algn="tl" rotWithShape="0">
                    <a:srgbClr val="000000">
                      <a:alpha val="30000"/>
                    </a:srgbClr>
                  </a:outerShdw>
                </a:effectLst>
              </a:rPr>
            </a:b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2000" b="1">
                <a:ln w="10160">
                  <a:noFill/>
                  <a:prstDash val="solid"/>
                </a:ln>
                <a:solidFill>
                  <a:srgbClr val="002060"/>
                </a:solidFill>
                <a:effectLst>
                  <a:outerShdw blurRad="38100" dist="22860" dir="5400000" algn="tl" rotWithShape="0">
                    <a:srgbClr val="000000">
                      <a:alpha val="30000"/>
                    </a:srgbClr>
                  </a:outerShdw>
                </a:effectLst>
              </a:rPr>
            </a:b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2000" b="1">
                <a:ln w="10160">
                  <a:noFill/>
                  <a:prstDash val="solid"/>
                </a:ln>
                <a:solidFill>
                  <a:srgbClr val="002060"/>
                </a:solidFill>
                <a:effectLst>
                  <a:outerShdw blurRad="38100" dist="22860" dir="5400000" algn="tl" rotWithShape="0">
                    <a:srgbClr val="000000">
                      <a:alpha val="30000"/>
                    </a:srgbClr>
                  </a:outerShdw>
                </a:effectLst>
              </a:rPr>
            </a:b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ĐIỆN THOẠI</a:t>
            </a:r>
          </a:p>
        </p:txBody>
      </p:sp>
    </p:spTree>
    <p:extLst>
      <p:ext uri="{BB962C8B-B14F-4D97-AF65-F5344CB8AC3E}">
        <p14:creationId xmlns:p14="http://schemas.microsoft.com/office/powerpoint/2010/main" val="1132955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157</Words>
  <PresentationFormat>On-screen Show (4:3)</PresentationFormat>
  <Paragraphs>13</Paragraphs>
  <Slides>7</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Times New Roman</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2015-03-22T07:25:08Z</dcterms:created>
  <dcterms:modified xsi:type="dcterms:W3CDTF">2019-04-01T06:14:24Z</dcterms:modified>
</cp:coreProperties>
</file>