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292" r:id="rId35"/>
    <p:sldId id="279" r:id="rId36"/>
    <p:sldId id="282" r:id="rId37"/>
    <p:sldId id="280" r:id="rId38"/>
    <p:sldId id="302" r:id="rId39"/>
    <p:sldId id="281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BE98-2607-4B93-B60B-BF252D990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1B18-9923-4079-A1E2-C959FCE5E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8729-EBE3-4629-A211-08722E4D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1E85-0C5D-4FC0-B097-1D8CA3CA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32252-618D-48D4-ADEF-C590AF5C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37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EB33-1A36-40E8-90F5-822B8542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CA5AB-BEC2-48A0-8BA8-26D27EAA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AF79-466E-4DDB-991F-6C60A690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426C-5E0E-43B2-B40E-1D7FF8FE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2BCC-A641-497F-A359-A4A11DEF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543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E8BFB-C08B-44F5-9EB5-408852636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8EA4D-7D10-4046-A9D1-BB472E94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D584-6846-4225-961A-87AEF403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9D672-C326-46B5-B4FC-CD2C59D0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1B86-F484-4D61-9526-550103E4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69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4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75E4-D145-405D-905F-787D7AAC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264B-6533-4BB2-AEAC-40546F47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52CCB-82F2-49D2-BF2B-5B0F4C47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29A1-3092-45D4-883A-94374867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7FDD-D3E3-4424-8E9D-0E8EB11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49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5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1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3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3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8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8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D4C-B8B8-4B72-AC3C-2144AAA8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0A95-E1E2-4089-8ADD-CC448F57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6BE8-B5A9-4537-AA06-69529216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9B53-E9B1-4975-A7D6-7257B3E4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5E96-E972-4DC2-98B5-A2CF255B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528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65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0FF5-77A6-40E9-AD09-EEDD0F9E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3397-A32A-4E08-AEAB-D76862A43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0C30A-804E-46CD-82FE-C3C5D6C00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4DC77-C5E6-43E0-9D24-48B079EA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9AEC-CAB9-4DC2-A4C5-83652490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9CCC1-2615-46D8-AE18-42682D50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11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E463-41FE-40AA-8D74-88A8812D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51E51-7915-4E48-BB63-78A4ED72F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3B98B-E134-4C7E-9383-3DEAA9AC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8C057-DBCB-4FA7-8390-A980089C6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FDD6F-45F5-46FC-A81A-D60028FF8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B2019-E2BC-4DF4-BBCF-3D73AA89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1304C-08DD-4BEB-9F06-1A18F3E5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69915-DFDD-446B-A3B9-9BA3869C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7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08A9-DF08-4E90-A6AA-734DCCC0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1A1EE-878B-45F3-9948-DAB16FA6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C3EBD-C24C-4345-9BB6-38F1F570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4D857-67D1-4B15-85FF-3B8F95E3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6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147B9-BF8A-4F30-B1A1-0A8F7176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55192-3D60-468E-9B7E-49A3F273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C618-CFD6-4B15-91C3-89F12CAC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46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45F5-5A46-4A44-9E19-BFF6A285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F1B3-D1D6-4281-97DD-21EC4863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9F66F-935D-4058-8923-37F8B042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33BB-0432-4F2E-A47D-E85EEFB5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12E65-ED8B-41EB-8E6B-05CBC63C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FCD4D-3F79-4C5E-8A9B-F26E7F5D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AB13-6E67-489F-83E7-F7048BEF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AF133-1016-4E83-99AD-EF1FA919B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59C1-DD7F-4BE1-9719-DA63183A9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334DC-EE9F-493B-B540-C58C1C4F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70C71-DD25-481C-8F85-84C4FB8E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BF1DA-E681-4FAC-8F09-8D1A90D9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3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BE0C2-64D0-49D0-86BC-D72F6347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DCBF6-8808-487E-A29D-FDE0E7B22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9C03-1FA1-4C57-8A7A-BB85B6F6F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7DCB-F47B-409C-B991-94FBD1D0C81D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C21B-0F26-47B3-945F-EFCF1B7FD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9418C-3474-4946-8A71-41BB7A45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B38A-2B10-4024-B153-551AD71C4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0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microsoft.com/office/2007/relationships/hdphoto" Target="../media/hdphoto10.wdp"/><Relationship Id="rId26" Type="http://schemas.openxmlformats.org/officeDocument/2006/relationships/image" Target="../media/image29.png"/><Relationship Id="rId39" Type="http://schemas.openxmlformats.org/officeDocument/2006/relationships/slide" Target="slide12.xml"/><Relationship Id="rId21" Type="http://schemas.microsoft.com/office/2007/relationships/hdphoto" Target="../media/hdphoto11.wdp"/><Relationship Id="rId34" Type="http://schemas.openxmlformats.org/officeDocument/2006/relationships/image" Target="../media/image33.png"/><Relationship Id="rId42" Type="http://schemas.openxmlformats.org/officeDocument/2006/relationships/slide" Target="slide13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6" Type="http://schemas.microsoft.com/office/2007/relationships/hdphoto" Target="../media/hdphoto9.wdp"/><Relationship Id="rId29" Type="http://schemas.openxmlformats.org/officeDocument/2006/relationships/image" Target="../media/image31.png"/><Relationship Id="rId11" Type="http://schemas.openxmlformats.org/officeDocument/2006/relationships/image" Target="../media/image21.png"/><Relationship Id="rId24" Type="http://schemas.openxmlformats.org/officeDocument/2006/relationships/image" Target="../media/image28.png"/><Relationship Id="rId32" Type="http://schemas.microsoft.com/office/2007/relationships/hdphoto" Target="../media/hdphoto16.wdp"/><Relationship Id="rId37" Type="http://schemas.openxmlformats.org/officeDocument/2006/relationships/image" Target="../media/image34.png"/><Relationship Id="rId40" Type="http://schemas.openxmlformats.org/officeDocument/2006/relationships/image" Target="../media/image35.png"/><Relationship Id="rId45" Type="http://schemas.openxmlformats.org/officeDocument/2006/relationships/slide" Target="slide11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microsoft.com/office/2007/relationships/hdphoto" Target="../media/hdphoto12.wdp"/><Relationship Id="rId28" Type="http://schemas.openxmlformats.org/officeDocument/2006/relationships/image" Target="../media/image30.png"/><Relationship Id="rId36" Type="http://schemas.openxmlformats.org/officeDocument/2006/relationships/slide" Target="slide2.xml"/><Relationship Id="rId49" Type="http://schemas.openxmlformats.org/officeDocument/2006/relationships/image" Target="../media/image38.png"/><Relationship Id="rId10" Type="http://schemas.microsoft.com/office/2007/relationships/hdphoto" Target="../media/hdphoto6.wdp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0.png"/><Relationship Id="rId14" Type="http://schemas.microsoft.com/office/2007/relationships/hdphoto" Target="../media/hdphoto8.wdp"/><Relationship Id="rId22" Type="http://schemas.openxmlformats.org/officeDocument/2006/relationships/image" Target="../media/image27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36.png"/><Relationship Id="rId48" Type="http://schemas.openxmlformats.org/officeDocument/2006/relationships/slide" Target="slide10.xml"/><Relationship Id="rId8" Type="http://schemas.microsoft.com/office/2007/relationships/hdphoto" Target="../media/hdphoto5.wdp"/><Relationship Id="rId51" Type="http://schemas.openxmlformats.org/officeDocument/2006/relationships/slide" Target="slide14.xml"/><Relationship Id="rId3" Type="http://schemas.openxmlformats.org/officeDocument/2006/relationships/image" Target="../media/image17.png"/><Relationship Id="rId12" Type="http://schemas.microsoft.com/office/2007/relationships/hdphoto" Target="../media/hdphoto7.wdp"/><Relationship Id="rId17" Type="http://schemas.openxmlformats.org/officeDocument/2006/relationships/image" Target="../media/image24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37.png"/><Relationship Id="rId20" Type="http://schemas.openxmlformats.org/officeDocument/2006/relationships/image" Target="../media/image26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7EA-A99C-481B-B782-4BA8DF565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87" y="212034"/>
            <a:ext cx="11316025" cy="852211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E6B6-ACFB-4F1A-B167-183D10016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243151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-2x=0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2x(x-1)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2x= 0 hoặc x-1=0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TH1:2x = 0 =&gt; x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TH2: x - 1 = 0 =&gt; x = 1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phương trình có hai nghiệm là x = 0 hoặc x = 1.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phân tích vế trái thanh một tích ta gọi cách khác là phân tích đa thức thành nhân tử.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2B69-7AF6-4929-885E-5D878EBB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895" y="1547329"/>
            <a:ext cx="1679713" cy="54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2B9A83-6F22-413F-AA6E-DF9A4477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13E286-2CE0-45F7-9367-EB802601E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41136"/>
              </p:ext>
            </p:extLst>
          </p:nvPr>
        </p:nvGraphicFramePr>
        <p:xfrm>
          <a:off x="838200" y="2070099"/>
          <a:ext cx="3992632" cy="457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Bitmap Image" r:id="rId3" imgW="2467319" imgH="2828571" progId="Paint.Picture">
                  <p:embed/>
                </p:oleObj>
              </mc:Choice>
              <mc:Fallback>
                <p:oleObj name="Bitmap Image" r:id="rId3" imgW="2467319" imgH="2828571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C773E88-50CB-4BC0-9B21-F4C88C427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099"/>
                        <a:ext cx="3992632" cy="4578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FF5732C-1AC4-41B1-8019-799FED6AD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643" y="2425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192A79-70F0-4A4E-914D-09850E51D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70849"/>
              </p:ext>
            </p:extLst>
          </p:nvPr>
        </p:nvGraphicFramePr>
        <p:xfrm>
          <a:off x="7361170" y="2013777"/>
          <a:ext cx="4094922" cy="46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5" imgW="2371429" imgH="3067478" progId="Paint.Picture">
                  <p:embed/>
                </p:oleObj>
              </mc:Choice>
              <mc:Fallback>
                <p:oleObj name="Bitmap Image" r:id="rId5" imgW="2371429" imgH="306747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170" y="2013777"/>
                        <a:ext cx="4094922" cy="4622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2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B74A01-D30E-4E4C-805D-4B2943D5401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439550-7A15-44D1-B15A-8BD8F80B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70" y="1533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8543B9-C943-4DAE-9AA4-EAB72D155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11389"/>
              </p:ext>
            </p:extLst>
          </p:nvPr>
        </p:nvGraphicFramePr>
        <p:xfrm>
          <a:off x="4028660" y="2549526"/>
          <a:ext cx="5695142" cy="366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2943636" imgH="1895238" progId="Paint.Picture">
                  <p:embed/>
                </p:oleObj>
              </mc:Choice>
              <mc:Fallback>
                <p:oleObj name="Bitmap Image" r:id="rId3" imgW="2943636" imgH="1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660" y="2549526"/>
                        <a:ext cx="5695142" cy="3667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9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749B-7336-4004-B334-ACCFE5DD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893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8=x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–(…)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1F9CF-4CAC-458A-903C-0F571E19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27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94D58-786E-4130-9835-A74E033E615F}"/>
              </a:ext>
            </a:extLst>
          </p:cNvPr>
          <p:cNvSpPr/>
          <p:nvPr/>
        </p:nvSpPr>
        <p:spPr>
          <a:xfrm>
            <a:off x="838200" y="3627780"/>
            <a:ext cx="7069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 = 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- 2)(x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+ 2x + 4)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BB393A-3AE2-40CC-92FE-545ADD8E307B}"/>
                  </a:ext>
                </a:extLst>
              </p:cNvPr>
              <p:cNvSpPr/>
              <p:nvPr/>
            </p:nvSpPr>
            <p:spPr>
              <a:xfrm>
                <a:off x="838199" y="4351398"/>
                <a:ext cx="10515599" cy="199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500"/>
                  </a:spcBef>
                  <a:spcAft>
                    <a:spcPts val="1500"/>
                  </a:spcAft>
                </a:pPr>
                <a:r>
                  <a:rPr lang="vi-VN" sz="32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toán 1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Phân tích các đa thức sau thành nhân tử bằng phương pháp dùng hằng đẳng thức.</a:t>
                </a:r>
              </a:p>
              <a:p>
                <a:pPr>
                  <a:spcBef>
                    <a:spcPts val="1500"/>
                  </a:spcBef>
                  <a:spcAft>
                    <a:spcPts val="15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- 4x + 4			b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sSup>
                      <m:sSup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+8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vi-VN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BB393A-3AE2-40CC-92FE-545ADD8E3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51398"/>
                <a:ext cx="10515599" cy="1996572"/>
              </a:xfrm>
              <a:prstGeom prst="rect">
                <a:avLst/>
              </a:prstGeom>
              <a:blipFill>
                <a:blip r:embed="rId2"/>
                <a:stretch>
                  <a:fillRect l="-1449" t="-4281" b="-7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18E17C8-DA93-4B7F-BD89-BB7130A914E2}"/>
              </a:ext>
            </a:extLst>
          </p:cNvPr>
          <p:cNvSpPr txBox="1"/>
          <p:nvPr/>
        </p:nvSpPr>
        <p:spPr>
          <a:xfrm>
            <a:off x="200794" y="1141998"/>
            <a:ext cx="1179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2.Phân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0F46-E937-4131-A8BD-0E2797B5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11" y="1825625"/>
            <a:ext cx="11261035" cy="2044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>
                <a:latin typeface="+mj-lt"/>
              </a:rPr>
              <a:t>a) Để phân tích đa thức này thành nhân tử, chúng ta có thể sử dụng công thức hằng đẳng thức (a - b)</a:t>
            </a:r>
            <a:r>
              <a:rPr lang="en-US" sz="3200" baseline="30000" dirty="0"/>
              <a:t>2</a:t>
            </a:r>
            <a:r>
              <a:rPr lang="vi-VN" sz="3200" dirty="0">
                <a:latin typeface="+mj-lt"/>
              </a:rPr>
              <a:t> = </a:t>
            </a:r>
            <a:r>
              <a:rPr lang="en-US" sz="3200" dirty="0">
                <a:latin typeface="+mj-lt"/>
              </a:rPr>
              <a:t>a</a:t>
            </a:r>
            <a:r>
              <a:rPr lang="en-US" sz="3200" baseline="30000" dirty="0"/>
              <a:t>2</a:t>
            </a:r>
            <a:r>
              <a:rPr lang="vi-VN" sz="3200" dirty="0">
                <a:latin typeface="+mj-lt"/>
              </a:rPr>
              <a:t> - 2ab + </a:t>
            </a:r>
            <a:r>
              <a:rPr lang="en-US" sz="3200" dirty="0">
                <a:latin typeface="+mj-lt"/>
              </a:rPr>
              <a:t>b</a:t>
            </a:r>
            <a:r>
              <a:rPr lang="en-US" sz="3200" baseline="30000" dirty="0"/>
              <a:t>2</a:t>
            </a:r>
            <a:r>
              <a:rPr lang="vi-VN" sz="32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Áp dụng công thức trên vào đa thức </a:t>
            </a:r>
            <a:r>
              <a:rPr lang="vi-VN" sz="3200" dirty="0"/>
              <a:t>x</a:t>
            </a:r>
            <a:r>
              <a:rPr lang="en-US" sz="3200" baseline="30000" dirty="0"/>
              <a:t>2</a:t>
            </a:r>
            <a:r>
              <a:rPr lang="vi-VN" sz="3200" dirty="0">
                <a:latin typeface="+mj-lt"/>
              </a:rPr>
              <a:t> - 4x + 4, ta có:(x - 2)</a:t>
            </a:r>
            <a:r>
              <a:rPr lang="en-US" sz="3200" baseline="30000" dirty="0"/>
              <a:t>2</a:t>
            </a:r>
            <a:endParaRPr lang="en-US" sz="3200" baseline="30000" dirty="0">
              <a:latin typeface="+mj-lt"/>
            </a:endParaRP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Vậy, đa thức x</a:t>
            </a:r>
            <a:r>
              <a:rPr lang="en-US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- 4x + 4 có thể được phân tích thành nhân tử (x - 2)</a:t>
            </a:r>
            <a:r>
              <a:rPr lang="en-US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.</a:t>
            </a:r>
          </a:p>
          <a:p>
            <a:endParaRPr lang="vi-VN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FD0C38-4870-4D16-A7B9-B082580C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7970F-9717-420F-9312-549DC88F3211}"/>
              </a:ext>
            </a:extLst>
          </p:cNvPr>
          <p:cNvSpPr/>
          <p:nvPr/>
        </p:nvSpPr>
        <p:spPr>
          <a:xfrm>
            <a:off x="586411" y="4196373"/>
            <a:ext cx="66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+ 8 =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 + 2)(x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- 2x + 4)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14ED3-EE73-47D7-BF23-54FB9C2AE548}"/>
              </a:ext>
            </a:extLst>
          </p:cNvPr>
          <p:cNvSpPr/>
          <p:nvPr/>
        </p:nvSpPr>
        <p:spPr>
          <a:xfrm>
            <a:off x="586410" y="5107886"/>
            <a:ext cx="8372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- 16 = 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+ 4)(x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- 4)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= 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+ 4)(x + 2)(x - 2)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798CE9-D937-430F-93C1-F11483269BA1}"/>
              </a:ext>
            </a:extLst>
          </p:cNvPr>
          <p:cNvSpPr/>
          <p:nvPr/>
        </p:nvSpPr>
        <p:spPr>
          <a:xfrm>
            <a:off x="838200" y="1690688"/>
            <a:ext cx="8613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-18x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x&gt;3)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x!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4AA4AB-1DEE-4B69-8AB8-AFB3A110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2FF6A-8575-4A66-BD59-750B12FF9778}"/>
              </a:ext>
            </a:extLst>
          </p:cNvPr>
          <p:cNvSpPr/>
          <p:nvPr/>
        </p:nvSpPr>
        <p:spPr>
          <a:xfrm>
            <a:off x="838200" y="3001200"/>
            <a:ext cx="10015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- 18x =2x 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9) =2x(x + 3)(x - 3).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2x; (x+3)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(x-3)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87A1-B04E-4AD1-B584-ABADCE3A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95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làm: x^3 + 27 = (x + 3)^3 - 3x(x + 3)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ban đầu có thể được viết lại thành: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+ 3)^3 - 3x(x + 3)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+ 3)((x + 3)^2 - 3x)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+ 3)(x^2 + 6x + 9 - 3x)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+ 3)(x^2 + 3x + 9) = 0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suy ra x = -3.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x^2 + 3x + 9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540F01-F233-4716-95BC-9911817F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E7649-186C-4062-8387-1B5D66729CF5}"/>
              </a:ext>
            </a:extLst>
          </p:cNvPr>
          <p:cNvSpPr/>
          <p:nvPr/>
        </p:nvSpPr>
        <p:spPr>
          <a:xfrm>
            <a:off x="838200" y="1690688"/>
            <a:ext cx="6546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x^3 + 27 = 0.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2D25-D01D-44F7-BFAA-C8964A3B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173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 + 3x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y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84C752-8945-483A-A50E-60D095E2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8E2C8B-377E-47ED-9492-7B40F862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28906-B8AD-4A0F-B139-BF04A1B511C9}"/>
              </a:ext>
            </a:extLst>
          </p:cNvPr>
          <p:cNvSpPr/>
          <p:nvPr/>
        </p:nvSpPr>
        <p:spPr>
          <a:xfrm>
            <a:off x="838200" y="1574415"/>
            <a:ext cx="10515600" cy="400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+ 2x + 1)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+ 1)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lvl="0">
              <a:lnSpc>
                <a:spcPct val="150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x + 3x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y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y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+ 3x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y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(x + y) = (x + y)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(x + y)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 + y)[(x + y)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1]= (x + y)(x + y + 1)(x + y - 1)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5E45-EE50-453F-ABC5-50B2D96F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58" y="2729677"/>
            <a:ext cx="10515600" cy="118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 = (x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(x + y)= ….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A408C6-E34B-4CA2-B5E7-010B889F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446B3C-5221-4209-B5C0-52C8B6F03ACB}"/>
              </a:ext>
            </a:extLst>
          </p:cNvPr>
          <p:cNvSpPr/>
          <p:nvPr/>
        </p:nvSpPr>
        <p:spPr>
          <a:xfrm>
            <a:off x="732999" y="3941069"/>
            <a:ext cx="1023468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0"/>
              </a:spcAft>
            </a:pPr>
            <a:r>
              <a:rPr 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x – 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y= (x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(x + y)= (x + y)(x – y) – (x + y)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 + y)(x – y – 1)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A703C-4942-44A6-9F77-AAE2105DB2A0}"/>
              </a:ext>
            </a:extLst>
          </p:cNvPr>
          <p:cNvSpPr/>
          <p:nvPr/>
        </p:nvSpPr>
        <p:spPr>
          <a:xfrm>
            <a:off x="978658" y="1581506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695B-02FD-4B35-A879-53B005AD7317}"/>
              </a:ext>
            </a:extLst>
          </p:cNvPr>
          <p:cNvSpPr txBox="1"/>
          <p:nvPr/>
        </p:nvSpPr>
        <p:spPr>
          <a:xfrm>
            <a:off x="1331660" y="6123543"/>
            <a:ext cx="1020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>
                <a:latin typeface="+mj-lt"/>
              </a:rPr>
              <a:t>GV: Phương pháp vừa làm trên gọi là phương pháp nhóm hạng tử.</a:t>
            </a:r>
          </a:p>
        </p:txBody>
      </p:sp>
    </p:spTree>
    <p:extLst>
      <p:ext uri="{BB962C8B-B14F-4D97-AF65-F5344CB8AC3E}">
        <p14:creationId xmlns:p14="http://schemas.microsoft.com/office/powerpoint/2010/main" val="28317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F31DE7-964E-4E19-85F3-29C68242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1F38A95-283B-4CE6-A66C-2BDEB652D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59606"/>
            <a:ext cx="97717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B314F5-19FE-4CFF-A32E-80F639BD1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31945"/>
              </p:ext>
            </p:extLst>
          </p:nvPr>
        </p:nvGraphicFramePr>
        <p:xfrm>
          <a:off x="3643951" y="3040339"/>
          <a:ext cx="5268038" cy="381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 Image" r:id="rId3" imgW="3666667" imgH="2657846" progId="Paint.Picture">
                  <p:embed/>
                </p:oleObj>
              </mc:Choice>
              <mc:Fallback>
                <p:oleObj name="Bitmap Image" r:id="rId3" imgW="3666667" imgH="265784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951" y="3040339"/>
                        <a:ext cx="5268038" cy="3817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4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F4FB-B2C1-4F73-91AF-4EAB93C3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133"/>
            <a:ext cx="10515600" cy="105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C20B60-8BAF-4D24-B776-370C8FAB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EFD6E2-02CC-4EFF-9948-4EBEBF3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2F8BD1-B164-4AF9-960D-176D38B41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58768"/>
              </p:ext>
            </p:extLst>
          </p:nvPr>
        </p:nvGraphicFramePr>
        <p:xfrm>
          <a:off x="0" y="2557674"/>
          <a:ext cx="11885339" cy="415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5180952" imgH="1867161" progId="Paint.Picture">
                  <p:embed/>
                </p:oleObj>
              </mc:Choice>
              <mc:Fallback>
                <p:oleObj name="Bitmap Image" r:id="rId3" imgW="5180952" imgH="1867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57674"/>
                        <a:ext cx="11885339" cy="4154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AD93AF-C23B-40C1-9704-B680809C2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27" y="1307172"/>
            <a:ext cx="3108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2C42C2-6737-4250-A3F3-B1ADA02B9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72542"/>
              </p:ext>
            </p:extLst>
          </p:nvPr>
        </p:nvGraphicFramePr>
        <p:xfrm>
          <a:off x="686097" y="2211418"/>
          <a:ext cx="4581939" cy="22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Bitmap Image" r:id="rId3" imgW="2066667" imgH="1123810" progId="Paint.Picture">
                  <p:embed/>
                </p:oleObj>
              </mc:Choice>
              <mc:Fallback>
                <p:oleObj name="Bitmap Image" r:id="rId3" imgW="2066667" imgH="11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97" y="2211418"/>
                        <a:ext cx="4581939" cy="2224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87FAEBC-903A-4D99-9E1B-C701CA35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9E3B7-CAEC-4880-BCF4-FAB760C5D83B}"/>
              </a:ext>
            </a:extLst>
          </p:cNvPr>
          <p:cNvSpPr txBox="1"/>
          <p:nvPr/>
        </p:nvSpPr>
        <p:spPr>
          <a:xfrm>
            <a:off x="6095998" y="2041344"/>
            <a:ext cx="5080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a) 4x² - y² + 4x + 1</a:t>
            </a:r>
          </a:p>
          <a:p>
            <a:r>
              <a:rPr lang="es-ES" sz="3200" dirty="0"/>
              <a:t>= (4x² + 4x + 1) - (y² + 1)</a:t>
            </a:r>
          </a:p>
          <a:p>
            <a:r>
              <a:rPr lang="es-ES" sz="3200" dirty="0"/>
              <a:t>= (2x + 1)² - y² </a:t>
            </a:r>
          </a:p>
          <a:p>
            <a:r>
              <a:rPr lang="es-ES" sz="3200" dirty="0"/>
              <a:t>= (2x + 1 + y )(2x + 1 - y ) </a:t>
            </a:r>
          </a:p>
          <a:p>
            <a:endParaRPr lang="vi-VN" sz="3200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8B15FB9-24D4-4B38-AD97-AFE2222E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8" y="4156698"/>
            <a:ext cx="652363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b) x^3 - y^3 - x + 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 (x^3 - y^3) - (x -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 [(x - y)(x^2 + xy + y^2)] - (x -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 (x - y)(x^2 + xy + y^2 - 1)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 (x - y)[(x + y)^2 - xy - 1]</a:t>
            </a:r>
          </a:p>
        </p:txBody>
      </p:sp>
    </p:spTree>
    <p:extLst>
      <p:ext uri="{BB962C8B-B14F-4D97-AF65-F5344CB8AC3E}">
        <p14:creationId xmlns:p14="http://schemas.microsoft.com/office/powerpoint/2010/main" val="17546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63D9F3-4BEF-4E02-A5DE-50101B016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95783"/>
              </p:ext>
            </p:extLst>
          </p:nvPr>
        </p:nvGraphicFramePr>
        <p:xfrm>
          <a:off x="401471" y="1532063"/>
          <a:ext cx="4757384" cy="468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Bitmap Image" r:id="rId3" imgW="2685714" imgH="2600000" progId="Paint.Picture">
                  <p:embed/>
                </p:oleObj>
              </mc:Choice>
              <mc:Fallback>
                <p:oleObj name="Bitmap Image" r:id="rId3" imgW="2685714" imgH="2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1" y="1532063"/>
                        <a:ext cx="4757384" cy="4686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A2154E2-D369-4A90-9407-4841A44BB17B}"/>
              </a:ext>
            </a:extLst>
          </p:cNvPr>
          <p:cNvSpPr txBox="1">
            <a:spLocks/>
          </p:cNvSpPr>
          <p:nvPr/>
        </p:nvSpPr>
        <p:spPr>
          <a:xfrm>
            <a:off x="814885" y="127006"/>
            <a:ext cx="10562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3A57EF-C2D0-461D-9152-23696C70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732" y="1428181"/>
            <a:ext cx="20501968" cy="4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7F7C857-D296-41AD-90F7-7A43D68AC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9608"/>
              </p:ext>
            </p:extLst>
          </p:nvPr>
        </p:nvGraphicFramePr>
        <p:xfrm>
          <a:off x="6983673" y="1383202"/>
          <a:ext cx="4612943" cy="542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Bitmap Image" r:id="rId5" imgW="2895238" imgH="3409524" progId="Paint.Picture">
                  <p:embed/>
                </p:oleObj>
              </mc:Choice>
              <mc:Fallback>
                <p:oleObj name="Bitmap Image" r:id="rId5" imgW="2895238" imgH="34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673" y="1383202"/>
                        <a:ext cx="4612943" cy="542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055CECE0-8D4D-4427-A41C-D23E335E8F44}"/>
              </a:ext>
            </a:extLst>
          </p:cNvPr>
          <p:cNvSpPr/>
          <p:nvPr/>
        </p:nvSpPr>
        <p:spPr>
          <a:xfrm>
            <a:off x="5409061" y="3646124"/>
            <a:ext cx="1373878" cy="988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CÁCH GHÉP</a:t>
            </a:r>
          </a:p>
        </p:txBody>
      </p:sp>
    </p:spTree>
    <p:extLst>
      <p:ext uri="{BB962C8B-B14F-4D97-AF65-F5344CB8AC3E}">
        <p14:creationId xmlns:p14="http://schemas.microsoft.com/office/powerpoint/2010/main" val="41132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88F04D-05D0-41EB-B4AB-D727FA8023A2}"/>
              </a:ext>
            </a:extLst>
          </p:cNvPr>
          <p:cNvSpPr/>
          <p:nvPr/>
        </p:nvSpPr>
        <p:spPr>
          <a:xfrm>
            <a:off x="427382" y="100427"/>
            <a:ext cx="4422913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thành nhân tử: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 – 6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5x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+ 5xy – x – y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7x – 6x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05AC0-CC63-4636-AB1A-BE193D962810}"/>
              </a:ext>
            </a:extLst>
          </p:cNvPr>
          <p:cNvSpPr/>
          <p:nvPr/>
        </p:nvSpPr>
        <p:spPr>
          <a:xfrm>
            <a:off x="4850294" y="0"/>
            <a:ext cx="7182679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1500"/>
              </a:spcBef>
              <a:spcAft>
                <a:spcPts val="0"/>
              </a:spcAft>
              <a:buAutoNum type="alphaLcPeriod"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 – 6 = 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x + 6x – 6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x) + 6(x – 1)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x(x – 1) + 6(x – 1) = (x – 1)(x + 6)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5x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+ 5xy – x – y = (5x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+ 5xy) – (x +y)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5x(x + y) – (x + y) = (x + y)(5x – 1)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7x – 6x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 = 4x – 6x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 + 3x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(4x – 6x</a:t>
            </a:r>
            <a:r>
              <a:rPr lang="vi-VN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(2 – 3x)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2x(2 – 3x) – (2 – 3x) = (2x – 1)(2 – 3x)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EED2-1587-44AA-A25D-EBCB0E91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338622"/>
            <a:ext cx="3429000" cy="9335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D3DC0-3532-471A-A6E0-4E73F545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2210"/>
            <a:ext cx="10515600" cy="339573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E8E1-F146-4977-A9CA-B3A6DCF27574}"/>
              </a:ext>
            </a:extLst>
          </p:cNvPr>
          <p:cNvSpPr/>
          <p:nvPr/>
        </p:nvSpPr>
        <p:spPr>
          <a:xfrm>
            <a:off x="5057895" y="25232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9120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7CE5D-210D-493D-B7E6-F6976591C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" y="1"/>
            <a:ext cx="12112625" cy="6858000"/>
          </a:xfrm>
          <a:prstGeom prst="rect">
            <a:avLst/>
          </a:prstGeom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20" y="3002491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6430" y="3971429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87" y="0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51" action="ppaction://hlinksldjump"/>
          </p:cNvPr>
          <p:cNvSpPr/>
          <p:nvPr/>
        </p:nvSpPr>
        <p:spPr>
          <a:xfrm>
            <a:off x="10193867" y="1"/>
            <a:ext cx="1981200" cy="609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30400" y="318983"/>
            <a:ext cx="7416800" cy="24622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513" y="513822"/>
            <a:ext cx="7399868" cy="24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3xy -6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4267" baseline="30000" dirty="0">
                <a:solidFill>
                  <a:prstClr val="black"/>
                </a:solidFill>
                <a:latin typeface="Calibri"/>
              </a:rPr>
              <a:t>2</a:t>
            </a:r>
            <a:endParaRPr lang="vi-VN" sz="4267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193800"/>
            <a:ext cx="7399868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3xy -6x</a:t>
            </a:r>
            <a:r>
              <a:rPr lang="en-US" sz="4267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039" y="3710623"/>
            <a:ext cx="53848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3x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17600" y="246871"/>
            <a:ext cx="8737600" cy="24622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227" y="459295"/>
            <a:ext cx="7710573" cy="24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 - 2ab + b²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498590"/>
            <a:ext cx="7462760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0679" y="3462669"/>
            <a:ext cx="74627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bằng cách nhóm hạng tử và đặt nhân tử chung.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7A9462-790F-419E-8F65-544A9C6E9464}"/>
                  </a:ext>
                </a:extLst>
              </p:cNvPr>
              <p:cNvSpPr/>
              <p:nvPr/>
            </p:nvSpPr>
            <p:spPr>
              <a:xfrm>
                <a:off x="2794000" y="137559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219170"/>
                <a:r>
                  <a:rPr lang="vi-VN" sz="2400" dirty="0">
                    <a:solidFill>
                      <a:prstClr val="black"/>
                    </a:solidFill>
                    <a:latin typeface="ui-sans-serif"/>
                  </a:rPr>
                  <a:t>Để phân tích đa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KaTeX_Main"/>
                  </a:rPr>
                  <a:t>−</a:t>
                </a:r>
                <a:r>
                  <a:rPr lang="vi-VN" sz="2400" i="1" dirty="0">
                    <a:solidFill>
                      <a:prstClr val="black"/>
                    </a:solidFill>
                    <a:latin typeface="KaTeX_Math"/>
                  </a:rPr>
                  <a:t>xy</a:t>
                </a:r>
                <a:r>
                  <a:rPr lang="vi-VN" sz="2400" dirty="0">
                    <a:solidFill>
                      <a:prstClr val="black"/>
                    </a:solidFill>
                    <a:latin typeface="KaTeX_Main"/>
                  </a:rPr>
                  <a:t>+</a:t>
                </a:r>
                <a:r>
                  <a:rPr lang="vi-VN" sz="2400" i="1" dirty="0">
                    <a:solidFill>
                      <a:prstClr val="black"/>
                    </a:solidFill>
                    <a:latin typeface="KaTeX_Math"/>
                  </a:rPr>
                  <a:t>x</a:t>
                </a:r>
                <a:r>
                  <a:rPr lang="vi-VN" sz="2400" dirty="0">
                    <a:solidFill>
                      <a:prstClr val="black"/>
                    </a:solidFill>
                    <a:latin typeface="KaTeX_Main"/>
                  </a:rPr>
                  <a:t>−</a:t>
                </a:r>
                <a:r>
                  <a:rPr lang="vi-VN" sz="2400" i="1" dirty="0">
                    <a:solidFill>
                      <a:prstClr val="black"/>
                    </a:solidFill>
                    <a:latin typeface="KaTeX_Math"/>
                  </a:rPr>
                  <a:t>y</a:t>
                </a:r>
                <a:r>
                  <a:rPr lang="vi-VN" sz="2400" dirty="0">
                    <a:solidFill>
                      <a:prstClr val="black"/>
                    </a:solidFill>
                    <a:latin typeface="ui-sans-serif"/>
                  </a:rPr>
                  <a:t> thành nhân tử, ta có thể sử dụng phương pháp  nào?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7A9462-790F-419E-8F65-544A9C6E9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1375595"/>
                <a:ext cx="6096000" cy="830997"/>
              </a:xfrm>
              <a:prstGeom prst="rect">
                <a:avLst/>
              </a:prstGeom>
              <a:blipFill>
                <a:blip r:embed="rId7"/>
                <a:stretch>
                  <a:fillRect l="-1500" t="-5882" r="-2100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DEA5-170D-421C-ABB5-61550A6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a(b+1)+a(2b+0,5)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=a(b+1+2b+0,5)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=a(3b+1,5)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a=5, b=3,5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D90793-76E8-46F1-93FD-5BBE3A91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77800"/>
            <a:ext cx="7416800" cy="233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066" y="336248"/>
            <a:ext cx="739986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prstClr val="black"/>
                </a:solidFill>
                <a:latin typeface="Times New Roman" panose="02020603050405020304" pitchFamily="18" charset="0"/>
              </a:rPr>
              <a:t>Để phân tích đa thức x² + 2x - 3 thành nhân tử ta sử dụng phương pháp nào?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65024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42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524168"/>
            <a:ext cx="7416800" cy="1990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066" y="394141"/>
            <a:ext cx="739986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prstClr val="black"/>
                </a:solidFill>
                <a:latin typeface="Times New Roman" panose="02020603050405020304" pitchFamily="18" charset="0"/>
              </a:rPr>
              <a:t>phân tích đa thức x² + 2x - 3 thành nhân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libri"/>
              </a:rPr>
              <a:t>tử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3"/>
            <a:ext cx="74627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(x-1)(x+3)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3352800" y="1498600"/>
            <a:ext cx="6172200" cy="284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34E8-B116-4B51-9C86-AB8A6658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54" y="957054"/>
            <a:ext cx="10515600" cy="223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4x² - 1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(x+2)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-(a-2b)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F3055-9A4A-4A85-A4E0-D2F2C63C9C1E}"/>
              </a:ext>
            </a:extLst>
          </p:cNvPr>
          <p:cNvSpPr/>
          <p:nvPr/>
        </p:nvSpPr>
        <p:spPr>
          <a:xfrm>
            <a:off x="3020168" y="3975810"/>
            <a:ext cx="4600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4x² - 1 = (2x + 1)(2x - 1)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E35A8-7E8F-4F1E-9266-472EE5BC7418}"/>
              </a:ext>
            </a:extLst>
          </p:cNvPr>
          <p:cNvSpPr txBox="1"/>
          <p:nvPr/>
        </p:nvSpPr>
        <p:spPr>
          <a:xfrm>
            <a:off x="4483820" y="335559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vi-VN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A361E-D765-4471-A04E-34CF5B615354}"/>
              </a:ext>
            </a:extLst>
          </p:cNvPr>
          <p:cNvSpPr/>
          <p:nvPr/>
        </p:nvSpPr>
        <p:spPr>
          <a:xfrm>
            <a:off x="3020168" y="4831027"/>
            <a:ext cx="701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b(x+2)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- 9 (x+2+3)(x+2-3) = (x+5)(x-1).</a:t>
            </a:r>
            <a:endParaRPr lang="vi-V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3A82A-E438-44D5-8B6D-545D9230D179}"/>
              </a:ext>
            </a:extLst>
          </p:cNvPr>
          <p:cNvSpPr/>
          <p:nvPr/>
        </p:nvSpPr>
        <p:spPr>
          <a:xfrm>
            <a:off x="3020167" y="5686244"/>
            <a:ext cx="722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37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-(a-2b)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=6ab - 4b²= 2b(3a - 2b).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C6353D-5666-45AB-A363-AF56A933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4" y="0"/>
            <a:ext cx="3429000" cy="9335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D6702-1774-4A86-A142-CF9BC18F3E36}"/>
              </a:ext>
            </a:extLst>
          </p:cNvPr>
          <p:cNvSpPr/>
          <p:nvPr/>
        </p:nvSpPr>
        <p:spPr>
          <a:xfrm>
            <a:off x="5057895" y="6153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2474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97E3-86C5-4C90-8106-1F05B3AD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043746"/>
            <a:ext cx="10515600" cy="148741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+4a+1          b)-3x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+6xy-3y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)z+4z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D3F7F9-D1D5-42BB-8863-06F85AA5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4" y="0"/>
            <a:ext cx="3429000" cy="9335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EAD66-F068-41E3-9139-B91EC7300F57}"/>
              </a:ext>
            </a:extLst>
          </p:cNvPr>
          <p:cNvSpPr/>
          <p:nvPr/>
        </p:nvSpPr>
        <p:spPr>
          <a:xfrm>
            <a:off x="5057895" y="6153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359BD-C9E5-4DF0-B34D-D8DD4ED27D43}"/>
              </a:ext>
            </a:extLst>
          </p:cNvPr>
          <p:cNvSpPr/>
          <p:nvPr/>
        </p:nvSpPr>
        <p:spPr>
          <a:xfrm>
            <a:off x="655983" y="2317541"/>
            <a:ext cx="1051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37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(a + b)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+ 4a + 1 = (2a + 1)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FEE8-79B8-45D0-9AD5-7FF775AA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933588"/>
            <a:ext cx="10515600" cy="3943212"/>
          </a:xfrm>
        </p:spPr>
        <p:txBody>
          <a:bodyPr/>
          <a:lstStyle/>
          <a:p>
            <a:pPr marL="0" indent="0">
              <a:spcBef>
                <a:spcPts val="137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-3x²+ 6xy - 3y²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37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-3(x²- 2xy + y²)= -3(x - y)²</a:t>
            </a:r>
            <a:b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(x+y)² -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(x+y)z + 4z²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)² - 4(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)z + (2z)²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=(x+y-2z)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562487-D871-465E-9AA0-F5C66761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4" y="0"/>
            <a:ext cx="3429000" cy="9335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9F2C9-349E-4B35-B008-4484C0F0434B}"/>
              </a:ext>
            </a:extLst>
          </p:cNvPr>
          <p:cNvSpPr/>
          <p:nvPr/>
        </p:nvSpPr>
        <p:spPr>
          <a:xfrm>
            <a:off x="5057895" y="6153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4252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A4EB-5FA9-4B75-BE13-51615674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33588"/>
            <a:ext cx="10515600" cy="173341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8x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x³ + 27y³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x³ - y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42B9F-9A01-4C8C-B1ED-3496FCB2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54" y="0"/>
            <a:ext cx="3429000" cy="9335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D43FD-34BB-40E7-8F58-20D5F965ABD7}"/>
              </a:ext>
            </a:extLst>
          </p:cNvPr>
          <p:cNvSpPr/>
          <p:nvPr/>
        </p:nvSpPr>
        <p:spPr>
          <a:xfrm>
            <a:off x="5057895" y="6153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60815-6057-4E78-BD6A-1C660713281C}"/>
              </a:ext>
            </a:extLst>
          </p:cNvPr>
          <p:cNvSpPr/>
          <p:nvPr/>
        </p:nvSpPr>
        <p:spPr>
          <a:xfrm>
            <a:off x="1625600" y="2954282"/>
            <a:ext cx="87503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7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37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- 1 = (2x)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- 1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(2x - 1)(4x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+ 2x + 1)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7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x³ + 27y³ = x³ + (3y)³ = (x + 3y)(x² - 3xy + 9y²)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370"/>
              </a:spcBef>
              <a:spcAft>
                <a:spcPts val="137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x³ - y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x³ - (y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)³ = (x - y²) (x² + xy² + y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603D1-FD74-49BB-890D-607C617D0F47}"/>
              </a:ext>
            </a:extLst>
          </p:cNvPr>
          <p:cNvSpPr/>
          <p:nvPr/>
        </p:nvSpPr>
        <p:spPr>
          <a:xfrm>
            <a:off x="368300" y="282756"/>
            <a:ext cx="115951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1: Phân tích thành nhân tử:</a:t>
            </a:r>
            <a:endParaRPr lang="vi-VN" sz="3200" dirty="0">
              <a:latin typeface="+mj-lt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x</a:t>
            </a:r>
            <a:r>
              <a:rPr lang="vi-VN" sz="32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+ 5x – 6</a:t>
            </a:r>
            <a:r>
              <a:rPr lang="vi-VN" sz="3200" dirty="0">
                <a:latin typeface="+mj-lt"/>
                <a:ea typeface="Times New Roman" panose="02020603050405020304" pitchFamily="18" charset="0"/>
              </a:rPr>
              <a:t>         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5x</a:t>
            </a:r>
            <a:r>
              <a:rPr lang="vi-VN" sz="32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+ 5xy – x – y</a:t>
            </a:r>
            <a:r>
              <a:rPr lang="vi-VN" sz="3200" dirty="0">
                <a:latin typeface="+mj-lt"/>
                <a:ea typeface="Times New Roman" panose="02020603050405020304" pitchFamily="18" charset="0"/>
              </a:rPr>
              <a:t>            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7x – 6x</a:t>
            </a:r>
            <a:r>
              <a:rPr lang="vi-VN" sz="32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– 2</a:t>
            </a:r>
          </a:p>
          <a:p>
            <a:pPr lvl="0"/>
            <a:r>
              <a:rPr lang="vi-VN" sz="3200" dirty="0">
                <a:latin typeface="+mj-lt"/>
              </a:rPr>
              <a:t>d. 4x³ - 16x</a:t>
            </a:r>
            <a:r>
              <a:rPr lang="en-US" sz="3200" dirty="0">
                <a:latin typeface="+mj-lt"/>
              </a:rPr>
              <a:t>              e. x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– y</a:t>
            </a:r>
            <a:r>
              <a:rPr lang="en-US" sz="3200" baseline="30000" dirty="0">
                <a:latin typeface="+mj-lt"/>
              </a:rPr>
              <a:t>4</a:t>
            </a:r>
            <a:endParaRPr lang="vi-VN" sz="3200" dirty="0">
              <a:latin typeface="+mj-lt"/>
            </a:endParaRPr>
          </a:p>
          <a:p>
            <a:endParaRPr lang="vi-VN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2:Một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300.000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066F4-7C2B-4CAF-BE20-B4D15A6F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3xy - 6x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+ 12x thành nhân tử.</a:t>
            </a:r>
          </a:p>
          <a:p>
            <a:pPr marL="0" indent="0" algn="ctr">
              <a:buNone/>
            </a:pP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làm: </a:t>
            </a:r>
          </a:p>
          <a:p>
            <a:pPr marL="0" indent="0" algn="ctr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3xy - 6x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+ 12x = 3x(y - 2x + 4)</a:t>
            </a:r>
          </a:p>
          <a:p>
            <a:pPr marL="0" indent="0" algn="ctr">
              <a:buNone/>
            </a:pP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phân tích như trên là phân tích bằng cách đặt nhân tử chung</a:t>
            </a:r>
          </a:p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(2x + 1)y - (2x + 1)z</a:t>
            </a:r>
          </a:p>
          <a:p>
            <a:pPr marL="0" indent="0" algn="ctr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(x - 3)y - (3 - x)z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FF63F-5F65-4561-AC93-B636C1E1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E46F-8828-46DA-8456-547C984DD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3200" dirty="0"/>
              <a:t>Bài làm:</a:t>
            </a:r>
          </a:p>
          <a:p>
            <a:pPr marL="0" indent="0" algn="ctr">
              <a:buNone/>
            </a:pPr>
            <a:r>
              <a:rPr lang="vi-VN" sz="3200" dirty="0"/>
              <a:t>a) 2x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vi-VN" sz="3200" dirty="0"/>
              <a:t>y + 3xy</a:t>
            </a:r>
            <a:r>
              <a:rPr lang="en-US" sz="3200" baseline="30000" dirty="0"/>
              <a:t>2</a:t>
            </a:r>
            <a:r>
              <a:rPr lang="vi-VN" sz="3200" dirty="0"/>
              <a:t> = xy(2x + 3y)</a:t>
            </a:r>
          </a:p>
          <a:p>
            <a:pPr marL="0" indent="0" algn="ctr">
              <a:buNone/>
            </a:pPr>
            <a:r>
              <a:rPr lang="vi-VN" sz="3200" dirty="0"/>
              <a:t>b) (2x + 1)y - (2x + 1)z = (2x + 1)(y - z)</a:t>
            </a:r>
          </a:p>
          <a:p>
            <a:pPr marL="0" indent="0" algn="ctr">
              <a:buNone/>
            </a:pPr>
            <a:r>
              <a:rPr lang="vi-VN" sz="3200" dirty="0"/>
              <a:t>c) (x - 3)y - (3 - x)z = (x - 3)y </a:t>
            </a:r>
            <a:r>
              <a:rPr lang="en-US" sz="3200" dirty="0"/>
              <a:t>+</a:t>
            </a:r>
            <a:r>
              <a:rPr lang="vi-VN" sz="3200" dirty="0"/>
              <a:t>(</a:t>
            </a:r>
            <a:r>
              <a:rPr lang="en-US" sz="3200" dirty="0"/>
              <a:t>x</a:t>
            </a:r>
            <a:r>
              <a:rPr lang="vi-VN" sz="3200" dirty="0"/>
              <a:t> - </a:t>
            </a:r>
            <a:r>
              <a:rPr lang="en-US" sz="3200" dirty="0"/>
              <a:t>3</a:t>
            </a:r>
            <a:r>
              <a:rPr lang="vi-VN" sz="3200" dirty="0"/>
              <a:t>)z </a:t>
            </a:r>
            <a:r>
              <a:rPr lang="en-US" sz="3200" dirty="0"/>
              <a:t> =</a:t>
            </a:r>
            <a:r>
              <a:rPr lang="vi-VN" sz="3200" dirty="0"/>
              <a:t>(x - 3)(y + z)</a:t>
            </a:r>
          </a:p>
          <a:p>
            <a:pPr marL="0" indent="0" algn="ctr">
              <a:buNone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</a:p>
          <a:p>
            <a:pPr marL="0" indent="0" algn="ctr">
              <a:buNone/>
            </a:pP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3200" dirty="0"/>
          </a:p>
          <a:p>
            <a:pPr marL="0" indent="0" algn="ctr">
              <a:buNone/>
            </a:pPr>
            <a:r>
              <a:rPr lang="en-US" sz="3200" dirty="0"/>
              <a:t> </a:t>
            </a:r>
            <a:endParaRPr lang="vi-VN" sz="3200" dirty="0"/>
          </a:p>
          <a:p>
            <a:pPr algn="ctr"/>
            <a:endParaRPr lang="vi-VN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984251-F0DE-4D7F-B36B-8ADA77E5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8161-3576-4F74-ADB2-BC9080A5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1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(x-y)x+(y-x)y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x=11, y=1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F01ABF-A02E-4E84-9047-5F7228B2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1B10A-37A0-41CD-8775-8F3128C396B8}"/>
              </a:ext>
            </a:extLst>
          </p:cNvPr>
          <p:cNvSpPr/>
          <p:nvPr/>
        </p:nvSpPr>
        <p:spPr>
          <a:xfrm>
            <a:off x="838199" y="3429000"/>
            <a:ext cx="9273209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(x-y)x+(y-x)y=(x-y)x-(x-y)y=(x-y)(x-y)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(x-y)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x=11,y=1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(11-1)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734B-3242-4774-B1FC-E284C8C1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60"/>
            <a:ext cx="10515600" cy="1765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+mj-lt"/>
              </a:rPr>
              <a:t>Bài 2: </a:t>
            </a:r>
            <a:r>
              <a:rPr lang="vi-VN" sz="3200" dirty="0">
                <a:latin typeface="+mj-lt"/>
              </a:rPr>
              <a:t>Tính nhanh:</a:t>
            </a: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a) 85.12,7 + 5.3.12,7</a:t>
            </a: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b) 52.143 – 52.39 – 8.26</a:t>
            </a:r>
          </a:p>
          <a:p>
            <a:endParaRPr lang="vi-VN" sz="3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C67280-C07A-479C-99FE-64725972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C2519-9175-4C7B-AC2F-40A857C17A90}"/>
              </a:ext>
            </a:extLst>
          </p:cNvPr>
          <p:cNvSpPr/>
          <p:nvPr/>
        </p:nvSpPr>
        <p:spPr>
          <a:xfrm>
            <a:off x="622852" y="3860978"/>
            <a:ext cx="11410122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85.12,7 + 5.3.12,7 = 12,7.(85 + 5.3) = 12,7. ( 85 + 15)</a:t>
            </a: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 = 12,7.100 = 1270</a:t>
            </a: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52.143 – 52.39 – 8.26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= 52.143 – 52.39 – 52.4 ( vì 8.26 = 4.2.26 = 4. 52 = 52.4)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= 52.(143 – 39 – 4) = 52.100 = 5200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B3E6D-212D-4855-9FF0-0530A7255F79}"/>
              </a:ext>
            </a:extLst>
          </p:cNvPr>
          <p:cNvSpPr/>
          <p:nvPr/>
        </p:nvSpPr>
        <p:spPr>
          <a:xfrm>
            <a:off x="5226691" y="3267418"/>
            <a:ext cx="173861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vi-VN" sz="3200" b="1" u="sng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vi-VN"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1AB5E3-E109-42BB-8563-8A057E85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EE6825-DB7B-410F-8046-B0DD8EDFA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72757"/>
              </p:ext>
            </p:extLst>
          </p:nvPr>
        </p:nvGraphicFramePr>
        <p:xfrm>
          <a:off x="573156" y="2737816"/>
          <a:ext cx="3535018" cy="234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Bitmap Image" r:id="rId3" imgW="1838095" imgH="1219370" progId="Paint.Picture">
                  <p:embed/>
                </p:oleObj>
              </mc:Choice>
              <mc:Fallback>
                <p:oleObj name="Bitmap Image" r:id="rId3" imgW="1838095" imgH="121937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56" y="2737816"/>
                        <a:ext cx="3535018" cy="2344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1D68431F-C7FC-4A03-A84D-DABAACD1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1760726"/>
            <a:ext cx="80449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2852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altLang="vi-VN" sz="3200" b="1" i="0" u="sng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1" i="0" u="sng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9E31DF-ABA3-4FFE-9782-CF51EE86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5" y="5247572"/>
            <a:ext cx="16834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3C01CC7-F6EC-41D9-9A8A-792EA8DB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71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12641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A4DD-ECEB-4979-8D78-7A017DE4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2BA197-5134-46F6-A517-8424113E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PHÂN TÍCH ĐA THỨC THÀNH NHÂN TỬ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1E68FE-5351-460F-9020-7919DB948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36822"/>
              </p:ext>
            </p:extLst>
          </p:nvPr>
        </p:nvGraphicFramePr>
        <p:xfrm>
          <a:off x="838199" y="2303228"/>
          <a:ext cx="3786810" cy="299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Bitmap Image" r:id="rId3" imgW="1561905" imgH="1457143" progId="Paint.Picture">
                  <p:embed/>
                </p:oleObj>
              </mc:Choice>
              <mc:Fallback>
                <p:oleObj name="Bitmap Image" r:id="rId3" imgW="1561905" imgH="1457143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073F84-8539-449A-B3E9-80AA36F8E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2303228"/>
                        <a:ext cx="3786810" cy="2996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A999683-7311-4111-8AD9-CBBBFA8F2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429" y="24950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7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2814</Words>
  <PresentationFormat>Widescreen</PresentationFormat>
  <Paragraphs>197</Paragraphs>
  <Slides>37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KaTeX_Main</vt:lpstr>
      <vt:lpstr>KaTeX_Math</vt:lpstr>
      <vt:lpstr>Segoe UI Semibold</vt:lpstr>
      <vt:lpstr>Times New Roman</vt:lpstr>
      <vt:lpstr>ui-sans-serif</vt:lpstr>
      <vt:lpstr>Office Theme</vt:lpstr>
      <vt:lpstr>1_Office Theme</vt:lpstr>
      <vt:lpstr>5_Office Theme</vt:lpstr>
      <vt:lpstr>Bitmap Image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Tuần …. Tiết 13: PHÂN TÍCH ĐA THỨC THÀNH NHÂN TỬ (bài học gồm 4 tiết)</vt:lpstr>
      <vt:lpstr>PowerPoint Presentation</vt:lpstr>
      <vt:lpstr>Tuần …. Tiết 14: PHÂN TÍCH ĐA THỨC THÀNH NHÂN TỬ (bài học gồm 4 tiết)</vt:lpstr>
      <vt:lpstr>Tuần …. Tiết 14: PHÂN TÍCH ĐA THỨC THÀNH NHÂN TỬ (bài học gồm 4 tiết)</vt:lpstr>
      <vt:lpstr>Tuần …. Tiết 14: PHÂN TÍCH ĐA THỨC THÀNH NHÂN TỬ (bài học gồm 4 tiết)</vt:lpstr>
      <vt:lpstr>Tuần …. Tiết 14: PHÂN TÍCH ĐA THỨC THÀNH NHÂN TỬ (bài học gồm 4 tiết)</vt:lpstr>
      <vt:lpstr>Tuần …. Tiết 14: PHÂN TÍCH ĐA THỨC THÀNH NHÂN TỬ (bài học gồm 4 tiết)</vt:lpstr>
      <vt:lpstr>Tuần …. Tiết 14: PHÂN TÍCH ĐA THỨC THÀNH NHÂN TỬ (bài học gồm 4 tiết)</vt:lpstr>
      <vt:lpstr>Tuần …. Tiết 15: PHÂN TÍCH ĐA THỨC THÀNH NHÂN TỬ (bài học gồm 4 tiết)</vt:lpstr>
      <vt:lpstr>Tuần …. Tiết 15: PHÂN TÍCH ĐA THỨC THÀNH NHÂN TỬ (bài học gồm 4 tiết)</vt:lpstr>
      <vt:lpstr>Tuần …. Tiết 15: PHÂN TÍCH ĐA THỨC THÀNH NHÂN TỬ (bài học gồm 4 tiết)</vt:lpstr>
      <vt:lpstr>PowerPoint Presentation</vt:lpstr>
      <vt:lpstr>PowerPoint Presentation</vt:lpstr>
      <vt:lpstr>Tuần …. Tiết 16: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Tuần …. Tiết 16:</vt:lpstr>
      <vt:lpstr>Tuần …. Tiết 16:</vt:lpstr>
      <vt:lpstr>Tuần …. Tiết 16:</vt:lpstr>
      <vt:lpstr>Tuần …. Tiết 16: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2023-06-10T07:47:21Z</dcterms:created>
  <dcterms:modified xsi:type="dcterms:W3CDTF">2023-06-11T02:20:08Z</dcterms:modified>
</cp:coreProperties>
</file>