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8"/>
  </p:notesMasterIdLst>
  <p:sldIdLst>
    <p:sldId id="300" r:id="rId3"/>
    <p:sldId id="304" r:id="rId4"/>
    <p:sldId id="302" r:id="rId5"/>
    <p:sldId id="292" r:id="rId6"/>
    <p:sldId id="362" r:id="rId7"/>
    <p:sldId id="335" r:id="rId8"/>
    <p:sldId id="348" r:id="rId9"/>
    <p:sldId id="314" r:id="rId10"/>
    <p:sldId id="351" r:id="rId11"/>
    <p:sldId id="333" r:id="rId12"/>
    <p:sldId id="352" r:id="rId13"/>
    <p:sldId id="353" r:id="rId14"/>
    <p:sldId id="356" r:id="rId15"/>
    <p:sldId id="327" r:id="rId16"/>
    <p:sldId id="349" r:id="rId17"/>
    <p:sldId id="342" r:id="rId18"/>
    <p:sldId id="343" r:id="rId19"/>
    <p:sldId id="357" r:id="rId20"/>
    <p:sldId id="345" r:id="rId21"/>
    <p:sldId id="315" r:id="rId22"/>
    <p:sldId id="361"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24" autoAdjust="0"/>
    <p:restoredTop sz="93883" autoAdjust="0"/>
  </p:normalViewPr>
  <p:slideViewPr>
    <p:cSldViewPr snapToGrid="0">
      <p:cViewPr varScale="1">
        <p:scale>
          <a:sx n="79" d="100"/>
          <a:sy n="79" d="100"/>
        </p:scale>
        <p:origin x="77" y="19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7DBD-B347-44CD-A641-3077B75F7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E6C4FD-9504-4175-9327-EFCBDEBDE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295CC-F40B-4784-BA5D-04727E068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A0BB7-0F9B-4934-BB56-20CEA9330CC0}"/>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6" name="Footer Placeholder 5">
            <a:extLst>
              <a:ext uri="{FF2B5EF4-FFF2-40B4-BE49-F238E27FC236}">
                <a16:creationId xmlns:a16="http://schemas.microsoft.com/office/drawing/2014/main" id="{6E918990-5B19-4CDC-9F0B-5499EB7FE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3692E-DDA7-47EB-A659-0CE806CAF6C7}"/>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42492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D657-9AE7-474F-8F03-C27EA6E07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9D8FAB-FBA0-4BA9-BCB5-8CF919E33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06DF4-D711-4088-8377-510E3B75C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B7C23-9E1D-4393-AD2D-7F9870F4E5FA}"/>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6" name="Footer Placeholder 5">
            <a:extLst>
              <a:ext uri="{FF2B5EF4-FFF2-40B4-BE49-F238E27FC236}">
                <a16:creationId xmlns:a16="http://schemas.microsoft.com/office/drawing/2014/main" id="{CED1E505-BF29-4EB4-9683-BA03371F6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04E85-39C8-4BB2-B7D4-C3F338C6779C}"/>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42463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67F2-04F8-470C-8664-600657EF6B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426589-7BD4-4178-9395-DDC1EA5585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953BB-2718-416E-A010-878C62B625E7}"/>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5" name="Footer Placeholder 4">
            <a:extLst>
              <a:ext uri="{FF2B5EF4-FFF2-40B4-BE49-F238E27FC236}">
                <a16:creationId xmlns:a16="http://schemas.microsoft.com/office/drawing/2014/main" id="{E6F857E7-9349-4FF9-84C3-C93B4D0AE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72BD4-CF7B-4B19-A1A8-7E3E08A7324A}"/>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84708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AA264-62E0-43BC-8EEC-0E29DFF4FE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F2C23-B834-46BD-A0B6-713221AF6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C03BC-1C84-4CFF-80C4-D2850203B074}"/>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5" name="Footer Placeholder 4">
            <a:extLst>
              <a:ext uri="{FF2B5EF4-FFF2-40B4-BE49-F238E27FC236}">
                <a16:creationId xmlns:a16="http://schemas.microsoft.com/office/drawing/2014/main" id="{32B040B6-EBF8-46A0-B558-50C64093E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C2E73-A814-483F-A619-413334922F41}"/>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2565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8402-D849-4A7B-8EFD-20193BE79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401B79-60AA-4F69-857B-0B0451F18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481A63-6C70-48E4-88EC-9D552FA67543}"/>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5" name="Footer Placeholder 4">
            <a:extLst>
              <a:ext uri="{FF2B5EF4-FFF2-40B4-BE49-F238E27FC236}">
                <a16:creationId xmlns:a16="http://schemas.microsoft.com/office/drawing/2014/main" id="{604F5404-1A97-4E00-AEAF-B9A02CD3A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6C2B6-497A-4B21-8DC8-F9660FDF588C}"/>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67591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CD2E-F293-4FB5-856B-328363BF6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AF96A-20E0-4DEF-A13B-CD13A3165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2FBD1-75F2-4CED-BCA6-5C0D96E70E9C}"/>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5" name="Footer Placeholder 4">
            <a:extLst>
              <a:ext uri="{FF2B5EF4-FFF2-40B4-BE49-F238E27FC236}">
                <a16:creationId xmlns:a16="http://schemas.microsoft.com/office/drawing/2014/main" id="{8BAEAE07-6B8C-4BCD-BDC1-D3C8E1840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B9D26-DD1C-44F1-8BFA-77F37489B800}"/>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27115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70F4-D2C4-4F0E-AA7F-0BF13BD2D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2484B-51C6-42E2-BFBC-18D080DC4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73C84-E2E2-424F-979B-03CF007F0811}"/>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5" name="Footer Placeholder 4">
            <a:extLst>
              <a:ext uri="{FF2B5EF4-FFF2-40B4-BE49-F238E27FC236}">
                <a16:creationId xmlns:a16="http://schemas.microsoft.com/office/drawing/2014/main" id="{89307023-9B81-49F7-B965-0DB233D43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C03A8-E1BE-4631-AE3B-1ED34362A224}"/>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81420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7C5A-A821-4847-A021-DAD2D6399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723F4-B7D7-4FA8-B2A0-80496C2F8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E967B-B0D9-4B13-910D-5A9D97A59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3651A-7E19-4789-A4D7-0C215DE6434F}"/>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6" name="Footer Placeholder 5">
            <a:extLst>
              <a:ext uri="{FF2B5EF4-FFF2-40B4-BE49-F238E27FC236}">
                <a16:creationId xmlns:a16="http://schemas.microsoft.com/office/drawing/2014/main" id="{3201267C-97B5-4097-AFCF-29CD7B22C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40483-8BBC-4FEC-9EEB-64FE080B7B12}"/>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6712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50AD-190A-4CF1-B6CD-55B066F57B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8B236C-BE2B-4A01-85F9-6FEC6BCFE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852D-1935-4F6C-961C-D1DAEA013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EC1AC-D411-49AE-B36E-A94873C50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EF47EA-9C1C-42E4-AD75-11C3B6B59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AFB7E-0447-4FA9-AA77-57F7D279F5BD}"/>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8" name="Footer Placeholder 7">
            <a:extLst>
              <a:ext uri="{FF2B5EF4-FFF2-40B4-BE49-F238E27FC236}">
                <a16:creationId xmlns:a16="http://schemas.microsoft.com/office/drawing/2014/main" id="{D9F51ABC-0DC0-4AE5-B3F3-5DC52324A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93CFA-DFA5-43C6-BA88-1C634A8279AB}"/>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147972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66A8-3677-4433-8877-97EBD04C33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F1B2E-6332-4445-A0A5-40E99525EBF3}"/>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4" name="Footer Placeholder 3">
            <a:extLst>
              <a:ext uri="{FF2B5EF4-FFF2-40B4-BE49-F238E27FC236}">
                <a16:creationId xmlns:a16="http://schemas.microsoft.com/office/drawing/2014/main" id="{E87020CC-A93F-4D8A-B4CC-81B32C822E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A7D4-8613-45AE-95C3-2EF717D2C619}"/>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150789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B3002-4BB2-46FD-9BE8-836E97B85F44}"/>
              </a:ext>
            </a:extLst>
          </p:cNvPr>
          <p:cNvSpPr>
            <a:spLocks noGrp="1"/>
          </p:cNvSpPr>
          <p:nvPr>
            <p:ph type="dt" sz="half" idx="10"/>
          </p:nvPr>
        </p:nvSpPr>
        <p:spPr/>
        <p:txBody>
          <a:bodyPr/>
          <a:lstStyle/>
          <a:p>
            <a:fld id="{B3189720-90ED-4E01-BDD1-F6E4579306C9}" type="datetimeFigureOut">
              <a:rPr lang="en-US" smtClean="0"/>
              <a:t>7/27/2023</a:t>
            </a:fld>
            <a:endParaRPr lang="en-US"/>
          </a:p>
        </p:txBody>
      </p:sp>
      <p:sp>
        <p:nvSpPr>
          <p:cNvPr id="3" name="Footer Placeholder 2">
            <a:extLst>
              <a:ext uri="{FF2B5EF4-FFF2-40B4-BE49-F238E27FC236}">
                <a16:creationId xmlns:a16="http://schemas.microsoft.com/office/drawing/2014/main" id="{A776FAA2-696E-432C-81C3-7FBEF1985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535B3-57E9-48C2-A0CD-D1FBEC0E0D7E}"/>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692507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270926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 </a:t>
            </a:r>
            <a:r>
              <a:rPr lang="en-US" b="1" dirty="0">
                <a:solidFill>
                  <a:schemeClr val="bg1"/>
                </a:solidFill>
              </a:rPr>
              <a:t>FOOD AND DRINKS</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43541" y="-32993"/>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B1D42-2B0A-4748-857D-963CD7CB0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FB8E5-7DB6-4DBA-A959-C07B0FBAD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06B8-FED1-4A27-B5C1-CD7C9B1CA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89720-90ED-4E01-BDD1-F6E4579306C9}" type="datetimeFigureOut">
              <a:rPr lang="en-US" smtClean="0"/>
              <a:t>7/27/2023</a:t>
            </a:fld>
            <a:endParaRPr lang="en-US"/>
          </a:p>
        </p:txBody>
      </p:sp>
      <p:sp>
        <p:nvSpPr>
          <p:cNvPr id="5" name="Footer Placeholder 4">
            <a:extLst>
              <a:ext uri="{FF2B5EF4-FFF2-40B4-BE49-F238E27FC236}">
                <a16:creationId xmlns:a16="http://schemas.microsoft.com/office/drawing/2014/main" id="{C9F6270F-EDF9-4F35-9A3F-89D0D211E4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27AE0E-351C-4AD2-937E-6B310D0F7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52BEA-7029-4ABD-88D7-404AC34D2F79}" type="slidenum">
              <a:rPr lang="en-US" smtClean="0"/>
              <a:t>‹#›</a:t>
            </a:fld>
            <a:endParaRPr lang="en-US"/>
          </a:p>
        </p:txBody>
      </p:sp>
    </p:spTree>
    <p:extLst>
      <p:ext uri="{BB962C8B-B14F-4D97-AF65-F5344CB8AC3E}">
        <p14:creationId xmlns:p14="http://schemas.microsoft.com/office/powerpoint/2010/main" val="34010290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3.1: Listening &amp; Reading</a:t>
            </a:r>
          </a:p>
          <a:p>
            <a:pPr algn="ctr"/>
            <a:r>
              <a:rPr lang="en-US" sz="3200" b="1" dirty="0">
                <a:solidFill>
                  <a:srgbClr val="FF0000"/>
                </a:solidFill>
              </a:rPr>
              <a:t>Page</a:t>
            </a:r>
            <a:r>
              <a:rPr lang="en-US" sz="3200" b="1" dirty="0"/>
              <a:t> </a:t>
            </a:r>
            <a:r>
              <a:rPr lang="en-US" sz="3200" b="1" dirty="0">
                <a:solidFill>
                  <a:srgbClr val="FF0000"/>
                </a:solidFill>
              </a:rPr>
              <a:t>42</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9711" y="478345"/>
            <a:ext cx="1164428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Underline the key words in each question and predict the answer.</a:t>
            </a:r>
          </a:p>
        </p:txBody>
      </p:sp>
      <p:sp>
        <p:nvSpPr>
          <p:cNvPr id="2" name="Rectangle 1">
            <a:extLst>
              <a:ext uri="{FF2B5EF4-FFF2-40B4-BE49-F238E27FC236}">
                <a16:creationId xmlns:a16="http://schemas.microsoft.com/office/drawing/2014/main" id="{9FB01A2F-2F91-423B-8DA3-70219881F832}"/>
              </a:ext>
            </a:extLst>
          </p:cNvPr>
          <p:cNvSpPr/>
          <p:nvPr/>
        </p:nvSpPr>
        <p:spPr>
          <a:xfrm>
            <a:off x="391279" y="3364704"/>
            <a:ext cx="11741149" cy="2876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br>
              <a:rPr lang="en-US" sz="3200" dirty="0">
                <a:solidFill>
                  <a:srgbClr val="0070C0"/>
                </a:solidFill>
              </a:rPr>
            </a:br>
            <a:r>
              <a:rPr lang="en-US" sz="2800" dirty="0">
                <a:solidFill>
                  <a:srgbClr val="0070C0"/>
                </a:solidFill>
              </a:rPr>
              <a:t>1. People eat this dish between </a:t>
            </a:r>
            <a:r>
              <a:rPr lang="en-US" sz="2800" i="1" dirty="0">
                <a:solidFill>
                  <a:srgbClr val="0070C0"/>
                </a:solidFill>
              </a:rPr>
              <a:t>September and October/January and February.</a:t>
            </a:r>
            <a:br>
              <a:rPr lang="en-US" sz="2800" i="1" dirty="0">
                <a:solidFill>
                  <a:srgbClr val="0070C0"/>
                </a:solidFill>
              </a:rPr>
            </a:br>
            <a:r>
              <a:rPr lang="en-US" sz="2800" dirty="0">
                <a:solidFill>
                  <a:srgbClr val="0070C0"/>
                </a:solidFill>
              </a:rPr>
              <a:t>2. The chef washes the worms and puts </a:t>
            </a:r>
            <a:r>
              <a:rPr lang="en-US" sz="2800" i="1" dirty="0">
                <a:solidFill>
                  <a:srgbClr val="0070C0"/>
                </a:solidFill>
              </a:rPr>
              <a:t>pepper/salt </a:t>
            </a:r>
            <a:r>
              <a:rPr lang="en-US" sz="2800" dirty="0">
                <a:solidFill>
                  <a:srgbClr val="0070C0"/>
                </a:solidFill>
              </a:rPr>
              <a:t>on them.</a:t>
            </a:r>
            <a:br>
              <a:rPr lang="en-US" sz="2800" dirty="0">
                <a:solidFill>
                  <a:srgbClr val="0070C0"/>
                </a:solidFill>
              </a:rPr>
            </a:br>
            <a:r>
              <a:rPr lang="en-US" sz="2800" dirty="0">
                <a:solidFill>
                  <a:srgbClr val="0070C0"/>
                </a:solidFill>
              </a:rPr>
              <a:t>3. He </a:t>
            </a:r>
            <a:r>
              <a:rPr lang="en-US" sz="2800" i="1" dirty="0">
                <a:solidFill>
                  <a:srgbClr val="0070C0"/>
                </a:solidFill>
              </a:rPr>
              <a:t>grills/fries </a:t>
            </a:r>
            <a:r>
              <a:rPr lang="en-US" sz="2800" dirty="0">
                <a:solidFill>
                  <a:srgbClr val="0070C0"/>
                </a:solidFill>
              </a:rPr>
              <a:t>them with herbs.</a:t>
            </a:r>
            <a:br>
              <a:rPr lang="en-US" sz="2800" dirty="0">
                <a:solidFill>
                  <a:srgbClr val="0070C0"/>
                </a:solidFill>
              </a:rPr>
            </a:br>
            <a:r>
              <a:rPr lang="en-US" sz="2800" dirty="0">
                <a:solidFill>
                  <a:srgbClr val="0070C0"/>
                </a:solidFill>
              </a:rPr>
              <a:t>4. They taste like </a:t>
            </a:r>
            <a:r>
              <a:rPr lang="en-US" sz="2800" i="1" dirty="0">
                <a:solidFill>
                  <a:srgbClr val="0070C0"/>
                </a:solidFill>
              </a:rPr>
              <a:t>corn/chili</a:t>
            </a:r>
            <a:r>
              <a:rPr lang="en-US" sz="2800" dirty="0">
                <a:solidFill>
                  <a:srgbClr val="0070C0"/>
                </a:solidFill>
              </a:rPr>
              <a:t>.</a:t>
            </a:r>
            <a:br>
              <a:rPr lang="en-US" sz="2800" dirty="0">
                <a:solidFill>
                  <a:srgbClr val="0070C0"/>
                </a:solidFill>
              </a:rPr>
            </a:br>
            <a:r>
              <a:rPr lang="en-US" sz="2800" dirty="0">
                <a:solidFill>
                  <a:srgbClr val="0070C0"/>
                </a:solidFill>
              </a:rPr>
              <a:t>5. They look strange but taste </a:t>
            </a:r>
            <a:r>
              <a:rPr lang="en-US" sz="2800" i="1" dirty="0">
                <a:solidFill>
                  <a:srgbClr val="0070C0"/>
                </a:solidFill>
              </a:rPr>
              <a:t>sweet/delicious</a:t>
            </a:r>
            <a:r>
              <a:rPr lang="en-US" sz="2800" dirty="0">
                <a:solidFill>
                  <a:srgbClr val="0070C0"/>
                </a:solidFill>
              </a:rPr>
              <a:t>. </a:t>
            </a:r>
            <a:br>
              <a:rPr lang="en-US" sz="3200" dirty="0">
                <a:solidFill>
                  <a:srgbClr val="0070C0"/>
                </a:solidFill>
              </a:rPr>
            </a:br>
            <a:endParaRPr lang="en-US" sz="3200" dirty="0">
              <a:solidFill>
                <a:srgbClr val="0070C0"/>
              </a:solidFill>
            </a:endParaRPr>
          </a:p>
        </p:txBody>
      </p:sp>
      <p:pic>
        <p:nvPicPr>
          <p:cNvPr id="10" name="Picture 9">
            <a:extLst>
              <a:ext uri="{FF2B5EF4-FFF2-40B4-BE49-F238E27FC236}">
                <a16:creationId xmlns:a16="http://schemas.microsoft.com/office/drawing/2014/main" id="{6AFC2D84-FD8A-4DBE-848C-9FE844A992CF}"/>
              </a:ext>
            </a:extLst>
          </p:cNvPr>
          <p:cNvPicPr>
            <a:picLocks noChangeAspect="1"/>
          </p:cNvPicPr>
          <p:nvPr/>
        </p:nvPicPr>
        <p:blipFill>
          <a:blip r:embed="rId2"/>
          <a:stretch>
            <a:fillRect/>
          </a:stretch>
        </p:blipFill>
        <p:spPr>
          <a:xfrm>
            <a:off x="4412105" y="1293969"/>
            <a:ext cx="3092970" cy="2427815"/>
          </a:xfrm>
          <a:prstGeom prst="rect">
            <a:avLst/>
          </a:prstGeom>
        </p:spPr>
      </p:pic>
      <p:cxnSp>
        <p:nvCxnSpPr>
          <p:cNvPr id="12" name="Straight Connector 11">
            <a:extLst>
              <a:ext uri="{FF2B5EF4-FFF2-40B4-BE49-F238E27FC236}">
                <a16:creationId xmlns:a16="http://schemas.microsoft.com/office/drawing/2014/main" id="{06E57375-2870-411D-97F4-401C83EEDBDD}"/>
              </a:ext>
            </a:extLst>
          </p:cNvPr>
          <p:cNvCxnSpPr>
            <a:cxnSpLocks/>
          </p:cNvCxnSpPr>
          <p:nvPr/>
        </p:nvCxnSpPr>
        <p:spPr>
          <a:xfrm flipV="1">
            <a:off x="1888761" y="4332157"/>
            <a:ext cx="1753225" cy="1499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A061B663-E4F0-4993-B9D0-07ED39CF1155}"/>
              </a:ext>
            </a:extLst>
          </p:cNvPr>
          <p:cNvCxnSpPr>
            <a:cxnSpLocks/>
          </p:cNvCxnSpPr>
          <p:nvPr/>
        </p:nvCxnSpPr>
        <p:spPr>
          <a:xfrm>
            <a:off x="5091658" y="4347147"/>
            <a:ext cx="32753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A77BE404-E77D-486A-A092-49BC7420B776}"/>
              </a:ext>
            </a:extLst>
          </p:cNvPr>
          <p:cNvCxnSpPr>
            <a:cxnSpLocks/>
          </p:cNvCxnSpPr>
          <p:nvPr/>
        </p:nvCxnSpPr>
        <p:spPr>
          <a:xfrm>
            <a:off x="8621115" y="4354351"/>
            <a:ext cx="305674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F2C15911-61FB-4FA3-B3C6-E6C5BC5F0F4F}"/>
              </a:ext>
            </a:extLst>
          </p:cNvPr>
          <p:cNvCxnSpPr>
            <a:cxnSpLocks/>
          </p:cNvCxnSpPr>
          <p:nvPr/>
        </p:nvCxnSpPr>
        <p:spPr>
          <a:xfrm>
            <a:off x="6202175" y="4765330"/>
            <a:ext cx="101733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DC21FF57-5FC3-4A07-9D20-044F0988DF51}"/>
              </a:ext>
            </a:extLst>
          </p:cNvPr>
          <p:cNvCxnSpPr>
            <a:cxnSpLocks/>
          </p:cNvCxnSpPr>
          <p:nvPr/>
        </p:nvCxnSpPr>
        <p:spPr>
          <a:xfrm>
            <a:off x="7328939" y="4765330"/>
            <a:ext cx="65706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E78C99B1-1577-4D8C-B318-7F8DC5482944}"/>
              </a:ext>
            </a:extLst>
          </p:cNvPr>
          <p:cNvCxnSpPr>
            <a:cxnSpLocks/>
          </p:cNvCxnSpPr>
          <p:nvPr/>
        </p:nvCxnSpPr>
        <p:spPr>
          <a:xfrm>
            <a:off x="2272259" y="4765330"/>
            <a:ext cx="256956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64BCFE70-B595-40DE-9D85-B82B255E79BC}"/>
              </a:ext>
            </a:extLst>
          </p:cNvPr>
          <p:cNvCxnSpPr>
            <a:cxnSpLocks/>
          </p:cNvCxnSpPr>
          <p:nvPr/>
        </p:nvCxnSpPr>
        <p:spPr>
          <a:xfrm>
            <a:off x="1570219" y="5593829"/>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207D5598-CEAF-48B5-861A-C803AB67DF2F}"/>
              </a:ext>
            </a:extLst>
          </p:cNvPr>
          <p:cNvCxnSpPr>
            <a:cxnSpLocks/>
          </p:cNvCxnSpPr>
          <p:nvPr/>
        </p:nvCxnSpPr>
        <p:spPr>
          <a:xfrm>
            <a:off x="2909966" y="5593829"/>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4" name="Straight Connector 43">
            <a:extLst>
              <a:ext uri="{FF2B5EF4-FFF2-40B4-BE49-F238E27FC236}">
                <a16:creationId xmlns:a16="http://schemas.microsoft.com/office/drawing/2014/main" id="{850B5BA9-8C02-4825-9555-EE9973A4362E}"/>
              </a:ext>
            </a:extLst>
          </p:cNvPr>
          <p:cNvCxnSpPr>
            <a:cxnSpLocks/>
          </p:cNvCxnSpPr>
          <p:nvPr/>
        </p:nvCxnSpPr>
        <p:spPr>
          <a:xfrm>
            <a:off x="1570219"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60960F11-BDB4-4ADB-9203-2CE928202CB3}"/>
              </a:ext>
            </a:extLst>
          </p:cNvPr>
          <p:cNvCxnSpPr>
            <a:cxnSpLocks/>
          </p:cNvCxnSpPr>
          <p:nvPr/>
        </p:nvCxnSpPr>
        <p:spPr>
          <a:xfrm>
            <a:off x="4061085"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1351CFC6-4E73-4A2C-ADFB-C608147CFB88}"/>
              </a:ext>
            </a:extLst>
          </p:cNvPr>
          <p:cNvCxnSpPr>
            <a:cxnSpLocks/>
          </p:cNvCxnSpPr>
          <p:nvPr/>
        </p:nvCxnSpPr>
        <p:spPr>
          <a:xfrm>
            <a:off x="4841823" y="6031043"/>
            <a:ext cx="77216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D099F231-E447-4E6E-BF8F-2EFE873346DE}"/>
              </a:ext>
            </a:extLst>
          </p:cNvPr>
          <p:cNvCxnSpPr>
            <a:cxnSpLocks/>
          </p:cNvCxnSpPr>
          <p:nvPr/>
        </p:nvCxnSpPr>
        <p:spPr>
          <a:xfrm>
            <a:off x="1287905" y="5176604"/>
            <a:ext cx="6333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94711ADD-6CF3-48C8-A3EB-DB5548D26095}"/>
              </a:ext>
            </a:extLst>
          </p:cNvPr>
          <p:cNvCxnSpPr>
            <a:cxnSpLocks/>
          </p:cNvCxnSpPr>
          <p:nvPr/>
        </p:nvCxnSpPr>
        <p:spPr>
          <a:xfrm>
            <a:off x="3641986" y="5613816"/>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0A21E2C5-171A-43D7-8F29-BDB8B3B25550}"/>
              </a:ext>
            </a:extLst>
          </p:cNvPr>
          <p:cNvCxnSpPr>
            <a:cxnSpLocks/>
          </p:cNvCxnSpPr>
          <p:nvPr/>
        </p:nvCxnSpPr>
        <p:spPr>
          <a:xfrm>
            <a:off x="2068018" y="5176604"/>
            <a:ext cx="66643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A143B864-9271-455F-9DAC-7FF58151FBA5}"/>
              </a:ext>
            </a:extLst>
          </p:cNvPr>
          <p:cNvCxnSpPr>
            <a:cxnSpLocks/>
          </p:cNvCxnSpPr>
          <p:nvPr/>
        </p:nvCxnSpPr>
        <p:spPr>
          <a:xfrm>
            <a:off x="5729989" y="6031043"/>
            <a:ext cx="129813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4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25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anim calcmode="lin" valueType="num">
                                      <p:cBhvr>
                                        <p:cTn id="23" dur="250" fill="hold"/>
                                        <p:tgtEl>
                                          <p:spTgt spid="12"/>
                                        </p:tgtEl>
                                        <p:attrNameLst>
                                          <p:attrName>ppt_x</p:attrName>
                                        </p:attrNameLst>
                                      </p:cBhvr>
                                      <p:tavLst>
                                        <p:tav tm="0">
                                          <p:val>
                                            <p:strVal val="#ppt_x"/>
                                          </p:val>
                                        </p:tav>
                                        <p:tav tm="100000">
                                          <p:val>
                                            <p:strVal val="#ppt_x"/>
                                          </p:val>
                                        </p:tav>
                                      </p:tavLst>
                                    </p:anim>
                                    <p:anim calcmode="lin" valueType="num">
                                      <p:cBhvr>
                                        <p:cTn id="24"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anim calcmode="lin" valueType="num">
                                      <p:cBhvr>
                                        <p:cTn id="30" dur="250" fill="hold"/>
                                        <p:tgtEl>
                                          <p:spTgt spid="30"/>
                                        </p:tgtEl>
                                        <p:attrNameLst>
                                          <p:attrName>ppt_x</p:attrName>
                                        </p:attrNameLst>
                                      </p:cBhvr>
                                      <p:tavLst>
                                        <p:tav tm="0">
                                          <p:val>
                                            <p:strVal val="#ppt_x"/>
                                          </p:val>
                                        </p:tav>
                                        <p:tav tm="100000">
                                          <p:val>
                                            <p:strVal val="#ppt_x"/>
                                          </p:val>
                                        </p:tav>
                                      </p:tavLst>
                                    </p:anim>
                                    <p:anim calcmode="lin" valueType="num">
                                      <p:cBhvr>
                                        <p:cTn id="31"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250"/>
                                        <p:tgtEl>
                                          <p:spTgt spid="32"/>
                                        </p:tgtEl>
                                      </p:cBhvr>
                                    </p:animEffect>
                                    <p:anim calcmode="lin" valueType="num">
                                      <p:cBhvr>
                                        <p:cTn id="37" dur="250" fill="hold"/>
                                        <p:tgtEl>
                                          <p:spTgt spid="32"/>
                                        </p:tgtEl>
                                        <p:attrNameLst>
                                          <p:attrName>ppt_x</p:attrName>
                                        </p:attrNameLst>
                                      </p:cBhvr>
                                      <p:tavLst>
                                        <p:tav tm="0">
                                          <p:val>
                                            <p:strVal val="#ppt_x"/>
                                          </p:val>
                                        </p:tav>
                                        <p:tav tm="100000">
                                          <p:val>
                                            <p:strVal val="#ppt_x"/>
                                          </p:val>
                                        </p:tav>
                                      </p:tavLst>
                                    </p:anim>
                                    <p:anim calcmode="lin" valueType="num">
                                      <p:cBhvr>
                                        <p:cTn id="38" dur="25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50"/>
                                        <p:tgtEl>
                                          <p:spTgt spid="39"/>
                                        </p:tgtEl>
                                      </p:cBhvr>
                                    </p:animEffect>
                                    <p:anim calcmode="lin" valueType="num">
                                      <p:cBhvr>
                                        <p:cTn id="44" dur="250" fill="hold"/>
                                        <p:tgtEl>
                                          <p:spTgt spid="39"/>
                                        </p:tgtEl>
                                        <p:attrNameLst>
                                          <p:attrName>ppt_x</p:attrName>
                                        </p:attrNameLst>
                                      </p:cBhvr>
                                      <p:tavLst>
                                        <p:tav tm="0">
                                          <p:val>
                                            <p:strVal val="#ppt_x"/>
                                          </p:val>
                                        </p:tav>
                                        <p:tav tm="100000">
                                          <p:val>
                                            <p:strVal val="#ppt_x"/>
                                          </p:val>
                                        </p:tav>
                                      </p:tavLst>
                                    </p:anim>
                                    <p:anim calcmode="lin" valueType="num">
                                      <p:cBhvr>
                                        <p:cTn id="45" dur="2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50"/>
                                        <p:tgtEl>
                                          <p:spTgt spid="36"/>
                                        </p:tgtEl>
                                      </p:cBhvr>
                                    </p:animEffect>
                                    <p:anim calcmode="lin" valueType="num">
                                      <p:cBhvr>
                                        <p:cTn id="51" dur="250" fill="hold"/>
                                        <p:tgtEl>
                                          <p:spTgt spid="36"/>
                                        </p:tgtEl>
                                        <p:attrNameLst>
                                          <p:attrName>ppt_x</p:attrName>
                                        </p:attrNameLst>
                                      </p:cBhvr>
                                      <p:tavLst>
                                        <p:tav tm="0">
                                          <p:val>
                                            <p:strVal val="#ppt_x"/>
                                          </p:val>
                                        </p:tav>
                                        <p:tav tm="100000">
                                          <p:val>
                                            <p:strVal val="#ppt_x"/>
                                          </p:val>
                                        </p:tav>
                                      </p:tavLst>
                                    </p:anim>
                                    <p:anim calcmode="lin" valueType="num">
                                      <p:cBhvr>
                                        <p:cTn id="52" dur="2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250"/>
                                        <p:tgtEl>
                                          <p:spTgt spid="37"/>
                                        </p:tgtEl>
                                      </p:cBhvr>
                                    </p:animEffect>
                                    <p:anim calcmode="lin" valueType="num">
                                      <p:cBhvr>
                                        <p:cTn id="58" dur="250" fill="hold"/>
                                        <p:tgtEl>
                                          <p:spTgt spid="37"/>
                                        </p:tgtEl>
                                        <p:attrNameLst>
                                          <p:attrName>ppt_x</p:attrName>
                                        </p:attrNameLst>
                                      </p:cBhvr>
                                      <p:tavLst>
                                        <p:tav tm="0">
                                          <p:val>
                                            <p:strVal val="#ppt_x"/>
                                          </p:val>
                                        </p:tav>
                                        <p:tav tm="100000">
                                          <p:val>
                                            <p:strVal val="#ppt_x"/>
                                          </p:val>
                                        </p:tav>
                                      </p:tavLst>
                                    </p:anim>
                                    <p:anim calcmode="lin" valueType="num">
                                      <p:cBhvr>
                                        <p:cTn id="59"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250"/>
                                        <p:tgtEl>
                                          <p:spTgt spid="50"/>
                                        </p:tgtEl>
                                      </p:cBhvr>
                                    </p:animEffect>
                                    <p:anim calcmode="lin" valueType="num">
                                      <p:cBhvr>
                                        <p:cTn id="65" dur="250" fill="hold"/>
                                        <p:tgtEl>
                                          <p:spTgt spid="50"/>
                                        </p:tgtEl>
                                        <p:attrNameLst>
                                          <p:attrName>ppt_x</p:attrName>
                                        </p:attrNameLst>
                                      </p:cBhvr>
                                      <p:tavLst>
                                        <p:tav tm="0">
                                          <p:val>
                                            <p:strVal val="#ppt_x"/>
                                          </p:val>
                                        </p:tav>
                                        <p:tav tm="100000">
                                          <p:val>
                                            <p:strVal val="#ppt_x"/>
                                          </p:val>
                                        </p:tav>
                                      </p:tavLst>
                                    </p:anim>
                                    <p:anim calcmode="lin" valueType="num">
                                      <p:cBhvr>
                                        <p:cTn id="66" dur="2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250"/>
                                        <p:tgtEl>
                                          <p:spTgt spid="54"/>
                                        </p:tgtEl>
                                      </p:cBhvr>
                                    </p:animEffect>
                                    <p:anim calcmode="lin" valueType="num">
                                      <p:cBhvr>
                                        <p:cTn id="72" dur="250" fill="hold"/>
                                        <p:tgtEl>
                                          <p:spTgt spid="54"/>
                                        </p:tgtEl>
                                        <p:attrNameLst>
                                          <p:attrName>ppt_x</p:attrName>
                                        </p:attrNameLst>
                                      </p:cBhvr>
                                      <p:tavLst>
                                        <p:tav tm="0">
                                          <p:val>
                                            <p:strVal val="#ppt_x"/>
                                          </p:val>
                                        </p:tav>
                                        <p:tav tm="100000">
                                          <p:val>
                                            <p:strVal val="#ppt_x"/>
                                          </p:val>
                                        </p:tav>
                                      </p:tavLst>
                                    </p:anim>
                                    <p:anim calcmode="lin" valueType="num">
                                      <p:cBhvr>
                                        <p:cTn id="73" dur="25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250"/>
                                        <p:tgtEl>
                                          <p:spTgt spid="41"/>
                                        </p:tgtEl>
                                      </p:cBhvr>
                                    </p:animEffect>
                                    <p:anim calcmode="lin" valueType="num">
                                      <p:cBhvr>
                                        <p:cTn id="79" dur="250" fill="hold"/>
                                        <p:tgtEl>
                                          <p:spTgt spid="41"/>
                                        </p:tgtEl>
                                        <p:attrNameLst>
                                          <p:attrName>ppt_x</p:attrName>
                                        </p:attrNameLst>
                                      </p:cBhvr>
                                      <p:tavLst>
                                        <p:tav tm="0">
                                          <p:val>
                                            <p:strVal val="#ppt_x"/>
                                          </p:val>
                                        </p:tav>
                                        <p:tav tm="100000">
                                          <p:val>
                                            <p:strVal val="#ppt_x"/>
                                          </p:val>
                                        </p:tav>
                                      </p:tavLst>
                                    </p:anim>
                                    <p:anim calcmode="lin" valueType="num">
                                      <p:cBhvr>
                                        <p:cTn id="80" dur="2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250"/>
                                        <p:tgtEl>
                                          <p:spTgt spid="43"/>
                                        </p:tgtEl>
                                      </p:cBhvr>
                                    </p:animEffect>
                                    <p:anim calcmode="lin" valueType="num">
                                      <p:cBhvr>
                                        <p:cTn id="86" dur="250" fill="hold"/>
                                        <p:tgtEl>
                                          <p:spTgt spid="43"/>
                                        </p:tgtEl>
                                        <p:attrNameLst>
                                          <p:attrName>ppt_x</p:attrName>
                                        </p:attrNameLst>
                                      </p:cBhvr>
                                      <p:tavLst>
                                        <p:tav tm="0">
                                          <p:val>
                                            <p:strVal val="#ppt_x"/>
                                          </p:val>
                                        </p:tav>
                                        <p:tav tm="100000">
                                          <p:val>
                                            <p:strVal val="#ppt_x"/>
                                          </p:val>
                                        </p:tav>
                                      </p:tavLst>
                                    </p:anim>
                                    <p:anim calcmode="lin" valueType="num">
                                      <p:cBhvr>
                                        <p:cTn id="87" dur="25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250"/>
                                        <p:tgtEl>
                                          <p:spTgt spid="52"/>
                                        </p:tgtEl>
                                      </p:cBhvr>
                                    </p:animEffect>
                                    <p:anim calcmode="lin" valueType="num">
                                      <p:cBhvr>
                                        <p:cTn id="93" dur="250" fill="hold"/>
                                        <p:tgtEl>
                                          <p:spTgt spid="52"/>
                                        </p:tgtEl>
                                        <p:attrNameLst>
                                          <p:attrName>ppt_x</p:attrName>
                                        </p:attrNameLst>
                                      </p:cBhvr>
                                      <p:tavLst>
                                        <p:tav tm="0">
                                          <p:val>
                                            <p:strVal val="#ppt_x"/>
                                          </p:val>
                                        </p:tav>
                                        <p:tav tm="100000">
                                          <p:val>
                                            <p:strVal val="#ppt_x"/>
                                          </p:val>
                                        </p:tav>
                                      </p:tavLst>
                                    </p:anim>
                                    <p:anim calcmode="lin" valueType="num">
                                      <p:cBhvr>
                                        <p:cTn id="94" dur="25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250"/>
                                        <p:tgtEl>
                                          <p:spTgt spid="44"/>
                                        </p:tgtEl>
                                      </p:cBhvr>
                                    </p:animEffect>
                                    <p:anim calcmode="lin" valueType="num">
                                      <p:cBhvr>
                                        <p:cTn id="100" dur="250" fill="hold"/>
                                        <p:tgtEl>
                                          <p:spTgt spid="44"/>
                                        </p:tgtEl>
                                        <p:attrNameLst>
                                          <p:attrName>ppt_x</p:attrName>
                                        </p:attrNameLst>
                                      </p:cBhvr>
                                      <p:tavLst>
                                        <p:tav tm="0">
                                          <p:val>
                                            <p:strVal val="#ppt_x"/>
                                          </p:val>
                                        </p:tav>
                                        <p:tav tm="100000">
                                          <p:val>
                                            <p:strVal val="#ppt_x"/>
                                          </p:val>
                                        </p:tav>
                                      </p:tavLst>
                                    </p:anim>
                                    <p:anim calcmode="lin" valueType="num">
                                      <p:cBhvr>
                                        <p:cTn id="101" dur="2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250"/>
                                        <p:tgtEl>
                                          <p:spTgt spid="46"/>
                                        </p:tgtEl>
                                      </p:cBhvr>
                                    </p:animEffect>
                                    <p:anim calcmode="lin" valueType="num">
                                      <p:cBhvr>
                                        <p:cTn id="107" dur="250" fill="hold"/>
                                        <p:tgtEl>
                                          <p:spTgt spid="46"/>
                                        </p:tgtEl>
                                        <p:attrNameLst>
                                          <p:attrName>ppt_x</p:attrName>
                                        </p:attrNameLst>
                                      </p:cBhvr>
                                      <p:tavLst>
                                        <p:tav tm="0">
                                          <p:val>
                                            <p:strVal val="#ppt_x"/>
                                          </p:val>
                                        </p:tav>
                                        <p:tav tm="100000">
                                          <p:val>
                                            <p:strVal val="#ppt_x"/>
                                          </p:val>
                                        </p:tav>
                                      </p:tavLst>
                                    </p:anim>
                                    <p:anim calcmode="lin" valueType="num">
                                      <p:cBhvr>
                                        <p:cTn id="108" dur="2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250"/>
                                        <p:tgtEl>
                                          <p:spTgt spid="48"/>
                                        </p:tgtEl>
                                      </p:cBhvr>
                                    </p:animEffect>
                                    <p:anim calcmode="lin" valueType="num">
                                      <p:cBhvr>
                                        <p:cTn id="114" dur="250" fill="hold"/>
                                        <p:tgtEl>
                                          <p:spTgt spid="48"/>
                                        </p:tgtEl>
                                        <p:attrNameLst>
                                          <p:attrName>ppt_x</p:attrName>
                                        </p:attrNameLst>
                                      </p:cBhvr>
                                      <p:tavLst>
                                        <p:tav tm="0">
                                          <p:val>
                                            <p:strVal val="#ppt_x"/>
                                          </p:val>
                                        </p:tav>
                                        <p:tav tm="100000">
                                          <p:val>
                                            <p:strVal val="#ppt_x"/>
                                          </p:val>
                                        </p:tav>
                                      </p:tavLst>
                                    </p:anim>
                                    <p:anim calcmode="lin" valueType="num">
                                      <p:cBhvr>
                                        <p:cTn id="115" dur="25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56"/>
                                        </p:tgtEl>
                                        <p:attrNameLst>
                                          <p:attrName>style.visibility</p:attrName>
                                        </p:attrNameLst>
                                      </p:cBhvr>
                                      <p:to>
                                        <p:strVal val="visible"/>
                                      </p:to>
                                    </p:set>
                                    <p:animEffect transition="in" filter="fade">
                                      <p:cBhvr>
                                        <p:cTn id="120" dur="250"/>
                                        <p:tgtEl>
                                          <p:spTgt spid="56"/>
                                        </p:tgtEl>
                                      </p:cBhvr>
                                    </p:animEffect>
                                    <p:anim calcmode="lin" valueType="num">
                                      <p:cBhvr>
                                        <p:cTn id="121" dur="250" fill="hold"/>
                                        <p:tgtEl>
                                          <p:spTgt spid="56"/>
                                        </p:tgtEl>
                                        <p:attrNameLst>
                                          <p:attrName>ppt_x</p:attrName>
                                        </p:attrNameLst>
                                      </p:cBhvr>
                                      <p:tavLst>
                                        <p:tav tm="0">
                                          <p:val>
                                            <p:strVal val="#ppt_x"/>
                                          </p:val>
                                        </p:tav>
                                        <p:tav tm="100000">
                                          <p:val>
                                            <p:strVal val="#ppt_x"/>
                                          </p:val>
                                        </p:tav>
                                      </p:tavLst>
                                    </p:anim>
                                    <p:anim calcmode="lin" valueType="num">
                                      <p:cBhvr>
                                        <p:cTn id="122" dur="25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363776" cy="707886"/>
          </a:xfrm>
          <a:prstGeom prst="rect">
            <a:avLst/>
          </a:prstGeom>
        </p:spPr>
        <p:txBody>
          <a:bodyPr wrap="none">
            <a:spAutoFit/>
          </a:bodyPr>
          <a:lstStyle/>
          <a:p>
            <a:r>
              <a:rPr lang="en-US" sz="4000" b="1" dirty="0">
                <a:solidFill>
                  <a:srgbClr val="0070C0"/>
                </a:solidFill>
              </a:rPr>
              <a:t>b. Now, listen and circle.</a:t>
            </a:r>
          </a:p>
        </p:txBody>
      </p:sp>
      <p:sp>
        <p:nvSpPr>
          <p:cNvPr id="21" name="Rectangle 20"/>
          <p:cNvSpPr/>
          <p:nvPr/>
        </p:nvSpPr>
        <p:spPr>
          <a:xfrm>
            <a:off x="493074" y="1531541"/>
            <a:ext cx="11399520" cy="1200329"/>
          </a:xfrm>
          <a:prstGeom prst="rect">
            <a:avLst/>
          </a:prstGeom>
          <a:noFill/>
        </p:spPr>
        <p:txBody>
          <a:bodyPr wrap="square">
            <a:spAutoFit/>
          </a:bodyPr>
          <a:lstStyle/>
          <a:p>
            <a:pPr lvl="0"/>
            <a:r>
              <a:rPr lang="en-US" sz="3600" dirty="0">
                <a:solidFill>
                  <a:schemeClr val="accent1"/>
                </a:solidFill>
              </a:rPr>
              <a:t>1. People eat this dish between September and October / January and February.</a:t>
            </a:r>
          </a:p>
        </p:txBody>
      </p:sp>
      <p:sp>
        <p:nvSpPr>
          <p:cNvPr id="22" name="Rounded Rectangular Callout 21"/>
          <p:cNvSpPr/>
          <p:nvPr/>
        </p:nvSpPr>
        <p:spPr>
          <a:xfrm>
            <a:off x="3868629" y="3539454"/>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People usually eat this dish between September and October, when the worms are really juicy. </a:t>
            </a:r>
          </a:p>
        </p:txBody>
      </p:sp>
      <p:sp>
        <p:nvSpPr>
          <p:cNvPr id="23" name="Oval 22"/>
          <p:cNvSpPr/>
          <p:nvPr/>
        </p:nvSpPr>
        <p:spPr>
          <a:xfrm>
            <a:off x="6373588" y="1380028"/>
            <a:ext cx="4614201" cy="869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D1-TRACK 57">
            <a:hlinkClick r:id="" action="ppaction://media"/>
            <a:extLst>
              <a:ext uri="{FF2B5EF4-FFF2-40B4-BE49-F238E27FC236}">
                <a16:creationId xmlns:a16="http://schemas.microsoft.com/office/drawing/2014/main" id="{D98D5005-3B94-4EEA-B764-CEF03538DBF9}"/>
              </a:ext>
            </a:extLst>
          </p:cNvPr>
          <p:cNvPicPr>
            <a:picLocks noChangeAspect="1"/>
          </p:cNvPicPr>
          <p:nvPr>
            <a:audioFile r:link="rId1"/>
            <p:extLst>
              <p:ext uri="{DAA4B4D4-6D71-4841-9C94-3DE7FCFB9230}">
                <p14:media xmlns:p14="http://schemas.microsoft.com/office/powerpoint/2010/main" r:embed="rId2">
                  <p14:trim st="25683" end="2211.75"/>
                </p14:media>
              </p:ext>
            </p:extLst>
          </p:nvPr>
        </p:nvPicPr>
        <p:blipFill>
          <a:blip r:embed="rId4"/>
          <a:stretch>
            <a:fillRect/>
          </a:stretch>
        </p:blipFill>
        <p:spPr>
          <a:xfrm>
            <a:off x="6003391" y="527171"/>
            <a:ext cx="740393" cy="740393"/>
          </a:xfrm>
          <a:prstGeom prst="rect">
            <a:avLst/>
          </a:prstGeom>
        </p:spPr>
      </p:pic>
    </p:spTree>
    <p:extLst>
      <p:ext uri="{BB962C8B-B14F-4D97-AF65-F5344CB8AC3E}">
        <p14:creationId xmlns:p14="http://schemas.microsoft.com/office/powerpoint/2010/main" val="95466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50" fill="hold"/>
                                        <p:tgtEl>
                                          <p:spTgt spid="22"/>
                                        </p:tgtEl>
                                        <p:attrNameLst>
                                          <p:attrName>ppt_w</p:attrName>
                                        </p:attrNameLst>
                                      </p:cBhvr>
                                      <p:tavLst>
                                        <p:tav tm="0">
                                          <p:val>
                                            <p:fltVal val="0"/>
                                          </p:val>
                                        </p:tav>
                                        <p:tav tm="100000">
                                          <p:val>
                                            <p:strVal val="#ppt_w"/>
                                          </p:val>
                                        </p:tav>
                                      </p:tavLst>
                                    </p:anim>
                                    <p:anim calcmode="lin" valueType="num">
                                      <p:cBhvr>
                                        <p:cTn id="13" dur="250" fill="hold"/>
                                        <p:tgtEl>
                                          <p:spTgt spid="22"/>
                                        </p:tgtEl>
                                        <p:attrNameLst>
                                          <p:attrName>ppt_h</p:attrName>
                                        </p:attrNameLst>
                                      </p:cBhvr>
                                      <p:tavLst>
                                        <p:tav tm="0">
                                          <p:val>
                                            <p:fltVal val="0"/>
                                          </p:val>
                                        </p:tav>
                                        <p:tav tm="100000">
                                          <p:val>
                                            <p:strVal val="#ppt_h"/>
                                          </p:val>
                                        </p:tav>
                                      </p:tavLst>
                                    </p:anim>
                                    <p:anim calcmode="lin" valueType="num">
                                      <p:cBhvr>
                                        <p:cTn id="14" dur="250" fill="hold"/>
                                        <p:tgtEl>
                                          <p:spTgt spid="22"/>
                                        </p:tgtEl>
                                        <p:attrNameLst>
                                          <p:attrName>style.rotation</p:attrName>
                                        </p:attrNameLst>
                                      </p:cBhvr>
                                      <p:tavLst>
                                        <p:tav tm="0">
                                          <p:val>
                                            <p:fltVal val="90"/>
                                          </p:val>
                                        </p:tav>
                                        <p:tav tm="100000">
                                          <p:val>
                                            <p:fltVal val="0"/>
                                          </p:val>
                                        </p:tav>
                                      </p:tavLst>
                                    </p:anim>
                                    <p:animEffect transition="in" filter="fade">
                                      <p:cBhvr>
                                        <p:cTn id="15"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537" fill="hold"/>
                                        <p:tgtEl>
                                          <p:spTgt spid="2"/>
                                        </p:tgtEl>
                                      </p:cBhvr>
                                    </p:cmd>
                                  </p:childTnLst>
                                </p:cTn>
                              </p:par>
                            </p:childTnLst>
                          </p:cTn>
                        </p:par>
                      </p:childTnLst>
                    </p:cTn>
                  </p:par>
                </p:childTnLst>
              </p:cTn>
              <p:nextCondLst>
                <p:cond evt="onClick" delay="0">
                  <p:tgtEl>
                    <p:spTgt spid="2"/>
                  </p:tgtEl>
                </p:cond>
              </p:nextCondLst>
            </p:seq>
          </p:childTnLst>
        </p:cTn>
      </p:par>
    </p:tnLst>
    <p:bldLst>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191" y="968722"/>
            <a:ext cx="6334409" cy="4524315"/>
          </a:xfrm>
          <a:prstGeom prst="rect">
            <a:avLst/>
          </a:prstGeom>
          <a:solidFill>
            <a:schemeClr val="bg1"/>
          </a:solidFill>
        </p:spPr>
        <p:txBody>
          <a:bodyPr wrap="square">
            <a:spAutoFit/>
          </a:bodyPr>
          <a:lstStyle/>
          <a:p>
            <a:r>
              <a:rPr lang="en-US" sz="3600" dirty="0">
                <a:solidFill>
                  <a:schemeClr val="accent1"/>
                </a:solidFill>
              </a:rPr>
              <a:t>2. The chef washes the worms and puts pepper/salt on them.</a:t>
            </a: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r>
              <a:rPr lang="en-US" sz="3600" dirty="0">
                <a:solidFill>
                  <a:schemeClr val="accent1"/>
                </a:solidFill>
              </a:rPr>
              <a:t>3. He grills/fries them with herbs.</a:t>
            </a:r>
          </a:p>
        </p:txBody>
      </p:sp>
      <p:sp>
        <p:nvSpPr>
          <p:cNvPr id="3" name="Rounded Rectangular Callout 2"/>
          <p:cNvSpPr/>
          <p:nvPr/>
        </p:nvSpPr>
        <p:spPr>
          <a:xfrm>
            <a:off x="6705600" y="968722"/>
            <a:ext cx="5001718" cy="2275840"/>
          </a:xfrm>
          <a:prstGeom prst="wedgeRoundRectCallout">
            <a:avLst>
              <a:gd name="adj1" fmla="val -97"/>
              <a:gd name="adj2" fmla="val 6294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The chef washes the worms and puts salt on them. </a:t>
            </a:r>
          </a:p>
        </p:txBody>
      </p:sp>
      <p:sp>
        <p:nvSpPr>
          <p:cNvPr id="4" name="Rounded Rectangular Callout 3"/>
          <p:cNvSpPr/>
          <p:nvPr/>
        </p:nvSpPr>
        <p:spPr>
          <a:xfrm>
            <a:off x="6461760" y="4257040"/>
            <a:ext cx="5608320" cy="1789995"/>
          </a:xfrm>
          <a:prstGeom prst="wedgeRoundRectCallout">
            <a:avLst>
              <a:gd name="adj1" fmla="val -107"/>
              <a:gd name="adj2" fmla="val 6590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Then, he fries them with herbs in hot oil, or steams them. </a:t>
            </a:r>
            <a:endParaRPr lang="en-US" dirty="0">
              <a:solidFill>
                <a:srgbClr val="FF0000"/>
              </a:solidFill>
            </a:endParaRPr>
          </a:p>
        </p:txBody>
      </p:sp>
      <p:sp>
        <p:nvSpPr>
          <p:cNvPr id="5" name="Oval 4"/>
          <p:cNvSpPr/>
          <p:nvPr/>
        </p:nvSpPr>
        <p:spPr>
          <a:xfrm>
            <a:off x="3583365" y="1649442"/>
            <a:ext cx="83873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69814" y="4257040"/>
            <a:ext cx="977924" cy="65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D1-TRACK 57">
            <a:hlinkClick r:id="" action="ppaction://media"/>
            <a:extLst>
              <a:ext uri="{FF2B5EF4-FFF2-40B4-BE49-F238E27FC236}">
                <a16:creationId xmlns:a16="http://schemas.microsoft.com/office/drawing/2014/main" id="{267F300D-8104-4CD2-8471-F913D8746CE1}"/>
              </a:ext>
            </a:extLst>
          </p:cNvPr>
          <p:cNvPicPr>
            <a:picLocks noChangeAspect="1"/>
          </p:cNvPicPr>
          <p:nvPr>
            <a:audioFile r:link="rId1"/>
            <p:extLst>
              <p:ext uri="{DAA4B4D4-6D71-4841-9C94-3DE7FCFB9230}">
                <p14:media xmlns:p14="http://schemas.microsoft.com/office/powerpoint/2010/main" r:embed="rId2">
                  <p14:trim st="25683" end="2211.75"/>
                </p14:media>
              </p:ext>
            </p:extLst>
          </p:nvPr>
        </p:nvPicPr>
        <p:blipFill>
          <a:blip r:embed="rId4"/>
          <a:stretch>
            <a:fillRect/>
          </a:stretch>
        </p:blipFill>
        <p:spPr>
          <a:xfrm>
            <a:off x="520804" y="2688482"/>
            <a:ext cx="776039" cy="776039"/>
          </a:xfrm>
          <a:prstGeom prst="rect">
            <a:avLst/>
          </a:prstGeom>
        </p:spPr>
      </p:pic>
    </p:spTree>
    <p:extLst>
      <p:ext uri="{BB962C8B-B14F-4D97-AF65-F5344CB8AC3E}">
        <p14:creationId xmlns:p14="http://schemas.microsoft.com/office/powerpoint/2010/main" val="424216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 calcmode="lin" valueType="num">
                                      <p:cBhvr>
                                        <p:cTn id="9" dur="250" fill="hold"/>
                                        <p:tgtEl>
                                          <p:spTgt spid="3"/>
                                        </p:tgtEl>
                                        <p:attrNameLst>
                                          <p:attrName>style.rotation</p:attrName>
                                        </p:attrNameLst>
                                      </p:cBhvr>
                                      <p:tavLst>
                                        <p:tav tm="0">
                                          <p:val>
                                            <p:fltVal val="90"/>
                                          </p:val>
                                        </p:tav>
                                        <p:tav tm="100000">
                                          <p:val>
                                            <p:fltVal val="0"/>
                                          </p:val>
                                        </p:tav>
                                      </p:tavLst>
                                    </p:anim>
                                    <p:animEffect transition="in" filter="fade">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50" fill="hold"/>
                                        <p:tgtEl>
                                          <p:spTgt spid="4"/>
                                        </p:tgtEl>
                                        <p:attrNameLst>
                                          <p:attrName>ppt_w</p:attrName>
                                        </p:attrNameLst>
                                      </p:cBhvr>
                                      <p:tavLst>
                                        <p:tav tm="0">
                                          <p:val>
                                            <p:fltVal val="0"/>
                                          </p:val>
                                        </p:tav>
                                        <p:tav tm="100000">
                                          <p:val>
                                            <p:strVal val="#ppt_w"/>
                                          </p:val>
                                        </p:tav>
                                      </p:tavLst>
                                    </p:anim>
                                    <p:anim calcmode="lin" valueType="num">
                                      <p:cBhvr>
                                        <p:cTn id="21" dur="250" fill="hold"/>
                                        <p:tgtEl>
                                          <p:spTgt spid="4"/>
                                        </p:tgtEl>
                                        <p:attrNameLst>
                                          <p:attrName>ppt_h</p:attrName>
                                        </p:attrNameLst>
                                      </p:cBhvr>
                                      <p:tavLst>
                                        <p:tav tm="0">
                                          <p:val>
                                            <p:fltVal val="0"/>
                                          </p:val>
                                        </p:tav>
                                        <p:tav tm="100000">
                                          <p:val>
                                            <p:strVal val="#ppt_h"/>
                                          </p:val>
                                        </p:tav>
                                      </p:tavLst>
                                    </p:anim>
                                    <p:anim calcmode="lin" valueType="num">
                                      <p:cBhvr>
                                        <p:cTn id="22" dur="250" fill="hold"/>
                                        <p:tgtEl>
                                          <p:spTgt spid="4"/>
                                        </p:tgtEl>
                                        <p:attrNameLst>
                                          <p:attrName>style.rotation</p:attrName>
                                        </p:attrNameLst>
                                      </p:cBhvr>
                                      <p:tavLst>
                                        <p:tav tm="0">
                                          <p:val>
                                            <p:fltVal val="90"/>
                                          </p:val>
                                        </p:tav>
                                        <p:tav tm="100000">
                                          <p:val>
                                            <p:fltVal val="0"/>
                                          </p:val>
                                        </p:tav>
                                      </p:tavLst>
                                    </p:anim>
                                    <p:animEffect transition="in" filter="fade">
                                      <p:cBhvr>
                                        <p:cTn id="23" dur="2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9" fill="hold" display="0">
                  <p:stCondLst>
                    <p:cond delay="indefinite"/>
                  </p:stCondLst>
                  <p:endCondLst>
                    <p:cond evt="onStopAudio" delay="0">
                      <p:tgtEl>
                        <p:sldTgt/>
                      </p:tgtEl>
                    </p:cond>
                  </p:endCondLst>
                </p:cTn>
                <p:tgtEl>
                  <p:spTgt spid="8"/>
                </p:tgtEl>
              </p:cMediaNode>
            </p:audio>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537" fill="hold"/>
                                        <p:tgtEl>
                                          <p:spTgt spid="8"/>
                                        </p:tgtEl>
                                      </p:cBhvr>
                                    </p:cmd>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 y="1298644"/>
            <a:ext cx="5180101" cy="8402300"/>
          </a:xfrm>
          <a:prstGeom prst="rect">
            <a:avLst/>
          </a:prstGeom>
          <a:noFill/>
        </p:spPr>
        <p:txBody>
          <a:bodyPr wrap="square">
            <a:spAutoFit/>
          </a:bodyPr>
          <a:lstStyle/>
          <a:p>
            <a:pPr lvl="0"/>
            <a:r>
              <a:rPr lang="en-US" sz="3600" dirty="0">
                <a:solidFill>
                  <a:schemeClr val="accent1"/>
                </a:solidFill>
              </a:rPr>
              <a:t>4. They taste like corn/chili.</a:t>
            </a:r>
          </a:p>
          <a:p>
            <a:pPr lvl="0"/>
            <a:endParaRPr lang="en-US" sz="3600" dirty="0"/>
          </a:p>
          <a:p>
            <a:pPr lvl="0"/>
            <a:endParaRPr lang="en-US" sz="3600" dirty="0"/>
          </a:p>
          <a:p>
            <a:pPr lvl="0"/>
            <a:endParaRPr lang="en-US" sz="3600" dirty="0"/>
          </a:p>
          <a:p>
            <a:pPr lvl="0"/>
            <a:r>
              <a:rPr lang="en-US" sz="3600" dirty="0">
                <a:solidFill>
                  <a:schemeClr val="accent1"/>
                </a:solidFill>
              </a:rPr>
              <a:t>5. They look strange but taste sweet/delicious.</a:t>
            </a: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p:txBody>
      </p:sp>
      <p:sp>
        <p:nvSpPr>
          <p:cNvPr id="3" name="Rounded Rectangular Callout 2"/>
          <p:cNvSpPr/>
          <p:nvPr/>
        </p:nvSpPr>
        <p:spPr>
          <a:xfrm>
            <a:off x="5126636" y="1110521"/>
            <a:ext cx="6370819" cy="2014182"/>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Some people say they taste like grilled corn, and other people say they taste like cheese. </a:t>
            </a:r>
          </a:p>
        </p:txBody>
      </p:sp>
      <p:sp>
        <p:nvSpPr>
          <p:cNvPr id="4" name="Oval 3"/>
          <p:cNvSpPr/>
          <p:nvPr/>
        </p:nvSpPr>
        <p:spPr>
          <a:xfrm>
            <a:off x="450371" y="2001686"/>
            <a:ext cx="883754" cy="441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2">
            <a:extLst>
              <a:ext uri="{FF2B5EF4-FFF2-40B4-BE49-F238E27FC236}">
                <a16:creationId xmlns:a16="http://schemas.microsoft.com/office/drawing/2014/main" id="{1CA19769-8BFB-4C06-BE4A-2B1A439CD185}"/>
              </a:ext>
            </a:extLst>
          </p:cNvPr>
          <p:cNvSpPr/>
          <p:nvPr/>
        </p:nvSpPr>
        <p:spPr>
          <a:xfrm>
            <a:off x="5424941" y="3774519"/>
            <a:ext cx="6370819" cy="2014182"/>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Yeah, I know, they look a little bit strange to you, but really, they taste delicious.</a:t>
            </a:r>
          </a:p>
        </p:txBody>
      </p:sp>
      <p:sp>
        <p:nvSpPr>
          <p:cNvPr id="8" name="Oval 7">
            <a:extLst>
              <a:ext uri="{FF2B5EF4-FFF2-40B4-BE49-F238E27FC236}">
                <a16:creationId xmlns:a16="http://schemas.microsoft.com/office/drawing/2014/main" id="{E731698C-7E59-4B1F-AD09-8FA04520142C}"/>
              </a:ext>
            </a:extLst>
          </p:cNvPr>
          <p:cNvSpPr/>
          <p:nvPr/>
        </p:nvSpPr>
        <p:spPr>
          <a:xfrm>
            <a:off x="2713220" y="4631961"/>
            <a:ext cx="2023672" cy="629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1-TRACK 57">
            <a:hlinkClick r:id="" action="ppaction://media"/>
            <a:extLst>
              <a:ext uri="{FF2B5EF4-FFF2-40B4-BE49-F238E27FC236}">
                <a16:creationId xmlns:a16="http://schemas.microsoft.com/office/drawing/2014/main" id="{A81F06BA-697D-4500-BA1A-743B795A3B90}"/>
              </a:ext>
            </a:extLst>
          </p:cNvPr>
          <p:cNvPicPr>
            <a:picLocks noChangeAspect="1"/>
          </p:cNvPicPr>
          <p:nvPr>
            <a:audioFile r:link="rId1"/>
            <p:extLst>
              <p:ext uri="{DAA4B4D4-6D71-4841-9C94-3DE7FCFB9230}">
                <p14:media xmlns:p14="http://schemas.microsoft.com/office/powerpoint/2010/main" r:embed="rId2">
                  <p14:trim st="25683" end="2211.75"/>
                </p14:media>
              </p:ext>
            </p:extLst>
          </p:nvPr>
        </p:nvPicPr>
        <p:blipFill>
          <a:blip r:embed="rId4"/>
          <a:stretch>
            <a:fillRect/>
          </a:stretch>
        </p:blipFill>
        <p:spPr>
          <a:xfrm>
            <a:off x="587448" y="2704562"/>
            <a:ext cx="883753" cy="883753"/>
          </a:xfrm>
          <a:prstGeom prst="rect">
            <a:avLst/>
          </a:prstGeom>
        </p:spPr>
      </p:pic>
    </p:spTree>
    <p:extLst>
      <p:ext uri="{BB962C8B-B14F-4D97-AF65-F5344CB8AC3E}">
        <p14:creationId xmlns:p14="http://schemas.microsoft.com/office/powerpoint/2010/main" val="16614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9" fill="hold" display="0">
                  <p:stCondLst>
                    <p:cond delay="indefinite"/>
                  </p:stCondLst>
                  <p:endCondLst>
                    <p:cond evt="onStopAudio" delay="0">
                      <p:tgtEl>
                        <p:sldTgt/>
                      </p:tgtEl>
                    </p:cond>
                  </p:endCondLst>
                </p:cTn>
                <p:tgtEl>
                  <p:spTgt spid="9"/>
                </p:tgtEl>
              </p:cMediaNode>
            </p:audi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537" fill="hold"/>
                                        <p:tgtEl>
                                          <p:spTgt spid="9"/>
                                        </p:tgtEl>
                                      </p:cBhvr>
                                    </p:cmd>
                                  </p:childTnLst>
                                </p:cTn>
                              </p:par>
                            </p:childTnLst>
                          </p:cTn>
                        </p:par>
                      </p:childTnLst>
                    </p:cTn>
                  </p:par>
                </p:childTnLst>
              </p:cTn>
              <p:nextCondLst>
                <p:cond evt="onClick" delay="0">
                  <p:tgtEl>
                    <p:spTgt spid="9"/>
                  </p:tgtEl>
                </p:cond>
              </p:nextCondLst>
            </p:seq>
          </p:childTnLst>
        </p:cTn>
      </p:par>
    </p:tnLst>
    <p:bldLst>
      <p:bldP spid="3" grpId="0" animBg="1"/>
      <p:bldP spid="4"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4944815" cy="923330"/>
          </a:xfrm>
          <a:prstGeom prst="rect">
            <a:avLst/>
          </a:prstGeom>
        </p:spPr>
        <p:txBody>
          <a:bodyPr wrap="none">
            <a:spAutoFit/>
          </a:bodyPr>
          <a:lstStyle/>
          <a:p>
            <a:r>
              <a:rPr lang="en-US" sz="5400" b="1" dirty="0">
                <a:solidFill>
                  <a:srgbClr val="FF0000"/>
                </a:solidFill>
              </a:rPr>
              <a:t>Share your ideas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805815" y="2969096"/>
            <a:ext cx="7897483" cy="1996309"/>
          </a:xfrm>
          <a:prstGeom prst="wedgeRoundRectCallout">
            <a:avLst>
              <a:gd name="adj1" fmla="val 50610"/>
              <a:gd name="adj2" fmla="val 88899"/>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Would you dare to try unusual food while traveling to new places? Why or Why not?</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Imagine you are a tour guide and the whole class are tourists. Act it out. </a:t>
            </a:r>
          </a:p>
        </p:txBody>
      </p:sp>
      <p:sp>
        <p:nvSpPr>
          <p:cNvPr id="5" name="Rectangle 4"/>
          <p:cNvSpPr/>
          <p:nvPr/>
        </p:nvSpPr>
        <p:spPr>
          <a:xfrm>
            <a:off x="404734" y="1758635"/>
            <a:ext cx="11650418" cy="4708981"/>
          </a:xfrm>
          <a:prstGeom prst="rect">
            <a:avLst/>
          </a:prstGeom>
        </p:spPr>
        <p:txBody>
          <a:bodyPr wrap="square">
            <a:spAutoFit/>
          </a:bodyPr>
          <a:lstStyle/>
          <a:p>
            <a:r>
              <a:rPr lang="en-US" sz="3000" dirty="0">
                <a:solidFill>
                  <a:schemeClr val="accent1"/>
                </a:solidFill>
              </a:rPr>
              <a:t>Okay, here we are, it's lunch time. Let's try some tasty local food! I'd like to tell you about one of Hà Giang's famous dishes, sâu tre, which is Vietnamese for "bamboo worms“. People usually eat this dish between September and October, when the worms are really juicy. The chef washes the worms and puts salt on them. Then, he fries them with herbs in hot oil, or steams them. Some people say they taste like grilled corn, and other people say they taste like cheese. Yeah, I know, they look a little bit strange to you, but really, they taste delicious. I think you should all try one! Who wants to go first? Nobody? Okay, I'll eat one to show you… yum!</a:t>
            </a:r>
          </a:p>
        </p:txBody>
      </p:sp>
    </p:spTree>
    <p:extLst>
      <p:ext uri="{BB962C8B-B14F-4D97-AF65-F5344CB8AC3E}">
        <p14:creationId xmlns:p14="http://schemas.microsoft.com/office/powerpoint/2010/main" val="11124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1940767" y="657255"/>
            <a:ext cx="7809134" cy="584775"/>
          </a:xfrm>
          <a:prstGeom prst="rect">
            <a:avLst/>
          </a:prstGeom>
          <a:noFill/>
        </p:spPr>
        <p:txBody>
          <a:bodyPr wrap="square" rtlCol="0">
            <a:spAutoFit/>
          </a:bodyPr>
          <a:lstStyle/>
          <a:p>
            <a:r>
              <a:rPr lang="en-US" sz="3200" i="1" dirty="0">
                <a:solidFill>
                  <a:srgbClr val="0070C0"/>
                </a:solidFill>
              </a:rPr>
              <a:t>Match the underlined words with the pictures.</a:t>
            </a:r>
          </a:p>
        </p:txBody>
      </p:sp>
      <p:pic>
        <p:nvPicPr>
          <p:cNvPr id="3" name="Picture 2">
            <a:extLst>
              <a:ext uri="{FF2B5EF4-FFF2-40B4-BE49-F238E27FC236}">
                <a16:creationId xmlns:a16="http://schemas.microsoft.com/office/drawing/2014/main" id="{CBA1012A-1BEA-4ED9-A4C2-91FF56C61E2A}"/>
              </a:ext>
            </a:extLst>
          </p:cNvPr>
          <p:cNvPicPr>
            <a:picLocks noChangeAspect="1"/>
          </p:cNvPicPr>
          <p:nvPr/>
        </p:nvPicPr>
        <p:blipFill>
          <a:blip r:embed="rId2"/>
          <a:stretch>
            <a:fillRect/>
          </a:stretch>
        </p:blipFill>
        <p:spPr>
          <a:xfrm>
            <a:off x="10251233" y="477639"/>
            <a:ext cx="1787488" cy="1301020"/>
          </a:xfrm>
          <a:prstGeom prst="rect">
            <a:avLst/>
          </a:prstGeom>
        </p:spPr>
      </p:pic>
      <p:pic>
        <p:nvPicPr>
          <p:cNvPr id="6" name="Picture 5">
            <a:extLst>
              <a:ext uri="{FF2B5EF4-FFF2-40B4-BE49-F238E27FC236}">
                <a16:creationId xmlns:a16="http://schemas.microsoft.com/office/drawing/2014/main" id="{144BF771-F14C-4F74-8608-CAC9CE4B3058}"/>
              </a:ext>
            </a:extLst>
          </p:cNvPr>
          <p:cNvPicPr>
            <a:picLocks noChangeAspect="1"/>
          </p:cNvPicPr>
          <p:nvPr/>
        </p:nvPicPr>
        <p:blipFill>
          <a:blip r:embed="rId3"/>
          <a:stretch>
            <a:fillRect/>
          </a:stretch>
        </p:blipFill>
        <p:spPr>
          <a:xfrm>
            <a:off x="10247210" y="1936608"/>
            <a:ext cx="1821974" cy="1387596"/>
          </a:xfrm>
          <a:prstGeom prst="rect">
            <a:avLst/>
          </a:prstGeom>
        </p:spPr>
      </p:pic>
      <p:pic>
        <p:nvPicPr>
          <p:cNvPr id="7" name="Picture 6">
            <a:extLst>
              <a:ext uri="{FF2B5EF4-FFF2-40B4-BE49-F238E27FC236}">
                <a16:creationId xmlns:a16="http://schemas.microsoft.com/office/drawing/2014/main" id="{F4C3BB49-7312-4C78-A342-0BCE8432AF3D}"/>
              </a:ext>
            </a:extLst>
          </p:cNvPr>
          <p:cNvPicPr>
            <a:picLocks noChangeAspect="1"/>
          </p:cNvPicPr>
          <p:nvPr/>
        </p:nvPicPr>
        <p:blipFill>
          <a:blip r:embed="rId4"/>
          <a:stretch>
            <a:fillRect/>
          </a:stretch>
        </p:blipFill>
        <p:spPr>
          <a:xfrm>
            <a:off x="10060112" y="3448500"/>
            <a:ext cx="1978609" cy="1387596"/>
          </a:xfrm>
          <a:prstGeom prst="rect">
            <a:avLst/>
          </a:prstGeom>
        </p:spPr>
      </p:pic>
      <p:pic>
        <p:nvPicPr>
          <p:cNvPr id="8" name="Picture 7">
            <a:extLst>
              <a:ext uri="{FF2B5EF4-FFF2-40B4-BE49-F238E27FC236}">
                <a16:creationId xmlns:a16="http://schemas.microsoft.com/office/drawing/2014/main" id="{8C140213-6E2B-4CAF-A968-C14AFFB01A72}"/>
              </a:ext>
            </a:extLst>
          </p:cNvPr>
          <p:cNvPicPr>
            <a:picLocks noChangeAspect="1"/>
          </p:cNvPicPr>
          <p:nvPr/>
        </p:nvPicPr>
        <p:blipFill>
          <a:blip r:embed="rId5"/>
          <a:stretch>
            <a:fillRect/>
          </a:stretch>
        </p:blipFill>
        <p:spPr>
          <a:xfrm>
            <a:off x="10275395" y="5057376"/>
            <a:ext cx="1787488" cy="1349494"/>
          </a:xfrm>
          <a:prstGeom prst="rect">
            <a:avLst/>
          </a:prstGeom>
        </p:spPr>
      </p:pic>
      <p:sp>
        <p:nvSpPr>
          <p:cNvPr id="9" name="Rectangle 8">
            <a:extLst>
              <a:ext uri="{FF2B5EF4-FFF2-40B4-BE49-F238E27FC236}">
                <a16:creationId xmlns:a16="http://schemas.microsoft.com/office/drawing/2014/main" id="{24E55CBF-2EFD-44F8-BDFB-E6734ABA0657}"/>
              </a:ext>
            </a:extLst>
          </p:cNvPr>
          <p:cNvSpPr/>
          <p:nvPr/>
        </p:nvSpPr>
        <p:spPr>
          <a:xfrm>
            <a:off x="8404406" y="1371369"/>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A. insects</a:t>
            </a:r>
          </a:p>
        </p:txBody>
      </p:sp>
      <p:sp>
        <p:nvSpPr>
          <p:cNvPr id="15" name="Rectangle 14">
            <a:extLst>
              <a:ext uri="{FF2B5EF4-FFF2-40B4-BE49-F238E27FC236}">
                <a16:creationId xmlns:a16="http://schemas.microsoft.com/office/drawing/2014/main" id="{CD1D56AA-E41B-4415-AC67-5EBBAB951F42}"/>
              </a:ext>
            </a:extLst>
          </p:cNvPr>
          <p:cNvSpPr/>
          <p:nvPr/>
        </p:nvSpPr>
        <p:spPr>
          <a:xfrm>
            <a:off x="8266944" y="2302561"/>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B. garlic</a:t>
            </a:r>
          </a:p>
        </p:txBody>
      </p:sp>
      <p:sp>
        <p:nvSpPr>
          <p:cNvPr id="16" name="Rectangle 15">
            <a:extLst>
              <a:ext uri="{FF2B5EF4-FFF2-40B4-BE49-F238E27FC236}">
                <a16:creationId xmlns:a16="http://schemas.microsoft.com/office/drawing/2014/main" id="{362512FF-36DD-4B82-A83C-072D05656E9F}"/>
              </a:ext>
            </a:extLst>
          </p:cNvPr>
          <p:cNvSpPr/>
          <p:nvPr/>
        </p:nvSpPr>
        <p:spPr>
          <a:xfrm>
            <a:off x="8404406" y="3554130"/>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C. spices</a:t>
            </a:r>
          </a:p>
        </p:txBody>
      </p:sp>
      <p:sp>
        <p:nvSpPr>
          <p:cNvPr id="17" name="Rectangle 16">
            <a:extLst>
              <a:ext uri="{FF2B5EF4-FFF2-40B4-BE49-F238E27FC236}">
                <a16:creationId xmlns:a16="http://schemas.microsoft.com/office/drawing/2014/main" id="{D00F65EF-39F4-4A75-BD46-3BD02F95DCF1}"/>
              </a:ext>
            </a:extLst>
          </p:cNvPr>
          <p:cNvSpPr/>
          <p:nvPr/>
        </p:nvSpPr>
        <p:spPr>
          <a:xfrm>
            <a:off x="8266944" y="4636810"/>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D. fry </a:t>
            </a:r>
          </a:p>
        </p:txBody>
      </p:sp>
      <p:cxnSp>
        <p:nvCxnSpPr>
          <p:cNvPr id="12" name="Straight Arrow Connector 11">
            <a:extLst>
              <a:ext uri="{FF2B5EF4-FFF2-40B4-BE49-F238E27FC236}">
                <a16:creationId xmlns:a16="http://schemas.microsoft.com/office/drawing/2014/main" id="{C1D22797-64FD-4A90-84E7-D797E7F00DA6}"/>
              </a:ext>
            </a:extLst>
          </p:cNvPr>
          <p:cNvCxnSpPr>
            <a:cxnSpLocks/>
          </p:cNvCxnSpPr>
          <p:nvPr/>
        </p:nvCxnSpPr>
        <p:spPr>
          <a:xfrm>
            <a:off x="9586501" y="2803794"/>
            <a:ext cx="1103548" cy="920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479679B-9C13-4CB7-8D20-0016137285EA}"/>
              </a:ext>
            </a:extLst>
          </p:cNvPr>
          <p:cNvCxnSpPr>
            <a:cxnSpLocks/>
          </p:cNvCxnSpPr>
          <p:nvPr/>
        </p:nvCxnSpPr>
        <p:spPr>
          <a:xfrm>
            <a:off x="9723031" y="4151996"/>
            <a:ext cx="1104728" cy="12177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03EF88-C468-47CE-B441-0E3890DE0891}"/>
              </a:ext>
            </a:extLst>
          </p:cNvPr>
          <p:cNvCxnSpPr>
            <a:cxnSpLocks/>
          </p:cNvCxnSpPr>
          <p:nvPr/>
        </p:nvCxnSpPr>
        <p:spPr>
          <a:xfrm flipV="1">
            <a:off x="9367284" y="2863119"/>
            <a:ext cx="1172696" cy="20597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51DE03-4263-4EE3-BE30-3F65C2AB38B7}"/>
              </a:ext>
            </a:extLst>
          </p:cNvPr>
          <p:cNvCxnSpPr>
            <a:cxnSpLocks/>
          </p:cNvCxnSpPr>
          <p:nvPr/>
        </p:nvCxnSpPr>
        <p:spPr>
          <a:xfrm flipV="1">
            <a:off x="9915821" y="1444128"/>
            <a:ext cx="624159" cy="3081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A2DF3E-403E-4C22-AA90-7458142CDF19}"/>
              </a:ext>
            </a:extLst>
          </p:cNvPr>
          <p:cNvPicPr>
            <a:picLocks noChangeAspect="1"/>
          </p:cNvPicPr>
          <p:nvPr/>
        </p:nvPicPr>
        <p:blipFill>
          <a:blip r:embed="rId6"/>
          <a:stretch>
            <a:fillRect/>
          </a:stretch>
        </p:blipFill>
        <p:spPr>
          <a:xfrm>
            <a:off x="-2157" y="1306786"/>
            <a:ext cx="8380838" cy="4405664"/>
          </a:xfrm>
          <a:prstGeom prst="rect">
            <a:avLst/>
          </a:prstGeom>
        </p:spPr>
      </p:pic>
    </p:spTree>
    <p:extLst>
      <p:ext uri="{BB962C8B-B14F-4D97-AF65-F5344CB8AC3E}">
        <p14:creationId xmlns:p14="http://schemas.microsoft.com/office/powerpoint/2010/main" val="12842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FC68E6-7060-4B69-B1B9-00225F76982D}"/>
              </a:ext>
            </a:extLst>
          </p:cNvPr>
          <p:cNvSpPr/>
          <p:nvPr/>
        </p:nvSpPr>
        <p:spPr>
          <a:xfrm>
            <a:off x="587114" y="1676979"/>
            <a:ext cx="11017771" cy="412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rPr>
              <a:t>b. Now, read and fill in the blanks.</a:t>
            </a:r>
            <a:endParaRPr lang="vi-VN" sz="3200" dirty="0">
              <a:solidFill>
                <a:srgbClr val="0070C0"/>
              </a:solidFill>
            </a:endParaRPr>
          </a:p>
          <a:p>
            <a:endParaRPr lang="vi-VN" sz="3200" dirty="0">
              <a:solidFill>
                <a:srgbClr val="0070C0"/>
              </a:solidFill>
            </a:endParaRPr>
          </a:p>
          <a:p>
            <a:pPr>
              <a:tabLst>
                <a:tab pos="404813" algn="l"/>
              </a:tabLst>
            </a:pPr>
            <a:r>
              <a:rPr lang="en-US" sz="3200" dirty="0">
                <a:solidFill>
                  <a:srgbClr val="0070C0"/>
                </a:solidFill>
              </a:rPr>
              <a:t>1. </a:t>
            </a:r>
            <a:r>
              <a:rPr lang="en-US" sz="3200" i="1" dirty="0" err="1">
                <a:solidFill>
                  <a:srgbClr val="0070C0"/>
                </a:solidFill>
              </a:rPr>
              <a:t>Côn</a:t>
            </a:r>
            <a:r>
              <a:rPr lang="en-US" sz="3200" i="1" dirty="0">
                <a:solidFill>
                  <a:srgbClr val="0070C0"/>
                </a:solidFill>
              </a:rPr>
              <a:t> </a:t>
            </a:r>
            <a:r>
              <a:rPr lang="en-US" sz="3200" i="1" dirty="0" err="1">
                <a:solidFill>
                  <a:srgbClr val="0070C0"/>
                </a:solidFill>
              </a:rPr>
              <a:t>trùng</a:t>
            </a:r>
            <a:r>
              <a:rPr lang="en-US" sz="3200" i="1" dirty="0">
                <a:solidFill>
                  <a:srgbClr val="0070C0"/>
                </a:solidFill>
              </a:rPr>
              <a:t> </a:t>
            </a:r>
            <a:r>
              <a:rPr lang="en-US" sz="3200" i="1" dirty="0" err="1">
                <a:solidFill>
                  <a:srgbClr val="0070C0"/>
                </a:solidFill>
              </a:rPr>
              <a:t>chiên</a:t>
            </a:r>
            <a:r>
              <a:rPr lang="en-US" sz="3200" i="1" dirty="0">
                <a:solidFill>
                  <a:srgbClr val="0070C0"/>
                </a:solidFill>
              </a:rPr>
              <a:t> </a:t>
            </a:r>
            <a:r>
              <a:rPr lang="en-US" sz="3200" dirty="0">
                <a:solidFill>
                  <a:srgbClr val="0070C0"/>
                </a:solidFill>
              </a:rPr>
              <a:t>is one of the ___________ foods in Ho Chi </a:t>
            </a:r>
            <a:r>
              <a:rPr lang="vi-VN" sz="3200" dirty="0">
                <a:solidFill>
                  <a:srgbClr val="0070C0"/>
                </a:solidFill>
              </a:rPr>
              <a:t>	</a:t>
            </a:r>
            <a:r>
              <a:rPr lang="en-US" sz="3200" dirty="0">
                <a:solidFill>
                  <a:srgbClr val="0070C0"/>
                </a:solidFill>
              </a:rPr>
              <a:t>Minh City.</a:t>
            </a:r>
            <a:br>
              <a:rPr lang="en-US" sz="3200" dirty="0">
                <a:solidFill>
                  <a:srgbClr val="0070C0"/>
                </a:solidFill>
              </a:rPr>
            </a:br>
            <a:r>
              <a:rPr lang="en-US" sz="3200" dirty="0">
                <a:solidFill>
                  <a:srgbClr val="0070C0"/>
                </a:solidFill>
              </a:rPr>
              <a:t>2. Some ___________ taste like fish.</a:t>
            </a:r>
            <a:br>
              <a:rPr lang="en-US" sz="3200" dirty="0">
                <a:solidFill>
                  <a:srgbClr val="0070C0"/>
                </a:solidFill>
              </a:rPr>
            </a:br>
            <a:r>
              <a:rPr lang="en-US" sz="3200" dirty="0">
                <a:solidFill>
                  <a:srgbClr val="0070C0"/>
                </a:solidFill>
              </a:rPr>
              <a:t>3. The insects are very ___________.</a:t>
            </a:r>
            <a:br>
              <a:rPr lang="en-US" sz="3200" dirty="0">
                <a:solidFill>
                  <a:srgbClr val="0070C0"/>
                </a:solidFill>
              </a:rPr>
            </a:br>
            <a:r>
              <a:rPr lang="en-US" sz="3200" dirty="0">
                <a:solidFill>
                  <a:srgbClr val="0070C0"/>
                </a:solidFill>
              </a:rPr>
              <a:t>4. We often eat </a:t>
            </a:r>
            <a:r>
              <a:rPr lang="en-US" sz="3200" i="1" dirty="0" err="1">
                <a:solidFill>
                  <a:srgbClr val="0070C0"/>
                </a:solidFill>
              </a:rPr>
              <a:t>côn</a:t>
            </a:r>
            <a:r>
              <a:rPr lang="en-US" sz="3200" i="1" dirty="0">
                <a:solidFill>
                  <a:srgbClr val="0070C0"/>
                </a:solidFill>
              </a:rPr>
              <a:t> </a:t>
            </a:r>
            <a:r>
              <a:rPr lang="en-US" sz="3200" i="1" dirty="0" err="1">
                <a:solidFill>
                  <a:srgbClr val="0070C0"/>
                </a:solidFill>
              </a:rPr>
              <a:t>trùng</a:t>
            </a:r>
            <a:r>
              <a:rPr lang="en-US" sz="3200" i="1" dirty="0">
                <a:solidFill>
                  <a:srgbClr val="0070C0"/>
                </a:solidFill>
              </a:rPr>
              <a:t> </a:t>
            </a:r>
            <a:r>
              <a:rPr lang="en-US" sz="3200" i="1" dirty="0" err="1">
                <a:solidFill>
                  <a:srgbClr val="0070C0"/>
                </a:solidFill>
              </a:rPr>
              <a:t>chiên</a:t>
            </a:r>
            <a:r>
              <a:rPr lang="en-US" sz="3200" i="1" dirty="0">
                <a:solidFill>
                  <a:srgbClr val="0070C0"/>
                </a:solidFill>
              </a:rPr>
              <a:t> </a:t>
            </a:r>
            <a:r>
              <a:rPr lang="en-US" sz="3200" dirty="0">
                <a:solidFill>
                  <a:srgbClr val="0070C0"/>
                </a:solidFill>
              </a:rPr>
              <a:t>from a ___________.</a:t>
            </a:r>
            <a:br>
              <a:rPr lang="en-US" sz="3200" dirty="0">
                <a:solidFill>
                  <a:srgbClr val="0070C0"/>
                </a:solidFill>
              </a:rPr>
            </a:br>
            <a:r>
              <a:rPr lang="en-US" sz="3200" dirty="0">
                <a:solidFill>
                  <a:srgbClr val="0070C0"/>
                </a:solidFill>
              </a:rPr>
              <a:t>5. The insects are not only tasty, but they are ___________ too. </a:t>
            </a:r>
            <a:br>
              <a:rPr lang="en-US" dirty="0">
                <a:solidFill>
                  <a:srgbClr val="0070C0"/>
                </a:solidFill>
              </a:rPr>
            </a:br>
            <a:r>
              <a:rPr lang="en-US" dirty="0">
                <a:solidFill>
                  <a:srgbClr val="0070C0"/>
                </a:solidFill>
              </a:rPr>
              <a:t> </a:t>
            </a:r>
            <a:br>
              <a:rPr lang="en-US" dirty="0">
                <a:solidFill>
                  <a:srgbClr val="0070C0"/>
                </a:solidFill>
              </a:rPr>
            </a:br>
            <a:endParaRPr lang="en-US" dirty="0">
              <a:solidFill>
                <a:srgbClr val="0070C0"/>
              </a:solidFill>
            </a:endParaRPr>
          </a:p>
        </p:txBody>
      </p:sp>
      <p:sp>
        <p:nvSpPr>
          <p:cNvPr id="2" name="TextBox 1"/>
          <p:cNvSpPr txBox="1"/>
          <p:nvPr/>
        </p:nvSpPr>
        <p:spPr>
          <a:xfrm>
            <a:off x="164892" y="611088"/>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707886"/>
          </a:xfrm>
          <a:prstGeom prst="rect">
            <a:avLst/>
          </a:prstGeom>
          <a:noFill/>
        </p:spPr>
        <p:txBody>
          <a:bodyPr wrap="square" rtlCol="0">
            <a:spAutoFit/>
          </a:bodyPr>
          <a:lstStyle/>
          <a:p>
            <a:r>
              <a:rPr lang="en-US" sz="4000" i="1" dirty="0">
                <a:solidFill>
                  <a:srgbClr val="0070C0"/>
                </a:solidFill>
              </a:rPr>
              <a:t>Scan the blog and fill in the blanks. </a:t>
            </a:r>
          </a:p>
        </p:txBody>
      </p:sp>
      <p:sp>
        <p:nvSpPr>
          <p:cNvPr id="6" name="Rectangle 5">
            <a:extLst>
              <a:ext uri="{FF2B5EF4-FFF2-40B4-BE49-F238E27FC236}">
                <a16:creationId xmlns:a16="http://schemas.microsoft.com/office/drawing/2014/main" id="{89E3E53D-B01A-4CF5-9BA7-699854EABDC6}"/>
              </a:ext>
            </a:extLst>
          </p:cNvPr>
          <p:cNvSpPr/>
          <p:nvPr/>
        </p:nvSpPr>
        <p:spPr>
          <a:xfrm>
            <a:off x="6069985" y="2508540"/>
            <a:ext cx="1720937" cy="43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strangest</a:t>
            </a:r>
          </a:p>
        </p:txBody>
      </p:sp>
      <p:sp>
        <p:nvSpPr>
          <p:cNvPr id="7" name="Rectangle 6">
            <a:extLst>
              <a:ext uri="{FF2B5EF4-FFF2-40B4-BE49-F238E27FC236}">
                <a16:creationId xmlns:a16="http://schemas.microsoft.com/office/drawing/2014/main" id="{D893E8B2-A88F-4279-B913-1AD39B1ED11C}"/>
              </a:ext>
            </a:extLst>
          </p:cNvPr>
          <p:cNvSpPr/>
          <p:nvPr/>
        </p:nvSpPr>
        <p:spPr>
          <a:xfrm>
            <a:off x="3687580"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6416BF-EE58-4DE2-B524-57EEF5E925C3}"/>
              </a:ext>
            </a:extLst>
          </p:cNvPr>
          <p:cNvSpPr/>
          <p:nvPr/>
        </p:nvSpPr>
        <p:spPr>
          <a:xfrm>
            <a:off x="3687580"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0A0A8D-7202-4035-8997-8176E6B01D2D}"/>
              </a:ext>
            </a:extLst>
          </p:cNvPr>
          <p:cNvSpPr/>
          <p:nvPr/>
        </p:nvSpPr>
        <p:spPr>
          <a:xfrm>
            <a:off x="3596122"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920D7E-F24A-44A7-A583-59319EE7BDA6}"/>
              </a:ext>
            </a:extLst>
          </p:cNvPr>
          <p:cNvSpPr/>
          <p:nvPr/>
        </p:nvSpPr>
        <p:spPr>
          <a:xfrm>
            <a:off x="2477323" y="3547879"/>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insects</a:t>
            </a:r>
          </a:p>
        </p:txBody>
      </p:sp>
      <p:sp>
        <p:nvSpPr>
          <p:cNvPr id="13" name="Rectangle 12">
            <a:extLst>
              <a:ext uri="{FF2B5EF4-FFF2-40B4-BE49-F238E27FC236}">
                <a16:creationId xmlns:a16="http://schemas.microsoft.com/office/drawing/2014/main" id="{580280F2-B95B-47E3-BEC1-E662C91EC6CD}"/>
              </a:ext>
            </a:extLst>
          </p:cNvPr>
          <p:cNvSpPr/>
          <p:nvPr/>
        </p:nvSpPr>
        <p:spPr>
          <a:xfrm>
            <a:off x="4771230" y="3955431"/>
            <a:ext cx="1573967" cy="419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crunchy</a:t>
            </a:r>
          </a:p>
        </p:txBody>
      </p:sp>
      <p:sp>
        <p:nvSpPr>
          <p:cNvPr id="17" name="Rectangle 16">
            <a:extLst>
              <a:ext uri="{FF2B5EF4-FFF2-40B4-BE49-F238E27FC236}">
                <a16:creationId xmlns:a16="http://schemas.microsoft.com/office/drawing/2014/main" id="{A027E53B-2C41-447C-A763-0722F2E7E2F3}"/>
              </a:ext>
            </a:extLst>
          </p:cNvPr>
          <p:cNvSpPr/>
          <p:nvPr/>
        </p:nvSpPr>
        <p:spPr>
          <a:xfrm>
            <a:off x="7353034" y="4511056"/>
            <a:ext cx="1720937" cy="43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bowl</a:t>
            </a:r>
          </a:p>
        </p:txBody>
      </p:sp>
      <p:sp>
        <p:nvSpPr>
          <p:cNvPr id="18" name="Rectangle 17">
            <a:extLst>
              <a:ext uri="{FF2B5EF4-FFF2-40B4-BE49-F238E27FC236}">
                <a16:creationId xmlns:a16="http://schemas.microsoft.com/office/drawing/2014/main" id="{9A5773FE-EFA4-4B96-8508-1C198AB82538}"/>
              </a:ext>
            </a:extLst>
          </p:cNvPr>
          <p:cNvSpPr/>
          <p:nvPr/>
        </p:nvSpPr>
        <p:spPr>
          <a:xfrm>
            <a:off x="8545880" y="5075955"/>
            <a:ext cx="1573967" cy="29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healthy</a:t>
            </a:r>
          </a:p>
        </p:txBody>
      </p:sp>
    </p:spTree>
    <p:extLst>
      <p:ext uri="{BB962C8B-B14F-4D97-AF65-F5344CB8AC3E}">
        <p14:creationId xmlns:p14="http://schemas.microsoft.com/office/powerpoint/2010/main" val="4327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2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2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25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16" grpId="0"/>
      <p:bldP spid="13"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018353" y="457200"/>
            <a:ext cx="9425709" cy="707886"/>
          </a:xfrm>
          <a:prstGeom prst="rect">
            <a:avLst/>
          </a:prstGeom>
          <a:noFill/>
        </p:spPr>
        <p:txBody>
          <a:bodyPr wrap="square" rtlCol="0">
            <a:spAutoFit/>
          </a:bodyPr>
          <a:lstStyle/>
          <a:p>
            <a:r>
              <a:rPr lang="en-US" sz="4000" i="1" dirty="0">
                <a:solidFill>
                  <a:srgbClr val="0070C0"/>
                </a:solidFill>
              </a:rPr>
              <a:t>What’s the blog about?</a:t>
            </a:r>
          </a:p>
        </p:txBody>
      </p:sp>
      <p:sp>
        <p:nvSpPr>
          <p:cNvPr id="5" name="TextBox 4"/>
          <p:cNvSpPr txBox="1"/>
          <p:nvPr/>
        </p:nvSpPr>
        <p:spPr>
          <a:xfrm>
            <a:off x="809469" y="1478444"/>
            <a:ext cx="10712180" cy="4247317"/>
          </a:xfrm>
          <a:prstGeom prst="rect">
            <a:avLst/>
          </a:prstGeom>
          <a:noFill/>
        </p:spPr>
        <p:txBody>
          <a:bodyPr wrap="square" rtlCol="0">
            <a:spAutoFit/>
          </a:bodyPr>
          <a:lstStyle/>
          <a:p>
            <a:r>
              <a:rPr lang="en-US" sz="3600" dirty="0">
                <a:solidFill>
                  <a:srgbClr val="0070C0"/>
                </a:solidFill>
              </a:rPr>
              <a:t>Identify main idea of the text.</a:t>
            </a:r>
          </a:p>
          <a:p>
            <a:endParaRPr lang="en-US" dirty="0">
              <a:solidFill>
                <a:srgbClr val="FF0000"/>
              </a:solidFill>
            </a:endParaRPr>
          </a:p>
          <a:p>
            <a:pPr marL="571500" indent="-571500">
              <a:buFont typeface="Wingdings" panose="05000000000000000000" pitchFamily="2" charset="2"/>
              <a:buChar char="Ø"/>
            </a:pPr>
            <a:r>
              <a:rPr lang="en-US" sz="3600" u="sng" dirty="0">
                <a:solidFill>
                  <a:schemeClr val="accent1"/>
                </a:solidFill>
              </a:rPr>
              <a:t>Who or what</a:t>
            </a:r>
            <a:r>
              <a:rPr lang="en-US" sz="3600" dirty="0">
                <a:solidFill>
                  <a:schemeClr val="accent1"/>
                </a:solidFill>
              </a:rPr>
              <a:t> is mentioned?</a:t>
            </a:r>
          </a:p>
          <a:p>
            <a:r>
              <a:rPr lang="en-US" sz="3600" dirty="0">
                <a:solidFill>
                  <a:srgbClr val="FF0000"/>
                </a:solidFill>
              </a:rPr>
              <a:t>      What: fried insect or côn trùng chiên</a:t>
            </a:r>
            <a:endParaRPr lang="en-US" sz="3600" dirty="0">
              <a:solidFill>
                <a:schemeClr val="accent1"/>
              </a:solidFill>
            </a:endParaRPr>
          </a:p>
          <a:p>
            <a:pPr marL="571500" indent="-571500">
              <a:buFont typeface="Wingdings" panose="05000000000000000000" pitchFamily="2" charset="2"/>
              <a:buChar char="Ø"/>
            </a:pPr>
            <a:r>
              <a:rPr lang="en-US" sz="3600" dirty="0">
                <a:solidFill>
                  <a:schemeClr val="accent1"/>
                </a:solidFill>
              </a:rPr>
              <a:t>What does the writer talk about </a:t>
            </a:r>
            <a:r>
              <a:rPr lang="en-US" sz="3600" u="sng" dirty="0">
                <a:solidFill>
                  <a:schemeClr val="accent1"/>
                </a:solidFill>
              </a:rPr>
              <a:t>fried insect or côn trùng chiên</a:t>
            </a:r>
            <a:r>
              <a:rPr lang="en-US" sz="3600" dirty="0">
                <a:solidFill>
                  <a:schemeClr val="accent1"/>
                </a:solidFill>
              </a:rPr>
              <a:t>?</a:t>
            </a:r>
          </a:p>
          <a:p>
            <a:pPr>
              <a:tabLst>
                <a:tab pos="630238" algn="l"/>
              </a:tabLst>
            </a:pPr>
            <a:r>
              <a:rPr lang="en-US" sz="3600" dirty="0">
                <a:solidFill>
                  <a:schemeClr val="accent1"/>
                </a:solidFill>
              </a:rPr>
              <a:t>	</a:t>
            </a:r>
            <a:r>
              <a:rPr lang="en-US" sz="3600" dirty="0">
                <a:solidFill>
                  <a:srgbClr val="FF0000"/>
                </a:solidFill>
              </a:rPr>
              <a:t>It’s an unusual but interesting kind of food to try.  </a:t>
            </a:r>
          </a:p>
          <a:p>
            <a:endParaRPr lang="en-US" sz="3600" dirty="0">
              <a:solidFill>
                <a:srgbClr val="FF0000"/>
              </a:solidFill>
            </a:endParaRPr>
          </a:p>
        </p:txBody>
      </p:sp>
    </p:spTree>
    <p:extLst>
      <p:ext uri="{BB962C8B-B14F-4D97-AF65-F5344CB8AC3E}">
        <p14:creationId xmlns:p14="http://schemas.microsoft.com/office/powerpoint/2010/main" val="1206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circle(in)">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circle(in)">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circle(in)">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707351" y="1159702"/>
            <a:ext cx="3989938" cy="923330"/>
          </a:xfrm>
          <a:prstGeom prst="rect">
            <a:avLst/>
          </a:prstGeom>
        </p:spPr>
        <p:txBody>
          <a:bodyPr wrap="none">
            <a:spAutoFit/>
          </a:bodyPr>
          <a:lstStyle/>
          <a:p>
            <a:r>
              <a:rPr lang="en-US" sz="5400" b="1" dirty="0">
                <a:solidFill>
                  <a:srgbClr val="0070C0"/>
                </a:solidFill>
                <a:ea typeface="Times New Roman" panose="02020603050405020304" pitchFamily="18" charset="0"/>
              </a:rPr>
              <a:t>Work in pairs</a:t>
            </a:r>
            <a:endParaRPr lang="en-US" sz="5400" b="1" dirty="0">
              <a:solidFill>
                <a:srgbClr val="0070C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4712" y="457200"/>
            <a:ext cx="2923453" cy="1864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C89DFC-C6C6-4447-8BF4-C8550C5E8FED}"/>
              </a:ext>
            </a:extLst>
          </p:cNvPr>
          <p:cNvPicPr>
            <a:picLocks noChangeAspect="1"/>
          </p:cNvPicPr>
          <p:nvPr/>
        </p:nvPicPr>
        <p:blipFill>
          <a:blip r:embed="rId3"/>
          <a:stretch>
            <a:fillRect/>
          </a:stretch>
        </p:blipFill>
        <p:spPr>
          <a:xfrm>
            <a:off x="630365" y="2385425"/>
            <a:ext cx="10888595" cy="685896"/>
          </a:xfrm>
          <a:prstGeom prst="rect">
            <a:avLst/>
          </a:prstGeom>
        </p:spPr>
      </p:pic>
      <p:sp>
        <p:nvSpPr>
          <p:cNvPr id="9" name="Flowchart: Sequential Access Storage 8">
            <a:extLst>
              <a:ext uri="{FF2B5EF4-FFF2-40B4-BE49-F238E27FC236}">
                <a16:creationId xmlns:a16="http://schemas.microsoft.com/office/drawing/2014/main" id="{E2ADEDC9-09ED-4F6B-852B-1E6D7DE2FF81}"/>
              </a:ext>
            </a:extLst>
          </p:cNvPr>
          <p:cNvSpPr/>
          <p:nvPr/>
        </p:nvSpPr>
        <p:spPr>
          <a:xfrm>
            <a:off x="1940767" y="3134932"/>
            <a:ext cx="6299216" cy="3104627"/>
          </a:xfrm>
          <a:prstGeom prst="flowChartMagneticTap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rPr>
              <a:t>I would like to try </a:t>
            </a:r>
            <a:r>
              <a:rPr lang="en-US" sz="3200" i="1" dirty="0">
                <a:solidFill>
                  <a:schemeClr val="accent1"/>
                </a:solidFill>
              </a:rPr>
              <a:t>sâu </a:t>
            </a:r>
            <a:r>
              <a:rPr lang="en-US" sz="3200" i="1" dirty="0" err="1">
                <a:solidFill>
                  <a:schemeClr val="accent1"/>
                </a:solidFill>
              </a:rPr>
              <a:t>tre</a:t>
            </a:r>
            <a:r>
              <a:rPr lang="en-US" sz="3200" i="1" dirty="0">
                <a:solidFill>
                  <a:schemeClr val="accent1"/>
                </a:solidFill>
              </a:rPr>
              <a:t>/ </a:t>
            </a:r>
            <a:r>
              <a:rPr lang="en-US" sz="3200" i="1" dirty="0" err="1">
                <a:solidFill>
                  <a:schemeClr val="accent1"/>
                </a:solidFill>
              </a:rPr>
              <a:t>trứng</a:t>
            </a:r>
            <a:r>
              <a:rPr lang="en-US" sz="3200" i="1" dirty="0">
                <a:solidFill>
                  <a:schemeClr val="accent1"/>
                </a:solidFill>
              </a:rPr>
              <a:t> </a:t>
            </a:r>
            <a:r>
              <a:rPr lang="en-US" sz="3200" i="1" dirty="0" err="1">
                <a:solidFill>
                  <a:schemeClr val="accent1"/>
                </a:solidFill>
              </a:rPr>
              <a:t>vịt</a:t>
            </a:r>
            <a:r>
              <a:rPr lang="en-US" sz="3200" i="1" dirty="0">
                <a:solidFill>
                  <a:schemeClr val="accent1"/>
                </a:solidFill>
              </a:rPr>
              <a:t> </a:t>
            </a:r>
            <a:r>
              <a:rPr lang="en-US" sz="3200" i="1" dirty="0" err="1">
                <a:solidFill>
                  <a:schemeClr val="accent1"/>
                </a:solidFill>
              </a:rPr>
              <a:t>lộn</a:t>
            </a:r>
            <a:r>
              <a:rPr lang="en-US" sz="3200" dirty="0">
                <a:solidFill>
                  <a:schemeClr val="accent1"/>
                </a:solidFill>
              </a:rPr>
              <a:t> since it looks unusual but interesting. I guess it </a:t>
            </a:r>
            <a:r>
              <a:rPr lang="en-US" sz="3200">
                <a:solidFill>
                  <a:schemeClr val="accent1"/>
                </a:solidFill>
              </a:rPr>
              <a:t>tastes yummy, </a:t>
            </a:r>
            <a:r>
              <a:rPr lang="en-US" sz="3200" dirty="0">
                <a:solidFill>
                  <a:schemeClr val="accent1"/>
                </a:solidFill>
              </a:rPr>
              <a:t>too.</a:t>
            </a:r>
            <a:endParaRPr lang="en-US" sz="3200" dirty="0"/>
          </a:p>
        </p:txBody>
      </p:sp>
    </p:spTree>
    <p:extLst>
      <p:ext uri="{BB962C8B-B14F-4D97-AF65-F5344CB8AC3E}">
        <p14:creationId xmlns:p14="http://schemas.microsoft.com/office/powerpoint/2010/main" val="37890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anim calcmode="lin" valueType="num">
                                      <p:cBhvr>
                                        <p:cTn id="15" dur="250" fill="hold"/>
                                        <p:tgtEl>
                                          <p:spTgt spid="8"/>
                                        </p:tgtEl>
                                        <p:attrNameLst>
                                          <p:attrName>ppt_x</p:attrName>
                                        </p:attrNameLst>
                                      </p:cBhvr>
                                      <p:tavLst>
                                        <p:tav tm="0">
                                          <p:val>
                                            <p:strVal val="#ppt_x"/>
                                          </p:val>
                                        </p:tav>
                                        <p:tav tm="100000">
                                          <p:val>
                                            <p:strVal val="#ppt_x"/>
                                          </p:val>
                                        </p:tav>
                                      </p:tavLst>
                                    </p:anim>
                                    <p:anim calcmode="lin" valueType="num">
                                      <p:cBhvr>
                                        <p:cTn id="16"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anim calcmode="lin" valueType="num">
                                      <p:cBhvr>
                                        <p:cTn id="22" dur="250" fill="hold"/>
                                        <p:tgtEl>
                                          <p:spTgt spid="9"/>
                                        </p:tgtEl>
                                        <p:attrNameLst>
                                          <p:attrName>ppt_x</p:attrName>
                                        </p:attrNameLst>
                                      </p:cBhvr>
                                      <p:tavLst>
                                        <p:tav tm="0">
                                          <p:val>
                                            <p:strVal val="#ppt_x"/>
                                          </p:val>
                                        </p:tav>
                                        <p:tav tm="100000">
                                          <p:val>
                                            <p:strVal val="#ppt_x"/>
                                          </p:val>
                                        </p:tav>
                                      </p:tavLst>
                                    </p:anim>
                                    <p:anim calcmode="lin" valueType="num">
                                      <p:cBhvr>
                                        <p:cTn id="23"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3010091" y="1535633"/>
            <a:ext cx="1920785" cy="570039"/>
          </a:xfrm>
          <a:prstGeom prst="rect">
            <a:avLst/>
          </a:prstGeom>
        </p:spPr>
      </p:pic>
      <p:sp>
        <p:nvSpPr>
          <p:cNvPr id="11" name="Round Diagonal Corner Rectangle 10"/>
          <p:cNvSpPr/>
          <p:nvPr/>
        </p:nvSpPr>
        <p:spPr>
          <a:xfrm>
            <a:off x="2860166" y="4692684"/>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62559" y="2223642"/>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22605" y="3219547"/>
            <a:ext cx="4053756" cy="826527"/>
          </a:xfrm>
          <a:prstGeom prst="rect">
            <a:avLst/>
          </a:prstGeom>
        </p:spPr>
      </p:pic>
      <p:pic>
        <p:nvPicPr>
          <p:cNvPr id="3" name="Picture 2"/>
          <p:cNvPicPr>
            <a:picLocks noChangeAspect="1"/>
          </p:cNvPicPr>
          <p:nvPr/>
        </p:nvPicPr>
        <p:blipFill>
          <a:blip r:embed="rId5"/>
          <a:stretch>
            <a:fillRect/>
          </a:stretch>
        </p:blipFill>
        <p:spPr>
          <a:xfrm>
            <a:off x="7261125"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a:extLst>
              <a:ext uri="{FF2B5EF4-FFF2-40B4-BE49-F238E27FC236}">
                <a16:creationId xmlns:a16="http://schemas.microsoft.com/office/drawing/2014/main" id="{5777726B-7E6B-4284-A384-C32B6FA068B0}"/>
              </a:ext>
            </a:extLst>
          </p:cNvPr>
          <p:cNvPicPr>
            <a:picLocks noChangeAspect="1"/>
          </p:cNvPicPr>
          <p:nvPr/>
        </p:nvPicPr>
        <p:blipFill>
          <a:blip r:embed="rId3"/>
          <a:stretch>
            <a:fillRect/>
          </a:stretch>
        </p:blipFill>
        <p:spPr>
          <a:xfrm>
            <a:off x="2482556" y="1543987"/>
            <a:ext cx="9329241" cy="4866754"/>
          </a:xfrm>
          <a:prstGeom prst="rect">
            <a:avLst/>
          </a:prstGeom>
        </p:spPr>
      </p:pic>
    </p:spTree>
    <p:extLst>
      <p:ext uri="{BB962C8B-B14F-4D97-AF65-F5344CB8AC3E}">
        <p14:creationId xmlns:p14="http://schemas.microsoft.com/office/powerpoint/2010/main" val="3058320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 y="312821"/>
            <a:ext cx="9052560" cy="61722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r>
              <a:rPr lang="en-US" sz="3600" i="1" dirty="0">
                <a:solidFill>
                  <a:srgbClr val="0070C0"/>
                </a:solidFill>
              </a:rPr>
              <a:t>- Listen for gist and choose the correct information.</a:t>
            </a:r>
          </a:p>
          <a:p>
            <a:r>
              <a:rPr lang="en-US" sz="3600" i="1" dirty="0">
                <a:solidFill>
                  <a:srgbClr val="FF0000"/>
                </a:solidFill>
              </a:rPr>
              <a:t>Reading: </a:t>
            </a:r>
          </a:p>
          <a:p>
            <a:r>
              <a:rPr lang="en-US" sz="3600" i="1" dirty="0">
                <a:solidFill>
                  <a:srgbClr val="0070C0"/>
                </a:solidFill>
              </a:rPr>
              <a:t>- Skim and scan for general and specific information.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97840" y="1646758"/>
            <a:ext cx="1154176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on page 30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32.</a:t>
            </a:r>
          </a:p>
          <a:p>
            <a:pPr marL="571500" indent="-571500">
              <a:buFontTx/>
              <a:buChar char="-"/>
            </a:pPr>
            <a:r>
              <a:rPr lang="en-US" sz="3600" i="1" dirty="0">
                <a:solidFill>
                  <a:srgbClr val="0070C0"/>
                </a:solidFill>
              </a:rPr>
              <a:t>Prepare the next lesson (page 43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70840" y="1073277"/>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82113-CA44-495E-A7CE-3F36F1012EDF}"/>
              </a:ext>
            </a:extLst>
          </p:cNvPr>
          <p:cNvPicPr>
            <a:picLocks noChangeAspect="1"/>
          </p:cNvPicPr>
          <p:nvPr/>
        </p:nvPicPr>
        <p:blipFill>
          <a:blip r:embed="rId2"/>
          <a:stretch>
            <a:fillRect/>
          </a:stretch>
        </p:blipFill>
        <p:spPr>
          <a:xfrm>
            <a:off x="956845" y="1111397"/>
            <a:ext cx="2818596" cy="2275886"/>
          </a:xfrm>
          <a:prstGeom prst="rect">
            <a:avLst/>
          </a:prstGeom>
        </p:spPr>
      </p:pic>
      <p:pic>
        <p:nvPicPr>
          <p:cNvPr id="3" name="Picture 2">
            <a:extLst>
              <a:ext uri="{FF2B5EF4-FFF2-40B4-BE49-F238E27FC236}">
                <a16:creationId xmlns:a16="http://schemas.microsoft.com/office/drawing/2014/main" id="{6A771099-389A-40CC-86B0-41D9180F5497}"/>
              </a:ext>
            </a:extLst>
          </p:cNvPr>
          <p:cNvPicPr>
            <a:picLocks noChangeAspect="1"/>
          </p:cNvPicPr>
          <p:nvPr/>
        </p:nvPicPr>
        <p:blipFill>
          <a:blip r:embed="rId3"/>
          <a:stretch>
            <a:fillRect/>
          </a:stretch>
        </p:blipFill>
        <p:spPr>
          <a:xfrm>
            <a:off x="7823783" y="3473535"/>
            <a:ext cx="2646900" cy="2179800"/>
          </a:xfrm>
          <a:prstGeom prst="rect">
            <a:avLst/>
          </a:prstGeom>
        </p:spPr>
      </p:pic>
      <p:pic>
        <p:nvPicPr>
          <p:cNvPr id="4" name="Picture 3">
            <a:extLst>
              <a:ext uri="{FF2B5EF4-FFF2-40B4-BE49-F238E27FC236}">
                <a16:creationId xmlns:a16="http://schemas.microsoft.com/office/drawing/2014/main" id="{83D3AC92-36DE-4D88-B74E-AE14D54C728D}"/>
              </a:ext>
            </a:extLst>
          </p:cNvPr>
          <p:cNvPicPr>
            <a:picLocks noChangeAspect="1"/>
          </p:cNvPicPr>
          <p:nvPr/>
        </p:nvPicPr>
        <p:blipFill>
          <a:blip r:embed="rId4"/>
          <a:stretch>
            <a:fillRect/>
          </a:stretch>
        </p:blipFill>
        <p:spPr>
          <a:xfrm>
            <a:off x="7744096" y="1002213"/>
            <a:ext cx="2751919" cy="2295846"/>
          </a:xfrm>
          <a:prstGeom prst="rect">
            <a:avLst/>
          </a:prstGeom>
        </p:spPr>
      </p:pic>
      <p:pic>
        <p:nvPicPr>
          <p:cNvPr id="5" name="Picture 4">
            <a:extLst>
              <a:ext uri="{FF2B5EF4-FFF2-40B4-BE49-F238E27FC236}">
                <a16:creationId xmlns:a16="http://schemas.microsoft.com/office/drawing/2014/main" id="{EB11BE1B-597B-4CBB-B5A4-5CD1C603D176}"/>
              </a:ext>
            </a:extLst>
          </p:cNvPr>
          <p:cNvPicPr>
            <a:picLocks noChangeAspect="1"/>
          </p:cNvPicPr>
          <p:nvPr/>
        </p:nvPicPr>
        <p:blipFill>
          <a:blip r:embed="rId5"/>
          <a:stretch>
            <a:fillRect/>
          </a:stretch>
        </p:blipFill>
        <p:spPr>
          <a:xfrm>
            <a:off x="956845" y="3566923"/>
            <a:ext cx="2571312" cy="2275886"/>
          </a:xfrm>
          <a:prstGeom prst="rect">
            <a:avLst/>
          </a:prstGeom>
        </p:spPr>
      </p:pic>
      <p:pic>
        <p:nvPicPr>
          <p:cNvPr id="6" name="Picture 5">
            <a:extLst>
              <a:ext uri="{FF2B5EF4-FFF2-40B4-BE49-F238E27FC236}">
                <a16:creationId xmlns:a16="http://schemas.microsoft.com/office/drawing/2014/main" id="{5C39DC0B-DBF8-4AAA-880D-67825725E09D}"/>
              </a:ext>
            </a:extLst>
          </p:cNvPr>
          <p:cNvPicPr>
            <a:picLocks noChangeAspect="1"/>
          </p:cNvPicPr>
          <p:nvPr/>
        </p:nvPicPr>
        <p:blipFill>
          <a:blip r:embed="rId6"/>
          <a:stretch>
            <a:fillRect/>
          </a:stretch>
        </p:blipFill>
        <p:spPr>
          <a:xfrm>
            <a:off x="4622656" y="3477700"/>
            <a:ext cx="2076989" cy="2248169"/>
          </a:xfrm>
          <a:prstGeom prst="rect">
            <a:avLst/>
          </a:prstGeom>
        </p:spPr>
      </p:pic>
      <p:pic>
        <p:nvPicPr>
          <p:cNvPr id="7" name="Picture 6">
            <a:extLst>
              <a:ext uri="{FF2B5EF4-FFF2-40B4-BE49-F238E27FC236}">
                <a16:creationId xmlns:a16="http://schemas.microsoft.com/office/drawing/2014/main" id="{72597526-B9E5-4F6B-B867-3BBA1ED5FA91}"/>
              </a:ext>
            </a:extLst>
          </p:cNvPr>
          <p:cNvPicPr>
            <a:picLocks noChangeAspect="1"/>
          </p:cNvPicPr>
          <p:nvPr/>
        </p:nvPicPr>
        <p:blipFill>
          <a:blip r:embed="rId7"/>
          <a:stretch>
            <a:fillRect/>
          </a:stretch>
        </p:blipFill>
        <p:spPr>
          <a:xfrm>
            <a:off x="4353594" y="1049890"/>
            <a:ext cx="2812348" cy="2248169"/>
          </a:xfrm>
          <a:prstGeom prst="rect">
            <a:avLst/>
          </a:prstGeom>
        </p:spPr>
      </p:pic>
      <p:sp>
        <p:nvSpPr>
          <p:cNvPr id="8" name="Rectangle 7">
            <a:extLst>
              <a:ext uri="{FF2B5EF4-FFF2-40B4-BE49-F238E27FC236}">
                <a16:creationId xmlns:a16="http://schemas.microsoft.com/office/drawing/2014/main" id="{F41A59F9-1993-4AF2-9C16-52AAD437BF7B}"/>
              </a:ext>
            </a:extLst>
          </p:cNvPr>
          <p:cNvSpPr/>
          <p:nvPr/>
        </p:nvSpPr>
        <p:spPr>
          <a:xfrm>
            <a:off x="726524" y="419726"/>
            <a:ext cx="9991443" cy="630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Have you ever eaten any of these food? Are they unusual? </a:t>
            </a:r>
          </a:p>
        </p:txBody>
      </p:sp>
      <p:sp>
        <p:nvSpPr>
          <p:cNvPr id="9" name="Rectangle 8">
            <a:extLst>
              <a:ext uri="{FF2B5EF4-FFF2-40B4-BE49-F238E27FC236}">
                <a16:creationId xmlns:a16="http://schemas.microsoft.com/office/drawing/2014/main" id="{8992F25C-7C34-4038-9817-7E5DC050CDBD}"/>
              </a:ext>
            </a:extLst>
          </p:cNvPr>
          <p:cNvSpPr/>
          <p:nvPr/>
        </p:nvSpPr>
        <p:spPr>
          <a:xfrm>
            <a:off x="10717967" y="1059149"/>
            <a:ext cx="1049312" cy="4883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S</a:t>
            </a:r>
          </a:p>
          <a:p>
            <a:pPr algn="ctr"/>
            <a:r>
              <a:rPr lang="en-US" sz="2800" dirty="0">
                <a:solidFill>
                  <a:srgbClr val="FF0000"/>
                </a:solidFill>
              </a:rPr>
              <a:t>T</a:t>
            </a:r>
          </a:p>
          <a:p>
            <a:pPr algn="ctr"/>
            <a:r>
              <a:rPr lang="en-US" sz="2800" dirty="0">
                <a:solidFill>
                  <a:srgbClr val="FF0000"/>
                </a:solidFill>
              </a:rPr>
              <a:t>R</a:t>
            </a:r>
          </a:p>
          <a:p>
            <a:pPr algn="ctr"/>
            <a:r>
              <a:rPr lang="en-US" sz="2800" dirty="0">
                <a:solidFill>
                  <a:srgbClr val="FF0000"/>
                </a:solidFill>
              </a:rPr>
              <a:t>A</a:t>
            </a:r>
          </a:p>
          <a:p>
            <a:pPr algn="ctr"/>
            <a:r>
              <a:rPr lang="en-US" sz="2800" dirty="0">
                <a:solidFill>
                  <a:srgbClr val="FF0000"/>
                </a:solidFill>
              </a:rPr>
              <a:t>N</a:t>
            </a:r>
          </a:p>
          <a:p>
            <a:pPr algn="ctr"/>
            <a:r>
              <a:rPr lang="en-US" sz="2800" dirty="0">
                <a:solidFill>
                  <a:srgbClr val="FF0000"/>
                </a:solidFill>
              </a:rPr>
              <a:t>G</a:t>
            </a:r>
          </a:p>
          <a:p>
            <a:pPr algn="ctr"/>
            <a:r>
              <a:rPr lang="en-US" sz="2800" dirty="0">
                <a:solidFill>
                  <a:srgbClr val="FF0000"/>
                </a:solidFill>
              </a:rPr>
              <a:t>E</a:t>
            </a:r>
          </a:p>
          <a:p>
            <a:pPr algn="ctr"/>
            <a:r>
              <a:rPr lang="en-US" sz="2800" dirty="0">
                <a:solidFill>
                  <a:srgbClr val="FF0000"/>
                </a:solidFill>
              </a:rPr>
              <a:t>F</a:t>
            </a:r>
          </a:p>
          <a:p>
            <a:pPr algn="ctr"/>
            <a:r>
              <a:rPr lang="en-US" sz="2800" dirty="0">
                <a:solidFill>
                  <a:srgbClr val="FF0000"/>
                </a:solidFill>
              </a:rPr>
              <a:t>O</a:t>
            </a:r>
          </a:p>
          <a:p>
            <a:pPr algn="ctr"/>
            <a:r>
              <a:rPr lang="en-US" sz="2800" dirty="0">
                <a:solidFill>
                  <a:srgbClr val="FF0000"/>
                </a:solidFill>
              </a:rPr>
              <a:t>O</a:t>
            </a:r>
          </a:p>
          <a:p>
            <a:pPr algn="ctr"/>
            <a:r>
              <a:rPr lang="en-US" sz="2800" dirty="0">
                <a:solidFill>
                  <a:srgbClr val="FF0000"/>
                </a:solidFill>
              </a:rPr>
              <a:t>D</a:t>
            </a:r>
          </a:p>
        </p:txBody>
      </p:sp>
      <p:pic>
        <p:nvPicPr>
          <p:cNvPr id="10" name="Picture 9">
            <a:extLst>
              <a:ext uri="{FF2B5EF4-FFF2-40B4-BE49-F238E27FC236}">
                <a16:creationId xmlns:a16="http://schemas.microsoft.com/office/drawing/2014/main" id="{EADFFFE3-8935-411C-B0E6-BC222FC46B9B}"/>
              </a:ext>
            </a:extLst>
          </p:cNvPr>
          <p:cNvPicPr>
            <a:picLocks noChangeAspect="1"/>
          </p:cNvPicPr>
          <p:nvPr/>
        </p:nvPicPr>
        <p:blipFill>
          <a:blip r:embed="rId8"/>
          <a:stretch>
            <a:fillRect/>
          </a:stretch>
        </p:blipFill>
        <p:spPr>
          <a:xfrm>
            <a:off x="924115" y="5951744"/>
            <a:ext cx="6858957" cy="495369"/>
          </a:xfrm>
          <a:prstGeom prst="rect">
            <a:avLst/>
          </a:prstGeom>
        </p:spPr>
      </p:pic>
    </p:spTree>
    <p:extLst>
      <p:ext uri="{BB962C8B-B14F-4D97-AF65-F5344CB8AC3E}">
        <p14:creationId xmlns:p14="http://schemas.microsoft.com/office/powerpoint/2010/main" val="6085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D98B5-35C7-4364-8C37-BF0EFE97114A}"/>
              </a:ext>
            </a:extLst>
          </p:cNvPr>
          <p:cNvPicPr>
            <a:picLocks noChangeAspect="1"/>
          </p:cNvPicPr>
          <p:nvPr/>
        </p:nvPicPr>
        <p:blipFill>
          <a:blip r:embed="rId2"/>
          <a:stretch>
            <a:fillRect/>
          </a:stretch>
        </p:blipFill>
        <p:spPr>
          <a:xfrm>
            <a:off x="466343" y="765541"/>
            <a:ext cx="11127457" cy="5125593"/>
          </a:xfrm>
          <a:prstGeom prst="rect">
            <a:avLst/>
          </a:prstGeom>
        </p:spPr>
      </p:pic>
    </p:spTree>
    <p:extLst>
      <p:ext uri="{BB962C8B-B14F-4D97-AF65-F5344CB8AC3E}">
        <p14:creationId xmlns:p14="http://schemas.microsoft.com/office/powerpoint/2010/main" val="311845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a. Underline the key words and guess where the people are. </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sp>
        <p:nvSpPr>
          <p:cNvPr id="27" name="Rectangle 26"/>
          <p:cNvSpPr/>
          <p:nvPr/>
        </p:nvSpPr>
        <p:spPr>
          <a:xfrm>
            <a:off x="667020" y="3921337"/>
            <a:ext cx="3545215" cy="20279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a person who works in the travel industry, giving guided tours to groups of visitors</a:t>
            </a:r>
          </a:p>
        </p:txBody>
      </p:sp>
      <p:sp>
        <p:nvSpPr>
          <p:cNvPr id="28" name="Rectangle 27"/>
          <p:cNvSpPr/>
          <p:nvPr/>
        </p:nvSpPr>
        <p:spPr>
          <a:xfrm>
            <a:off x="4760297" y="3921337"/>
            <a:ext cx="3521284" cy="19724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a person who travels and visits places for pleasure and interest</a:t>
            </a:r>
          </a:p>
        </p:txBody>
      </p:sp>
      <p:sp>
        <p:nvSpPr>
          <p:cNvPr id="29" name="Rectangle 28"/>
          <p:cNvSpPr/>
          <p:nvPr/>
        </p:nvSpPr>
        <p:spPr>
          <a:xfrm>
            <a:off x="8717596" y="3931709"/>
            <a:ext cx="2959742" cy="20072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is a province in the Northeast region of Vietnam</a:t>
            </a:r>
          </a:p>
        </p:txBody>
      </p:sp>
      <p:pic>
        <p:nvPicPr>
          <p:cNvPr id="3" name="Picture 2">
            <a:extLst>
              <a:ext uri="{FF2B5EF4-FFF2-40B4-BE49-F238E27FC236}">
                <a16:creationId xmlns:a16="http://schemas.microsoft.com/office/drawing/2014/main" id="{6A42244A-AF15-4E58-8682-DDA181963A34}"/>
              </a:ext>
            </a:extLst>
          </p:cNvPr>
          <p:cNvPicPr>
            <a:picLocks noChangeAspect="1"/>
          </p:cNvPicPr>
          <p:nvPr/>
        </p:nvPicPr>
        <p:blipFill>
          <a:blip r:embed="rId2"/>
          <a:stretch>
            <a:fillRect/>
          </a:stretch>
        </p:blipFill>
        <p:spPr>
          <a:xfrm>
            <a:off x="597158" y="2530337"/>
            <a:ext cx="10242825" cy="869204"/>
          </a:xfrm>
          <a:prstGeom prst="rect">
            <a:avLst/>
          </a:prstGeom>
        </p:spPr>
      </p:pic>
      <p:cxnSp>
        <p:nvCxnSpPr>
          <p:cNvPr id="13" name="Straight Connector 12">
            <a:extLst>
              <a:ext uri="{FF2B5EF4-FFF2-40B4-BE49-F238E27FC236}">
                <a16:creationId xmlns:a16="http://schemas.microsoft.com/office/drawing/2014/main" id="{94627EBC-D622-4AF1-8AEF-E3ED428A1BF7}"/>
              </a:ext>
            </a:extLst>
          </p:cNvPr>
          <p:cNvCxnSpPr>
            <a:cxnSpLocks/>
          </p:cNvCxnSpPr>
          <p:nvPr/>
        </p:nvCxnSpPr>
        <p:spPr>
          <a:xfrm>
            <a:off x="1546887" y="2964939"/>
            <a:ext cx="169098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4AD94689-2898-4AA6-B162-A11B63DF55F1}"/>
              </a:ext>
            </a:extLst>
          </p:cNvPr>
          <p:cNvCxnSpPr>
            <a:cxnSpLocks/>
          </p:cNvCxnSpPr>
          <p:nvPr/>
        </p:nvCxnSpPr>
        <p:spPr>
          <a:xfrm>
            <a:off x="2257243" y="2964939"/>
            <a:ext cx="0" cy="9563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5D7A619E-B313-46A5-8B33-541D4F3DAF87}"/>
              </a:ext>
            </a:extLst>
          </p:cNvPr>
          <p:cNvCxnSpPr>
            <a:cxnSpLocks/>
          </p:cNvCxnSpPr>
          <p:nvPr/>
        </p:nvCxnSpPr>
        <p:spPr>
          <a:xfrm>
            <a:off x="7390455" y="2976816"/>
            <a:ext cx="112395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DF86EF40-F84C-4B92-9715-F2C984EB83DB}"/>
              </a:ext>
            </a:extLst>
          </p:cNvPr>
          <p:cNvCxnSpPr>
            <a:cxnSpLocks/>
          </p:cNvCxnSpPr>
          <p:nvPr/>
        </p:nvCxnSpPr>
        <p:spPr>
          <a:xfrm flipH="1">
            <a:off x="6880789" y="2976816"/>
            <a:ext cx="509666" cy="94452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02958F86-8E79-43EC-BD4C-919E356EBBBF}"/>
              </a:ext>
            </a:extLst>
          </p:cNvPr>
          <p:cNvCxnSpPr>
            <a:cxnSpLocks/>
          </p:cNvCxnSpPr>
          <p:nvPr/>
        </p:nvCxnSpPr>
        <p:spPr>
          <a:xfrm>
            <a:off x="9144000" y="2964939"/>
            <a:ext cx="16039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39C80202-EB4A-431F-8616-62C8C260A891}"/>
              </a:ext>
            </a:extLst>
          </p:cNvPr>
          <p:cNvCxnSpPr/>
          <p:nvPr/>
        </p:nvCxnSpPr>
        <p:spPr>
          <a:xfrm>
            <a:off x="9893508" y="2976816"/>
            <a:ext cx="0" cy="9667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56656898-E2C7-4D64-99E7-E8D4E9A7DCF2}"/>
              </a:ext>
            </a:extLst>
          </p:cNvPr>
          <p:cNvCxnSpPr/>
          <p:nvPr/>
        </p:nvCxnSpPr>
        <p:spPr>
          <a:xfrm>
            <a:off x="2938072" y="3399541"/>
            <a:ext cx="101933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fltVal val="0"/>
                                          </p:val>
                                        </p:tav>
                                        <p:tav tm="100000">
                                          <p:val>
                                            <p:strVal val="#ppt_w"/>
                                          </p:val>
                                        </p:tav>
                                      </p:tavLst>
                                    </p:anim>
                                    <p:anim calcmode="lin" valueType="num">
                                      <p:cBhvr>
                                        <p:cTn id="8" dur="250" fill="hold"/>
                                        <p:tgtEl>
                                          <p:spTgt spid="27"/>
                                        </p:tgtEl>
                                        <p:attrNameLst>
                                          <p:attrName>ppt_h</p:attrName>
                                        </p:attrNameLst>
                                      </p:cBhvr>
                                      <p:tavLst>
                                        <p:tav tm="0">
                                          <p:val>
                                            <p:fltVal val="0"/>
                                          </p:val>
                                        </p:tav>
                                        <p:tav tm="100000">
                                          <p:val>
                                            <p:strVal val="#ppt_h"/>
                                          </p:val>
                                        </p:tav>
                                      </p:tavLst>
                                    </p:anim>
                                    <p:anim calcmode="lin" valueType="num">
                                      <p:cBhvr>
                                        <p:cTn id="9" dur="250" fill="hold"/>
                                        <p:tgtEl>
                                          <p:spTgt spid="27"/>
                                        </p:tgtEl>
                                        <p:attrNameLst>
                                          <p:attrName>style.rotation</p:attrName>
                                        </p:attrNameLst>
                                      </p:cBhvr>
                                      <p:tavLst>
                                        <p:tav tm="0">
                                          <p:val>
                                            <p:fltVal val="90"/>
                                          </p:val>
                                        </p:tav>
                                        <p:tav tm="100000">
                                          <p:val>
                                            <p:fltVal val="0"/>
                                          </p:val>
                                        </p:tav>
                                      </p:tavLst>
                                    </p:anim>
                                    <p:animEffect transition="in" filter="fade">
                                      <p:cBhvr>
                                        <p:cTn id="10" dur="25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250" fill="hold"/>
                                        <p:tgtEl>
                                          <p:spTgt spid="28"/>
                                        </p:tgtEl>
                                        <p:attrNameLst>
                                          <p:attrName>ppt_w</p:attrName>
                                        </p:attrNameLst>
                                      </p:cBhvr>
                                      <p:tavLst>
                                        <p:tav tm="0">
                                          <p:val>
                                            <p:fltVal val="0"/>
                                          </p:val>
                                        </p:tav>
                                        <p:tav tm="100000">
                                          <p:val>
                                            <p:strVal val="#ppt_w"/>
                                          </p:val>
                                        </p:tav>
                                      </p:tavLst>
                                    </p:anim>
                                    <p:anim calcmode="lin" valueType="num">
                                      <p:cBhvr>
                                        <p:cTn id="16" dur="250" fill="hold"/>
                                        <p:tgtEl>
                                          <p:spTgt spid="28"/>
                                        </p:tgtEl>
                                        <p:attrNameLst>
                                          <p:attrName>ppt_h</p:attrName>
                                        </p:attrNameLst>
                                      </p:cBhvr>
                                      <p:tavLst>
                                        <p:tav tm="0">
                                          <p:val>
                                            <p:fltVal val="0"/>
                                          </p:val>
                                        </p:tav>
                                        <p:tav tm="100000">
                                          <p:val>
                                            <p:strVal val="#ppt_h"/>
                                          </p:val>
                                        </p:tav>
                                      </p:tavLst>
                                    </p:anim>
                                    <p:anim calcmode="lin" valueType="num">
                                      <p:cBhvr>
                                        <p:cTn id="17" dur="250" fill="hold"/>
                                        <p:tgtEl>
                                          <p:spTgt spid="28"/>
                                        </p:tgtEl>
                                        <p:attrNameLst>
                                          <p:attrName>style.rotation</p:attrName>
                                        </p:attrNameLst>
                                      </p:cBhvr>
                                      <p:tavLst>
                                        <p:tav tm="0">
                                          <p:val>
                                            <p:fltVal val="90"/>
                                          </p:val>
                                        </p:tav>
                                        <p:tav tm="100000">
                                          <p:val>
                                            <p:fltVal val="0"/>
                                          </p:val>
                                        </p:tav>
                                      </p:tavLst>
                                    </p:anim>
                                    <p:animEffect transition="in" filter="fade">
                                      <p:cBhvr>
                                        <p:cTn id="18" dur="25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250" fill="hold"/>
                                        <p:tgtEl>
                                          <p:spTgt spid="29"/>
                                        </p:tgtEl>
                                        <p:attrNameLst>
                                          <p:attrName>ppt_w</p:attrName>
                                        </p:attrNameLst>
                                      </p:cBhvr>
                                      <p:tavLst>
                                        <p:tav tm="0">
                                          <p:val>
                                            <p:fltVal val="0"/>
                                          </p:val>
                                        </p:tav>
                                        <p:tav tm="100000">
                                          <p:val>
                                            <p:strVal val="#ppt_w"/>
                                          </p:val>
                                        </p:tav>
                                      </p:tavLst>
                                    </p:anim>
                                    <p:anim calcmode="lin" valueType="num">
                                      <p:cBhvr>
                                        <p:cTn id="24" dur="250" fill="hold"/>
                                        <p:tgtEl>
                                          <p:spTgt spid="29"/>
                                        </p:tgtEl>
                                        <p:attrNameLst>
                                          <p:attrName>ppt_h</p:attrName>
                                        </p:attrNameLst>
                                      </p:cBhvr>
                                      <p:tavLst>
                                        <p:tav tm="0">
                                          <p:val>
                                            <p:fltVal val="0"/>
                                          </p:val>
                                        </p:tav>
                                        <p:tav tm="100000">
                                          <p:val>
                                            <p:strVal val="#ppt_h"/>
                                          </p:val>
                                        </p:tav>
                                      </p:tavLst>
                                    </p:anim>
                                    <p:anim calcmode="lin" valueType="num">
                                      <p:cBhvr>
                                        <p:cTn id="25" dur="250" fill="hold"/>
                                        <p:tgtEl>
                                          <p:spTgt spid="29"/>
                                        </p:tgtEl>
                                        <p:attrNameLst>
                                          <p:attrName>style.rotation</p:attrName>
                                        </p:attrNameLst>
                                      </p:cBhvr>
                                      <p:tavLst>
                                        <p:tav tm="0">
                                          <p:val>
                                            <p:fltVal val="90"/>
                                          </p:val>
                                        </p:tav>
                                        <p:tav tm="100000">
                                          <p:val>
                                            <p:fltVal val="0"/>
                                          </p:val>
                                        </p:tav>
                                      </p:tavLst>
                                    </p:anim>
                                    <p:animEffect transition="in" filter="fade">
                                      <p:cBhvr>
                                        <p:cTn id="26"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4" name="Rectangle 3"/>
          <p:cNvSpPr/>
          <p:nvPr/>
        </p:nvSpPr>
        <p:spPr>
          <a:xfrm>
            <a:off x="1107253" y="2126582"/>
            <a:ext cx="1052511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 the first time to recognize where the people are.  </a:t>
            </a:r>
          </a:p>
        </p:txBody>
      </p:sp>
      <p:sp>
        <p:nvSpPr>
          <p:cNvPr id="5" name="Rounded Rectangular Callout 4"/>
          <p:cNvSpPr/>
          <p:nvPr/>
        </p:nvSpPr>
        <p:spPr>
          <a:xfrm>
            <a:off x="809468" y="2772913"/>
            <a:ext cx="10822899" cy="2080726"/>
          </a:xfrm>
          <a:prstGeom prst="wedgeRoundRectCallout">
            <a:avLst>
              <a:gd name="adj1" fmla="val 831"/>
              <a:gd name="adj2" fmla="val 743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Okay, here we are, it's lunch time. Let's try some tasty local food! I'd like to tell you about one of Hà Giang's famous dishes, sâu tre, which is Vietnamese for "bamboo worms." </a:t>
            </a:r>
          </a:p>
        </p:txBody>
      </p:sp>
      <p:sp>
        <p:nvSpPr>
          <p:cNvPr id="6" name="Right Arrow 5"/>
          <p:cNvSpPr/>
          <p:nvPr/>
        </p:nvSpPr>
        <p:spPr>
          <a:xfrm>
            <a:off x="602988" y="5563354"/>
            <a:ext cx="1140737" cy="37119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1743725" y="5341544"/>
            <a:ext cx="5466544" cy="8148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They are at the restaurant.</a:t>
            </a:r>
          </a:p>
        </p:txBody>
      </p:sp>
      <p:pic>
        <p:nvPicPr>
          <p:cNvPr id="9" name="Picture 8">
            <a:extLst>
              <a:ext uri="{FF2B5EF4-FFF2-40B4-BE49-F238E27FC236}">
                <a16:creationId xmlns:a16="http://schemas.microsoft.com/office/drawing/2014/main" id="{3186AE60-5CCF-41D0-8646-5F5EF893448F}"/>
              </a:ext>
            </a:extLst>
          </p:cNvPr>
          <p:cNvPicPr>
            <a:picLocks noChangeAspect="1"/>
          </p:cNvPicPr>
          <p:nvPr/>
        </p:nvPicPr>
        <p:blipFill>
          <a:blip r:embed="rId4"/>
          <a:stretch>
            <a:fillRect/>
          </a:stretch>
        </p:blipFill>
        <p:spPr>
          <a:xfrm>
            <a:off x="1107253" y="1024212"/>
            <a:ext cx="7975235" cy="792992"/>
          </a:xfrm>
          <a:prstGeom prst="rect">
            <a:avLst/>
          </a:prstGeom>
        </p:spPr>
      </p:pic>
      <p:pic>
        <p:nvPicPr>
          <p:cNvPr id="10" name="CD1-TRACK 57">
            <a:hlinkClick r:id="" action="ppaction://media"/>
            <a:extLst>
              <a:ext uri="{FF2B5EF4-FFF2-40B4-BE49-F238E27FC236}">
                <a16:creationId xmlns:a16="http://schemas.microsoft.com/office/drawing/2014/main" id="{6455E161-439C-4AED-8E92-5262CCA1C2D9}"/>
              </a:ext>
            </a:extLst>
          </p:cNvPr>
          <p:cNvPicPr>
            <a:picLocks noChangeAspect="1"/>
          </p:cNvPicPr>
          <p:nvPr>
            <a:audioFile r:link="rId1"/>
            <p:extLst>
              <p:ext uri="{DAA4B4D4-6D71-4841-9C94-3DE7FCFB9230}">
                <p14:media xmlns:p14="http://schemas.microsoft.com/office/powerpoint/2010/main" r:embed="rId2">
                  <p14:trim st="25849" end="1935.75"/>
                </p14:media>
              </p:ext>
            </p:extLst>
          </p:nvPr>
        </p:nvPicPr>
        <p:blipFill>
          <a:blip r:embed="rId5"/>
          <a:stretch>
            <a:fillRect/>
          </a:stretch>
        </p:blipFill>
        <p:spPr>
          <a:xfrm>
            <a:off x="10005030" y="782775"/>
            <a:ext cx="851037" cy="851037"/>
          </a:xfrm>
          <a:prstGeom prst="rect">
            <a:avLst/>
          </a:prstGeom>
        </p:spPr>
      </p:pic>
    </p:spTree>
    <p:extLst>
      <p:ext uri="{BB962C8B-B14F-4D97-AF65-F5344CB8AC3E}">
        <p14:creationId xmlns:p14="http://schemas.microsoft.com/office/powerpoint/2010/main" val="925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50" fill="hold"/>
                                        <p:tgtEl>
                                          <p:spTgt spid="5"/>
                                        </p:tgtEl>
                                        <p:attrNameLst>
                                          <p:attrName>ppt_w</p:attrName>
                                        </p:attrNameLst>
                                      </p:cBhvr>
                                      <p:tavLst>
                                        <p:tav tm="0">
                                          <p:val>
                                            <p:fltVal val="0"/>
                                          </p:val>
                                        </p:tav>
                                        <p:tav tm="100000">
                                          <p:val>
                                            <p:strVal val="#ppt_w"/>
                                          </p:val>
                                        </p:tav>
                                      </p:tavLst>
                                    </p:anim>
                                    <p:anim calcmode="lin" valueType="num">
                                      <p:cBhvr>
                                        <p:cTn id="13" dur="250" fill="hold"/>
                                        <p:tgtEl>
                                          <p:spTgt spid="5"/>
                                        </p:tgtEl>
                                        <p:attrNameLst>
                                          <p:attrName>ppt_h</p:attrName>
                                        </p:attrNameLst>
                                      </p:cBhvr>
                                      <p:tavLst>
                                        <p:tav tm="0">
                                          <p:val>
                                            <p:fltVal val="0"/>
                                          </p:val>
                                        </p:tav>
                                        <p:tav tm="100000">
                                          <p:val>
                                            <p:strVal val="#ppt_h"/>
                                          </p:val>
                                        </p:tav>
                                      </p:tavLst>
                                    </p:anim>
                                    <p:anim calcmode="lin" valueType="num">
                                      <p:cBhvr>
                                        <p:cTn id="14" dur="250" fill="hold"/>
                                        <p:tgtEl>
                                          <p:spTgt spid="5"/>
                                        </p:tgtEl>
                                        <p:attrNameLst>
                                          <p:attrName>style.rotation</p:attrName>
                                        </p:attrNameLst>
                                      </p:cBhvr>
                                      <p:tavLst>
                                        <p:tav tm="0">
                                          <p:val>
                                            <p:fltVal val="90"/>
                                          </p:val>
                                        </p:tav>
                                        <p:tav tm="100000">
                                          <p:val>
                                            <p:fltVal val="0"/>
                                          </p:val>
                                        </p:tav>
                                      </p:tavLst>
                                    </p:anim>
                                    <p:animEffect transition="in" filter="fade">
                                      <p:cBhvr>
                                        <p:cTn id="15" dur="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StopAudio" delay="0">
                      <p:tgtEl>
                        <p:sldTgt/>
                      </p:tgtEl>
                    </p:cond>
                  </p:endCondLst>
                </p:cTn>
                <p:tgtEl>
                  <p:spTgt spid="10"/>
                </p:tgtEl>
              </p:cMediaNode>
            </p:audi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9647" fill="hold"/>
                                        <p:tgtEl>
                                          <p:spTgt spid="10"/>
                                        </p:tgtEl>
                                      </p:cBhvr>
                                    </p:cmd>
                                  </p:childTnLst>
                                </p:cTn>
                              </p:par>
                            </p:childTnLst>
                          </p:cTn>
                        </p:par>
                      </p:childTnLst>
                    </p:cTn>
                  </p:par>
                </p:childTnLst>
              </p:cTn>
              <p:nextCondLst>
                <p:cond evt="onClick" delay="0">
                  <p:tgtEl>
                    <p:spTgt spid="10"/>
                  </p:tgtEl>
                </p:cond>
              </p:nextCondLst>
            </p:seq>
          </p:childTnLst>
        </p:cTn>
      </p:par>
    </p:tnLst>
    <p:bldLst>
      <p:bldP spid="4"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5387</TotalTime>
  <Words>925</Words>
  <Application>Microsoft Office PowerPoint</Application>
  <PresentationFormat>Widescreen</PresentationFormat>
  <Paragraphs>109</Paragraphs>
  <Slides>25</Slides>
  <Notes>0</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294</cp:revision>
  <dcterms:created xsi:type="dcterms:W3CDTF">2020-12-08T03:17:05Z</dcterms:created>
  <dcterms:modified xsi:type="dcterms:W3CDTF">2023-07-27T08:41:15Z</dcterms:modified>
</cp:coreProperties>
</file>