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258" r:id="rId3"/>
    <p:sldId id="325" r:id="rId4"/>
    <p:sldId id="311" r:id="rId5"/>
    <p:sldId id="312" r:id="rId6"/>
    <p:sldId id="313" r:id="rId7"/>
    <p:sldId id="326" r:id="rId8"/>
    <p:sldId id="314" r:id="rId9"/>
    <p:sldId id="327" r:id="rId10"/>
    <p:sldId id="328" r:id="rId11"/>
    <p:sldId id="329" r:id="rId12"/>
    <p:sldId id="31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9D7A39-037F-492B-9F37-A924A0466707}"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3E667-C507-4EC6-8C6D-44A541E5AAEB}" type="slidenum">
              <a:rPr lang="en-US" smtClean="0"/>
              <a:t>‹#›</a:t>
            </a:fld>
            <a:endParaRPr lang="en-US"/>
          </a:p>
        </p:txBody>
      </p:sp>
    </p:spTree>
    <p:extLst>
      <p:ext uri="{BB962C8B-B14F-4D97-AF65-F5344CB8AC3E}">
        <p14:creationId xmlns:p14="http://schemas.microsoft.com/office/powerpoint/2010/main" val="418618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76642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65092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025735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59313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308197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443543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75689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973811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8405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400893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363033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772832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521DA6-6A4B-4D48-A63D-5CCF1DD26E16}"/>
              </a:ext>
            </a:extLst>
          </p:cNvPr>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a:extLst>
              <a:ext uri="{FF2B5EF4-FFF2-40B4-BE49-F238E27FC236}">
                <a16:creationId xmlns:a16="http://schemas.microsoft.com/office/drawing/2014/main" id="{C3E37192-389D-4F19-B6E3-075A3A40D73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a:extLst>
              <a:ext uri="{FF2B5EF4-FFF2-40B4-BE49-F238E27FC236}">
                <a16:creationId xmlns:a16="http://schemas.microsoft.com/office/drawing/2014/main" id="{B224673A-8D41-47D2-BF70-1939FD22C371}"/>
              </a:ext>
            </a:extLst>
          </p:cNvPr>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5BAF02C-9614-4A48-BCE9-FC3D0FFF3A8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a:extLst>
              <a:ext uri="{FF2B5EF4-FFF2-40B4-BE49-F238E27FC236}">
                <a16:creationId xmlns:a16="http://schemas.microsoft.com/office/drawing/2014/main" id="{D30FAE55-35F6-4258-8A82-CAB20970D6D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0000" t="23700" r="69271" b="3513"/>
          <a:stretch/>
        </p:blipFill>
        <p:spPr>
          <a:xfrm>
            <a:off x="-194641" y="3622303"/>
            <a:ext cx="1570380" cy="3101303"/>
          </a:xfrm>
          <a:prstGeom prst="rect">
            <a:avLst/>
          </a:prstGeom>
        </p:spPr>
      </p:pic>
    </p:spTree>
    <p:extLst>
      <p:ext uri="{BB962C8B-B14F-4D97-AF65-F5344CB8AC3E}">
        <p14:creationId xmlns:p14="http://schemas.microsoft.com/office/powerpoint/2010/main" val="20825987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72348B-9BC8-46F8-B0DE-21FF577A4FF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368218D-09F0-4632-8C92-13CFB59A599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DEE740-4032-42FB-A9C2-7F78F11B0506}"/>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55AE2FCF-F25B-41F6-9F5B-3D161C6DB0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9F313D-D8AF-4582-A4F8-BBA233974ED9}"/>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625284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2685044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7B229EA-6419-4AE1-98F0-6FC7CF46D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a:extLst>
              <a:ext uri="{FF2B5EF4-FFF2-40B4-BE49-F238E27FC236}">
                <a16:creationId xmlns:a16="http://schemas.microsoft.com/office/drawing/2014/main" id="{F8961965-FEC0-4AB4-A4A3-CF6839812930}"/>
              </a:ext>
            </a:extLst>
          </p:cNvPr>
          <p:cNvSpPr/>
          <p:nvPr userDrawn="1"/>
        </p:nvSpPr>
        <p:spPr>
          <a:xfrm>
            <a:off x="405352" y="235671"/>
            <a:ext cx="11434713" cy="6343008"/>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a:extLst>
              <a:ext uri="{FF2B5EF4-FFF2-40B4-BE49-F238E27FC236}">
                <a16:creationId xmlns:a16="http://schemas.microsoft.com/office/drawing/2014/main" id="{DDE7C000-CCE8-4C5F-9140-C2325B8B082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a:extLst>
              <a:ext uri="{FF2B5EF4-FFF2-40B4-BE49-F238E27FC236}">
                <a16:creationId xmlns:a16="http://schemas.microsoft.com/office/drawing/2014/main" id="{C24479DC-8F16-4CF4-8752-BA7A740E518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2111996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9C3AEAF3-27F4-467A-AF42-FA7B3E7A2D07}"/>
              </a:ext>
            </a:extLst>
          </p:cNvPr>
          <p:cNvGrpSpPr/>
          <p:nvPr userDrawn="1"/>
        </p:nvGrpSpPr>
        <p:grpSpPr>
          <a:xfrm>
            <a:off x="684452" y="1287863"/>
            <a:ext cx="3710568" cy="275466"/>
            <a:chOff x="1469042" y="1073970"/>
            <a:chExt cx="8924131" cy="3300801"/>
          </a:xfrm>
        </p:grpSpPr>
        <p:sp>
          <p:nvSpPr>
            <p:cNvPr id="12" name="标题 1">
              <a:extLst>
                <a:ext uri="{FF2B5EF4-FFF2-40B4-BE49-F238E27FC236}">
                  <a16:creationId xmlns:a16="http://schemas.microsoft.com/office/drawing/2014/main" id="{B693998D-6250-4CE6-8AE1-3262C69B8C3F}"/>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3" name="矩形 12">
              <a:extLst>
                <a:ext uri="{FF2B5EF4-FFF2-40B4-BE49-F238E27FC236}">
                  <a16:creationId xmlns:a16="http://schemas.microsoft.com/office/drawing/2014/main" id="{A5C467B7-187A-4594-AB6C-70DC1FCEFEC6}"/>
                </a:ext>
              </a:extLst>
            </p:cNvPr>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9903073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73A3B8-7F1E-4C2C-94BA-9E7AD4BCEA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936C068-6CCB-4A2A-833D-A3DAA3BD3BD0}"/>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36BEAC29-DCAF-4A41-9C70-B43E77F232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AD094C0-04CE-44C5-8BBD-5641B21C96CC}"/>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
        <p:nvSpPr>
          <p:cNvPr id="8" name="矩形 7">
            <a:extLst>
              <a:ext uri="{FF2B5EF4-FFF2-40B4-BE49-F238E27FC236}">
                <a16:creationId xmlns:a16="http://schemas.microsoft.com/office/drawing/2014/main" id="{07C6766B-9F8C-413B-A44A-01432263D920}"/>
              </a:ext>
            </a:extLst>
          </p:cNvPr>
          <p:cNvSpPr/>
          <p:nvPr/>
        </p:nvSpPr>
        <p:spPr>
          <a:xfrm>
            <a:off x="3510708" y="2408664"/>
            <a:ext cx="1055782" cy="707886"/>
          </a:xfrm>
          <a:prstGeom prst="rect">
            <a:avLst/>
          </a:prstGeom>
          <a:noFill/>
        </p:spPr>
        <p:txBody>
          <a:bodyPr wrap="square">
            <a:spAutoFit/>
          </a:bodyPr>
          <a:lstStyle/>
          <a:p>
            <a:pPr algn="dist"/>
            <a:r>
              <a:rPr lang="zh-CN" altLang="en-US" sz="20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2000" dirty="0">
              <a:solidFill>
                <a:schemeClr val="bg1"/>
              </a:solidFill>
            </a:endParaRPr>
          </a:p>
        </p:txBody>
      </p:sp>
      <p:grpSp>
        <p:nvGrpSpPr>
          <p:cNvPr id="9" name="组合 8">
            <a:extLst>
              <a:ext uri="{FF2B5EF4-FFF2-40B4-BE49-F238E27FC236}">
                <a16:creationId xmlns:a16="http://schemas.microsoft.com/office/drawing/2014/main" id="{F27CB772-D10E-49DA-9719-849A371E3054}"/>
              </a:ext>
            </a:extLst>
          </p:cNvPr>
          <p:cNvGrpSpPr/>
          <p:nvPr userDrawn="1"/>
        </p:nvGrpSpPr>
        <p:grpSpPr>
          <a:xfrm>
            <a:off x="2209800" y="2841084"/>
            <a:ext cx="3710568" cy="275466"/>
            <a:chOff x="1469042" y="1073970"/>
            <a:chExt cx="8924131" cy="3300801"/>
          </a:xfrm>
        </p:grpSpPr>
        <p:sp>
          <p:nvSpPr>
            <p:cNvPr id="10" name="标题 1">
              <a:extLst>
                <a:ext uri="{FF2B5EF4-FFF2-40B4-BE49-F238E27FC236}">
                  <a16:creationId xmlns:a16="http://schemas.microsoft.com/office/drawing/2014/main" id="{8153D0E5-54A9-4B4F-A430-679275F173B2}"/>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1" name="矩形 10">
              <a:extLst>
                <a:ext uri="{FF2B5EF4-FFF2-40B4-BE49-F238E27FC236}">
                  <a16:creationId xmlns:a16="http://schemas.microsoft.com/office/drawing/2014/main" id="{06F9DE8B-B4F4-4E07-ABDB-9208DBD28B4A}"/>
                </a:ext>
              </a:extLst>
            </p:cNvPr>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4579635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FC2264-B604-4505-BFB1-B69ABF128312}"/>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7BE20086-C0BF-4FA3-9932-5E2F3D6148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10FC46A-9EEC-4C9C-818C-94D300EDE6E6}"/>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3591780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85A8E8-F316-4D66-B4EA-85588AFE52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F5ECFF-CACE-4A4B-A473-D61DB84F56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094ADD-5214-403B-B6EB-E5513124AB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73E393-DA18-4385-A5D4-6977E4084E1A}"/>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E8BA74E4-D87D-41EE-AA76-CB61D07BD03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8DBAE2-8A7A-4775-807C-50EC856FD9CD}"/>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9899808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996E92-7FEC-46B4-837C-20CE93D4A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173D85-D27A-4994-BB43-9B9A6F1B99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EFB03F-0EE8-4D4C-9DAE-6710061D2A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9051401-1CE9-4BA6-95D4-FE4770D6163F}"/>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2489CFBB-B564-4292-89B5-96A955D3E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F53A4D0-0CE0-49EF-ACFF-7C3D4A0BAC93}"/>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0481759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495B4-2DD9-47A9-812E-F8C280199F7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C47F77-1EC9-49E1-8887-CC86ABF0003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5F7101-A2C0-4FB9-9148-FC6E299D4334}"/>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988A9AA3-79D4-4554-9E6C-047577FDF9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645FB2F-5AB6-488C-8964-A912F734C7D7}"/>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620075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3A211B7-E189-6130-5D1F-0D0E47D279F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68239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A73F782F-26BB-4F42-99C5-27D603DB360A}"/>
              </a:ext>
            </a:extLst>
          </p:cNvPr>
          <p:cNvPicPr>
            <a:picLocks noChangeAspect="1"/>
          </p:cNvPicPr>
          <p:nvPr/>
        </p:nvPicPr>
        <p:blipFill rotWithShape="1">
          <a:blip r:embed="rId3">
            <a:extLst>
              <a:ext uri="{28A0092B-C50C-407E-A947-70E740481C1C}">
                <a14:useLocalDpi xmlns:a14="http://schemas.microsoft.com/office/drawing/2010/main" val="0"/>
              </a:ext>
            </a:extLst>
          </a:blip>
          <a:srcRect t="3317" b="40405"/>
          <a:stretch/>
        </p:blipFill>
        <p:spPr>
          <a:xfrm>
            <a:off x="842266" y="-290593"/>
            <a:ext cx="10098669" cy="7207809"/>
          </a:xfrm>
          <a:prstGeom prst="rect">
            <a:avLst/>
          </a:prstGeom>
        </p:spPr>
      </p:pic>
      <p:pic>
        <p:nvPicPr>
          <p:cNvPr id="9" name="图片 8">
            <a:extLst>
              <a:ext uri="{FF2B5EF4-FFF2-40B4-BE49-F238E27FC236}">
                <a16:creationId xmlns:a16="http://schemas.microsoft.com/office/drawing/2014/main" id="{6AA09C7A-BD37-466B-BCE7-A88972C2E299}"/>
              </a:ext>
            </a:extLst>
          </p:cNvPr>
          <p:cNvPicPr>
            <a:picLocks noChangeAspect="1"/>
          </p:cNvPicPr>
          <p:nvPr/>
        </p:nvPicPr>
        <p:blipFill rotWithShape="1">
          <a:blip r:embed="rId4">
            <a:extLst>
              <a:ext uri="{28A0092B-C50C-407E-A947-70E740481C1C}">
                <a14:useLocalDpi xmlns:a14="http://schemas.microsoft.com/office/drawing/2010/main" val="0"/>
              </a:ext>
            </a:extLst>
          </a:blip>
          <a:srcRect l="17739" r="59461"/>
          <a:stretch/>
        </p:blipFill>
        <p:spPr>
          <a:xfrm rot="16200000">
            <a:off x="5169518" y="-105265"/>
            <a:ext cx="1852961" cy="12192001"/>
          </a:xfrm>
          <a:prstGeom prst="rect">
            <a:avLst/>
          </a:prstGeom>
        </p:spPr>
      </p:pic>
      <p:pic>
        <p:nvPicPr>
          <p:cNvPr id="13" name="图片 12">
            <a:extLst>
              <a:ext uri="{FF2B5EF4-FFF2-40B4-BE49-F238E27FC236}">
                <a16:creationId xmlns:a16="http://schemas.microsoft.com/office/drawing/2014/main" id="{4F47C145-0785-47BC-8376-7A5B6FE04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430" y="39397"/>
            <a:ext cx="4571570" cy="6858000"/>
          </a:xfrm>
          <a:prstGeom prst="rect">
            <a:avLst/>
          </a:prstGeom>
        </p:spPr>
      </p:pic>
      <p:pic>
        <p:nvPicPr>
          <p:cNvPr id="22" name="图片 21">
            <a:extLst>
              <a:ext uri="{FF2B5EF4-FFF2-40B4-BE49-F238E27FC236}">
                <a16:creationId xmlns:a16="http://schemas.microsoft.com/office/drawing/2014/main" id="{2D7AF6D0-702D-4974-8BDD-F3A970915ABC}"/>
              </a:ext>
            </a:extLst>
          </p:cNvPr>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p:blipFill>
        <p:spPr>
          <a:xfrm flipH="1">
            <a:off x="-3" y="1777930"/>
            <a:ext cx="2286170" cy="2360278"/>
          </a:xfrm>
          <a:prstGeom prst="rect">
            <a:avLst/>
          </a:prstGeom>
        </p:spPr>
      </p:pic>
      <p:pic>
        <p:nvPicPr>
          <p:cNvPr id="23" name="图片 22">
            <a:extLst>
              <a:ext uri="{FF2B5EF4-FFF2-40B4-BE49-F238E27FC236}">
                <a16:creationId xmlns:a16="http://schemas.microsoft.com/office/drawing/2014/main" id="{D0C15D7E-0064-4AD1-A576-B44888FC5000}"/>
              </a:ext>
            </a:extLst>
          </p:cNvPr>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p:blipFill>
        <p:spPr>
          <a:xfrm flipH="1">
            <a:off x="10529646" y="1730919"/>
            <a:ext cx="1357918" cy="2028168"/>
          </a:xfrm>
          <a:prstGeom prst="rect">
            <a:avLst/>
          </a:prstGeom>
        </p:spPr>
      </p:pic>
      <p:sp>
        <p:nvSpPr>
          <p:cNvPr id="24" name="矩形 23">
            <a:extLst>
              <a:ext uri="{FF2B5EF4-FFF2-40B4-BE49-F238E27FC236}">
                <a16:creationId xmlns:a16="http://schemas.microsoft.com/office/drawing/2014/main" id="{D558DB9A-2DF0-4E3A-970B-93D433FE0FC6}"/>
              </a:ext>
            </a:extLst>
          </p:cNvPr>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a:extLst>
              <a:ext uri="{FF2B5EF4-FFF2-40B4-BE49-F238E27FC236}">
                <a16:creationId xmlns:a16="http://schemas.microsoft.com/office/drawing/2014/main" id="{3D12108E-8D10-42DE-9757-B28142BFDA98}"/>
              </a:ext>
            </a:extLst>
          </p:cNvPr>
          <p:cNvPicPr>
            <a:picLocks noChangeAspect="1"/>
          </p:cNvPicPr>
          <p:nvPr/>
        </p:nvPicPr>
        <p:blipFill rotWithShape="1">
          <a:blip r:embed="rId8">
            <a:extLst>
              <a:ext uri="{28A0092B-C50C-407E-A947-70E740481C1C}">
                <a14:useLocalDpi xmlns:a14="http://schemas.microsoft.com/office/drawing/2010/main" val="0"/>
              </a:ext>
            </a:extLst>
          </a:blip>
          <a:srcRect t="55629"/>
          <a:stretch/>
        </p:blipFill>
        <p:spPr>
          <a:xfrm>
            <a:off x="-408800" y="4300855"/>
            <a:ext cx="4571570" cy="3042957"/>
          </a:xfrm>
          <a:prstGeom prst="rect">
            <a:avLst/>
          </a:prstGeom>
        </p:spPr>
      </p:pic>
      <p:sp>
        <p:nvSpPr>
          <p:cNvPr id="12" name="文本框 7">
            <a:extLst>
              <a:ext uri="{FF2B5EF4-FFF2-40B4-BE49-F238E27FC236}">
                <a16:creationId xmlns:a16="http://schemas.microsoft.com/office/drawing/2014/main" id="{B07D3780-2260-46BC-B3C6-30A20377408B}"/>
              </a:ext>
            </a:extLst>
          </p:cNvPr>
          <p:cNvSpPr txBox="1"/>
          <p:nvPr/>
        </p:nvSpPr>
        <p:spPr>
          <a:xfrm>
            <a:off x="3002546" y="1180851"/>
            <a:ext cx="644625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Thứ</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ngày</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tháng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năm</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sp>
        <p:nvSpPr>
          <p:cNvPr id="15" name="文本框 7">
            <a:extLst>
              <a:ext uri="{FF2B5EF4-FFF2-40B4-BE49-F238E27FC236}">
                <a16:creationId xmlns:a16="http://schemas.microsoft.com/office/drawing/2014/main" id="{E5F75373-1D7E-4D1C-9358-8F0E2FF66CC9}"/>
              </a:ext>
            </a:extLst>
          </p:cNvPr>
          <p:cNvSpPr txBox="1"/>
          <p:nvPr/>
        </p:nvSpPr>
        <p:spPr>
          <a:xfrm>
            <a:off x="4967688" y="4051143"/>
            <a:ext cx="184313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C000"/>
                </a:solidFill>
                <a:effectLst/>
                <a:uLnTx/>
                <a:uFillTx/>
                <a:latin typeface="Calibri" panose="020F0502020204030204" pitchFamily="34" charset="0"/>
                <a:ea typeface="字魂27号-布丁体" panose="00000500000000000000" pitchFamily="2" charset="-122"/>
                <a:cs typeface="Calibri" panose="020F0502020204030204" pitchFamily="34" charset="0"/>
              </a:rPr>
              <a:t>(</a:t>
            </a:r>
            <a:r>
              <a:rPr kumimoji="0" lang="en-US" altLang="zh-CN" sz="4400" b="1" i="0" u="none" strike="noStrike" kern="1200" cap="none" spc="0" normalizeH="0" baseline="0" noProof="0" dirty="0" err="1">
                <a:ln>
                  <a:noFill/>
                </a:ln>
                <a:solidFill>
                  <a:srgbClr val="FFC000"/>
                </a:solidFill>
                <a:effectLst/>
                <a:uLnTx/>
                <a:uFillTx/>
                <a:latin typeface="Calibri" panose="020F0502020204030204" pitchFamily="34" charset="0"/>
                <a:ea typeface="字魂27号-布丁体" panose="00000500000000000000" pitchFamily="2" charset="-122"/>
                <a:cs typeface="Calibri" panose="020F0502020204030204" pitchFamily="34" charset="0"/>
              </a:rPr>
              <a:t>Tiết</a:t>
            </a:r>
            <a:r>
              <a:rPr kumimoji="0" lang="en-US" altLang="zh-CN" sz="4400" b="1" i="0" u="none" strike="noStrike" kern="1200" cap="none" spc="0" normalizeH="0" baseline="0" noProof="0" dirty="0">
                <a:ln>
                  <a:noFill/>
                </a:ln>
                <a:solidFill>
                  <a:srgbClr val="FFC000"/>
                </a:solidFill>
                <a:effectLst/>
                <a:uLnTx/>
                <a:uFillTx/>
                <a:latin typeface="Calibri" panose="020F0502020204030204" pitchFamily="34" charset="0"/>
                <a:ea typeface="字魂27号-布丁体" panose="00000500000000000000" pitchFamily="2" charset="-122"/>
                <a:cs typeface="Calibri" panose="020F0502020204030204" pitchFamily="34" charset="0"/>
              </a:rPr>
              <a:t> 5)</a:t>
            </a:r>
            <a:endParaRPr kumimoji="0" lang="zh-CN" altLang="en-US" sz="4400" b="1" i="0" u="none" strike="noStrike" kern="1200" cap="none" spc="0" normalizeH="0" baseline="0" noProof="0" dirty="0">
              <a:ln>
                <a:noFill/>
              </a:ln>
              <a:solidFill>
                <a:srgbClr val="FFC000"/>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pic>
        <p:nvPicPr>
          <p:cNvPr id="2" name="Picture 1">
            <a:extLst>
              <a:ext uri="{FF2B5EF4-FFF2-40B4-BE49-F238E27FC236}">
                <a16:creationId xmlns:a16="http://schemas.microsoft.com/office/drawing/2014/main" id="{71F3EE32-1899-4967-1741-504B3FC4C6C4}"/>
              </a:ext>
            </a:extLst>
          </p:cNvPr>
          <p:cNvPicPr>
            <a:picLocks noChangeAspect="1"/>
          </p:cNvPicPr>
          <p:nvPr/>
        </p:nvPicPr>
        <p:blipFill>
          <a:blip r:embed="rId9"/>
          <a:stretch>
            <a:fillRect/>
          </a:stretch>
        </p:blipFill>
        <p:spPr>
          <a:xfrm>
            <a:off x="3530528" y="1913338"/>
            <a:ext cx="4578493" cy="1012024"/>
          </a:xfrm>
          <a:prstGeom prst="rect">
            <a:avLst/>
          </a:prstGeom>
        </p:spPr>
      </p:pic>
      <p:pic>
        <p:nvPicPr>
          <p:cNvPr id="3" name="Picture 2">
            <a:extLst>
              <a:ext uri="{FF2B5EF4-FFF2-40B4-BE49-F238E27FC236}">
                <a16:creationId xmlns:a16="http://schemas.microsoft.com/office/drawing/2014/main" id="{31AAAA30-133A-598A-0B4E-79FB8A4538DF}"/>
              </a:ext>
            </a:extLst>
          </p:cNvPr>
          <p:cNvPicPr>
            <a:picLocks noChangeAspect="1"/>
          </p:cNvPicPr>
          <p:nvPr/>
        </p:nvPicPr>
        <p:blipFill>
          <a:blip r:embed="rId10"/>
          <a:stretch>
            <a:fillRect/>
          </a:stretch>
        </p:blipFill>
        <p:spPr>
          <a:xfrm>
            <a:off x="1852075" y="2767140"/>
            <a:ext cx="7992549" cy="1457070"/>
          </a:xfrm>
          <a:prstGeom prst="rect">
            <a:avLst/>
          </a:prstGeom>
        </p:spPr>
      </p:pic>
    </p:spTree>
    <p:extLst>
      <p:ext uri="{BB962C8B-B14F-4D97-AF65-F5344CB8AC3E}">
        <p14:creationId xmlns:p14="http://schemas.microsoft.com/office/powerpoint/2010/main" val="457406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1A572-9889-460E-89D2-2B1A330E13C0}"/>
              </a:ext>
            </a:extLst>
          </p:cNvPr>
          <p:cNvSpPr txBox="1"/>
          <p:nvPr/>
        </p:nvSpPr>
        <p:spPr>
          <a:xfrm>
            <a:off x="1211243" y="462006"/>
            <a:ext cx="10532962" cy="1200329"/>
          </a:xfrm>
          <a:prstGeom prst="rect">
            <a:avLst/>
          </a:prstGeom>
          <a:noFill/>
        </p:spPr>
        <p:txBody>
          <a:bodyPr wrap="square" rtlCol="0">
            <a:spAutoFit/>
          </a:bodyPr>
          <a:lstStyle/>
          <a:p>
            <a:pPr lvl="0" algn="just"/>
            <a:r>
              <a:rPr lang="en-US" sz="3600" b="1" dirty="0">
                <a:solidFill>
                  <a:srgbClr val="002060"/>
                </a:solidFill>
                <a:latin typeface="Calibri" panose="020F0502020204030204" pitchFamily="34" charset="0"/>
                <a:cs typeface="Calibri" panose="020F0502020204030204" pitchFamily="34" charset="0"/>
              </a:rPr>
              <a:t>3. </a:t>
            </a:r>
            <a:r>
              <a:rPr lang="vi-VN" sz="3600" b="1" dirty="0">
                <a:solidFill>
                  <a:srgbClr val="002060"/>
                </a:solidFill>
                <a:latin typeface="Calibri" panose="020F0502020204030204" pitchFamily="34" charset="0"/>
                <a:cs typeface="Calibri" panose="020F0502020204030204" pitchFamily="34" charset="0"/>
              </a:rPr>
              <a:t>Viết 5 – 7 câu nêu tình cảm, cảm xúc của em về một người thân trong gia đình.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sp>
        <p:nvSpPr>
          <p:cNvPr id="2" name="Rectangle: Rounded Corners 1">
            <a:extLst>
              <a:ext uri="{FF2B5EF4-FFF2-40B4-BE49-F238E27FC236}">
                <a16:creationId xmlns:a16="http://schemas.microsoft.com/office/drawing/2014/main" id="{305DBCEA-AAEB-23DD-6A35-D9AAAF3B75EE}"/>
              </a:ext>
            </a:extLst>
          </p:cNvPr>
          <p:cNvSpPr/>
          <p:nvPr/>
        </p:nvSpPr>
        <p:spPr>
          <a:xfrm>
            <a:off x="1171574" y="2127251"/>
            <a:ext cx="10001251" cy="41021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2800" b="1" dirty="0">
                <a:latin typeface="Calibri" panose="020F0502020204030204" pitchFamily="34" charset="0"/>
                <a:cs typeface="Calibri" panose="020F0502020204030204" pitchFamily="34" charset="0"/>
              </a:rPr>
              <a:t>Gợi ý:</a:t>
            </a:r>
          </a:p>
          <a:p>
            <a:r>
              <a:rPr lang="vi-VN" sz="2800" b="1" dirty="0">
                <a:latin typeface="Calibri" panose="020F0502020204030204" pitchFamily="34" charset="0"/>
                <a:cs typeface="Calibri" panose="020F0502020204030204" pitchFamily="34" charset="0"/>
              </a:rPr>
              <a:t>+ Mở đầu: </a:t>
            </a:r>
            <a:r>
              <a:rPr lang="vi-VN" sz="2800" dirty="0">
                <a:latin typeface="Calibri" panose="020F0502020204030204" pitchFamily="34" charset="0"/>
                <a:cs typeface="Calibri" panose="020F0502020204030204" pitchFamily="34" charset="0"/>
              </a:rPr>
              <a:t>Giới thiệu người sẽ thể hiện tình cảm, cảm xúc là ai?</a:t>
            </a:r>
          </a:p>
          <a:p>
            <a:r>
              <a:rPr lang="vi-VN" sz="2800" b="1" dirty="0">
                <a:latin typeface="Calibri" panose="020F0502020204030204" pitchFamily="34" charset="0"/>
                <a:cs typeface="Calibri" panose="020F0502020204030204" pitchFamily="34" charset="0"/>
              </a:rPr>
              <a:t>+ Triển khai: </a:t>
            </a:r>
            <a:r>
              <a:rPr lang="vi-VN" sz="2800" dirty="0">
                <a:latin typeface="Calibri" panose="020F0502020204030204" pitchFamily="34" charset="0"/>
                <a:cs typeface="Calibri" panose="020F0502020204030204" pitchFamily="34" charset="0"/>
              </a:rPr>
              <a:t>Nêu những kỉ niệm gắn bó, thân thiết với người đó và tình cảm dành cho họ.</a:t>
            </a:r>
          </a:p>
          <a:p>
            <a:r>
              <a:rPr lang="vi-VN" sz="2800" b="1" dirty="0">
                <a:latin typeface="Calibri" panose="020F0502020204030204" pitchFamily="34" charset="0"/>
                <a:cs typeface="Calibri" panose="020F0502020204030204" pitchFamily="34" charset="0"/>
              </a:rPr>
              <a:t>+ Kết thúc: </a:t>
            </a:r>
            <a:r>
              <a:rPr lang="vi-VN" sz="2800" dirty="0">
                <a:latin typeface="Calibri" panose="020F0502020204030204" pitchFamily="34" charset="0"/>
                <a:cs typeface="Calibri" panose="020F0502020204030204" pitchFamily="34" charset="0"/>
              </a:rPr>
              <a:t>Khẳng định tình cảm bền chặt với họ</a:t>
            </a:r>
          </a:p>
          <a:p>
            <a:r>
              <a:rPr lang="vi-VN" sz="2800" dirty="0">
                <a:latin typeface="Calibri" panose="020F0502020204030204" pitchFamily="34" charset="0"/>
                <a:cs typeface="Calibri" panose="020F0502020204030204" pitchFamily="34" charset="0"/>
              </a:rPr>
              <a:t>- Người viết có thể biểu lộ tình cảm, cảm xúc bằng những cách: nêu tình cảm, cảm xúc đó là gì, được biểu hiện ra sao, thông qua những kỉ niệm nào,....</a:t>
            </a:r>
          </a:p>
        </p:txBody>
      </p:sp>
    </p:spTree>
    <p:extLst>
      <p:ext uri="{BB962C8B-B14F-4D97-AF65-F5344CB8AC3E}">
        <p14:creationId xmlns:p14="http://schemas.microsoft.com/office/powerpoint/2010/main" val="3329119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815D41-46A9-1531-F3EC-253F800BAA04}"/>
              </a:ext>
            </a:extLst>
          </p:cNvPr>
          <p:cNvSpPr txBox="1"/>
          <p:nvPr/>
        </p:nvSpPr>
        <p:spPr>
          <a:xfrm>
            <a:off x="4429126" y="345646"/>
            <a:ext cx="3419474" cy="707886"/>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mẫu</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0C3C1639-BA7E-7354-F977-85719B3D3534}"/>
              </a:ext>
            </a:extLst>
          </p:cNvPr>
          <p:cNvSpPr txBox="1"/>
          <p:nvPr/>
        </p:nvSpPr>
        <p:spPr>
          <a:xfrm>
            <a:off x="952500" y="1619250"/>
            <a:ext cx="10534650" cy="4524315"/>
          </a:xfrm>
          <a:prstGeom prst="rect">
            <a:avLst/>
          </a:prstGeom>
          <a:noFill/>
        </p:spPr>
        <p:txBody>
          <a:bodyPr wrap="square" rtlCol="0">
            <a:spAutoFit/>
          </a:bodyPr>
          <a:lstStyle/>
          <a:p>
            <a:pPr algn="just"/>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Bà ngoại là người mà em rất yêu quý. Bà rất thương em. Mỗi khi có đồ ăn ngon, bà đều dành phần em. Bà còn thường kể chuyện cho em nghe. Những câu chuyện của bà đã nuôi dưỡng tâm hồn em từ thuở còn thơ bé. Em rất yêu mến và kính trọng bà. Mỗi lần sang nhà bà, em thường ôm và hôn bà. Thỉnh thoảng, em còn phụ giúp bà việc nhà nữa. Em mong bà sẽ sống thật lâu để luôn ở bên cạnh em.  </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127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A73F782F-26BB-4F42-99C5-27D603DB360A}"/>
              </a:ext>
            </a:extLst>
          </p:cNvPr>
          <p:cNvPicPr>
            <a:picLocks noChangeAspect="1"/>
          </p:cNvPicPr>
          <p:nvPr/>
        </p:nvPicPr>
        <p:blipFill rotWithShape="1">
          <a:blip r:embed="rId3">
            <a:extLst>
              <a:ext uri="{28A0092B-C50C-407E-A947-70E740481C1C}">
                <a14:useLocalDpi xmlns:a14="http://schemas.microsoft.com/office/drawing/2010/main" val="0"/>
              </a:ext>
            </a:extLst>
          </a:blip>
          <a:srcRect t="3317" b="40405"/>
          <a:stretch/>
        </p:blipFill>
        <p:spPr>
          <a:xfrm>
            <a:off x="1470479" y="-40474"/>
            <a:ext cx="9251037" cy="6602821"/>
          </a:xfrm>
          <a:prstGeom prst="rect">
            <a:avLst/>
          </a:prstGeom>
        </p:spPr>
      </p:pic>
      <p:pic>
        <p:nvPicPr>
          <p:cNvPr id="9" name="图片 8">
            <a:extLst>
              <a:ext uri="{FF2B5EF4-FFF2-40B4-BE49-F238E27FC236}">
                <a16:creationId xmlns:a16="http://schemas.microsoft.com/office/drawing/2014/main" id="{6AA09C7A-BD37-466B-BCE7-A88972C2E299}"/>
              </a:ext>
            </a:extLst>
          </p:cNvPr>
          <p:cNvPicPr>
            <a:picLocks noChangeAspect="1"/>
          </p:cNvPicPr>
          <p:nvPr/>
        </p:nvPicPr>
        <p:blipFill rotWithShape="1">
          <a:blip r:embed="rId4">
            <a:extLst>
              <a:ext uri="{28A0092B-C50C-407E-A947-70E740481C1C}">
                <a14:useLocalDpi xmlns:a14="http://schemas.microsoft.com/office/drawing/2010/main" val="0"/>
              </a:ext>
            </a:extLst>
          </a:blip>
          <a:srcRect l="17739" r="59461"/>
          <a:stretch/>
        </p:blipFill>
        <p:spPr>
          <a:xfrm rot="16200000">
            <a:off x="5169518" y="-105265"/>
            <a:ext cx="1852961" cy="12192001"/>
          </a:xfrm>
          <a:prstGeom prst="rect">
            <a:avLst/>
          </a:prstGeom>
        </p:spPr>
      </p:pic>
      <p:pic>
        <p:nvPicPr>
          <p:cNvPr id="13" name="图片 12">
            <a:extLst>
              <a:ext uri="{FF2B5EF4-FFF2-40B4-BE49-F238E27FC236}">
                <a16:creationId xmlns:a16="http://schemas.microsoft.com/office/drawing/2014/main" id="{4F47C145-0785-47BC-8376-7A5B6FE04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a:extLst>
              <a:ext uri="{FF2B5EF4-FFF2-40B4-BE49-F238E27FC236}">
                <a16:creationId xmlns:a16="http://schemas.microsoft.com/office/drawing/2014/main" id="{2D7AF6D0-702D-4974-8BDD-F3A970915ABC}"/>
              </a:ext>
            </a:extLst>
          </p:cNvPr>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p:blipFill>
        <p:spPr>
          <a:xfrm flipH="1">
            <a:off x="-3" y="1777930"/>
            <a:ext cx="2286170" cy="2360278"/>
          </a:xfrm>
          <a:prstGeom prst="rect">
            <a:avLst/>
          </a:prstGeom>
        </p:spPr>
      </p:pic>
      <p:pic>
        <p:nvPicPr>
          <p:cNvPr id="23" name="图片 22">
            <a:extLst>
              <a:ext uri="{FF2B5EF4-FFF2-40B4-BE49-F238E27FC236}">
                <a16:creationId xmlns:a16="http://schemas.microsoft.com/office/drawing/2014/main" id="{D0C15D7E-0064-4AD1-A576-B44888FC5000}"/>
              </a:ext>
            </a:extLst>
          </p:cNvPr>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p:blipFill>
        <p:spPr>
          <a:xfrm flipH="1">
            <a:off x="10529646" y="1730919"/>
            <a:ext cx="1357918" cy="2028168"/>
          </a:xfrm>
          <a:prstGeom prst="rect">
            <a:avLst/>
          </a:prstGeom>
        </p:spPr>
      </p:pic>
      <p:sp>
        <p:nvSpPr>
          <p:cNvPr id="24" name="矩形 23">
            <a:extLst>
              <a:ext uri="{FF2B5EF4-FFF2-40B4-BE49-F238E27FC236}">
                <a16:creationId xmlns:a16="http://schemas.microsoft.com/office/drawing/2014/main" id="{D558DB9A-2DF0-4E3A-970B-93D433FE0FC6}"/>
              </a:ext>
            </a:extLst>
          </p:cNvPr>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a:extLst>
              <a:ext uri="{FF2B5EF4-FFF2-40B4-BE49-F238E27FC236}">
                <a16:creationId xmlns:a16="http://schemas.microsoft.com/office/drawing/2014/main" id="{3D12108E-8D10-42DE-9757-B28142BFDA98}"/>
              </a:ext>
            </a:extLst>
          </p:cNvPr>
          <p:cNvPicPr>
            <a:picLocks noChangeAspect="1"/>
          </p:cNvPicPr>
          <p:nvPr/>
        </p:nvPicPr>
        <p:blipFill rotWithShape="1">
          <a:blip r:embed="rId8">
            <a:extLst>
              <a:ext uri="{28A0092B-C50C-407E-A947-70E740481C1C}">
                <a14:useLocalDpi xmlns:a14="http://schemas.microsoft.com/office/drawing/2010/main" val="0"/>
              </a:ext>
            </a:extLst>
          </a:blip>
          <a:srcRect t="55629"/>
          <a:stretch/>
        </p:blipFill>
        <p:spPr>
          <a:xfrm>
            <a:off x="-408800" y="4300855"/>
            <a:ext cx="4571570" cy="3042957"/>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3868" y="2007232"/>
            <a:ext cx="6956977" cy="3017744"/>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109010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78E86E7-5D7F-403D-A2B7-8E4EF58184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a:extLst>
              <a:ext uri="{FF2B5EF4-FFF2-40B4-BE49-F238E27FC236}">
                <a16:creationId xmlns:a16="http://schemas.microsoft.com/office/drawing/2014/main" id="{58D2EE82-82C7-42C5-B3E2-415F62EF5B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a:extLst>
              <a:ext uri="{FF2B5EF4-FFF2-40B4-BE49-F238E27FC236}">
                <a16:creationId xmlns:a16="http://schemas.microsoft.com/office/drawing/2014/main" id="{ECFC01E5-2A39-4CF9-805C-CF5DF36B5D63}"/>
              </a:ext>
            </a:extLst>
          </p:cNvPr>
          <p:cNvGrpSpPr/>
          <p:nvPr/>
        </p:nvGrpSpPr>
        <p:grpSpPr>
          <a:xfrm>
            <a:off x="1225302" y="737880"/>
            <a:ext cx="9921118" cy="5574955"/>
            <a:chOff x="1143796" y="12192"/>
            <a:chExt cx="2017160" cy="4419600"/>
          </a:xfrm>
        </p:grpSpPr>
        <p:sp>
          <p:nvSpPr>
            <p:cNvPr id="33" name="矩形 32">
              <a:extLst>
                <a:ext uri="{FF2B5EF4-FFF2-40B4-BE49-F238E27FC236}">
                  <a16:creationId xmlns:a16="http://schemas.microsoft.com/office/drawing/2014/main" id="{8146E257-1B7B-4627-AB9C-0FCBDA05AD44}"/>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a:extLst>
                <a:ext uri="{FF2B5EF4-FFF2-40B4-BE49-F238E27FC236}">
                  <a16:creationId xmlns:a16="http://schemas.microsoft.com/office/drawing/2014/main" id="{39F1D34D-975C-44F3-9D85-E2D3D7E62B8F}"/>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a:extLst>
              <a:ext uri="{FF2B5EF4-FFF2-40B4-BE49-F238E27FC236}">
                <a16:creationId xmlns:a16="http://schemas.microsoft.com/office/drawing/2014/main" id="{F4D0E638-5C69-4EAF-9BBE-6606C8F6D48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52270"/>
          <a:stretch/>
        </p:blipFill>
        <p:spPr>
          <a:xfrm>
            <a:off x="8423887" y="4002479"/>
            <a:ext cx="3988032" cy="2855521"/>
          </a:xfrm>
          <a:prstGeom prst="rect">
            <a:avLst/>
          </a:prstGeom>
        </p:spPr>
      </p:pic>
      <p:pic>
        <p:nvPicPr>
          <p:cNvPr id="19" name="图片 18">
            <a:extLst>
              <a:ext uri="{FF2B5EF4-FFF2-40B4-BE49-F238E27FC236}">
                <a16:creationId xmlns:a16="http://schemas.microsoft.com/office/drawing/2014/main" id="{39222BC0-B751-422A-B58A-153BAA1433E1}"/>
              </a:ext>
            </a:extLst>
          </p:cNvPr>
          <p:cNvPicPr>
            <a:picLocks noChangeAspect="1"/>
          </p:cNvPicPr>
          <p:nvPr/>
        </p:nvPicPr>
        <p:blipFill rotWithShape="1">
          <a:blip r:embed="rId5">
            <a:extLst>
              <a:ext uri="{28A0092B-C50C-407E-A947-70E740481C1C}">
                <a14:useLocalDpi xmlns:a14="http://schemas.microsoft.com/office/drawing/2010/main" val="0"/>
              </a:ext>
            </a:extLst>
          </a:blip>
          <a:srcRect l="67243" b="82011"/>
          <a:stretch/>
        </p:blipFill>
        <p:spPr>
          <a:xfrm>
            <a:off x="10694504" y="19938"/>
            <a:ext cx="1497496" cy="1233689"/>
          </a:xfrm>
          <a:prstGeom prst="rect">
            <a:avLst/>
          </a:prstGeom>
        </p:spPr>
      </p:pic>
      <p:pic>
        <p:nvPicPr>
          <p:cNvPr id="18" name="图片 26">
            <a:extLst>
              <a:ext uri="{FF2B5EF4-FFF2-40B4-BE49-F238E27FC236}">
                <a16:creationId xmlns:a16="http://schemas.microsoft.com/office/drawing/2014/main" id="{DE91924B-015D-433C-83FC-106FD597D8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3690" y="737880"/>
            <a:ext cx="2582421" cy="1962639"/>
          </a:xfrm>
          <a:prstGeom prst="rect">
            <a:avLst/>
          </a:prstGeom>
        </p:spPr>
      </p:pic>
      <p:sp>
        <p:nvSpPr>
          <p:cNvPr id="12" name="TextBox 11">
            <a:extLst>
              <a:ext uri="{FF2B5EF4-FFF2-40B4-BE49-F238E27FC236}">
                <a16:creationId xmlns:a16="http://schemas.microsoft.com/office/drawing/2014/main" id="{BD1661A9-3FC8-4566-8C6D-EC32E71F5705}"/>
              </a:ext>
            </a:extLst>
          </p:cNvPr>
          <p:cNvSpPr txBox="1"/>
          <p:nvPr/>
        </p:nvSpPr>
        <p:spPr>
          <a:xfrm>
            <a:off x="3887946" y="1595728"/>
            <a:ext cx="5478681"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00B050"/>
                </a:solidFill>
                <a:effectLst/>
                <a:uLnTx/>
                <a:uFillTx/>
                <a:latin typeface="Calibri" panose="020F0502020204030204" pitchFamily="34" charset="0"/>
                <a:ea typeface="字魂107号-萌趣欢乐体"/>
                <a:cs typeface="Calibri" panose="020F0502020204030204" pitchFamily="34" charset="0"/>
              </a:rPr>
              <a:t>KHỞI ĐỘNG </a:t>
            </a:r>
          </a:p>
        </p:txBody>
      </p:sp>
    </p:spTree>
    <p:extLst>
      <p:ext uri="{BB962C8B-B14F-4D97-AF65-F5344CB8AC3E}">
        <p14:creationId xmlns:p14="http://schemas.microsoft.com/office/powerpoint/2010/main" val="3733310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14" presetClass="entr" presetSubtype="10" fill="hold" grpId="0" nodeType="afterEffect">
                                  <p:stCondLst>
                                    <p:cond delay="0"/>
                                  </p:stCondLst>
                                  <p:iterate type="lt">
                                    <p:tmPct val="0"/>
                                  </p:iterate>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par>
                          <p:cTn id="32" fill="hold">
                            <p:stCondLst>
                              <p:cond delay="3250"/>
                            </p:stCondLst>
                            <p:childTnLst>
                              <p:par>
                                <p:cTn id="33" presetID="32" presetClass="emph" presetSubtype="0" fill="hold" grpId="1" nodeType="afterEffect">
                                  <p:stCondLst>
                                    <p:cond delay="0"/>
                                  </p:stCondLst>
                                  <p:iterate type="lt">
                                    <p:tmPct val="0"/>
                                  </p:iterate>
                                  <p:childTnLst>
                                    <p:animRot by="120000">
                                      <p:cBhvr>
                                        <p:cTn id="34" dur="100" fill="hold">
                                          <p:stCondLst>
                                            <p:cond delay="0"/>
                                          </p:stCondLst>
                                        </p:cTn>
                                        <p:tgtEl>
                                          <p:spTgt spid="12"/>
                                        </p:tgtEl>
                                        <p:attrNameLst>
                                          <p:attrName>r</p:attrName>
                                        </p:attrNameLst>
                                      </p:cBhvr>
                                    </p:animRot>
                                    <p:animRot by="-240000">
                                      <p:cBhvr>
                                        <p:cTn id="35" dur="200" fill="hold">
                                          <p:stCondLst>
                                            <p:cond delay="200"/>
                                          </p:stCondLst>
                                        </p:cTn>
                                        <p:tgtEl>
                                          <p:spTgt spid="12"/>
                                        </p:tgtEl>
                                        <p:attrNameLst>
                                          <p:attrName>r</p:attrName>
                                        </p:attrNameLst>
                                      </p:cBhvr>
                                    </p:animRot>
                                    <p:animRot by="240000">
                                      <p:cBhvr>
                                        <p:cTn id="36" dur="200" fill="hold">
                                          <p:stCondLst>
                                            <p:cond delay="400"/>
                                          </p:stCondLst>
                                        </p:cTn>
                                        <p:tgtEl>
                                          <p:spTgt spid="12"/>
                                        </p:tgtEl>
                                        <p:attrNameLst>
                                          <p:attrName>r</p:attrName>
                                        </p:attrNameLst>
                                      </p:cBhvr>
                                    </p:animRot>
                                    <p:animRot by="-240000">
                                      <p:cBhvr>
                                        <p:cTn id="37" dur="200" fill="hold">
                                          <p:stCondLst>
                                            <p:cond delay="600"/>
                                          </p:stCondLst>
                                        </p:cTn>
                                        <p:tgtEl>
                                          <p:spTgt spid="12"/>
                                        </p:tgtEl>
                                        <p:attrNameLst>
                                          <p:attrName>r</p:attrName>
                                        </p:attrNameLst>
                                      </p:cBhvr>
                                    </p:animRot>
                                    <p:animRot by="120000">
                                      <p:cBhvr>
                                        <p:cTn id="38"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AA09C7A-BD37-466B-BCE7-A88972C2E299}"/>
              </a:ext>
            </a:extLst>
          </p:cNvPr>
          <p:cNvPicPr>
            <a:picLocks noChangeAspect="1"/>
          </p:cNvPicPr>
          <p:nvPr/>
        </p:nvPicPr>
        <p:blipFill rotWithShape="1">
          <a:blip r:embed="rId5">
            <a:extLst>
              <a:ext uri="{28A0092B-C50C-407E-A947-70E740481C1C}">
                <a14:useLocalDpi xmlns:a14="http://schemas.microsoft.com/office/drawing/2010/main" val="0"/>
              </a:ext>
            </a:extLst>
          </a:blip>
          <a:srcRect l="17739" r="59461"/>
          <a:stretch/>
        </p:blipFill>
        <p:spPr>
          <a:xfrm rot="16200000">
            <a:off x="5169518" y="-105265"/>
            <a:ext cx="1852961" cy="12192001"/>
          </a:xfrm>
          <a:prstGeom prst="rect">
            <a:avLst/>
          </a:prstGeom>
        </p:spPr>
      </p:pic>
      <p:pic>
        <p:nvPicPr>
          <p:cNvPr id="13" name="图片 12">
            <a:extLst>
              <a:ext uri="{FF2B5EF4-FFF2-40B4-BE49-F238E27FC236}">
                <a16:creationId xmlns:a16="http://schemas.microsoft.com/office/drawing/2014/main" id="{4F47C145-0785-47BC-8376-7A5B6FE044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a:extLst>
              <a:ext uri="{FF2B5EF4-FFF2-40B4-BE49-F238E27FC236}">
                <a16:creationId xmlns:a16="http://schemas.microsoft.com/office/drawing/2014/main" id="{2D7AF6D0-702D-4974-8BDD-F3A970915ABC}"/>
              </a:ext>
            </a:extLst>
          </p:cNvPr>
          <p:cNvPicPr>
            <a:picLocks noChangeAspect="1"/>
          </p:cNvPicPr>
          <p:nvPr/>
        </p:nvPicPr>
        <p:blipFill rotWithShape="1">
          <a:blip r:embed="rId7">
            <a:extLst>
              <a:ext uri="{28A0092B-C50C-407E-A947-70E740481C1C}">
                <a14:useLocalDpi xmlns:a14="http://schemas.microsoft.com/office/drawing/2010/main" val="0"/>
              </a:ext>
            </a:extLst>
          </a:blip>
          <a:srcRect l="75070" t="48233" b="34610"/>
          <a:stretch/>
        </p:blipFill>
        <p:spPr>
          <a:xfrm flipH="1">
            <a:off x="-3" y="1777930"/>
            <a:ext cx="2286170" cy="2360278"/>
          </a:xfrm>
          <a:prstGeom prst="rect">
            <a:avLst/>
          </a:prstGeom>
        </p:spPr>
      </p:pic>
      <p:pic>
        <p:nvPicPr>
          <p:cNvPr id="23" name="图片 22">
            <a:extLst>
              <a:ext uri="{FF2B5EF4-FFF2-40B4-BE49-F238E27FC236}">
                <a16:creationId xmlns:a16="http://schemas.microsoft.com/office/drawing/2014/main" id="{D0C15D7E-0064-4AD1-A576-B44888FC5000}"/>
              </a:ext>
            </a:extLst>
          </p:cNvPr>
          <p:cNvPicPr>
            <a:picLocks noChangeAspect="1"/>
          </p:cNvPicPr>
          <p:nvPr/>
        </p:nvPicPr>
        <p:blipFill rotWithShape="1">
          <a:blip r:embed="rId8">
            <a:extLst>
              <a:ext uri="{28A0092B-C50C-407E-A947-70E740481C1C}">
                <a14:useLocalDpi xmlns:a14="http://schemas.microsoft.com/office/drawing/2010/main" val="0"/>
              </a:ext>
            </a:extLst>
          </a:blip>
          <a:srcRect t="48233" r="82768" b="34610"/>
          <a:stretch/>
        </p:blipFill>
        <p:spPr>
          <a:xfrm flipH="1">
            <a:off x="10529646" y="1730919"/>
            <a:ext cx="1357918" cy="2028168"/>
          </a:xfrm>
          <a:prstGeom prst="rect">
            <a:avLst/>
          </a:prstGeom>
        </p:spPr>
      </p:pic>
      <p:sp>
        <p:nvSpPr>
          <p:cNvPr id="24" name="矩形 23">
            <a:extLst>
              <a:ext uri="{FF2B5EF4-FFF2-40B4-BE49-F238E27FC236}">
                <a16:creationId xmlns:a16="http://schemas.microsoft.com/office/drawing/2014/main" id="{D558DB9A-2DF0-4E3A-970B-93D433FE0FC6}"/>
              </a:ext>
            </a:extLst>
          </p:cNvPr>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a:extLst>
              <a:ext uri="{FF2B5EF4-FFF2-40B4-BE49-F238E27FC236}">
                <a16:creationId xmlns:a16="http://schemas.microsoft.com/office/drawing/2014/main" id="{3D12108E-8D10-42DE-9757-B28142BFDA98}"/>
              </a:ext>
            </a:extLst>
          </p:cNvPr>
          <p:cNvPicPr>
            <a:picLocks noChangeAspect="1"/>
          </p:cNvPicPr>
          <p:nvPr/>
        </p:nvPicPr>
        <p:blipFill rotWithShape="1">
          <a:blip r:embed="rId9">
            <a:extLst>
              <a:ext uri="{28A0092B-C50C-407E-A947-70E740481C1C}">
                <a14:useLocalDpi xmlns:a14="http://schemas.microsoft.com/office/drawing/2010/main" val="0"/>
              </a:ext>
            </a:extLst>
          </a:blip>
          <a:srcRect t="55629"/>
          <a:stretch/>
        </p:blipFill>
        <p:spPr>
          <a:xfrm>
            <a:off x="-408800" y="4300855"/>
            <a:ext cx="4571570" cy="3042957"/>
          </a:xfrm>
          <a:prstGeom prst="rect">
            <a:avLst/>
          </a:prstGeom>
        </p:spPr>
      </p:pic>
      <p:pic>
        <p:nvPicPr>
          <p:cNvPr id="3" name="Gia Đình Nhỏ Hạnh Phúc To">
            <a:hlinkClick r:id="" action="ppaction://media"/>
            <a:extLst>
              <a:ext uri="{FF2B5EF4-FFF2-40B4-BE49-F238E27FC236}">
                <a16:creationId xmlns:a16="http://schemas.microsoft.com/office/drawing/2014/main" id="{D87AD19C-4634-A15A-6F4F-2F0BBFFED67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1"/>
            <a:ext cx="12192000" cy="6943725"/>
          </a:xfrm>
          <a:prstGeom prst="rect">
            <a:avLst/>
          </a:prstGeom>
        </p:spPr>
      </p:pic>
    </p:spTree>
    <p:extLst>
      <p:ext uri="{BB962C8B-B14F-4D97-AF65-F5344CB8AC3E}">
        <p14:creationId xmlns:p14="http://schemas.microsoft.com/office/powerpoint/2010/main" val="38071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8D2EE82-82C7-42C5-B3E2-415F62EF5B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33" name="矩形 32">
            <a:extLst>
              <a:ext uri="{FF2B5EF4-FFF2-40B4-BE49-F238E27FC236}">
                <a16:creationId xmlns:a16="http://schemas.microsoft.com/office/drawing/2014/main" id="{8146E257-1B7B-4627-AB9C-0FCBDA05AD44}"/>
              </a:ext>
            </a:extLst>
          </p:cNvPr>
          <p:cNvSpPr/>
          <p:nvPr/>
        </p:nvSpPr>
        <p:spPr>
          <a:xfrm>
            <a:off x="269800" y="419597"/>
            <a:ext cx="11516810" cy="586714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a:extLst>
              <a:ext uri="{FF2B5EF4-FFF2-40B4-BE49-F238E27FC236}">
                <a16:creationId xmlns:a16="http://schemas.microsoft.com/office/drawing/2014/main" id="{39F1D34D-975C-44F3-9D85-E2D3D7E62B8F}"/>
              </a:ext>
            </a:extLst>
          </p:cNvPr>
          <p:cNvSpPr/>
          <p:nvPr/>
        </p:nvSpPr>
        <p:spPr>
          <a:xfrm>
            <a:off x="565485" y="614022"/>
            <a:ext cx="10994324" cy="54896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pic>
        <p:nvPicPr>
          <p:cNvPr id="16" name="图片 15">
            <a:extLst>
              <a:ext uri="{FF2B5EF4-FFF2-40B4-BE49-F238E27FC236}">
                <a16:creationId xmlns:a16="http://schemas.microsoft.com/office/drawing/2014/main" id="{F4D0E638-5C69-4EAF-9BBE-6606C8F6D48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2270"/>
          <a:stretch/>
        </p:blipFill>
        <p:spPr>
          <a:xfrm>
            <a:off x="8441749" y="4138753"/>
            <a:ext cx="3988032" cy="2855521"/>
          </a:xfrm>
          <a:prstGeom prst="rect">
            <a:avLst/>
          </a:prstGeom>
        </p:spPr>
      </p:pic>
      <p:pic>
        <p:nvPicPr>
          <p:cNvPr id="19" name="图片 18">
            <a:extLst>
              <a:ext uri="{FF2B5EF4-FFF2-40B4-BE49-F238E27FC236}">
                <a16:creationId xmlns:a16="http://schemas.microsoft.com/office/drawing/2014/main" id="{39222BC0-B751-422A-B58A-153BAA1433E1}"/>
              </a:ext>
            </a:extLst>
          </p:cNvPr>
          <p:cNvPicPr>
            <a:picLocks noChangeAspect="1"/>
          </p:cNvPicPr>
          <p:nvPr/>
        </p:nvPicPr>
        <p:blipFill rotWithShape="1">
          <a:blip r:embed="rId4">
            <a:extLst>
              <a:ext uri="{28A0092B-C50C-407E-A947-70E740481C1C}">
                <a14:useLocalDpi xmlns:a14="http://schemas.microsoft.com/office/drawing/2010/main" val="0"/>
              </a:ext>
            </a:extLst>
          </a:blip>
          <a:srcRect l="67243" b="82011"/>
          <a:stretch/>
        </p:blipFill>
        <p:spPr>
          <a:xfrm>
            <a:off x="11146420" y="-171155"/>
            <a:ext cx="1497496" cy="1233689"/>
          </a:xfrm>
          <a:prstGeom prst="rect">
            <a:avLst/>
          </a:prstGeom>
        </p:spPr>
      </p:pic>
      <p:pic>
        <p:nvPicPr>
          <p:cNvPr id="18" name="图片 26">
            <a:extLst>
              <a:ext uri="{FF2B5EF4-FFF2-40B4-BE49-F238E27FC236}">
                <a16:creationId xmlns:a16="http://schemas.microsoft.com/office/drawing/2014/main" id="{DE91924B-015D-433C-83FC-106FD597D8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800" y="313934"/>
            <a:ext cx="1970001" cy="1497200"/>
          </a:xfrm>
          <a:prstGeom prst="rect">
            <a:avLst/>
          </a:prstGeom>
        </p:spPr>
      </p:pic>
      <p:sp>
        <p:nvSpPr>
          <p:cNvPr id="12" name="TextBox 11">
            <a:extLst>
              <a:ext uri="{FF2B5EF4-FFF2-40B4-BE49-F238E27FC236}">
                <a16:creationId xmlns:a16="http://schemas.microsoft.com/office/drawing/2014/main" id="{BD1661A9-3FC8-4566-8C6D-EC32E71F5705}"/>
              </a:ext>
            </a:extLst>
          </p:cNvPr>
          <p:cNvSpPr txBox="1"/>
          <p:nvPr/>
        </p:nvSpPr>
        <p:spPr>
          <a:xfrm>
            <a:off x="1212409" y="2578120"/>
            <a:ext cx="9100431"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13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65441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45"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0"/>
                                        <p:tgtEl>
                                          <p:spTgt spid="7"/>
                                        </p:tgtEl>
                                      </p:cBhvr>
                                    </p:animEffect>
                                    <p:anim calcmode="lin" valueType="num">
                                      <p:cBhvr>
                                        <p:cTn id="10" dur="2000" fill="hold"/>
                                        <p:tgtEl>
                                          <p:spTgt spid="7"/>
                                        </p:tgtEl>
                                        <p:attrNameLst>
                                          <p:attrName>ppt_w</p:attrName>
                                        </p:attrNameLst>
                                      </p:cBhvr>
                                      <p:tavLst>
                                        <p:tav tm="0" fmla="#ppt_w*sin(2.5*pi*$)">
                                          <p:val>
                                            <p:fltVal val="0"/>
                                          </p:val>
                                        </p:tav>
                                        <p:tav tm="100000">
                                          <p:val>
                                            <p:fltVal val="1"/>
                                          </p:val>
                                        </p:tav>
                                      </p:tavLst>
                                    </p:anim>
                                    <p:anim calcmode="lin" valueType="num">
                                      <p:cBhvr>
                                        <p:cTn id="11" dur="2000" fill="hold"/>
                                        <p:tgtEl>
                                          <p:spTgt spid="7"/>
                                        </p:tgtEl>
                                        <p:attrNameLst>
                                          <p:attrName>ppt_h</p:attrName>
                                        </p:attrNameLst>
                                      </p:cBhvr>
                                      <p:tavLst>
                                        <p:tav tm="0">
                                          <p:val>
                                            <p:strVal val="#ppt_h"/>
                                          </p:val>
                                        </p:tav>
                                        <p:tav tm="100000">
                                          <p:val>
                                            <p:strVal val="#ppt_h"/>
                                          </p:val>
                                        </p:tav>
                                      </p:tavLst>
                                    </p:anim>
                                  </p:childTnLst>
                                </p:cTn>
                              </p:par>
                              <p:par>
                                <p:cTn id="12" presetID="42"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1A572-9889-460E-89D2-2B1A330E13C0}"/>
              </a:ext>
            </a:extLst>
          </p:cNvPr>
          <p:cNvSpPr txBox="1"/>
          <p:nvPr/>
        </p:nvSpPr>
        <p:spPr>
          <a:xfrm>
            <a:off x="1211243" y="462006"/>
            <a:ext cx="10532962" cy="1384995"/>
          </a:xfrm>
          <a:prstGeom prst="rect">
            <a:avLst/>
          </a:prstGeom>
          <a:noFill/>
        </p:spPr>
        <p:txBody>
          <a:bodyPr wrap="square" rtlCol="0">
            <a:spAutoFit/>
          </a:bodyPr>
          <a:lstStyle/>
          <a:p>
            <a:pPr lvl="0" algn="just"/>
            <a:r>
              <a:rPr lang="en-US" sz="2800" b="1" dirty="0">
                <a:solidFill>
                  <a:srgbClr val="002060"/>
                </a:solidFill>
                <a:latin typeface="Calibri" panose="020F0502020204030204" pitchFamily="34" charset="0"/>
                <a:cs typeface="Calibri" panose="020F0502020204030204" pitchFamily="34" charset="0"/>
              </a:rPr>
              <a:t>1. </a:t>
            </a:r>
            <a:r>
              <a:rPr lang="vi-VN" sz="2800" b="1" dirty="0">
                <a:solidFill>
                  <a:srgbClr val="002060"/>
                </a:solidFill>
                <a:latin typeface="Calibri" panose="020F0502020204030204" pitchFamily="34" charset="0"/>
                <a:cs typeface="Calibri" panose="020F0502020204030204" pitchFamily="34" charset="0"/>
              </a:rPr>
              <a:t>Dưới đây là khổ thơ đầu và khổ thơ cuối trong bài Mẹ vắng nhà ngày bão của tác giả Đặng Hiển. Theo em, các bạn nhỏ hiểu được điều gì khi mẹ vắng nhà và khi mẹ trở về?</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pic>
        <p:nvPicPr>
          <p:cNvPr id="13" name="Picture 12">
            <a:extLst>
              <a:ext uri="{FF2B5EF4-FFF2-40B4-BE49-F238E27FC236}">
                <a16:creationId xmlns:a16="http://schemas.microsoft.com/office/drawing/2014/main" id="{56DC06E3-77D4-E697-F912-0EDC8597295B}"/>
              </a:ext>
            </a:extLst>
          </p:cNvPr>
          <p:cNvPicPr>
            <a:picLocks noChangeAspect="1"/>
          </p:cNvPicPr>
          <p:nvPr/>
        </p:nvPicPr>
        <p:blipFill>
          <a:blip r:embed="rId3"/>
          <a:stretch>
            <a:fillRect/>
          </a:stretch>
        </p:blipFill>
        <p:spPr>
          <a:xfrm>
            <a:off x="3349037" y="3962400"/>
            <a:ext cx="6828425" cy="2543175"/>
          </a:xfrm>
          <a:prstGeom prst="rect">
            <a:avLst/>
          </a:prstGeom>
        </p:spPr>
      </p:pic>
      <p:sp>
        <p:nvSpPr>
          <p:cNvPr id="14" name="TextBox 13">
            <a:extLst>
              <a:ext uri="{FF2B5EF4-FFF2-40B4-BE49-F238E27FC236}">
                <a16:creationId xmlns:a16="http://schemas.microsoft.com/office/drawing/2014/main" id="{FF322935-CE42-DE50-3EE8-BDFCC74A1D57}"/>
              </a:ext>
            </a:extLst>
          </p:cNvPr>
          <p:cNvSpPr txBox="1"/>
          <p:nvPr/>
        </p:nvSpPr>
        <p:spPr>
          <a:xfrm>
            <a:off x="1371601" y="2352675"/>
            <a:ext cx="5343524" cy="2554545"/>
          </a:xfrm>
          <a:prstGeom prst="rect">
            <a:avLst/>
          </a:prstGeom>
          <a:noFill/>
        </p:spPr>
        <p:txBody>
          <a:bodyPr wrap="square" rtlCol="0">
            <a:spAutoFit/>
          </a:bodyPr>
          <a:lstStyle/>
          <a:p>
            <a:pPr algn="just" rtl="0" latinLnBrk="0"/>
            <a:r>
              <a:rPr lang="vi-VN" sz="3200" b="0" i="0" dirty="0">
                <a:solidFill>
                  <a:srgbClr val="000000"/>
                </a:solidFill>
                <a:effectLst/>
                <a:latin typeface="Calibri" panose="020F0502020204030204" pitchFamily="34" charset="0"/>
                <a:cs typeface="Calibri" panose="020F0502020204030204" pitchFamily="34" charset="0"/>
              </a:rPr>
              <a:t>Mấy ngày mẹ về quê</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Là mấy ngày bão nổi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Con đường mẹ đi về</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Cơn mưa dài chặn lối.</a:t>
            </a:r>
          </a:p>
          <a:p>
            <a:endParaRPr lang="en-US" sz="32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6DBDB0A-F665-753D-9FD7-68A69C6C343D}"/>
              </a:ext>
            </a:extLst>
          </p:cNvPr>
          <p:cNvSpPr txBox="1"/>
          <p:nvPr/>
        </p:nvSpPr>
        <p:spPr>
          <a:xfrm>
            <a:off x="6981826" y="2276475"/>
            <a:ext cx="5343524" cy="2062103"/>
          </a:xfrm>
          <a:prstGeom prst="rect">
            <a:avLst/>
          </a:prstGeom>
          <a:noFill/>
        </p:spPr>
        <p:txBody>
          <a:bodyPr wrap="square" rtlCol="0">
            <a:spAutoFit/>
          </a:bodyPr>
          <a:lstStyle/>
          <a:p>
            <a:pPr algn="just" rtl="0" latinLnBrk="0"/>
            <a:r>
              <a:rPr lang="vi-VN" sz="3200" b="0" i="0" dirty="0">
                <a:solidFill>
                  <a:srgbClr val="000000"/>
                </a:solidFill>
                <a:effectLst/>
                <a:latin typeface="Calibri" panose="020F0502020204030204" pitchFamily="34" charset="0"/>
                <a:cs typeface="Calibri" panose="020F0502020204030204" pitchFamily="34" charset="0"/>
              </a:rPr>
              <a:t>Thế rồi cơn bão qua</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Bầu trời xanh trở lại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Mẹ về như nắng mới </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Sáng ấm cả gian nhà.</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7711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5C23F-24ED-3C17-1A0F-3543EAF66CF0}"/>
              </a:ext>
            </a:extLst>
          </p:cNvPr>
          <p:cNvSpPr txBox="1"/>
          <p:nvPr/>
        </p:nvSpPr>
        <p:spPr>
          <a:xfrm>
            <a:off x="828676" y="1933575"/>
            <a:ext cx="5343524" cy="2554545"/>
          </a:xfrm>
          <a:prstGeom prst="rect">
            <a:avLst/>
          </a:prstGeom>
          <a:noFill/>
        </p:spPr>
        <p:txBody>
          <a:bodyPr wrap="square" rtlCol="0">
            <a:spAutoFit/>
          </a:bodyPr>
          <a:lstStyle/>
          <a:p>
            <a:pPr algn="just" rtl="0" latinLnBrk="0"/>
            <a:r>
              <a:rPr lang="vi-VN" sz="3200" b="0" i="0" dirty="0">
                <a:solidFill>
                  <a:srgbClr val="000000"/>
                </a:solidFill>
                <a:effectLst/>
                <a:latin typeface="Calibri" panose="020F0502020204030204" pitchFamily="34" charset="0"/>
                <a:cs typeface="Calibri" panose="020F0502020204030204" pitchFamily="34" charset="0"/>
              </a:rPr>
              <a:t>Mấy ngày mẹ về quê</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Là mấy ngày bão nổi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Con đường mẹ đi về</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Cơn mưa dài chặn lối.</a:t>
            </a:r>
          </a:p>
          <a:p>
            <a:endParaRPr lang="en-US" sz="3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4815D41-46A9-1531-F3EC-253F800BAA04}"/>
              </a:ext>
            </a:extLst>
          </p:cNvPr>
          <p:cNvSpPr txBox="1"/>
          <p:nvPr/>
        </p:nvSpPr>
        <p:spPr>
          <a:xfrm>
            <a:off x="5019675" y="1079071"/>
            <a:ext cx="6343650" cy="132343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4000" b="1" dirty="0">
                <a:latin typeface="Cambria" panose="02040503050406030204" pitchFamily="18" charset="0"/>
                <a:ea typeface="Cambria" panose="02040503050406030204" pitchFamily="18" charset="0"/>
                <a:cs typeface="Arial" panose="020B0604020202020204" pitchFamily="34" charset="0"/>
              </a:rPr>
              <a:t>Khổ thơ đầu nói lên điều gì?</a:t>
            </a:r>
            <a:endParaRPr lang="en-US" sz="4000" dirty="0">
              <a:latin typeface="Cambria" panose="02040503050406030204" pitchFamily="18" charset="0"/>
              <a:ea typeface="Cambria" panose="0204050305040603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B7DD818C-692B-246B-5CD3-52F20886B405}"/>
              </a:ext>
            </a:extLst>
          </p:cNvPr>
          <p:cNvSpPr/>
          <p:nvPr/>
        </p:nvSpPr>
        <p:spPr>
          <a:xfrm>
            <a:off x="5219699" y="3165475"/>
            <a:ext cx="6496051" cy="23209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vi-VN"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Khổ thơ đầu nói lên sự lo lắng cho người mẹ khi đi về có cơn bão chặn lối.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378715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5C23F-24ED-3C17-1A0F-3543EAF66CF0}"/>
              </a:ext>
            </a:extLst>
          </p:cNvPr>
          <p:cNvSpPr txBox="1"/>
          <p:nvPr/>
        </p:nvSpPr>
        <p:spPr>
          <a:xfrm>
            <a:off x="828676" y="1933575"/>
            <a:ext cx="5343524" cy="2062103"/>
          </a:xfrm>
          <a:prstGeom prst="rect">
            <a:avLst/>
          </a:prstGeom>
          <a:noFill/>
        </p:spPr>
        <p:txBody>
          <a:bodyPr wrap="square" rtlCol="0">
            <a:spAutoFit/>
          </a:bodyPr>
          <a:lstStyle/>
          <a:p>
            <a:pPr lvl="0" algn="just"/>
            <a:r>
              <a:rPr lang="vi-VN" sz="3200" dirty="0">
                <a:solidFill>
                  <a:srgbClr val="000000"/>
                </a:solidFill>
                <a:latin typeface="Calibri" panose="020F0502020204030204" pitchFamily="34" charset="0"/>
                <a:cs typeface="Calibri" panose="020F0502020204030204" pitchFamily="34" charset="0"/>
              </a:rPr>
              <a:t>Thế rồi cơn bão qua</a:t>
            </a:r>
          </a:p>
          <a:p>
            <a:pPr lvl="0" algn="just"/>
            <a:r>
              <a:rPr lang="vi-VN" sz="3200" dirty="0">
                <a:solidFill>
                  <a:srgbClr val="000000"/>
                </a:solidFill>
                <a:latin typeface="Calibri" panose="020F0502020204030204" pitchFamily="34" charset="0"/>
                <a:cs typeface="Calibri" panose="020F0502020204030204" pitchFamily="34" charset="0"/>
              </a:rPr>
              <a:t>Bầu trời xanh trở lại</a:t>
            </a:r>
          </a:p>
          <a:p>
            <a:pPr lvl="0" algn="just"/>
            <a:r>
              <a:rPr lang="vi-VN" sz="3200" dirty="0">
                <a:solidFill>
                  <a:srgbClr val="000000"/>
                </a:solidFill>
                <a:latin typeface="Calibri" panose="020F0502020204030204" pitchFamily="34" charset="0"/>
                <a:cs typeface="Calibri" panose="020F0502020204030204" pitchFamily="34" charset="0"/>
              </a:rPr>
              <a:t>Mẹ về như nắng mới </a:t>
            </a:r>
          </a:p>
          <a:p>
            <a:pPr lvl="0" algn="just"/>
            <a:r>
              <a:rPr lang="vi-VN" sz="3200" dirty="0">
                <a:solidFill>
                  <a:srgbClr val="000000"/>
                </a:solidFill>
                <a:latin typeface="Calibri" panose="020F0502020204030204" pitchFamily="34" charset="0"/>
                <a:cs typeface="Calibri" panose="020F0502020204030204" pitchFamily="34" charset="0"/>
              </a:rPr>
              <a:t>Sáng ấm cả gian nhà.</a:t>
            </a:r>
          </a:p>
        </p:txBody>
      </p:sp>
      <p:sp>
        <p:nvSpPr>
          <p:cNvPr id="6" name="TextBox 5">
            <a:extLst>
              <a:ext uri="{FF2B5EF4-FFF2-40B4-BE49-F238E27FC236}">
                <a16:creationId xmlns:a16="http://schemas.microsoft.com/office/drawing/2014/main" id="{54815D41-46A9-1531-F3EC-253F800BAA04}"/>
              </a:ext>
            </a:extLst>
          </p:cNvPr>
          <p:cNvSpPr txBox="1"/>
          <p:nvPr/>
        </p:nvSpPr>
        <p:spPr>
          <a:xfrm>
            <a:off x="4895850" y="1079071"/>
            <a:ext cx="6800849" cy="120032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Khổ thơ cuối nói cho em biết điều gì xảy ra khi mẹ về?</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B7DD818C-692B-246B-5CD3-52F20886B405}"/>
              </a:ext>
            </a:extLst>
          </p:cNvPr>
          <p:cNvSpPr/>
          <p:nvPr/>
        </p:nvSpPr>
        <p:spPr>
          <a:xfrm>
            <a:off x="5219699" y="3165475"/>
            <a:ext cx="6496051" cy="23209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vi-VN"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Khổ thơ cuối nói lên sự vui mừng, niềm hân hoan khi mẹ về sau cơn bão.</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615940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F0F5BD22-B9D1-292D-64DF-570989CF79DC}"/>
              </a:ext>
            </a:extLst>
          </p:cNvPr>
          <p:cNvPicPr>
            <a:picLocks noChangeAspect="1"/>
          </p:cNvPicPr>
          <p:nvPr/>
        </p:nvPicPr>
        <p:blipFill>
          <a:blip r:embed="rId4"/>
          <a:stretch>
            <a:fillRect/>
          </a:stretch>
        </p:blipFill>
        <p:spPr>
          <a:xfrm flipH="1">
            <a:off x="207524" y="2647950"/>
            <a:ext cx="2819893" cy="3946517"/>
          </a:xfrm>
          <a:prstGeom prst="rect">
            <a:avLst/>
          </a:prstGeom>
        </p:spPr>
      </p:pic>
      <p:sp>
        <p:nvSpPr>
          <p:cNvPr id="4" name="TextBox 3">
            <a:extLst>
              <a:ext uri="{FF2B5EF4-FFF2-40B4-BE49-F238E27FC236}">
                <a16:creationId xmlns:a16="http://schemas.microsoft.com/office/drawing/2014/main" id="{4F1B8138-3DC1-33C6-A8C0-99C73FB9BB00}"/>
              </a:ext>
            </a:extLst>
          </p:cNvPr>
          <p:cNvSpPr txBox="1"/>
          <p:nvPr/>
        </p:nvSpPr>
        <p:spPr>
          <a:xfrm>
            <a:off x="2979103" y="1107646"/>
            <a:ext cx="8136571" cy="120032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3600" b="1" dirty="0">
                <a:latin typeface="Cambria" panose="02040503050406030204" pitchFamily="18" charset="0"/>
                <a:ea typeface="Cambria" panose="02040503050406030204" pitchFamily="18" charset="0"/>
                <a:cs typeface="Arial" panose="020B0604020202020204" pitchFamily="34" charset="0"/>
              </a:rPr>
              <a:t>Theo em, các bạn nhỏ hiểu được điều gì khi mẹ vắng nhà và khi mẹ trở về?</a:t>
            </a:r>
            <a:endParaRPr lang="en-US" sz="3600" dirty="0">
              <a:latin typeface="Cambria" panose="02040503050406030204" pitchFamily="18" charset="0"/>
              <a:ea typeface="Cambria" panose="020405030504060302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id="{463ABE5A-2491-A7ED-BA49-091FA8B4C2A6}"/>
              </a:ext>
            </a:extLst>
          </p:cNvPr>
          <p:cNvSpPr/>
          <p:nvPr/>
        </p:nvSpPr>
        <p:spPr>
          <a:xfrm>
            <a:off x="3495674" y="3003550"/>
            <a:ext cx="8391525" cy="23209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en-US"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C</a:t>
            </a:r>
            <a:r>
              <a:rPr lang="vi-VN"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ác bạn nhỏ hiểu được tầm quan trọng của mẹ và những vất vả mà mẹ phải làm hàng ngày.</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2937358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1A572-9889-460E-89D2-2B1A330E13C0}"/>
              </a:ext>
            </a:extLst>
          </p:cNvPr>
          <p:cNvSpPr txBox="1"/>
          <p:nvPr/>
        </p:nvSpPr>
        <p:spPr>
          <a:xfrm>
            <a:off x="1211243" y="462006"/>
            <a:ext cx="10532962" cy="1815882"/>
          </a:xfrm>
          <a:prstGeom prst="rect">
            <a:avLst/>
          </a:prstGeom>
          <a:noFill/>
        </p:spPr>
        <p:txBody>
          <a:bodyPr wrap="square" rtlCol="0">
            <a:spAutoFit/>
          </a:bodyPr>
          <a:lstStyle/>
          <a:p>
            <a:pPr lvl="0" algn="just"/>
            <a:r>
              <a:rPr lang="en-US" sz="2800" b="1" dirty="0">
                <a:solidFill>
                  <a:srgbClr val="002060"/>
                </a:solidFill>
                <a:latin typeface="Calibri" panose="020F0502020204030204" pitchFamily="34" charset="0"/>
                <a:cs typeface="Calibri" panose="020F0502020204030204" pitchFamily="34" charset="0"/>
              </a:rPr>
              <a:t>2. </a:t>
            </a:r>
            <a:r>
              <a:rPr lang="vi-VN" sz="2800" b="1" dirty="0">
                <a:solidFill>
                  <a:srgbClr val="002060"/>
                </a:solidFill>
                <a:latin typeface="Calibri" panose="020F0502020204030204" pitchFamily="34" charset="0"/>
                <a:cs typeface="Calibri" panose="020F0502020204030204" pitchFamily="34" charset="0"/>
              </a:rPr>
              <a:t>Hai dòng thơ “Mẹ về như nắng / Sáng ấm cả gian nhà.” gợi ra những cảm nhận khác nhau. Em thích cách cảm nhận nào dưới đây hoặc nêu ý kiến của em.</a:t>
            </a:r>
          </a:p>
          <a:p>
            <a:pPr lvl="0" algn="just"/>
            <a:endParaRPr lang="vi-VN" sz="2800" b="1"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378F12B-31AF-256A-FEB8-0ACC0B1068C0}"/>
              </a:ext>
            </a:extLst>
          </p:cNvPr>
          <p:cNvPicPr>
            <a:picLocks noChangeAspect="1"/>
          </p:cNvPicPr>
          <p:nvPr/>
        </p:nvPicPr>
        <p:blipFill>
          <a:blip r:embed="rId3"/>
          <a:stretch>
            <a:fillRect/>
          </a:stretch>
        </p:blipFill>
        <p:spPr>
          <a:xfrm>
            <a:off x="1362074" y="2290762"/>
            <a:ext cx="9534525" cy="3444638"/>
          </a:xfrm>
          <a:prstGeom prst="rect">
            <a:avLst/>
          </a:prstGeom>
        </p:spPr>
      </p:pic>
    </p:spTree>
    <p:extLst>
      <p:ext uri="{BB962C8B-B14F-4D97-AF65-F5344CB8AC3E}">
        <p14:creationId xmlns:p14="http://schemas.microsoft.com/office/powerpoint/2010/main" val="3776100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89</TotalTime>
  <Words>526</Words>
  <PresentationFormat>Widescreen</PresentationFormat>
  <Paragraphs>48</Paragraphs>
  <Slides>12</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Cambria</vt:lpstr>
      <vt:lpstr>Wingdings</vt:lpstr>
      <vt:lpstr>字魂107号-萌趣欢乐体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2023-12-14T08:59:16Z</dcterms:created>
  <dcterms:modified xsi:type="dcterms:W3CDTF">2024-02-20T13:30:22Z</dcterms:modified>
</cp:coreProperties>
</file>