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7fd8c96bef67404e"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Lst>
  <p:notesMasterIdLst>
    <p:notesMasterId r:id="rId28"/>
  </p:notesMasterIdLst>
  <p:sldIdLst>
    <p:sldId id="388" r:id="rId12"/>
    <p:sldId id="392" r:id="rId13"/>
    <p:sldId id="394" r:id="rId14"/>
    <p:sldId id="258" r:id="rId15"/>
    <p:sldId id="414" r:id="rId16"/>
    <p:sldId id="280" r:id="rId17"/>
    <p:sldId id="417" r:id="rId18"/>
    <p:sldId id="418" r:id="rId19"/>
    <p:sldId id="400" r:id="rId20"/>
    <p:sldId id="419" r:id="rId21"/>
    <p:sldId id="422" r:id="rId22"/>
    <p:sldId id="420" r:id="rId23"/>
    <p:sldId id="423" r:id="rId24"/>
    <p:sldId id="421" r:id="rId25"/>
    <p:sldId id="424" r:id="rId26"/>
    <p:sldId id="259" r:id="rId27"/>
  </p:sldIdLst>
  <p:sldSz cx="12192000" cy="6858000"/>
  <p:notesSz cx="6858000" cy="9144000"/>
  <p:embeddedFontLst>
    <p:embeddedFont>
      <p:font typeface="Calibri Light" panose="020F0302020204030204" pitchFamily="34" charset="0"/>
      <p:regular r:id="rId29"/>
      <p:italic r:id="rId30"/>
    </p:embeddedFont>
    <p:embeddedFont>
      <p:font typeface="等线" panose="020B0604020202020204" charset="0"/>
      <p:regular r:id="rId31"/>
      <p:bold r:id="rId32"/>
    </p:embeddedFont>
    <p:embeddedFont>
      <p:font typeface="Calibri" panose="020F0502020204030204" pitchFamily="34" charset="0"/>
      <p:regular r:id="rId33"/>
      <p:bold r:id="rId34"/>
      <p:italic r:id="rId35"/>
      <p:boldItalic r:id="rId3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3399"/>
    <a:srgbClr val="000099"/>
    <a:srgbClr val="0033CC"/>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4660"/>
  </p:normalViewPr>
  <p:slideViewPr>
    <p:cSldViewPr snapToGrid="0">
      <p:cViewPr varScale="1">
        <p:scale>
          <a:sx n="71" d="100"/>
          <a:sy n="71" d="100"/>
        </p:scale>
        <p:origin x="474" y="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font" Target="fonts/font6.fnt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29/07/2022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 xmlns:a16="http://schemas.microsoft.com/office/drawing/2014/main" id="{F49D4FE3-FF58-45EF-84D9-8FCAB4CF4921}"/>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 xmlns:a16="http://schemas.microsoft.com/office/drawing/2014/main" id="{7F4516A7-8458-49F6-B241-E38EAE8D76DD}"/>
              </a:ext>
            </a:extLst>
          </p:cNvPr>
          <p:cNvPicPr>
            <a:picLocks noChangeAspect="1"/>
          </p:cNvPicPr>
          <p:nvPr userDrawn="1"/>
        </p:nvPicPr>
        <p:blipFill>
          <a:blip r:embed="rId15" cstate="print"/>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 xmlns:a16="http://schemas.microsoft.com/office/drawing/2014/main" id="{77EE8823-672B-4B39-A76C-2E40DCCB7BA3}"/>
              </a:ext>
            </a:extLst>
          </p:cNvPr>
          <p:cNvPicPr>
            <a:picLocks noChangeAspect="1" noChangeArrowheads="1" noCrop="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 xmlns:a16="http://schemas.microsoft.com/office/drawing/2014/main" id="{67C569DB-7D18-4B62-877E-48673535F1D5}"/>
              </a:ext>
            </a:extLst>
          </p:cNvPr>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 xmlns:a16="http://schemas.microsoft.com/office/drawing/2014/main" id="{2D306DAA-E5D2-40C6-ACD5-512C5C7C81BC}"/>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 xmlns:a16="http://schemas.microsoft.com/office/drawing/2014/main" id="{7C96E071-A310-42A5-89B4-B2651D8688F2}"/>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 xmlns:a16="http://schemas.microsoft.com/office/drawing/2014/main" id="{42E4D3BE-E5E5-4DCD-BAE8-D59D2363DFE6}"/>
              </a:ext>
            </a:extLst>
          </p:cNvPr>
          <p:cNvPicPr>
            <a:picLocks noChangeAspect="1" noChangeArrowheads="1" noCrop="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 xmlns:a16="http://schemas.microsoft.com/office/drawing/2014/main" id="{BBCF5391-125F-4DF3-9A58-F811572B672D}"/>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 xmlns:a16="http://schemas.microsoft.com/office/drawing/2014/main" id="{E64C8FB2-51E0-4D40-AAFA-DB688AD9267F}"/>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 xmlns:a16="http://schemas.microsoft.com/office/drawing/2014/main" id="{7DC4422F-5A87-47AA-A081-F41208F7D8CE}"/>
              </a:ext>
            </a:extLst>
          </p:cNvPr>
          <p:cNvPicPr>
            <a:picLocks noChangeAspect="1" noChangeArrowheads="1" noCrop="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 xmlns:a16="http://schemas.microsoft.com/office/drawing/2014/main" id="{86446CFC-93FF-4E9D-85CB-946FD8ECAAF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 xmlns:a16="http://schemas.microsoft.com/office/drawing/2014/main" id="{3E074F03-8A28-4389-89A9-C890C273BB14}"/>
              </a:ext>
            </a:extLst>
          </p:cNvPr>
          <p:cNvPicPr>
            <a:picLocks noChangeAspect="1" noChangeArrowheads="1"/>
          </p:cNvPicPr>
          <p:nvPr userDrawn="1"/>
        </p:nvPicPr>
        <p:blipFill>
          <a:blip r:embed="rId13" cstate="print">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 xmlns:a16="http://schemas.microsoft.com/office/drawing/2014/main" id="{80A00CC9-2EB7-43CD-8613-989D4D29E9DD}"/>
              </a:ext>
            </a:extLst>
          </p:cNvPr>
          <p:cNvPicPr>
            <a:picLocks noChangeAspect="1" noChangeArrowheads="1"/>
          </p:cNvPicPr>
          <p:nvPr userDrawn="1"/>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 xmlns:a16="http://schemas.microsoft.com/office/drawing/2014/main" id="{B56C9370-43D5-4B64-A3F2-0C3F1697D59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C511B4BF-9FAE-4002-B663-5ECEE1E7C8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 xmlns:a16="http://schemas.microsoft.com/office/drawing/2014/main" id="{ECAE7CEE-5916-4C8D-8AF1-A7B855CC1B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597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3559818407212_7763439c0a9f3c319ee8cd6d16e636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0"/>
            <a:ext cx="10701338" cy="68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17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12192000" cy="6858001"/>
            <a:chOff x="0" y="-1"/>
            <a:chExt cx="12192000" cy="6858001"/>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
          <p:nvSpPr>
            <p:cNvPr id="3" name="Rectangle 2"/>
            <p:cNvSpPr/>
            <p:nvPr/>
          </p:nvSpPr>
          <p:spPr>
            <a:xfrm rot="10800000" flipV="1">
              <a:off x="3676650" y="5353050"/>
              <a:ext cx="4838700" cy="8572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smtClean="0">
                  <a:ln w="22225">
                    <a:solidFill>
                      <a:schemeClr val="accent2"/>
                    </a:solidFill>
                    <a:prstDash val="solid"/>
                  </a:ln>
                  <a:solidFill>
                    <a:schemeClr val="accent2">
                      <a:lumMod val="40000"/>
                      <a:lumOff val="60000"/>
                    </a:schemeClr>
                  </a:solidFill>
                </a:rPr>
                <a:t>THỰC HÀNH</a:t>
              </a:r>
              <a:endParaRPr lang="en-US" sz="5400" b="1" dirty="0">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3992740384"/>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525250" cy="1616075"/>
          </a:xfrm>
        </p:spPr>
        <p:txBody>
          <a:bodyPr/>
          <a:lstStyle/>
          <a:p>
            <a:r>
              <a:rPr lang="en-US" sz="3600" b="1" u="sng" dirty="0" smtClean="0">
                <a:solidFill>
                  <a:srgbClr val="FF0000"/>
                </a:solidFill>
              </a:rPr>
              <a:t>Thực hành 1</a:t>
            </a:r>
            <a:r>
              <a:rPr lang="en-US" sz="3600" dirty="0" smtClean="0">
                <a:solidFill>
                  <a:srgbClr val="FF0000"/>
                </a:solidFill>
              </a:rPr>
              <a:t>: </a:t>
            </a:r>
            <a:r>
              <a:rPr lang="en-US" sz="3600" dirty="0" smtClean="0"/>
              <a:t>Bảng dữ liệu sau cho biết số cá bắt được trong một giờ từ 7giờ đến 12h của bạn Cát. Em hãy vẽ biểu đồ đoạn thẳng biểu diễn bảng dữ liệu này.</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27298013"/>
              </p:ext>
            </p:extLst>
          </p:nvPr>
        </p:nvGraphicFramePr>
        <p:xfrm>
          <a:off x="885825" y="1981200"/>
          <a:ext cx="10515600" cy="4591048"/>
        </p:xfrm>
        <a:graphic>
          <a:graphicData uri="http://schemas.openxmlformats.org/drawingml/2006/table">
            <a:tbl>
              <a:tblPr firstRow="1" bandRow="1">
                <a:tableStyleId>{5940675A-B579-460E-94D1-54222C63F5DA}</a:tableStyleId>
              </a:tblPr>
              <a:tblGrid>
                <a:gridCol w="5257800"/>
                <a:gridCol w="5257800"/>
              </a:tblGrid>
              <a:tr h="573881">
                <a:tc gridSpan="2">
                  <a:txBody>
                    <a:bodyPr/>
                    <a:lstStyle/>
                    <a:p>
                      <a:pPr algn="ctr"/>
                      <a:r>
                        <a:rPr lang="en-US" sz="3000" b="1" dirty="0" smtClean="0"/>
                        <a:t>Số</a:t>
                      </a:r>
                      <a:r>
                        <a:rPr lang="en-US" sz="3000" b="1" baseline="0" dirty="0" smtClean="0"/>
                        <a:t> cá bắt được khi cất vó từ 7 giờ đến 12 giờ của bạn Cát</a:t>
                      </a:r>
                      <a:endParaRPr lang="en-US" sz="3000" b="1" dirty="0"/>
                    </a:p>
                  </a:txBody>
                  <a:tcPr>
                    <a:solidFill>
                      <a:srgbClr val="00B0F0"/>
                    </a:solidFill>
                  </a:tcPr>
                </a:tc>
                <a:tc hMerge="1">
                  <a:txBody>
                    <a:bodyPr/>
                    <a:lstStyle/>
                    <a:p>
                      <a:endParaRPr lang="en-US" dirty="0"/>
                    </a:p>
                  </a:txBody>
                  <a:tcPr/>
                </a:tc>
              </a:tr>
              <a:tr h="573881">
                <a:tc>
                  <a:txBody>
                    <a:bodyPr/>
                    <a:lstStyle/>
                    <a:p>
                      <a:pPr algn="ctr"/>
                      <a:r>
                        <a:rPr lang="en-US" sz="3000" b="1" dirty="0" smtClean="0"/>
                        <a:t>Giờ</a:t>
                      </a:r>
                      <a:r>
                        <a:rPr lang="en-US" sz="3000" b="1" baseline="0" dirty="0" smtClean="0"/>
                        <a:t> cất vó</a:t>
                      </a:r>
                      <a:endParaRPr lang="en-US" sz="3000" b="1" dirty="0"/>
                    </a:p>
                  </a:txBody>
                  <a:tcPr>
                    <a:solidFill>
                      <a:srgbClr val="00B0F0"/>
                    </a:solidFill>
                  </a:tcPr>
                </a:tc>
                <a:tc>
                  <a:txBody>
                    <a:bodyPr/>
                    <a:lstStyle/>
                    <a:p>
                      <a:pPr algn="ctr"/>
                      <a:r>
                        <a:rPr lang="en-US" sz="3000" b="1" dirty="0" smtClean="0"/>
                        <a:t>Số cá</a:t>
                      </a:r>
                      <a:r>
                        <a:rPr lang="en-US" sz="3000" b="1" baseline="0" dirty="0" smtClean="0"/>
                        <a:t> (con)</a:t>
                      </a:r>
                      <a:endParaRPr lang="en-US" sz="3000" b="1" dirty="0"/>
                    </a:p>
                  </a:txBody>
                  <a:tcPr>
                    <a:solidFill>
                      <a:srgbClr val="00B0F0"/>
                    </a:solidFill>
                  </a:tcPr>
                </a:tc>
              </a:tr>
              <a:tr h="573881">
                <a:tc>
                  <a:txBody>
                    <a:bodyPr/>
                    <a:lstStyle/>
                    <a:p>
                      <a:pPr algn="ctr"/>
                      <a:r>
                        <a:rPr lang="en-US" sz="3000" dirty="0" smtClean="0"/>
                        <a:t>7 giờ</a:t>
                      </a:r>
                      <a:endParaRPr lang="en-US" sz="3000" dirty="0"/>
                    </a:p>
                  </a:txBody>
                  <a:tcPr/>
                </a:tc>
                <a:tc>
                  <a:txBody>
                    <a:bodyPr/>
                    <a:lstStyle/>
                    <a:p>
                      <a:pPr algn="ctr"/>
                      <a:r>
                        <a:rPr lang="en-US" sz="3000" dirty="0" smtClean="0"/>
                        <a:t>8</a:t>
                      </a:r>
                      <a:endParaRPr lang="en-US" sz="3000" dirty="0"/>
                    </a:p>
                  </a:txBody>
                  <a:tcPr/>
                </a:tc>
              </a:tr>
              <a:tr h="573881">
                <a:tc>
                  <a:txBody>
                    <a:bodyPr/>
                    <a:lstStyle/>
                    <a:p>
                      <a:pPr algn="ctr"/>
                      <a:r>
                        <a:rPr lang="en-US" sz="3000" dirty="0" smtClean="0"/>
                        <a:t>8 giờ</a:t>
                      </a:r>
                      <a:endParaRPr lang="en-US" sz="3000" dirty="0"/>
                    </a:p>
                  </a:txBody>
                  <a:tcPr/>
                </a:tc>
                <a:tc>
                  <a:txBody>
                    <a:bodyPr/>
                    <a:lstStyle/>
                    <a:p>
                      <a:pPr algn="ctr"/>
                      <a:r>
                        <a:rPr lang="en-US" sz="3000" dirty="0" smtClean="0"/>
                        <a:t>6</a:t>
                      </a:r>
                      <a:endParaRPr lang="en-US" sz="3000" dirty="0"/>
                    </a:p>
                  </a:txBody>
                  <a:tcPr/>
                </a:tc>
              </a:tr>
              <a:tr h="573881">
                <a:tc>
                  <a:txBody>
                    <a:bodyPr/>
                    <a:lstStyle/>
                    <a:p>
                      <a:pPr algn="ctr"/>
                      <a:r>
                        <a:rPr lang="en-US" sz="3000" dirty="0" smtClean="0"/>
                        <a:t>9 giờ</a:t>
                      </a:r>
                      <a:endParaRPr lang="en-US" sz="3000" dirty="0"/>
                    </a:p>
                  </a:txBody>
                  <a:tcPr/>
                </a:tc>
                <a:tc>
                  <a:txBody>
                    <a:bodyPr/>
                    <a:lstStyle/>
                    <a:p>
                      <a:pPr algn="ctr"/>
                      <a:r>
                        <a:rPr lang="en-US" sz="3000" dirty="0" smtClean="0"/>
                        <a:t>3</a:t>
                      </a:r>
                      <a:endParaRPr lang="en-US" sz="3000" dirty="0"/>
                    </a:p>
                  </a:txBody>
                  <a:tcPr/>
                </a:tc>
              </a:tr>
              <a:tr h="573881">
                <a:tc>
                  <a:txBody>
                    <a:bodyPr/>
                    <a:lstStyle/>
                    <a:p>
                      <a:pPr algn="ctr"/>
                      <a:r>
                        <a:rPr lang="en-US" sz="3000" dirty="0" smtClean="0"/>
                        <a:t>10 giờ</a:t>
                      </a:r>
                      <a:endParaRPr lang="en-US" sz="3000" dirty="0"/>
                    </a:p>
                  </a:txBody>
                  <a:tcPr/>
                </a:tc>
                <a:tc>
                  <a:txBody>
                    <a:bodyPr/>
                    <a:lstStyle/>
                    <a:p>
                      <a:pPr algn="ctr"/>
                      <a:r>
                        <a:rPr lang="en-US" sz="3000" dirty="0" smtClean="0"/>
                        <a:t>10</a:t>
                      </a:r>
                      <a:endParaRPr lang="en-US" sz="3000" dirty="0"/>
                    </a:p>
                  </a:txBody>
                  <a:tcPr/>
                </a:tc>
              </a:tr>
              <a:tr h="573881">
                <a:tc>
                  <a:txBody>
                    <a:bodyPr/>
                    <a:lstStyle/>
                    <a:p>
                      <a:pPr algn="ctr"/>
                      <a:r>
                        <a:rPr lang="en-US" sz="3000" dirty="0" smtClean="0"/>
                        <a:t>11 giờ</a:t>
                      </a:r>
                      <a:endParaRPr lang="en-US" sz="3000" dirty="0"/>
                    </a:p>
                  </a:txBody>
                  <a:tcPr/>
                </a:tc>
                <a:tc>
                  <a:txBody>
                    <a:bodyPr/>
                    <a:lstStyle/>
                    <a:p>
                      <a:pPr algn="ctr"/>
                      <a:r>
                        <a:rPr lang="en-US" sz="3000" dirty="0" smtClean="0"/>
                        <a:t>7</a:t>
                      </a:r>
                      <a:endParaRPr lang="en-US" sz="3000" dirty="0"/>
                    </a:p>
                  </a:txBody>
                  <a:tcPr/>
                </a:tc>
              </a:tr>
              <a:tr h="573881">
                <a:tc>
                  <a:txBody>
                    <a:bodyPr/>
                    <a:lstStyle/>
                    <a:p>
                      <a:pPr algn="ctr"/>
                      <a:r>
                        <a:rPr lang="en-US" sz="3000" dirty="0" smtClean="0"/>
                        <a:t>12 giờ</a:t>
                      </a:r>
                      <a:endParaRPr lang="en-US" sz="3000" dirty="0"/>
                    </a:p>
                  </a:txBody>
                  <a:tcPr/>
                </a:tc>
                <a:tc>
                  <a:txBody>
                    <a:bodyPr/>
                    <a:lstStyle/>
                    <a:p>
                      <a:pPr algn="ctr"/>
                      <a:r>
                        <a:rPr lang="en-US" sz="3000" dirty="0" smtClean="0"/>
                        <a:t>9</a:t>
                      </a:r>
                      <a:endParaRPr lang="en-US" sz="3000" dirty="0"/>
                    </a:p>
                  </a:txBody>
                  <a:tcPr/>
                </a:tc>
              </a:tr>
            </a:tbl>
          </a:graphicData>
        </a:graphic>
      </p:graphicFrame>
    </p:spTree>
    <p:extLst>
      <p:ext uri="{BB962C8B-B14F-4D97-AF65-F5344CB8AC3E}">
        <p14:creationId xmlns:p14="http://schemas.microsoft.com/office/powerpoint/2010/main" val="158473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3560023047753_634220b6464aa2e2d05c3b1fbc58f5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82601"/>
            <a:ext cx="10991850" cy="677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3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64095"/>
          </a:xfrm>
          <a:prstGeom prst="rect">
            <a:avLst/>
          </a:prstGeom>
        </p:spPr>
      </p:pic>
    </p:spTree>
    <p:extLst>
      <p:ext uri="{BB962C8B-B14F-4D97-AF65-F5344CB8AC3E}">
        <p14:creationId xmlns:p14="http://schemas.microsoft.com/office/powerpoint/2010/main" val="610178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19980"/>
            <a:ext cx="1152525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smtClean="0">
                <a:solidFill>
                  <a:srgbClr val="FF0000"/>
                </a:solidFill>
              </a:rPr>
              <a:t>Vận dụng 1</a:t>
            </a:r>
            <a:r>
              <a:rPr lang="en-US" sz="3600" dirty="0" smtClean="0">
                <a:solidFill>
                  <a:srgbClr val="FF0000"/>
                </a:solidFill>
              </a:rPr>
              <a:t>: </a:t>
            </a:r>
            <a:r>
              <a:rPr lang="en-US" sz="3200" dirty="0" smtClean="0"/>
              <a:t>Trong các đoạn thẳng tạo thành biểu đồ đường gấp khúc trong biểu đồ  ở ví dụ 2, em hãy cho biết:</a:t>
            </a:r>
          </a:p>
          <a:p>
            <a:pPr marL="742950" indent="-742950">
              <a:buAutoNum type="alphaLcParenR"/>
            </a:pPr>
            <a:r>
              <a:rPr lang="en-US" sz="3200" dirty="0" smtClean="0"/>
              <a:t>Đoạn nào lên dốc, đoạn nào xuống dốc?</a:t>
            </a:r>
          </a:p>
          <a:p>
            <a:pPr marL="742950" indent="-742950">
              <a:buAutoNum type="alphaLcParenR"/>
            </a:pPr>
            <a:r>
              <a:rPr lang="en-US" sz="3200" dirty="0" smtClean="0"/>
              <a:t>Ngày nào lớp 7A thu gom được trên 100 chai nhựa?</a:t>
            </a:r>
            <a:endParaRPr lang="en-US" sz="3200" dirty="0"/>
          </a:p>
        </p:txBody>
      </p:sp>
      <p:pic>
        <p:nvPicPr>
          <p:cNvPr id="3" name="Picture 2"/>
          <p:cNvPicPr>
            <a:picLocks noChangeAspect="1"/>
          </p:cNvPicPr>
          <p:nvPr/>
        </p:nvPicPr>
        <p:blipFill>
          <a:blip r:embed="rId2"/>
          <a:stretch>
            <a:fillRect/>
          </a:stretch>
        </p:blipFill>
        <p:spPr>
          <a:xfrm>
            <a:off x="1487656" y="2076451"/>
            <a:ext cx="9311938" cy="4543194"/>
          </a:xfrm>
          <a:prstGeom prst="rect">
            <a:avLst/>
          </a:prstGeom>
        </p:spPr>
      </p:pic>
    </p:spTree>
    <p:extLst>
      <p:ext uri="{BB962C8B-B14F-4D97-AF65-F5344CB8AC3E}">
        <p14:creationId xmlns:p14="http://schemas.microsoft.com/office/powerpoint/2010/main" val="372441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82AB88CB-A699-4959-96D0-43D8FFA5A597}"/>
              </a:ext>
            </a:extLst>
          </p:cNvPr>
          <p:cNvSpPr/>
          <p:nvPr/>
        </p:nvSpPr>
        <p:spPr>
          <a:xfrm>
            <a:off x="2294320" y="2187569"/>
            <a:ext cx="7603363"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CỦNG CỐ KIẾN THỨC</a:t>
            </a:r>
          </a:p>
        </p:txBody>
      </p:sp>
      <p:sp>
        <p:nvSpPr>
          <p:cNvPr id="2" name="Rectangle 1"/>
          <p:cNvSpPr/>
          <p:nvPr/>
        </p:nvSpPr>
        <p:spPr>
          <a:xfrm>
            <a:off x="251012" y="2826127"/>
            <a:ext cx="11940988" cy="4031873"/>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endParaRPr lang="en-US" sz="32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31081" y="2913017"/>
            <a:ext cx="5603966" cy="809898"/>
          </a:xfrm>
          <a:prstGeom prst="rect">
            <a:avLst/>
          </a:prstGeom>
          <a:ln>
            <a:noFill/>
          </a:ln>
        </p:spPr>
        <p:txBody>
          <a:bodyPr vert="horz" wrap="none" lIns="91440" tIns="45720" rIns="91440" bIns="45720" rtlCol="0">
            <a:normAutofit/>
          </a:bodyPr>
          <a:lstStyle/>
          <a:p>
            <a:pPr algn="just"/>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thảo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luận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nhóm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đôi</a:t>
            </a:r>
            <a:endParaRPr lang="en-US" sz="3200" b="1" dirty="0">
              <a:solidFill>
                <a:srgbClr val="FF0000"/>
              </a:solidFill>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1736407" y="2437311"/>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z3559809300782_dce884ffedc6d55429a584d29526cb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51" y="1403257"/>
            <a:ext cx="11522603" cy="339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 Box 8">
            <a:extLst>
              <a:ext uri="{FF2B5EF4-FFF2-40B4-BE49-F238E27FC236}">
                <a16:creationId xmlns="" xmlns:a16="http://schemas.microsoft.com/office/drawing/2014/main" id="{421ADBCF-D4A1-45AD-9714-27F26C2A8689}"/>
              </a:ext>
            </a:extLst>
          </p:cNvPr>
          <p:cNvSpPr txBox="1">
            <a:spLocks noChangeArrowheads="1"/>
          </p:cNvSpPr>
          <p:nvPr/>
        </p:nvSpPr>
        <p:spPr bwMode="auto">
          <a:xfrm>
            <a:off x="1862797" y="219347"/>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5400" b="1" dirty="0">
                <a:solidFill>
                  <a:srgbClr val="FF0066"/>
                </a:solidFill>
                <a:latin typeface="Times New Roman" panose="02020603050405020304" pitchFamily="18" charset="0"/>
                <a:cs typeface="Times New Roman" panose="02020603050405020304" pitchFamily="18" charset="0"/>
              </a:rPr>
              <a:t>TIẾT …..</a:t>
            </a:r>
          </a:p>
        </p:txBody>
      </p:sp>
      <p:sp>
        <p:nvSpPr>
          <p:cNvPr id="4" name="Rectangle 2">
            <a:extLst>
              <a:ext uri="{FF2B5EF4-FFF2-40B4-BE49-F238E27FC236}">
                <a16:creationId xmlns="" xmlns:a16="http://schemas.microsoft.com/office/drawing/2014/main" id="{3766E115-EF35-475C-9205-CDC815EB80DF}"/>
              </a:ext>
            </a:extLst>
          </p:cNvPr>
          <p:cNvSpPr/>
          <p:nvPr/>
        </p:nvSpPr>
        <p:spPr>
          <a:xfrm>
            <a:off x="1283745" y="1009628"/>
            <a:ext cx="9924833" cy="1754326"/>
          </a:xfrm>
          <a:prstGeom prst="rect">
            <a:avLst/>
          </a:prstGeom>
          <a:noFill/>
        </p:spPr>
        <p:txBody>
          <a:bodyPr wrap="none" lIns="91440" tIns="45720" rIns="91440" bIns="45720">
            <a:spAutoFit/>
          </a:bodyPr>
          <a:lstStyle/>
          <a:p>
            <a:pPr algn="ctr"/>
            <a:r>
              <a:rPr lang="en-US" sz="5400" b="1" u="sng"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 3:</a:t>
            </a:r>
            <a:r>
              <a:rPr lang="en-US" sz="54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BIỂU ĐỒ ĐOẠN THẲNG</a:t>
            </a:r>
            <a:endPar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r>
              <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(Tiết 1, 2)</a:t>
            </a:r>
            <a:endParaRPr lang="en-US"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877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63689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smtClean="0">
                <a:solidFill>
                  <a:srgbClr val="FF0000"/>
                </a:solidFill>
                <a:latin typeface="Times New Roman" pitchFamily="18" charset="0"/>
                <a:ea typeface="Calibri" panose="020F0502020204030204" pitchFamily="34" charset="0"/>
                <a:cs typeface="Times New Roman" pitchFamily="18" charset="0"/>
              </a:rPr>
              <a:t>Giới thiệu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9" t="10690" r="13485" b="11518"/>
          <a:stretch/>
        </p:blipFill>
        <p:spPr bwMode="auto">
          <a:xfrm>
            <a:off x="31864" y="1302108"/>
            <a:ext cx="100965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ngtree-student-learn-write-homework-thinking-about-the-problem-png-image_381912.jpg"/>
          <p:cNvPicPr>
            <a:picLocks noChangeAspect="1"/>
          </p:cNvPicPr>
          <p:nvPr/>
        </p:nvPicPr>
        <p:blipFill>
          <a:blip r:embed="rId3" cstate="print">
            <a:lum bright="10000"/>
          </a:blip>
          <a:stretch>
            <a:fillRect/>
          </a:stretch>
        </p:blipFill>
        <p:spPr>
          <a:xfrm>
            <a:off x="276224" y="3924297"/>
            <a:ext cx="2724151" cy="2724151"/>
          </a:xfrm>
          <a:prstGeom prst="rect">
            <a:avLst/>
          </a:prstGeom>
        </p:spPr>
      </p:pic>
      <p:pic>
        <p:nvPicPr>
          <p:cNvPr id="20482" name="Picture 2" descr="z3559811236009_0589722abbc6c2547fb64d37bead13f9"/>
          <p:cNvPicPr>
            <a:picLocks noChangeAspect="1" noChangeArrowheads="1"/>
          </p:cNvPicPr>
          <p:nvPr/>
        </p:nvPicPr>
        <p:blipFill rotWithShape="1">
          <a:blip r:embed="rId4">
            <a:extLst>
              <a:ext uri="{28A0092B-C50C-407E-A947-70E740481C1C}">
                <a14:useLocalDpi xmlns:a14="http://schemas.microsoft.com/office/drawing/2010/main" val="0"/>
              </a:ext>
            </a:extLst>
          </a:blip>
          <a:srcRect l="14000" t="32618" r="12163" b="5986"/>
          <a:stretch/>
        </p:blipFill>
        <p:spPr bwMode="auto">
          <a:xfrm>
            <a:off x="2838450" y="2533650"/>
            <a:ext cx="9209464" cy="40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 xmlns:a16="http://schemas.microsoft.com/office/drawing/2014/main" id="{E736D542-09DA-4A9F-9C8C-DA318D3AB632}"/>
              </a:ext>
            </a:extLst>
          </p:cNvPr>
          <p:cNvSpPr txBox="1">
            <a:spLocks/>
          </p:cNvSpPr>
          <p:nvPr/>
        </p:nvSpPr>
        <p:spPr>
          <a:xfrm>
            <a:off x="800100" y="1443041"/>
            <a:ext cx="11391901" cy="1018407"/>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r>
              <a:rPr lang="en-US" sz="3000" b="1" dirty="0" smtClean="0">
                <a:solidFill>
                  <a:schemeClr val="tx1"/>
                </a:solidFill>
                <a:latin typeface="Times New Roman" pitchFamily="18" charset="0"/>
                <a:cs typeface="Times New Roman" pitchFamily="18" charset="0"/>
              </a:rPr>
              <a:t> Quan sát Hình, em hãy cho biết số ly bán được lần lượt trong các ngày thứ ba, tư, năm? Số liệu vừa tìn được tắng hay giảm?</a:t>
            </a:r>
            <a:endParaRPr lang="en-US" sz="3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6" presetClass="emph" presetSubtype="0" fill="hold" nodeType="withEffect">
                                  <p:stCondLst>
                                    <p:cond delay="0"/>
                                  </p:stCondLst>
                                  <p:childTnLst>
                                    <p:animScale>
                                      <p:cBhvr>
                                        <p:cTn id="11" dur="2000" fill="hold"/>
                                        <p:tgtEl>
                                          <p:spTgt spid="5"/>
                                        </p:tgtEl>
                                      </p:cBhvr>
                                      <p:by x="150000" y="150000"/>
                                    </p:animScale>
                                  </p:childTnLst>
                                </p:cTn>
                              </p:par>
                              <p:par>
                                <p:cTn id="12" presetID="17"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linds(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p:cNvPicPr>
            <a:picLocks noChangeAspect="1" noChangeArrowheads="1"/>
          </p:cNvPicPr>
          <p:nvPr/>
        </p:nvPicPr>
        <p:blipFill>
          <a:blip r:embed="rId2" cstate="print">
            <a:lum bright="10000"/>
          </a:blip>
          <a:srcRect/>
          <a:stretch>
            <a:fillRect/>
          </a:stretch>
        </p:blipFill>
        <p:spPr bwMode="auto">
          <a:xfrm>
            <a:off x="9877425" y="4471989"/>
            <a:ext cx="2366828" cy="2366828"/>
          </a:xfrm>
          <a:prstGeom prst="ellipse">
            <a:avLst/>
          </a:prstGeom>
          <a:ln>
            <a:noFill/>
          </a:ln>
          <a:effectLst>
            <a:softEdge rad="112500"/>
          </a:effectLst>
        </p:spPr>
      </p:pic>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Làm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quen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với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số</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nguyên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âm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srcRect/>
          <a:stretch>
            <a:fillRect/>
          </a:stretch>
        </p:blipFill>
        <p:spPr bwMode="auto">
          <a:xfrm>
            <a:off x="466729" y="1686511"/>
            <a:ext cx="951904" cy="976312"/>
          </a:xfrm>
          <a:prstGeom prst="ellipse">
            <a:avLst/>
          </a:prstGeom>
          <a:ln>
            <a:noFill/>
          </a:ln>
          <a:effectLst>
            <a:softEdge rad="112500"/>
          </a:effectLst>
        </p:spPr>
      </p:pic>
      <p:sp>
        <p:nvSpPr>
          <p:cNvPr id="5" name="Rectangle 4"/>
          <p:cNvSpPr/>
          <p:nvPr/>
        </p:nvSpPr>
        <p:spPr>
          <a:xfrm>
            <a:off x="1418633" y="1686511"/>
            <a:ext cx="9363667" cy="5016758"/>
          </a:xfrm>
          <a:prstGeom prst="rect">
            <a:avLst/>
          </a:prstGeom>
        </p:spPr>
        <p:txBody>
          <a:bodyPr wrap="square">
            <a:spAutoFit/>
          </a:bodyPr>
          <a:lstStyle/>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Để biểu diễn sự thay đổi của một đối tượng theo thời gian, người ta thường dùng biểu đồ đoạn thẳng</a:t>
            </a:r>
            <a:r>
              <a:rPr lang="en-US" sz="3200" b="1" dirty="0" smtClean="0">
                <a:latin typeface="Times New Roman" panose="02020603050405020304" pitchFamily="18" charset="0"/>
                <a:ea typeface="Times New Roman" panose="02020603050405020304" pitchFamily="18" charset="0"/>
              </a:rPr>
              <a:t>.</a:t>
            </a:r>
          </a:p>
          <a:p>
            <a:pPr lvl="0">
              <a:spcAft>
                <a:spcPts val="0"/>
              </a:spcAft>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Hai trục vuông góc: trục ngang biểu diễn các mốc thời gian. Trục dọc biểu diễn độ lớn của dữ liệu</a:t>
            </a:r>
            <a:r>
              <a:rPr lang="en-US" sz="3200" b="1" dirty="0" smtClean="0">
                <a:latin typeface="Times New Roman" panose="02020603050405020304" pitchFamily="18" charset="0"/>
                <a:ea typeface="Times New Roman" panose="02020603050405020304" pitchFamily="18" charset="0"/>
              </a:rPr>
              <a:t>.</a:t>
            </a:r>
          </a:p>
          <a:p>
            <a:pPr marL="342900" lvl="0" indent="-342900">
              <a:spcAft>
                <a:spcPts val="0"/>
              </a:spcAft>
              <a:buFont typeface="Times New Roman" panose="02020603050405020304" pitchFamily="18" charset="0"/>
              <a:buChar char="-"/>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Các đạon thẳng nối nhau tạo thành một đường gấp khúc cho ta thấy được sự thay đổi của dữ liệu </a:t>
            </a:r>
            <a:r>
              <a:rPr lang="en-US" sz="3200" b="1" dirty="0" smtClean="0">
                <a:latin typeface="Times New Roman" panose="02020603050405020304" pitchFamily="18" charset="0"/>
                <a:ea typeface="Times New Roman" panose="02020603050405020304" pitchFamily="18" charset="0"/>
              </a:rPr>
              <a:t>theo </a:t>
            </a:r>
            <a:r>
              <a:rPr lang="en-US" sz="3200" b="1" dirty="0">
                <a:latin typeface="Times New Roman" panose="02020603050405020304" pitchFamily="18" charset="0"/>
                <a:ea typeface="Times New Roman" panose="02020603050405020304" pitchFamily="18" charset="0"/>
              </a:rPr>
              <a:t>thời gian.</a:t>
            </a:r>
            <a:endParaRPr lang="en-US" sz="3200" b="1" dirty="0">
              <a:effectLst/>
              <a:latin typeface="Times New Roman" panose="02020603050405020304" pitchFamily="18" charset="0"/>
              <a:ea typeface="Times New Roman" panose="02020603050405020304" pitchFamily="18" charset="0"/>
            </a:endParaRPr>
          </a:p>
        </p:txBody>
      </p:sp>
      <p:sp>
        <p:nvSpPr>
          <p:cNvPr id="13"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516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5132"/>
                                        </p:tgtEl>
                                        <p:attrNameLst>
                                          <p:attrName>style.visibility</p:attrName>
                                        </p:attrNameLst>
                                      </p:cBhvr>
                                      <p:to>
                                        <p:strVal val="visible"/>
                                      </p:to>
                                    </p:set>
                                    <p:animEffect transition="in" filter="wedge">
                                      <p:cBhvr>
                                        <p:cTn id="13" dur="1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59530" y="2508067"/>
            <a:ext cx="7927519" cy="809898"/>
          </a:xfrm>
          <a:prstGeom prst="rect">
            <a:avLst/>
          </a:prstGeom>
          <a:ln>
            <a:noFill/>
          </a:ln>
        </p:spPr>
        <p:txBody>
          <a:bodyPr vert="horz" wrap="none" lIns="91440" tIns="45720" rIns="91440" bIns="45720" rtlCol="0">
            <a:noAutofit/>
          </a:bodyPr>
          <a:lstStyle/>
          <a:p>
            <a:pPr algn="just"/>
            <a:r>
              <a:rPr lang="en-US" sz="4000" b="1" dirty="0" smtClean="0">
                <a:latin typeface="Times New Roman" pitchFamily="18" charset="0"/>
                <a:cs typeface="Times New Roman" pitchFamily="18" charset="0"/>
              </a:rPr>
              <a:t>Học sinh thảo luận nhóm đôi nghiên cứu</a:t>
            </a:r>
          </a:p>
          <a:p>
            <a:pPr algn="just"/>
            <a:r>
              <a:rPr lang="en-US" sz="4000" b="1" dirty="0" smtClean="0">
                <a:latin typeface="Times New Roman" pitchFamily="18" charset="0"/>
                <a:cs typeface="Times New Roman" pitchFamily="18" charset="0"/>
              </a:rPr>
              <a:t> các bước vẽ biểu đồ đoạn thẳng</a:t>
            </a:r>
            <a:endParaRPr lang="en-US" sz="4000" b="1" dirty="0">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707707" y="2032362"/>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80"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itchFamily="18" charset="0"/>
                <a:ea typeface="Calibri" panose="020F0502020204030204" pitchFamily="34" charset="0"/>
                <a:cs typeface="Times New Roman" pitchFamily="18" charset="0"/>
              </a:rPr>
              <a:t>2</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Vẽ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97013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err="1">
                <a:solidFill>
                  <a:srgbClr val="FF0000"/>
                </a:solidFill>
                <a:effectLst/>
                <a:latin typeface="Times New Roman" pitchFamily="18" charset="0"/>
                <a:ea typeface="Calibri" panose="020F0502020204030204" pitchFamily="34" charset="0"/>
                <a:cs typeface="Times New Roman" pitchFamily="18" charset="0"/>
              </a:rPr>
              <a:t>Tiết</a:t>
            </a:r>
            <a:r>
              <a:rPr lang="en-US"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Bài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1: </a:t>
            </a:r>
            <a:r>
              <a:rPr lang="en-US" sz="3200" b="1" dirty="0" smtClean="0">
                <a:solidFill>
                  <a:srgbClr val="FFFFFF"/>
                </a:solidFill>
                <a:effectLst/>
                <a:latin typeface="Times New Roman" pitchFamily="18" charset="0"/>
                <a:ea typeface="Calibri" panose="020F0502020204030204" pitchFamily="34" charset="0"/>
                <a:cs typeface="Times New Roman" pitchFamily="18" charset="0"/>
              </a:rPr>
              <a:t>SỐ NGUYÊN ÂM VÀ TẬP HỢP CÁC SỐ NGUYÊN</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smtClean="0">
                <a:solidFill>
                  <a:srgbClr val="FF0000"/>
                </a:solidFill>
                <a:latin typeface="Times New Roman" pitchFamily="18" charset="0"/>
                <a:ea typeface="Calibri" panose="020F0502020204030204" pitchFamily="34" charset="0"/>
                <a:cs typeface="Times New Roman" pitchFamily="18" charset="0"/>
              </a:rPr>
              <a:t>2. Vẽ Biểu đồ đoạn thẳng:</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cstate="print"/>
          <a:srcRect/>
          <a:stretch>
            <a:fillRect/>
          </a:stretch>
        </p:blipFill>
        <p:spPr bwMode="auto">
          <a:xfrm>
            <a:off x="466729" y="1709742"/>
            <a:ext cx="951904" cy="976312"/>
          </a:xfrm>
          <a:prstGeom prst="ellipse">
            <a:avLst/>
          </a:prstGeom>
          <a:ln>
            <a:noFill/>
          </a:ln>
          <a:effectLst>
            <a:softEdge rad="112500"/>
          </a:effectLst>
        </p:spPr>
      </p:pic>
      <p:pic>
        <p:nvPicPr>
          <p:cNvPr id="14" name="Picture 12"/>
          <p:cNvPicPr>
            <a:picLocks noChangeAspect="1" noChangeArrowheads="1"/>
          </p:cNvPicPr>
          <p:nvPr/>
        </p:nvPicPr>
        <p:blipFill>
          <a:blip r:embed="rId3" cstate="print">
            <a:lum bright="10000"/>
          </a:blip>
          <a:srcRect/>
          <a:stretch>
            <a:fillRect/>
          </a:stretch>
        </p:blipFill>
        <p:spPr bwMode="auto">
          <a:xfrm>
            <a:off x="9287691" y="3934507"/>
            <a:ext cx="2904309" cy="2904309"/>
          </a:xfrm>
          <a:prstGeom prst="ellipse">
            <a:avLst/>
          </a:prstGeom>
          <a:ln>
            <a:noFill/>
          </a:ln>
          <a:effectLst>
            <a:softEdge rad="112500"/>
          </a:effectLst>
        </p:spPr>
      </p:pic>
      <p:sp>
        <p:nvSpPr>
          <p:cNvPr id="5" name="Rectangle 4"/>
          <p:cNvSpPr/>
          <p:nvPr/>
        </p:nvSpPr>
        <p:spPr>
          <a:xfrm>
            <a:off x="1418633" y="1426128"/>
            <a:ext cx="9144000" cy="5016758"/>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endParaRPr lang="en-US" sz="3200" b="1" dirty="0">
              <a:effectLst/>
              <a:latin typeface="Times New Roman" panose="02020603050405020304" pitchFamily="18" charset="0"/>
              <a:ea typeface="Times New Roman" panose="02020603050405020304" pitchFamily="18" charset="0"/>
            </a:endParaRPr>
          </a:p>
        </p:txBody>
      </p:sp>
      <p:sp>
        <p:nvSpPr>
          <p:cNvPr id="16"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PPPT6 CTST 53

</file>

<file path=docProps/app.xml><?xml version="1.0" encoding="utf-8"?>
<Properties xmlns="http://schemas.openxmlformats.org/officeDocument/2006/extended-properties" xmlns:vt="http://schemas.openxmlformats.org/officeDocument/2006/docPropsVTypes">
  <TotalTime>3173</TotalTime>
  <Words>666</Words>
  <PresentationFormat>Widescreen</PresentationFormat>
  <Paragraphs>173</Paragraphs>
  <Slides>16</Slides>
  <Notes>1</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16</vt:i4>
      </vt:variant>
    </vt:vector>
  </HeadingPairs>
  <TitlesOfParts>
    <vt:vector size="32" baseType="lpstr">
      <vt:lpstr>Calibri Light</vt:lpstr>
      <vt:lpstr>等线</vt:lpstr>
      <vt:lpstr>Calibri</vt:lpstr>
      <vt:lpstr>Times New Roman</vt:lpstr>
      <vt:lpstr>Arial</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1: Bảng dữ liệu sau cho biết số cá bắt được trong một giờ từ 7giờ đến 12h của bạn Cát. Em hãy vẽ biểu đồ đoạn thẳng biểu diễn bảng dữ liệu này.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2021-06-22T15:39:08Z</dcterms:created>
  <dcterms:modified xsi:type="dcterms:W3CDTF">2022-07-29T16:01:20Z</dcterms:modified>
</cp:coreProperties>
</file>