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7"/>
  </p:notesMasterIdLst>
  <p:sldIdLst>
    <p:sldId id="256" r:id="rId4"/>
    <p:sldId id="362" r:id="rId5"/>
    <p:sldId id="432" r:id="rId6"/>
    <p:sldId id="501" r:id="rId7"/>
    <p:sldId id="502" r:id="rId8"/>
    <p:sldId id="503" r:id="rId9"/>
    <p:sldId id="504" r:id="rId10"/>
    <p:sldId id="505" r:id="rId11"/>
    <p:sldId id="506" r:id="rId12"/>
    <p:sldId id="507" r:id="rId13"/>
    <p:sldId id="508" r:id="rId14"/>
    <p:sldId id="509"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E5"/>
    <a:srgbClr val="F8F8F8"/>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3970" autoAdjust="0"/>
  </p:normalViewPr>
  <p:slideViewPr>
    <p:cSldViewPr snapToGrid="0">
      <p:cViewPr varScale="1">
        <p:scale>
          <a:sx n="80" d="100"/>
          <a:sy n="80" d="100"/>
        </p:scale>
        <p:origin x="826"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0.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4.bin"/><Relationship Id="rId8" Type="http://schemas.openxmlformats.org/officeDocument/2006/relationships/image" Target="../media/image6.wmf"/><Relationship Id="rId7" Type="http://schemas.openxmlformats.org/officeDocument/2006/relationships/oleObject" Target="../embeddings/oleObject3.bin"/><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 Id="rId3" Type="http://schemas.openxmlformats.org/officeDocument/2006/relationships/oleObject" Target="../embeddings/oleObject1.bin"/><Relationship Id="rId2" Type="http://schemas.openxmlformats.org/officeDocument/2006/relationships/image" Target="../media/image3.png"/><Relationship Id="rId12" Type="http://schemas.openxmlformats.org/officeDocument/2006/relationships/vmlDrawing" Target="../drawings/vmlDrawing1.vml"/><Relationship Id="rId11" Type="http://schemas.openxmlformats.org/officeDocument/2006/relationships/slideLayout" Target="../slideLayouts/slideLayout33.xml"/><Relationship Id="rId10" Type="http://schemas.openxmlformats.org/officeDocument/2006/relationships/image" Target="../media/image7.wmf"/><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5. Đo chiều dài </a:t>
            </a:r>
            <a:endPar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r>
              <a:rPr lang="en-US" altLang="vi-VN" sz="3000" kern="0">
                <a:solidFill>
                  <a:schemeClr val="bg1"/>
                </a:solidFill>
                <a:latin typeface="Comfortaa" pitchFamily="2" charset="0"/>
              </a:rPr>
              <a:t>Cô</a:t>
            </a:r>
            <a:r>
              <a:rPr lang="vi-VN" sz="3000" kern="0">
                <a:solidFill>
                  <a:schemeClr val="bg1"/>
                </a:solidFill>
                <a:latin typeface="Comfortaa" pitchFamily="2" charset="0"/>
              </a:rPr>
              <a:t> Nguyễn </a:t>
            </a:r>
            <a:r>
              <a:rPr lang="en-US" altLang="vi-VN" sz="3000" kern="0">
                <a:solidFill>
                  <a:schemeClr val="bg1"/>
                </a:solidFill>
                <a:latin typeface="Comfortaa" pitchFamily="2" charset="0"/>
              </a:rPr>
              <a:t>Thị Tùng</a:t>
            </a:r>
            <a:r>
              <a:rPr lang="vi-VN" sz="3000" kern="0">
                <a:solidFill>
                  <a:schemeClr val="bg1"/>
                </a:solidFill>
                <a:latin typeface="Comfortaa" pitchFamily="2" charset="0"/>
              </a:rPr>
              <a:t> </a:t>
            </a: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4865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94;p49"/>
          <p:cNvSpPr txBox="1"/>
          <p:nvPr/>
        </p:nvSpPr>
        <p:spPr>
          <a:xfrm>
            <a:off x="1066800" y="384876"/>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Tại sao cần ước lượng chiều dài trước khi đo?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Một học sinh tiến hành đo chiều dài của một chiếc lá như trong hình dưới. Em hãy phân thích và nêu nhận xét về cách đặt thước và đặt mắt của bạn. Hãy chỉ ra các lỗi (nếu có) trong phép đo này. </a:t>
            </a:r>
            <a:endParaRPr lang="vi-VN" sz="2500" kern="0">
              <a:solidFill>
                <a:srgbClr val="F8F8F8"/>
              </a:solidFill>
              <a:latin typeface="Itim" panose="00000500000000000000" pitchFamily="2" charset="-34"/>
              <a:cs typeface="Itim" panose="00000500000000000000" pitchFamily="2" charset="-34"/>
            </a:endParaRPr>
          </a:p>
        </p:txBody>
      </p:sp>
      <p:sp>
        <p:nvSpPr>
          <p:cNvPr id="7" name="Google Shape;1794;p49"/>
          <p:cNvSpPr txBox="1"/>
          <p:nvPr/>
        </p:nvSpPr>
        <p:spPr>
          <a:xfrm>
            <a:off x="3532686" y="218060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2715895"/>
            <a:ext cx="6644640" cy="30149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Vì nó giúp ta chọn thước phù hợp với kích thước và hình dạng của vật, từ đó ta chỉ cần đo một lần, tránh bị sai số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Có 2 lỗi sai trong phép đo: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Đặt thước không dọc theo chiều dài của vật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Đặt mắt không nhìn theo hướng vuông góc với cạnh thước ở đầu kia của vật </a:t>
            </a:r>
            <a:endParaRPr lang="en-US" sz="2500" kern="0">
              <a:solidFill>
                <a:srgbClr val="F8F8F8"/>
              </a:solidFill>
              <a:latin typeface="Itim" panose="00000500000000000000" pitchFamily="2" charset="-34"/>
              <a:cs typeface="Itim" panose="00000500000000000000" pitchFamily="2" charset="-34"/>
            </a:endParaRPr>
          </a:p>
        </p:txBody>
      </p:sp>
      <p:pic>
        <p:nvPicPr>
          <p:cNvPr id="3" name="Picture 2"/>
          <p:cNvPicPr>
            <a:picLocks noChangeAspect="1"/>
          </p:cNvPicPr>
          <p:nvPr/>
        </p:nvPicPr>
        <p:blipFill>
          <a:blip r:embed="rId2"/>
          <a:stretch>
            <a:fillRect/>
          </a:stretch>
        </p:blipFill>
        <p:spPr>
          <a:xfrm>
            <a:off x="7711230" y="1864698"/>
            <a:ext cx="4328370"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Vận dụng cách đo chiều dài </a:t>
            </a:r>
            <a:br>
              <a:rPr lang="en-GB" sz="5000">
                <a:solidFill>
                  <a:srgbClr val="FFFF00"/>
                </a:solidFill>
                <a:latin typeface="Itim" panose="00000500000000000000" pitchFamily="2" charset="-34"/>
                <a:cs typeface="Itim" panose="00000500000000000000" pitchFamily="2" charset="-34"/>
              </a:rPr>
            </a:br>
            <a:r>
              <a:rPr lang="en-GB" sz="5000">
                <a:solidFill>
                  <a:srgbClr val="FFFF00"/>
                </a:solidFill>
                <a:latin typeface="Itim" panose="00000500000000000000" pitchFamily="2" charset="-34"/>
                <a:cs typeface="Itim" panose="00000500000000000000" pitchFamily="2" charset="-34"/>
              </a:rPr>
              <a:t>vào đo thể tích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420442"/>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04</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Đơn vị đo thể tích thường dùng là mét khối (m</a:t>
            </a:r>
            <a:r>
              <a:rPr lang="en-US" sz="3000" b="0" baseline="30000">
                <a:solidFill>
                  <a:srgbClr val="FFFF00"/>
                </a:solidFill>
                <a:latin typeface="Itim" panose="00000500000000000000" pitchFamily="2" charset="-34"/>
                <a:cs typeface="Itim" panose="00000500000000000000" pitchFamily="2" charset="-34"/>
              </a:rPr>
              <a:t>3</a:t>
            </a:r>
            <a:r>
              <a:rPr lang="en-US" sz="3000" b="0">
                <a:solidFill>
                  <a:srgbClr val="FFFF00"/>
                </a:solidFill>
                <a:latin typeface="Itim" panose="00000500000000000000" pitchFamily="2" charset="-34"/>
                <a:cs typeface="Itim" panose="00000500000000000000" pitchFamily="2" charset="-34"/>
              </a:rPr>
              <a:t>) và lít (L) </a:t>
            </a:r>
            <a:endParaRPr sz="3000" b="0">
              <a:solidFill>
                <a:srgbClr val="FFFF00"/>
              </a:solidFill>
              <a:latin typeface="Itim" panose="00000500000000000000" pitchFamily="2" charset="-34"/>
              <a:cs typeface="Itim" panose="00000500000000000000" pitchFamily="2" charset="-34"/>
            </a:endParaRPr>
          </a:p>
        </p:txBody>
      </p:sp>
      <p:sp>
        <p:nvSpPr>
          <p:cNvPr id="4" name="Google Shape;1794;p49"/>
          <p:cNvSpPr txBox="1"/>
          <p:nvPr/>
        </p:nvSpPr>
        <p:spPr>
          <a:xfrm>
            <a:off x="971550" y="922283"/>
            <a:ext cx="475067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Vật rắn không thấm nước bỏ lọt bình chia độ </a:t>
            </a:r>
            <a:endParaRPr lang="vi-VN" sz="2500" kern="0">
              <a:solidFill>
                <a:srgbClr val="F8F8F8"/>
              </a:solidFill>
              <a:latin typeface="Itim" panose="00000500000000000000" pitchFamily="2" charset="-34"/>
              <a:cs typeface="Itim" panose="00000500000000000000" pitchFamily="2" charset="-34"/>
            </a:endParaRPr>
          </a:p>
        </p:txBody>
      </p:sp>
      <p:sp>
        <p:nvSpPr>
          <p:cNvPr id="7" name="Google Shape;1794;p49"/>
          <p:cNvSpPr txBox="1"/>
          <p:nvPr/>
        </p:nvSpPr>
        <p:spPr>
          <a:xfrm>
            <a:off x="6558783" y="922283"/>
            <a:ext cx="475067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Vật rắn không thấm nước không bỏ lọt bình chia độ </a:t>
            </a:r>
            <a:endParaRPr lang="vi-VN" sz="2500" kern="0">
              <a:solidFill>
                <a:srgbClr val="F8F8F8"/>
              </a:solidFill>
              <a:latin typeface="Itim" panose="00000500000000000000" pitchFamily="2" charset="-34"/>
              <a:cs typeface="Itim" panose="00000500000000000000" pitchFamily="2" charset="-34"/>
            </a:endParaRPr>
          </a:p>
        </p:txBody>
      </p:sp>
      <p:pic>
        <p:nvPicPr>
          <p:cNvPr id="8" name="Picture 7"/>
          <p:cNvPicPr>
            <a:picLocks noChangeAspect="1"/>
          </p:cNvPicPr>
          <p:nvPr/>
        </p:nvPicPr>
        <p:blipFill>
          <a:blip r:embed="rId1"/>
          <a:stretch>
            <a:fillRect/>
          </a:stretch>
        </p:blipFill>
        <p:spPr>
          <a:xfrm>
            <a:off x="1640415" y="1964823"/>
            <a:ext cx="3412945" cy="3657600"/>
          </a:xfrm>
          <a:prstGeom prst="rect">
            <a:avLst/>
          </a:prstGeom>
        </p:spPr>
      </p:pic>
      <p:pic>
        <p:nvPicPr>
          <p:cNvPr id="10" name="Picture 9"/>
          <p:cNvPicPr>
            <a:picLocks noChangeAspect="1"/>
          </p:cNvPicPr>
          <p:nvPr/>
        </p:nvPicPr>
        <p:blipFill>
          <a:blip r:embed="rId2"/>
          <a:stretch>
            <a:fillRect/>
          </a:stretch>
        </p:blipFill>
        <p:spPr>
          <a:xfrm>
            <a:off x="7217431" y="1964823"/>
            <a:ext cx="3433380" cy="3657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Đơn vị đo chiều dài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Trong hệ đơn vị đo lường hợp pháp của nước ta, đơn vị đo độ dài là mét, kí hiệu là m </a:t>
            </a:r>
            <a:endParaRPr sz="3000" b="0">
              <a:solidFill>
                <a:srgbClr val="FFFF00"/>
              </a:solidFill>
              <a:latin typeface="Itim" panose="00000500000000000000" pitchFamily="2" charset="-34"/>
              <a:cs typeface="Itim" panose="00000500000000000000" pitchFamily="2" charset="-34"/>
            </a:endParaRPr>
          </a:p>
        </p:txBody>
      </p:sp>
      <p:sp>
        <p:nvSpPr>
          <p:cNvPr id="19" name="Google Shape;1794;p49"/>
          <p:cNvSpPr txBox="1"/>
          <p:nvPr/>
        </p:nvSpPr>
        <p:spPr>
          <a:xfrm>
            <a:off x="629920" y="1209040"/>
            <a:ext cx="9034780" cy="210883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kern="0">
                <a:solidFill>
                  <a:srgbClr val="F8F8F8"/>
                </a:solidFill>
                <a:latin typeface="Itim" panose="00000500000000000000" pitchFamily="2" charset="-34"/>
                <a:cs typeface="Itim" panose="00000500000000000000" pitchFamily="2" charset="-34"/>
              </a:rPr>
              <a:t>Một số đơn vị đo độ dài khác thường gặp: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1 milimet (mm) = 0,001 m (1 m = 1 000 mm)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1 xentimet (cm) = 0,01 m (1 m = 100 cm)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1 đềximet (dm) = 0,01 m (1 m = 10 dm)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1 kilômet (km) = 1 000 m (1 m = 0,001 km) </a:t>
            </a:r>
            <a:endParaRPr lang="vi-VN" sz="2500" kern="0">
              <a:solidFill>
                <a:srgbClr val="F8F8F8"/>
              </a:solidFill>
              <a:latin typeface="Itim" panose="00000500000000000000" pitchFamily="2" charset="-34"/>
              <a:cs typeface="Itim" panose="00000500000000000000" pitchFamily="2" charset="-34"/>
            </a:endParaRPr>
          </a:p>
        </p:txBody>
      </p:sp>
      <p:pic>
        <p:nvPicPr>
          <p:cNvPr id="4"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225" y="383768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794;p49"/>
          <p:cNvSpPr txBox="1"/>
          <p:nvPr/>
        </p:nvSpPr>
        <p:spPr>
          <a:xfrm>
            <a:off x="894080" y="3578225"/>
            <a:ext cx="10972800" cy="161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Trong thực tế, để đo các độ dài sau đây, người ta thường sử dụng đơn vị nào?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a) Độ cao cửa sổ trong phòng học 	b) Độ sâu của một hồ bơi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 Chu vi của quả cam 			d) Độ dày của cuốn sách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e) Khoảng cách giữa Hà Nội và Huế </a:t>
            </a:r>
            <a:endParaRPr lang="vi-VN" sz="2500" kern="0">
              <a:solidFill>
                <a:srgbClr val="F8F8F8"/>
              </a:solidFill>
              <a:latin typeface="Itim" panose="00000500000000000000" pitchFamily="2" charset="-34"/>
              <a:cs typeface="Itim" panose="00000500000000000000" pitchFamily="2" charset="-34"/>
            </a:endParaRPr>
          </a:p>
        </p:txBody>
      </p:sp>
      <p:sp>
        <p:nvSpPr>
          <p:cNvPr id="6" name="Google Shape;1794;p49"/>
          <p:cNvSpPr txBox="1"/>
          <p:nvPr/>
        </p:nvSpPr>
        <p:spPr>
          <a:xfrm>
            <a:off x="4019520" y="536302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7" name="Google Shape;1794;p49"/>
          <p:cNvSpPr txBox="1"/>
          <p:nvPr/>
        </p:nvSpPr>
        <p:spPr>
          <a:xfrm>
            <a:off x="936625" y="5763260"/>
            <a:ext cx="10972800" cy="9328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a) mét (m) 		b) mét (m) 		c) xentimet (cm)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d) milimet (mm) 	e) kilomet (km)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Dụng cụ đo chiều dài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Tùy theo mục đích, người ta có thể sử dụng các loại thước khác nhau </a:t>
            </a:r>
            <a:endParaRPr sz="3000" b="0">
              <a:solidFill>
                <a:srgbClr val="FFFF00"/>
              </a:solidFill>
              <a:latin typeface="Itim" panose="00000500000000000000" pitchFamily="2" charset="-34"/>
              <a:cs typeface="Itim" panose="00000500000000000000" pitchFamily="2" charset="-34"/>
            </a:endParaRPr>
          </a:p>
        </p:txBody>
      </p:sp>
      <p:pic>
        <p:nvPicPr>
          <p:cNvPr id="8" name="Picture 7"/>
          <p:cNvPicPr>
            <a:picLocks noChangeAspect="1"/>
          </p:cNvPicPr>
          <p:nvPr/>
        </p:nvPicPr>
        <p:blipFill>
          <a:blip r:embed="rId1"/>
          <a:stretch>
            <a:fillRect/>
          </a:stretch>
        </p:blipFill>
        <p:spPr>
          <a:xfrm>
            <a:off x="152400" y="797002"/>
            <a:ext cx="11887200" cy="38383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Ta cần lưu ý đến giới hạn đo (GHĐ) và độ chia nhỏ nhất (ĐCNN) của thước để chọn thước đo phù hợp với vật cần đo </a:t>
            </a:r>
            <a:endParaRPr sz="3000" b="0">
              <a:solidFill>
                <a:srgbClr val="FFFF00"/>
              </a:solidFill>
              <a:latin typeface="Itim" panose="00000500000000000000" pitchFamily="2" charset="-34"/>
              <a:cs typeface="Itim" panose="00000500000000000000" pitchFamily="2" charset="-34"/>
            </a:endParaRPr>
          </a:p>
        </p:txBody>
      </p:sp>
      <p:sp>
        <p:nvSpPr>
          <p:cNvPr id="4" name="Google Shape;1794;p49"/>
          <p:cNvSpPr txBox="1"/>
          <p:nvPr/>
        </p:nvSpPr>
        <p:spPr>
          <a:xfrm>
            <a:off x="152400" y="1184364"/>
            <a:ext cx="932267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GHĐ của thước là độ dài lớn nhất ghi trên thước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ĐCNN của thước là độ dài giữa hai vạch chia liên tiếp trên thước </a:t>
            </a:r>
            <a:endParaRPr lang="vi-VN" sz="2500" kern="0">
              <a:solidFill>
                <a:srgbClr val="F8F8F8"/>
              </a:solidFill>
              <a:latin typeface="Itim" panose="00000500000000000000" pitchFamily="2" charset="-34"/>
              <a:cs typeface="Itim" panose="00000500000000000000" pitchFamily="2" charset="-34"/>
            </a:endParaRPr>
          </a:p>
        </p:txBody>
      </p:sp>
      <p:pic>
        <p:nvPicPr>
          <p:cNvPr id="5"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09322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94;p49"/>
          <p:cNvSpPr txBox="1"/>
          <p:nvPr/>
        </p:nvSpPr>
        <p:spPr>
          <a:xfrm>
            <a:off x="1066800" y="2229444"/>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Xác định GHĐ và ĐCNN của các thước đo trong hình dưới </a:t>
            </a:r>
            <a:endParaRPr lang="vi-VN" sz="2500" kern="0">
              <a:solidFill>
                <a:srgbClr val="F8F8F8"/>
              </a:solidFill>
              <a:latin typeface="Itim" panose="00000500000000000000" pitchFamily="2" charset="-34"/>
              <a:cs typeface="Itim" panose="00000500000000000000" pitchFamily="2" charset="-34"/>
            </a:endParaRPr>
          </a:p>
        </p:txBody>
      </p:sp>
      <p:sp>
        <p:nvSpPr>
          <p:cNvPr id="7" name="Google Shape;1794;p49"/>
          <p:cNvSpPr txBox="1"/>
          <p:nvPr/>
        </p:nvSpPr>
        <p:spPr>
          <a:xfrm>
            <a:off x="1452784" y="273519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52400" y="3192398"/>
            <a:ext cx="449693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a) GHĐ: 100 cm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ĐCNN: </a:t>
            </a: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b) GHĐ: 10 cm; ĐCNN: </a:t>
            </a: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c) GH Đ: 10 cm; ĐCNN: </a:t>
            </a:r>
            <a:endParaRPr lang="en-US" sz="2500" kern="0">
              <a:solidFill>
                <a:srgbClr val="F8F8F8"/>
              </a:solidFill>
              <a:latin typeface="Itim" panose="00000500000000000000" pitchFamily="2" charset="-34"/>
              <a:cs typeface="Itim" panose="00000500000000000000" pitchFamily="2" charset="-34"/>
            </a:endParaRPr>
          </a:p>
        </p:txBody>
      </p:sp>
      <p:pic>
        <p:nvPicPr>
          <p:cNvPr id="10" name="Picture 9"/>
          <p:cNvPicPr>
            <a:picLocks noChangeAspect="1"/>
          </p:cNvPicPr>
          <p:nvPr/>
        </p:nvPicPr>
        <p:blipFill>
          <a:blip r:embed="rId2"/>
          <a:stretch>
            <a:fillRect/>
          </a:stretch>
        </p:blipFill>
        <p:spPr>
          <a:xfrm>
            <a:off x="4918710" y="2708910"/>
            <a:ext cx="7120890" cy="2472690"/>
          </a:xfrm>
          <a:prstGeom prst="rect">
            <a:avLst/>
          </a:prstGeom>
        </p:spPr>
      </p:pic>
      <p:graphicFrame>
        <p:nvGraphicFramePr>
          <p:cNvPr id="11" name="Object 10"/>
          <p:cNvGraphicFramePr>
            <a:graphicFrameLocks noChangeAspect="1"/>
          </p:cNvGraphicFramePr>
          <p:nvPr/>
        </p:nvGraphicFramePr>
        <p:xfrm>
          <a:off x="152400" y="4789329"/>
          <a:ext cx="4406265" cy="822960"/>
        </p:xfrm>
        <a:graphic>
          <a:graphicData uri="http://schemas.openxmlformats.org/presentationml/2006/ole">
            <mc:AlternateContent xmlns:mc="http://schemas.openxmlformats.org/markup-compatibility/2006">
              <mc:Choice xmlns:v="urn:schemas-microsoft-com:vml" Requires="v">
                <p:oleObj spid="_x0000_s0" name="Equation" r:id="rId3" imgW="55473600" imgH="10363200" progId="Equation.DSMT4">
                  <p:embed/>
                </p:oleObj>
              </mc:Choice>
              <mc:Fallback>
                <p:oleObj name="Equation" r:id="rId3" imgW="55473600" imgH="10363200" progId="Equation.DSMT4">
                  <p:embed/>
                  <p:pic>
                    <p:nvPicPr>
                      <p:cNvPr id="0" name="Object 12"/>
                      <p:cNvPicPr/>
                      <p:nvPr/>
                    </p:nvPicPr>
                    <p:blipFill>
                      <a:blip r:embed="rId4"/>
                      <a:stretch>
                        <a:fillRect/>
                      </a:stretch>
                    </p:blipFill>
                    <p:spPr>
                      <a:xfrm>
                        <a:off x="152400" y="4789329"/>
                        <a:ext cx="4406265" cy="82296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152400" y="4023519"/>
          <a:ext cx="4404836" cy="822960"/>
        </p:xfrm>
        <a:graphic>
          <a:graphicData uri="http://schemas.openxmlformats.org/presentationml/2006/ole">
            <mc:AlternateContent xmlns:mc="http://schemas.openxmlformats.org/markup-compatibility/2006">
              <mc:Choice xmlns:v="urn:schemas-microsoft-com:vml" Requires="v">
                <p:oleObj spid="_x0000_s3" name="Equation" r:id="rId5" imgW="55473600" imgH="10363200" progId="Equation.DSMT4">
                  <p:embed/>
                </p:oleObj>
              </mc:Choice>
              <mc:Fallback>
                <p:oleObj name="Equation" r:id="rId5" imgW="55473600" imgH="10363200" progId="Equation.DSMT4">
                  <p:embed/>
                  <p:pic>
                    <p:nvPicPr>
                      <p:cNvPr id="0" name="Object 13"/>
                      <p:cNvPicPr/>
                      <p:nvPr/>
                    </p:nvPicPr>
                    <p:blipFill>
                      <a:blip r:embed="rId6"/>
                      <a:stretch>
                        <a:fillRect/>
                      </a:stretch>
                    </p:blipFill>
                    <p:spPr>
                      <a:xfrm>
                        <a:off x="152400" y="4023519"/>
                        <a:ext cx="4404836" cy="82296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3735034" y="5390295"/>
          <a:ext cx="4064000" cy="822325"/>
        </p:xfrm>
        <a:graphic>
          <a:graphicData uri="http://schemas.openxmlformats.org/presentationml/2006/ole">
            <mc:AlternateContent xmlns:mc="http://schemas.openxmlformats.org/markup-compatibility/2006">
              <mc:Choice xmlns:v="urn:schemas-microsoft-com:vml" Requires="v">
                <p:oleObj spid="_x0000_s8" name="Equation" r:id="rId7" imgW="51206400" imgH="10363200" progId="Equation.DSMT4">
                  <p:embed/>
                </p:oleObj>
              </mc:Choice>
              <mc:Fallback>
                <p:oleObj name="Equation" r:id="rId7" imgW="51206400" imgH="10363200" progId="Equation.DSMT4">
                  <p:embed/>
                  <p:pic>
                    <p:nvPicPr>
                      <p:cNvPr id="0" name="Object 11"/>
                      <p:cNvPicPr/>
                      <p:nvPr/>
                    </p:nvPicPr>
                    <p:blipFill>
                      <a:blip r:embed="rId8"/>
                      <a:stretch>
                        <a:fillRect/>
                      </a:stretch>
                    </p:blipFill>
                    <p:spPr>
                      <a:xfrm>
                        <a:off x="3735034" y="5390295"/>
                        <a:ext cx="4064000" cy="822325"/>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746331" y="6084033"/>
          <a:ext cx="4064000" cy="822325"/>
        </p:xfrm>
        <a:graphic>
          <a:graphicData uri="http://schemas.openxmlformats.org/presentationml/2006/ole">
            <mc:AlternateContent xmlns:mc="http://schemas.openxmlformats.org/markup-compatibility/2006">
              <mc:Choice xmlns:v="urn:schemas-microsoft-com:vml" Requires="v">
                <p:oleObj spid="_x0000_s15" name="Equation" r:id="rId9" imgW="51206400" imgH="10363200" progId="Equation.DSMT4">
                  <p:embed/>
                </p:oleObj>
              </mc:Choice>
              <mc:Fallback>
                <p:oleObj name="Equation" r:id="rId9" imgW="51206400" imgH="10363200" progId="Equation.DSMT4">
                  <p:embed/>
                  <p:pic>
                    <p:nvPicPr>
                      <p:cNvPr id="0" name="Object 12"/>
                      <p:cNvPicPr/>
                      <p:nvPr/>
                    </p:nvPicPr>
                    <p:blipFill>
                      <a:blip r:embed="rId10"/>
                      <a:stretch>
                        <a:fillRect/>
                      </a:stretch>
                    </p:blipFill>
                    <p:spPr>
                      <a:xfrm>
                        <a:off x="3746331" y="6084033"/>
                        <a:ext cx="4064000" cy="8223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Effect transition="in" filter="fade">
                                      <p:cBhvr>
                                        <p:cTn id="49" dur="500"/>
                                        <p:tgtEl>
                                          <p:spTgt spid="9">
                                            <p:txEl>
                                              <p:pRg st="8" end="8"/>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4865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94;p49"/>
          <p:cNvSpPr txBox="1"/>
          <p:nvPr/>
        </p:nvSpPr>
        <p:spPr>
          <a:xfrm>
            <a:off x="1066800" y="384876"/>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Dùng loại thước đo thích hợp nào trong hình dưới để đo các độ dài sau đây? </a:t>
            </a: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a) Bước chân của em 			b) Chu vi ngoài của miệng cốc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c) Độ cao cửa ra vào của lớp học 		d) Đường kính trong của miệng cốc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e) Đường kính ngoài của ống nhựa </a:t>
            </a:r>
            <a:endParaRPr lang="vi-VN" sz="2500" kern="0">
              <a:solidFill>
                <a:srgbClr val="F8F8F8"/>
              </a:solidFill>
              <a:latin typeface="Itim" panose="00000500000000000000" pitchFamily="2" charset="-34"/>
              <a:cs typeface="Itim" panose="00000500000000000000" pitchFamily="2" charset="-34"/>
            </a:endParaRPr>
          </a:p>
        </p:txBody>
      </p:sp>
      <p:sp>
        <p:nvSpPr>
          <p:cNvPr id="7" name="Google Shape;1794;p49"/>
          <p:cNvSpPr txBox="1"/>
          <p:nvPr/>
        </p:nvSpPr>
        <p:spPr>
          <a:xfrm>
            <a:off x="5280946" y="504992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544576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a) Thước thẳng, thước cuộn 	b) Thước dây 		c) Thước dây, thước cuộn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d) Thước kẹp, compa kết hợp thước thẳng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e) Thước kẹp, compa kết hợp thước thẳng </a:t>
            </a:r>
            <a:endParaRPr lang="en-US" sz="2500" kern="0">
              <a:solidFill>
                <a:srgbClr val="F8F8F8"/>
              </a:solidFill>
              <a:latin typeface="Itim" panose="00000500000000000000" pitchFamily="2" charset="-34"/>
              <a:cs typeface="Itim" panose="00000500000000000000" pitchFamily="2" charset="-34"/>
            </a:endParaRPr>
          </a:p>
        </p:txBody>
      </p:sp>
      <p:pic>
        <p:nvPicPr>
          <p:cNvPr id="15" name="Picture 14"/>
          <p:cNvPicPr>
            <a:picLocks noChangeAspect="1"/>
          </p:cNvPicPr>
          <p:nvPr/>
        </p:nvPicPr>
        <p:blipFill>
          <a:blip r:embed="rId2"/>
          <a:stretch>
            <a:fillRect/>
          </a:stretch>
        </p:blipFill>
        <p:spPr>
          <a:xfrm>
            <a:off x="1981200" y="983757"/>
            <a:ext cx="8495662"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Cách đo chiều dài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5 bước đo chiều dài </a:t>
            </a:r>
            <a:endParaRPr sz="3000" b="0">
              <a:solidFill>
                <a:srgbClr val="FFFF00"/>
              </a:solidFill>
              <a:latin typeface="Itim" panose="00000500000000000000" pitchFamily="2" charset="-34"/>
              <a:cs typeface="Itim" panose="00000500000000000000" pitchFamily="2" charset="-34"/>
            </a:endParaRPr>
          </a:p>
        </p:txBody>
      </p:sp>
      <p:sp>
        <p:nvSpPr>
          <p:cNvPr id="4" name="Google Shape;1794;p49"/>
          <p:cNvSpPr txBox="1"/>
          <p:nvPr/>
        </p:nvSpPr>
        <p:spPr>
          <a:xfrm>
            <a:off x="152400" y="781236"/>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kern="0">
                <a:solidFill>
                  <a:srgbClr val="F8F8F8"/>
                </a:solidFill>
                <a:latin typeface="Itim" panose="00000500000000000000" pitchFamily="2" charset="-34"/>
                <a:cs typeface="Itim" panose="00000500000000000000" pitchFamily="2" charset="-34"/>
              </a:rPr>
              <a:t>- Bước 1: Ước lượng chiều dài cần đo để chọn thước đo thích hợp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Bước 2: Đặt thước dọc theo chiều dài cần đo, vạch số 0 của thước ngang với một đầu của vật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Bước 3: Mắt nhìn theo hướng vuông góc với cạnh thước ở đầu kia của vật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Bước 4: Đọc kết quả đo theo vạch chia gần nhất với đầu kia của vật </a:t>
            </a:r>
            <a:endParaRPr lang="en-US" sz="2500" kern="0">
              <a:solidFill>
                <a:srgbClr val="F8F8F8"/>
              </a:solidFill>
              <a:latin typeface="Itim" panose="00000500000000000000" pitchFamily="2" charset="-34"/>
              <a:cs typeface="Itim" panose="00000500000000000000" pitchFamily="2" charset="-34"/>
            </a:endParaRPr>
          </a:p>
          <a:p>
            <a:pPr lvl="0" algn="just">
              <a:defRPr/>
            </a:pPr>
            <a:r>
              <a:rPr lang="en-US" sz="2500" kern="0">
                <a:solidFill>
                  <a:srgbClr val="F8F8F8"/>
                </a:solidFill>
                <a:latin typeface="Itim" panose="00000500000000000000" pitchFamily="2" charset="-34"/>
                <a:cs typeface="Itim" panose="00000500000000000000" pitchFamily="2" charset="-34"/>
              </a:rPr>
              <a:t>- Bước 5: Ghi kết quả đo theo ĐCNN của thước </a:t>
            </a:r>
            <a:endParaRPr lang="vi-VN" sz="2500" kern="0">
              <a:solidFill>
                <a:srgbClr val="F8F8F8"/>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rotWithShape="1">
          <a:blip r:embed="rId1"/>
          <a:srcRect t="39874" r="7701" b="32149"/>
          <a:stretch>
            <a:fillRect/>
          </a:stretch>
        </p:blipFill>
        <p:spPr>
          <a:xfrm>
            <a:off x="152400" y="3314699"/>
            <a:ext cx="6574276" cy="895351"/>
          </a:xfrm>
          <a:prstGeom prst="rect">
            <a:avLst/>
          </a:prstGeom>
        </p:spPr>
      </p:pic>
      <p:pic>
        <p:nvPicPr>
          <p:cNvPr id="6" name="Picture 5"/>
          <p:cNvPicPr>
            <a:picLocks noChangeAspect="1"/>
          </p:cNvPicPr>
          <p:nvPr/>
        </p:nvPicPr>
        <p:blipFill>
          <a:blip r:embed="rId2"/>
          <a:stretch>
            <a:fillRect/>
          </a:stretch>
        </p:blipFill>
        <p:spPr>
          <a:xfrm>
            <a:off x="6772656" y="3314699"/>
            <a:ext cx="5266944" cy="182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2669</Words>
  <PresentationFormat>Widescreen</PresentationFormat>
  <Paragraphs>105</Paragraphs>
  <Slides>13</Slides>
  <Notes>0</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4</vt:i4>
      </vt:variant>
      <vt:variant>
        <vt:lpstr>幻灯片标题</vt:lpstr>
      </vt:variant>
      <vt:variant>
        <vt:i4>13</vt:i4>
      </vt:variant>
    </vt:vector>
  </HeadingPairs>
  <TitlesOfParts>
    <vt:vector size="35"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Equation.DSMT4</vt:lpstr>
      <vt:lpstr>Equation.DSMT4</vt:lpstr>
      <vt:lpstr>Equation.DSMT4</vt:lpstr>
      <vt:lpstr>Equation.DSMT4</vt:lpstr>
      <vt:lpstr>PowerPoint 演示文稿</vt:lpstr>
      <vt:lpstr>Đơn vị đo chiều dài </vt:lpstr>
      <vt:lpstr>Trong hệ đơn vị đo lường hợp pháp của nước ta, đơn vị đo độ dài là mét, kí hiệu là m </vt:lpstr>
      <vt:lpstr>Dụng cụ đo chiều dài </vt:lpstr>
      <vt:lpstr>Tùy theo mục đích, người ta có thể sử dụng các loại thước khác nhau </vt:lpstr>
      <vt:lpstr>Ta cần lưu ý đến giới hạn đo (GHĐ) và độ chia nhỏ nhất (ĐCNN) của thước để chọn thước đo phù hợp với vật cần đo </vt:lpstr>
      <vt:lpstr>PowerPoint 演示文稿</vt:lpstr>
      <vt:lpstr>Cách đo chiều dài </vt:lpstr>
      <vt:lpstr>5 bước đo chiều dài </vt:lpstr>
      <vt:lpstr>PowerPoint 演示文稿</vt:lpstr>
      <vt:lpstr>Vận dụng cách đo chiều dài  vào đo thể tích </vt:lpstr>
      <vt:lpstr>Đơn vị đo thể tích thường dùng là mét khối (m3) và lít (L)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2022-12-05T03:21:31Z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0C21FA886345499FBB656C18A4657E9C</vt:lpwstr>
  </property>
  <property fmtid="{D5CDD505-2E9C-101B-9397-08002B2CF9AE}" pid="3" name="KSOProductBuildVer">
    <vt:lpwstr>1033-11.2.0.11417</vt:lpwstr>
  </property>
</Properties>
</file>