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71" r:id="rId2"/>
    <p:sldId id="276" r:id="rId3"/>
    <p:sldId id="278" r:id="rId4"/>
    <p:sldId id="279" r:id="rId5"/>
    <p:sldId id="313" r:id="rId6"/>
    <p:sldId id="320" r:id="rId7"/>
    <p:sldId id="301" r:id="rId8"/>
    <p:sldId id="302" r:id="rId9"/>
    <p:sldId id="283" r:id="rId10"/>
    <p:sldId id="285" r:id="rId11"/>
    <p:sldId id="280" r:id="rId12"/>
    <p:sldId id="287" r:id="rId13"/>
    <p:sldId id="275" r:id="rId14"/>
    <p:sldId id="260" r:id="rId15"/>
    <p:sldId id="261" r:id="rId16"/>
    <p:sldId id="263" r:id="rId17"/>
    <p:sldId id="317" r:id="rId18"/>
    <p:sldId id="323" r:id="rId19"/>
    <p:sldId id="324" r:id="rId20"/>
    <p:sldId id="292" r:id="rId21"/>
    <p:sldId id="293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E26714"/>
    <a:srgbClr val="237554"/>
    <a:srgbClr val="006673"/>
    <a:srgbClr val="A3DBE1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242" autoAdjust="0"/>
    <p:restoredTop sz="50000" autoAdjust="0"/>
  </p:normalViewPr>
  <p:slideViewPr>
    <p:cSldViewPr snapToGrid="0" showGuides="1">
      <p:cViewPr varScale="1">
        <p:scale>
          <a:sx n="50" d="100"/>
          <a:sy n="50" d="100"/>
        </p:scale>
        <p:origin x="153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348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7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ebm"/><Relationship Id="rId1" Type="http://schemas.microsoft.com/office/2007/relationships/media" Target="../media/media6.webm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933278"/>
              </p:ext>
            </p:extLst>
          </p:nvPr>
        </p:nvGraphicFramePr>
        <p:xfrm>
          <a:off x="1292773" y="1119352"/>
          <a:ext cx="9557196" cy="520261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85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5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857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9142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+mn-lt"/>
                        </a:rPr>
                        <a:t>New words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+mn-lt"/>
                        </a:rPr>
                        <a:t>Pronunciation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+mn-lt"/>
                        </a:rPr>
                        <a:t>Meaning</a:t>
                      </a:r>
                      <a:endParaRPr lang="en-US" sz="2500" b="1" dirty="0">
                        <a:solidFill>
                          <a:srgbClr val="F26532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91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dirty="0">
                          <a:solidFill>
                            <a:srgbClr val="2C524E"/>
                          </a:solidFill>
                          <a:latin typeface="+mn-lt"/>
                        </a:rPr>
                        <a:t>backup (n)</a:t>
                      </a:r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2000" dirty="0"/>
                        <a:t> /ˈ</a:t>
                      </a:r>
                      <a:r>
                        <a:rPr lang="da-DK" sz="2000" dirty="0" err="1"/>
                        <a:t>bækʌp</a:t>
                      </a:r>
                      <a:r>
                        <a:rPr lang="da-DK" sz="2000" dirty="0"/>
                        <a:t>/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 copy of a file, etc. that can be used if the original is lost or damaged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52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vi-VN" sz="2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d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evice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(</a:t>
                      </a:r>
                      <a:r>
                        <a:rPr lang="vi-VN" sz="2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n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dɪˈvaɪs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 object or a piece of equipment that has been designed to do a particular job</a:t>
                      </a:r>
                      <a:endParaRPr lang="en-US" sz="2400" dirty="0"/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90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dirty="0">
                          <a:latin typeface="+mn-lt"/>
                        </a:rPr>
                        <a:t>t</a:t>
                      </a:r>
                      <a:r>
                        <a:rPr lang="en-US" sz="2400" b="0" dirty="0" err="1">
                          <a:latin typeface="+mn-lt"/>
                        </a:rPr>
                        <a:t>erritory</a:t>
                      </a:r>
                      <a:r>
                        <a:rPr lang="en-US" sz="2400" b="0" dirty="0">
                          <a:latin typeface="+mn-lt"/>
                        </a:rPr>
                        <a:t> (</a:t>
                      </a:r>
                      <a:r>
                        <a:rPr lang="vi-VN" sz="2400" b="0" dirty="0">
                          <a:latin typeface="+mn-lt"/>
                        </a:rPr>
                        <a:t>n</a:t>
                      </a:r>
                      <a:r>
                        <a:rPr lang="en-US" sz="2400" b="0" dirty="0">
                          <a:latin typeface="+mn-lt"/>
                        </a:rPr>
                        <a:t>)</a:t>
                      </a:r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/ˈ</a:t>
                      </a:r>
                      <a:r>
                        <a:rPr lang="en-US" sz="2000" dirty="0" err="1"/>
                        <a:t>terətri</a:t>
                      </a:r>
                      <a:r>
                        <a:rPr lang="en-US" sz="2000" dirty="0"/>
                        <a:t>/</a:t>
                      </a:r>
                    </a:p>
                    <a:p>
                      <a:endParaRPr lang="en-US" sz="2000" b="0" dirty="0">
                        <a:solidFill>
                          <a:srgbClr val="2C524E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land that is under the control of a particular country or political leader.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64078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522376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0" y="925269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FB7BD"/>
                </a:solidFill>
              </a:rPr>
              <a:t>Everyday English - </a:t>
            </a:r>
            <a:r>
              <a:rPr lang="en-US" sz="2800" b="1" dirty="0">
                <a:solidFill>
                  <a:srgbClr val="0FB7BD"/>
                </a:solidFill>
              </a:rPr>
              <a:t>Making and responding to apologies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825427" y="1467259"/>
            <a:ext cx="1066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conversations with the expressions in the box. Then </a:t>
            </a:r>
            <a:r>
              <a:rPr lang="en-US" sz="24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them in pairs.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6" y="72225"/>
            <a:ext cx="82868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 - </a:t>
            </a:r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COMMUNICATION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815987" y="3897417"/>
            <a:ext cx="8992384" cy="12683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812259" y="2375665"/>
            <a:ext cx="4531057" cy="12961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65831" y="2357668"/>
            <a:ext cx="4193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Never mind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I’d like to </a:t>
            </a:r>
            <a:r>
              <a:rPr lang="en-US" dirty="0" err="1">
                <a:solidFill>
                  <a:schemeClr val="bg1"/>
                </a:solidFill>
              </a:rPr>
              <a:t>apologise</a:t>
            </a:r>
            <a:r>
              <a:rPr lang="en-US" dirty="0">
                <a:solidFill>
                  <a:schemeClr val="bg1"/>
                </a:solidFill>
              </a:rPr>
              <a:t> for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That’s all right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bg1"/>
                </a:solidFill>
              </a:rPr>
              <a:t>I’m sorry to</a:t>
            </a:r>
          </a:p>
          <a:p>
            <a:pPr marL="2628900" lvl="5" indent="-342900">
              <a:buAutoNum type="alphaU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829634" y="5225278"/>
            <a:ext cx="8978737" cy="11469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29634" y="3871893"/>
            <a:ext cx="8978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1</a:t>
            </a:r>
          </a:p>
          <a:p>
            <a:r>
              <a:rPr lang="en-US" dirty="0"/>
              <a:t>Mai</a:t>
            </a:r>
            <a:r>
              <a:rPr lang="en-US" dirty="0">
                <a:sym typeface="Wingdings" panose="05000000000000000000" pitchFamily="2" charset="2"/>
              </a:rPr>
              <a:t>:     (1)……………… submitting my assignment late. I‘m sorry, but my laptop was broken. </a:t>
            </a:r>
          </a:p>
          <a:p>
            <a:r>
              <a:rPr lang="en-US" dirty="0" err="1">
                <a:sym typeface="Wingdings" panose="05000000000000000000" pitchFamily="2" charset="2"/>
              </a:rPr>
              <a:t>Mr</a:t>
            </a:r>
            <a:r>
              <a:rPr lang="en-US" dirty="0">
                <a:sym typeface="Wingdings" panose="05000000000000000000" pitchFamily="2" charset="2"/>
              </a:rPr>
              <a:t> Ha: (2)…………….... Next time you should finish it earlier and have a back-up copy in case you have any technical problems.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13713" y="5188300"/>
            <a:ext cx="8994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  <a:p>
            <a:r>
              <a:rPr lang="en-US" dirty="0"/>
              <a:t>Nam:  (3) …………….. keep you waiting for so long. The talk was longer than expected.</a:t>
            </a:r>
          </a:p>
          <a:p>
            <a:r>
              <a:rPr lang="en-US" dirty="0"/>
              <a:t>Mai:    (4)……………… We still have enough time for dinner before the show.</a:t>
            </a:r>
          </a:p>
        </p:txBody>
      </p:sp>
      <p:pic>
        <p:nvPicPr>
          <p:cNvPr id="9" name="071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3495" y="117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596788" y="2399040"/>
            <a:ext cx="1014028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1</a:t>
            </a:r>
          </a:p>
          <a:p>
            <a:r>
              <a:rPr lang="en-US" sz="2000" dirty="0"/>
              <a:t>Mai</a:t>
            </a:r>
            <a:r>
              <a:rPr lang="en-US" sz="2000" dirty="0">
                <a:sym typeface="Wingdings" panose="05000000000000000000" pitchFamily="2" charset="2"/>
              </a:rPr>
              <a:t>:     (1)</a:t>
            </a:r>
            <a:r>
              <a:rPr lang="en-US" sz="2000" dirty="0"/>
              <a:t> ………………………………….</a:t>
            </a:r>
            <a:r>
              <a:rPr lang="en-US" sz="2000" dirty="0">
                <a:sym typeface="Wingdings" panose="05000000000000000000" pitchFamily="2" charset="2"/>
              </a:rPr>
              <a:t>submitting my assignment late. I‘m sorry, but my laptop was broken. </a:t>
            </a:r>
          </a:p>
          <a:p>
            <a:r>
              <a:rPr lang="en-US" sz="2000" dirty="0" err="1">
                <a:sym typeface="Wingdings" panose="05000000000000000000" pitchFamily="2" charset="2"/>
              </a:rPr>
              <a:t>Mr</a:t>
            </a:r>
            <a:r>
              <a:rPr lang="en-US" sz="2000" dirty="0">
                <a:sym typeface="Wingdings" panose="05000000000000000000" pitchFamily="2" charset="2"/>
              </a:rPr>
              <a:t> Ha: (2) ………………………</a:t>
            </a:r>
            <a:r>
              <a:rPr lang="en-US" sz="2000" dirty="0"/>
              <a:t>. </a:t>
            </a:r>
            <a:r>
              <a:rPr lang="en-US" sz="2000" dirty="0">
                <a:sym typeface="Wingdings" panose="05000000000000000000" pitchFamily="2" charset="2"/>
              </a:rPr>
              <a:t>Next time you should finish it earlier and have a back-up copy in case you have any technical problems.</a:t>
            </a:r>
            <a:endParaRPr lang="en-US" sz="2000" dirty="0"/>
          </a:p>
          <a:p>
            <a:r>
              <a:rPr lang="en-US" sz="2000" dirty="0"/>
              <a:t>2</a:t>
            </a:r>
          </a:p>
          <a:p>
            <a:r>
              <a:rPr lang="en-US" sz="2000" dirty="0"/>
              <a:t>Nam:   (3) ………………….. keep you waiting for so long. The talk was longer than expected.</a:t>
            </a:r>
          </a:p>
          <a:p>
            <a:r>
              <a:rPr lang="en-US" sz="2000" dirty="0"/>
              <a:t>Mai:     (4) ………………………….. We still have enough time for dinner before the show.</a:t>
            </a:r>
          </a:p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188422" y="956172"/>
            <a:ext cx="8969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FB7BD"/>
                </a:solidFill>
              </a:rPr>
              <a:t>Everyday English </a:t>
            </a:r>
            <a:r>
              <a:rPr lang="en-US" sz="2800" b="1" dirty="0">
                <a:solidFill>
                  <a:srgbClr val="0FB7BD"/>
                </a:solidFill>
              </a:rPr>
              <a:t>- Making and responding to apologies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96788" y="1606907"/>
            <a:ext cx="104587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complete the conversations with the expressions in the box. Then </a:t>
            </a:r>
            <a:r>
              <a:rPr lang="en-US" sz="2400" b="1" dirty="0" err="1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4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them in pairs.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44929"/>
            <a:ext cx="9816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  - COMMUNICATION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37120" y="1747692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645052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1504" y="5308979"/>
            <a:ext cx="2975212" cy="444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10759" y="2653730"/>
            <a:ext cx="271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I’d like to </a:t>
            </a:r>
            <a:r>
              <a:rPr lang="en-US" i="1" dirty="0" err="1">
                <a:solidFill>
                  <a:srgbClr val="FF0000"/>
                </a:solidFill>
              </a:rPr>
              <a:t>apologise</a:t>
            </a:r>
            <a:r>
              <a:rPr lang="en-US" i="1" dirty="0">
                <a:solidFill>
                  <a:srgbClr val="FF0000"/>
                </a:solidFill>
              </a:rPr>
              <a:t> for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2520" y="3259163"/>
            <a:ext cx="3207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 That’s all right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6808" y="4194304"/>
            <a:ext cx="184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I’m sorry to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8627" y="4499340"/>
            <a:ext cx="21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Never mind</a:t>
            </a:r>
          </a:p>
        </p:txBody>
      </p:sp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938492-60B6-4356-8354-639806017EAA}"/>
              </a:ext>
            </a:extLst>
          </p:cNvPr>
          <p:cNvSpPr/>
          <p:nvPr/>
        </p:nvSpPr>
        <p:spPr>
          <a:xfrm>
            <a:off x="1026525" y="2297090"/>
            <a:ext cx="1065890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endParaRPr lang="en-US" sz="2000" dirty="0"/>
          </a:p>
          <a:p>
            <a:pPr>
              <a:lnSpc>
                <a:spcPct val="130000"/>
              </a:lnSpc>
            </a:pP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975876" y="1565934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3333" y="940946"/>
            <a:ext cx="1077866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 . Make similar conversations making and responding to apologies. Use the expressions below to help you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6" y="72225"/>
            <a:ext cx="72644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 - COMMUNICATION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1392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7784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247659"/>
              </p:ext>
            </p:extLst>
          </p:nvPr>
        </p:nvGraphicFramePr>
        <p:xfrm>
          <a:off x="2261231" y="2157405"/>
          <a:ext cx="8015948" cy="43743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3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831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Useful expressions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  <a:r>
                        <a:rPr lang="en-US" sz="2400" b="1" dirty="0">
                          <a:effectLst/>
                        </a:rPr>
                        <a:t>Making apologies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  <a:r>
                        <a:rPr lang="en-US" sz="2400" b="1" dirty="0">
                          <a:effectLst/>
                        </a:rPr>
                        <a:t>Responding to apologies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( I hope you’ll)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excuse me for…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Don’t mention it.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Sorry for…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effectLst/>
                        </a:rPr>
                        <a:t>I am sorry to…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Never mind.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I’d like to </a:t>
                      </a:r>
                      <a:r>
                        <a:rPr lang="en-US" sz="2400" b="0" dirty="0" err="1">
                          <a:effectLst/>
                        </a:rPr>
                        <a:t>apologise</a:t>
                      </a:r>
                      <a:r>
                        <a:rPr lang="en-US" sz="2400" b="0" dirty="0">
                          <a:effectLst/>
                        </a:rPr>
                        <a:t> for…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That’s all right.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Please accept my apology</a:t>
                      </a:r>
                      <a:r>
                        <a:rPr lang="en-US" sz="2400" b="0" baseline="0" dirty="0">
                          <a:effectLst/>
                        </a:rPr>
                        <a:t> for…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 Don’t worry about it.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6293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8929446" y="272345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8101629" y="34510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8101628" y="437563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8929446" y="52651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938502"/>
            <a:ext cx="94657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</a:t>
            </a:r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</a:t>
            </a:r>
            <a:r>
              <a:rPr lang="vi-VN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and answer the question: </a:t>
            </a:r>
          </a:p>
          <a:p>
            <a:pPr algn="just"/>
            <a:r>
              <a:rPr lang="vi-VN" sz="2800" b="1" i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know </a:t>
            </a:r>
            <a:r>
              <a:rPr lang="en-US" sz="2800" b="1" i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about Earth Hour?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83976" y="8080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3" y="48267"/>
            <a:ext cx="12192000" cy="8802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11759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  -  CULTURE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457" y="4275620"/>
            <a:ext cx="4313899" cy="25051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64" y="1919983"/>
            <a:ext cx="3650915" cy="2300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290" y="1919983"/>
            <a:ext cx="4085610" cy="223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63983-83C2-48BC-BF64-AF60C52B5D27}"/>
              </a:ext>
            </a:extLst>
          </p:cNvPr>
          <p:cNvSpPr txBox="1"/>
          <p:nvPr/>
        </p:nvSpPr>
        <p:spPr>
          <a:xfrm>
            <a:off x="1466118" y="809623"/>
            <a:ext cx="106068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complete each blank about Earth Hour with ONE word.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6" y="72225"/>
            <a:ext cx="11011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  - CULTURE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79968" y="99044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6360" y="887804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327793"/>
              </p:ext>
            </p:extLst>
          </p:nvPr>
        </p:nvGraphicFramePr>
        <p:xfrm>
          <a:off x="838201" y="1697036"/>
          <a:ext cx="11234738" cy="50417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7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17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084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EARTH HOUR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  <a:r>
                        <a:rPr lang="en-US" sz="2400" b="1" dirty="0">
                          <a:effectLst/>
                        </a:rPr>
                        <a:t>Organized by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 </a:t>
                      </a:r>
                      <a:r>
                        <a:rPr lang="en-US" sz="2400" b="1" dirty="0">
                          <a:effectLst/>
                        </a:rPr>
                        <a:t>World Wide Fund for Nature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Held from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8.30 p.m. –</a:t>
                      </a:r>
                      <a:r>
                        <a:rPr lang="en-US" sz="2400" baseline="0" dirty="0">
                          <a:effectLst/>
                        </a:rPr>
                        <a:t> 9.30p.m on the last (1)………………….of March.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Started in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Sydney,</a:t>
                      </a:r>
                      <a:r>
                        <a:rPr lang="en-US" sz="2400" baseline="0" dirty="0">
                          <a:effectLst/>
                        </a:rPr>
                        <a:t> Australia, in 2007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Aims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- to show the</a:t>
                      </a:r>
                      <a:r>
                        <a:rPr lang="en-US" sz="2400" baseline="0" dirty="0">
                          <a:effectLst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public (2)………….....for</a:t>
                      </a:r>
                      <a:r>
                        <a:rPr lang="en-US" sz="2400" baseline="0" dirty="0">
                          <a:effectLst/>
                        </a:rPr>
                        <a:t> protecting the environment and saving the planet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to draw attention to (3)……..........change and global energy issues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-to promote green (4) ……………worldwide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First held in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Viet Nam in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(5) ……………….with a variety of activities nationwide.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295496" y="2729974"/>
            <a:ext cx="1277132" cy="298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Saturday</a:t>
            </a:r>
          </a:p>
        </p:txBody>
      </p:sp>
      <p:sp>
        <p:nvSpPr>
          <p:cNvPr id="7" name="Rectangle 6"/>
          <p:cNvSpPr/>
          <p:nvPr/>
        </p:nvSpPr>
        <p:spPr>
          <a:xfrm>
            <a:off x="6868024" y="4016708"/>
            <a:ext cx="947242" cy="255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support</a:t>
            </a:r>
          </a:p>
        </p:txBody>
      </p:sp>
      <p:sp>
        <p:nvSpPr>
          <p:cNvPr id="8" name="Rectangle 7"/>
          <p:cNvSpPr/>
          <p:nvPr/>
        </p:nvSpPr>
        <p:spPr>
          <a:xfrm>
            <a:off x="6935623" y="4768076"/>
            <a:ext cx="1064525" cy="2866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climate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27014" y="5597595"/>
            <a:ext cx="1073943" cy="2593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activities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80722" y="5928343"/>
            <a:ext cx="1062819" cy="3295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EF89728-D1DD-4BA2-8805-FB74427EE76B}"/>
              </a:ext>
            </a:extLst>
          </p:cNvPr>
          <p:cNvSpPr txBox="1"/>
          <p:nvPr/>
        </p:nvSpPr>
        <p:spPr>
          <a:xfrm>
            <a:off x="1578475" y="950777"/>
            <a:ext cx="104944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a video about Earth Hour. Work in pairs. Discuss the following questions.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6" y="44930"/>
            <a:ext cx="11154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 - CULTURE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994" y="1007929"/>
            <a:ext cx="476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2" name="Earth Hour 2020- Global Highlights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8679" y="1962036"/>
            <a:ext cx="8703936" cy="4895964"/>
          </a:xfrm>
          <a:prstGeom prst="rect">
            <a:avLst/>
          </a:prstGeom>
        </p:spPr>
      </p:pic>
      <p:pic>
        <p:nvPicPr>
          <p:cNvPr id="9" name="Earth Hour 2020- Global Highlights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8679" y="1919172"/>
            <a:ext cx="8703936" cy="441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22"/>
            <a:ext cx="12192000" cy="792166"/>
          </a:xfrm>
          <a:solidFill>
            <a:srgbClr val="F26532"/>
          </a:solidFill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2279176"/>
            <a:ext cx="10612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QUESTIONS: </a:t>
            </a:r>
          </a:p>
          <a:p>
            <a:endParaRPr lang="en-US" sz="2400" b="1" dirty="0"/>
          </a:p>
          <a:p>
            <a:r>
              <a:rPr lang="en-US" sz="2400" i="1" dirty="0"/>
              <a:t>1. Do you want to take part in this lights- out event in Viet Nam? Why or why not?</a:t>
            </a:r>
          </a:p>
          <a:p>
            <a:endParaRPr lang="en-US" sz="2400" i="1" dirty="0"/>
          </a:p>
          <a:p>
            <a:r>
              <a:rPr lang="en-US" sz="2400" i="1" dirty="0"/>
              <a:t>2. If you have a chance to take part in the event, what would you do?</a:t>
            </a:r>
          </a:p>
          <a:p>
            <a:endParaRPr lang="en-US" sz="2400" i="1" dirty="0"/>
          </a:p>
          <a:p>
            <a:r>
              <a:rPr lang="en-US" sz="2400" i="1" dirty="0"/>
              <a:t>3. What can you do to prevent the Covid-19 pandemic from spreading in Vietnam?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18182" y="2066"/>
            <a:ext cx="10711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PRACTICE - CULTURE </a:t>
            </a:r>
          </a:p>
        </p:txBody>
      </p:sp>
    </p:spTree>
    <p:extLst>
      <p:ext uri="{BB962C8B-B14F-4D97-AF65-F5344CB8AC3E}">
        <p14:creationId xmlns:p14="http://schemas.microsoft.com/office/powerpoint/2010/main" val="4104103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22"/>
            <a:ext cx="12192000" cy="792166"/>
          </a:xfrm>
          <a:solidFill>
            <a:srgbClr val="F26532"/>
          </a:solidFill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18182" y="2066"/>
            <a:ext cx="10711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</a:t>
            </a:r>
            <a:r>
              <a:rPr lang="vi-VN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ODUCTION</a:t>
            </a:r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1" y="2171700"/>
            <a:ext cx="7029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GROUPWORK: </a:t>
            </a:r>
          </a:p>
          <a:p>
            <a:r>
              <a:rPr lang="vi-VN" sz="3600" b="1" dirty="0"/>
              <a:t>TALK ABOUT EARTH HOUR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63425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1660647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17152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576192" y="2032220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21976" y="3448957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38185" y="1070676"/>
            <a:ext cx="5506178" cy="7147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Watch  two pictures about </a:t>
            </a:r>
            <a:r>
              <a:rPr lang="en-US">
                <a:solidFill>
                  <a:srgbClr val="006673"/>
                </a:solidFill>
              </a:rPr>
              <a:t>Earth Hour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1966469"/>
            <a:ext cx="5517594" cy="552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38185" y="2638343"/>
            <a:ext cx="5506178" cy="27194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I.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conversations with the expressions in the box.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 making and responding to apologies.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II.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pictures and answer the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text and complete each blank of the fact file about Earth Hour with ONE word.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Watch the video and discuss the questions.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364904" y="1414214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927852" y="2332520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372709" y="4221299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45764" y="534816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5470" y="6176854"/>
            <a:ext cx="5528892" cy="659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8" y="366077"/>
            <a:ext cx="629324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798672" y="366077"/>
            <a:ext cx="6074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12164" y="61720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26769" y="5476757"/>
            <a:ext cx="5517593" cy="612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rgbClr val="006673"/>
                </a:solidFill>
              </a:rPr>
              <a:t>Groupwork: Talk about Earth Hour</a:t>
            </a:r>
            <a:endParaRPr lang="en-US" dirty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/>
          <p:nvPr/>
        </p:nvCxnSpPr>
        <p:spPr>
          <a:xfrm rot="10800000" flipV="1">
            <a:off x="2601821" y="5511915"/>
            <a:ext cx="789881" cy="589177"/>
          </a:xfrm>
          <a:prstGeom prst="curvedConnector3">
            <a:avLst>
              <a:gd name="adj1" fmla="val 50000"/>
            </a:avLst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281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the environment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364978" y="1895198"/>
            <a:ext cx="629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4" name="Rectangle 3"/>
          <p:cNvSpPr/>
          <p:nvPr/>
        </p:nvSpPr>
        <p:spPr>
          <a:xfrm>
            <a:off x="5650173" y="2805341"/>
            <a:ext cx="4640239" cy="664217"/>
          </a:xfrm>
          <a:prstGeom prst="rect">
            <a:avLst/>
          </a:prstGeom>
          <a:solidFill>
            <a:srgbClr val="2375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50173" y="2805341"/>
            <a:ext cx="464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Communication and Culture/ CLIL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936628" y="2123749"/>
            <a:ext cx="858408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To review expressions for making and responding to apologies.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To help </a:t>
            </a:r>
            <a:r>
              <a:rPr lang="en-US" sz="3600" dirty="0" err="1"/>
              <a:t>Ss</a:t>
            </a:r>
            <a:r>
              <a:rPr lang="en-US" sz="3600" dirty="0"/>
              <a:t> learn about Earth Hour through CLIL( Environmental studies) and learn some content vocabulary.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3600" dirty="0"/>
              <a:t>To give </a:t>
            </a:r>
            <a:r>
              <a:rPr lang="en-US" sz="3600" dirty="0" err="1"/>
              <a:t>Ss</a:t>
            </a:r>
            <a:r>
              <a:rPr lang="en-US" sz="3600" dirty="0"/>
              <a:t> an opportunity to personalize the CLIL topic.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82037" y="2055511"/>
            <a:ext cx="8584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/>
              <a:t>Do exercises in the workbook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420001" y="2524837"/>
            <a:ext cx="74107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review expressions for making and responding to apologies 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help </a:t>
            </a:r>
            <a:r>
              <a:rPr lang="vi-VN" sz="2800" dirty="0"/>
              <a:t>students </a:t>
            </a:r>
            <a:r>
              <a:rPr lang="en-US" sz="2800" dirty="0"/>
              <a:t>learn about Earth Hour through CLIL( Environmental studies) and learn some content vocabulary.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give </a:t>
            </a:r>
            <a:r>
              <a:rPr lang="en-US" sz="2800" dirty="0" err="1"/>
              <a:t>Ss</a:t>
            </a:r>
            <a:r>
              <a:rPr lang="en-US" sz="2800" dirty="0"/>
              <a:t> an opportunity to personalize the CLIL topic.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1660647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171529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576192" y="2032220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PRESENTATION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21976" y="3448957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PRACTICE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38185" y="1070676"/>
            <a:ext cx="5506178" cy="7147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Watch  two pictures about </a:t>
            </a:r>
            <a:r>
              <a:rPr lang="en-US">
                <a:solidFill>
                  <a:srgbClr val="006673"/>
                </a:solidFill>
              </a:rPr>
              <a:t>Earth Hour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6769" y="1966469"/>
            <a:ext cx="5517594" cy="5529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Vocabulary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38185" y="2638343"/>
            <a:ext cx="5506178" cy="27194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I.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Listen and complete the conversations with the expressions in the box.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Make similar conversations making and responding to apologies.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II.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Look at the pictures and answer the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Read the text and complete each blank of the fact file about Earth Hour with ONE word.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Watch the video and discuss the questions.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364904" y="1414214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927852" y="2332520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372709" y="4221299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445764" y="534816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5470" y="6176854"/>
            <a:ext cx="5528892" cy="6598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8" y="366077"/>
            <a:ext cx="629324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798672" y="366077"/>
            <a:ext cx="6074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12164" y="61720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526769" y="5476757"/>
            <a:ext cx="5517593" cy="612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>
                <a:solidFill>
                  <a:srgbClr val="006673"/>
                </a:solidFill>
              </a:rPr>
              <a:t>Groupwork: Talk about Earth Hour</a:t>
            </a:r>
            <a:endParaRPr lang="en-US" dirty="0">
              <a:solidFill>
                <a:srgbClr val="006673"/>
              </a:solidFill>
            </a:endParaRPr>
          </a:p>
          <a:p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/>
          <p:nvPr/>
        </p:nvCxnSpPr>
        <p:spPr>
          <a:xfrm rot="10800000" flipV="1">
            <a:off x="2601821" y="5511915"/>
            <a:ext cx="789881" cy="589177"/>
          </a:xfrm>
          <a:prstGeom prst="curvedConnector3">
            <a:avLst>
              <a:gd name="adj1" fmla="val 50000"/>
            </a:avLst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17728" y="314086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1510865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021747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977875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2367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821426" y="315872"/>
            <a:ext cx="5478919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5735" y="307581"/>
            <a:ext cx="5260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71625" y="1685908"/>
            <a:ext cx="9458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 this video, Paul says sorry for making Noelia fall over. Watch the video and:  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000" b="1" dirty="0"/>
              <a:t>Complete the conversation with the correct information.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2000" b="1" dirty="0"/>
              <a:t>Listen and repeat at the end of the clip.</a:t>
            </a:r>
          </a:p>
        </p:txBody>
      </p:sp>
      <p:pic>
        <p:nvPicPr>
          <p:cNvPr id="5" name="BBC APOLOG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7400" y="2708334"/>
            <a:ext cx="9455150" cy="34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417728" y="314086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1510865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021747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977875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VIDEO WATCHING 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2367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7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821426" y="315872"/>
            <a:ext cx="5478919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5735" y="307581"/>
            <a:ext cx="52601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COMMUNICATION AND CULTURE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0834" y="1685908"/>
            <a:ext cx="8309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2000" b="1" dirty="0"/>
              <a:t>Complete the conversation with the correct information.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7719" y="2261062"/>
            <a:ext cx="94436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Paul</a:t>
            </a:r>
            <a:r>
              <a:rPr lang="en-US" dirty="0"/>
              <a:t>:     Noelia! I am so (1)         ! Are you OK?</a:t>
            </a:r>
          </a:p>
          <a:p>
            <a:r>
              <a:rPr lang="en-US" b="1" dirty="0"/>
              <a:t>Noelia</a:t>
            </a:r>
            <a:r>
              <a:rPr lang="en-US" dirty="0"/>
              <a:t>: I think so. That was lucky.</a:t>
            </a:r>
          </a:p>
          <a:p>
            <a:r>
              <a:rPr lang="en-US" b="1" dirty="0"/>
              <a:t>Paul</a:t>
            </a:r>
            <a:r>
              <a:rPr lang="en-US" dirty="0"/>
              <a:t>:     I'm (2)                 sorry! I didn't see you!</a:t>
            </a:r>
          </a:p>
          <a:p>
            <a:r>
              <a:rPr lang="en-US" b="1" dirty="0"/>
              <a:t>Noelia</a:t>
            </a:r>
            <a:r>
              <a:rPr lang="en-US" dirty="0"/>
              <a:t>: That's (3)                           . I shouldn't have been running.</a:t>
            </a:r>
          </a:p>
          <a:p>
            <a:r>
              <a:rPr lang="en-US" b="1" dirty="0"/>
              <a:t>Paul</a:t>
            </a:r>
            <a:r>
              <a:rPr lang="en-US" dirty="0"/>
              <a:t>:     No, no, I should have been (4)                                    . </a:t>
            </a:r>
          </a:p>
          <a:p>
            <a:r>
              <a:rPr lang="en-US" b="1" dirty="0"/>
              <a:t>Noelia</a:t>
            </a:r>
            <a:r>
              <a:rPr lang="en-US" dirty="0"/>
              <a:t>: And they teach you (5)                           inside at school!</a:t>
            </a:r>
          </a:p>
          <a:p>
            <a:r>
              <a:rPr lang="en-US" b="1" dirty="0"/>
              <a:t>Paul</a:t>
            </a:r>
            <a:r>
              <a:rPr lang="en-US" dirty="0"/>
              <a:t>:     Still, it was my (6)                        and I'm sorry.</a:t>
            </a:r>
          </a:p>
          <a:p>
            <a:r>
              <a:rPr lang="en-US" b="1" dirty="0"/>
              <a:t>Noelia</a:t>
            </a:r>
            <a:r>
              <a:rPr lang="en-US" dirty="0"/>
              <a:t>:  I'm sorry (7)                   . It was both of us. Honestly, (8)                      .I'm fine. Don't (9)                                 about it. </a:t>
            </a:r>
          </a:p>
          <a:p>
            <a:r>
              <a:rPr lang="en-US" dirty="0"/>
              <a:t>               Hey, I saved the laptop though!</a:t>
            </a:r>
          </a:p>
          <a:p>
            <a:r>
              <a:rPr lang="en-US" b="1" dirty="0"/>
              <a:t>Bob</a:t>
            </a:r>
            <a:r>
              <a:rPr lang="en-US" dirty="0"/>
              <a:t>:       Yeah, I'll be there in …</a:t>
            </a:r>
          </a:p>
          <a:p>
            <a:r>
              <a:rPr lang="en-US" b="1" dirty="0"/>
              <a:t>Noelia</a:t>
            </a:r>
            <a:r>
              <a:rPr lang="en-US" dirty="0"/>
              <a:t>:  Oh no!</a:t>
            </a:r>
          </a:p>
          <a:p>
            <a:r>
              <a:rPr lang="en-US" b="1" dirty="0"/>
              <a:t>Bob</a:t>
            </a:r>
            <a:r>
              <a:rPr lang="en-US" dirty="0"/>
              <a:t>:       Uh oh!</a:t>
            </a:r>
          </a:p>
          <a:p>
            <a:r>
              <a:rPr lang="en-US" b="1" dirty="0"/>
              <a:t>Paul</a:t>
            </a:r>
            <a:r>
              <a:rPr lang="en-US" dirty="0"/>
              <a:t>:      </a:t>
            </a:r>
            <a:r>
              <a:rPr lang="en-US" dirty="0" err="1"/>
              <a:t>Ahhhh</a:t>
            </a:r>
            <a:r>
              <a:rPr lang="en-US" dirty="0"/>
              <a:t> … 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05881" y="2261286"/>
            <a:ext cx="77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sorry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91481" y="2807821"/>
            <a:ext cx="74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really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41487" y="3177153"/>
            <a:ext cx="123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all right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51468" y="3447535"/>
            <a:ext cx="179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paying attention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36076" y="3707027"/>
            <a:ext cx="138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 to run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78876" y="3978876"/>
            <a:ext cx="1172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fault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09319" y="4348208"/>
            <a:ext cx="92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too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426411" y="4163542"/>
            <a:ext cx="96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it's fine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229850" y="4250724"/>
            <a:ext cx="107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worry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26532"/>
                </a:solidFill>
              </a:rPr>
              <a:t>backup</a:t>
            </a:r>
            <a:r>
              <a:rPr lang="en-US" sz="4800" b="1" dirty="0">
                <a:solidFill>
                  <a:srgbClr val="F26532"/>
                </a:solidFill>
              </a:rPr>
              <a:t>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copy of a file, etc. that can be used if the original is lost or damaged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7845" y="2799186"/>
            <a:ext cx="2593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      /ˈ</a:t>
            </a:r>
            <a:r>
              <a:rPr lang="da-DK" sz="2800" dirty="0" err="1"/>
              <a:t>bækʌp</a:t>
            </a:r>
            <a:r>
              <a:rPr lang="da-DK" sz="2800" dirty="0"/>
              <a:t>/</a:t>
            </a:r>
            <a:endParaRPr lang="en-US" sz="2800" dirty="0"/>
          </a:p>
        </p:txBody>
      </p:sp>
      <p:pic>
        <p:nvPicPr>
          <p:cNvPr id="6" name="backup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3820" y="3349830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1723228"/>
            <a:ext cx="5572125" cy="42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619194" y="1512531"/>
            <a:ext cx="5494852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 device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an object or a piece of equipment that has been designed to do a particular job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05352" y="2787282"/>
            <a:ext cx="201798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/</a:t>
            </a:r>
            <a:r>
              <a:rPr lang="en-US" sz="2800" dirty="0" err="1"/>
              <a:t>dɪˈvaɪs</a:t>
            </a:r>
            <a:r>
              <a:rPr lang="en-US" sz="2800" dirty="0"/>
              <a:t>/</a:t>
            </a:r>
            <a:endParaRPr lang="en-US" sz="2800" dirty="0">
              <a:solidFill>
                <a:srgbClr val="2C524E"/>
              </a:solidFill>
            </a:endParaRPr>
          </a:p>
          <a:p>
            <a:endParaRPr lang="en-US" dirty="0"/>
          </a:p>
        </p:txBody>
      </p:sp>
      <p:pic>
        <p:nvPicPr>
          <p:cNvPr id="5" name="devic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1615" y="3465351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63" y="1512531"/>
            <a:ext cx="5080811" cy="419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97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 err="1">
                <a:solidFill>
                  <a:srgbClr val="F26532"/>
                </a:solidFill>
              </a:rPr>
              <a:t>erritory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5" y="4319374"/>
            <a:ext cx="57222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land that is under the control of a particular country or political leader.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0899" y="3072612"/>
            <a:ext cx="44731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0FB7B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5087" y="2969311"/>
            <a:ext cx="19221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/ˈ</a:t>
            </a:r>
            <a:r>
              <a:rPr lang="en-US" sz="2800" dirty="0" err="1"/>
              <a:t>terətri</a:t>
            </a:r>
            <a:r>
              <a:rPr lang="en-US" sz="2800" dirty="0"/>
              <a:t>/</a:t>
            </a:r>
          </a:p>
          <a:p>
            <a:endParaRPr lang="en-US" dirty="0"/>
          </a:p>
        </p:txBody>
      </p:sp>
      <p:pic>
        <p:nvPicPr>
          <p:cNvPr id="5" name="territory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87466" y="3389600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4" y="1723229"/>
            <a:ext cx="4800601" cy="44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3217</TotalTime>
  <Words>1322</Words>
  <PresentationFormat>Widescreen</PresentationFormat>
  <Paragraphs>233</Paragraphs>
  <Slides>22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Courier New</vt:lpstr>
      <vt:lpstr>Myriad Pro</vt:lpstr>
      <vt:lpstr>UTM Facebook K&amp;T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2022-05-03T08:25:02Z</dcterms:modified>
</cp:coreProperties>
</file>