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2" r:id="rId3"/>
    <p:sldId id="273" r:id="rId4"/>
    <p:sldId id="279" r:id="rId5"/>
    <p:sldId id="307" r:id="rId6"/>
    <p:sldId id="308" r:id="rId7"/>
    <p:sldId id="295" r:id="rId8"/>
    <p:sldId id="277" r:id="rId9"/>
    <p:sldId id="309" r:id="rId10"/>
    <p:sldId id="296" r:id="rId11"/>
    <p:sldId id="310" r:id="rId12"/>
    <p:sldId id="280" r:id="rId13"/>
    <p:sldId id="314" r:id="rId14"/>
    <p:sldId id="315" r:id="rId15"/>
    <p:sldId id="316" r:id="rId16"/>
    <p:sldId id="313" r:id="rId17"/>
    <p:sldId id="317" r:id="rId18"/>
    <p:sldId id="318" r:id="rId19"/>
    <p:sldId id="319" r:id="rId20"/>
    <p:sldId id="320" r:id="rId21"/>
    <p:sldId id="306" r:id="rId22"/>
    <p:sldId id="282" r:id="rId23"/>
    <p:sldId id="283" r:id="rId24"/>
    <p:sldId id="304" r:id="rId25"/>
    <p:sldId id="284" r:id="rId26"/>
    <p:sldId id="305" r:id="rId27"/>
  </p:sldIdLst>
  <p:sldSz cx="12192000" cy="6858000"/>
  <p:notesSz cx="6858000" cy="9144000"/>
  <p:defaultTextStyle>
    <a:defPPr>
      <a:defRPr lang="vi-V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41" userDrawn="1">
          <p15:clr>
            <a:srgbClr val="A4A3A4"/>
          </p15:clr>
        </p15:guide>
        <p15:guide id="2" pos="38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807"/>
    <p:restoredTop sz="94660"/>
  </p:normalViewPr>
  <p:slideViewPr>
    <p:cSldViewPr snapToGrid="0" showGuides="1">
      <p:cViewPr>
        <p:scale>
          <a:sx n="66" d="100"/>
          <a:sy n="66" d="100"/>
        </p:scale>
        <p:origin x="-372" y="-288"/>
      </p:cViewPr>
      <p:guideLst>
        <p:guide orient="horz" pos="2141"/>
        <p:guide pos="38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B8286954-676D-474E-9F7B-0BF32A521866}" type="datetimeFigureOut">
              <a:rPr kumimoji="0" lang="vi-VN" sz="1200" b="0" i="0" u="none" strike="noStrike" kern="1200" cap="none" spc="0" normalizeH="0" baseline="0" noProof="0" smtClean="0">
                <a:ln>
                  <a:noFill/>
                </a:ln>
                <a:solidFill>
                  <a:schemeClr val="tx1"/>
                </a:solidFill>
                <a:effectLst/>
                <a:uLnTx/>
                <a:uFillTx/>
                <a:latin typeface="+mn-lt"/>
                <a:ea typeface="+mn-ea"/>
                <a:cs typeface="+mn-cs"/>
              </a:rPr>
            </a:fld>
            <a:endParaRPr kumimoji="0" lang="vi-V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p>
            <a:pPr lvl="0" algn="r"/>
            <a:fld id="{9A0DB2DC-4C9A-4742-B13C-FB6460FD3503}" type="slidenum">
              <a:rPr lang="vi-VN" sz="1200" dirty="0"/>
            </a:fld>
            <a:endParaRPr lang="vi-VN" sz="1200"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vi-VN"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x-none" dirty="0"/>
              <a:t>Click to edit Master title style</a:t>
            </a:r>
            <a:endParaRPr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x-none" dirty="0"/>
              <a:t>Edit Master text styles</a:t>
            </a:r>
            <a:endParaRPr lang="en-US" altLang="x-none" dirty="0"/>
          </a:p>
          <a:p>
            <a:pPr lvl="1"/>
            <a:r>
              <a:rPr lang="en-US" altLang="x-none" dirty="0"/>
              <a:t>Second level</a:t>
            </a:r>
            <a:endParaRPr lang="en-US" altLang="x-none" dirty="0"/>
          </a:p>
          <a:p>
            <a:pPr lvl="2"/>
            <a:r>
              <a:rPr lang="en-US" altLang="x-none" dirty="0"/>
              <a:t>Third level</a:t>
            </a:r>
            <a:endParaRPr lang="en-US" altLang="x-none" dirty="0"/>
          </a:p>
          <a:p>
            <a:pPr lvl="3"/>
            <a:r>
              <a:rPr lang="en-US" altLang="x-none" dirty="0"/>
              <a:t>Fourth level</a:t>
            </a:r>
            <a:endParaRPr lang="en-US" altLang="x-none" dirty="0"/>
          </a:p>
          <a:p>
            <a:pPr lvl="4"/>
            <a:r>
              <a:rPr lang="en-US" altLang="x-none" dirty="0"/>
              <a:t>Fifth level</a:t>
            </a:r>
            <a:endParaRP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a:fld id="{9A0DB2DC-4C9A-4742-B13C-FB6460FD3503}" type="slidenum">
              <a:rPr lang="vi-VN" dirty="0"/>
            </a:fld>
            <a:endParaRPr lang="vi-VN" dirty="0"/>
          </a:p>
        </p:txBody>
      </p:sp>
      <p:pic>
        <p:nvPicPr>
          <p:cNvPr id="1031" name="Picture 6"/>
          <p:cNvPicPr>
            <a:picLocks noChangeAspect="1"/>
          </p:cNvPicPr>
          <p:nvPr userDrawn="1"/>
        </p:nvPicPr>
        <p:blipFill>
          <a:blip r:embed="rId12"/>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12" name="Rectangles 25611" descr="Quyền tự do cạnh tranh của doanh nghiệp và kết cấu thị trường cạnh tranh"/>
          <p:cNvSpPr>
            <a:spLocks noChangeAspect="1"/>
          </p:cNvSpPr>
          <p:nvPr/>
        </p:nvSpPr>
        <p:spPr>
          <a:xfrm>
            <a:off x="5943600" y="3276600"/>
            <a:ext cx="304800" cy="304800"/>
          </a:xfrm>
          <a:prstGeom prst="rect">
            <a:avLst/>
          </a:prstGeom>
          <a:noFill/>
          <a:ln w="9525">
            <a:noFill/>
          </a:ln>
        </p:spPr>
        <p:txBody>
          <a:bodyPr/>
          <a:p>
            <a:endParaRPr lang="en-US"/>
          </a:p>
        </p:txBody>
      </p:sp>
      <p:sp>
        <p:nvSpPr>
          <p:cNvPr id="25614" name="Title 1"/>
          <p:cNvSpPr/>
          <p:nvPr/>
        </p:nvSpPr>
        <p:spPr>
          <a:xfrm>
            <a:off x="528638" y="3949700"/>
            <a:ext cx="11206162" cy="1947863"/>
          </a:xfrm>
          <a:prstGeom prst="rect">
            <a:avLst/>
          </a:prstGeom>
          <a:noFill/>
          <a:ln w="9525">
            <a:noFill/>
          </a:ln>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altLang="x-none" sz="4500" b="1">
                <a:solidFill>
                  <a:srgbClr val="FF0000"/>
                </a:solidFill>
                <a:latin typeface="Times New Roman" panose="02020603050405020304" charset="0"/>
                <a:cs typeface="Times New Roman" panose="02020603050405020304" charset="0"/>
              </a:rPr>
              <a:t>TIẾT 1, 2, 3. BÀI 1: </a:t>
            </a:r>
            <a:br>
              <a:rPr lang="en-US" altLang="x-none" sz="4500" b="1">
                <a:solidFill>
                  <a:srgbClr val="FF0000"/>
                </a:solidFill>
                <a:latin typeface="Times New Roman" panose="02020603050405020304" charset="0"/>
                <a:cs typeface="Times New Roman" panose="02020603050405020304" charset="0"/>
              </a:rPr>
            </a:br>
            <a:r>
              <a:rPr lang="en-US" altLang="x-none" sz="4500" b="1">
                <a:solidFill>
                  <a:srgbClr val="FF0000"/>
                </a:solidFill>
                <a:latin typeface="Times New Roman" panose="02020603050405020304" charset="0"/>
                <a:cs typeface="Times New Roman" panose="02020603050405020304" charset="0"/>
              </a:rPr>
              <a:t>TỰ HÀO VỀ TRUYỀN THỐNG DÂN TỘC VIỆT NAM</a:t>
            </a:r>
            <a:endParaRPr lang="en-US" altLang="x-none" sz="4500" b="1">
              <a:solidFill>
                <a:srgbClr val="0000FF"/>
              </a:solidFill>
              <a:latin typeface="Times New Roman" panose="02020603050405020304" charset="0"/>
              <a:cs typeface="Times New Roman" panose="02020603050405020304" charset="0"/>
            </a:endParaRPr>
          </a:p>
        </p:txBody>
      </p:sp>
      <p:pic>
        <p:nvPicPr>
          <p:cNvPr id="25615" name="Picture 25614" descr="03"/>
          <p:cNvPicPr>
            <a:picLocks noChangeAspect="1"/>
          </p:cNvPicPr>
          <p:nvPr/>
        </p:nvPicPr>
        <p:blipFill>
          <a:blip r:embed="rId1"/>
          <a:stretch>
            <a:fillRect/>
          </a:stretch>
        </p:blipFill>
        <p:spPr>
          <a:xfrm>
            <a:off x="266700" y="228600"/>
            <a:ext cx="11925300" cy="34020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14"/>
                                        </p:tgtEl>
                                        <p:attrNameLst>
                                          <p:attrName>style.visibility</p:attrName>
                                        </p:attrNameLst>
                                      </p:cBhvr>
                                      <p:to>
                                        <p:strVal val="visible"/>
                                      </p:to>
                                    </p:set>
                                    <p:animEffect transition="in" filter="blinds(horizontal)">
                                      <p:cBhvr>
                                        <p:cTn id="7" dur="500"/>
                                        <p:tgtEl>
                                          <p:spTgt spid="25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9" name="Rectangles 75778"/>
          <p:cNvSpPr/>
          <p:nvPr/>
        </p:nvSpPr>
        <p:spPr>
          <a:xfrm>
            <a:off x="1541463" y="292100"/>
            <a:ext cx="10455275" cy="860425"/>
          </a:xfrm>
          <a:prstGeom prst="rect">
            <a:avLst/>
          </a:prstGeom>
          <a:noFill/>
          <a:ln w="9525">
            <a:noFill/>
          </a:ln>
        </p:spPr>
        <p:txBody>
          <a:bodyPr anchor="ctr" anchorCtr="0">
            <a:spAutoFit/>
          </a:bodyPr>
          <a:p>
            <a:r>
              <a:rPr sz="2500" dirty="0">
                <a:solidFill>
                  <a:srgbClr val="0000CC"/>
                </a:solidFill>
                <a:latin typeface="Times New Roman" panose="02020603050405020304" charset="0"/>
                <a:cs typeface="Times New Roman" panose="02020603050405020304" charset="0"/>
              </a:rPr>
              <a:t>Em hãy nêu biểu hiện của lòng tự hào về những truyền thống dân tộc Việt Nam qua những thông tin trên </a:t>
            </a:r>
            <a:endParaRPr sz="2500" dirty="0">
              <a:solidFill>
                <a:srgbClr val="0000CC"/>
              </a:solidFill>
              <a:latin typeface="Times New Roman" panose="02020603050405020304" charset="0"/>
              <a:cs typeface="Times New Roman" panose="02020603050405020304" charset="0"/>
            </a:endParaRPr>
          </a:p>
        </p:txBody>
      </p:sp>
      <p:pic>
        <p:nvPicPr>
          <p:cNvPr id="75780" name="Picture 75779" descr="3 câu hỏi tiết lộ mọi điều về ứng viên | Cẩm nang tuyển dụng"/>
          <p:cNvPicPr>
            <a:picLocks noChangeAspect="1"/>
          </p:cNvPicPr>
          <p:nvPr/>
        </p:nvPicPr>
        <p:blipFill>
          <a:blip r:embed="rId1"/>
          <a:stretch>
            <a:fillRect/>
          </a:stretch>
        </p:blipFill>
        <p:spPr>
          <a:xfrm>
            <a:off x="215900" y="165100"/>
            <a:ext cx="1081088" cy="1123950"/>
          </a:xfrm>
          <a:prstGeom prst="rect">
            <a:avLst/>
          </a:prstGeom>
          <a:noFill/>
          <a:ln w="9525">
            <a:noFill/>
          </a:ln>
        </p:spPr>
      </p:pic>
      <p:sp>
        <p:nvSpPr>
          <p:cNvPr id="75781" name="Rectangles 75780"/>
          <p:cNvSpPr/>
          <p:nvPr/>
        </p:nvSpPr>
        <p:spPr>
          <a:xfrm>
            <a:off x="227013" y="1484313"/>
            <a:ext cx="11650662" cy="2774950"/>
          </a:xfrm>
          <a:prstGeom prst="rect">
            <a:avLst/>
          </a:prstGeom>
          <a:noFill/>
          <a:ln w="15875" cap="flat" cmpd="sng">
            <a:solidFill>
              <a:srgbClr val="FF0000"/>
            </a:solidFill>
            <a:prstDash val="dash"/>
            <a:miter/>
            <a:headEnd type="none" w="med" len="med"/>
            <a:tailEnd type="none" w="med" len="med"/>
          </a:ln>
        </p:spPr>
        <p:txBody>
          <a:bodyPr anchor="ctr" anchorCtr="0">
            <a:spAutoFit/>
          </a:bodyPr>
          <a:p>
            <a:r>
              <a:rPr sz="2500" dirty="0">
                <a:latin typeface="Times New Roman" panose="02020603050405020304" charset="0"/>
                <a:cs typeface="Times New Roman" panose="02020603050405020304" charset="0"/>
              </a:rPr>
              <a:t>Những tấm bia tiến sĩ đầu tiên được dựng ở Văn Miếu - Quốc Tử Giám vào năm Giáp Thìn (1484) đã mở đầu cho việc hình thành một quần thể di sản văn hóa quý báu của dân tộc. 82 tấm bia tiến sĩ được dựng là hình thức tôn vinh, lưu danh các nhà tri thức lớn cho các thế hệ sau chiêm ngưỡng và học tập. Đứng trước vườn bia văn Miếu, chúng ta có thể thấy được ý nghĩa, thông điệp mà người xưa gửi gắm, từ đó truyền cảm hứng cho nỗ lực vươn lên học tập, làm việc, trau dồi đạo đức theo gương các bậc hiền nhân. </a:t>
            </a:r>
            <a:endParaRPr sz="2500" dirty="0">
              <a:latin typeface="Times New Roman" panose="02020603050405020304" charset="0"/>
              <a:cs typeface="Times New Roman" panose="02020603050405020304" charset="0"/>
            </a:endParaRPr>
          </a:p>
        </p:txBody>
      </p:sp>
      <p:grpSp>
        <p:nvGrpSpPr>
          <p:cNvPr id="75787" name="Group 2"/>
          <p:cNvGrpSpPr/>
          <p:nvPr/>
        </p:nvGrpSpPr>
        <p:grpSpPr>
          <a:xfrm>
            <a:off x="433388" y="5149850"/>
            <a:ext cx="1800225" cy="900113"/>
            <a:chOff x="827584" y="2369185"/>
            <a:chExt cx="1800000" cy="900000"/>
          </a:xfrm>
        </p:grpSpPr>
        <p:sp>
          <p:nvSpPr>
            <p:cNvPr id="4" name="Right Arrow 7"/>
            <p:cNvSpPr/>
            <p:nvPr/>
          </p:nvSpPr>
          <p:spPr>
            <a:xfrm>
              <a:off x="827584" y="2369185"/>
              <a:ext cx="1800000" cy="900000"/>
            </a:xfrm>
            <a:prstGeom prst="rightArrow">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6" name="Rectangle 5"/>
            <p:cNvSpPr/>
            <p:nvPr/>
          </p:nvSpPr>
          <p:spPr>
            <a:xfrm>
              <a:off x="1159331" y="2410455"/>
              <a:ext cx="828571" cy="828571"/>
            </a:xfrm>
            <a:prstGeom prst="rect">
              <a:avLst/>
            </a:prstGeom>
            <a:solidFill>
              <a:schemeClr val="accent1"/>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75790" name="Text Placeholder 12"/>
            <p:cNvSpPr txBox="1"/>
            <p:nvPr/>
          </p:nvSpPr>
          <p:spPr>
            <a:xfrm>
              <a:off x="1291518" y="2608898"/>
              <a:ext cx="565207" cy="420574"/>
            </a:xfrm>
            <a:prstGeom prst="rect">
              <a:avLst/>
            </a:prstGeom>
            <a:noFill/>
            <a:ln w="9525">
              <a:noFill/>
            </a:ln>
          </p:spPr>
          <p:txBody>
            <a:bodyPr lIns="0" tIns="0" rIns="0" bIns="0" anchor="ctr" anchorCtr="0"/>
            <a:p>
              <a:pPr algn="ctr">
                <a:spcBef>
                  <a:spcPct val="20000"/>
                </a:spcBef>
              </a:pPr>
              <a:r>
                <a:rPr lang="en-US" altLang="x-none" sz="3200" b="1">
                  <a:solidFill>
                    <a:schemeClr val="bg1"/>
                  </a:solidFill>
                  <a:ea typeface="Arial Unicode MS" pitchFamily="34" charset="-128"/>
                </a:rPr>
                <a:t>02</a:t>
              </a:r>
              <a:endParaRPr lang="en-US" altLang="x-none" sz="3200" b="1">
                <a:solidFill>
                  <a:schemeClr val="bg1"/>
                </a:solidFill>
                <a:ea typeface="Arial Unicode MS" pitchFamily="34" charset="-128"/>
              </a:endParaRPr>
            </a:p>
          </p:txBody>
        </p:sp>
      </p:grpSp>
      <p:sp>
        <p:nvSpPr>
          <p:cNvPr id="75791" name="Rectangles 75790"/>
          <p:cNvSpPr/>
          <p:nvPr/>
        </p:nvSpPr>
        <p:spPr>
          <a:xfrm>
            <a:off x="3001963" y="5338763"/>
            <a:ext cx="3748087" cy="625475"/>
          </a:xfrm>
          <a:prstGeom prst="rect">
            <a:avLst/>
          </a:prstGeom>
          <a:noFill/>
          <a:ln w="9525">
            <a:noFill/>
          </a:ln>
        </p:spPr>
        <p:txBody>
          <a:bodyPr wrap="none" anchor="ctr" anchorCtr="0">
            <a:spAutoFit/>
          </a:bodyPr>
          <a:p>
            <a:r>
              <a:rPr sz="3500" dirty="0">
                <a:solidFill>
                  <a:srgbClr val="0000CC"/>
                </a:solidFill>
                <a:latin typeface="Times New Roman" panose="02020603050405020304" charset="0"/>
                <a:cs typeface="Times New Roman" panose="02020603050405020304" charset="0"/>
              </a:rPr>
              <a:t>Hãnh diện, tự hào</a:t>
            </a:r>
            <a:endParaRPr sz="3500" dirty="0">
              <a:solidFill>
                <a:srgbClr val="0000CC"/>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blinds(horizontal)">
                                      <p:cBhvr>
                                        <p:cTn id="7" dur="500"/>
                                        <p:tgtEl>
                                          <p:spTgt spid="7578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5779"/>
                                        </p:tgtEl>
                                        <p:attrNameLst>
                                          <p:attrName>style.visibility</p:attrName>
                                        </p:attrNameLst>
                                      </p:cBhvr>
                                      <p:to>
                                        <p:strVal val="visible"/>
                                      </p:to>
                                    </p:set>
                                    <p:animEffect transition="in" filter="blinds(horizontal)">
                                      <p:cBhvr>
                                        <p:cTn id="10" dur="500"/>
                                        <p:tgtEl>
                                          <p:spTgt spid="7577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5781"/>
                                        </p:tgtEl>
                                        <p:attrNameLst>
                                          <p:attrName>style.visibility</p:attrName>
                                        </p:attrNameLst>
                                      </p:cBhvr>
                                      <p:to>
                                        <p:strVal val="visible"/>
                                      </p:to>
                                    </p:set>
                                    <p:animEffect transition="in" filter="blinds(horizontal)">
                                      <p:cBhvr>
                                        <p:cTn id="15" dur="500"/>
                                        <p:tgtEl>
                                          <p:spTgt spid="7578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5787"/>
                                        </p:tgtEl>
                                        <p:attrNameLst>
                                          <p:attrName>style.visibility</p:attrName>
                                        </p:attrNameLst>
                                      </p:cBhvr>
                                      <p:to>
                                        <p:strVal val="visible"/>
                                      </p:to>
                                    </p:set>
                                    <p:animEffect transition="in" filter="blinds(horizontal)">
                                      <p:cBhvr>
                                        <p:cTn id="20" dur="500"/>
                                        <p:tgtEl>
                                          <p:spTgt spid="7578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5791"/>
                                        </p:tgtEl>
                                        <p:attrNameLst>
                                          <p:attrName>style.visibility</p:attrName>
                                        </p:attrNameLst>
                                      </p:cBhvr>
                                      <p:to>
                                        <p:strVal val="visible"/>
                                      </p:to>
                                    </p:set>
                                    <p:animEffect transition="in" filter="blinds(horizontal)">
                                      <p:cBhvr>
                                        <p:cTn id="25" dur="500"/>
                                        <p:tgtEl>
                                          <p:spTgt spid="75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1" grpId="0" animBg="1"/>
      <p:bldP spid="757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306" name="Picture 55305" descr="tải xuống (2)"/>
          <p:cNvPicPr>
            <a:picLocks noChangeAspect="1"/>
          </p:cNvPicPr>
          <p:nvPr/>
        </p:nvPicPr>
        <p:blipFill>
          <a:blip r:embed="rId1"/>
          <a:stretch>
            <a:fillRect/>
          </a:stretch>
        </p:blipFill>
        <p:spPr>
          <a:xfrm>
            <a:off x="420688" y="1430338"/>
            <a:ext cx="7664450" cy="4691062"/>
          </a:xfrm>
          <a:prstGeom prst="rect">
            <a:avLst/>
          </a:prstGeom>
          <a:noFill/>
          <a:ln w="9525">
            <a:noFill/>
          </a:ln>
        </p:spPr>
      </p:pic>
      <p:sp>
        <p:nvSpPr>
          <p:cNvPr id="55307" name="Rectangles 55306"/>
          <p:cNvSpPr/>
          <p:nvPr/>
        </p:nvSpPr>
        <p:spPr>
          <a:xfrm>
            <a:off x="407988" y="522605"/>
            <a:ext cx="11406187" cy="475615"/>
          </a:xfrm>
          <a:prstGeom prst="rect">
            <a:avLst/>
          </a:prstGeom>
          <a:noFill/>
          <a:ln w="9525">
            <a:noFill/>
          </a:ln>
        </p:spPr>
        <p:txBody>
          <a:bodyPr anchor="ctr" anchorCtr="0">
            <a:spAutoFit/>
          </a:bodyPr>
          <a:p>
            <a:r>
              <a:rPr sz="2500" dirty="0">
                <a:latin typeface="Times New Roman" panose="02020603050405020304" charset="0"/>
                <a:cs typeface="Times New Roman" panose="02020603050405020304" charset="0"/>
              </a:rPr>
              <a:t>Những hành vi, việc làm tốt thể hiện lòng tự hào về truyền thống dân tộc Việt Nam. </a:t>
            </a:r>
            <a:endParaRPr sz="2500" dirty="0">
              <a:latin typeface="Times New Roman" panose="02020603050405020304" charset="0"/>
              <a:cs typeface="Times New Roman" panose="02020603050405020304" charset="0"/>
            </a:endParaRPr>
          </a:p>
        </p:txBody>
      </p:sp>
      <p:sp>
        <p:nvSpPr>
          <p:cNvPr id="49" name="Left-Right Arrow 24"/>
          <p:cNvSpPr/>
          <p:nvPr/>
        </p:nvSpPr>
        <p:spPr>
          <a:xfrm>
            <a:off x="9148763" y="1400175"/>
            <a:ext cx="2008188" cy="1338263"/>
          </a:xfrm>
          <a:prstGeom prst="lef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5310" name="Rectangles 55309"/>
          <p:cNvSpPr/>
          <p:nvPr/>
        </p:nvSpPr>
        <p:spPr>
          <a:xfrm>
            <a:off x="8602663" y="3592513"/>
            <a:ext cx="3149600" cy="1463675"/>
          </a:xfrm>
          <a:prstGeom prst="rect">
            <a:avLst/>
          </a:prstGeom>
          <a:noFill/>
          <a:ln w="9525">
            <a:noFill/>
          </a:ln>
        </p:spPr>
        <p:txBody>
          <a:bodyPr>
            <a:spAutoFit/>
          </a:bodyPr>
          <a:p>
            <a:pPr algn="ctr"/>
            <a:r>
              <a:rPr sz="3000" dirty="0">
                <a:solidFill>
                  <a:srgbClr val="FF0000"/>
                </a:solidFill>
                <a:latin typeface="Times New Roman" panose="02020603050405020304" charset="0"/>
                <a:cs typeface="Times New Roman" panose="02020603050405020304" charset="0"/>
              </a:rPr>
              <a:t>Tìm hiểu về các truyền thống của dân tộc</a:t>
            </a:r>
            <a:endParaRPr sz="3000" dirty="0">
              <a:solidFill>
                <a:srgbClr val="FF0000"/>
              </a:solidFill>
              <a:latin typeface="Times New Roman" panose="02020603050405020304" charset="0"/>
              <a:cs typeface="Times New Roman" panose="02020603050405020304" charset="0"/>
            </a:endParaRPr>
          </a:p>
        </p:txBody>
      </p:sp>
    </p:spTree>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5" name="Rectangles 79874"/>
          <p:cNvSpPr/>
          <p:nvPr/>
        </p:nvSpPr>
        <p:spPr>
          <a:xfrm>
            <a:off x="407988" y="522605"/>
            <a:ext cx="11406187" cy="475615"/>
          </a:xfrm>
          <a:prstGeom prst="rect">
            <a:avLst/>
          </a:prstGeom>
          <a:noFill/>
          <a:ln w="9525">
            <a:noFill/>
          </a:ln>
        </p:spPr>
        <p:txBody>
          <a:bodyPr anchor="ctr" anchorCtr="0">
            <a:spAutoFit/>
          </a:bodyPr>
          <a:p>
            <a:r>
              <a:rPr sz="2500" dirty="0">
                <a:latin typeface="Times New Roman" panose="02020603050405020304" charset="0"/>
                <a:cs typeface="Times New Roman" panose="02020603050405020304" charset="0"/>
              </a:rPr>
              <a:t>Những hành vi, việc làm tốt thể hiện lòng tự hào về truyền thống dân tộc Việt Nam. </a:t>
            </a:r>
            <a:endParaRPr sz="2500" dirty="0">
              <a:latin typeface="Times New Roman" panose="02020603050405020304" charset="0"/>
              <a:cs typeface="Times New Roman" panose="02020603050405020304" charset="0"/>
            </a:endParaRPr>
          </a:p>
        </p:txBody>
      </p:sp>
      <p:sp>
        <p:nvSpPr>
          <p:cNvPr id="49" name="Left-Right Arrow 24"/>
          <p:cNvSpPr/>
          <p:nvPr/>
        </p:nvSpPr>
        <p:spPr>
          <a:xfrm>
            <a:off x="9148763" y="1400175"/>
            <a:ext cx="2008188" cy="1338263"/>
          </a:xfrm>
          <a:prstGeom prst="lef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79877" name="Rectangles 79876"/>
          <p:cNvSpPr/>
          <p:nvPr/>
        </p:nvSpPr>
        <p:spPr>
          <a:xfrm>
            <a:off x="8602663" y="3592513"/>
            <a:ext cx="3149600" cy="1920875"/>
          </a:xfrm>
          <a:prstGeom prst="rect">
            <a:avLst/>
          </a:prstGeom>
          <a:noFill/>
          <a:ln w="9525">
            <a:noFill/>
          </a:ln>
        </p:spPr>
        <p:txBody>
          <a:bodyPr>
            <a:spAutoFit/>
          </a:bodyPr>
          <a:p>
            <a:pPr algn="ctr"/>
            <a:r>
              <a:rPr sz="3000" dirty="0">
                <a:solidFill>
                  <a:srgbClr val="FF0000"/>
                </a:solidFill>
                <a:latin typeface="Times New Roman" panose="02020603050405020304" charset="0"/>
                <a:cs typeface="Times New Roman" panose="02020603050405020304" charset="0"/>
              </a:rPr>
              <a:t>Tích cực tham gia các hoạt động tại địa phương</a:t>
            </a:r>
            <a:endParaRPr sz="3000" dirty="0">
              <a:solidFill>
                <a:srgbClr val="FF0000"/>
              </a:solidFill>
              <a:latin typeface="Times New Roman" panose="02020603050405020304" charset="0"/>
              <a:cs typeface="Times New Roman" panose="02020603050405020304" charset="0"/>
            </a:endParaRPr>
          </a:p>
        </p:txBody>
      </p:sp>
      <p:pic>
        <p:nvPicPr>
          <p:cNvPr id="79878" name="Picture 79877" descr="tải xuống (1)"/>
          <p:cNvPicPr>
            <a:picLocks noChangeAspect="1"/>
          </p:cNvPicPr>
          <p:nvPr/>
        </p:nvPicPr>
        <p:blipFill>
          <a:blip r:embed="rId1"/>
          <a:stretch>
            <a:fillRect/>
          </a:stretch>
        </p:blipFill>
        <p:spPr>
          <a:xfrm>
            <a:off x="469900" y="1497013"/>
            <a:ext cx="7546975" cy="4486275"/>
          </a:xfrm>
          <a:prstGeom prst="rect">
            <a:avLst/>
          </a:prstGeom>
          <a:noFill/>
          <a:ln w="9525">
            <a:noFill/>
          </a:ln>
        </p:spPr>
      </p:pic>
    </p:spTree>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s 80897"/>
          <p:cNvSpPr/>
          <p:nvPr/>
        </p:nvSpPr>
        <p:spPr>
          <a:xfrm>
            <a:off x="407988" y="333375"/>
            <a:ext cx="11406187" cy="854075"/>
          </a:xfrm>
          <a:prstGeom prst="rect">
            <a:avLst/>
          </a:prstGeom>
          <a:noFill/>
          <a:ln w="9525">
            <a:noFill/>
          </a:ln>
        </p:spPr>
        <p:txBody>
          <a:bodyPr anchor="ctr" anchorCtr="0">
            <a:spAutoFit/>
          </a:bodyPr>
          <a:p>
            <a:r>
              <a:rPr sz="2500" dirty="0"/>
              <a:t>Những hành vi, việc làm tốt thể hiện lòng tự hào về truyền thống dân tộc Việt Nam. </a:t>
            </a:r>
            <a:endParaRPr sz="2500" dirty="0"/>
          </a:p>
        </p:txBody>
      </p:sp>
      <p:sp>
        <p:nvSpPr>
          <p:cNvPr id="49" name="Left-Right Arrow 24"/>
          <p:cNvSpPr/>
          <p:nvPr/>
        </p:nvSpPr>
        <p:spPr>
          <a:xfrm>
            <a:off x="9148763" y="1400175"/>
            <a:ext cx="2008188" cy="1338263"/>
          </a:xfrm>
          <a:prstGeom prst="lef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schemeClr val="lt1"/>
              </a:solidFill>
              <a:effectLst/>
              <a:uLnTx/>
              <a:uFillTx/>
              <a:latin typeface="+mn-lt"/>
              <a:ea typeface="+mn-ea"/>
              <a:cs typeface="+mn-cs"/>
            </a:endParaRPr>
          </a:p>
        </p:txBody>
      </p:sp>
      <p:pic>
        <p:nvPicPr>
          <p:cNvPr id="80902" name="Picture 80901" descr="images"/>
          <p:cNvPicPr>
            <a:picLocks noChangeAspect="1"/>
          </p:cNvPicPr>
          <p:nvPr/>
        </p:nvPicPr>
        <p:blipFill>
          <a:blip r:embed="rId1"/>
          <a:stretch>
            <a:fillRect/>
          </a:stretch>
        </p:blipFill>
        <p:spPr>
          <a:xfrm>
            <a:off x="433388" y="1524000"/>
            <a:ext cx="7877175" cy="4672013"/>
          </a:xfrm>
          <a:prstGeom prst="rect">
            <a:avLst/>
          </a:prstGeom>
          <a:noFill/>
          <a:ln w="9525">
            <a:noFill/>
          </a:ln>
        </p:spPr>
      </p:pic>
      <p:sp>
        <p:nvSpPr>
          <p:cNvPr id="80903" name="Rectangles 80902"/>
          <p:cNvSpPr/>
          <p:nvPr/>
        </p:nvSpPr>
        <p:spPr>
          <a:xfrm>
            <a:off x="8602663" y="3592513"/>
            <a:ext cx="3149600" cy="1463675"/>
          </a:xfrm>
          <a:prstGeom prst="rect">
            <a:avLst/>
          </a:prstGeom>
          <a:noFill/>
          <a:ln w="9525">
            <a:noFill/>
          </a:ln>
        </p:spPr>
        <p:txBody>
          <a:bodyPr>
            <a:spAutoFit/>
          </a:bodyPr>
          <a:p>
            <a:pPr algn="ctr"/>
            <a:r>
              <a:rPr sz="3000" dirty="0">
                <a:solidFill>
                  <a:srgbClr val="FF0000"/>
                </a:solidFill>
              </a:rPr>
              <a:t>Tìm hiểu về các truyền thống của dân tộc</a:t>
            </a:r>
            <a:endParaRPr sz="3000" dirty="0">
              <a:solidFill>
                <a:srgbClr val="FF0000"/>
              </a:solidFill>
            </a:endParaRPr>
          </a:p>
        </p:txBody>
      </p:sp>
    </p:spTree>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s 81921"/>
          <p:cNvSpPr/>
          <p:nvPr/>
        </p:nvSpPr>
        <p:spPr>
          <a:xfrm>
            <a:off x="407988" y="522605"/>
            <a:ext cx="11406187" cy="475615"/>
          </a:xfrm>
          <a:prstGeom prst="rect">
            <a:avLst/>
          </a:prstGeom>
          <a:noFill/>
          <a:ln w="9525">
            <a:noFill/>
          </a:ln>
        </p:spPr>
        <p:txBody>
          <a:bodyPr anchor="ctr" anchorCtr="0">
            <a:spAutoFit/>
          </a:bodyPr>
          <a:p>
            <a:r>
              <a:rPr sz="2500" dirty="0">
                <a:latin typeface="Times New Roman" panose="02020603050405020304" charset="0"/>
                <a:cs typeface="Times New Roman" panose="02020603050405020304" charset="0"/>
              </a:rPr>
              <a:t>Những hành vi, việc làm tốt thể hiện lòng tự hào về truyền thống dân tộc Việt Nam. </a:t>
            </a:r>
            <a:endParaRPr sz="2500" dirty="0">
              <a:latin typeface="Times New Roman" panose="02020603050405020304" charset="0"/>
              <a:cs typeface="Times New Roman" panose="02020603050405020304" charset="0"/>
            </a:endParaRPr>
          </a:p>
        </p:txBody>
      </p:sp>
      <p:sp>
        <p:nvSpPr>
          <p:cNvPr id="49" name="Left-Right Arrow 24"/>
          <p:cNvSpPr/>
          <p:nvPr/>
        </p:nvSpPr>
        <p:spPr>
          <a:xfrm>
            <a:off x="9148763" y="1400175"/>
            <a:ext cx="2008188" cy="1338263"/>
          </a:xfrm>
          <a:prstGeom prst="lef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81925" name="Rectangles 81924"/>
          <p:cNvSpPr/>
          <p:nvPr/>
        </p:nvSpPr>
        <p:spPr>
          <a:xfrm>
            <a:off x="8602663" y="3592513"/>
            <a:ext cx="3149600" cy="1463675"/>
          </a:xfrm>
          <a:prstGeom prst="rect">
            <a:avLst/>
          </a:prstGeom>
          <a:noFill/>
          <a:ln w="9525">
            <a:noFill/>
          </a:ln>
        </p:spPr>
        <p:txBody>
          <a:bodyPr>
            <a:spAutoFit/>
          </a:bodyPr>
          <a:p>
            <a:pPr algn="ctr"/>
            <a:r>
              <a:rPr sz="3000" dirty="0">
                <a:solidFill>
                  <a:srgbClr val="FF0000"/>
                </a:solidFill>
                <a:latin typeface="Times New Roman" panose="02020603050405020304" charset="0"/>
                <a:cs typeface="Times New Roman" panose="02020603050405020304" charset="0"/>
              </a:rPr>
              <a:t>Tìm hiểu về các truyền thống của dân tộc</a:t>
            </a:r>
            <a:endParaRPr sz="3000" dirty="0">
              <a:solidFill>
                <a:srgbClr val="FF0000"/>
              </a:solidFill>
              <a:latin typeface="Times New Roman" panose="02020603050405020304" charset="0"/>
              <a:cs typeface="Times New Roman" panose="02020603050405020304" charset="0"/>
            </a:endParaRPr>
          </a:p>
        </p:txBody>
      </p:sp>
      <p:pic>
        <p:nvPicPr>
          <p:cNvPr id="81926" name="Picture 81925" descr="images (1)"/>
          <p:cNvPicPr>
            <a:picLocks noChangeAspect="1"/>
          </p:cNvPicPr>
          <p:nvPr/>
        </p:nvPicPr>
        <p:blipFill>
          <a:blip r:embed="rId1"/>
          <a:stretch>
            <a:fillRect/>
          </a:stretch>
        </p:blipFill>
        <p:spPr>
          <a:xfrm>
            <a:off x="506413" y="1462088"/>
            <a:ext cx="7883525" cy="4891087"/>
          </a:xfrm>
          <a:prstGeom prst="rect">
            <a:avLst/>
          </a:prstGeom>
          <a:noFill/>
          <a:ln w="9525">
            <a:noFill/>
          </a:ln>
        </p:spPr>
      </p:pic>
    </p:spTree>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4" name="Rectangles 78853"/>
          <p:cNvSpPr/>
          <p:nvPr/>
        </p:nvSpPr>
        <p:spPr>
          <a:xfrm>
            <a:off x="407988" y="330200"/>
            <a:ext cx="11406187" cy="860425"/>
          </a:xfrm>
          <a:prstGeom prst="rect">
            <a:avLst/>
          </a:prstGeom>
          <a:noFill/>
          <a:ln w="9525">
            <a:noFill/>
          </a:ln>
        </p:spPr>
        <p:txBody>
          <a:bodyPr anchor="ctr" anchorCtr="0">
            <a:spAutoFit/>
          </a:bodyPr>
          <a:p>
            <a:r>
              <a:rPr sz="2500" dirty="0">
                <a:latin typeface="Times New Roman" panose="02020603050405020304" charset="0"/>
                <a:cs typeface="Times New Roman" panose="02020603050405020304" charset="0"/>
              </a:rPr>
              <a:t>Những hành vi, việc làm không tốt trong việc giữ gìn và phát huy truyền thống dân tộc Việt Nam. </a:t>
            </a:r>
            <a:endParaRPr sz="2500" dirty="0">
              <a:latin typeface="Times New Roman" panose="02020603050405020304" charset="0"/>
              <a:cs typeface="Times New Roman" panose="02020603050405020304" charset="0"/>
            </a:endParaRPr>
          </a:p>
        </p:txBody>
      </p:sp>
      <p:pic>
        <p:nvPicPr>
          <p:cNvPr id="78855" name="Picture 78854" descr="images (2)"/>
          <p:cNvPicPr>
            <a:picLocks noChangeAspect="1"/>
          </p:cNvPicPr>
          <p:nvPr/>
        </p:nvPicPr>
        <p:blipFill>
          <a:blip r:embed="rId1"/>
          <a:stretch>
            <a:fillRect/>
          </a:stretch>
        </p:blipFill>
        <p:spPr>
          <a:xfrm>
            <a:off x="6296025" y="1309688"/>
            <a:ext cx="5232400" cy="3481387"/>
          </a:xfrm>
          <a:prstGeom prst="rect">
            <a:avLst/>
          </a:prstGeom>
          <a:noFill/>
          <a:ln w="9525">
            <a:noFill/>
          </a:ln>
        </p:spPr>
      </p:pic>
      <p:pic>
        <p:nvPicPr>
          <p:cNvPr id="78856" name="Picture 78855" descr="dt130910-6"/>
          <p:cNvPicPr>
            <a:picLocks noChangeAspect="1"/>
          </p:cNvPicPr>
          <p:nvPr/>
        </p:nvPicPr>
        <p:blipFill>
          <a:blip r:embed="rId2"/>
          <a:stretch>
            <a:fillRect/>
          </a:stretch>
        </p:blipFill>
        <p:spPr>
          <a:xfrm>
            <a:off x="571500" y="1263650"/>
            <a:ext cx="5332413" cy="3543300"/>
          </a:xfrm>
          <a:prstGeom prst="rect">
            <a:avLst/>
          </a:prstGeom>
          <a:noFill/>
          <a:ln w="9525">
            <a:noFill/>
          </a:ln>
        </p:spPr>
      </p:pic>
      <p:sp>
        <p:nvSpPr>
          <p:cNvPr id="2" name="Freeform: Shape 1"/>
          <p:cNvSpPr/>
          <p:nvPr/>
        </p:nvSpPr>
        <p:spPr>
          <a:xfrm>
            <a:off x="935038" y="4945063"/>
            <a:ext cx="9478963" cy="1717675"/>
          </a:xfrm>
          <a:custGeom>
            <a:avLst/>
            <a:gdLst>
              <a:gd name="connsiteX0" fmla="*/ 0 w 3801418"/>
              <a:gd name="connsiteY0" fmla="*/ 141668 h 991674"/>
              <a:gd name="connsiteX1" fmla="*/ 3427927 w 3801418"/>
              <a:gd name="connsiteY1" fmla="*/ 141668 h 991674"/>
              <a:gd name="connsiteX2" fmla="*/ 3427927 w 3801418"/>
              <a:gd name="connsiteY2" fmla="*/ 850006 h 991674"/>
              <a:gd name="connsiteX3" fmla="*/ 0 w 3801418"/>
              <a:gd name="connsiteY3" fmla="*/ 850006 h 991674"/>
              <a:gd name="connsiteX4" fmla="*/ 3427928 w 3801418"/>
              <a:gd name="connsiteY4" fmla="*/ 0 h 991674"/>
              <a:gd name="connsiteX5" fmla="*/ 3801418 w 3801418"/>
              <a:gd name="connsiteY5" fmla="*/ 495838 h 991674"/>
              <a:gd name="connsiteX6" fmla="*/ 3427928 w 3801418"/>
              <a:gd name="connsiteY6" fmla="*/ 991674 h 99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418" h="991674">
                <a:moveTo>
                  <a:pt x="0" y="141668"/>
                </a:moveTo>
                <a:lnTo>
                  <a:pt x="3427927" y="141668"/>
                </a:lnTo>
                <a:lnTo>
                  <a:pt x="3427927" y="850006"/>
                </a:lnTo>
                <a:lnTo>
                  <a:pt x="0" y="850006"/>
                </a:lnTo>
                <a:close/>
                <a:moveTo>
                  <a:pt x="3427928" y="0"/>
                </a:moveTo>
                <a:lnTo>
                  <a:pt x="3801418" y="495838"/>
                </a:lnTo>
                <a:lnTo>
                  <a:pt x="3427928" y="991674"/>
                </a:lnTo>
                <a:close/>
              </a:path>
            </a:pathLst>
          </a:custGeom>
          <a:solidFill>
            <a:srgbClr val="488A52"/>
          </a:solidFill>
          <a:ln>
            <a:noFill/>
          </a:ln>
          <a:effectLst>
            <a:outerShdw blurRad="165100" dist="38100" sx="101000" sy="101000" algn="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3" name="Freeform: Shape 1"/>
          <p:cNvSpPr/>
          <p:nvPr/>
        </p:nvSpPr>
        <p:spPr>
          <a:xfrm>
            <a:off x="919163" y="4945063"/>
            <a:ext cx="9478963" cy="1717675"/>
          </a:xfrm>
          <a:custGeom>
            <a:avLst/>
            <a:gdLst>
              <a:gd name="connsiteX0" fmla="*/ 0 w 3801418"/>
              <a:gd name="connsiteY0" fmla="*/ 141668 h 991674"/>
              <a:gd name="connsiteX1" fmla="*/ 3427927 w 3801418"/>
              <a:gd name="connsiteY1" fmla="*/ 141668 h 991674"/>
              <a:gd name="connsiteX2" fmla="*/ 3427927 w 3801418"/>
              <a:gd name="connsiteY2" fmla="*/ 850006 h 991674"/>
              <a:gd name="connsiteX3" fmla="*/ 0 w 3801418"/>
              <a:gd name="connsiteY3" fmla="*/ 850006 h 991674"/>
              <a:gd name="connsiteX4" fmla="*/ 3427928 w 3801418"/>
              <a:gd name="connsiteY4" fmla="*/ 0 h 991674"/>
              <a:gd name="connsiteX5" fmla="*/ 3801418 w 3801418"/>
              <a:gd name="connsiteY5" fmla="*/ 495838 h 991674"/>
              <a:gd name="connsiteX6" fmla="*/ 3427928 w 3801418"/>
              <a:gd name="connsiteY6" fmla="*/ 991674 h 99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418" h="991674">
                <a:moveTo>
                  <a:pt x="0" y="141668"/>
                </a:moveTo>
                <a:lnTo>
                  <a:pt x="3427927" y="141668"/>
                </a:lnTo>
                <a:lnTo>
                  <a:pt x="3427927" y="850006"/>
                </a:lnTo>
                <a:lnTo>
                  <a:pt x="0" y="850006"/>
                </a:lnTo>
                <a:close/>
                <a:moveTo>
                  <a:pt x="3427928" y="0"/>
                </a:moveTo>
                <a:lnTo>
                  <a:pt x="3801418" y="495838"/>
                </a:lnTo>
                <a:lnTo>
                  <a:pt x="3427928" y="991674"/>
                </a:lnTo>
                <a:close/>
              </a:path>
            </a:pathLst>
          </a:custGeom>
          <a:solidFill>
            <a:srgbClr val="488A52"/>
          </a:solidFill>
          <a:ln>
            <a:noFill/>
          </a:ln>
          <a:effectLst>
            <a:outerShdw blurRad="165100" dist="38100" sx="101000" sy="101000" algn="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78859" name="Rectangles 78858"/>
          <p:cNvSpPr/>
          <p:nvPr/>
        </p:nvSpPr>
        <p:spPr>
          <a:xfrm>
            <a:off x="2295525" y="5461000"/>
            <a:ext cx="3598863" cy="625475"/>
          </a:xfrm>
          <a:prstGeom prst="rect">
            <a:avLst/>
          </a:prstGeom>
          <a:noFill/>
          <a:ln w="9525">
            <a:noFill/>
          </a:ln>
        </p:spPr>
        <p:txBody>
          <a:bodyPr wrap="none" anchor="t" anchorCtr="0">
            <a:spAutoFit/>
          </a:bodyPr>
          <a:p>
            <a:r>
              <a:rPr sz="3500" dirty="0">
                <a:solidFill>
                  <a:schemeClr val="bg1"/>
                </a:solidFill>
                <a:latin typeface="Times New Roman" panose="02020603050405020304" charset="0"/>
                <a:cs typeface="Times New Roman" panose="02020603050405020304" charset="0"/>
              </a:rPr>
              <a:t>Vẽ bậy lên di tích</a:t>
            </a:r>
            <a:endParaRPr sz="3500" dirty="0">
              <a:solidFill>
                <a:schemeClr val="bg1"/>
              </a:solidFill>
              <a:latin typeface="Times New Roman" panose="02020603050405020304" charset="0"/>
              <a:cs typeface="Times New Roman" panose="0202060305040502030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s 82945"/>
          <p:cNvSpPr/>
          <p:nvPr/>
        </p:nvSpPr>
        <p:spPr>
          <a:xfrm>
            <a:off x="407988" y="330200"/>
            <a:ext cx="11406187" cy="860425"/>
          </a:xfrm>
          <a:prstGeom prst="rect">
            <a:avLst/>
          </a:prstGeom>
          <a:noFill/>
          <a:ln w="9525">
            <a:noFill/>
          </a:ln>
        </p:spPr>
        <p:txBody>
          <a:bodyPr anchor="ctr" anchorCtr="0">
            <a:spAutoFit/>
          </a:bodyPr>
          <a:p>
            <a:r>
              <a:rPr sz="2500" dirty="0"/>
              <a:t>Những hành vi, việc làm không tốt trong việc giữ gìn và phát huy truyền thống dân tộc Việt </a:t>
            </a:r>
            <a:r>
              <a:rPr sz="2500" dirty="0">
                <a:latin typeface="Times New Roman" panose="02020603050405020304" charset="0"/>
                <a:cs typeface="Times New Roman" panose="02020603050405020304" charset="0"/>
              </a:rPr>
              <a:t>Nam</a:t>
            </a:r>
            <a:r>
              <a:rPr sz="2500" dirty="0"/>
              <a:t>. </a:t>
            </a:r>
            <a:endParaRPr sz="2500" dirty="0"/>
          </a:p>
        </p:txBody>
      </p:sp>
      <p:pic>
        <p:nvPicPr>
          <p:cNvPr id="82952" name="Picture 82951" descr="tải xuống (3)"/>
          <p:cNvPicPr>
            <a:picLocks noChangeAspect="1"/>
          </p:cNvPicPr>
          <p:nvPr/>
        </p:nvPicPr>
        <p:blipFill>
          <a:blip r:embed="rId1"/>
          <a:stretch>
            <a:fillRect/>
          </a:stretch>
        </p:blipFill>
        <p:spPr>
          <a:xfrm>
            <a:off x="1493838" y="1279525"/>
            <a:ext cx="8366125" cy="5213350"/>
          </a:xfrm>
          <a:prstGeom prst="rect">
            <a:avLst/>
          </a:prstGeom>
          <a:noFill/>
          <a:ln w="9525">
            <a:noFill/>
          </a:ln>
        </p:spPr>
      </p:pic>
    </p:spTree>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s 83969"/>
          <p:cNvSpPr/>
          <p:nvPr/>
        </p:nvSpPr>
        <p:spPr>
          <a:xfrm>
            <a:off x="407988" y="330200"/>
            <a:ext cx="11406187" cy="860425"/>
          </a:xfrm>
          <a:prstGeom prst="rect">
            <a:avLst/>
          </a:prstGeom>
          <a:noFill/>
          <a:ln w="9525">
            <a:noFill/>
          </a:ln>
        </p:spPr>
        <p:txBody>
          <a:bodyPr anchor="ctr" anchorCtr="0">
            <a:spAutoFit/>
          </a:bodyPr>
          <a:p>
            <a:r>
              <a:rPr sz="2500" dirty="0">
                <a:latin typeface="Times New Roman" panose="02020603050405020304" charset="0"/>
                <a:cs typeface="Times New Roman" panose="02020603050405020304" charset="0"/>
              </a:rPr>
              <a:t>Những hành vi, việc làm không tốt trong việc giữ gìn và phát huy truyền thống dân tộc Việt Nam. </a:t>
            </a:r>
            <a:endParaRPr sz="2500" dirty="0">
              <a:latin typeface="Times New Roman" panose="02020603050405020304" charset="0"/>
              <a:cs typeface="Times New Roman" panose="02020603050405020304" charset="0"/>
            </a:endParaRPr>
          </a:p>
        </p:txBody>
      </p:sp>
      <p:pic>
        <p:nvPicPr>
          <p:cNvPr id="83973" name="Picture 83972" descr="hanh_dong_hoi_bia_121213"/>
          <p:cNvPicPr>
            <a:picLocks noChangeAspect="1"/>
          </p:cNvPicPr>
          <p:nvPr/>
        </p:nvPicPr>
        <p:blipFill>
          <a:blip r:embed="rId1"/>
          <a:stretch>
            <a:fillRect/>
          </a:stretch>
        </p:blipFill>
        <p:spPr>
          <a:xfrm>
            <a:off x="795338" y="1468438"/>
            <a:ext cx="9732962" cy="5022850"/>
          </a:xfrm>
          <a:prstGeom prst="rect">
            <a:avLst/>
          </a:prstGeom>
          <a:noFill/>
          <a:ln w="9525">
            <a:noFill/>
          </a:ln>
        </p:spPr>
      </p:pic>
    </p:spTree>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a:spLocks noGrp="1"/>
          </p:cNvSpPr>
          <p:nvPr>
            <p:ph type="body" sz="quarter" idx="4294967295"/>
          </p:nvPr>
        </p:nvSpPr>
        <p:spPr>
          <a:xfrm>
            <a:off x="323850" y="339725"/>
            <a:ext cx="11572875" cy="723900"/>
          </a:xfrm>
        </p:spPr>
        <p:txBody>
          <a:bodyPr anchor="ctr"/>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lgn="ctr">
              <a:buNone/>
            </a:pPr>
            <a:r>
              <a:rPr sz="2500" b="1" dirty="0">
                <a:latin typeface="Times New Roman" panose="02020603050405020304" charset="0"/>
                <a:cs typeface="Times New Roman" panose="02020603050405020304" charset="0"/>
              </a:rPr>
              <a:t>Biểu hiện của lòng tự hào về truyền thống dân tộc Việt Nam</a:t>
            </a:r>
            <a:endParaRPr lang="en-US" altLang="x-none" sz="2500" b="1" dirty="0">
              <a:latin typeface="Times New Roman" panose="02020603050405020304" charset="0"/>
              <a:cs typeface="Times New Roman" panose="02020603050405020304" charset="0"/>
            </a:endParaRPr>
          </a:p>
        </p:txBody>
      </p:sp>
      <p:sp>
        <p:nvSpPr>
          <p:cNvPr id="3" name="자유형: 도형 44"/>
          <p:cNvSpPr/>
          <p:nvPr/>
        </p:nvSpPr>
        <p:spPr>
          <a:xfrm>
            <a:off x="3338513" y="3854450"/>
            <a:ext cx="8345488" cy="2152650"/>
          </a:xfrm>
          <a:custGeom>
            <a:avLst/>
            <a:gdLst>
              <a:gd name="connsiteX0" fmla="*/ 341309 w 5296915"/>
              <a:gd name="connsiteY0" fmla="*/ 0 h 2152509"/>
              <a:gd name="connsiteX1" fmla="*/ 2562917 w 5296915"/>
              <a:gd name="connsiteY1" fmla="*/ 0 h 2152509"/>
              <a:gd name="connsiteX2" fmla="*/ 2733998 w 5296915"/>
              <a:gd name="connsiteY2" fmla="*/ 0 h 2152509"/>
              <a:gd name="connsiteX3" fmla="*/ 4955607 w 5296915"/>
              <a:gd name="connsiteY3" fmla="*/ 0 h 2152509"/>
              <a:gd name="connsiteX4" fmla="*/ 5296915 w 5296915"/>
              <a:gd name="connsiteY4" fmla="*/ 358759 h 2152509"/>
              <a:gd name="connsiteX5" fmla="*/ 5296915 w 5296915"/>
              <a:gd name="connsiteY5" fmla="*/ 1793750 h 2152509"/>
              <a:gd name="connsiteX6" fmla="*/ 4955607 w 5296915"/>
              <a:gd name="connsiteY6" fmla="*/ 2152509 h 2152509"/>
              <a:gd name="connsiteX7" fmla="*/ 2733998 w 5296915"/>
              <a:gd name="connsiteY7" fmla="*/ 2152509 h 2152509"/>
              <a:gd name="connsiteX8" fmla="*/ 2562917 w 5296915"/>
              <a:gd name="connsiteY8" fmla="*/ 2152509 h 2152509"/>
              <a:gd name="connsiteX9" fmla="*/ 341309 w 5296915"/>
              <a:gd name="connsiteY9" fmla="*/ 2152509 h 2152509"/>
              <a:gd name="connsiteX10" fmla="*/ 0 w 5296915"/>
              <a:gd name="connsiteY10" fmla="*/ 1793750 h 2152509"/>
              <a:gd name="connsiteX11" fmla="*/ 0 w 5296915"/>
              <a:gd name="connsiteY11" fmla="*/ 1224655 h 2152509"/>
              <a:gd name="connsiteX12" fmla="*/ 511788 w 5296915"/>
              <a:gd name="connsiteY12" fmla="*/ 1224655 h 2152509"/>
              <a:gd name="connsiteX13" fmla="*/ 511788 w 5296915"/>
              <a:gd name="connsiteY13" fmla="*/ 1373055 h 2152509"/>
              <a:gd name="connsiteX14" fmla="*/ 813296 w 5296915"/>
              <a:gd name="connsiteY14" fmla="*/ 1076255 h 2152509"/>
              <a:gd name="connsiteX15" fmla="*/ 511788 w 5296915"/>
              <a:gd name="connsiteY15" fmla="*/ 779454 h 2152509"/>
              <a:gd name="connsiteX16" fmla="*/ 511788 w 5296915"/>
              <a:gd name="connsiteY16" fmla="*/ 927854 h 2152509"/>
              <a:gd name="connsiteX17" fmla="*/ 0 w 5296915"/>
              <a:gd name="connsiteY17" fmla="*/ 927854 h 2152509"/>
              <a:gd name="connsiteX18" fmla="*/ 0 w 5296915"/>
              <a:gd name="connsiteY18" fmla="*/ 358759 h 2152509"/>
              <a:gd name="connsiteX19" fmla="*/ 341309 w 5296915"/>
              <a:gd name="connsiteY19" fmla="*/ 0 h 215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96915" h="2152509">
                <a:moveTo>
                  <a:pt x="341309" y="0"/>
                </a:moveTo>
                <a:lnTo>
                  <a:pt x="2562917" y="0"/>
                </a:lnTo>
                <a:lnTo>
                  <a:pt x="2733998" y="0"/>
                </a:lnTo>
                <a:lnTo>
                  <a:pt x="4955607" y="0"/>
                </a:lnTo>
                <a:cubicBezTo>
                  <a:pt x="5144106" y="0"/>
                  <a:pt x="5296915" y="160622"/>
                  <a:pt x="5296915" y="358759"/>
                </a:cubicBezTo>
                <a:lnTo>
                  <a:pt x="5296915" y="1793750"/>
                </a:lnTo>
                <a:cubicBezTo>
                  <a:pt x="5296915" y="1991887"/>
                  <a:pt x="5144106" y="2152509"/>
                  <a:pt x="4955607" y="2152509"/>
                </a:cubicBezTo>
                <a:lnTo>
                  <a:pt x="2733998" y="2152509"/>
                </a:lnTo>
                <a:lnTo>
                  <a:pt x="2562917" y="2152509"/>
                </a:lnTo>
                <a:lnTo>
                  <a:pt x="341309" y="2152509"/>
                </a:lnTo>
                <a:cubicBezTo>
                  <a:pt x="152809" y="2152509"/>
                  <a:pt x="0" y="1991887"/>
                  <a:pt x="0" y="1793750"/>
                </a:cubicBezTo>
                <a:lnTo>
                  <a:pt x="0" y="1224655"/>
                </a:lnTo>
                <a:lnTo>
                  <a:pt x="511788" y="1224655"/>
                </a:lnTo>
                <a:lnTo>
                  <a:pt x="511788" y="1373055"/>
                </a:lnTo>
                <a:lnTo>
                  <a:pt x="813296" y="1076255"/>
                </a:lnTo>
                <a:lnTo>
                  <a:pt x="511788" y="779454"/>
                </a:lnTo>
                <a:lnTo>
                  <a:pt x="511788" y="927854"/>
                </a:lnTo>
                <a:lnTo>
                  <a:pt x="0" y="927854"/>
                </a:lnTo>
                <a:lnTo>
                  <a:pt x="0" y="358759"/>
                </a:lnTo>
                <a:cubicBezTo>
                  <a:pt x="0" y="160622"/>
                  <a:pt x="152809" y="0"/>
                  <a:pt x="3413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4" name="자유형: 도형 43"/>
          <p:cNvSpPr/>
          <p:nvPr/>
        </p:nvSpPr>
        <p:spPr>
          <a:xfrm>
            <a:off x="3338513" y="1604963"/>
            <a:ext cx="8243888" cy="2152650"/>
          </a:xfrm>
          <a:custGeom>
            <a:avLst/>
            <a:gdLst>
              <a:gd name="connsiteX0" fmla="*/ 341308 w 5296915"/>
              <a:gd name="connsiteY0" fmla="*/ 0 h 2152509"/>
              <a:gd name="connsiteX1" fmla="*/ 2562917 w 5296915"/>
              <a:gd name="connsiteY1" fmla="*/ 0 h 2152509"/>
              <a:gd name="connsiteX2" fmla="*/ 2733998 w 5296915"/>
              <a:gd name="connsiteY2" fmla="*/ 0 h 2152509"/>
              <a:gd name="connsiteX3" fmla="*/ 4955607 w 5296915"/>
              <a:gd name="connsiteY3" fmla="*/ 0 h 2152509"/>
              <a:gd name="connsiteX4" fmla="*/ 5296915 w 5296915"/>
              <a:gd name="connsiteY4" fmla="*/ 358759 h 2152509"/>
              <a:gd name="connsiteX5" fmla="*/ 5296915 w 5296915"/>
              <a:gd name="connsiteY5" fmla="*/ 1793750 h 2152509"/>
              <a:gd name="connsiteX6" fmla="*/ 4955607 w 5296915"/>
              <a:gd name="connsiteY6" fmla="*/ 2152509 h 2152509"/>
              <a:gd name="connsiteX7" fmla="*/ 2733998 w 5296915"/>
              <a:gd name="connsiteY7" fmla="*/ 2152509 h 2152509"/>
              <a:gd name="connsiteX8" fmla="*/ 2562917 w 5296915"/>
              <a:gd name="connsiteY8" fmla="*/ 2152509 h 2152509"/>
              <a:gd name="connsiteX9" fmla="*/ 341308 w 5296915"/>
              <a:gd name="connsiteY9" fmla="*/ 2152509 h 2152509"/>
              <a:gd name="connsiteX10" fmla="*/ 0 w 5296915"/>
              <a:gd name="connsiteY10" fmla="*/ 1793750 h 2152509"/>
              <a:gd name="connsiteX11" fmla="*/ 0 w 5296915"/>
              <a:gd name="connsiteY11" fmla="*/ 1224655 h 2152509"/>
              <a:gd name="connsiteX12" fmla="*/ 523838 w 5296915"/>
              <a:gd name="connsiteY12" fmla="*/ 1224655 h 2152509"/>
              <a:gd name="connsiteX13" fmla="*/ 523838 w 5296915"/>
              <a:gd name="connsiteY13" fmla="*/ 1373055 h 2152509"/>
              <a:gd name="connsiteX14" fmla="*/ 825347 w 5296915"/>
              <a:gd name="connsiteY14" fmla="*/ 1076255 h 2152509"/>
              <a:gd name="connsiteX15" fmla="*/ 523838 w 5296915"/>
              <a:gd name="connsiteY15" fmla="*/ 779454 h 2152509"/>
              <a:gd name="connsiteX16" fmla="*/ 523838 w 5296915"/>
              <a:gd name="connsiteY16" fmla="*/ 927854 h 2152509"/>
              <a:gd name="connsiteX17" fmla="*/ 0 w 5296915"/>
              <a:gd name="connsiteY17" fmla="*/ 927854 h 2152509"/>
              <a:gd name="connsiteX18" fmla="*/ 0 w 5296915"/>
              <a:gd name="connsiteY18" fmla="*/ 358759 h 2152509"/>
              <a:gd name="connsiteX19" fmla="*/ 341308 w 5296915"/>
              <a:gd name="connsiteY19" fmla="*/ 0 h 215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96915" h="2152509">
                <a:moveTo>
                  <a:pt x="341308" y="0"/>
                </a:moveTo>
                <a:lnTo>
                  <a:pt x="2562917" y="0"/>
                </a:lnTo>
                <a:lnTo>
                  <a:pt x="2733998" y="0"/>
                </a:lnTo>
                <a:lnTo>
                  <a:pt x="4955607" y="0"/>
                </a:lnTo>
                <a:cubicBezTo>
                  <a:pt x="5144106" y="0"/>
                  <a:pt x="5296915" y="160622"/>
                  <a:pt x="5296915" y="358759"/>
                </a:cubicBezTo>
                <a:lnTo>
                  <a:pt x="5296915" y="1793750"/>
                </a:lnTo>
                <a:cubicBezTo>
                  <a:pt x="5296915" y="1991887"/>
                  <a:pt x="5144106" y="2152509"/>
                  <a:pt x="4955607" y="2152509"/>
                </a:cubicBezTo>
                <a:lnTo>
                  <a:pt x="2733998" y="2152509"/>
                </a:lnTo>
                <a:lnTo>
                  <a:pt x="2562917" y="2152509"/>
                </a:lnTo>
                <a:lnTo>
                  <a:pt x="341308" y="2152509"/>
                </a:lnTo>
                <a:cubicBezTo>
                  <a:pt x="152809" y="2152509"/>
                  <a:pt x="0" y="1991887"/>
                  <a:pt x="0" y="1793750"/>
                </a:cubicBezTo>
                <a:lnTo>
                  <a:pt x="0" y="1224655"/>
                </a:lnTo>
                <a:lnTo>
                  <a:pt x="523838" y="1224655"/>
                </a:lnTo>
                <a:lnTo>
                  <a:pt x="523838" y="1373055"/>
                </a:lnTo>
                <a:lnTo>
                  <a:pt x="825347" y="1076255"/>
                </a:lnTo>
                <a:lnTo>
                  <a:pt x="523838" y="779454"/>
                </a:lnTo>
                <a:lnTo>
                  <a:pt x="523838" y="927854"/>
                </a:lnTo>
                <a:lnTo>
                  <a:pt x="0" y="927854"/>
                </a:lnTo>
                <a:lnTo>
                  <a:pt x="0" y="358759"/>
                </a:lnTo>
                <a:cubicBezTo>
                  <a:pt x="0" y="160622"/>
                  <a:pt x="152809" y="0"/>
                  <a:pt x="34130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 name="Teardrop 1"/>
          <p:cNvSpPr/>
          <p:nvPr/>
        </p:nvSpPr>
        <p:spPr>
          <a:xfrm>
            <a:off x="633413" y="1658938"/>
            <a:ext cx="2087563" cy="2087563"/>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6" name="Teardrop 1"/>
          <p:cNvSpPr/>
          <p:nvPr/>
        </p:nvSpPr>
        <p:spPr>
          <a:xfrm rot="5400000">
            <a:off x="633413" y="3875088"/>
            <a:ext cx="2087563" cy="2087563"/>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10" name="Rounded Rectangle 18"/>
          <p:cNvSpPr/>
          <p:nvPr/>
        </p:nvSpPr>
        <p:spPr>
          <a:xfrm rot="5400000">
            <a:off x="627063" y="2781300"/>
            <a:ext cx="984250" cy="971550"/>
          </a:xfrm>
          <a:custGeom>
            <a:avLst/>
            <a:gdLst/>
            <a:ahLst/>
            <a:cxnLst/>
            <a:rect l="l" t="t" r="r" b="b"/>
            <a:pathLst>
              <a:path w="983239" h="971134">
                <a:moveTo>
                  <a:pt x="621416" y="0"/>
                </a:moveTo>
                <a:lnTo>
                  <a:pt x="983239" y="0"/>
                </a:lnTo>
                <a:lnTo>
                  <a:pt x="983239" y="971134"/>
                </a:lnTo>
                <a:lnTo>
                  <a:pt x="0" y="971134"/>
                </a:lnTo>
                <a:lnTo>
                  <a:pt x="0" y="621416"/>
                </a:lnTo>
                <a:cubicBezTo>
                  <a:pt x="0" y="278217"/>
                  <a:pt x="278217" y="0"/>
                  <a:pt x="62141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11" name="Rounded Rectangle 18"/>
          <p:cNvSpPr/>
          <p:nvPr/>
        </p:nvSpPr>
        <p:spPr>
          <a:xfrm rot="10800000">
            <a:off x="633413" y="3875088"/>
            <a:ext cx="982663" cy="969963"/>
          </a:xfrm>
          <a:custGeom>
            <a:avLst/>
            <a:gdLst/>
            <a:ahLst/>
            <a:cxnLst/>
            <a:rect l="l" t="t" r="r" b="b"/>
            <a:pathLst>
              <a:path w="983239" h="971134">
                <a:moveTo>
                  <a:pt x="621416" y="0"/>
                </a:moveTo>
                <a:lnTo>
                  <a:pt x="983239" y="0"/>
                </a:lnTo>
                <a:lnTo>
                  <a:pt x="983239" y="971134"/>
                </a:lnTo>
                <a:lnTo>
                  <a:pt x="0" y="971134"/>
                </a:lnTo>
                <a:lnTo>
                  <a:pt x="0" y="621416"/>
                </a:lnTo>
                <a:cubicBezTo>
                  <a:pt x="0" y="278217"/>
                  <a:pt x="278217" y="0"/>
                  <a:pt x="62141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85001" name="TextBox 13"/>
          <p:cNvSpPr txBox="1"/>
          <p:nvPr/>
        </p:nvSpPr>
        <p:spPr>
          <a:xfrm>
            <a:off x="792163" y="2941638"/>
            <a:ext cx="574675" cy="701675"/>
          </a:xfrm>
          <a:prstGeom prst="rect">
            <a:avLst/>
          </a:prstGeom>
          <a:noFill/>
          <a:ln w="9525">
            <a:noFill/>
          </a:ln>
        </p:spPr>
        <p:txBody>
          <a:bodyPr>
            <a:spAutoFit/>
          </a:bodyPr>
          <a:p>
            <a:pPr algn="ctr"/>
            <a:r>
              <a:rPr lang="en-US" altLang="ko-KR" sz="4000" b="1">
                <a:solidFill>
                  <a:schemeClr val="bg1"/>
                </a:solidFill>
                <a:ea typeface="Arial Unicode MS" pitchFamily="34" charset="-128"/>
              </a:rPr>
              <a:t>1</a:t>
            </a:r>
            <a:endParaRPr lang="ko-KR" altLang="en-US" sz="4000" b="1" dirty="0">
              <a:solidFill>
                <a:schemeClr val="bg1"/>
              </a:solidFill>
              <a:ea typeface="Arial Unicode MS" pitchFamily="34" charset="-128"/>
            </a:endParaRPr>
          </a:p>
        </p:txBody>
      </p:sp>
      <p:sp>
        <p:nvSpPr>
          <p:cNvPr id="85002" name="TextBox 15"/>
          <p:cNvSpPr txBox="1"/>
          <p:nvPr/>
        </p:nvSpPr>
        <p:spPr>
          <a:xfrm>
            <a:off x="792163" y="3967163"/>
            <a:ext cx="574675" cy="701675"/>
          </a:xfrm>
          <a:prstGeom prst="rect">
            <a:avLst/>
          </a:prstGeom>
          <a:noFill/>
          <a:ln w="9525">
            <a:noFill/>
          </a:ln>
        </p:spPr>
        <p:txBody>
          <a:bodyPr>
            <a:spAutoFit/>
          </a:bodyPr>
          <a:p>
            <a:pPr algn="ctr"/>
            <a:r>
              <a:rPr lang="en-US" altLang="ko-KR" sz="4000" b="1">
                <a:solidFill>
                  <a:schemeClr val="bg1"/>
                </a:solidFill>
                <a:ea typeface="Arial Unicode MS" pitchFamily="34" charset="-128"/>
              </a:rPr>
              <a:t>2</a:t>
            </a:r>
            <a:endParaRPr lang="ko-KR" altLang="en-US" sz="4000" b="1" dirty="0">
              <a:solidFill>
                <a:schemeClr val="bg1"/>
              </a:solidFill>
              <a:ea typeface="Arial Unicode MS" pitchFamily="34" charset="-128"/>
            </a:endParaRPr>
          </a:p>
        </p:txBody>
      </p:sp>
      <p:sp>
        <p:nvSpPr>
          <p:cNvPr id="85003" name="Rectangles 85002"/>
          <p:cNvSpPr/>
          <p:nvPr/>
        </p:nvSpPr>
        <p:spPr>
          <a:xfrm>
            <a:off x="1223963" y="1917700"/>
            <a:ext cx="1403350" cy="793750"/>
          </a:xfrm>
          <a:prstGeom prst="rect">
            <a:avLst/>
          </a:prstGeom>
          <a:noFill/>
          <a:ln w="9525">
            <a:noFill/>
          </a:ln>
        </p:spPr>
        <p:txBody>
          <a:bodyPr anchor="ctr" anchorCtr="0">
            <a:spAutoFit/>
          </a:bodyPr>
          <a:p>
            <a:pPr algn="ctr"/>
            <a:r>
              <a:rPr sz="2300" dirty="0">
                <a:latin typeface="Times New Roman" panose="02020603050405020304" charset="0"/>
                <a:cs typeface="Times New Roman" panose="02020603050405020304" charset="0"/>
              </a:rPr>
              <a:t>Thái độ</a:t>
            </a:r>
            <a:endParaRPr sz="2300" dirty="0">
              <a:latin typeface="Times New Roman" panose="02020603050405020304" charset="0"/>
              <a:cs typeface="Times New Roman" panose="02020603050405020304" charset="0"/>
            </a:endParaRPr>
          </a:p>
          <a:p>
            <a:pPr algn="ctr"/>
            <a:r>
              <a:rPr sz="2300" dirty="0">
                <a:latin typeface="Times New Roman" panose="02020603050405020304" charset="0"/>
                <a:cs typeface="Times New Roman" panose="02020603050405020304" charset="0"/>
              </a:rPr>
              <a:t>Cảm xúc</a:t>
            </a:r>
            <a:endParaRPr sz="2300" dirty="0">
              <a:latin typeface="Times New Roman" panose="02020603050405020304" charset="0"/>
              <a:cs typeface="Times New Roman" panose="02020603050405020304" charset="0"/>
            </a:endParaRPr>
          </a:p>
        </p:txBody>
      </p:sp>
      <p:sp>
        <p:nvSpPr>
          <p:cNvPr id="85004" name="Rectangles 85003"/>
          <p:cNvSpPr/>
          <p:nvPr/>
        </p:nvSpPr>
        <p:spPr>
          <a:xfrm>
            <a:off x="1258888" y="4483100"/>
            <a:ext cx="1316037" cy="1144588"/>
          </a:xfrm>
          <a:prstGeom prst="rect">
            <a:avLst/>
          </a:prstGeom>
          <a:noFill/>
          <a:ln w="9525">
            <a:noFill/>
          </a:ln>
        </p:spPr>
        <p:txBody>
          <a:bodyPr anchor="ctr" anchorCtr="0">
            <a:spAutoFit/>
          </a:bodyPr>
          <a:p>
            <a:pPr algn="ctr"/>
            <a:r>
              <a:rPr sz="2300" dirty="0">
                <a:latin typeface="Times New Roman" panose="02020603050405020304" charset="0"/>
                <a:cs typeface="Times New Roman" panose="02020603050405020304" charset="0"/>
              </a:rPr>
              <a:t>Lời nói</a:t>
            </a:r>
            <a:endParaRPr sz="2300" dirty="0">
              <a:latin typeface="Times New Roman" panose="02020603050405020304" charset="0"/>
              <a:cs typeface="Times New Roman" panose="02020603050405020304" charset="0"/>
            </a:endParaRPr>
          </a:p>
          <a:p>
            <a:pPr algn="ctr"/>
            <a:r>
              <a:rPr sz="2300" dirty="0">
                <a:latin typeface="Times New Roman" panose="02020603050405020304" charset="0"/>
                <a:cs typeface="Times New Roman" panose="02020603050405020304" charset="0"/>
              </a:rPr>
              <a:t>Và việc làm</a:t>
            </a:r>
            <a:endParaRPr sz="2300" dirty="0">
              <a:latin typeface="Times New Roman" panose="02020603050405020304" charset="0"/>
              <a:cs typeface="Times New Roman" panose="02020603050405020304" charset="0"/>
            </a:endParaRPr>
          </a:p>
        </p:txBody>
      </p:sp>
      <p:sp>
        <p:nvSpPr>
          <p:cNvPr id="85005" name="Rectangles 85004"/>
          <p:cNvSpPr/>
          <p:nvPr/>
        </p:nvSpPr>
        <p:spPr>
          <a:xfrm>
            <a:off x="4594225" y="2130425"/>
            <a:ext cx="6792913" cy="1235075"/>
          </a:xfrm>
          <a:prstGeom prst="rect">
            <a:avLst/>
          </a:prstGeom>
          <a:noFill/>
          <a:ln w="9525">
            <a:noFill/>
          </a:ln>
        </p:spPr>
        <p:txBody>
          <a:bodyPr anchor="ctr" anchorCtr="0">
            <a:spAutoFit/>
          </a:bodyPr>
          <a:p>
            <a:pPr algn="justLow"/>
            <a:r>
              <a:rPr sz="2500" dirty="0">
                <a:solidFill>
                  <a:schemeClr val="bg1"/>
                </a:solidFill>
                <a:latin typeface="Times New Roman" panose="02020603050405020304" charset="0"/>
                <a:cs typeface="Times New Roman" panose="02020603050405020304" charset="0"/>
              </a:rPr>
              <a:t>Có thái độ biết ơn, trân trọng những giá trị truyền thống mà dân tộc Việt Nam đã xây dựng từ thế hệ này sang thế hệ khác</a:t>
            </a:r>
            <a:endParaRPr sz="2500" dirty="0">
              <a:solidFill>
                <a:schemeClr val="bg1"/>
              </a:solidFill>
              <a:latin typeface="Times New Roman" panose="02020603050405020304" charset="0"/>
              <a:cs typeface="Times New Roman" panose="02020603050405020304" charset="0"/>
            </a:endParaRPr>
          </a:p>
        </p:txBody>
      </p:sp>
      <p:sp>
        <p:nvSpPr>
          <p:cNvPr id="85006" name="Rectangles 85005"/>
          <p:cNvSpPr/>
          <p:nvPr/>
        </p:nvSpPr>
        <p:spPr>
          <a:xfrm>
            <a:off x="4740275" y="4365625"/>
            <a:ext cx="6891338" cy="1235075"/>
          </a:xfrm>
          <a:prstGeom prst="rect">
            <a:avLst/>
          </a:prstGeom>
          <a:noFill/>
          <a:ln w="9525">
            <a:noFill/>
          </a:ln>
        </p:spPr>
        <p:txBody>
          <a:bodyPr anchor="ctr" anchorCtr="0">
            <a:spAutoFit/>
          </a:bodyPr>
          <a:p>
            <a:pPr algn="justLow"/>
            <a:r>
              <a:rPr sz="2500" dirty="0">
                <a:solidFill>
                  <a:schemeClr val="bg1"/>
                </a:solidFill>
                <a:latin typeface="Times New Roman" panose="02020603050405020304" charset="0"/>
                <a:cs typeface="Times New Roman" panose="02020603050405020304" charset="0"/>
              </a:rPr>
              <a:t>Có những lời nói đúng đắn thể hiện sự biết ơn</a:t>
            </a:r>
            <a:endParaRPr sz="2500" dirty="0">
              <a:solidFill>
                <a:schemeClr val="bg1"/>
              </a:solidFill>
              <a:latin typeface="Times New Roman" panose="02020603050405020304" charset="0"/>
              <a:cs typeface="Times New Roman" panose="02020603050405020304" charset="0"/>
            </a:endParaRPr>
          </a:p>
          <a:p>
            <a:pPr algn="justLow"/>
            <a:r>
              <a:rPr sz="2500" dirty="0">
                <a:solidFill>
                  <a:schemeClr val="bg1"/>
                </a:solidFill>
                <a:latin typeface="Times New Roman" panose="02020603050405020304" charset="0"/>
                <a:cs typeface="Times New Roman" panose="02020603050405020304" charset="0"/>
              </a:rPr>
              <a:t>Những việc làm phù hợp, thiết thực để góp phần giữ gìn và phát huy truyền thống dân tộc</a:t>
            </a:r>
            <a:endParaRPr sz="2500" dirty="0">
              <a:solidFill>
                <a:schemeClr val="bg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charRg st="0" end="59"/>
                                            </p:txEl>
                                          </p:spTgt>
                                        </p:tgtEl>
                                        <p:attrNameLst>
                                          <p:attrName>style.visibility</p:attrName>
                                        </p:attrNameLst>
                                      </p:cBhvr>
                                      <p:to>
                                        <p:strVal val="visible"/>
                                      </p:to>
                                    </p:set>
                                    <p:animEffect transition="in" filter="blinds(horizontal)">
                                      <p:cBhvr>
                                        <p:cTn id="7" dur="500"/>
                                        <p:tgtEl>
                                          <p:spTgt spid="2">
                                            <p:txEl>
                                              <p:charRg st="0" end="5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5001"/>
                                        </p:tgtEl>
                                        <p:attrNameLst>
                                          <p:attrName>style.visibility</p:attrName>
                                        </p:attrNameLst>
                                      </p:cBhvr>
                                      <p:to>
                                        <p:strVal val="visible"/>
                                      </p:to>
                                    </p:set>
                                    <p:animEffect transition="in" filter="blinds(horizontal)">
                                      <p:cBhvr>
                                        <p:cTn id="18" dur="500"/>
                                        <p:tgtEl>
                                          <p:spTgt spid="8500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5003"/>
                                        </p:tgtEl>
                                        <p:attrNameLst>
                                          <p:attrName>style.visibility</p:attrName>
                                        </p:attrNameLst>
                                      </p:cBhvr>
                                      <p:to>
                                        <p:strVal val="visible"/>
                                      </p:to>
                                    </p:set>
                                    <p:animEffect transition="in" filter="blinds(horizontal)">
                                      <p:cBhvr>
                                        <p:cTn id="21" dur="500"/>
                                        <p:tgtEl>
                                          <p:spTgt spid="8500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5005"/>
                                        </p:tgtEl>
                                        <p:attrNameLst>
                                          <p:attrName>style.visibility</p:attrName>
                                        </p:attrNameLst>
                                      </p:cBhvr>
                                      <p:to>
                                        <p:strVal val="visible"/>
                                      </p:to>
                                    </p:set>
                                    <p:animEffect transition="in" filter="blinds(horizontal)">
                                      <p:cBhvr>
                                        <p:cTn id="29" dur="500"/>
                                        <p:tgtEl>
                                          <p:spTgt spid="8500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par>
                                <p:cTn id="35" presetID="3" presetClass="entr" presetSubtype="1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5002"/>
                                        </p:tgtEl>
                                        <p:attrNameLst>
                                          <p:attrName>style.visibility</p:attrName>
                                        </p:attrNameLst>
                                      </p:cBhvr>
                                      <p:to>
                                        <p:strVal val="visible"/>
                                      </p:to>
                                    </p:set>
                                    <p:animEffect transition="in" filter="blinds(horizontal)">
                                      <p:cBhvr>
                                        <p:cTn id="40" dur="500"/>
                                        <p:tgtEl>
                                          <p:spTgt spid="8500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85004"/>
                                        </p:tgtEl>
                                        <p:attrNameLst>
                                          <p:attrName>style.visibility</p:attrName>
                                        </p:attrNameLst>
                                      </p:cBhvr>
                                      <p:to>
                                        <p:strVal val="visible"/>
                                      </p:to>
                                    </p:set>
                                    <p:animEffect transition="in" filter="blinds(horizontal)">
                                      <p:cBhvr>
                                        <p:cTn id="43" dur="500"/>
                                        <p:tgtEl>
                                          <p:spTgt spid="8500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linds(horizontal)">
                                      <p:cBhvr>
                                        <p:cTn id="48" dur="500"/>
                                        <p:tgtEl>
                                          <p:spTgt spid="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85006"/>
                                        </p:tgtEl>
                                        <p:attrNameLst>
                                          <p:attrName>style.visibility</p:attrName>
                                        </p:attrNameLst>
                                      </p:cBhvr>
                                      <p:to>
                                        <p:strVal val="visible"/>
                                      </p:to>
                                    </p:set>
                                    <p:animEffect transition="in" filter="blinds(horizontal)">
                                      <p:cBhvr>
                                        <p:cTn id="51" dur="500"/>
                                        <p:tgtEl>
                                          <p:spTgt spid="85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5001" grpId="0"/>
      <p:bldP spid="85002" grpId="0"/>
      <p:bldP spid="85003" grpId="0"/>
      <p:bldP spid="85004" grpId="0"/>
      <p:bldP spid="85005" grpId="0"/>
      <p:bldP spid="8500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Text Placeholder 1"/>
          <p:cNvSpPr>
            <a:spLocks noGrp="1"/>
          </p:cNvSpPr>
          <p:nvPr>
            <p:ph type="body" sz="quarter" idx="4294967295"/>
          </p:nvPr>
        </p:nvSpPr>
        <p:spPr>
          <a:xfrm>
            <a:off x="366713" y="288925"/>
            <a:ext cx="11653837" cy="723900"/>
          </a:xfrm>
        </p:spPr>
        <p:txBody>
          <a:bodyPr vert="horz" wrap="square" lIns="91440" tIns="45720" rIns="91440" bIns="45720" anchor="ctr" anchorCtr="0"/>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lgn="ctr">
              <a:buNone/>
            </a:pPr>
            <a:r>
              <a:rPr sz="3000" dirty="0">
                <a:latin typeface="Times New Roman" panose="02020603050405020304" charset="0"/>
                <a:cs typeface="Times New Roman" panose="02020603050405020304" charset="0"/>
              </a:rPr>
              <a:t>Những việc học sinh cần làm để thể hiện lòng tự hào về truyền thống của dân tộc Việt Nam. </a:t>
            </a:r>
            <a:endParaRPr lang="en-US" altLang="x-none" sz="3000" dirty="0">
              <a:latin typeface="Times New Roman" panose="02020603050405020304" charset="0"/>
              <a:cs typeface="Times New Roman" panose="02020603050405020304" charset="0"/>
            </a:endParaRPr>
          </a:p>
        </p:txBody>
      </p:sp>
      <p:sp>
        <p:nvSpPr>
          <p:cNvPr id="3" name="Rounded Rectangle 101"/>
          <p:cNvSpPr/>
          <p:nvPr/>
        </p:nvSpPr>
        <p:spPr>
          <a:xfrm rot="18900000">
            <a:off x="5503863" y="3448050"/>
            <a:ext cx="1184275" cy="1184275"/>
          </a:xfrm>
          <a:prstGeom prst="roundRect">
            <a:avLst>
              <a:gd name="adj" fmla="val 1561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latin typeface="Calibri" panose="020F0502020204030204" pitchFamily="34" charset="0"/>
              <a:ea typeface="Malgun Gothic" panose="020B0503020000020004" pitchFamily="34" charset="-127"/>
            </a:endParaRPr>
          </a:p>
        </p:txBody>
      </p:sp>
      <p:grpSp>
        <p:nvGrpSpPr>
          <p:cNvPr id="86020" name="Group 3"/>
          <p:cNvGrpSpPr/>
          <p:nvPr/>
        </p:nvGrpSpPr>
        <p:grpSpPr>
          <a:xfrm>
            <a:off x="6261100" y="2200275"/>
            <a:ext cx="1981200" cy="1811338"/>
            <a:chOff x="4678493" y="1987706"/>
            <a:chExt cx="2712942" cy="1811627"/>
          </a:xfrm>
        </p:grpSpPr>
        <p:sp>
          <p:nvSpPr>
            <p:cNvPr id="5" name="Right Arrow 51"/>
            <p:cNvSpPr/>
            <p:nvPr/>
          </p:nvSpPr>
          <p:spPr>
            <a:xfrm>
              <a:off x="5869753" y="1987706"/>
              <a:ext cx="1521682" cy="75418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latin typeface="Calibri" panose="020F0502020204030204" pitchFamily="34" charset="0"/>
                <a:ea typeface="Malgun Gothic" panose="020B0503020000020004" pitchFamily="34" charset="-127"/>
              </a:endParaRPr>
            </a:p>
          </p:txBody>
        </p:sp>
        <p:sp>
          <p:nvSpPr>
            <p:cNvPr id="6" name="Isosceles Triangle 29"/>
            <p:cNvSpPr/>
            <p:nvPr/>
          </p:nvSpPr>
          <p:spPr>
            <a:xfrm rot="16200000">
              <a:off x="4464955" y="2390188"/>
              <a:ext cx="1622684" cy="1195607"/>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1" fmla="*/ 781050 w 1170443"/>
                <a:gd name="connsiteY0-2" fmla="*/ 943655 h 943655"/>
                <a:gd name="connsiteX1-3" fmla="*/ 0 w 1170443"/>
                <a:gd name="connsiteY1-4" fmla="*/ 0 h 943655"/>
                <a:gd name="connsiteX2-5" fmla="*/ 1170443 w 1170443"/>
                <a:gd name="connsiteY2-6" fmla="*/ 943655 h 943655"/>
                <a:gd name="connsiteX3-7" fmla="*/ 781050 w 1170443"/>
                <a:gd name="connsiteY3-8" fmla="*/ 943655 h 943655"/>
                <a:gd name="connsiteX0-9" fmla="*/ 776026 w 1170443"/>
                <a:gd name="connsiteY0-10" fmla="*/ 948417 h 948417"/>
                <a:gd name="connsiteX1-11" fmla="*/ 0 w 1170443"/>
                <a:gd name="connsiteY1-12" fmla="*/ 0 h 948417"/>
                <a:gd name="connsiteX2-13" fmla="*/ 1170443 w 1170443"/>
                <a:gd name="connsiteY2-14" fmla="*/ 943655 h 948417"/>
                <a:gd name="connsiteX3-15" fmla="*/ 776026 w 1170443"/>
                <a:gd name="connsiteY3-16" fmla="*/ 948417 h 948417"/>
                <a:gd name="connsiteX0-17" fmla="*/ 776026 w 1170443"/>
                <a:gd name="connsiteY0-18" fmla="*/ 948417 h 952860"/>
                <a:gd name="connsiteX1-19" fmla="*/ 0 w 1170443"/>
                <a:gd name="connsiteY1-20" fmla="*/ 0 h 952860"/>
                <a:gd name="connsiteX2-21" fmla="*/ 1170443 w 1170443"/>
                <a:gd name="connsiteY2-22" fmla="*/ 952860 h 952860"/>
                <a:gd name="connsiteX3-23" fmla="*/ 776026 w 1170443"/>
                <a:gd name="connsiteY3-24" fmla="*/ 948417 h 952860"/>
                <a:gd name="connsiteX0-25" fmla="*/ 776026 w 1163968"/>
                <a:gd name="connsiteY0-26" fmla="*/ 948417 h 952863"/>
                <a:gd name="connsiteX1-27" fmla="*/ 0 w 1163968"/>
                <a:gd name="connsiteY1-28" fmla="*/ 0 h 952863"/>
                <a:gd name="connsiteX2-29" fmla="*/ 1163968 w 1163968"/>
                <a:gd name="connsiteY2-30" fmla="*/ 952863 h 952863"/>
                <a:gd name="connsiteX3-31" fmla="*/ 776026 w 1163968"/>
                <a:gd name="connsiteY3-32" fmla="*/ 948417 h 952863"/>
                <a:gd name="connsiteX0-33" fmla="*/ 776026 w 1168993"/>
                <a:gd name="connsiteY0-34" fmla="*/ 948417 h 955244"/>
                <a:gd name="connsiteX1-35" fmla="*/ 0 w 1168993"/>
                <a:gd name="connsiteY1-36" fmla="*/ 0 h 955244"/>
                <a:gd name="connsiteX2-37" fmla="*/ 1168993 w 1168993"/>
                <a:gd name="connsiteY2-38" fmla="*/ 955244 h 955244"/>
                <a:gd name="connsiteX3-39" fmla="*/ 776026 w 1168993"/>
                <a:gd name="connsiteY3-40" fmla="*/ 948417 h 955244"/>
                <a:gd name="connsiteX0-41" fmla="*/ 776026 w 1161456"/>
                <a:gd name="connsiteY0-42" fmla="*/ 948417 h 948417"/>
                <a:gd name="connsiteX1-43" fmla="*/ 0 w 1161456"/>
                <a:gd name="connsiteY1-44" fmla="*/ 0 h 948417"/>
                <a:gd name="connsiteX2-45" fmla="*/ 1161456 w 1161456"/>
                <a:gd name="connsiteY2-46" fmla="*/ 945719 h 948417"/>
                <a:gd name="connsiteX3-47" fmla="*/ 776026 w 1161456"/>
                <a:gd name="connsiteY3-48" fmla="*/ 948417 h 948417"/>
                <a:gd name="connsiteX0-49" fmla="*/ 776026 w 1168992"/>
                <a:gd name="connsiteY0-50" fmla="*/ 948417 h 950484"/>
                <a:gd name="connsiteX1-51" fmla="*/ 0 w 1168992"/>
                <a:gd name="connsiteY1-52" fmla="*/ 0 h 950484"/>
                <a:gd name="connsiteX2-53" fmla="*/ 1168992 w 1168992"/>
                <a:gd name="connsiteY2-54" fmla="*/ 950484 h 950484"/>
                <a:gd name="connsiteX3-55" fmla="*/ 776026 w 1168992"/>
                <a:gd name="connsiteY3-56" fmla="*/ 948417 h 950484"/>
                <a:gd name="connsiteX0-57" fmla="*/ 776026 w 1176528"/>
                <a:gd name="connsiteY0-58" fmla="*/ 948417 h 950487"/>
                <a:gd name="connsiteX1-59" fmla="*/ 0 w 1176528"/>
                <a:gd name="connsiteY1-60" fmla="*/ 0 h 950487"/>
                <a:gd name="connsiteX2-61" fmla="*/ 1176528 w 1176528"/>
                <a:gd name="connsiteY2-62" fmla="*/ 950487 h 950487"/>
                <a:gd name="connsiteX3-63" fmla="*/ 776026 w 1176528"/>
                <a:gd name="connsiteY3-64" fmla="*/ 948417 h 950487"/>
                <a:gd name="connsiteX0-65" fmla="*/ 776026 w 1168992"/>
                <a:gd name="connsiteY0-66" fmla="*/ 948417 h 950490"/>
                <a:gd name="connsiteX1-67" fmla="*/ 0 w 1168992"/>
                <a:gd name="connsiteY1-68" fmla="*/ 0 h 950490"/>
                <a:gd name="connsiteX2-69" fmla="*/ 1168992 w 1168992"/>
                <a:gd name="connsiteY2-70" fmla="*/ 950490 h 950490"/>
                <a:gd name="connsiteX3-71" fmla="*/ 776026 w 1168992"/>
                <a:gd name="connsiteY3-72" fmla="*/ 948417 h 950490"/>
                <a:gd name="connsiteX0-73" fmla="*/ 776026 w 1168991"/>
                <a:gd name="connsiteY0-74" fmla="*/ 948417 h 948417"/>
                <a:gd name="connsiteX1-75" fmla="*/ 0 w 1168991"/>
                <a:gd name="connsiteY1-76" fmla="*/ 0 h 948417"/>
                <a:gd name="connsiteX2-77" fmla="*/ 1168991 w 1168991"/>
                <a:gd name="connsiteY2-78" fmla="*/ 948111 h 948417"/>
                <a:gd name="connsiteX3-79" fmla="*/ 776026 w 1168991"/>
                <a:gd name="connsiteY3-80" fmla="*/ 948417 h 948417"/>
                <a:gd name="connsiteX0-81" fmla="*/ 1318642 w 1711607"/>
                <a:gd name="connsiteY0-82" fmla="*/ 1196064 h 1196064"/>
                <a:gd name="connsiteX1-83" fmla="*/ 0 w 1711607"/>
                <a:gd name="connsiteY1-84" fmla="*/ 0 h 1196064"/>
                <a:gd name="connsiteX2-85" fmla="*/ 1711607 w 1711607"/>
                <a:gd name="connsiteY2-86" fmla="*/ 1195758 h 1196064"/>
                <a:gd name="connsiteX3-87" fmla="*/ 1318642 w 1711607"/>
                <a:gd name="connsiteY3-88" fmla="*/ 1196064 h 1196064"/>
              </a:gdLst>
              <a:ahLst/>
              <a:cxnLst>
                <a:cxn ang="0">
                  <a:pos x="connsiteX0-1" y="connsiteY0-2"/>
                </a:cxn>
                <a:cxn ang="0">
                  <a:pos x="connsiteX1-3" y="connsiteY1-4"/>
                </a:cxn>
                <a:cxn ang="0">
                  <a:pos x="connsiteX2-5" y="connsiteY2-6"/>
                </a:cxn>
                <a:cxn ang="0">
                  <a:pos x="connsiteX3-7" y="connsiteY3-8"/>
                </a:cxn>
              </a:cxnLst>
              <a:rect l="l" t="t" r="r" b="b"/>
              <a:pathLst>
                <a:path w="1711607" h="1196064">
                  <a:moveTo>
                    <a:pt x="1318642" y="1196064"/>
                  </a:moveTo>
                  <a:lnTo>
                    <a:pt x="0" y="0"/>
                  </a:lnTo>
                  <a:lnTo>
                    <a:pt x="1711607" y="1195758"/>
                  </a:lnTo>
                  <a:lnTo>
                    <a:pt x="1318642" y="1196064"/>
                  </a:lnTo>
                  <a:close/>
                </a:path>
              </a:pathLst>
            </a:custGeom>
            <a:gradFill>
              <a:gsLst>
                <a:gs pos="0">
                  <a:schemeClr val="accent2"/>
                </a:gs>
                <a:gs pos="100000">
                  <a:schemeClr val="accent2">
                    <a:lumMod val="10000"/>
                  </a:schemeClr>
                </a:gs>
              </a:gsLst>
              <a:lin ang="162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86023" name="Group 6"/>
          <p:cNvGrpSpPr/>
          <p:nvPr/>
        </p:nvGrpSpPr>
        <p:grpSpPr>
          <a:xfrm flipV="1">
            <a:off x="6275388" y="4054475"/>
            <a:ext cx="1966912" cy="2089150"/>
            <a:chOff x="4697542" y="1987706"/>
            <a:chExt cx="2693893" cy="1754475"/>
          </a:xfrm>
        </p:grpSpPr>
        <p:sp>
          <p:nvSpPr>
            <p:cNvPr id="8" name="Right Arrow 49"/>
            <p:cNvSpPr/>
            <p:nvPr/>
          </p:nvSpPr>
          <p:spPr>
            <a:xfrm>
              <a:off x="5869461" y="1987706"/>
              <a:ext cx="1521974" cy="75418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latin typeface="Calibri" panose="020F0502020204030204" pitchFamily="34" charset="0"/>
                <a:ea typeface="Malgun Gothic" panose="020B0503020000020004" pitchFamily="34" charset="-127"/>
              </a:endParaRPr>
            </a:p>
          </p:txBody>
        </p:sp>
        <p:sp>
          <p:nvSpPr>
            <p:cNvPr id="9" name="Isosceles Triangle 29"/>
            <p:cNvSpPr/>
            <p:nvPr/>
          </p:nvSpPr>
          <p:spPr>
            <a:xfrm rot="16200000">
              <a:off x="4502911" y="2371282"/>
              <a:ext cx="1565531" cy="1176268"/>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1" fmla="*/ 781050 w 1170443"/>
                <a:gd name="connsiteY0-2" fmla="*/ 943655 h 943655"/>
                <a:gd name="connsiteX1-3" fmla="*/ 0 w 1170443"/>
                <a:gd name="connsiteY1-4" fmla="*/ 0 h 943655"/>
                <a:gd name="connsiteX2-5" fmla="*/ 1170443 w 1170443"/>
                <a:gd name="connsiteY2-6" fmla="*/ 943655 h 943655"/>
                <a:gd name="connsiteX3-7" fmla="*/ 781050 w 1170443"/>
                <a:gd name="connsiteY3-8" fmla="*/ 943655 h 943655"/>
                <a:gd name="connsiteX0-9" fmla="*/ 776026 w 1170443"/>
                <a:gd name="connsiteY0-10" fmla="*/ 948417 h 948417"/>
                <a:gd name="connsiteX1-11" fmla="*/ 0 w 1170443"/>
                <a:gd name="connsiteY1-12" fmla="*/ 0 h 948417"/>
                <a:gd name="connsiteX2-13" fmla="*/ 1170443 w 1170443"/>
                <a:gd name="connsiteY2-14" fmla="*/ 943655 h 948417"/>
                <a:gd name="connsiteX3-15" fmla="*/ 776026 w 1170443"/>
                <a:gd name="connsiteY3-16" fmla="*/ 948417 h 948417"/>
                <a:gd name="connsiteX0-17" fmla="*/ 776026 w 1170443"/>
                <a:gd name="connsiteY0-18" fmla="*/ 948417 h 952860"/>
                <a:gd name="connsiteX1-19" fmla="*/ 0 w 1170443"/>
                <a:gd name="connsiteY1-20" fmla="*/ 0 h 952860"/>
                <a:gd name="connsiteX2-21" fmla="*/ 1170443 w 1170443"/>
                <a:gd name="connsiteY2-22" fmla="*/ 952860 h 952860"/>
                <a:gd name="connsiteX3-23" fmla="*/ 776026 w 1170443"/>
                <a:gd name="connsiteY3-24" fmla="*/ 948417 h 952860"/>
                <a:gd name="connsiteX0-25" fmla="*/ 776026 w 1163968"/>
                <a:gd name="connsiteY0-26" fmla="*/ 948417 h 952863"/>
                <a:gd name="connsiteX1-27" fmla="*/ 0 w 1163968"/>
                <a:gd name="connsiteY1-28" fmla="*/ 0 h 952863"/>
                <a:gd name="connsiteX2-29" fmla="*/ 1163968 w 1163968"/>
                <a:gd name="connsiteY2-30" fmla="*/ 952863 h 952863"/>
                <a:gd name="connsiteX3-31" fmla="*/ 776026 w 1163968"/>
                <a:gd name="connsiteY3-32" fmla="*/ 948417 h 952863"/>
                <a:gd name="connsiteX0-33" fmla="*/ 776026 w 1168993"/>
                <a:gd name="connsiteY0-34" fmla="*/ 948417 h 955244"/>
                <a:gd name="connsiteX1-35" fmla="*/ 0 w 1168993"/>
                <a:gd name="connsiteY1-36" fmla="*/ 0 h 955244"/>
                <a:gd name="connsiteX2-37" fmla="*/ 1168993 w 1168993"/>
                <a:gd name="connsiteY2-38" fmla="*/ 955244 h 955244"/>
                <a:gd name="connsiteX3-39" fmla="*/ 776026 w 1168993"/>
                <a:gd name="connsiteY3-40" fmla="*/ 948417 h 955244"/>
                <a:gd name="connsiteX0-41" fmla="*/ 776026 w 1161456"/>
                <a:gd name="connsiteY0-42" fmla="*/ 948417 h 948417"/>
                <a:gd name="connsiteX1-43" fmla="*/ 0 w 1161456"/>
                <a:gd name="connsiteY1-44" fmla="*/ 0 h 948417"/>
                <a:gd name="connsiteX2-45" fmla="*/ 1161456 w 1161456"/>
                <a:gd name="connsiteY2-46" fmla="*/ 945719 h 948417"/>
                <a:gd name="connsiteX3-47" fmla="*/ 776026 w 1161456"/>
                <a:gd name="connsiteY3-48" fmla="*/ 948417 h 948417"/>
                <a:gd name="connsiteX0-49" fmla="*/ 776026 w 1168992"/>
                <a:gd name="connsiteY0-50" fmla="*/ 948417 h 950484"/>
                <a:gd name="connsiteX1-51" fmla="*/ 0 w 1168992"/>
                <a:gd name="connsiteY1-52" fmla="*/ 0 h 950484"/>
                <a:gd name="connsiteX2-53" fmla="*/ 1168992 w 1168992"/>
                <a:gd name="connsiteY2-54" fmla="*/ 950484 h 950484"/>
                <a:gd name="connsiteX3-55" fmla="*/ 776026 w 1168992"/>
                <a:gd name="connsiteY3-56" fmla="*/ 948417 h 950484"/>
                <a:gd name="connsiteX0-57" fmla="*/ 776026 w 1176528"/>
                <a:gd name="connsiteY0-58" fmla="*/ 948417 h 950487"/>
                <a:gd name="connsiteX1-59" fmla="*/ 0 w 1176528"/>
                <a:gd name="connsiteY1-60" fmla="*/ 0 h 950487"/>
                <a:gd name="connsiteX2-61" fmla="*/ 1176528 w 1176528"/>
                <a:gd name="connsiteY2-62" fmla="*/ 950487 h 950487"/>
                <a:gd name="connsiteX3-63" fmla="*/ 776026 w 1176528"/>
                <a:gd name="connsiteY3-64" fmla="*/ 948417 h 950487"/>
                <a:gd name="connsiteX0-65" fmla="*/ 776026 w 1168992"/>
                <a:gd name="connsiteY0-66" fmla="*/ 948417 h 950490"/>
                <a:gd name="connsiteX1-67" fmla="*/ 0 w 1168992"/>
                <a:gd name="connsiteY1-68" fmla="*/ 0 h 950490"/>
                <a:gd name="connsiteX2-69" fmla="*/ 1168992 w 1168992"/>
                <a:gd name="connsiteY2-70" fmla="*/ 950490 h 950490"/>
                <a:gd name="connsiteX3-71" fmla="*/ 776026 w 1168992"/>
                <a:gd name="connsiteY3-72" fmla="*/ 948417 h 950490"/>
                <a:gd name="connsiteX0-73" fmla="*/ 776026 w 1168991"/>
                <a:gd name="connsiteY0-74" fmla="*/ 948417 h 948417"/>
                <a:gd name="connsiteX1-75" fmla="*/ 0 w 1168991"/>
                <a:gd name="connsiteY1-76" fmla="*/ 0 h 948417"/>
                <a:gd name="connsiteX2-77" fmla="*/ 1168991 w 1168991"/>
                <a:gd name="connsiteY2-78" fmla="*/ 948111 h 948417"/>
                <a:gd name="connsiteX3-79" fmla="*/ 776026 w 1168991"/>
                <a:gd name="connsiteY3-80" fmla="*/ 948417 h 948417"/>
                <a:gd name="connsiteX0-81" fmla="*/ 1258349 w 1651314"/>
                <a:gd name="connsiteY0-82" fmla="*/ 1177015 h 1177015"/>
                <a:gd name="connsiteX1-83" fmla="*/ 0 w 1651314"/>
                <a:gd name="connsiteY1-84" fmla="*/ 0 h 1177015"/>
                <a:gd name="connsiteX2-85" fmla="*/ 1651314 w 1651314"/>
                <a:gd name="connsiteY2-86" fmla="*/ 1176709 h 1177015"/>
                <a:gd name="connsiteX3-87" fmla="*/ 1258349 w 1651314"/>
                <a:gd name="connsiteY3-88" fmla="*/ 1177015 h 1177015"/>
              </a:gdLst>
              <a:ahLst/>
              <a:cxnLst>
                <a:cxn ang="0">
                  <a:pos x="connsiteX0-1" y="connsiteY0-2"/>
                </a:cxn>
                <a:cxn ang="0">
                  <a:pos x="connsiteX1-3" y="connsiteY1-4"/>
                </a:cxn>
                <a:cxn ang="0">
                  <a:pos x="connsiteX2-5" y="connsiteY2-6"/>
                </a:cxn>
                <a:cxn ang="0">
                  <a:pos x="connsiteX3-7" y="connsiteY3-8"/>
                </a:cxn>
              </a:cxnLst>
              <a:rect l="l" t="t" r="r" b="b"/>
              <a:pathLst>
                <a:path w="1651314" h="1177015">
                  <a:moveTo>
                    <a:pt x="1258349" y="1177015"/>
                  </a:moveTo>
                  <a:lnTo>
                    <a:pt x="0" y="0"/>
                  </a:lnTo>
                  <a:lnTo>
                    <a:pt x="1651314" y="1176709"/>
                  </a:lnTo>
                  <a:lnTo>
                    <a:pt x="1258349" y="1177015"/>
                  </a:lnTo>
                  <a:close/>
                </a:path>
              </a:pathLst>
            </a:custGeom>
            <a:gradFill>
              <a:gsLst>
                <a:gs pos="0">
                  <a:schemeClr val="accent6"/>
                </a:gs>
                <a:gs pos="100000">
                  <a:schemeClr val="accent6">
                    <a:lumMod val="10000"/>
                  </a:schemeClr>
                </a:gs>
              </a:gsLst>
              <a:lin ang="162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86026" name="Group 9"/>
          <p:cNvGrpSpPr/>
          <p:nvPr/>
        </p:nvGrpSpPr>
        <p:grpSpPr>
          <a:xfrm>
            <a:off x="6296025" y="3663950"/>
            <a:ext cx="1946275" cy="752475"/>
            <a:chOff x="4726118" y="1987706"/>
            <a:chExt cx="2665317" cy="753796"/>
          </a:xfrm>
        </p:grpSpPr>
        <p:sp>
          <p:nvSpPr>
            <p:cNvPr id="11" name="Right Arrow 47"/>
            <p:cNvSpPr/>
            <p:nvPr/>
          </p:nvSpPr>
          <p:spPr>
            <a:xfrm>
              <a:off x="5869639" y="1987706"/>
              <a:ext cx="1521796" cy="753796"/>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latin typeface="Calibri" panose="020F0502020204030204" pitchFamily="34" charset="0"/>
                <a:ea typeface="Malgun Gothic" panose="020B0503020000020004" pitchFamily="34" charset="-127"/>
              </a:endParaRPr>
            </a:p>
          </p:txBody>
        </p:sp>
        <p:sp>
          <p:nvSpPr>
            <p:cNvPr id="12" name="Isosceles Triangle 29"/>
            <p:cNvSpPr/>
            <p:nvPr/>
          </p:nvSpPr>
          <p:spPr>
            <a:xfrm rot="16200000">
              <a:off x="5113988" y="1789080"/>
              <a:ext cx="372127" cy="1147869"/>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1" fmla="*/ 781050 w 1170443"/>
                <a:gd name="connsiteY0-2" fmla="*/ 943655 h 943655"/>
                <a:gd name="connsiteX1-3" fmla="*/ 0 w 1170443"/>
                <a:gd name="connsiteY1-4" fmla="*/ 0 h 943655"/>
                <a:gd name="connsiteX2-5" fmla="*/ 1170443 w 1170443"/>
                <a:gd name="connsiteY2-6" fmla="*/ 943655 h 943655"/>
                <a:gd name="connsiteX3-7" fmla="*/ 781050 w 1170443"/>
                <a:gd name="connsiteY3-8" fmla="*/ 943655 h 943655"/>
                <a:gd name="connsiteX0-9" fmla="*/ 776026 w 1170443"/>
                <a:gd name="connsiteY0-10" fmla="*/ 948417 h 948417"/>
                <a:gd name="connsiteX1-11" fmla="*/ 0 w 1170443"/>
                <a:gd name="connsiteY1-12" fmla="*/ 0 h 948417"/>
                <a:gd name="connsiteX2-13" fmla="*/ 1170443 w 1170443"/>
                <a:gd name="connsiteY2-14" fmla="*/ 943655 h 948417"/>
                <a:gd name="connsiteX3-15" fmla="*/ 776026 w 1170443"/>
                <a:gd name="connsiteY3-16" fmla="*/ 948417 h 948417"/>
                <a:gd name="connsiteX0-17" fmla="*/ 776026 w 1170443"/>
                <a:gd name="connsiteY0-18" fmla="*/ 948417 h 952860"/>
                <a:gd name="connsiteX1-19" fmla="*/ 0 w 1170443"/>
                <a:gd name="connsiteY1-20" fmla="*/ 0 h 952860"/>
                <a:gd name="connsiteX2-21" fmla="*/ 1170443 w 1170443"/>
                <a:gd name="connsiteY2-22" fmla="*/ 952860 h 952860"/>
                <a:gd name="connsiteX3-23" fmla="*/ 776026 w 1170443"/>
                <a:gd name="connsiteY3-24" fmla="*/ 948417 h 952860"/>
                <a:gd name="connsiteX0-25" fmla="*/ 776026 w 1163968"/>
                <a:gd name="connsiteY0-26" fmla="*/ 948417 h 952863"/>
                <a:gd name="connsiteX1-27" fmla="*/ 0 w 1163968"/>
                <a:gd name="connsiteY1-28" fmla="*/ 0 h 952863"/>
                <a:gd name="connsiteX2-29" fmla="*/ 1163968 w 1163968"/>
                <a:gd name="connsiteY2-30" fmla="*/ 952863 h 952863"/>
                <a:gd name="connsiteX3-31" fmla="*/ 776026 w 1163968"/>
                <a:gd name="connsiteY3-32" fmla="*/ 948417 h 952863"/>
                <a:gd name="connsiteX0-33" fmla="*/ 776026 w 1168993"/>
                <a:gd name="connsiteY0-34" fmla="*/ 948417 h 955244"/>
                <a:gd name="connsiteX1-35" fmla="*/ 0 w 1168993"/>
                <a:gd name="connsiteY1-36" fmla="*/ 0 h 955244"/>
                <a:gd name="connsiteX2-37" fmla="*/ 1168993 w 1168993"/>
                <a:gd name="connsiteY2-38" fmla="*/ 955244 h 955244"/>
                <a:gd name="connsiteX3-39" fmla="*/ 776026 w 1168993"/>
                <a:gd name="connsiteY3-40" fmla="*/ 948417 h 955244"/>
                <a:gd name="connsiteX0-41" fmla="*/ 776026 w 1161456"/>
                <a:gd name="connsiteY0-42" fmla="*/ 948417 h 948417"/>
                <a:gd name="connsiteX1-43" fmla="*/ 0 w 1161456"/>
                <a:gd name="connsiteY1-44" fmla="*/ 0 h 948417"/>
                <a:gd name="connsiteX2-45" fmla="*/ 1161456 w 1161456"/>
                <a:gd name="connsiteY2-46" fmla="*/ 945719 h 948417"/>
                <a:gd name="connsiteX3-47" fmla="*/ 776026 w 1161456"/>
                <a:gd name="connsiteY3-48" fmla="*/ 948417 h 948417"/>
                <a:gd name="connsiteX0-49" fmla="*/ 776026 w 1168992"/>
                <a:gd name="connsiteY0-50" fmla="*/ 948417 h 950484"/>
                <a:gd name="connsiteX1-51" fmla="*/ 0 w 1168992"/>
                <a:gd name="connsiteY1-52" fmla="*/ 0 h 950484"/>
                <a:gd name="connsiteX2-53" fmla="*/ 1168992 w 1168992"/>
                <a:gd name="connsiteY2-54" fmla="*/ 950484 h 950484"/>
                <a:gd name="connsiteX3-55" fmla="*/ 776026 w 1168992"/>
                <a:gd name="connsiteY3-56" fmla="*/ 948417 h 950484"/>
                <a:gd name="connsiteX0-57" fmla="*/ 776026 w 1176528"/>
                <a:gd name="connsiteY0-58" fmla="*/ 948417 h 950487"/>
                <a:gd name="connsiteX1-59" fmla="*/ 0 w 1176528"/>
                <a:gd name="connsiteY1-60" fmla="*/ 0 h 950487"/>
                <a:gd name="connsiteX2-61" fmla="*/ 1176528 w 1176528"/>
                <a:gd name="connsiteY2-62" fmla="*/ 950487 h 950487"/>
                <a:gd name="connsiteX3-63" fmla="*/ 776026 w 1176528"/>
                <a:gd name="connsiteY3-64" fmla="*/ 948417 h 950487"/>
                <a:gd name="connsiteX0-65" fmla="*/ 776026 w 1168992"/>
                <a:gd name="connsiteY0-66" fmla="*/ 948417 h 950490"/>
                <a:gd name="connsiteX1-67" fmla="*/ 0 w 1168992"/>
                <a:gd name="connsiteY1-68" fmla="*/ 0 h 950490"/>
                <a:gd name="connsiteX2-69" fmla="*/ 1168992 w 1168992"/>
                <a:gd name="connsiteY2-70" fmla="*/ 950490 h 950490"/>
                <a:gd name="connsiteX3-71" fmla="*/ 776026 w 1168992"/>
                <a:gd name="connsiteY3-72" fmla="*/ 948417 h 950490"/>
                <a:gd name="connsiteX0-73" fmla="*/ 776026 w 1168991"/>
                <a:gd name="connsiteY0-74" fmla="*/ 948417 h 948417"/>
                <a:gd name="connsiteX1-75" fmla="*/ 0 w 1168991"/>
                <a:gd name="connsiteY1-76" fmla="*/ 0 h 948417"/>
                <a:gd name="connsiteX2-77" fmla="*/ 1168991 w 1168991"/>
                <a:gd name="connsiteY2-78" fmla="*/ 948111 h 948417"/>
                <a:gd name="connsiteX3-79" fmla="*/ 776026 w 1168991"/>
                <a:gd name="connsiteY3-80" fmla="*/ 948417 h 948417"/>
                <a:gd name="connsiteX0-81" fmla="*/ 0 w 392965"/>
                <a:gd name="connsiteY0-82" fmla="*/ 595989 h 595989"/>
                <a:gd name="connsiteX1-83" fmla="*/ 148430 w 392965"/>
                <a:gd name="connsiteY1-84" fmla="*/ 0 h 595989"/>
                <a:gd name="connsiteX2-85" fmla="*/ 392965 w 392965"/>
                <a:gd name="connsiteY2-86" fmla="*/ 595683 h 595989"/>
                <a:gd name="connsiteX3-87" fmla="*/ 0 w 392965"/>
                <a:gd name="connsiteY3-88" fmla="*/ 595989 h 595989"/>
                <a:gd name="connsiteX0-89" fmla="*/ 0 w 392965"/>
                <a:gd name="connsiteY0-90" fmla="*/ 1148439 h 1148439"/>
                <a:gd name="connsiteX1-91" fmla="*/ 148430 w 392965"/>
                <a:gd name="connsiteY1-92" fmla="*/ 0 h 1148439"/>
                <a:gd name="connsiteX2-93" fmla="*/ 392965 w 392965"/>
                <a:gd name="connsiteY2-94" fmla="*/ 1148133 h 1148439"/>
                <a:gd name="connsiteX3-95" fmla="*/ 0 w 392965"/>
                <a:gd name="connsiteY3-96" fmla="*/ 1148439 h 1148439"/>
              </a:gdLst>
              <a:ahLst/>
              <a:cxnLst>
                <a:cxn ang="0">
                  <a:pos x="connsiteX0-1" y="connsiteY0-2"/>
                </a:cxn>
                <a:cxn ang="0">
                  <a:pos x="connsiteX1-3" y="connsiteY1-4"/>
                </a:cxn>
                <a:cxn ang="0">
                  <a:pos x="connsiteX2-5" y="connsiteY2-6"/>
                </a:cxn>
                <a:cxn ang="0">
                  <a:pos x="connsiteX3-7" y="connsiteY3-8"/>
                </a:cxn>
              </a:cxnLst>
              <a:rect l="l" t="t" r="r" b="b"/>
              <a:pathLst>
                <a:path w="392965" h="1148439">
                  <a:moveTo>
                    <a:pt x="0" y="1148439"/>
                  </a:moveTo>
                  <a:lnTo>
                    <a:pt x="148430" y="0"/>
                  </a:lnTo>
                  <a:lnTo>
                    <a:pt x="392965" y="1148133"/>
                  </a:lnTo>
                  <a:lnTo>
                    <a:pt x="0" y="1148439"/>
                  </a:lnTo>
                  <a:close/>
                </a:path>
              </a:pathLst>
            </a:custGeom>
            <a:gradFill>
              <a:gsLst>
                <a:gs pos="50000">
                  <a:schemeClr val="accent4">
                    <a:lumMod val="10000"/>
                  </a:schemeClr>
                </a:gs>
                <a:gs pos="0">
                  <a:schemeClr val="accent4"/>
                </a:gs>
                <a:gs pos="100000">
                  <a:schemeClr val="accent4">
                    <a:lumMod val="10000"/>
                  </a:schemeClr>
                </a:gs>
              </a:gsLst>
              <a:lin ang="162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86029" name="Group 12"/>
          <p:cNvGrpSpPr/>
          <p:nvPr/>
        </p:nvGrpSpPr>
        <p:grpSpPr>
          <a:xfrm flipH="1">
            <a:off x="3983038" y="2200275"/>
            <a:ext cx="1979612" cy="1811338"/>
            <a:chOff x="4678493" y="1987706"/>
            <a:chExt cx="2712942" cy="1811627"/>
          </a:xfrm>
        </p:grpSpPr>
        <p:sp>
          <p:nvSpPr>
            <p:cNvPr id="14" name="Right Arrow 61"/>
            <p:cNvSpPr/>
            <p:nvPr/>
          </p:nvSpPr>
          <p:spPr>
            <a:xfrm>
              <a:off x="5868532" y="1987706"/>
              <a:ext cx="1522903" cy="75418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latin typeface="Calibri" panose="020F0502020204030204" pitchFamily="34" charset="0"/>
                <a:ea typeface="Malgun Gothic" panose="020B0503020000020004" pitchFamily="34" charset="-127"/>
              </a:endParaRPr>
            </a:p>
          </p:txBody>
        </p:sp>
        <p:sp>
          <p:nvSpPr>
            <p:cNvPr id="15" name="Isosceles Triangle 29"/>
            <p:cNvSpPr/>
            <p:nvPr/>
          </p:nvSpPr>
          <p:spPr>
            <a:xfrm rot="16200000">
              <a:off x="4465434" y="2389709"/>
              <a:ext cx="1622684" cy="1196567"/>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1" fmla="*/ 781050 w 1170443"/>
                <a:gd name="connsiteY0-2" fmla="*/ 943655 h 943655"/>
                <a:gd name="connsiteX1-3" fmla="*/ 0 w 1170443"/>
                <a:gd name="connsiteY1-4" fmla="*/ 0 h 943655"/>
                <a:gd name="connsiteX2-5" fmla="*/ 1170443 w 1170443"/>
                <a:gd name="connsiteY2-6" fmla="*/ 943655 h 943655"/>
                <a:gd name="connsiteX3-7" fmla="*/ 781050 w 1170443"/>
                <a:gd name="connsiteY3-8" fmla="*/ 943655 h 943655"/>
                <a:gd name="connsiteX0-9" fmla="*/ 776026 w 1170443"/>
                <a:gd name="connsiteY0-10" fmla="*/ 948417 h 948417"/>
                <a:gd name="connsiteX1-11" fmla="*/ 0 w 1170443"/>
                <a:gd name="connsiteY1-12" fmla="*/ 0 h 948417"/>
                <a:gd name="connsiteX2-13" fmla="*/ 1170443 w 1170443"/>
                <a:gd name="connsiteY2-14" fmla="*/ 943655 h 948417"/>
                <a:gd name="connsiteX3-15" fmla="*/ 776026 w 1170443"/>
                <a:gd name="connsiteY3-16" fmla="*/ 948417 h 948417"/>
                <a:gd name="connsiteX0-17" fmla="*/ 776026 w 1170443"/>
                <a:gd name="connsiteY0-18" fmla="*/ 948417 h 952860"/>
                <a:gd name="connsiteX1-19" fmla="*/ 0 w 1170443"/>
                <a:gd name="connsiteY1-20" fmla="*/ 0 h 952860"/>
                <a:gd name="connsiteX2-21" fmla="*/ 1170443 w 1170443"/>
                <a:gd name="connsiteY2-22" fmla="*/ 952860 h 952860"/>
                <a:gd name="connsiteX3-23" fmla="*/ 776026 w 1170443"/>
                <a:gd name="connsiteY3-24" fmla="*/ 948417 h 952860"/>
                <a:gd name="connsiteX0-25" fmla="*/ 776026 w 1163968"/>
                <a:gd name="connsiteY0-26" fmla="*/ 948417 h 952863"/>
                <a:gd name="connsiteX1-27" fmla="*/ 0 w 1163968"/>
                <a:gd name="connsiteY1-28" fmla="*/ 0 h 952863"/>
                <a:gd name="connsiteX2-29" fmla="*/ 1163968 w 1163968"/>
                <a:gd name="connsiteY2-30" fmla="*/ 952863 h 952863"/>
                <a:gd name="connsiteX3-31" fmla="*/ 776026 w 1163968"/>
                <a:gd name="connsiteY3-32" fmla="*/ 948417 h 952863"/>
                <a:gd name="connsiteX0-33" fmla="*/ 776026 w 1168993"/>
                <a:gd name="connsiteY0-34" fmla="*/ 948417 h 955244"/>
                <a:gd name="connsiteX1-35" fmla="*/ 0 w 1168993"/>
                <a:gd name="connsiteY1-36" fmla="*/ 0 h 955244"/>
                <a:gd name="connsiteX2-37" fmla="*/ 1168993 w 1168993"/>
                <a:gd name="connsiteY2-38" fmla="*/ 955244 h 955244"/>
                <a:gd name="connsiteX3-39" fmla="*/ 776026 w 1168993"/>
                <a:gd name="connsiteY3-40" fmla="*/ 948417 h 955244"/>
                <a:gd name="connsiteX0-41" fmla="*/ 776026 w 1161456"/>
                <a:gd name="connsiteY0-42" fmla="*/ 948417 h 948417"/>
                <a:gd name="connsiteX1-43" fmla="*/ 0 w 1161456"/>
                <a:gd name="connsiteY1-44" fmla="*/ 0 h 948417"/>
                <a:gd name="connsiteX2-45" fmla="*/ 1161456 w 1161456"/>
                <a:gd name="connsiteY2-46" fmla="*/ 945719 h 948417"/>
                <a:gd name="connsiteX3-47" fmla="*/ 776026 w 1161456"/>
                <a:gd name="connsiteY3-48" fmla="*/ 948417 h 948417"/>
                <a:gd name="connsiteX0-49" fmla="*/ 776026 w 1168992"/>
                <a:gd name="connsiteY0-50" fmla="*/ 948417 h 950484"/>
                <a:gd name="connsiteX1-51" fmla="*/ 0 w 1168992"/>
                <a:gd name="connsiteY1-52" fmla="*/ 0 h 950484"/>
                <a:gd name="connsiteX2-53" fmla="*/ 1168992 w 1168992"/>
                <a:gd name="connsiteY2-54" fmla="*/ 950484 h 950484"/>
                <a:gd name="connsiteX3-55" fmla="*/ 776026 w 1168992"/>
                <a:gd name="connsiteY3-56" fmla="*/ 948417 h 950484"/>
                <a:gd name="connsiteX0-57" fmla="*/ 776026 w 1176528"/>
                <a:gd name="connsiteY0-58" fmla="*/ 948417 h 950487"/>
                <a:gd name="connsiteX1-59" fmla="*/ 0 w 1176528"/>
                <a:gd name="connsiteY1-60" fmla="*/ 0 h 950487"/>
                <a:gd name="connsiteX2-61" fmla="*/ 1176528 w 1176528"/>
                <a:gd name="connsiteY2-62" fmla="*/ 950487 h 950487"/>
                <a:gd name="connsiteX3-63" fmla="*/ 776026 w 1176528"/>
                <a:gd name="connsiteY3-64" fmla="*/ 948417 h 950487"/>
                <a:gd name="connsiteX0-65" fmla="*/ 776026 w 1168992"/>
                <a:gd name="connsiteY0-66" fmla="*/ 948417 h 950490"/>
                <a:gd name="connsiteX1-67" fmla="*/ 0 w 1168992"/>
                <a:gd name="connsiteY1-68" fmla="*/ 0 h 950490"/>
                <a:gd name="connsiteX2-69" fmla="*/ 1168992 w 1168992"/>
                <a:gd name="connsiteY2-70" fmla="*/ 950490 h 950490"/>
                <a:gd name="connsiteX3-71" fmla="*/ 776026 w 1168992"/>
                <a:gd name="connsiteY3-72" fmla="*/ 948417 h 950490"/>
                <a:gd name="connsiteX0-73" fmla="*/ 776026 w 1168991"/>
                <a:gd name="connsiteY0-74" fmla="*/ 948417 h 948417"/>
                <a:gd name="connsiteX1-75" fmla="*/ 0 w 1168991"/>
                <a:gd name="connsiteY1-76" fmla="*/ 0 h 948417"/>
                <a:gd name="connsiteX2-77" fmla="*/ 1168991 w 1168991"/>
                <a:gd name="connsiteY2-78" fmla="*/ 948111 h 948417"/>
                <a:gd name="connsiteX3-79" fmla="*/ 776026 w 1168991"/>
                <a:gd name="connsiteY3-80" fmla="*/ 948417 h 948417"/>
                <a:gd name="connsiteX0-81" fmla="*/ 1318642 w 1711607"/>
                <a:gd name="connsiteY0-82" fmla="*/ 1196064 h 1196064"/>
                <a:gd name="connsiteX1-83" fmla="*/ 0 w 1711607"/>
                <a:gd name="connsiteY1-84" fmla="*/ 0 h 1196064"/>
                <a:gd name="connsiteX2-85" fmla="*/ 1711607 w 1711607"/>
                <a:gd name="connsiteY2-86" fmla="*/ 1195758 h 1196064"/>
                <a:gd name="connsiteX3-87" fmla="*/ 1318642 w 1711607"/>
                <a:gd name="connsiteY3-88" fmla="*/ 1196064 h 1196064"/>
              </a:gdLst>
              <a:ahLst/>
              <a:cxnLst>
                <a:cxn ang="0">
                  <a:pos x="connsiteX0-1" y="connsiteY0-2"/>
                </a:cxn>
                <a:cxn ang="0">
                  <a:pos x="connsiteX1-3" y="connsiteY1-4"/>
                </a:cxn>
                <a:cxn ang="0">
                  <a:pos x="connsiteX2-5" y="connsiteY2-6"/>
                </a:cxn>
                <a:cxn ang="0">
                  <a:pos x="connsiteX3-7" y="connsiteY3-8"/>
                </a:cxn>
              </a:cxnLst>
              <a:rect l="l" t="t" r="r" b="b"/>
              <a:pathLst>
                <a:path w="1711607" h="1196064">
                  <a:moveTo>
                    <a:pt x="1318642" y="1196064"/>
                  </a:moveTo>
                  <a:lnTo>
                    <a:pt x="0" y="0"/>
                  </a:lnTo>
                  <a:lnTo>
                    <a:pt x="1711607" y="1195758"/>
                  </a:lnTo>
                  <a:lnTo>
                    <a:pt x="1318642" y="1196064"/>
                  </a:lnTo>
                  <a:close/>
                </a:path>
              </a:pathLst>
            </a:custGeom>
            <a:gradFill>
              <a:gsLst>
                <a:gs pos="0">
                  <a:schemeClr val="accent1"/>
                </a:gs>
                <a:gs pos="100000">
                  <a:schemeClr val="accent1">
                    <a:lumMod val="10000"/>
                  </a:schemeClr>
                </a:gs>
              </a:gsLst>
              <a:lin ang="162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86032" name="Group 15"/>
          <p:cNvGrpSpPr/>
          <p:nvPr/>
        </p:nvGrpSpPr>
        <p:grpSpPr>
          <a:xfrm flipH="1" flipV="1">
            <a:off x="4027488" y="4054475"/>
            <a:ext cx="1908175" cy="2132013"/>
            <a:chOff x="4697542" y="1987706"/>
            <a:chExt cx="2693893" cy="1754475"/>
          </a:xfrm>
        </p:grpSpPr>
        <p:sp>
          <p:nvSpPr>
            <p:cNvPr id="17" name="Right Arrow 59"/>
            <p:cNvSpPr/>
            <p:nvPr/>
          </p:nvSpPr>
          <p:spPr>
            <a:xfrm>
              <a:off x="5869461" y="1987706"/>
              <a:ext cx="1521974" cy="754186"/>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latin typeface="Calibri" panose="020F0502020204030204" pitchFamily="34" charset="0"/>
                <a:ea typeface="Malgun Gothic" panose="020B0503020000020004" pitchFamily="34" charset="-127"/>
              </a:endParaRPr>
            </a:p>
          </p:txBody>
        </p:sp>
        <p:sp>
          <p:nvSpPr>
            <p:cNvPr id="18" name="Isosceles Triangle 29"/>
            <p:cNvSpPr/>
            <p:nvPr/>
          </p:nvSpPr>
          <p:spPr>
            <a:xfrm rot="16200000">
              <a:off x="4502911" y="2371282"/>
              <a:ext cx="1565531" cy="1176268"/>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1" fmla="*/ 781050 w 1170443"/>
                <a:gd name="connsiteY0-2" fmla="*/ 943655 h 943655"/>
                <a:gd name="connsiteX1-3" fmla="*/ 0 w 1170443"/>
                <a:gd name="connsiteY1-4" fmla="*/ 0 h 943655"/>
                <a:gd name="connsiteX2-5" fmla="*/ 1170443 w 1170443"/>
                <a:gd name="connsiteY2-6" fmla="*/ 943655 h 943655"/>
                <a:gd name="connsiteX3-7" fmla="*/ 781050 w 1170443"/>
                <a:gd name="connsiteY3-8" fmla="*/ 943655 h 943655"/>
                <a:gd name="connsiteX0-9" fmla="*/ 776026 w 1170443"/>
                <a:gd name="connsiteY0-10" fmla="*/ 948417 h 948417"/>
                <a:gd name="connsiteX1-11" fmla="*/ 0 w 1170443"/>
                <a:gd name="connsiteY1-12" fmla="*/ 0 h 948417"/>
                <a:gd name="connsiteX2-13" fmla="*/ 1170443 w 1170443"/>
                <a:gd name="connsiteY2-14" fmla="*/ 943655 h 948417"/>
                <a:gd name="connsiteX3-15" fmla="*/ 776026 w 1170443"/>
                <a:gd name="connsiteY3-16" fmla="*/ 948417 h 948417"/>
                <a:gd name="connsiteX0-17" fmla="*/ 776026 w 1170443"/>
                <a:gd name="connsiteY0-18" fmla="*/ 948417 h 952860"/>
                <a:gd name="connsiteX1-19" fmla="*/ 0 w 1170443"/>
                <a:gd name="connsiteY1-20" fmla="*/ 0 h 952860"/>
                <a:gd name="connsiteX2-21" fmla="*/ 1170443 w 1170443"/>
                <a:gd name="connsiteY2-22" fmla="*/ 952860 h 952860"/>
                <a:gd name="connsiteX3-23" fmla="*/ 776026 w 1170443"/>
                <a:gd name="connsiteY3-24" fmla="*/ 948417 h 952860"/>
                <a:gd name="connsiteX0-25" fmla="*/ 776026 w 1163968"/>
                <a:gd name="connsiteY0-26" fmla="*/ 948417 h 952863"/>
                <a:gd name="connsiteX1-27" fmla="*/ 0 w 1163968"/>
                <a:gd name="connsiteY1-28" fmla="*/ 0 h 952863"/>
                <a:gd name="connsiteX2-29" fmla="*/ 1163968 w 1163968"/>
                <a:gd name="connsiteY2-30" fmla="*/ 952863 h 952863"/>
                <a:gd name="connsiteX3-31" fmla="*/ 776026 w 1163968"/>
                <a:gd name="connsiteY3-32" fmla="*/ 948417 h 952863"/>
                <a:gd name="connsiteX0-33" fmla="*/ 776026 w 1168993"/>
                <a:gd name="connsiteY0-34" fmla="*/ 948417 h 955244"/>
                <a:gd name="connsiteX1-35" fmla="*/ 0 w 1168993"/>
                <a:gd name="connsiteY1-36" fmla="*/ 0 h 955244"/>
                <a:gd name="connsiteX2-37" fmla="*/ 1168993 w 1168993"/>
                <a:gd name="connsiteY2-38" fmla="*/ 955244 h 955244"/>
                <a:gd name="connsiteX3-39" fmla="*/ 776026 w 1168993"/>
                <a:gd name="connsiteY3-40" fmla="*/ 948417 h 955244"/>
                <a:gd name="connsiteX0-41" fmla="*/ 776026 w 1161456"/>
                <a:gd name="connsiteY0-42" fmla="*/ 948417 h 948417"/>
                <a:gd name="connsiteX1-43" fmla="*/ 0 w 1161456"/>
                <a:gd name="connsiteY1-44" fmla="*/ 0 h 948417"/>
                <a:gd name="connsiteX2-45" fmla="*/ 1161456 w 1161456"/>
                <a:gd name="connsiteY2-46" fmla="*/ 945719 h 948417"/>
                <a:gd name="connsiteX3-47" fmla="*/ 776026 w 1161456"/>
                <a:gd name="connsiteY3-48" fmla="*/ 948417 h 948417"/>
                <a:gd name="connsiteX0-49" fmla="*/ 776026 w 1168992"/>
                <a:gd name="connsiteY0-50" fmla="*/ 948417 h 950484"/>
                <a:gd name="connsiteX1-51" fmla="*/ 0 w 1168992"/>
                <a:gd name="connsiteY1-52" fmla="*/ 0 h 950484"/>
                <a:gd name="connsiteX2-53" fmla="*/ 1168992 w 1168992"/>
                <a:gd name="connsiteY2-54" fmla="*/ 950484 h 950484"/>
                <a:gd name="connsiteX3-55" fmla="*/ 776026 w 1168992"/>
                <a:gd name="connsiteY3-56" fmla="*/ 948417 h 950484"/>
                <a:gd name="connsiteX0-57" fmla="*/ 776026 w 1176528"/>
                <a:gd name="connsiteY0-58" fmla="*/ 948417 h 950487"/>
                <a:gd name="connsiteX1-59" fmla="*/ 0 w 1176528"/>
                <a:gd name="connsiteY1-60" fmla="*/ 0 h 950487"/>
                <a:gd name="connsiteX2-61" fmla="*/ 1176528 w 1176528"/>
                <a:gd name="connsiteY2-62" fmla="*/ 950487 h 950487"/>
                <a:gd name="connsiteX3-63" fmla="*/ 776026 w 1176528"/>
                <a:gd name="connsiteY3-64" fmla="*/ 948417 h 950487"/>
                <a:gd name="connsiteX0-65" fmla="*/ 776026 w 1168992"/>
                <a:gd name="connsiteY0-66" fmla="*/ 948417 h 950490"/>
                <a:gd name="connsiteX1-67" fmla="*/ 0 w 1168992"/>
                <a:gd name="connsiteY1-68" fmla="*/ 0 h 950490"/>
                <a:gd name="connsiteX2-69" fmla="*/ 1168992 w 1168992"/>
                <a:gd name="connsiteY2-70" fmla="*/ 950490 h 950490"/>
                <a:gd name="connsiteX3-71" fmla="*/ 776026 w 1168992"/>
                <a:gd name="connsiteY3-72" fmla="*/ 948417 h 950490"/>
                <a:gd name="connsiteX0-73" fmla="*/ 776026 w 1168991"/>
                <a:gd name="connsiteY0-74" fmla="*/ 948417 h 948417"/>
                <a:gd name="connsiteX1-75" fmla="*/ 0 w 1168991"/>
                <a:gd name="connsiteY1-76" fmla="*/ 0 h 948417"/>
                <a:gd name="connsiteX2-77" fmla="*/ 1168991 w 1168991"/>
                <a:gd name="connsiteY2-78" fmla="*/ 948111 h 948417"/>
                <a:gd name="connsiteX3-79" fmla="*/ 776026 w 1168991"/>
                <a:gd name="connsiteY3-80" fmla="*/ 948417 h 948417"/>
                <a:gd name="connsiteX0-81" fmla="*/ 1258349 w 1651314"/>
                <a:gd name="connsiteY0-82" fmla="*/ 1177015 h 1177015"/>
                <a:gd name="connsiteX1-83" fmla="*/ 0 w 1651314"/>
                <a:gd name="connsiteY1-84" fmla="*/ 0 h 1177015"/>
                <a:gd name="connsiteX2-85" fmla="*/ 1651314 w 1651314"/>
                <a:gd name="connsiteY2-86" fmla="*/ 1176709 h 1177015"/>
                <a:gd name="connsiteX3-87" fmla="*/ 1258349 w 1651314"/>
                <a:gd name="connsiteY3-88" fmla="*/ 1177015 h 1177015"/>
              </a:gdLst>
              <a:ahLst/>
              <a:cxnLst>
                <a:cxn ang="0">
                  <a:pos x="connsiteX0-1" y="connsiteY0-2"/>
                </a:cxn>
                <a:cxn ang="0">
                  <a:pos x="connsiteX1-3" y="connsiteY1-4"/>
                </a:cxn>
                <a:cxn ang="0">
                  <a:pos x="connsiteX2-5" y="connsiteY2-6"/>
                </a:cxn>
                <a:cxn ang="0">
                  <a:pos x="connsiteX3-7" y="connsiteY3-8"/>
                </a:cxn>
              </a:cxnLst>
              <a:rect l="l" t="t" r="r" b="b"/>
              <a:pathLst>
                <a:path w="1651314" h="1177015">
                  <a:moveTo>
                    <a:pt x="1258349" y="1177015"/>
                  </a:moveTo>
                  <a:lnTo>
                    <a:pt x="0" y="0"/>
                  </a:lnTo>
                  <a:lnTo>
                    <a:pt x="1651314" y="1176709"/>
                  </a:lnTo>
                  <a:lnTo>
                    <a:pt x="1258349" y="1177015"/>
                  </a:lnTo>
                  <a:close/>
                </a:path>
              </a:pathLst>
            </a:custGeom>
            <a:gradFill>
              <a:gsLst>
                <a:gs pos="0">
                  <a:schemeClr val="accent5"/>
                </a:gs>
                <a:gs pos="100000">
                  <a:schemeClr val="accent5">
                    <a:lumMod val="10000"/>
                  </a:schemeClr>
                </a:gs>
              </a:gsLst>
              <a:lin ang="162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86035" name="Group 18"/>
          <p:cNvGrpSpPr/>
          <p:nvPr/>
        </p:nvGrpSpPr>
        <p:grpSpPr>
          <a:xfrm flipH="1">
            <a:off x="3983038" y="3663950"/>
            <a:ext cx="1946275" cy="752475"/>
            <a:chOff x="4726118" y="1987706"/>
            <a:chExt cx="2665317" cy="753796"/>
          </a:xfrm>
        </p:grpSpPr>
        <p:sp>
          <p:nvSpPr>
            <p:cNvPr id="20" name="Right Arrow 57"/>
            <p:cNvSpPr/>
            <p:nvPr/>
          </p:nvSpPr>
          <p:spPr>
            <a:xfrm>
              <a:off x="5869639" y="1987706"/>
              <a:ext cx="1521796" cy="75379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latin typeface="Calibri" panose="020F0502020204030204" pitchFamily="34" charset="0"/>
                <a:ea typeface="Malgun Gothic" panose="020B0503020000020004" pitchFamily="34" charset="-127"/>
              </a:endParaRPr>
            </a:p>
          </p:txBody>
        </p:sp>
        <p:sp>
          <p:nvSpPr>
            <p:cNvPr id="21" name="Isosceles Triangle 29"/>
            <p:cNvSpPr/>
            <p:nvPr/>
          </p:nvSpPr>
          <p:spPr>
            <a:xfrm rot="16200000">
              <a:off x="5113990" y="1789080"/>
              <a:ext cx="372127" cy="1147869"/>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1" fmla="*/ 781050 w 1170443"/>
                <a:gd name="connsiteY0-2" fmla="*/ 943655 h 943655"/>
                <a:gd name="connsiteX1-3" fmla="*/ 0 w 1170443"/>
                <a:gd name="connsiteY1-4" fmla="*/ 0 h 943655"/>
                <a:gd name="connsiteX2-5" fmla="*/ 1170443 w 1170443"/>
                <a:gd name="connsiteY2-6" fmla="*/ 943655 h 943655"/>
                <a:gd name="connsiteX3-7" fmla="*/ 781050 w 1170443"/>
                <a:gd name="connsiteY3-8" fmla="*/ 943655 h 943655"/>
                <a:gd name="connsiteX0-9" fmla="*/ 776026 w 1170443"/>
                <a:gd name="connsiteY0-10" fmla="*/ 948417 h 948417"/>
                <a:gd name="connsiteX1-11" fmla="*/ 0 w 1170443"/>
                <a:gd name="connsiteY1-12" fmla="*/ 0 h 948417"/>
                <a:gd name="connsiteX2-13" fmla="*/ 1170443 w 1170443"/>
                <a:gd name="connsiteY2-14" fmla="*/ 943655 h 948417"/>
                <a:gd name="connsiteX3-15" fmla="*/ 776026 w 1170443"/>
                <a:gd name="connsiteY3-16" fmla="*/ 948417 h 948417"/>
                <a:gd name="connsiteX0-17" fmla="*/ 776026 w 1170443"/>
                <a:gd name="connsiteY0-18" fmla="*/ 948417 h 952860"/>
                <a:gd name="connsiteX1-19" fmla="*/ 0 w 1170443"/>
                <a:gd name="connsiteY1-20" fmla="*/ 0 h 952860"/>
                <a:gd name="connsiteX2-21" fmla="*/ 1170443 w 1170443"/>
                <a:gd name="connsiteY2-22" fmla="*/ 952860 h 952860"/>
                <a:gd name="connsiteX3-23" fmla="*/ 776026 w 1170443"/>
                <a:gd name="connsiteY3-24" fmla="*/ 948417 h 952860"/>
                <a:gd name="connsiteX0-25" fmla="*/ 776026 w 1163968"/>
                <a:gd name="connsiteY0-26" fmla="*/ 948417 h 952863"/>
                <a:gd name="connsiteX1-27" fmla="*/ 0 w 1163968"/>
                <a:gd name="connsiteY1-28" fmla="*/ 0 h 952863"/>
                <a:gd name="connsiteX2-29" fmla="*/ 1163968 w 1163968"/>
                <a:gd name="connsiteY2-30" fmla="*/ 952863 h 952863"/>
                <a:gd name="connsiteX3-31" fmla="*/ 776026 w 1163968"/>
                <a:gd name="connsiteY3-32" fmla="*/ 948417 h 952863"/>
                <a:gd name="connsiteX0-33" fmla="*/ 776026 w 1168993"/>
                <a:gd name="connsiteY0-34" fmla="*/ 948417 h 955244"/>
                <a:gd name="connsiteX1-35" fmla="*/ 0 w 1168993"/>
                <a:gd name="connsiteY1-36" fmla="*/ 0 h 955244"/>
                <a:gd name="connsiteX2-37" fmla="*/ 1168993 w 1168993"/>
                <a:gd name="connsiteY2-38" fmla="*/ 955244 h 955244"/>
                <a:gd name="connsiteX3-39" fmla="*/ 776026 w 1168993"/>
                <a:gd name="connsiteY3-40" fmla="*/ 948417 h 955244"/>
                <a:gd name="connsiteX0-41" fmla="*/ 776026 w 1161456"/>
                <a:gd name="connsiteY0-42" fmla="*/ 948417 h 948417"/>
                <a:gd name="connsiteX1-43" fmla="*/ 0 w 1161456"/>
                <a:gd name="connsiteY1-44" fmla="*/ 0 h 948417"/>
                <a:gd name="connsiteX2-45" fmla="*/ 1161456 w 1161456"/>
                <a:gd name="connsiteY2-46" fmla="*/ 945719 h 948417"/>
                <a:gd name="connsiteX3-47" fmla="*/ 776026 w 1161456"/>
                <a:gd name="connsiteY3-48" fmla="*/ 948417 h 948417"/>
                <a:gd name="connsiteX0-49" fmla="*/ 776026 w 1168992"/>
                <a:gd name="connsiteY0-50" fmla="*/ 948417 h 950484"/>
                <a:gd name="connsiteX1-51" fmla="*/ 0 w 1168992"/>
                <a:gd name="connsiteY1-52" fmla="*/ 0 h 950484"/>
                <a:gd name="connsiteX2-53" fmla="*/ 1168992 w 1168992"/>
                <a:gd name="connsiteY2-54" fmla="*/ 950484 h 950484"/>
                <a:gd name="connsiteX3-55" fmla="*/ 776026 w 1168992"/>
                <a:gd name="connsiteY3-56" fmla="*/ 948417 h 950484"/>
                <a:gd name="connsiteX0-57" fmla="*/ 776026 w 1176528"/>
                <a:gd name="connsiteY0-58" fmla="*/ 948417 h 950487"/>
                <a:gd name="connsiteX1-59" fmla="*/ 0 w 1176528"/>
                <a:gd name="connsiteY1-60" fmla="*/ 0 h 950487"/>
                <a:gd name="connsiteX2-61" fmla="*/ 1176528 w 1176528"/>
                <a:gd name="connsiteY2-62" fmla="*/ 950487 h 950487"/>
                <a:gd name="connsiteX3-63" fmla="*/ 776026 w 1176528"/>
                <a:gd name="connsiteY3-64" fmla="*/ 948417 h 950487"/>
                <a:gd name="connsiteX0-65" fmla="*/ 776026 w 1168992"/>
                <a:gd name="connsiteY0-66" fmla="*/ 948417 h 950490"/>
                <a:gd name="connsiteX1-67" fmla="*/ 0 w 1168992"/>
                <a:gd name="connsiteY1-68" fmla="*/ 0 h 950490"/>
                <a:gd name="connsiteX2-69" fmla="*/ 1168992 w 1168992"/>
                <a:gd name="connsiteY2-70" fmla="*/ 950490 h 950490"/>
                <a:gd name="connsiteX3-71" fmla="*/ 776026 w 1168992"/>
                <a:gd name="connsiteY3-72" fmla="*/ 948417 h 950490"/>
                <a:gd name="connsiteX0-73" fmla="*/ 776026 w 1168991"/>
                <a:gd name="connsiteY0-74" fmla="*/ 948417 h 948417"/>
                <a:gd name="connsiteX1-75" fmla="*/ 0 w 1168991"/>
                <a:gd name="connsiteY1-76" fmla="*/ 0 h 948417"/>
                <a:gd name="connsiteX2-77" fmla="*/ 1168991 w 1168991"/>
                <a:gd name="connsiteY2-78" fmla="*/ 948111 h 948417"/>
                <a:gd name="connsiteX3-79" fmla="*/ 776026 w 1168991"/>
                <a:gd name="connsiteY3-80" fmla="*/ 948417 h 948417"/>
                <a:gd name="connsiteX0-81" fmla="*/ 0 w 392965"/>
                <a:gd name="connsiteY0-82" fmla="*/ 595989 h 595989"/>
                <a:gd name="connsiteX1-83" fmla="*/ 148430 w 392965"/>
                <a:gd name="connsiteY1-84" fmla="*/ 0 h 595989"/>
                <a:gd name="connsiteX2-85" fmla="*/ 392965 w 392965"/>
                <a:gd name="connsiteY2-86" fmla="*/ 595683 h 595989"/>
                <a:gd name="connsiteX3-87" fmla="*/ 0 w 392965"/>
                <a:gd name="connsiteY3-88" fmla="*/ 595989 h 595989"/>
                <a:gd name="connsiteX0-89" fmla="*/ 0 w 392965"/>
                <a:gd name="connsiteY0-90" fmla="*/ 1148439 h 1148439"/>
                <a:gd name="connsiteX1-91" fmla="*/ 148430 w 392965"/>
                <a:gd name="connsiteY1-92" fmla="*/ 0 h 1148439"/>
                <a:gd name="connsiteX2-93" fmla="*/ 392965 w 392965"/>
                <a:gd name="connsiteY2-94" fmla="*/ 1148133 h 1148439"/>
                <a:gd name="connsiteX3-95" fmla="*/ 0 w 392965"/>
                <a:gd name="connsiteY3-96" fmla="*/ 1148439 h 1148439"/>
              </a:gdLst>
              <a:ahLst/>
              <a:cxnLst>
                <a:cxn ang="0">
                  <a:pos x="connsiteX0-1" y="connsiteY0-2"/>
                </a:cxn>
                <a:cxn ang="0">
                  <a:pos x="connsiteX1-3" y="connsiteY1-4"/>
                </a:cxn>
                <a:cxn ang="0">
                  <a:pos x="connsiteX2-5" y="connsiteY2-6"/>
                </a:cxn>
                <a:cxn ang="0">
                  <a:pos x="connsiteX3-7" y="connsiteY3-8"/>
                </a:cxn>
              </a:cxnLst>
              <a:rect l="l" t="t" r="r" b="b"/>
              <a:pathLst>
                <a:path w="392965" h="1148439">
                  <a:moveTo>
                    <a:pt x="0" y="1148439"/>
                  </a:moveTo>
                  <a:lnTo>
                    <a:pt x="148430" y="0"/>
                  </a:lnTo>
                  <a:lnTo>
                    <a:pt x="392965" y="1148133"/>
                  </a:lnTo>
                  <a:lnTo>
                    <a:pt x="0" y="1148439"/>
                  </a:lnTo>
                  <a:close/>
                </a:path>
              </a:pathLst>
            </a:custGeom>
            <a:gradFill>
              <a:gsLst>
                <a:gs pos="0">
                  <a:schemeClr val="accent3"/>
                </a:gs>
                <a:gs pos="50000">
                  <a:schemeClr val="accent3">
                    <a:lumMod val="10000"/>
                  </a:schemeClr>
                </a:gs>
                <a:gs pos="100000">
                  <a:schemeClr val="accent5">
                    <a:lumMod val="10000"/>
                  </a:schemeClr>
                </a:gs>
              </a:gsLst>
              <a:lin ang="162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46" name="Rounded Rectangle 102"/>
          <p:cNvSpPr/>
          <p:nvPr/>
        </p:nvSpPr>
        <p:spPr>
          <a:xfrm rot="18900000">
            <a:off x="5591175" y="3535363"/>
            <a:ext cx="1009650" cy="1009650"/>
          </a:xfrm>
          <a:prstGeom prst="roundRect">
            <a:avLst>
              <a:gd name="adj" fmla="val 156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53" name="Left Arrow 1"/>
          <p:cNvSpPr>
            <a:spLocks noChangeAspect="1"/>
          </p:cNvSpPr>
          <p:nvPr/>
        </p:nvSpPr>
        <p:spPr>
          <a:xfrm>
            <a:off x="5765800" y="3697288"/>
            <a:ext cx="646113" cy="628650"/>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6040" name="Rectangles 86039"/>
          <p:cNvSpPr/>
          <p:nvPr/>
        </p:nvSpPr>
        <p:spPr>
          <a:xfrm>
            <a:off x="301625" y="1782763"/>
            <a:ext cx="3489325" cy="1235075"/>
          </a:xfrm>
          <a:prstGeom prst="rect">
            <a:avLst/>
          </a:prstGeom>
          <a:noFill/>
          <a:ln w="9525">
            <a:noFill/>
          </a:ln>
        </p:spPr>
        <p:txBody>
          <a:bodyPr anchor="ctr" anchorCtr="0">
            <a:spAutoFit/>
          </a:bodyPr>
          <a:p>
            <a:r>
              <a:rPr lang="en-US" altLang="x-none" sz="2500" err="1">
                <a:solidFill>
                  <a:srgbClr val="0000CC"/>
                </a:solidFill>
                <a:latin typeface="Times New Roman" panose="02020603050405020304" charset="0"/>
                <a:cs typeface="Times New Roman" panose="02020603050405020304" charset="0"/>
              </a:rPr>
              <a:t>Tìm</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hiểu</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về</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truyền</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thống</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phong</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tục</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tập</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quán</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dân</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tộc</a:t>
            </a:r>
            <a:r>
              <a:rPr sz="2500" dirty="0">
                <a:solidFill>
                  <a:srgbClr val="0000CC"/>
                </a:solidFill>
                <a:latin typeface="Times New Roman" panose="02020603050405020304" charset="0"/>
                <a:cs typeface="Times New Roman" panose="02020603050405020304" charset="0"/>
              </a:rPr>
              <a:t> </a:t>
            </a:r>
            <a:endParaRPr sz="2500" dirty="0">
              <a:solidFill>
                <a:srgbClr val="0000CC"/>
              </a:solidFill>
              <a:latin typeface="Times New Roman" panose="02020603050405020304" charset="0"/>
              <a:cs typeface="Times New Roman" panose="02020603050405020304" charset="0"/>
            </a:endParaRPr>
          </a:p>
        </p:txBody>
      </p:sp>
      <p:sp>
        <p:nvSpPr>
          <p:cNvPr id="86041" name="Rectangles 86040"/>
          <p:cNvSpPr/>
          <p:nvPr/>
        </p:nvSpPr>
        <p:spPr>
          <a:xfrm>
            <a:off x="206375" y="3463925"/>
            <a:ext cx="3486150" cy="1616075"/>
          </a:xfrm>
          <a:prstGeom prst="rect">
            <a:avLst/>
          </a:prstGeom>
          <a:noFill/>
          <a:ln w="9525">
            <a:noFill/>
          </a:ln>
        </p:spPr>
        <p:txBody>
          <a:bodyPr anchor="ctr" anchorCtr="0">
            <a:spAutoFit/>
          </a:bodyPr>
          <a:p>
            <a:r>
              <a:rPr lang="en-US" altLang="x-none" sz="2500" err="1">
                <a:latin typeface="Times New Roman" panose="02020603050405020304" charset="0"/>
                <a:cs typeface="Times New Roman" panose="02020603050405020304" charset="0"/>
              </a:rPr>
              <a:t>Có</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thái</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độ</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tôn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trọng</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trân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quý</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giữ</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gìn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và</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phát</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huy</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nghệ</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thuật</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truyền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thống</a:t>
            </a:r>
            <a:r>
              <a:rPr sz="2500" dirty="0">
                <a:latin typeface="Times New Roman" panose="02020603050405020304" charset="0"/>
                <a:cs typeface="Times New Roman" panose="02020603050405020304" charset="0"/>
              </a:rPr>
              <a:t> </a:t>
            </a:r>
            <a:endParaRPr sz="2500" dirty="0">
              <a:latin typeface="Times New Roman" panose="02020603050405020304" charset="0"/>
              <a:cs typeface="Times New Roman" panose="02020603050405020304" charset="0"/>
            </a:endParaRPr>
          </a:p>
        </p:txBody>
      </p:sp>
      <p:sp>
        <p:nvSpPr>
          <p:cNvPr id="86042" name="Rectangles 86041"/>
          <p:cNvSpPr/>
          <p:nvPr/>
        </p:nvSpPr>
        <p:spPr>
          <a:xfrm>
            <a:off x="190500" y="5280025"/>
            <a:ext cx="2979738" cy="1235075"/>
          </a:xfrm>
          <a:prstGeom prst="rect">
            <a:avLst/>
          </a:prstGeom>
          <a:noFill/>
          <a:ln w="9525">
            <a:noFill/>
          </a:ln>
        </p:spPr>
        <p:txBody>
          <a:bodyPr anchor="ctr" anchorCtr="0">
            <a:spAutoFit/>
          </a:bodyPr>
          <a:p>
            <a:r>
              <a:rPr lang="en-US" altLang="x-none" sz="2500" err="1">
                <a:solidFill>
                  <a:srgbClr val="FF0000"/>
                </a:solidFill>
                <a:latin typeface="Times New Roman" panose="02020603050405020304" charset="0"/>
                <a:cs typeface="Times New Roman" panose="02020603050405020304" charset="0"/>
              </a:rPr>
              <a:t>Biết</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ơn</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những</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người</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có</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công</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với</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đất</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nước</a:t>
            </a:r>
            <a:r>
              <a:rPr sz="2500" dirty="0">
                <a:solidFill>
                  <a:srgbClr val="FF0000"/>
                </a:solidFill>
                <a:latin typeface="Times New Roman" panose="02020603050405020304" charset="0"/>
                <a:cs typeface="Times New Roman" panose="02020603050405020304" charset="0"/>
              </a:rPr>
              <a:t> </a:t>
            </a:r>
            <a:endParaRPr sz="2500" dirty="0">
              <a:solidFill>
                <a:srgbClr val="FF0000"/>
              </a:solidFill>
              <a:latin typeface="Times New Roman" panose="02020603050405020304" charset="0"/>
              <a:cs typeface="Times New Roman" panose="02020603050405020304" charset="0"/>
            </a:endParaRPr>
          </a:p>
        </p:txBody>
      </p:sp>
      <p:sp>
        <p:nvSpPr>
          <p:cNvPr id="86043" name="Rectangles 86042"/>
          <p:cNvSpPr/>
          <p:nvPr/>
        </p:nvSpPr>
        <p:spPr>
          <a:xfrm>
            <a:off x="8556625" y="1912938"/>
            <a:ext cx="3416300" cy="1235075"/>
          </a:xfrm>
          <a:prstGeom prst="rect">
            <a:avLst/>
          </a:prstGeom>
          <a:noFill/>
          <a:ln w="9525">
            <a:noFill/>
          </a:ln>
        </p:spPr>
        <p:txBody>
          <a:bodyPr anchor="ctr" anchorCtr="0">
            <a:spAutoFit/>
          </a:bodyPr>
          <a:p>
            <a:r>
              <a:rPr lang="en-US" altLang="x-none" sz="2500" err="1">
                <a:solidFill>
                  <a:srgbClr val="0000CC"/>
                </a:solidFill>
                <a:latin typeface="Times New Roman" panose="02020603050405020304" charset="0"/>
                <a:cs typeface="Times New Roman" panose="02020603050405020304" charset="0"/>
              </a:rPr>
              <a:t>Tham</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gia</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các</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hoạt</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động</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đền</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ơn</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đáp</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nghĩa</a:t>
            </a:r>
            <a:r>
              <a:rPr sz="2500" dirty="0">
                <a:solidFill>
                  <a:srgbClr val="0000CC"/>
                </a:solidFill>
                <a:latin typeface="Times New Roman" panose="02020603050405020304" charset="0"/>
                <a:cs typeface="Times New Roman" panose="02020603050405020304" charset="0"/>
              </a:rPr>
              <a:t> </a:t>
            </a:r>
            <a:endParaRPr sz="2500" dirty="0">
              <a:solidFill>
                <a:srgbClr val="0000CC"/>
              </a:solidFill>
              <a:latin typeface="Times New Roman" panose="02020603050405020304" charset="0"/>
              <a:cs typeface="Times New Roman" panose="02020603050405020304" charset="0"/>
            </a:endParaRPr>
          </a:p>
        </p:txBody>
      </p:sp>
      <p:sp>
        <p:nvSpPr>
          <p:cNvPr id="86044" name="Rectangles 86043"/>
          <p:cNvSpPr/>
          <p:nvPr/>
        </p:nvSpPr>
        <p:spPr>
          <a:xfrm>
            <a:off x="8524875" y="3554413"/>
            <a:ext cx="3160713" cy="1235075"/>
          </a:xfrm>
          <a:prstGeom prst="rect">
            <a:avLst/>
          </a:prstGeom>
          <a:noFill/>
          <a:ln w="9525">
            <a:noFill/>
          </a:ln>
        </p:spPr>
        <p:txBody>
          <a:bodyPr anchor="ctr" anchorCtr="0">
            <a:spAutoFit/>
          </a:bodyPr>
          <a:p>
            <a:r>
              <a:rPr lang="en-US" altLang="x-none" sz="2500" err="1">
                <a:latin typeface="Times New Roman" panose="02020603050405020304" charset="0"/>
                <a:cs typeface="Times New Roman" panose="02020603050405020304" charset="0"/>
              </a:rPr>
              <a:t>Tham</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gia</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các</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sinh</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hoạt</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văn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hóa</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dân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tộc</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dân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gian</a:t>
            </a:r>
            <a:r>
              <a:rPr sz="2500" dirty="0">
                <a:latin typeface="Times New Roman" panose="02020603050405020304" charset="0"/>
                <a:cs typeface="Times New Roman" panose="02020603050405020304" charset="0"/>
              </a:rPr>
              <a:t> </a:t>
            </a:r>
            <a:endParaRPr sz="2500" dirty="0">
              <a:latin typeface="Times New Roman" panose="02020603050405020304" charset="0"/>
              <a:cs typeface="Times New Roman" panose="02020603050405020304" charset="0"/>
            </a:endParaRPr>
          </a:p>
        </p:txBody>
      </p:sp>
      <p:sp>
        <p:nvSpPr>
          <p:cNvPr id="86045" name="Rectangles 86044"/>
          <p:cNvSpPr/>
          <p:nvPr/>
        </p:nvSpPr>
        <p:spPr>
          <a:xfrm>
            <a:off x="8504238" y="5334000"/>
            <a:ext cx="3409950" cy="1096963"/>
          </a:xfrm>
          <a:prstGeom prst="rect">
            <a:avLst/>
          </a:prstGeom>
          <a:noFill/>
          <a:ln w="9525">
            <a:noFill/>
          </a:ln>
        </p:spPr>
        <p:txBody>
          <a:bodyPr anchor="ctr" anchorCtr="0">
            <a:spAutoFit/>
          </a:bodyPr>
          <a:p>
            <a:r>
              <a:rPr lang="en-US" altLang="x-none" sz="2200" err="1">
                <a:latin typeface="Times New Roman" panose="02020603050405020304" charset="0"/>
                <a:cs typeface="Times New Roman" panose="02020603050405020304" charset="0"/>
              </a:rPr>
              <a:t>Phê</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phán</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những</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hành</a:t>
            </a:r>
            <a:r>
              <a:rPr lang="en-US" altLang="x-none" sz="2200">
                <a:latin typeface="Times New Roman" panose="02020603050405020304" charset="0"/>
                <a:cs typeface="Times New Roman" panose="02020603050405020304" charset="0"/>
              </a:rPr>
              <a:t> vi, </a:t>
            </a:r>
            <a:r>
              <a:rPr lang="en-US" altLang="x-none" sz="2200" err="1">
                <a:latin typeface="Times New Roman" panose="02020603050405020304" charset="0"/>
                <a:cs typeface="Times New Roman" panose="02020603050405020304" charset="0"/>
              </a:rPr>
              <a:t>việc</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làm</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gây</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tổn</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hại</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đến</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truyền</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thống</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dân</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tộ</a:t>
            </a:r>
            <a:r>
              <a:rPr sz="2200" dirty="0">
                <a:latin typeface="Times New Roman" panose="02020603050405020304" charset="0"/>
                <a:cs typeface="Times New Roman" panose="02020603050405020304" charset="0"/>
              </a:rPr>
              <a:t> </a:t>
            </a:r>
            <a:endParaRPr sz="22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18">
                                            <p:txEl>
                                              <p:charRg st="0" end="91"/>
                                            </p:txEl>
                                          </p:spTgt>
                                        </p:tgtEl>
                                        <p:attrNameLst>
                                          <p:attrName>style.visibility</p:attrName>
                                        </p:attrNameLst>
                                      </p:cBhvr>
                                      <p:to>
                                        <p:strVal val="visible"/>
                                      </p:to>
                                    </p:set>
                                    <p:animEffect transition="in" filter="blinds(horizontal)">
                                      <p:cBhvr>
                                        <p:cTn id="7" dur="500"/>
                                        <p:tgtEl>
                                          <p:spTgt spid="86018">
                                            <p:txEl>
                                              <p:charRg st="0" end="9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linds(horizontal)">
                                      <p:cBhvr>
                                        <p:cTn id="15" dur="500"/>
                                        <p:tgtEl>
                                          <p:spTgt spid="46"/>
                                        </p:tgtEl>
                                      </p:cBhvr>
                                    </p:animEffect>
                                  </p:childTnLst>
                                </p:cTn>
                              </p:par>
                              <p:par>
                                <p:cTn id="16" presetID="3" presetClass="entr" presetSubtype="10" fill="hold"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linds(horizontal)">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6029"/>
                                        </p:tgtEl>
                                        <p:attrNameLst>
                                          <p:attrName>style.visibility</p:attrName>
                                        </p:attrNameLst>
                                      </p:cBhvr>
                                      <p:to>
                                        <p:strVal val="visible"/>
                                      </p:to>
                                    </p:set>
                                    <p:animEffect transition="in" filter="blinds(horizontal)">
                                      <p:cBhvr>
                                        <p:cTn id="23" dur="500"/>
                                        <p:tgtEl>
                                          <p:spTgt spid="8602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6040"/>
                                        </p:tgtEl>
                                        <p:attrNameLst>
                                          <p:attrName>style.visibility</p:attrName>
                                        </p:attrNameLst>
                                      </p:cBhvr>
                                      <p:to>
                                        <p:strVal val="visible"/>
                                      </p:to>
                                    </p:set>
                                    <p:animEffect transition="in" filter="blinds(horizontal)">
                                      <p:cBhvr>
                                        <p:cTn id="26" dur="500"/>
                                        <p:tgtEl>
                                          <p:spTgt spid="8604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6020"/>
                                        </p:tgtEl>
                                        <p:attrNameLst>
                                          <p:attrName>style.visibility</p:attrName>
                                        </p:attrNameLst>
                                      </p:cBhvr>
                                      <p:to>
                                        <p:strVal val="visible"/>
                                      </p:to>
                                    </p:set>
                                    <p:animEffect transition="in" filter="blinds(horizontal)">
                                      <p:cBhvr>
                                        <p:cTn id="31" dur="500"/>
                                        <p:tgtEl>
                                          <p:spTgt spid="8602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6043"/>
                                        </p:tgtEl>
                                        <p:attrNameLst>
                                          <p:attrName>style.visibility</p:attrName>
                                        </p:attrNameLst>
                                      </p:cBhvr>
                                      <p:to>
                                        <p:strVal val="visible"/>
                                      </p:to>
                                    </p:set>
                                    <p:animEffect transition="in" filter="blinds(horizontal)">
                                      <p:cBhvr>
                                        <p:cTn id="34" dur="500"/>
                                        <p:tgtEl>
                                          <p:spTgt spid="8604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86035"/>
                                        </p:tgtEl>
                                        <p:attrNameLst>
                                          <p:attrName>style.visibility</p:attrName>
                                        </p:attrNameLst>
                                      </p:cBhvr>
                                      <p:to>
                                        <p:strVal val="visible"/>
                                      </p:to>
                                    </p:set>
                                    <p:animEffect transition="in" filter="blinds(horizontal)">
                                      <p:cBhvr>
                                        <p:cTn id="39" dur="500"/>
                                        <p:tgtEl>
                                          <p:spTgt spid="8603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86041"/>
                                        </p:tgtEl>
                                        <p:attrNameLst>
                                          <p:attrName>style.visibility</p:attrName>
                                        </p:attrNameLst>
                                      </p:cBhvr>
                                      <p:to>
                                        <p:strVal val="visible"/>
                                      </p:to>
                                    </p:set>
                                    <p:animEffect transition="in" filter="blinds(horizontal)">
                                      <p:cBhvr>
                                        <p:cTn id="42" dur="500"/>
                                        <p:tgtEl>
                                          <p:spTgt spid="8604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6026"/>
                                        </p:tgtEl>
                                        <p:attrNameLst>
                                          <p:attrName>style.visibility</p:attrName>
                                        </p:attrNameLst>
                                      </p:cBhvr>
                                      <p:to>
                                        <p:strVal val="visible"/>
                                      </p:to>
                                    </p:set>
                                    <p:animEffect transition="in" filter="blinds(horizontal)">
                                      <p:cBhvr>
                                        <p:cTn id="47" dur="500"/>
                                        <p:tgtEl>
                                          <p:spTgt spid="8602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86044"/>
                                        </p:tgtEl>
                                        <p:attrNameLst>
                                          <p:attrName>style.visibility</p:attrName>
                                        </p:attrNameLst>
                                      </p:cBhvr>
                                      <p:to>
                                        <p:strVal val="visible"/>
                                      </p:to>
                                    </p:set>
                                    <p:animEffect transition="in" filter="blinds(horizontal)">
                                      <p:cBhvr>
                                        <p:cTn id="50" dur="500"/>
                                        <p:tgtEl>
                                          <p:spTgt spid="86044"/>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86032"/>
                                        </p:tgtEl>
                                        <p:attrNameLst>
                                          <p:attrName>style.visibility</p:attrName>
                                        </p:attrNameLst>
                                      </p:cBhvr>
                                      <p:to>
                                        <p:strVal val="visible"/>
                                      </p:to>
                                    </p:set>
                                    <p:animEffect transition="in" filter="blinds(horizontal)">
                                      <p:cBhvr>
                                        <p:cTn id="55" dur="500"/>
                                        <p:tgtEl>
                                          <p:spTgt spid="86032"/>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86042"/>
                                        </p:tgtEl>
                                        <p:attrNameLst>
                                          <p:attrName>style.visibility</p:attrName>
                                        </p:attrNameLst>
                                      </p:cBhvr>
                                      <p:to>
                                        <p:strVal val="visible"/>
                                      </p:to>
                                    </p:set>
                                    <p:animEffect transition="in" filter="blinds(horizontal)">
                                      <p:cBhvr>
                                        <p:cTn id="58" dur="500"/>
                                        <p:tgtEl>
                                          <p:spTgt spid="8604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86023"/>
                                        </p:tgtEl>
                                        <p:attrNameLst>
                                          <p:attrName>style.visibility</p:attrName>
                                        </p:attrNameLst>
                                      </p:cBhvr>
                                      <p:to>
                                        <p:strVal val="visible"/>
                                      </p:to>
                                    </p:set>
                                    <p:animEffect transition="in" filter="blinds(horizontal)">
                                      <p:cBhvr>
                                        <p:cTn id="63" dur="500"/>
                                        <p:tgtEl>
                                          <p:spTgt spid="86023"/>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86045"/>
                                        </p:tgtEl>
                                        <p:attrNameLst>
                                          <p:attrName>style.visibility</p:attrName>
                                        </p:attrNameLst>
                                      </p:cBhvr>
                                      <p:to>
                                        <p:strVal val="visible"/>
                                      </p:to>
                                    </p:set>
                                    <p:animEffect transition="in" filter="blinds(horizontal)">
                                      <p:cBhvr>
                                        <p:cTn id="66" dur="500"/>
                                        <p:tgtEl>
                                          <p:spTgt spid="86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p:bldP spid="3" grpId="0" animBg="1"/>
      <p:bldP spid="46" grpId="0" animBg="1"/>
      <p:bldP spid="86040" grpId="0"/>
      <p:bldP spid="86041" grpId="0"/>
      <p:bldP spid="86042" grpId="0"/>
      <p:bldP spid="86043" grpId="0"/>
      <p:bldP spid="86044" grpId="0"/>
      <p:bldP spid="860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Oval 4"/>
          <p:cNvSpPr/>
          <p:nvPr/>
        </p:nvSpPr>
        <p:spPr>
          <a:xfrm>
            <a:off x="325438" y="200025"/>
            <a:ext cx="3429000" cy="1473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US" altLang="x-none" sz="3000" b="1"/>
              <a:t>MỞ ĐẦU</a:t>
            </a:r>
            <a:endParaRPr lang="en-US" altLang="x-none" sz="3000" b="1"/>
          </a:p>
        </p:txBody>
      </p:sp>
      <p:sp>
        <p:nvSpPr>
          <p:cNvPr id="14" name="Bent-Up Arrow 13"/>
          <p:cNvSpPr/>
          <p:nvPr/>
        </p:nvSpPr>
        <p:spPr>
          <a:xfrm rot="5400000">
            <a:off x="4393406" y="534194"/>
            <a:ext cx="952500" cy="1055688"/>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Calibri" panose="020F0502020204030204" pitchFamily="34" charset="0"/>
              <a:ea typeface="+mn-ea"/>
              <a:cs typeface="Calibri" panose="020F0502020204030204" pitchFamily="34" charset="0"/>
            </a:endParaRPr>
          </a:p>
        </p:txBody>
      </p:sp>
      <p:sp>
        <p:nvSpPr>
          <p:cNvPr id="26634" name="Rectangles 26633"/>
          <p:cNvSpPr/>
          <p:nvPr/>
        </p:nvSpPr>
        <p:spPr>
          <a:xfrm>
            <a:off x="5649913" y="257810"/>
            <a:ext cx="6030912" cy="1906905"/>
          </a:xfrm>
          <a:prstGeom prst="rect">
            <a:avLst/>
          </a:prstGeom>
          <a:noFill/>
          <a:ln w="25400" cap="flat" cmpd="sng">
            <a:solidFill>
              <a:srgbClr val="FF0000"/>
            </a:solidFill>
            <a:prstDash val="sysDot"/>
            <a:miter/>
            <a:headEnd type="none" w="med" len="med"/>
            <a:tailEnd type="none" w="med" len="med"/>
          </a:ln>
        </p:spPr>
        <p:txBody>
          <a:bodyPr anchor="ctr" anchorCtr="0">
            <a:spAutoFit/>
          </a:bodyPr>
          <a:p>
            <a:pPr algn="justLow"/>
            <a:r>
              <a:rPr sz="3500" dirty="0">
                <a:latin typeface="Times New Roman" panose="02020603050405020304" charset="0"/>
                <a:cs typeface="Times New Roman" panose="02020603050405020304" charset="0"/>
              </a:rPr>
              <a:t>Các em hãy lắng nghe bài hát sau</a:t>
            </a:r>
            <a:endParaRPr sz="3500" dirty="0">
              <a:latin typeface="Times New Roman" panose="02020603050405020304" charset="0"/>
              <a:cs typeface="Times New Roman" panose="02020603050405020304" charset="0"/>
            </a:endParaRPr>
          </a:p>
          <a:p>
            <a:pPr algn="justLow"/>
            <a:r>
              <a:rPr sz="2400" dirty="0">
                <a:latin typeface="Times New Roman" panose="02020603050405020304" charset="0"/>
                <a:cs typeface="Times New Roman" panose="02020603050405020304" charset="0"/>
              </a:rPr>
              <a:t>(Thày cô vào Yotobe tải bài đất nước trọn niềm vui)</a:t>
            </a:r>
            <a:endParaRPr sz="2400" dirty="0">
              <a:latin typeface="Times New Roman" panose="02020603050405020304" charset="0"/>
              <a:cs typeface="Times New Roman" panose="02020603050405020304" charset="0"/>
            </a:endParaRPr>
          </a:p>
        </p:txBody>
      </p:sp>
      <p:sp>
        <p:nvSpPr>
          <p:cNvPr id="2" name="Bent-Up Arrow 13"/>
          <p:cNvSpPr/>
          <p:nvPr/>
        </p:nvSpPr>
        <p:spPr>
          <a:xfrm rot="5400000">
            <a:off x="704056" y="3083719"/>
            <a:ext cx="952500" cy="1055688"/>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Calibri" panose="020F0502020204030204" pitchFamily="34" charset="0"/>
              <a:ea typeface="+mn-ea"/>
              <a:cs typeface="Calibri" panose="020F0502020204030204" pitchFamily="34" charset="0"/>
            </a:endParaRPr>
          </a:p>
        </p:txBody>
      </p:sp>
      <p:sp>
        <p:nvSpPr>
          <p:cNvPr id="26637" name="Rectangles 26636"/>
          <p:cNvSpPr/>
          <p:nvPr/>
        </p:nvSpPr>
        <p:spPr>
          <a:xfrm>
            <a:off x="2035175" y="3128963"/>
            <a:ext cx="9480550" cy="1158875"/>
          </a:xfrm>
          <a:prstGeom prst="rect">
            <a:avLst/>
          </a:prstGeom>
          <a:noFill/>
          <a:ln w="9525">
            <a:noFill/>
          </a:ln>
        </p:spPr>
        <p:txBody>
          <a:bodyPr anchor="ctr" anchorCtr="0">
            <a:spAutoFit/>
          </a:bodyPr>
          <a:p>
            <a:pPr algn="justLow"/>
            <a:r>
              <a:rPr sz="3500" dirty="0">
                <a:solidFill>
                  <a:srgbClr val="0000CC"/>
                </a:solidFill>
                <a:latin typeface="Times New Roman" panose="02020603050405020304" charset="0"/>
                <a:cs typeface="Times New Roman" panose="02020603050405020304" charset="0"/>
              </a:rPr>
              <a:t>Em hãy cho biết lời bài hát thể hiện truyền thống nào của dân tộc Việt Nam. </a:t>
            </a:r>
            <a:endParaRPr sz="3500" dirty="0">
              <a:solidFill>
                <a:srgbClr val="0000CC"/>
              </a:solidFill>
              <a:latin typeface="Times New Roman" panose="02020603050405020304" charset="0"/>
              <a:cs typeface="Times New Roman" panose="02020603050405020304" charset="0"/>
            </a:endParaRPr>
          </a:p>
        </p:txBody>
      </p:sp>
      <p:sp>
        <p:nvSpPr>
          <p:cNvPr id="3" name="Oval 4"/>
          <p:cNvSpPr/>
          <p:nvPr/>
        </p:nvSpPr>
        <p:spPr>
          <a:xfrm>
            <a:off x="325438" y="200025"/>
            <a:ext cx="3429000" cy="1473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US" altLang="x-none" sz="3000" b="1">
                <a:latin typeface="Times New Roman" panose="02020603050405020304" charset="0"/>
                <a:cs typeface="Times New Roman" panose="02020603050405020304" charset="0"/>
              </a:rPr>
              <a:t>MỞ ĐẦU</a:t>
            </a:r>
            <a:endParaRPr lang="en-US" altLang="x-none" sz="3000" b="1">
              <a:latin typeface="Times New Roman" panose="02020603050405020304" charset="0"/>
              <a:cs typeface="Times New Roman" panose="02020603050405020304" charset="0"/>
            </a:endParaRPr>
          </a:p>
        </p:txBody>
      </p:sp>
      <p:sp>
        <p:nvSpPr>
          <p:cNvPr id="26639" name="Rectangles 26638"/>
          <p:cNvSpPr/>
          <p:nvPr/>
        </p:nvSpPr>
        <p:spPr>
          <a:xfrm>
            <a:off x="774700" y="4876800"/>
            <a:ext cx="11039475" cy="1463675"/>
          </a:xfrm>
          <a:prstGeom prst="rect">
            <a:avLst/>
          </a:prstGeom>
          <a:solidFill>
            <a:srgbClr val="FFCC99"/>
          </a:solidFill>
          <a:ln w="9525">
            <a:noFill/>
          </a:ln>
        </p:spPr>
        <p:txBody>
          <a:bodyPr anchor="ctr" anchorCtr="0">
            <a:spAutoFit/>
          </a:bodyPr>
          <a:p>
            <a:r>
              <a:rPr sz="3000" dirty="0">
                <a:latin typeface="Times New Roman" panose="02020603050405020304" charset="0"/>
                <a:cs typeface="Times New Roman" panose="02020603050405020304" charset="0"/>
              </a:rPr>
              <a:t>Lời bài hát Đất nước trọn niềm vui thể hiện truyền thống: yêu nước, đoàn kết đấu tranh chống giặc ngoại xâm của dân tộc Việt Nam</a:t>
            </a:r>
            <a:endParaRPr sz="3000" dirty="0">
              <a:latin typeface="Times New Roman" panose="02020603050405020304" charset="0"/>
              <a:cs typeface="Times New Roman" panose="0202060305040502030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634"/>
                                        </p:tgtEl>
                                        <p:attrNameLst>
                                          <p:attrName>style.visibility</p:attrName>
                                        </p:attrNameLst>
                                      </p:cBhvr>
                                      <p:to>
                                        <p:strVal val="visible"/>
                                      </p:to>
                                    </p:set>
                                    <p:animEffect transition="in" filter="blinds(horizontal)">
                                      <p:cBhvr>
                                        <p:cTn id="18" dur="500"/>
                                        <p:tgtEl>
                                          <p:spTgt spid="2663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6637"/>
                                        </p:tgtEl>
                                        <p:attrNameLst>
                                          <p:attrName>style.visibility</p:attrName>
                                        </p:attrNameLst>
                                      </p:cBhvr>
                                      <p:to>
                                        <p:strVal val="visible"/>
                                      </p:to>
                                    </p:set>
                                    <p:animEffect transition="in" filter="blinds(horizontal)">
                                      <p:cBhvr>
                                        <p:cTn id="26" dur="500"/>
                                        <p:tgtEl>
                                          <p:spTgt spid="2663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6639"/>
                                        </p:tgtEl>
                                        <p:attrNameLst>
                                          <p:attrName>style.visibility</p:attrName>
                                        </p:attrNameLst>
                                      </p:cBhvr>
                                      <p:to>
                                        <p:strVal val="visible"/>
                                      </p:to>
                                    </p:set>
                                    <p:animEffect transition="in" filter="blinds(horizontal)">
                                      <p:cBhvr>
                                        <p:cTn id="31" dur="500"/>
                                        <p:tgtEl>
                                          <p:spTgt spid="26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634" grpId="0" bldLvl="0" animBg="1"/>
      <p:bldP spid="26637" grpId="0"/>
      <p:bldP spid="3" grpId="0" animBg="1"/>
      <p:bldP spid="266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82" name="Picture 71681" descr="hinh-anh-thi-truong-canh-tranh-hoan-hao-1"/>
          <p:cNvPicPr>
            <a:picLocks noChangeAspect="1"/>
          </p:cNvPicPr>
          <p:nvPr/>
        </p:nvPicPr>
        <p:blipFill>
          <a:blip r:embed="rId1"/>
          <a:stretch>
            <a:fillRect/>
          </a:stretch>
        </p:blipFill>
        <p:spPr>
          <a:xfrm>
            <a:off x="0" y="0"/>
            <a:ext cx="12192000" cy="6837363"/>
          </a:xfrm>
          <a:prstGeom prst="rect">
            <a:avLst/>
          </a:prstGeom>
          <a:noFill/>
          <a:ln w="9525">
            <a:noFill/>
          </a:ln>
        </p:spPr>
      </p:pic>
      <p:sp>
        <p:nvSpPr>
          <p:cNvPr id="71684" name="Rectangles 71683"/>
          <p:cNvSpPr/>
          <p:nvPr/>
        </p:nvSpPr>
        <p:spPr>
          <a:xfrm>
            <a:off x="4152900" y="5483225"/>
            <a:ext cx="3469005" cy="783590"/>
          </a:xfrm>
          <a:prstGeom prst="rect">
            <a:avLst/>
          </a:prstGeom>
          <a:noFill/>
          <a:ln w="9525">
            <a:noFill/>
          </a:ln>
        </p:spPr>
        <p:txBody>
          <a:bodyPr wrap="none" anchor="t" anchorCtr="0">
            <a:spAutoFit/>
          </a:bodyPr>
          <a:p>
            <a:r>
              <a:rPr lang="en-US" altLang="x-none" sz="4500" b="1">
                <a:solidFill>
                  <a:schemeClr val="bg1"/>
                </a:solidFill>
                <a:latin typeface="Times New Roman" panose="02020603050405020304" charset="0"/>
                <a:cs typeface="Times New Roman" panose="02020603050405020304" charset="0"/>
              </a:rPr>
              <a:t>LUYỆN </a:t>
            </a:r>
            <a:r>
              <a:rPr lang="en-US" altLang="x-none" sz="4500" b="1">
                <a:solidFill>
                  <a:schemeClr val="bg1"/>
                </a:solidFill>
              </a:rPr>
              <a:t>TẬP</a:t>
            </a:r>
            <a:endParaRPr lang="en-US" altLang="x-none" sz="4500" b="1">
              <a:solidFill>
                <a:schemeClr val="bg1"/>
              </a:solidFill>
            </a:endParaRPr>
          </a:p>
        </p:txBody>
      </p:sp>
    </p:spTree>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3326" name="Table 53325"/>
          <p:cNvGraphicFramePr/>
          <p:nvPr/>
        </p:nvGraphicFramePr>
        <p:xfrm>
          <a:off x="269875" y="933450"/>
          <a:ext cx="11726863" cy="5462588"/>
        </p:xfrm>
        <a:graphic>
          <a:graphicData uri="http://schemas.openxmlformats.org/drawingml/2006/table">
            <a:tbl>
              <a:tblPr/>
              <a:tblGrid>
                <a:gridCol w="4403725"/>
                <a:gridCol w="7323138"/>
              </a:tblGrid>
              <a:tr h="1365250">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sz="2200" dirty="0">
                          <a:solidFill>
                            <a:srgbClr val="333333"/>
                          </a:solidFill>
                          <a:latin typeface="Times New Roman" panose="02020603050405020304" charset="0"/>
                          <a:cs typeface="Times New Roman" panose="02020603050405020304" charset="0"/>
                        </a:rPr>
                        <a:t>a. Truyền thống dân tộc l</a:t>
                      </a:r>
                      <a:r>
                        <a:rPr sz="2200" dirty="0">
                          <a:solidFill>
                            <a:srgbClr val="333333"/>
                          </a:solidFill>
                          <a:latin typeface="Times New Roman" panose="02020603050405020304" charset="0"/>
                          <a:ea typeface="Times New Roman" panose="02020603050405020304" charset="0"/>
                          <a:cs typeface="Times New Roman" panose="02020603050405020304" charset="0"/>
                        </a:rPr>
                        <a:t>à</a:t>
                      </a:r>
                      <a:r>
                        <a:rPr sz="2200" dirty="0">
                          <a:solidFill>
                            <a:srgbClr val="333333"/>
                          </a:solidFill>
                          <a:latin typeface="Times New Roman" panose="02020603050405020304" charset="0"/>
                          <a:cs typeface="Times New Roman" panose="02020603050405020304" charset="0"/>
                        </a:rPr>
                        <a:t> những giá trị tốt đẹp, quý giá của đất nước.</a:t>
                      </a:r>
                      <a:endParaRPr lang="en-US" sz="2200" dirty="0">
                        <a:solidFill>
                          <a:srgbClr val="333333"/>
                        </a:solidFill>
                        <a:latin typeface="Times New Roman" panose="02020603050405020304" charset="0"/>
                        <a:ea typeface="Times New Roman" panose="02020603050405020304" charset="0"/>
                        <a:cs typeface="Times New Roman" panose="0202060305040502030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lgn="justLow">
                        <a:buNone/>
                      </a:pPr>
                      <a:r>
                        <a:rPr sz="2200" dirty="0">
                          <a:solidFill>
                            <a:srgbClr val="000000"/>
                          </a:solidFill>
                          <a:latin typeface="Times New Roman" panose="02020603050405020304" charset="0"/>
                          <a:cs typeface="Times New Roman" panose="02020603050405020304" charset="0"/>
                        </a:rPr>
                        <a:t>Tán th</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nh. Vì: truyền thống dân tộc l</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 những giá trị vật chất v</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 tinh thần (tư tưởng, tính cách, lối sống, cách ứng xử tốt đẹp, ...) hình th</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nh trong quá trình lịch sử lâu d</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i của dân tộc, được truyền từ thế hệ n</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y sang thế hệ khác.</a:t>
                      </a:r>
                      <a:endParaRPr lang="en-US" sz="2200" dirty="0">
                        <a:solidFill>
                          <a:srgbClr val="000000"/>
                        </a:solidFill>
                        <a:latin typeface="Times New Roman" panose="02020603050405020304" charset="0"/>
                        <a:ea typeface="Times New Roman" panose="02020603050405020304" charset="0"/>
                        <a:cs typeface="Times New Roman" panose="0202060305040502030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r>
              <a:tr h="1366838">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sz="2200" dirty="0">
                          <a:solidFill>
                            <a:srgbClr val="333333"/>
                          </a:solidFill>
                          <a:latin typeface="Times New Roman" panose="02020603050405020304" charset="0"/>
                          <a:cs typeface="Times New Roman" panose="02020603050405020304" charset="0"/>
                        </a:rPr>
                        <a:t>b. Trong thời đại mở cửa, hội nhập quốc tế, truyền thống dân tộc không còn quan trọng nữa</a:t>
                      </a:r>
                      <a:endParaRPr lang="en-US" sz="2200" dirty="0">
                        <a:solidFill>
                          <a:srgbClr val="333333"/>
                        </a:solidFill>
                        <a:latin typeface="Times New Roman" panose="02020603050405020304" charset="0"/>
                        <a:ea typeface="Times New Roman" panose="02020603050405020304" charset="0"/>
                        <a:cs typeface="Times New Roman" panose="0202060305040502030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CC"/>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lgn="justLow">
                        <a:buNone/>
                      </a:pPr>
                      <a:r>
                        <a:rPr sz="2200" dirty="0">
                          <a:solidFill>
                            <a:srgbClr val="000000"/>
                          </a:solidFill>
                          <a:latin typeface="Times New Roman" panose="02020603050405020304" charset="0"/>
                          <a:cs typeface="Times New Roman" panose="02020603050405020304" charset="0"/>
                        </a:rPr>
                        <a:t>Không tán th</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nh. Vì: các truyền thống tốt đẹp của dân tộc l</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 nền tảng để xây dựng đất nước phát triển vững mạnh, l</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 sức mạnh v</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 bản sắc riêng của Việt Nam trong quá trình hội nhập quốc tế.</a:t>
                      </a:r>
                      <a:endParaRPr lang="en-US" sz="2200" dirty="0">
                        <a:solidFill>
                          <a:srgbClr val="000000"/>
                        </a:solidFill>
                        <a:latin typeface="Times New Roman" panose="02020603050405020304" charset="0"/>
                        <a:ea typeface="Times New Roman" panose="02020603050405020304" charset="0"/>
                        <a:cs typeface="Times New Roman" panose="0202060305040502030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CC"/>
                    </a:solidFill>
                  </a:tcPr>
                </a:tc>
              </a:tr>
              <a:tr h="1365250">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sz="2200" dirty="0">
                          <a:solidFill>
                            <a:srgbClr val="333333"/>
                          </a:solidFill>
                          <a:latin typeface="Times New Roman" panose="02020603050405020304" charset="0"/>
                          <a:cs typeface="Times New Roman" panose="02020603050405020304" charset="0"/>
                        </a:rPr>
                        <a:t>c.Nhờ có truyền thống, mỗi dân tộc mới có được bản sắc riêng.</a:t>
                      </a:r>
                      <a:endParaRPr lang="en-US" sz="2200" dirty="0">
                        <a:solidFill>
                          <a:srgbClr val="333333"/>
                        </a:solidFill>
                        <a:latin typeface="Times New Roman" panose="02020603050405020304" charset="0"/>
                        <a:ea typeface="Times New Roman" panose="02020603050405020304" charset="0"/>
                        <a:cs typeface="Times New Roman" panose="0202060305040502030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C99"/>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lgn="justLow">
                        <a:buNone/>
                      </a:pPr>
                      <a:r>
                        <a:rPr sz="2200" dirty="0">
                          <a:solidFill>
                            <a:srgbClr val="000000"/>
                          </a:solidFill>
                          <a:latin typeface="Times New Roman" panose="02020603050405020304" charset="0"/>
                          <a:cs typeface="Times New Roman" panose="02020603050405020304" charset="0"/>
                        </a:rPr>
                        <a:t>Tán th</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nh. Vì: các truyền thống dân tộc l</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 một trong những yếu tố giúp định hình nên bản sắc văn hóa dân tộc.</a:t>
                      </a:r>
                      <a:endParaRPr lang="en-US" sz="2200" dirty="0">
                        <a:solidFill>
                          <a:srgbClr val="000000"/>
                        </a:solidFill>
                        <a:latin typeface="Times New Roman" panose="02020603050405020304" charset="0"/>
                        <a:ea typeface="Times New Roman" panose="02020603050405020304" charset="0"/>
                        <a:cs typeface="Times New Roman" panose="0202060305040502030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C99"/>
                    </a:solidFill>
                  </a:tcPr>
                </a:tc>
              </a:tr>
              <a:tr h="1365250">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sz="2200" dirty="0">
                          <a:solidFill>
                            <a:srgbClr val="333333"/>
                          </a:solidFill>
                          <a:latin typeface="Times New Roman" panose="02020603050405020304" charset="0"/>
                          <a:cs typeface="Times New Roman" panose="02020603050405020304" charset="0"/>
                        </a:rPr>
                        <a:t>d. Dân tộc Việt Nam có nhiều truyền thống tốt đẹp, đáng tự h</a:t>
                      </a:r>
                      <a:r>
                        <a:rPr sz="2200" dirty="0">
                          <a:solidFill>
                            <a:srgbClr val="333333"/>
                          </a:solidFill>
                          <a:latin typeface="Times New Roman" panose="02020603050405020304" charset="0"/>
                          <a:ea typeface="Times New Roman" panose="02020603050405020304" charset="0"/>
                          <a:cs typeface="Times New Roman" panose="02020603050405020304" charset="0"/>
                        </a:rPr>
                        <a:t>à</a:t>
                      </a:r>
                      <a:r>
                        <a:rPr sz="2200" dirty="0">
                          <a:solidFill>
                            <a:srgbClr val="333333"/>
                          </a:solidFill>
                          <a:latin typeface="Times New Roman" panose="02020603050405020304" charset="0"/>
                          <a:cs typeface="Times New Roman" panose="02020603050405020304" charset="0"/>
                        </a:rPr>
                        <a:t>o với bạn bè quốc tế.</a:t>
                      </a:r>
                      <a:endParaRPr lang="en-US" sz="2200" dirty="0">
                        <a:solidFill>
                          <a:srgbClr val="333333"/>
                        </a:solidFill>
                        <a:latin typeface="Times New Roman" panose="02020603050405020304" charset="0"/>
                        <a:ea typeface="Times New Roman" panose="02020603050405020304" charset="0"/>
                        <a:cs typeface="Times New Roman" panose="0202060305040502030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99CC"/>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lgn="justLow">
                        <a:buNone/>
                      </a:pPr>
                      <a:r>
                        <a:rPr sz="2200" dirty="0">
                          <a:solidFill>
                            <a:srgbClr val="000000"/>
                          </a:solidFill>
                          <a:latin typeface="Times New Roman" panose="02020603050405020304" charset="0"/>
                          <a:cs typeface="Times New Roman" panose="02020603050405020304" charset="0"/>
                        </a:rPr>
                        <a:t>Tán th</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nh. Vì: dân tộc Việt Nam có nhiều truyền thống đáng tự h</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o như: yêu nước, kiên cường đấu tranh chống ngoại xâm; đo</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n kết; nhân nghĩa, yêu thương con người; cần cù lao động; hiếu học, tôn sư trọng đạo, hiếu thảo; uống nước nhớ nguồn,...</a:t>
                      </a:r>
                      <a:endParaRPr lang="en-US" sz="2200" dirty="0">
                        <a:solidFill>
                          <a:srgbClr val="000000"/>
                        </a:solidFill>
                        <a:latin typeface="Times New Roman" panose="02020603050405020304" charset="0"/>
                        <a:ea typeface="Times New Roman" panose="02020603050405020304" charset="0"/>
                        <a:cs typeface="Times New Roman" panose="0202060305040502030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99CC"/>
                    </a:solidFill>
                  </a:tcPr>
                </a:tc>
              </a:tr>
            </a:tbl>
          </a:graphicData>
        </a:graphic>
      </p:graphicFrame>
      <p:sp>
        <p:nvSpPr>
          <p:cNvPr id="53314" name="Rectangles 53313"/>
          <p:cNvSpPr/>
          <p:nvPr/>
        </p:nvSpPr>
        <p:spPr>
          <a:xfrm>
            <a:off x="322263" y="262255"/>
            <a:ext cx="11549062" cy="475615"/>
          </a:xfrm>
          <a:prstGeom prst="rect">
            <a:avLst/>
          </a:prstGeom>
          <a:noFill/>
          <a:ln w="9525">
            <a:noFill/>
          </a:ln>
        </p:spPr>
        <p:txBody>
          <a:bodyPr anchor="ctr" anchorCtr="0">
            <a:spAutoFit/>
          </a:bodyPr>
          <a:p>
            <a:pPr algn="justLow"/>
            <a:r>
              <a:rPr sz="2500" b="1" dirty="0">
                <a:solidFill>
                  <a:srgbClr val="FF0000"/>
                </a:solidFill>
                <a:latin typeface="Times New Roman" panose="02020603050405020304" charset="0"/>
                <a:cs typeface="Times New Roman" panose="02020603050405020304" charset="0"/>
              </a:rPr>
              <a:t>Bài tập 1: Em tán thành quan điểm nào dưới đây? Vì sao? </a:t>
            </a:r>
            <a:endParaRPr sz="2500" b="1" dirty="0">
              <a:solidFill>
                <a:srgbClr val="FF0000"/>
              </a:solidFill>
              <a:latin typeface="Times New Roman" panose="02020603050405020304" charset="0"/>
              <a:cs typeface="Times New Roman" panose="02020603050405020304" charset="0"/>
            </a:endParaRPr>
          </a:p>
        </p:txBody>
      </p:sp>
      <p:sp>
        <p:nvSpPr>
          <p:cNvPr id="53327" name="Rectangle 9"/>
          <p:cNvSpPr/>
          <p:nvPr/>
        </p:nvSpPr>
        <p:spPr>
          <a:xfrm>
            <a:off x="4697413" y="1019175"/>
            <a:ext cx="7281862" cy="1250950"/>
          </a:xfrm>
          <a:prstGeom prst="rect">
            <a:avLst/>
          </a:prstGeom>
          <a:solidFill>
            <a:srgbClr val="FFFF99"/>
          </a:solidFill>
          <a:ln w="25400">
            <a:noFill/>
          </a:ln>
        </p:spPr>
        <p:txBody>
          <a:bodyPr anchor="ctr" anchorCtr="0"/>
          <a:p>
            <a:pPr algn="ctr">
              <a:buClr>
                <a:srgbClr val="000000"/>
              </a:buClr>
            </a:pPr>
            <a:endParaRPr sz="1400" dirty="0">
              <a:solidFill>
                <a:srgbClr val="FFF8F3"/>
              </a:solidFill>
              <a:ea typeface="YF补 汉仪夏日体+黑白emoji"/>
              <a:sym typeface="Arial" panose="020B0604020202020204" pitchFamily="34" charset="0"/>
            </a:endParaRPr>
          </a:p>
        </p:txBody>
      </p:sp>
      <p:sp>
        <p:nvSpPr>
          <p:cNvPr id="53328" name="Rectangle 9"/>
          <p:cNvSpPr/>
          <p:nvPr/>
        </p:nvSpPr>
        <p:spPr>
          <a:xfrm>
            <a:off x="4695825" y="2352675"/>
            <a:ext cx="7281863" cy="1250950"/>
          </a:xfrm>
          <a:prstGeom prst="rect">
            <a:avLst/>
          </a:prstGeom>
          <a:solidFill>
            <a:srgbClr val="CCFFCC"/>
          </a:solidFill>
          <a:ln w="25400">
            <a:noFill/>
          </a:ln>
        </p:spPr>
        <p:txBody>
          <a:bodyPr anchor="ctr" anchorCtr="0"/>
          <a:p>
            <a:pPr algn="ctr">
              <a:buClr>
                <a:srgbClr val="000000"/>
              </a:buClr>
            </a:pPr>
            <a:endParaRPr sz="1400" dirty="0">
              <a:solidFill>
                <a:srgbClr val="FFF8F3"/>
              </a:solidFill>
              <a:ea typeface="YF补 汉仪夏日体+黑白emoji"/>
              <a:sym typeface="Arial" panose="020B0604020202020204" pitchFamily="34" charset="0"/>
            </a:endParaRPr>
          </a:p>
        </p:txBody>
      </p:sp>
      <p:sp>
        <p:nvSpPr>
          <p:cNvPr id="53329" name="Rectangle 9"/>
          <p:cNvSpPr/>
          <p:nvPr/>
        </p:nvSpPr>
        <p:spPr>
          <a:xfrm>
            <a:off x="4694238" y="3686175"/>
            <a:ext cx="7281862" cy="1250950"/>
          </a:xfrm>
          <a:prstGeom prst="rect">
            <a:avLst/>
          </a:prstGeom>
          <a:solidFill>
            <a:srgbClr val="FFCC99"/>
          </a:solidFill>
          <a:ln w="25400">
            <a:noFill/>
          </a:ln>
        </p:spPr>
        <p:txBody>
          <a:bodyPr anchor="ctr" anchorCtr="0"/>
          <a:p>
            <a:pPr algn="ctr">
              <a:buClr>
                <a:srgbClr val="000000"/>
              </a:buClr>
            </a:pPr>
            <a:endParaRPr sz="1400" dirty="0">
              <a:solidFill>
                <a:srgbClr val="FFF8F3"/>
              </a:solidFill>
              <a:ea typeface="YF补 汉仪夏日体+黑白emoji"/>
              <a:sym typeface="Arial" panose="020B0604020202020204" pitchFamily="34" charset="0"/>
            </a:endParaRPr>
          </a:p>
        </p:txBody>
      </p:sp>
      <p:sp>
        <p:nvSpPr>
          <p:cNvPr id="53330" name="Rectangle 9"/>
          <p:cNvSpPr/>
          <p:nvPr/>
        </p:nvSpPr>
        <p:spPr>
          <a:xfrm>
            <a:off x="4692650" y="5076825"/>
            <a:ext cx="7281863" cy="1250950"/>
          </a:xfrm>
          <a:prstGeom prst="rect">
            <a:avLst/>
          </a:prstGeom>
          <a:solidFill>
            <a:srgbClr val="FF99CC"/>
          </a:solidFill>
          <a:ln w="25400">
            <a:noFill/>
          </a:ln>
        </p:spPr>
        <p:txBody>
          <a:bodyPr anchor="ctr" anchorCtr="0"/>
          <a:p>
            <a:pPr algn="ctr">
              <a:buClr>
                <a:srgbClr val="000000"/>
              </a:buClr>
            </a:pPr>
            <a:endParaRPr sz="1400" dirty="0">
              <a:solidFill>
                <a:srgbClr val="FFF8F3"/>
              </a:solidFill>
              <a:ea typeface="YF补 汉仪夏日体+黑白emoji"/>
              <a:sym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3327"/>
                                        </p:tgtEl>
                                      </p:cBhvr>
                                    </p:animEffect>
                                    <p:set>
                                      <p:cBhvr>
                                        <p:cTn id="7" dur="1" fill="hold">
                                          <p:stCondLst>
                                            <p:cond delay="499"/>
                                          </p:stCondLst>
                                        </p:cTn>
                                        <p:tgtEl>
                                          <p:spTgt spid="533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53328"/>
                                        </p:tgtEl>
                                      </p:cBhvr>
                                    </p:animEffect>
                                    <p:set>
                                      <p:cBhvr>
                                        <p:cTn id="12" dur="1" fill="hold">
                                          <p:stCondLst>
                                            <p:cond delay="499"/>
                                          </p:stCondLst>
                                        </p:cTn>
                                        <p:tgtEl>
                                          <p:spTgt spid="533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53329"/>
                                        </p:tgtEl>
                                      </p:cBhvr>
                                    </p:animEffect>
                                    <p:set>
                                      <p:cBhvr>
                                        <p:cTn id="17" dur="1" fill="hold">
                                          <p:stCondLst>
                                            <p:cond delay="499"/>
                                          </p:stCondLst>
                                        </p:cTn>
                                        <p:tgtEl>
                                          <p:spTgt spid="5332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53330"/>
                                        </p:tgtEl>
                                      </p:cBhvr>
                                    </p:animEffect>
                                    <p:set>
                                      <p:cBhvr>
                                        <p:cTn id="22" dur="1" fill="hold">
                                          <p:stCondLst>
                                            <p:cond delay="499"/>
                                          </p:stCondLst>
                                        </p:cTn>
                                        <p:tgtEl>
                                          <p:spTgt spid="533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27" grpId="0" animBg="1"/>
      <p:bldP spid="53328" grpId="0" animBg="1"/>
      <p:bldP spid="53329" grpId="0" animBg="1"/>
      <p:bldP spid="533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s 52225"/>
          <p:cNvSpPr/>
          <p:nvPr/>
        </p:nvSpPr>
        <p:spPr>
          <a:xfrm>
            <a:off x="0" y="-3175"/>
            <a:ext cx="12192000" cy="860425"/>
          </a:xfrm>
          <a:prstGeom prst="rect">
            <a:avLst/>
          </a:prstGeom>
          <a:noFill/>
          <a:ln w="9525">
            <a:noFill/>
          </a:ln>
        </p:spPr>
        <p:txBody>
          <a:bodyPr anchor="ctr" anchorCtr="0">
            <a:spAutoFit/>
          </a:bodyPr>
          <a:p>
            <a:pPr algn="justLow"/>
            <a:r>
              <a:rPr sz="2500" b="1" dirty="0">
                <a:solidFill>
                  <a:srgbClr val="FF0000"/>
                </a:solidFill>
                <a:latin typeface="Times New Roman" panose="02020603050405020304" charset="0"/>
                <a:cs typeface="Times New Roman" panose="02020603050405020304" charset="0"/>
              </a:rPr>
              <a:t>Bài 2: Những thái độ, hành vi nào dưới đây thể hiện lòng tự hào về truyền thống dân tộc Việt Nam? </a:t>
            </a:r>
            <a:endParaRPr sz="2500" b="1" dirty="0">
              <a:solidFill>
                <a:srgbClr val="FF0000"/>
              </a:solidFill>
              <a:latin typeface="Times New Roman" panose="02020603050405020304" charset="0"/>
              <a:cs typeface="Times New Roman" panose="02020603050405020304" charset="0"/>
            </a:endParaRPr>
          </a:p>
        </p:txBody>
      </p:sp>
      <p:graphicFrame>
        <p:nvGraphicFramePr>
          <p:cNvPr id="52367" name="Table 52366"/>
          <p:cNvGraphicFramePr/>
          <p:nvPr/>
        </p:nvGraphicFramePr>
        <p:xfrm>
          <a:off x="355600" y="1143000"/>
          <a:ext cx="5240338" cy="5256213"/>
        </p:xfrm>
        <a:graphic>
          <a:graphicData uri="http://schemas.openxmlformats.org/drawingml/2006/table">
            <a:tbl>
              <a:tblPr/>
              <a:tblGrid>
                <a:gridCol w="5240338"/>
              </a:tblGrid>
              <a:tr h="1404938">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Times New Roman" panose="02020603050405020304" charset="0"/>
                          <a:cs typeface="Times New Roman" panose="02020603050405020304" charset="0"/>
                        </a:rPr>
                        <a:t>a. Tìm hiểu và giới thiệu với bạn bè quốc tế về nghệ thuật của dân tộc như: chèo, tuồng, hát xẩm, đờn ca tài tử,....</a:t>
                      </a:r>
                      <a:endParaRPr lang="en-US" dirty="0">
                        <a:solidFill>
                          <a:srgbClr val="333333"/>
                        </a:solidFill>
                        <a:latin typeface="Times New Roman" panose="02020603050405020304" charset="0"/>
                        <a:cs typeface="Times New Roman" panose="0202060305040502030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FF99"/>
                    </a:solidFill>
                  </a:tcPr>
                </a:tc>
              </a:tr>
              <a:tr h="539750">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Times New Roman" panose="02020603050405020304" charset="0"/>
                          <a:cs typeface="Times New Roman" panose="02020603050405020304" charset="0"/>
                        </a:rPr>
                        <a:t>b. Kính trọng và biết ơn thầy, cô giáo</a:t>
                      </a:r>
                      <a:endParaRPr lang="en-US" dirty="0">
                        <a:solidFill>
                          <a:srgbClr val="333333"/>
                        </a:solidFill>
                        <a:latin typeface="Times New Roman" panose="02020603050405020304" charset="0"/>
                        <a:cs typeface="Times New Roman" panose="0202060305040502030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r>
              <a:tr h="1111250">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Times New Roman" panose="02020603050405020304" charset="0"/>
                          <a:cs typeface="Times New Roman" panose="02020603050405020304" charset="0"/>
                        </a:rPr>
                        <a:t>c. Lấn chiếm, xâm phạm các khu di tích lịch sử, khu tưởng niệm các anh hùng liệt sĩ.</a:t>
                      </a:r>
                      <a:endParaRPr lang="en-US" dirty="0">
                        <a:solidFill>
                          <a:srgbClr val="333333"/>
                        </a:solidFill>
                        <a:latin typeface="Times New Roman" panose="02020603050405020304" charset="0"/>
                        <a:cs typeface="Times New Roman" panose="0202060305040502030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CC99"/>
                    </a:solidFill>
                  </a:tcPr>
                </a:tc>
              </a:tr>
              <a:tr h="795337">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Times New Roman" panose="02020603050405020304" charset="0"/>
                          <a:cs typeface="Times New Roman" panose="02020603050405020304" charset="0"/>
                        </a:rPr>
                        <a:t>d. Tích cực tham gia các lễ hội truyền thống của quê hương.</a:t>
                      </a:r>
                      <a:endParaRPr lang="en-US" dirty="0">
                        <a:solidFill>
                          <a:srgbClr val="333333"/>
                        </a:solidFill>
                        <a:latin typeface="Times New Roman" panose="02020603050405020304" charset="0"/>
                        <a:cs typeface="Times New Roman" panose="0202060305040502030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99CC"/>
                    </a:solidFill>
                  </a:tcPr>
                </a:tc>
              </a:tr>
              <a:tr h="1404938">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Times New Roman" panose="02020603050405020304" charset="0"/>
                          <a:cs typeface="Times New Roman" panose="02020603050405020304" charset="0"/>
                        </a:rPr>
                        <a:t>e. Sáng tác các tác phẩm thơ ca, nhạc, họa,....ca ngợi những anh hùng dân tộc, ca ngợi vẻ đẹp của đất nước.</a:t>
                      </a:r>
                      <a:endParaRPr lang="en-US" dirty="0">
                        <a:solidFill>
                          <a:srgbClr val="333333"/>
                        </a:solidFill>
                        <a:latin typeface="Times New Roman" panose="02020603050405020304" charset="0"/>
                        <a:cs typeface="Times New Roman" panose="0202060305040502030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r>
            </a:tbl>
          </a:graphicData>
        </a:graphic>
      </p:graphicFrame>
      <p:graphicFrame>
        <p:nvGraphicFramePr>
          <p:cNvPr id="52383" name="Table 52382"/>
          <p:cNvGraphicFramePr/>
          <p:nvPr/>
        </p:nvGraphicFramePr>
        <p:xfrm>
          <a:off x="7054850" y="1141413"/>
          <a:ext cx="4283075" cy="5097463"/>
        </p:xfrm>
        <a:graphic>
          <a:graphicData uri="http://schemas.openxmlformats.org/drawingml/2006/table">
            <a:tbl>
              <a:tblPr/>
              <a:tblGrid>
                <a:gridCol w="4283075"/>
              </a:tblGrid>
              <a:tr h="1636713">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Arial" panose="020B0604020202020204"/>
                        </a:rPr>
                        <a:t>a. Tìm hiểu và giới thiệu với bạn bè quốc tế về nghệ thuật của dân tộc như: chèo, tuồng, hát xẩm, đờn ca tài tử,....</a:t>
                      </a:r>
                      <a:endParaRPr lang="en-US" dirty="0">
                        <a:solidFill>
                          <a:srgbClr val="333333"/>
                        </a:solidFill>
                        <a:latin typeface="Arial" panose="020B0604020202020204"/>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FF99"/>
                    </a:solidFill>
                  </a:tcPr>
                </a:tc>
              </a:tr>
              <a:tr h="747712">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Arial" panose="020B0604020202020204"/>
                        </a:rPr>
                        <a:t>b. Kính trọng và biết ơn thầy, cô giáo</a:t>
                      </a:r>
                      <a:endParaRPr lang="en-US" dirty="0">
                        <a:solidFill>
                          <a:srgbClr val="333333"/>
                        </a:solidFill>
                        <a:latin typeface="Arial" panose="020B0604020202020204"/>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r>
              <a:tr h="1076325">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Arial" panose="020B0604020202020204"/>
                        </a:rPr>
                        <a:t>d. Tích cực tham gia các lễ hội truyền thống của quê hương.</a:t>
                      </a:r>
                      <a:endParaRPr lang="en-US" dirty="0">
                        <a:solidFill>
                          <a:srgbClr val="333333"/>
                        </a:solidFill>
                        <a:latin typeface="Arial" panose="020B0604020202020204"/>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99CC"/>
                    </a:solidFill>
                  </a:tcPr>
                </a:tc>
              </a:tr>
              <a:tr h="1636713">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Arial" panose="020B0604020202020204"/>
                        </a:rPr>
                        <a:t>e. Sáng tác các tác phẩm thơ ca, nhạc, họa,....ca ngợi những anh hùng dân tộc, ca ngợi vẻ đẹp của đất nước.</a:t>
                      </a:r>
                      <a:endParaRPr lang="en-US" dirty="0">
                        <a:solidFill>
                          <a:srgbClr val="333333"/>
                        </a:solidFill>
                        <a:latin typeface="Arial" panose="020B0604020202020204"/>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r>
            </a:tbl>
          </a:graphicData>
        </a:graphic>
      </p:graphicFrame>
      <p:sp>
        <p:nvSpPr>
          <p:cNvPr id="52385" name="Right Arrow 52384"/>
          <p:cNvSpPr/>
          <p:nvPr/>
        </p:nvSpPr>
        <p:spPr>
          <a:xfrm>
            <a:off x="5892800" y="1814513"/>
            <a:ext cx="973138" cy="3468687"/>
          </a:xfrm>
          <a:prstGeom prst="rightArrow">
            <a:avLst>
              <a:gd name="adj1" fmla="val 50000"/>
              <a:gd name="adj2" fmla="val 25000"/>
            </a:avLst>
          </a:prstGeom>
          <a:solidFill>
            <a:schemeClr val="accent1"/>
          </a:solidFill>
          <a:ln w="9525">
            <a:noFill/>
          </a:ln>
        </p:spPr>
        <p:txBody>
          <a:bodyPr/>
          <a:p>
            <a:endParaRPr lang="en-US"/>
          </a:p>
        </p:txBody>
      </p:sp>
      <p:sp>
        <p:nvSpPr>
          <p:cNvPr id="52386" name="Rectangle 9"/>
          <p:cNvSpPr/>
          <p:nvPr/>
        </p:nvSpPr>
        <p:spPr>
          <a:xfrm>
            <a:off x="7092950" y="1195388"/>
            <a:ext cx="4191000" cy="1525587"/>
          </a:xfrm>
          <a:prstGeom prst="rect">
            <a:avLst/>
          </a:prstGeom>
          <a:solidFill>
            <a:srgbClr val="FFFF99"/>
          </a:solidFill>
          <a:ln w="25400">
            <a:noFill/>
          </a:ln>
        </p:spPr>
        <p:txBody>
          <a:bodyPr anchor="ctr" anchorCtr="0"/>
          <a:p>
            <a:pPr algn="ctr">
              <a:buClr>
                <a:srgbClr val="000000"/>
              </a:buClr>
            </a:pPr>
            <a:endParaRPr sz="1400" dirty="0">
              <a:solidFill>
                <a:srgbClr val="FFF8F3"/>
              </a:solidFill>
              <a:ea typeface="YF补 汉仪夏日体+黑白emoji"/>
              <a:sym typeface="Arial" panose="020B0604020202020204" pitchFamily="34" charset="0"/>
            </a:endParaRPr>
          </a:p>
        </p:txBody>
      </p:sp>
      <p:sp>
        <p:nvSpPr>
          <p:cNvPr id="52387" name="Rectangle 9"/>
          <p:cNvSpPr/>
          <p:nvPr/>
        </p:nvSpPr>
        <p:spPr>
          <a:xfrm>
            <a:off x="7119938" y="2833688"/>
            <a:ext cx="4191000" cy="698500"/>
          </a:xfrm>
          <a:prstGeom prst="rect">
            <a:avLst/>
          </a:prstGeom>
          <a:solidFill>
            <a:srgbClr val="CCFFCC"/>
          </a:solidFill>
          <a:ln w="25400">
            <a:noFill/>
          </a:ln>
        </p:spPr>
        <p:txBody>
          <a:bodyPr anchor="ctr" anchorCtr="0"/>
          <a:p>
            <a:pPr algn="ctr">
              <a:buClr>
                <a:srgbClr val="000000"/>
              </a:buClr>
            </a:pPr>
            <a:endParaRPr sz="1400" dirty="0">
              <a:solidFill>
                <a:srgbClr val="FFF8F3"/>
              </a:solidFill>
              <a:ea typeface="YF补 汉仪夏日体+黑白emoji"/>
              <a:sym typeface="Arial" panose="020B0604020202020204" pitchFamily="34" charset="0"/>
            </a:endParaRPr>
          </a:p>
        </p:txBody>
      </p:sp>
      <p:sp>
        <p:nvSpPr>
          <p:cNvPr id="52389" name="Rectangle 9"/>
          <p:cNvSpPr/>
          <p:nvPr/>
        </p:nvSpPr>
        <p:spPr>
          <a:xfrm>
            <a:off x="7102475" y="3586163"/>
            <a:ext cx="4191000" cy="958850"/>
          </a:xfrm>
          <a:prstGeom prst="rect">
            <a:avLst/>
          </a:prstGeom>
          <a:solidFill>
            <a:srgbClr val="FF99CC"/>
          </a:solidFill>
          <a:ln w="25400">
            <a:noFill/>
          </a:ln>
        </p:spPr>
        <p:txBody>
          <a:bodyPr anchor="ctr" anchorCtr="0"/>
          <a:p>
            <a:pPr algn="ctr">
              <a:buClr>
                <a:srgbClr val="000000"/>
              </a:buClr>
            </a:pPr>
            <a:endParaRPr sz="1400" dirty="0">
              <a:solidFill>
                <a:srgbClr val="FFF8F3"/>
              </a:solidFill>
              <a:ea typeface="YF补 汉仪夏日体+黑白emoji"/>
              <a:sym typeface="Arial" panose="020B0604020202020204" pitchFamily="34" charset="0"/>
            </a:endParaRPr>
          </a:p>
        </p:txBody>
      </p:sp>
      <p:sp>
        <p:nvSpPr>
          <p:cNvPr id="52391" name="Rectangle 9"/>
          <p:cNvSpPr/>
          <p:nvPr/>
        </p:nvSpPr>
        <p:spPr>
          <a:xfrm>
            <a:off x="7089775" y="4689475"/>
            <a:ext cx="4191000" cy="1466850"/>
          </a:xfrm>
          <a:prstGeom prst="rect">
            <a:avLst/>
          </a:prstGeom>
          <a:solidFill>
            <a:srgbClr val="CCFFCC"/>
          </a:solidFill>
          <a:ln w="25400">
            <a:noFill/>
          </a:ln>
        </p:spPr>
        <p:txBody>
          <a:bodyPr anchor="ctr" anchorCtr="0"/>
          <a:p>
            <a:pPr algn="ctr">
              <a:buClr>
                <a:srgbClr val="000000"/>
              </a:buClr>
            </a:pPr>
            <a:endParaRPr sz="1400" dirty="0">
              <a:solidFill>
                <a:srgbClr val="FFF8F3"/>
              </a:solidFill>
              <a:ea typeface="YF补 汉仪夏日体+黑白emoji"/>
              <a:sym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2386"/>
                                        </p:tgtEl>
                                      </p:cBhvr>
                                    </p:animEffect>
                                    <p:set>
                                      <p:cBhvr>
                                        <p:cTn id="7" dur="1" fill="hold">
                                          <p:stCondLst>
                                            <p:cond delay="499"/>
                                          </p:stCondLst>
                                        </p:cTn>
                                        <p:tgtEl>
                                          <p:spTgt spid="5238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52387"/>
                                        </p:tgtEl>
                                      </p:cBhvr>
                                    </p:animEffect>
                                    <p:set>
                                      <p:cBhvr>
                                        <p:cTn id="12" dur="1" fill="hold">
                                          <p:stCondLst>
                                            <p:cond delay="499"/>
                                          </p:stCondLst>
                                        </p:cTn>
                                        <p:tgtEl>
                                          <p:spTgt spid="5238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52389"/>
                                        </p:tgtEl>
                                      </p:cBhvr>
                                    </p:animEffect>
                                    <p:set>
                                      <p:cBhvr>
                                        <p:cTn id="17" dur="1" fill="hold">
                                          <p:stCondLst>
                                            <p:cond delay="499"/>
                                          </p:stCondLst>
                                        </p:cTn>
                                        <p:tgtEl>
                                          <p:spTgt spid="5238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52391"/>
                                        </p:tgtEl>
                                      </p:cBhvr>
                                    </p:animEffect>
                                    <p:set>
                                      <p:cBhvr>
                                        <p:cTn id="22" dur="1" fill="hold">
                                          <p:stCondLst>
                                            <p:cond delay="499"/>
                                          </p:stCondLst>
                                        </p:cTn>
                                        <p:tgtEl>
                                          <p:spTgt spid="523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86" grpId="0" animBg="1"/>
      <p:bldP spid="52387" grpId="0" animBg="1"/>
      <p:bldP spid="52389" grpId="0" animBg="1"/>
      <p:bldP spid="5239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Text Placeholder 1"/>
          <p:cNvSpPr>
            <a:spLocks noGrp="1"/>
          </p:cNvSpPr>
          <p:nvPr>
            <p:ph type="body" sz="quarter" idx="4294967295"/>
          </p:nvPr>
        </p:nvSpPr>
        <p:spPr>
          <a:xfrm>
            <a:off x="0" y="0"/>
            <a:ext cx="12192000" cy="723900"/>
          </a:xfrm>
          <a:solidFill>
            <a:srgbClr val="FFCC99">
              <a:alpha val="100000"/>
            </a:srgbClr>
          </a:solidFill>
        </p:spPr>
        <p:txBody>
          <a:bodyPr tIns="91440" anchor="ctr" anchorCtr="0"/>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buNone/>
            </a:pPr>
            <a:r>
              <a:rPr sz="2500" b="1" dirty="0">
                <a:latin typeface="Times New Roman" panose="02020603050405020304" charset="0"/>
                <a:cs typeface="Times New Roman" panose="02020603050405020304" charset="0"/>
              </a:rPr>
              <a:t>Bài 3: Em hãy nhận xét và đưa ra lời khuyên cho bạn trong những tình huống dưới đây: </a:t>
            </a:r>
            <a:endParaRPr lang="en-US" altLang="x-none" sz="2500" b="1" dirty="0">
              <a:latin typeface="Times New Roman" panose="02020603050405020304" charset="0"/>
              <a:cs typeface="Times New Roman" panose="02020603050405020304" charset="0"/>
            </a:endParaRPr>
          </a:p>
        </p:txBody>
      </p:sp>
      <p:grpSp>
        <p:nvGrpSpPr>
          <p:cNvPr id="69635" name="Group 2"/>
          <p:cNvGrpSpPr/>
          <p:nvPr/>
        </p:nvGrpSpPr>
        <p:grpSpPr>
          <a:xfrm>
            <a:off x="4506913" y="1339850"/>
            <a:ext cx="3178175" cy="4525963"/>
            <a:chOff x="348360" y="1332374"/>
            <a:chExt cx="2545698" cy="3690873"/>
          </a:xfrm>
        </p:grpSpPr>
        <p:grpSp>
          <p:nvGrpSpPr>
            <p:cNvPr id="69636" name="Group 3"/>
            <p:cNvGrpSpPr/>
            <p:nvPr/>
          </p:nvGrpSpPr>
          <p:grpSpPr>
            <a:xfrm>
              <a:off x="348360" y="4335070"/>
              <a:ext cx="2545698" cy="688177"/>
              <a:chOff x="348360" y="4335070"/>
              <a:chExt cx="2545698" cy="688177"/>
            </a:xfrm>
          </p:grpSpPr>
          <p:sp>
            <p:nvSpPr>
              <p:cNvPr id="10" name="Rectangle 7"/>
              <p:cNvSpPr/>
              <p:nvPr/>
            </p:nvSpPr>
            <p:spPr>
              <a:xfrm rot="358729">
                <a:off x="348360" y="4422214"/>
                <a:ext cx="2379133" cy="601033"/>
              </a:xfrm>
              <a:custGeom>
                <a:avLst/>
                <a:gdLst>
                  <a:gd name="connsiteX0" fmla="*/ 0 w 1546076"/>
                  <a:gd name="connsiteY0" fmla="*/ 0 h 547777"/>
                  <a:gd name="connsiteX1" fmla="*/ 1546076 w 1546076"/>
                  <a:gd name="connsiteY1" fmla="*/ 0 h 547777"/>
                  <a:gd name="connsiteX2" fmla="*/ 1546076 w 1546076"/>
                  <a:gd name="connsiteY2" fmla="*/ 547777 h 547777"/>
                  <a:gd name="connsiteX3" fmla="*/ 0 w 1546076"/>
                  <a:gd name="connsiteY3" fmla="*/ 547777 h 547777"/>
                  <a:gd name="connsiteX4" fmla="*/ 0 w 1546076"/>
                  <a:gd name="connsiteY4" fmla="*/ 0 h 547777"/>
                  <a:gd name="connsiteX0-1" fmla="*/ 0 w 1546076"/>
                  <a:gd name="connsiteY0-2" fmla="*/ 0 h 547777"/>
                  <a:gd name="connsiteX1-3" fmla="*/ 1546076 w 1546076"/>
                  <a:gd name="connsiteY1-4" fmla="*/ 0 h 547777"/>
                  <a:gd name="connsiteX2-5" fmla="*/ 1300823 w 1546076"/>
                  <a:gd name="connsiteY2-6" fmla="*/ 473861 h 547777"/>
                  <a:gd name="connsiteX3-7" fmla="*/ 0 w 1546076"/>
                  <a:gd name="connsiteY3-8" fmla="*/ 547777 h 547777"/>
                  <a:gd name="connsiteX4-9" fmla="*/ 0 w 1546076"/>
                  <a:gd name="connsiteY4-10" fmla="*/ 0 h 547777"/>
                  <a:gd name="connsiteX0-11" fmla="*/ 311437 w 1546076"/>
                  <a:gd name="connsiteY0-12" fmla="*/ 120616 h 547777"/>
                  <a:gd name="connsiteX1-13" fmla="*/ 1546076 w 1546076"/>
                  <a:gd name="connsiteY1-14" fmla="*/ 0 h 547777"/>
                  <a:gd name="connsiteX2-15" fmla="*/ 1300823 w 1546076"/>
                  <a:gd name="connsiteY2-16" fmla="*/ 473861 h 547777"/>
                  <a:gd name="connsiteX3-17" fmla="*/ 0 w 1546076"/>
                  <a:gd name="connsiteY3-18" fmla="*/ 547777 h 547777"/>
                  <a:gd name="connsiteX4-19" fmla="*/ 311437 w 1546076"/>
                  <a:gd name="connsiteY4-20" fmla="*/ 120616 h 547777"/>
                  <a:gd name="connsiteX0-21" fmla="*/ 454636 w 1546076"/>
                  <a:gd name="connsiteY0-22" fmla="*/ 97957 h 547777"/>
                  <a:gd name="connsiteX1-23" fmla="*/ 1546076 w 1546076"/>
                  <a:gd name="connsiteY1-24" fmla="*/ 0 h 547777"/>
                  <a:gd name="connsiteX2-25" fmla="*/ 1300823 w 1546076"/>
                  <a:gd name="connsiteY2-26" fmla="*/ 473861 h 547777"/>
                  <a:gd name="connsiteX3-27" fmla="*/ 0 w 1546076"/>
                  <a:gd name="connsiteY3-28" fmla="*/ 547777 h 547777"/>
                  <a:gd name="connsiteX4-29" fmla="*/ 454636 w 1546076"/>
                  <a:gd name="connsiteY4-30" fmla="*/ 97957 h 547777"/>
                  <a:gd name="connsiteX0-31" fmla="*/ 454636 w 1714392"/>
                  <a:gd name="connsiteY0-32" fmla="*/ 100262 h 550082"/>
                  <a:gd name="connsiteX1-33" fmla="*/ 1714392 w 1714392"/>
                  <a:gd name="connsiteY1-34" fmla="*/ 0 h 550082"/>
                  <a:gd name="connsiteX2-35" fmla="*/ 1300823 w 1714392"/>
                  <a:gd name="connsiteY2-36" fmla="*/ 476166 h 550082"/>
                  <a:gd name="connsiteX3-37" fmla="*/ 0 w 1714392"/>
                  <a:gd name="connsiteY3-38" fmla="*/ 550082 h 550082"/>
                  <a:gd name="connsiteX4-39" fmla="*/ 454636 w 1714392"/>
                  <a:gd name="connsiteY4-40" fmla="*/ 100262 h 550082"/>
                  <a:gd name="connsiteX0-41" fmla="*/ 454636 w 1908260"/>
                  <a:gd name="connsiteY0-42" fmla="*/ 151213 h 601033"/>
                  <a:gd name="connsiteX1-43" fmla="*/ 1908260 w 1908260"/>
                  <a:gd name="connsiteY1-44" fmla="*/ 0 h 601033"/>
                  <a:gd name="connsiteX2-45" fmla="*/ 1300823 w 1908260"/>
                  <a:gd name="connsiteY2-46" fmla="*/ 527117 h 601033"/>
                  <a:gd name="connsiteX3-47" fmla="*/ 0 w 1908260"/>
                  <a:gd name="connsiteY3-48" fmla="*/ 601033 h 601033"/>
                  <a:gd name="connsiteX4-49" fmla="*/ 454636 w 1908260"/>
                  <a:gd name="connsiteY4-50" fmla="*/ 151213 h 601033"/>
                  <a:gd name="connsiteX0-51" fmla="*/ 675642 w 1908260"/>
                  <a:gd name="connsiteY0-52" fmla="*/ 66773 h 601033"/>
                  <a:gd name="connsiteX1-53" fmla="*/ 1908260 w 1908260"/>
                  <a:gd name="connsiteY1-54" fmla="*/ 0 h 601033"/>
                  <a:gd name="connsiteX2-55" fmla="*/ 1300823 w 1908260"/>
                  <a:gd name="connsiteY2-56" fmla="*/ 527117 h 601033"/>
                  <a:gd name="connsiteX3-57" fmla="*/ 0 w 1908260"/>
                  <a:gd name="connsiteY3-58" fmla="*/ 601033 h 601033"/>
                  <a:gd name="connsiteX4-59" fmla="*/ 675642 w 1908260"/>
                  <a:gd name="connsiteY4-60" fmla="*/ 66773 h 6010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8260" h="601033">
                    <a:moveTo>
                      <a:pt x="675642" y="66773"/>
                    </a:moveTo>
                    <a:lnTo>
                      <a:pt x="1908260" y="0"/>
                    </a:lnTo>
                    <a:lnTo>
                      <a:pt x="1300823" y="527117"/>
                    </a:lnTo>
                    <a:lnTo>
                      <a:pt x="0" y="601033"/>
                    </a:lnTo>
                    <a:lnTo>
                      <a:pt x="675642" y="66773"/>
                    </a:lnTo>
                    <a:close/>
                  </a:path>
                </a:pathLst>
              </a:custGeom>
              <a:solidFill>
                <a:schemeClr val="tx1">
                  <a:lumMod val="65000"/>
                  <a:lumOff val="35000"/>
                </a:schemeClr>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11" name="Rectangle 7"/>
              <p:cNvSpPr/>
              <p:nvPr/>
            </p:nvSpPr>
            <p:spPr>
              <a:xfrm rot="358729">
                <a:off x="809437" y="4335070"/>
                <a:ext cx="2084621" cy="526631"/>
              </a:xfrm>
              <a:custGeom>
                <a:avLst/>
                <a:gdLst>
                  <a:gd name="connsiteX0" fmla="*/ 0 w 1546076"/>
                  <a:gd name="connsiteY0" fmla="*/ 0 h 547777"/>
                  <a:gd name="connsiteX1" fmla="*/ 1546076 w 1546076"/>
                  <a:gd name="connsiteY1" fmla="*/ 0 h 547777"/>
                  <a:gd name="connsiteX2" fmla="*/ 1546076 w 1546076"/>
                  <a:gd name="connsiteY2" fmla="*/ 547777 h 547777"/>
                  <a:gd name="connsiteX3" fmla="*/ 0 w 1546076"/>
                  <a:gd name="connsiteY3" fmla="*/ 547777 h 547777"/>
                  <a:gd name="connsiteX4" fmla="*/ 0 w 1546076"/>
                  <a:gd name="connsiteY4" fmla="*/ 0 h 547777"/>
                  <a:gd name="connsiteX0-1" fmla="*/ 0 w 1546076"/>
                  <a:gd name="connsiteY0-2" fmla="*/ 0 h 547777"/>
                  <a:gd name="connsiteX1-3" fmla="*/ 1546076 w 1546076"/>
                  <a:gd name="connsiteY1-4" fmla="*/ 0 h 547777"/>
                  <a:gd name="connsiteX2-5" fmla="*/ 1300823 w 1546076"/>
                  <a:gd name="connsiteY2-6" fmla="*/ 473861 h 547777"/>
                  <a:gd name="connsiteX3-7" fmla="*/ 0 w 1546076"/>
                  <a:gd name="connsiteY3-8" fmla="*/ 547777 h 547777"/>
                  <a:gd name="connsiteX4-9" fmla="*/ 0 w 1546076"/>
                  <a:gd name="connsiteY4-10" fmla="*/ 0 h 547777"/>
                  <a:gd name="connsiteX0-11" fmla="*/ 311437 w 1546076"/>
                  <a:gd name="connsiteY0-12" fmla="*/ 120616 h 547777"/>
                  <a:gd name="connsiteX1-13" fmla="*/ 1546076 w 1546076"/>
                  <a:gd name="connsiteY1-14" fmla="*/ 0 h 547777"/>
                  <a:gd name="connsiteX2-15" fmla="*/ 1300823 w 1546076"/>
                  <a:gd name="connsiteY2-16" fmla="*/ 473861 h 547777"/>
                  <a:gd name="connsiteX3-17" fmla="*/ 0 w 1546076"/>
                  <a:gd name="connsiteY3-18" fmla="*/ 547777 h 547777"/>
                  <a:gd name="connsiteX4-19" fmla="*/ 311437 w 1546076"/>
                  <a:gd name="connsiteY4-20" fmla="*/ 120616 h 547777"/>
                  <a:gd name="connsiteX0-21" fmla="*/ 454636 w 1546076"/>
                  <a:gd name="connsiteY0-22" fmla="*/ 97957 h 547777"/>
                  <a:gd name="connsiteX1-23" fmla="*/ 1546076 w 1546076"/>
                  <a:gd name="connsiteY1-24" fmla="*/ 0 h 547777"/>
                  <a:gd name="connsiteX2-25" fmla="*/ 1300823 w 1546076"/>
                  <a:gd name="connsiteY2-26" fmla="*/ 473861 h 547777"/>
                  <a:gd name="connsiteX3-27" fmla="*/ 0 w 1546076"/>
                  <a:gd name="connsiteY3-28" fmla="*/ 547777 h 547777"/>
                  <a:gd name="connsiteX4-29" fmla="*/ 454636 w 1546076"/>
                  <a:gd name="connsiteY4-30" fmla="*/ 97957 h 547777"/>
                  <a:gd name="connsiteX0-31" fmla="*/ 454636 w 1714392"/>
                  <a:gd name="connsiteY0-32" fmla="*/ 100262 h 550082"/>
                  <a:gd name="connsiteX1-33" fmla="*/ 1714392 w 1714392"/>
                  <a:gd name="connsiteY1-34" fmla="*/ 0 h 550082"/>
                  <a:gd name="connsiteX2-35" fmla="*/ 1300823 w 1714392"/>
                  <a:gd name="connsiteY2-36" fmla="*/ 476166 h 550082"/>
                  <a:gd name="connsiteX3-37" fmla="*/ 0 w 1714392"/>
                  <a:gd name="connsiteY3-38" fmla="*/ 550082 h 550082"/>
                  <a:gd name="connsiteX4-39" fmla="*/ 454636 w 1714392"/>
                  <a:gd name="connsiteY4-40" fmla="*/ 100262 h 550082"/>
                  <a:gd name="connsiteX0-41" fmla="*/ 454636 w 1908260"/>
                  <a:gd name="connsiteY0-42" fmla="*/ 151213 h 601033"/>
                  <a:gd name="connsiteX1-43" fmla="*/ 1908260 w 1908260"/>
                  <a:gd name="connsiteY1-44" fmla="*/ 0 h 601033"/>
                  <a:gd name="connsiteX2-45" fmla="*/ 1300823 w 1908260"/>
                  <a:gd name="connsiteY2-46" fmla="*/ 527117 h 601033"/>
                  <a:gd name="connsiteX3-47" fmla="*/ 0 w 1908260"/>
                  <a:gd name="connsiteY3-48" fmla="*/ 601033 h 601033"/>
                  <a:gd name="connsiteX4-49" fmla="*/ 454636 w 1908260"/>
                  <a:gd name="connsiteY4-50" fmla="*/ 151213 h 601033"/>
                  <a:gd name="connsiteX0-51" fmla="*/ 675642 w 1908260"/>
                  <a:gd name="connsiteY0-52" fmla="*/ 66773 h 601033"/>
                  <a:gd name="connsiteX1-53" fmla="*/ 1908260 w 1908260"/>
                  <a:gd name="connsiteY1-54" fmla="*/ 0 h 601033"/>
                  <a:gd name="connsiteX2-55" fmla="*/ 1300823 w 1908260"/>
                  <a:gd name="connsiteY2-56" fmla="*/ 527117 h 601033"/>
                  <a:gd name="connsiteX3-57" fmla="*/ 0 w 1908260"/>
                  <a:gd name="connsiteY3-58" fmla="*/ 601033 h 601033"/>
                  <a:gd name="connsiteX4-59" fmla="*/ 675642 w 1908260"/>
                  <a:gd name="connsiteY4-60" fmla="*/ 66773 h 6010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8260" h="601033">
                    <a:moveTo>
                      <a:pt x="675642" y="66773"/>
                    </a:moveTo>
                    <a:lnTo>
                      <a:pt x="1908260" y="0"/>
                    </a:lnTo>
                    <a:lnTo>
                      <a:pt x="1300823" y="527117"/>
                    </a:lnTo>
                    <a:lnTo>
                      <a:pt x="0" y="601033"/>
                    </a:lnTo>
                    <a:lnTo>
                      <a:pt x="675642" y="66773"/>
                    </a:lnTo>
                    <a:close/>
                  </a:path>
                </a:pathLst>
              </a:custGeom>
              <a:solidFill>
                <a:schemeClr val="tx1">
                  <a:lumMod val="65000"/>
                  <a:lumOff val="35000"/>
                </a:schemeClr>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grpSp>
        <p:grpSp>
          <p:nvGrpSpPr>
            <p:cNvPr id="69643" name="Group 4"/>
            <p:cNvGrpSpPr/>
            <p:nvPr/>
          </p:nvGrpSpPr>
          <p:grpSpPr>
            <a:xfrm>
              <a:off x="933500" y="1332374"/>
              <a:ext cx="1262236" cy="3479244"/>
              <a:chOff x="1619672" y="1332374"/>
              <a:chExt cx="1262236" cy="3479244"/>
            </a:xfrm>
          </p:grpSpPr>
          <p:sp>
            <p:nvSpPr>
              <p:cNvPr id="6" name="Rectangle 5"/>
              <p:cNvSpPr/>
              <p:nvPr/>
            </p:nvSpPr>
            <p:spPr>
              <a:xfrm>
                <a:off x="1691680" y="3947522"/>
                <a:ext cx="864096" cy="864096"/>
              </a:xfrm>
              <a:prstGeom prst="rect">
                <a:avLst/>
              </a:prstGeom>
              <a:solidFill>
                <a:schemeClr val="accent1"/>
              </a:solidFill>
              <a:ln>
                <a:noFill/>
              </a:ln>
              <a:scene3d>
                <a:camera prst="perspectiveRight">
                  <a:rot lat="598412" lon="1237643" rev="0"/>
                </a:camera>
                <a:lightRig rig="threePt" dir="t"/>
              </a:scene3d>
              <a:sp3d extrusionH="819150" prstMaterial="flat">
                <a:bevelT w="44450" h="254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ko-KR"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rPr>
                  <a:t>D</a:t>
                </a:r>
                <a:endParaRPr kumimoji="0" lang="ko-KR" altLang="en-US"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endParaRPr>
              </a:p>
            </p:txBody>
          </p:sp>
          <p:sp>
            <p:nvSpPr>
              <p:cNvPr id="7" name="Rectangle 6"/>
              <p:cNvSpPr/>
              <p:nvPr/>
            </p:nvSpPr>
            <p:spPr>
              <a:xfrm>
                <a:off x="2017812" y="3077696"/>
                <a:ext cx="864096" cy="864096"/>
              </a:xfrm>
              <a:prstGeom prst="rect">
                <a:avLst/>
              </a:prstGeom>
              <a:solidFill>
                <a:schemeClr val="accent2"/>
              </a:solidFill>
              <a:ln>
                <a:noFill/>
              </a:ln>
              <a:scene3d>
                <a:camera prst="perspectiveRight">
                  <a:rot lat="300000" lon="20699968" rev="0"/>
                </a:camera>
                <a:lightRig rig="threePt" dir="t"/>
              </a:scene3d>
              <a:sp3d extrusionH="819150" prstMaterial="flat">
                <a:bevelT w="44450" h="44450"/>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ko-KR"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rPr>
                  <a:t>C</a:t>
                </a:r>
                <a:endParaRPr kumimoji="0" lang="ko-KR" altLang="en-US"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endParaRPr>
              </a:p>
            </p:txBody>
          </p:sp>
          <p:sp>
            <p:nvSpPr>
              <p:cNvPr id="8" name="Rectangle 7"/>
              <p:cNvSpPr/>
              <p:nvPr/>
            </p:nvSpPr>
            <p:spPr>
              <a:xfrm>
                <a:off x="1979712" y="1332374"/>
                <a:ext cx="864096" cy="864096"/>
              </a:xfrm>
              <a:prstGeom prst="rect">
                <a:avLst/>
              </a:prstGeom>
              <a:solidFill>
                <a:schemeClr val="accent4"/>
              </a:solidFill>
              <a:ln>
                <a:noFill/>
              </a:ln>
              <a:scene3d>
                <a:camera prst="perspectiveRight">
                  <a:rot lat="21299999" lon="20699968" rev="0"/>
                </a:camera>
                <a:lightRig rig="threePt" dir="t"/>
              </a:scene3d>
              <a:sp3d extrusionH="819150" prstMaterial="flat">
                <a:bevelT w="63500" h="31750"/>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ko-KR"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rPr>
                  <a:t>A</a:t>
                </a:r>
                <a:endParaRPr kumimoji="0" lang="ko-KR" altLang="en-US"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endParaRPr>
              </a:p>
            </p:txBody>
          </p:sp>
          <p:sp>
            <p:nvSpPr>
              <p:cNvPr id="9" name="Rectangle 8"/>
              <p:cNvSpPr/>
              <p:nvPr/>
            </p:nvSpPr>
            <p:spPr>
              <a:xfrm>
                <a:off x="1619672" y="2211710"/>
                <a:ext cx="864096" cy="864096"/>
              </a:xfrm>
              <a:prstGeom prst="rect">
                <a:avLst/>
              </a:prstGeom>
              <a:solidFill>
                <a:schemeClr val="accent3"/>
              </a:solidFill>
              <a:ln>
                <a:noFill/>
              </a:ln>
              <a:scene3d>
                <a:camera prst="perspectiveRight">
                  <a:rot lat="0" lon="1499958" rev="0"/>
                </a:camera>
                <a:lightRig rig="threePt" dir="t"/>
              </a:scene3d>
              <a:sp3d extrusionH="819150" prstMaterial="flat">
                <a:bevelT w="38100" h="4445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ko-KR"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rPr>
                  <a:t>B</a:t>
                </a:r>
                <a:endParaRPr kumimoji="0" lang="ko-KR" altLang="en-US"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endParaRPr>
              </a:p>
            </p:txBody>
          </p:sp>
        </p:grpSp>
      </p:grpSp>
      <p:sp>
        <p:nvSpPr>
          <p:cNvPr id="24" name="Rectangle 23"/>
          <p:cNvSpPr/>
          <p:nvPr/>
        </p:nvSpPr>
        <p:spPr>
          <a:xfrm>
            <a:off x="7556500" y="1341438"/>
            <a:ext cx="122238" cy="1076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25" name="Rectangle 24"/>
          <p:cNvSpPr/>
          <p:nvPr/>
        </p:nvSpPr>
        <p:spPr>
          <a:xfrm>
            <a:off x="7556500" y="4795838"/>
            <a:ext cx="122238" cy="10763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26" name="Rectangle 25"/>
          <p:cNvSpPr/>
          <p:nvPr/>
        </p:nvSpPr>
        <p:spPr>
          <a:xfrm>
            <a:off x="4389438" y="2411413"/>
            <a:ext cx="122238" cy="1076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27" name="Rectangle 26"/>
          <p:cNvSpPr/>
          <p:nvPr/>
        </p:nvSpPr>
        <p:spPr>
          <a:xfrm>
            <a:off x="4389438" y="3792538"/>
            <a:ext cx="122238" cy="1076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28" name="Chevron 13"/>
          <p:cNvSpPr/>
          <p:nvPr/>
        </p:nvSpPr>
        <p:spPr>
          <a:xfrm>
            <a:off x="7051675" y="1685925"/>
            <a:ext cx="292100" cy="388938"/>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29" name="Chevron 78"/>
          <p:cNvSpPr/>
          <p:nvPr/>
        </p:nvSpPr>
        <p:spPr>
          <a:xfrm>
            <a:off x="7051675" y="5138738"/>
            <a:ext cx="292100" cy="38893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30" name="Chevron 79"/>
          <p:cNvSpPr/>
          <p:nvPr/>
        </p:nvSpPr>
        <p:spPr>
          <a:xfrm rot="10800000">
            <a:off x="4743450" y="2754313"/>
            <a:ext cx="292100" cy="390525"/>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31" name="Chevron 80"/>
          <p:cNvSpPr/>
          <p:nvPr/>
        </p:nvSpPr>
        <p:spPr>
          <a:xfrm rot="10800000">
            <a:off x="4743450" y="4135438"/>
            <a:ext cx="292100" cy="39052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69668" name="Rectangles 69667"/>
          <p:cNvSpPr/>
          <p:nvPr/>
        </p:nvSpPr>
        <p:spPr>
          <a:xfrm>
            <a:off x="7937500" y="920750"/>
            <a:ext cx="4051300" cy="2117725"/>
          </a:xfrm>
          <a:prstGeom prst="rect">
            <a:avLst/>
          </a:prstGeom>
          <a:noFill/>
          <a:ln w="15875" cap="flat" cmpd="sng">
            <a:solidFill>
              <a:srgbClr val="FF0000"/>
            </a:solidFill>
            <a:prstDash val="dash"/>
            <a:miter/>
            <a:headEnd type="none" w="med" len="med"/>
            <a:tailEnd type="none" w="med" len="med"/>
          </a:ln>
        </p:spPr>
        <p:txBody>
          <a:bodyPr anchor="ctr" anchorCtr="0">
            <a:spAutoFit/>
          </a:bodyPr>
          <a:p>
            <a:pPr algn="justLow"/>
            <a:r>
              <a:rPr sz="2200" dirty="0">
                <a:latin typeface="Times New Roman" panose="02020603050405020304" charset="0"/>
                <a:cs typeface="Times New Roman" panose="02020603050405020304" charset="0"/>
              </a:rPr>
              <a:t>Em khuyên K nên tìm hiểu rõ hơn về truyền thống dân tộc để thấy được giá trị đặc sắc của truyền thống dân tộc đồng thời ta tự hào hơn về dân tộc, đất nước. </a:t>
            </a:r>
            <a:endParaRPr sz="2200" dirty="0">
              <a:latin typeface="Times New Roman" panose="02020603050405020304" charset="0"/>
              <a:cs typeface="Times New Roman" panose="02020603050405020304" charset="0"/>
            </a:endParaRPr>
          </a:p>
        </p:txBody>
      </p:sp>
      <p:sp>
        <p:nvSpPr>
          <p:cNvPr id="69669" name="Rectangles 69668"/>
          <p:cNvSpPr/>
          <p:nvPr/>
        </p:nvSpPr>
        <p:spPr>
          <a:xfrm>
            <a:off x="7921625" y="3427413"/>
            <a:ext cx="4040188" cy="3155950"/>
          </a:xfrm>
          <a:prstGeom prst="rect">
            <a:avLst/>
          </a:prstGeom>
          <a:noFill/>
          <a:ln w="15875" cap="flat" cmpd="sng">
            <a:solidFill>
              <a:srgbClr val="FF0000"/>
            </a:solidFill>
            <a:prstDash val="dash"/>
            <a:miter/>
            <a:headEnd type="none" w="med" len="med"/>
            <a:tailEnd type="none" w="med" len="med"/>
          </a:ln>
        </p:spPr>
        <p:txBody>
          <a:bodyPr anchor="ctr" anchorCtr="0">
            <a:spAutoFit/>
          </a:bodyPr>
          <a:p>
            <a:pPr algn="justLow"/>
            <a:r>
              <a:rPr sz="2500" dirty="0">
                <a:latin typeface="Times New Roman" panose="02020603050405020304" charset="0"/>
                <a:cs typeface="Times New Roman" panose="02020603050405020304" charset="0"/>
              </a:rPr>
              <a:t>Em khuyên N nên tham gia vì cuộc thi giúp ta vừa học tập thêm về kiến thức vừa giúp cho bản thân tìm hiểu về truyền thống dân tộc từ đó giúp mỗi cá nhân giữ gìn và phát huy truyền thống dân tộc. </a:t>
            </a:r>
            <a:endParaRPr sz="2500" dirty="0">
              <a:latin typeface="Times New Roman" panose="02020603050405020304" charset="0"/>
              <a:cs typeface="Times New Roman" panose="02020603050405020304" charset="0"/>
            </a:endParaRPr>
          </a:p>
        </p:txBody>
      </p:sp>
      <p:sp>
        <p:nvSpPr>
          <p:cNvPr id="69670" name="Rectangles 69669"/>
          <p:cNvSpPr/>
          <p:nvPr/>
        </p:nvSpPr>
        <p:spPr>
          <a:xfrm>
            <a:off x="234950" y="1073150"/>
            <a:ext cx="4090988" cy="2387600"/>
          </a:xfrm>
          <a:prstGeom prst="rect">
            <a:avLst/>
          </a:prstGeom>
          <a:noFill/>
          <a:ln w="9525" cap="flat" cmpd="sng">
            <a:solidFill>
              <a:srgbClr val="FF0000"/>
            </a:solidFill>
            <a:prstDash val="solid"/>
            <a:miter/>
            <a:headEnd type="none" w="med" len="med"/>
            <a:tailEnd type="none" w="med" len="med"/>
          </a:ln>
        </p:spPr>
        <p:txBody>
          <a:bodyPr anchor="ctr" anchorCtr="0">
            <a:spAutoFit/>
          </a:bodyPr>
          <a:p>
            <a:pPr algn="justLow"/>
            <a:r>
              <a:rPr sz="2500" dirty="0">
                <a:latin typeface="Times New Roman" panose="02020603050405020304" charset="0"/>
                <a:cs typeface="Times New Roman" panose="02020603050405020304" charset="0"/>
              </a:rPr>
              <a:t>Trên một diễn đàn thảo luận về truyền thống dân tộc, bạn K cho rằng truyền thống văn hóa của Việt Nam không có nhiều đặc sắc. </a:t>
            </a:r>
            <a:endParaRPr sz="2500" dirty="0">
              <a:latin typeface="Times New Roman" panose="02020603050405020304" charset="0"/>
              <a:cs typeface="Times New Roman" panose="02020603050405020304" charset="0"/>
            </a:endParaRPr>
          </a:p>
        </p:txBody>
      </p:sp>
      <p:sp>
        <p:nvSpPr>
          <p:cNvPr id="69671" name="Rectangles 69670"/>
          <p:cNvSpPr/>
          <p:nvPr/>
        </p:nvSpPr>
        <p:spPr>
          <a:xfrm>
            <a:off x="307975" y="3727450"/>
            <a:ext cx="3968750" cy="2774950"/>
          </a:xfrm>
          <a:prstGeom prst="rect">
            <a:avLst/>
          </a:prstGeom>
          <a:noFill/>
          <a:ln w="15875" cap="flat" cmpd="sng">
            <a:solidFill>
              <a:srgbClr val="FF0000"/>
            </a:solidFill>
            <a:prstDash val="solid"/>
            <a:miter/>
            <a:headEnd type="none" w="med" len="med"/>
            <a:tailEnd type="none" w="med" len="med"/>
          </a:ln>
        </p:spPr>
        <p:txBody>
          <a:bodyPr anchor="ctr" anchorCtr="0">
            <a:spAutoFit/>
          </a:bodyPr>
          <a:p>
            <a:pPr algn="justLow"/>
            <a:r>
              <a:rPr sz="2500" dirty="0">
                <a:latin typeface="Times New Roman" panose="02020603050405020304" charset="0"/>
                <a:cs typeface="Times New Roman" panose="02020603050405020304" charset="0"/>
              </a:rPr>
              <a:t>Nhà trường tổ chức cuộc thi "Tìm hiểu về truyền thống yêu nước của dân tộc Việt Nam", bạn N không muốn tham gia vì cho rằng học sinh chỉ nên tập trung cho việc học tập. </a:t>
            </a:r>
            <a:endParaRPr sz="25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blinds(horizontal)">
                                      <p:cBhvr>
                                        <p:cTn id="7" dur="500"/>
                                        <p:tgtEl>
                                          <p:spTgt spid="696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9634">
                                            <p:txEl>
                                              <p:charRg st="0" end="86"/>
                                            </p:txEl>
                                          </p:spTgt>
                                        </p:tgtEl>
                                        <p:attrNameLst>
                                          <p:attrName>style.visibility</p:attrName>
                                        </p:attrNameLst>
                                      </p:cBhvr>
                                      <p:to>
                                        <p:strVal val="visible"/>
                                      </p:to>
                                    </p:set>
                                    <p:animEffect transition="in" filter="blinds(horizontal)">
                                      <p:cBhvr>
                                        <p:cTn id="12" dur="500"/>
                                        <p:tgtEl>
                                          <p:spTgt spid="69634">
                                            <p:txEl>
                                              <p:charRg st="0" end="8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9635"/>
                                        </p:tgtEl>
                                        <p:attrNameLst>
                                          <p:attrName>style.visibility</p:attrName>
                                        </p:attrNameLst>
                                      </p:cBhvr>
                                      <p:to>
                                        <p:strVal val="visible"/>
                                      </p:to>
                                    </p:set>
                                    <p:animEffect transition="in" filter="blinds(horizontal)">
                                      <p:cBhvr>
                                        <p:cTn id="17" dur="500"/>
                                        <p:tgtEl>
                                          <p:spTgt spid="6963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linds(horizontal)">
                                      <p:cBhvr>
                                        <p:cTn id="20" dur="500"/>
                                        <p:tgtEl>
                                          <p:spTgt spid="3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linds(horizontal)">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linds(horizontal)">
                                      <p:cBhvr>
                                        <p:cTn id="28" dur="500"/>
                                        <p:tgtEl>
                                          <p:spTgt spid="26"/>
                                        </p:tgtEl>
                                      </p:cBhvr>
                                    </p:animEffect>
                                  </p:childTnLst>
                                </p:cTn>
                              </p:par>
                              <p:par>
                                <p:cTn id="29" presetID="3" presetClass="entr" presetSubtype="10" fill="hold" grpId="1"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linds(horizontal)">
                                      <p:cBhvr>
                                        <p:cTn id="31" dur="500"/>
                                        <p:tgtEl>
                                          <p:spTgt spid="3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9670"/>
                                        </p:tgtEl>
                                        <p:attrNameLst>
                                          <p:attrName>style.visibility</p:attrName>
                                        </p:attrNameLst>
                                      </p:cBhvr>
                                      <p:to>
                                        <p:strVal val="visible"/>
                                      </p:to>
                                    </p:set>
                                    <p:animEffect transition="in" filter="blinds(horizontal)">
                                      <p:cBhvr>
                                        <p:cTn id="34" dur="500"/>
                                        <p:tgtEl>
                                          <p:spTgt spid="6967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linds(horizontal)">
                                      <p:cBhvr>
                                        <p:cTn id="39" dur="500"/>
                                        <p:tgtEl>
                                          <p:spTgt spid="27"/>
                                        </p:tgtEl>
                                      </p:cBhvr>
                                    </p:animEffect>
                                  </p:childTnLst>
                                </p:cTn>
                              </p:par>
                              <p:par>
                                <p:cTn id="40" presetID="3" presetClass="entr" presetSubtype="10" fill="hold" grpId="1"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linds(horizontal)">
                                      <p:cBhvr>
                                        <p:cTn id="42" dur="500"/>
                                        <p:tgtEl>
                                          <p:spTgt spid="3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9671"/>
                                        </p:tgtEl>
                                        <p:attrNameLst>
                                          <p:attrName>style.visibility</p:attrName>
                                        </p:attrNameLst>
                                      </p:cBhvr>
                                      <p:to>
                                        <p:strVal val="visible"/>
                                      </p:to>
                                    </p:set>
                                    <p:animEffect transition="in" filter="blinds(horizontal)">
                                      <p:cBhvr>
                                        <p:cTn id="45" dur="500"/>
                                        <p:tgtEl>
                                          <p:spTgt spid="6967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linds(horizontal)">
                                      <p:cBhvr>
                                        <p:cTn id="50" dur="500"/>
                                        <p:tgtEl>
                                          <p:spTgt spid="2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linds(horizontal)">
                                      <p:cBhvr>
                                        <p:cTn id="53" dur="500"/>
                                        <p:tgtEl>
                                          <p:spTgt spid="28"/>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69668"/>
                                        </p:tgtEl>
                                        <p:attrNameLst>
                                          <p:attrName>style.visibility</p:attrName>
                                        </p:attrNameLst>
                                      </p:cBhvr>
                                      <p:to>
                                        <p:strVal val="visible"/>
                                      </p:to>
                                    </p:set>
                                    <p:animEffect transition="in" filter="blinds(horizontal)">
                                      <p:cBhvr>
                                        <p:cTn id="56" dur="500"/>
                                        <p:tgtEl>
                                          <p:spTgt spid="69668"/>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linds(horizontal)">
                                      <p:cBhvr>
                                        <p:cTn id="61" dur="500"/>
                                        <p:tgtEl>
                                          <p:spTgt spid="2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linds(horizontal)">
                                      <p:cBhvr>
                                        <p:cTn id="64" dur="500"/>
                                        <p:tgtEl>
                                          <p:spTgt spid="29"/>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69669"/>
                                        </p:tgtEl>
                                        <p:attrNameLst>
                                          <p:attrName>style.visibility</p:attrName>
                                        </p:attrNameLst>
                                      </p:cBhvr>
                                      <p:to>
                                        <p:strVal val="visible"/>
                                      </p:to>
                                    </p:set>
                                    <p:animEffect transition="in" filter="blinds(horizontal)">
                                      <p:cBhvr>
                                        <p:cTn id="67" dur="500"/>
                                        <p:tgtEl>
                                          <p:spTgt spid="69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nimBg="1" build="p"/>
      <p:bldP spid="24" grpId="0" animBg="1"/>
      <p:bldP spid="25" grpId="0" animBg="1"/>
      <p:bldP spid="26" grpId="0" animBg="1"/>
      <p:bldP spid="27" grpId="0" animBg="1"/>
      <p:bldP spid="28" grpId="0" animBg="1"/>
      <p:bldP spid="29" grpId="0" animBg="1"/>
      <p:bldP spid="30" grpId="0" animBg="1"/>
      <p:bldP spid="30" grpId="1" animBg="1"/>
      <p:bldP spid="31" grpId="0" animBg="1"/>
      <p:bldP spid="31" grpId="1" animBg="1"/>
      <p:bldP spid="69668" grpId="0" animBg="1"/>
      <p:bldP spid="69669" grpId="0" animBg="1"/>
      <p:bldP spid="69670" grpId="0" animBg="1"/>
      <p:bldP spid="696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9" name="Rectangles 51218"/>
          <p:cNvSpPr/>
          <p:nvPr/>
        </p:nvSpPr>
        <p:spPr>
          <a:xfrm>
            <a:off x="165100" y="100013"/>
            <a:ext cx="11998325" cy="1235075"/>
          </a:xfrm>
          <a:prstGeom prst="rect">
            <a:avLst/>
          </a:prstGeom>
          <a:noFill/>
          <a:ln w="9525">
            <a:noFill/>
          </a:ln>
        </p:spPr>
        <p:txBody>
          <a:bodyPr anchor="ctr" anchorCtr="0">
            <a:spAutoFit/>
          </a:bodyPr>
          <a:p>
            <a:r>
              <a:rPr sz="2500" b="1" dirty="0"/>
              <a:t>Câu hỏi 4. </a:t>
            </a:r>
            <a:r>
              <a:rPr sz="2500" dirty="0"/>
              <a:t>Hãy kể tên một số truyền thống tốt đẹp của dân tộc Việt Nam và nêu những thái độ, việc làm phù hợp và không phù hợp với truyền thống đó theo bảng gợi ý: </a:t>
            </a:r>
            <a:endParaRPr sz="2500" dirty="0"/>
          </a:p>
        </p:txBody>
      </p:sp>
      <p:graphicFrame>
        <p:nvGraphicFramePr>
          <p:cNvPr id="51349" name="Table 51348"/>
          <p:cNvGraphicFramePr/>
          <p:nvPr/>
        </p:nvGraphicFramePr>
        <p:xfrm>
          <a:off x="395288" y="1427163"/>
          <a:ext cx="11269663" cy="5019675"/>
        </p:xfrm>
        <a:graphic>
          <a:graphicData uri="http://schemas.openxmlformats.org/drawingml/2006/table">
            <a:tbl>
              <a:tblPr/>
              <a:tblGrid>
                <a:gridCol w="1441450"/>
                <a:gridCol w="4914900"/>
                <a:gridCol w="4913313"/>
              </a:tblGrid>
              <a:tr h="608013">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1700" b="1">
                          <a:solidFill>
                            <a:srgbClr val="000000"/>
                          </a:solidFill>
                          <a:latin typeface="Times New Roman" panose="02020603050405020304" charset="0"/>
                          <a:cs typeface="Times New Roman" panose="02020603050405020304" charset="0"/>
                        </a:rPr>
                        <a:t>T</a:t>
                      </a:r>
                      <a:r>
                        <a:rPr sz="1700" b="1" dirty="0">
                          <a:solidFill>
                            <a:srgbClr val="000000"/>
                          </a:solidFill>
                          <a:latin typeface="Times New Roman" panose="02020603050405020304" charset="0"/>
                          <a:cs typeface="Times New Roman" panose="02020603050405020304" charset="0"/>
                        </a:rPr>
                        <a:t>ên</a:t>
                      </a:r>
                      <a:endParaRPr sz="1700" dirty="0">
                        <a:latin typeface="Times New Roman" panose="02020603050405020304" charset="0"/>
                        <a:cs typeface="Times New Roman" panose="02020603050405020304" charset="0"/>
                      </a:endParaRPr>
                    </a:p>
                    <a:p>
                      <a:pPr lvl="0" algn="ctr" eaLnBrk="0" hangingPunct="0">
                        <a:buNone/>
                      </a:pPr>
                      <a:r>
                        <a:rPr sz="1700" b="1" dirty="0">
                          <a:solidFill>
                            <a:srgbClr val="000000"/>
                          </a:solidFill>
                          <a:latin typeface="Times New Roman" panose="02020603050405020304" charset="0"/>
                          <a:cs typeface="Times New Roman" panose="02020603050405020304" charset="0"/>
                        </a:rPr>
                        <a:t>truyền thống</a:t>
                      </a:r>
                      <a:endParaRPr lang="en-US" sz="1700" dirty="0">
                        <a:latin typeface="Times New Roman" panose="02020603050405020304" charset="0"/>
                        <a:ea typeface="Times New Roman" panose="0202060305040502030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1700" b="1" dirty="0">
                          <a:solidFill>
                            <a:srgbClr val="000000"/>
                          </a:solidFill>
                          <a:latin typeface="Times New Roman" panose="02020603050405020304" charset="0"/>
                          <a:cs typeface="Times New Roman" panose="02020603050405020304" charset="0"/>
                        </a:rPr>
                        <a:t>Thái độ, việc l</a:t>
                      </a:r>
                      <a:r>
                        <a:rPr sz="1700" b="1" dirty="0">
                          <a:solidFill>
                            <a:srgbClr val="000000"/>
                          </a:solidFill>
                          <a:latin typeface="Times New Roman" panose="02020603050405020304" charset="0"/>
                          <a:ea typeface="Times New Roman" panose="02020603050405020304" charset="0"/>
                        </a:rPr>
                        <a:t>à</a:t>
                      </a:r>
                      <a:r>
                        <a:rPr sz="1700" b="1" dirty="0">
                          <a:solidFill>
                            <a:srgbClr val="000000"/>
                          </a:solidFill>
                          <a:latin typeface="Times New Roman" panose="02020603050405020304" charset="0"/>
                          <a:cs typeface="Times New Roman" panose="02020603050405020304" charset="0"/>
                        </a:rPr>
                        <a:t>m</a:t>
                      </a:r>
                      <a:endParaRPr sz="1700" dirty="0">
                        <a:latin typeface="Times New Roman" panose="02020603050405020304" charset="0"/>
                        <a:cs typeface="Times New Roman" panose="02020603050405020304" charset="0"/>
                      </a:endParaRPr>
                    </a:p>
                    <a:p>
                      <a:pPr lvl="0" algn="ctr" eaLnBrk="0" hangingPunct="0">
                        <a:buNone/>
                      </a:pPr>
                      <a:r>
                        <a:rPr sz="1700" b="1" dirty="0">
                          <a:solidFill>
                            <a:srgbClr val="000000"/>
                          </a:solidFill>
                          <a:latin typeface="Times New Roman" panose="02020603050405020304" charset="0"/>
                          <a:cs typeface="Times New Roman" panose="02020603050405020304" charset="0"/>
                        </a:rPr>
                        <a:t>phù hợp</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1700" b="1" dirty="0">
                          <a:solidFill>
                            <a:srgbClr val="000000"/>
                          </a:solidFill>
                          <a:latin typeface="Times New Roman" panose="02020603050405020304" charset="0"/>
                          <a:cs typeface="Times New Roman" panose="02020603050405020304" charset="0"/>
                        </a:rPr>
                        <a:t>Thái độ, việc l</a:t>
                      </a:r>
                      <a:r>
                        <a:rPr sz="1700" b="1" dirty="0">
                          <a:solidFill>
                            <a:srgbClr val="000000"/>
                          </a:solidFill>
                          <a:latin typeface="Times New Roman" panose="02020603050405020304" charset="0"/>
                          <a:ea typeface="Times New Roman" panose="02020603050405020304" charset="0"/>
                        </a:rPr>
                        <a:t>à</a:t>
                      </a:r>
                      <a:r>
                        <a:rPr sz="1700" b="1" dirty="0">
                          <a:solidFill>
                            <a:srgbClr val="000000"/>
                          </a:solidFill>
                          <a:latin typeface="Times New Roman" panose="02020603050405020304" charset="0"/>
                          <a:cs typeface="Times New Roman" panose="02020603050405020304" charset="0"/>
                        </a:rPr>
                        <a:t>m</a:t>
                      </a:r>
                      <a:endParaRPr sz="1700" dirty="0">
                        <a:latin typeface="Times New Roman" panose="02020603050405020304" charset="0"/>
                        <a:cs typeface="Times New Roman" panose="02020603050405020304" charset="0"/>
                      </a:endParaRPr>
                    </a:p>
                    <a:p>
                      <a:pPr lvl="0" algn="ctr" eaLnBrk="0" hangingPunct="0">
                        <a:buNone/>
                      </a:pPr>
                      <a:r>
                        <a:rPr sz="1700" b="1" dirty="0">
                          <a:solidFill>
                            <a:srgbClr val="000000"/>
                          </a:solidFill>
                          <a:latin typeface="Times New Roman" panose="02020603050405020304" charset="0"/>
                          <a:cs typeface="Times New Roman" panose="02020603050405020304" charset="0"/>
                        </a:rPr>
                        <a:t>không phù hợp</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25537">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1700" dirty="0">
                          <a:solidFill>
                            <a:srgbClr val="000000"/>
                          </a:solidFill>
                          <a:latin typeface="Times New Roman" panose="02020603050405020304" charset="0"/>
                          <a:cs typeface="Times New Roman" panose="02020603050405020304" charset="0"/>
                        </a:rPr>
                        <a:t>Cần cù</a:t>
                      </a:r>
                      <a:endParaRPr sz="1700" dirty="0">
                        <a:latin typeface="Times New Roman" panose="02020603050405020304" charset="0"/>
                        <a:cs typeface="Times New Roman" panose="02020603050405020304" charset="0"/>
                      </a:endParaRPr>
                    </a:p>
                    <a:p>
                      <a:pPr lvl="0" algn="ctr" eaLnBrk="0" hangingPunct="0">
                        <a:buNone/>
                      </a:pPr>
                      <a:r>
                        <a:rPr sz="1700" dirty="0">
                          <a:solidFill>
                            <a:srgbClr val="000000"/>
                          </a:solidFill>
                          <a:latin typeface="Times New Roman" panose="02020603050405020304" charset="0"/>
                          <a:cs typeface="Times New Roman" panose="02020603050405020304" charset="0"/>
                        </a:rPr>
                        <a:t>lao động</a:t>
                      </a:r>
                      <a:endParaRPr lang="en-US" sz="1700" dirty="0">
                        <a:latin typeface="Times New Roman" panose="02020603050405020304" charset="0"/>
                        <a:ea typeface="Times New Roman" panose="0202060305040502030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1700" dirty="0">
                          <a:solidFill>
                            <a:srgbClr val="000000"/>
                          </a:solidFill>
                          <a:latin typeface="Times New Roman" panose="02020603050405020304" charset="0"/>
                          <a:cs typeface="Times New Roman" panose="02020603050405020304" charset="0"/>
                        </a:rPr>
                        <a:t>- Chăm chỉ, nỗ lực l</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m việc hết mình để ho</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n th</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nh các công việc, nhiệm vụ được giao.</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Luôn tự giác, tích cực trong lao động không cần ai phải nhắc nhở.</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1700" dirty="0">
                          <a:solidFill>
                            <a:srgbClr val="000000"/>
                          </a:solidFill>
                          <a:latin typeface="Times New Roman" panose="02020603050405020304" charset="0"/>
                          <a:cs typeface="Times New Roman" panose="02020603050405020304" charset="0"/>
                        </a:rPr>
                        <a:t>- Lười biếng, ỷ lại v</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o người khác, thích hưởng thụ,</a:t>
                      </a:r>
                      <a:r>
                        <a:rPr sz="1700" dirty="0">
                          <a:solidFill>
                            <a:srgbClr val="000000"/>
                          </a:solidFill>
                          <a:latin typeface="Times New Roman" panose="02020603050405020304" charset="0"/>
                          <a:ea typeface="Times New Roman" panose="02020603050405020304" charset="0"/>
                        </a:rPr>
                        <a:t>…</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L</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m việc một cách hời hợt, qua loa, đại khái,</a:t>
                      </a:r>
                      <a:r>
                        <a:rPr sz="1700" dirty="0">
                          <a:solidFill>
                            <a:srgbClr val="000000"/>
                          </a:solidFill>
                          <a:latin typeface="Times New Roman" panose="02020603050405020304" charset="0"/>
                          <a:ea typeface="Times New Roman" panose="02020603050405020304" charset="0"/>
                        </a:rPr>
                        <a:t>…</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90182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1700" dirty="0">
                          <a:solidFill>
                            <a:srgbClr val="000000"/>
                          </a:solidFill>
                          <a:latin typeface="Times New Roman" panose="02020603050405020304" charset="0"/>
                          <a:cs typeface="Times New Roman" panose="02020603050405020304" charset="0"/>
                        </a:rPr>
                        <a:t>Hiếu học</a:t>
                      </a:r>
                      <a:endParaRPr lang="en-US" sz="1700" dirty="0">
                        <a:latin typeface="Times New Roman" panose="02020603050405020304" charset="0"/>
                        <a:ea typeface="Times New Roman" panose="0202060305040502030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1700" dirty="0">
                          <a:solidFill>
                            <a:srgbClr val="000000"/>
                          </a:solidFill>
                          <a:latin typeface="Times New Roman" panose="02020603050405020304" charset="0"/>
                          <a:cs typeface="Times New Roman" panose="02020603050405020304" charset="0"/>
                        </a:rPr>
                        <a:t>- Luôn chủ động tìm tòi, học hỏi để mở rộng v</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nâng cao vốn hiểu biết.</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Tích cực, tự giác trong học tập, không cần ai phải nhắc nhở.</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Tập trung chú ý nghe giảng.</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Luôn nỗ lực để ho</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n th</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nh tốt nhất nhiệm vụ học tập được giao.</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1700" dirty="0">
                          <a:solidFill>
                            <a:srgbClr val="000000"/>
                          </a:solidFill>
                          <a:latin typeface="Times New Roman" panose="02020603050405020304" charset="0"/>
                          <a:cs typeface="Times New Roman" panose="02020603050405020304" charset="0"/>
                        </a:rPr>
                        <a:t>- Thụ động, lười nhác; không chịu học hỏi kiến thức mới.</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Cần có người nhắc nhở mới chịu học tập.</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Nói chuyện v</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l</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m việc riêng trong giờ học.</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Thực hiện các nhiệm vụ học tập một cách qua loa hoặc ỷ lại v</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o người khác.</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8430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1700" dirty="0">
                          <a:solidFill>
                            <a:srgbClr val="000000"/>
                          </a:solidFill>
                          <a:latin typeface="Times New Roman" panose="02020603050405020304" charset="0"/>
                          <a:cs typeface="Times New Roman" panose="02020603050405020304" charset="0"/>
                        </a:rPr>
                        <a:t>Hiếu thảo</a:t>
                      </a:r>
                      <a:endParaRPr lang="en-US" sz="1700" dirty="0">
                        <a:latin typeface="Times New Roman" panose="02020603050405020304" charset="0"/>
                        <a:ea typeface="Times New Roman" panose="0202060305040502030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1700" dirty="0">
                          <a:solidFill>
                            <a:srgbClr val="000000"/>
                          </a:solidFill>
                          <a:latin typeface="Times New Roman" panose="02020603050405020304" charset="0"/>
                          <a:cs typeface="Times New Roman" panose="02020603050405020304" charset="0"/>
                        </a:rPr>
                        <a:t>- Lễ phép, kính trọng ông b</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cha mẹ.</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Quan tâm, chăm sóc v</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phụng dưỡng ông b</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cha mẹ.</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Giúp đỡ ông b</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cha mẹ những việc l</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m phù hợp với lứa tuổi.</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1700" dirty="0">
                          <a:solidFill>
                            <a:srgbClr val="000000"/>
                          </a:solidFill>
                          <a:latin typeface="Times New Roman" panose="02020603050405020304" charset="0"/>
                          <a:cs typeface="Times New Roman" panose="02020603050405020304" charset="0"/>
                        </a:rPr>
                        <a:t>- Vô lễ, thiếu sự tôn trọng, xúc phạm ông b</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cha mẹ.</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Thiếu sự quan tâm, yêu thương hoặc ngược đãi ông b</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cha mẹ.</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Ỷ lại, lười biếng, không giúp đỡ ông b</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cha mẹ</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349"/>
                                        </p:tgtEl>
                                        <p:attrNameLst>
                                          <p:attrName>style.visibility</p:attrName>
                                        </p:attrNameLst>
                                      </p:cBhvr>
                                      <p:to>
                                        <p:strVal val="visible"/>
                                      </p:to>
                                    </p:set>
                                    <p:animEffect transition="in" filter="blinds(horizontal)">
                                      <p:cBhvr>
                                        <p:cTn id="7" dur="500"/>
                                        <p:tgtEl>
                                          <p:spTgt spid="51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61" name="Rectangles 70660"/>
          <p:cNvSpPr/>
          <p:nvPr/>
        </p:nvSpPr>
        <p:spPr>
          <a:xfrm>
            <a:off x="358775" y="608013"/>
            <a:ext cx="3843338" cy="3616325"/>
          </a:xfrm>
          <a:prstGeom prst="rect">
            <a:avLst/>
          </a:prstGeom>
          <a:noFill/>
          <a:ln w="15875" cap="flat" cmpd="sng">
            <a:solidFill>
              <a:srgbClr val="FF0000"/>
            </a:solidFill>
            <a:prstDash val="dash"/>
            <a:miter/>
            <a:headEnd type="none" w="med" len="med"/>
            <a:tailEnd type="none" w="med" len="med"/>
          </a:ln>
        </p:spPr>
        <p:txBody>
          <a:bodyPr anchor="ctr" anchorCtr="0">
            <a:spAutoFit/>
          </a:bodyPr>
          <a:p>
            <a:pPr algn="justLow"/>
            <a:r>
              <a:rPr sz="2300" dirty="0"/>
              <a:t>Từ khi lên làm trưởng phòng tổ chức ở công ty M, ông H đã nghiên cứu chính sách đãi ngộ nhân viên của các doanh nghiệp là đối thủ cạnh tranh với công ty để đề xuất mức lương, thưởng cao hơn hẳn cho những nhân viên có nhiều đóng góp cho công ty M. </a:t>
            </a:r>
            <a:endParaRPr sz="2300" dirty="0"/>
          </a:p>
        </p:txBody>
      </p:sp>
      <p:sp>
        <p:nvSpPr>
          <p:cNvPr id="70662" name="Rectangles 70661"/>
          <p:cNvSpPr/>
          <p:nvPr/>
        </p:nvSpPr>
        <p:spPr>
          <a:xfrm>
            <a:off x="4503738" y="407988"/>
            <a:ext cx="3732212" cy="473075"/>
          </a:xfrm>
          <a:prstGeom prst="rect">
            <a:avLst/>
          </a:prstGeom>
          <a:solidFill>
            <a:srgbClr val="FF0000"/>
          </a:solidFill>
          <a:ln w="9525">
            <a:noFill/>
          </a:ln>
        </p:spPr>
        <p:txBody>
          <a:bodyPr wrap="none" anchor="ctr" anchorCtr="0">
            <a:spAutoFit/>
          </a:bodyPr>
          <a:p>
            <a:pPr algn="justLow"/>
            <a:r>
              <a:rPr sz="2500" dirty="0">
                <a:solidFill>
                  <a:schemeClr val="bg1"/>
                </a:solidFill>
              </a:rPr>
              <a:t>Bài 5: Giải đáp thắc mắc </a:t>
            </a:r>
            <a:endParaRPr sz="2500" dirty="0">
              <a:solidFill>
                <a:schemeClr val="bg1"/>
              </a:solidFill>
            </a:endParaRPr>
          </a:p>
        </p:txBody>
      </p:sp>
      <p:sp>
        <p:nvSpPr>
          <p:cNvPr id="70663" name="Rectangles 70662"/>
          <p:cNvSpPr/>
          <p:nvPr/>
        </p:nvSpPr>
        <p:spPr>
          <a:xfrm>
            <a:off x="8564563" y="1344613"/>
            <a:ext cx="3159125" cy="4800600"/>
          </a:xfrm>
          <a:prstGeom prst="rect">
            <a:avLst/>
          </a:prstGeom>
          <a:noFill/>
          <a:ln w="19050" cap="flat" cmpd="sng">
            <a:solidFill>
              <a:srgbClr val="FF0000"/>
            </a:solidFill>
            <a:prstDash val="dash"/>
            <a:miter/>
            <a:headEnd type="none" w="med" len="med"/>
            <a:tailEnd type="none" w="med" len="med"/>
          </a:ln>
        </p:spPr>
        <p:txBody>
          <a:bodyPr anchor="ctr" anchorCtr="0">
            <a:spAutoFit/>
          </a:bodyPr>
          <a:p>
            <a:pPr algn="justLow"/>
            <a:r>
              <a:rPr sz="2200" dirty="0"/>
              <a:t>Công ty M cần có mức lương, thưởng cao cho các nhân viên có nhiều đóng góp cho công ty vì các nhân viên này là nhân tố quan trọng tạo nên năng lực cạnh tranh của doanh nghiệp so với đối thủ nên cần có chính sách khích lệ, động viên để giữ chân và thúc đẩy các nhân viên này cống hiến cho doanh nghiệp. </a:t>
            </a:r>
            <a:endParaRPr sz="2200" dirty="0"/>
          </a:p>
        </p:txBody>
      </p:sp>
      <p:sp>
        <p:nvSpPr>
          <p:cNvPr id="48" name="Right Triangle 47"/>
          <p:cNvSpPr/>
          <p:nvPr/>
        </p:nvSpPr>
        <p:spPr>
          <a:xfrm rot="5400000">
            <a:off x="5845969" y="3193256"/>
            <a:ext cx="938213" cy="936625"/>
          </a:xfrm>
          <a:prstGeom prst="rtTriangle">
            <a:avLst/>
          </a:prstGeom>
          <a:gradFill flip="none" rotWithShape="1">
            <a:gsLst>
              <a:gs pos="0">
                <a:srgbClr val="9DDFAF"/>
              </a:gs>
              <a:gs pos="76000">
                <a:srgbClr val="83C696"/>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3" name="Group 52"/>
          <p:cNvGrpSpPr/>
          <p:nvPr/>
        </p:nvGrpSpPr>
        <p:grpSpPr>
          <a:xfrm>
            <a:off x="4306252" y="2264884"/>
            <a:ext cx="2712455" cy="1086679"/>
            <a:chOff x="4117339" y="3732496"/>
            <a:chExt cx="2712455" cy="1086679"/>
          </a:xfrm>
          <a:effectLst>
            <a:outerShdw blurRad="88900" dist="76200" dir="8100000" algn="tr" rotWithShape="0">
              <a:prstClr val="black">
                <a:alpha val="40000"/>
              </a:prstClr>
            </a:outerShdw>
          </a:effectLst>
        </p:grpSpPr>
        <p:sp>
          <p:nvSpPr>
            <p:cNvPr id="54" name="Freeform: Shape 53"/>
            <p:cNvSpPr/>
            <p:nvPr/>
          </p:nvSpPr>
          <p:spPr>
            <a:xfrm flipH="1">
              <a:off x="4117339" y="3732496"/>
              <a:ext cx="2504271" cy="1086679"/>
            </a:xfrm>
            <a:custGeom>
              <a:avLst/>
              <a:gdLst>
                <a:gd name="connsiteX0" fmla="*/ 1533130 w 2504271"/>
                <a:gd name="connsiteY0" fmla="*/ 0 h 1086679"/>
                <a:gd name="connsiteX1" fmla="*/ 2504271 w 2504271"/>
                <a:gd name="connsiteY1" fmla="*/ 543340 h 1086679"/>
                <a:gd name="connsiteX2" fmla="*/ 1533130 w 2504271"/>
                <a:gd name="connsiteY2" fmla="*/ 1086679 h 1086679"/>
                <a:gd name="connsiteX3" fmla="*/ 1533130 w 2504271"/>
                <a:gd name="connsiteY3" fmla="*/ 942585 h 1086679"/>
                <a:gd name="connsiteX4" fmla="*/ 0 w 2504271"/>
                <a:gd name="connsiteY4" fmla="*/ 942585 h 1086679"/>
                <a:gd name="connsiteX5" fmla="*/ 798491 w 2504271"/>
                <a:gd name="connsiteY5" fmla="*/ 144094 h 1086679"/>
                <a:gd name="connsiteX6" fmla="*/ 1533130 w 2504271"/>
                <a:gd name="connsiteY6" fmla="*/ 144094 h 108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271" h="1086679">
                  <a:moveTo>
                    <a:pt x="1533130" y="0"/>
                  </a:moveTo>
                  <a:lnTo>
                    <a:pt x="2504271" y="543340"/>
                  </a:lnTo>
                  <a:lnTo>
                    <a:pt x="1533130" y="1086679"/>
                  </a:lnTo>
                  <a:lnTo>
                    <a:pt x="1533130" y="942585"/>
                  </a:lnTo>
                  <a:lnTo>
                    <a:pt x="0" y="942585"/>
                  </a:lnTo>
                  <a:lnTo>
                    <a:pt x="798491" y="144094"/>
                  </a:lnTo>
                  <a:lnTo>
                    <a:pt x="1533130" y="144094"/>
                  </a:lnTo>
                  <a:close/>
                </a:path>
              </a:pathLst>
            </a:custGeom>
            <a:gradFill flip="none" rotWithShape="1">
              <a:gsLst>
                <a:gs pos="0">
                  <a:srgbClr val="9DDFAF"/>
                </a:gs>
                <a:gs pos="76000">
                  <a:srgbClr val="5CB475"/>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 name="Right Triangle 54"/>
            <p:cNvSpPr/>
            <p:nvPr/>
          </p:nvSpPr>
          <p:spPr>
            <a:xfrm flipH="1" flipV="1">
              <a:off x="4117340" y="4275835"/>
              <a:ext cx="971550" cy="543339"/>
            </a:xfrm>
            <a:prstGeom prst="rtTriangle">
              <a:avLst/>
            </a:prstGeom>
            <a:gradFill flip="none" rotWithShape="1">
              <a:gsLst>
                <a:gs pos="0">
                  <a:srgbClr val="F2F4F3">
                    <a:alpha val="0"/>
                  </a:srgbClr>
                </a:gs>
                <a:gs pos="46028">
                  <a:srgbClr val="9DDFAF">
                    <a:alpha val="0"/>
                  </a:srgbClr>
                </a:gs>
                <a:gs pos="86000">
                  <a:srgbClr val="5CB47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 name="Rectangle 55"/>
            <p:cNvSpPr/>
            <p:nvPr/>
          </p:nvSpPr>
          <p:spPr>
            <a:xfrm rot="18864124" flipH="1">
              <a:off x="6089091" y="3632344"/>
              <a:ext cx="209851" cy="1271555"/>
            </a:xfrm>
            <a:prstGeom prst="rect">
              <a:avLst/>
            </a:prstGeom>
            <a:solidFill>
              <a:schemeClr val="bg1">
                <a:alpha val="54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9" name="Group 48"/>
          <p:cNvGrpSpPr/>
          <p:nvPr/>
        </p:nvGrpSpPr>
        <p:grpSpPr>
          <a:xfrm>
            <a:off x="5637796" y="3246849"/>
            <a:ext cx="2712455" cy="1086679"/>
            <a:chOff x="5488571" y="4714460"/>
            <a:chExt cx="2712455" cy="1086679"/>
          </a:xfrm>
          <a:effectLst>
            <a:outerShdw blurRad="127000" dist="76200" dir="2700000" algn="tl" rotWithShape="0">
              <a:prstClr val="black">
                <a:alpha val="40000"/>
              </a:prstClr>
            </a:outerShdw>
          </a:effectLst>
        </p:grpSpPr>
        <p:sp>
          <p:nvSpPr>
            <p:cNvPr id="50" name="Freeform: Shape 49"/>
            <p:cNvSpPr/>
            <p:nvPr/>
          </p:nvSpPr>
          <p:spPr>
            <a:xfrm>
              <a:off x="5696755" y="4714460"/>
              <a:ext cx="2504271" cy="1086679"/>
            </a:xfrm>
            <a:custGeom>
              <a:avLst/>
              <a:gdLst>
                <a:gd name="connsiteX0" fmla="*/ 1533130 w 2504271"/>
                <a:gd name="connsiteY0" fmla="*/ 0 h 1086679"/>
                <a:gd name="connsiteX1" fmla="*/ 2504271 w 2504271"/>
                <a:gd name="connsiteY1" fmla="*/ 543340 h 1086679"/>
                <a:gd name="connsiteX2" fmla="*/ 1533130 w 2504271"/>
                <a:gd name="connsiteY2" fmla="*/ 1086679 h 1086679"/>
                <a:gd name="connsiteX3" fmla="*/ 1533130 w 2504271"/>
                <a:gd name="connsiteY3" fmla="*/ 942585 h 1086679"/>
                <a:gd name="connsiteX4" fmla="*/ 0 w 2504271"/>
                <a:gd name="connsiteY4" fmla="*/ 942585 h 1086679"/>
                <a:gd name="connsiteX5" fmla="*/ 798491 w 2504271"/>
                <a:gd name="connsiteY5" fmla="*/ 144094 h 1086679"/>
                <a:gd name="connsiteX6" fmla="*/ 1533130 w 2504271"/>
                <a:gd name="connsiteY6" fmla="*/ 144094 h 108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271" h="1086679">
                  <a:moveTo>
                    <a:pt x="1533130" y="0"/>
                  </a:moveTo>
                  <a:lnTo>
                    <a:pt x="2504271" y="543340"/>
                  </a:lnTo>
                  <a:lnTo>
                    <a:pt x="1533130" y="1086679"/>
                  </a:lnTo>
                  <a:lnTo>
                    <a:pt x="1533130" y="942585"/>
                  </a:lnTo>
                  <a:lnTo>
                    <a:pt x="0" y="942585"/>
                  </a:lnTo>
                  <a:lnTo>
                    <a:pt x="798491" y="144094"/>
                  </a:lnTo>
                  <a:lnTo>
                    <a:pt x="1533130" y="144094"/>
                  </a:lnTo>
                  <a:close/>
                </a:path>
              </a:pathLst>
            </a:custGeom>
            <a:gradFill flip="none" rotWithShape="1">
              <a:gsLst>
                <a:gs pos="0">
                  <a:srgbClr val="9DD9F3"/>
                </a:gs>
                <a:gs pos="76000">
                  <a:srgbClr val="4B99C9"/>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 name="Right Triangle 50"/>
            <p:cNvSpPr/>
            <p:nvPr/>
          </p:nvSpPr>
          <p:spPr>
            <a:xfrm flipV="1">
              <a:off x="7229475" y="5257799"/>
              <a:ext cx="971550" cy="543339"/>
            </a:xfrm>
            <a:prstGeom prst="rtTriangle">
              <a:avLst/>
            </a:prstGeom>
            <a:gradFill flip="none" rotWithShape="1">
              <a:gsLst>
                <a:gs pos="0">
                  <a:srgbClr val="F2F4F3">
                    <a:alpha val="0"/>
                  </a:srgbClr>
                </a:gs>
                <a:gs pos="46028">
                  <a:srgbClr val="8ABBD9">
                    <a:alpha val="0"/>
                  </a:srgbClr>
                </a:gs>
                <a:gs pos="86000">
                  <a:srgbClr val="4B99C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2" name="Rectangle 51"/>
            <p:cNvSpPr/>
            <p:nvPr/>
          </p:nvSpPr>
          <p:spPr>
            <a:xfrm rot="2735876">
              <a:off x="6019423" y="4614308"/>
              <a:ext cx="209851" cy="1271555"/>
            </a:xfrm>
            <a:prstGeom prst="rect">
              <a:avLst/>
            </a:prstGeom>
            <a:solidFill>
              <a:schemeClr val="bg1">
                <a:alpha val="54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0670" name="Rectangles 70669"/>
          <p:cNvSpPr/>
          <p:nvPr/>
        </p:nvSpPr>
        <p:spPr>
          <a:xfrm>
            <a:off x="360363" y="4456113"/>
            <a:ext cx="3762375" cy="2101850"/>
          </a:xfrm>
          <a:prstGeom prst="rect">
            <a:avLst/>
          </a:prstGeom>
          <a:solidFill>
            <a:srgbClr val="FFCC99"/>
          </a:solidFill>
          <a:ln w="9525">
            <a:noFill/>
          </a:ln>
        </p:spPr>
        <p:txBody>
          <a:bodyPr anchor="ctr" anchorCtr="0">
            <a:spAutoFit/>
          </a:bodyPr>
          <a:p>
            <a:pPr algn="justLow"/>
            <a:r>
              <a:rPr sz="2200" dirty="0"/>
              <a:t>Theo em, vì sao công ty M cần có mức lương, thưởng cho các nhân viên có nhiều đóng góp cho công ty cao hơn so với các doanh nghiệp đối thủ cạnh tranh? </a:t>
            </a:r>
            <a:endParaRPr sz="2200" dirty="0"/>
          </a:p>
        </p:txBody>
      </p:sp>
      <p:pic>
        <p:nvPicPr>
          <p:cNvPr id="70671" name="Picture 70670" descr="hinh-anh-thi-truong-canh-tranh-hoan-hao-1"/>
          <p:cNvPicPr>
            <a:picLocks noChangeAspect="1"/>
          </p:cNvPicPr>
          <p:nvPr/>
        </p:nvPicPr>
        <p:blipFill>
          <a:blip r:embed="rId1"/>
          <a:stretch>
            <a:fillRect/>
          </a:stretch>
        </p:blipFill>
        <p:spPr>
          <a:xfrm>
            <a:off x="0" y="0"/>
            <a:ext cx="12192000" cy="6837363"/>
          </a:xfrm>
          <a:prstGeom prst="rect">
            <a:avLst/>
          </a:prstGeom>
          <a:noFill/>
          <a:ln w="9525">
            <a:noFill/>
          </a:ln>
        </p:spPr>
      </p:pic>
      <p:sp>
        <p:nvSpPr>
          <p:cNvPr id="70672" name="Rectangles 70671"/>
          <p:cNvSpPr/>
          <p:nvPr/>
        </p:nvSpPr>
        <p:spPr>
          <a:xfrm>
            <a:off x="0" y="5127625"/>
            <a:ext cx="12192000" cy="1616075"/>
          </a:xfrm>
          <a:prstGeom prst="rect">
            <a:avLst/>
          </a:prstGeom>
          <a:noFill/>
          <a:ln w="9525">
            <a:noFill/>
          </a:ln>
        </p:spPr>
        <p:txBody>
          <a:bodyPr anchor="ctr" anchorCtr="0">
            <a:spAutoFit/>
          </a:bodyPr>
          <a:p>
            <a:pPr algn="justLow"/>
            <a:r>
              <a:rPr sz="2500" b="1" dirty="0">
                <a:solidFill>
                  <a:schemeClr val="bg1"/>
                </a:solidFill>
              </a:rPr>
              <a:t>Câu 1:</a:t>
            </a:r>
            <a:r>
              <a:rPr sz="2500" dirty="0">
                <a:solidFill>
                  <a:schemeClr val="bg1"/>
                </a:solidFill>
              </a:rPr>
              <a:t> Em hãy cùng các bạn trong nhóm vẽ tranh giới thiệu về một truyền thống tốt đẹp của dân tộc Việt Nam</a:t>
            </a:r>
            <a:endParaRPr sz="2500" dirty="0">
              <a:solidFill>
                <a:schemeClr val="bg1"/>
              </a:solidFill>
            </a:endParaRPr>
          </a:p>
          <a:p>
            <a:pPr algn="justLow"/>
            <a:r>
              <a:rPr sz="2500" b="1" dirty="0">
                <a:solidFill>
                  <a:schemeClr val="bg1"/>
                </a:solidFill>
              </a:rPr>
              <a:t>Câu </a:t>
            </a:r>
            <a:r>
              <a:rPr lang="en-US" altLang="x-none" sz="2500" b="1">
                <a:solidFill>
                  <a:schemeClr val="bg1"/>
                </a:solidFill>
              </a:rPr>
              <a:t>2</a:t>
            </a:r>
            <a:r>
              <a:rPr sz="2500" b="1" dirty="0">
                <a:solidFill>
                  <a:schemeClr val="bg1"/>
                </a:solidFill>
              </a:rPr>
              <a:t>:</a:t>
            </a:r>
            <a:r>
              <a:rPr sz="2500" dirty="0">
                <a:solidFill>
                  <a:schemeClr val="bg1"/>
                </a:solidFill>
              </a:rPr>
              <a:t> </a:t>
            </a:r>
            <a:r>
              <a:rPr lang="en-US" altLang="x-none" sz="2500" err="1">
                <a:solidFill>
                  <a:schemeClr val="bg1"/>
                </a:solidFill>
              </a:rPr>
              <a:t>Em</a:t>
            </a:r>
            <a:r>
              <a:rPr lang="en-US" altLang="x-none" sz="2500">
                <a:solidFill>
                  <a:schemeClr val="bg1"/>
                </a:solidFill>
              </a:rPr>
              <a:t> </a:t>
            </a:r>
            <a:r>
              <a:rPr lang="en-US" altLang="x-none" sz="2500" err="1">
                <a:solidFill>
                  <a:schemeClr val="bg1"/>
                </a:solidFill>
              </a:rPr>
              <a:t>hãy</a:t>
            </a:r>
            <a:r>
              <a:rPr lang="en-US" altLang="x-none" sz="2500">
                <a:solidFill>
                  <a:schemeClr val="bg1"/>
                </a:solidFill>
              </a:rPr>
              <a:t> </a:t>
            </a:r>
            <a:r>
              <a:rPr lang="en-US" altLang="x-none" sz="2500" err="1">
                <a:solidFill>
                  <a:schemeClr val="bg1"/>
                </a:solidFill>
              </a:rPr>
              <a:t>viết</a:t>
            </a:r>
            <a:r>
              <a:rPr lang="en-US" altLang="x-none" sz="2500">
                <a:solidFill>
                  <a:schemeClr val="bg1"/>
                </a:solidFill>
              </a:rPr>
              <a:t> </a:t>
            </a:r>
            <a:r>
              <a:rPr lang="en-US" altLang="x-none" sz="2500" err="1">
                <a:solidFill>
                  <a:schemeClr val="bg1"/>
                </a:solidFill>
              </a:rPr>
              <a:t>bài</a:t>
            </a:r>
            <a:r>
              <a:rPr lang="en-US" altLang="x-none" sz="2500">
                <a:solidFill>
                  <a:schemeClr val="bg1"/>
                </a:solidFill>
              </a:rPr>
              <a:t> </a:t>
            </a:r>
            <a:r>
              <a:rPr lang="en-US" altLang="x-none" sz="2500" err="1">
                <a:solidFill>
                  <a:schemeClr val="bg1"/>
                </a:solidFill>
              </a:rPr>
              <a:t>giới</a:t>
            </a:r>
            <a:r>
              <a:rPr lang="en-US" altLang="x-none" sz="2500">
                <a:solidFill>
                  <a:schemeClr val="bg1"/>
                </a:solidFill>
              </a:rPr>
              <a:t> </a:t>
            </a:r>
            <a:r>
              <a:rPr lang="en-US" altLang="x-none" sz="2500" err="1">
                <a:solidFill>
                  <a:schemeClr val="bg1"/>
                </a:solidFill>
              </a:rPr>
              <a:t>thiệu</a:t>
            </a:r>
            <a:r>
              <a:rPr lang="en-US" altLang="x-none" sz="2500">
                <a:solidFill>
                  <a:schemeClr val="bg1"/>
                </a:solidFill>
              </a:rPr>
              <a:t> </a:t>
            </a:r>
            <a:r>
              <a:rPr lang="en-US" altLang="x-none" sz="2500" err="1">
                <a:solidFill>
                  <a:schemeClr val="bg1"/>
                </a:solidFill>
              </a:rPr>
              <a:t>về</a:t>
            </a:r>
            <a:r>
              <a:rPr lang="en-US" altLang="x-none" sz="2500">
                <a:solidFill>
                  <a:schemeClr val="bg1"/>
                </a:solidFill>
              </a:rPr>
              <a:t> </a:t>
            </a:r>
            <a:r>
              <a:rPr lang="en-US" altLang="x-none" sz="2500" err="1">
                <a:solidFill>
                  <a:schemeClr val="bg1"/>
                </a:solidFill>
              </a:rPr>
              <a:t>thành</a:t>
            </a:r>
            <a:r>
              <a:rPr lang="en-US" altLang="x-none" sz="2500">
                <a:solidFill>
                  <a:schemeClr val="bg1"/>
                </a:solidFill>
              </a:rPr>
              <a:t> </a:t>
            </a:r>
            <a:r>
              <a:rPr lang="en-US" altLang="x-none" sz="2500" err="1">
                <a:solidFill>
                  <a:schemeClr val="bg1"/>
                </a:solidFill>
              </a:rPr>
              <a:t>công</a:t>
            </a:r>
            <a:r>
              <a:rPr lang="en-US" altLang="x-none" sz="2500">
                <a:solidFill>
                  <a:schemeClr val="bg1"/>
                </a:solidFill>
              </a:rPr>
              <a:t> </a:t>
            </a:r>
            <a:r>
              <a:rPr lang="en-US" altLang="x-none" sz="2500" err="1">
                <a:solidFill>
                  <a:schemeClr val="bg1"/>
                </a:solidFill>
              </a:rPr>
              <a:t>của</a:t>
            </a:r>
            <a:r>
              <a:rPr lang="en-US" altLang="x-none" sz="2500">
                <a:solidFill>
                  <a:schemeClr val="bg1"/>
                </a:solidFill>
              </a:rPr>
              <a:t> </a:t>
            </a:r>
            <a:r>
              <a:rPr lang="en-US" altLang="x-none" sz="2500" err="1">
                <a:solidFill>
                  <a:schemeClr val="bg1"/>
                </a:solidFill>
              </a:rPr>
              <a:t>một</a:t>
            </a:r>
            <a:r>
              <a:rPr lang="en-US" altLang="x-none" sz="2500">
                <a:solidFill>
                  <a:schemeClr val="bg1"/>
                </a:solidFill>
              </a:rPr>
              <a:t> </a:t>
            </a:r>
            <a:r>
              <a:rPr lang="en-US" altLang="x-none" sz="2500" err="1">
                <a:solidFill>
                  <a:schemeClr val="bg1"/>
                </a:solidFill>
              </a:rPr>
              <a:t>người</a:t>
            </a:r>
            <a:r>
              <a:rPr lang="en-US" altLang="x-none" sz="2500">
                <a:solidFill>
                  <a:schemeClr val="bg1"/>
                </a:solidFill>
              </a:rPr>
              <a:t> </a:t>
            </a:r>
            <a:r>
              <a:rPr lang="en-US" altLang="x-none" sz="2500" err="1">
                <a:solidFill>
                  <a:schemeClr val="bg1"/>
                </a:solidFill>
              </a:rPr>
              <a:t>Việt</a:t>
            </a:r>
            <a:r>
              <a:rPr lang="en-US" altLang="x-none" sz="2500">
                <a:solidFill>
                  <a:schemeClr val="bg1"/>
                </a:solidFill>
              </a:rPr>
              <a:t> Nam </a:t>
            </a:r>
            <a:r>
              <a:rPr lang="en-US" altLang="x-none" sz="2500" err="1">
                <a:solidFill>
                  <a:schemeClr val="bg1"/>
                </a:solidFill>
              </a:rPr>
              <a:t>đã</a:t>
            </a:r>
            <a:r>
              <a:rPr lang="en-US" altLang="x-none" sz="2500">
                <a:solidFill>
                  <a:schemeClr val="bg1"/>
                </a:solidFill>
              </a:rPr>
              <a:t> </a:t>
            </a:r>
            <a:r>
              <a:rPr lang="en-US" altLang="x-none" sz="2500" err="1">
                <a:solidFill>
                  <a:schemeClr val="bg1"/>
                </a:solidFill>
              </a:rPr>
              <a:t>làm</a:t>
            </a:r>
            <a:r>
              <a:rPr lang="en-US" altLang="x-none" sz="2500">
                <a:solidFill>
                  <a:schemeClr val="bg1"/>
                </a:solidFill>
              </a:rPr>
              <a:t> </a:t>
            </a:r>
            <a:r>
              <a:rPr lang="en-US" altLang="x-none" sz="2500" err="1">
                <a:solidFill>
                  <a:schemeClr val="bg1"/>
                </a:solidFill>
              </a:rPr>
              <a:t>rạng</a:t>
            </a:r>
            <a:r>
              <a:rPr lang="en-US" altLang="x-none" sz="2500">
                <a:solidFill>
                  <a:schemeClr val="bg1"/>
                </a:solidFill>
              </a:rPr>
              <a:t> </a:t>
            </a:r>
            <a:r>
              <a:rPr lang="en-US" altLang="x-none" sz="2500" err="1">
                <a:solidFill>
                  <a:schemeClr val="bg1"/>
                </a:solidFill>
              </a:rPr>
              <a:t>danh</a:t>
            </a:r>
            <a:r>
              <a:rPr lang="en-US" altLang="x-none" sz="2500">
                <a:solidFill>
                  <a:schemeClr val="bg1"/>
                </a:solidFill>
              </a:rPr>
              <a:t> </a:t>
            </a:r>
            <a:r>
              <a:rPr lang="en-US" altLang="x-none" sz="2500" err="1">
                <a:solidFill>
                  <a:schemeClr val="bg1"/>
                </a:solidFill>
              </a:rPr>
              <a:t>truyền</a:t>
            </a:r>
            <a:r>
              <a:rPr lang="en-US" altLang="x-none" sz="2500">
                <a:solidFill>
                  <a:schemeClr val="bg1"/>
                </a:solidFill>
              </a:rPr>
              <a:t> </a:t>
            </a:r>
            <a:r>
              <a:rPr lang="en-US" altLang="x-none" sz="2500" err="1">
                <a:solidFill>
                  <a:schemeClr val="bg1"/>
                </a:solidFill>
              </a:rPr>
              <a:t>thống</a:t>
            </a:r>
            <a:r>
              <a:rPr lang="en-US" altLang="x-none" sz="2500">
                <a:solidFill>
                  <a:schemeClr val="bg1"/>
                </a:solidFill>
              </a:rPr>
              <a:t> </a:t>
            </a:r>
            <a:r>
              <a:rPr lang="en-US" altLang="x-none" sz="2500" err="1">
                <a:solidFill>
                  <a:schemeClr val="bg1"/>
                </a:solidFill>
              </a:rPr>
              <a:t>dân</a:t>
            </a:r>
            <a:r>
              <a:rPr lang="en-US" altLang="x-none" sz="2500">
                <a:solidFill>
                  <a:schemeClr val="bg1"/>
                </a:solidFill>
              </a:rPr>
              <a:t> </a:t>
            </a:r>
            <a:r>
              <a:rPr lang="en-US" altLang="x-none" sz="2500" err="1">
                <a:solidFill>
                  <a:schemeClr val="bg1"/>
                </a:solidFill>
              </a:rPr>
              <a:t>tộc</a:t>
            </a:r>
            <a:r>
              <a:rPr lang="en-US" altLang="x-none" sz="2500">
                <a:solidFill>
                  <a:schemeClr val="bg1"/>
                </a:solidFill>
              </a:rPr>
              <a:t>. </a:t>
            </a:r>
            <a:r>
              <a:rPr lang="en-US" altLang="x-none" sz="2500" err="1">
                <a:solidFill>
                  <a:schemeClr val="bg1"/>
                </a:solidFill>
              </a:rPr>
              <a:t>Từ</a:t>
            </a:r>
            <a:r>
              <a:rPr lang="en-US" altLang="x-none" sz="2500">
                <a:solidFill>
                  <a:schemeClr val="bg1"/>
                </a:solidFill>
              </a:rPr>
              <a:t> </a:t>
            </a:r>
            <a:r>
              <a:rPr lang="en-US" altLang="x-none" sz="2500" err="1">
                <a:solidFill>
                  <a:schemeClr val="bg1"/>
                </a:solidFill>
              </a:rPr>
              <a:t>đó</a:t>
            </a:r>
            <a:r>
              <a:rPr lang="en-US" altLang="x-none" sz="2500">
                <a:solidFill>
                  <a:schemeClr val="bg1"/>
                </a:solidFill>
              </a:rPr>
              <a:t>, </a:t>
            </a:r>
            <a:r>
              <a:rPr lang="en-US" altLang="x-none" sz="2500" err="1">
                <a:solidFill>
                  <a:schemeClr val="bg1"/>
                </a:solidFill>
              </a:rPr>
              <a:t>em</a:t>
            </a:r>
            <a:r>
              <a:rPr lang="en-US" altLang="x-none" sz="2500">
                <a:solidFill>
                  <a:schemeClr val="bg1"/>
                </a:solidFill>
              </a:rPr>
              <a:t> </a:t>
            </a:r>
            <a:r>
              <a:rPr lang="en-US" altLang="x-none" sz="2500" err="1">
                <a:solidFill>
                  <a:schemeClr val="bg1"/>
                </a:solidFill>
              </a:rPr>
              <a:t>rút</a:t>
            </a:r>
            <a:r>
              <a:rPr lang="en-US" altLang="x-none" sz="2500">
                <a:solidFill>
                  <a:schemeClr val="bg1"/>
                </a:solidFill>
              </a:rPr>
              <a:t> </a:t>
            </a:r>
            <a:r>
              <a:rPr lang="en-US" altLang="x-none" sz="2500" err="1">
                <a:solidFill>
                  <a:schemeClr val="bg1"/>
                </a:solidFill>
              </a:rPr>
              <a:t>ra</a:t>
            </a:r>
            <a:r>
              <a:rPr lang="en-US" altLang="x-none" sz="2500">
                <a:solidFill>
                  <a:schemeClr val="bg1"/>
                </a:solidFill>
              </a:rPr>
              <a:t> </a:t>
            </a:r>
            <a:r>
              <a:rPr lang="en-US" altLang="x-none" sz="2500" err="1">
                <a:solidFill>
                  <a:schemeClr val="bg1"/>
                </a:solidFill>
              </a:rPr>
              <a:t>được</a:t>
            </a:r>
            <a:r>
              <a:rPr lang="en-US" altLang="x-none" sz="2500">
                <a:solidFill>
                  <a:schemeClr val="bg1"/>
                </a:solidFill>
              </a:rPr>
              <a:t> </a:t>
            </a:r>
            <a:r>
              <a:rPr lang="en-US" altLang="x-none" sz="2500" err="1">
                <a:solidFill>
                  <a:schemeClr val="bg1"/>
                </a:solidFill>
              </a:rPr>
              <a:t>bài</a:t>
            </a:r>
            <a:r>
              <a:rPr lang="en-US" altLang="x-none" sz="2500">
                <a:solidFill>
                  <a:schemeClr val="bg1"/>
                </a:solidFill>
              </a:rPr>
              <a:t> </a:t>
            </a:r>
            <a:r>
              <a:rPr lang="en-US" altLang="x-none" sz="2500" err="1">
                <a:solidFill>
                  <a:schemeClr val="bg1"/>
                </a:solidFill>
              </a:rPr>
              <a:t>học</a:t>
            </a:r>
            <a:r>
              <a:rPr lang="en-US" altLang="x-none" sz="2500">
                <a:solidFill>
                  <a:schemeClr val="bg1"/>
                </a:solidFill>
              </a:rPr>
              <a:t> </a:t>
            </a:r>
            <a:r>
              <a:rPr lang="en-US" altLang="x-none" sz="2500" err="1">
                <a:solidFill>
                  <a:schemeClr val="bg1"/>
                </a:solidFill>
              </a:rPr>
              <a:t>gì</a:t>
            </a:r>
            <a:r>
              <a:rPr lang="en-US" altLang="x-none" sz="2500">
                <a:solidFill>
                  <a:schemeClr val="bg1"/>
                </a:solidFill>
              </a:rPr>
              <a:t> </a:t>
            </a:r>
            <a:r>
              <a:rPr lang="en-US" altLang="x-none" sz="2500" err="1">
                <a:solidFill>
                  <a:schemeClr val="bg1"/>
                </a:solidFill>
              </a:rPr>
              <a:t>cho</a:t>
            </a:r>
            <a:r>
              <a:rPr lang="en-US" altLang="x-none" sz="2500">
                <a:solidFill>
                  <a:schemeClr val="bg1"/>
                </a:solidFill>
              </a:rPr>
              <a:t> </a:t>
            </a:r>
            <a:r>
              <a:rPr lang="en-US" altLang="x-none" sz="2500" err="1">
                <a:solidFill>
                  <a:schemeClr val="bg1"/>
                </a:solidFill>
              </a:rPr>
              <a:t>bản</a:t>
            </a:r>
            <a:r>
              <a:rPr lang="en-US" altLang="x-none" sz="2500">
                <a:solidFill>
                  <a:schemeClr val="bg1"/>
                </a:solidFill>
              </a:rPr>
              <a:t> </a:t>
            </a:r>
            <a:r>
              <a:rPr lang="en-US" altLang="x-none" sz="2500" err="1">
                <a:solidFill>
                  <a:schemeClr val="bg1"/>
                </a:solidFill>
              </a:rPr>
              <a:t>thân</a:t>
            </a:r>
            <a:r>
              <a:rPr lang="en-US" altLang="x-none" sz="2500">
                <a:solidFill>
                  <a:schemeClr val="bg1"/>
                </a:solidFill>
              </a:rPr>
              <a:t>?</a:t>
            </a:r>
            <a:endParaRPr sz="2500" dirty="0">
              <a:solidFill>
                <a:schemeClr val="bg1"/>
              </a:solidFill>
            </a:endParaRPr>
          </a:p>
        </p:txBody>
      </p:sp>
      <p:sp>
        <p:nvSpPr>
          <p:cNvPr id="70673" name="Rectangles 70672"/>
          <p:cNvSpPr/>
          <p:nvPr/>
        </p:nvSpPr>
        <p:spPr>
          <a:xfrm>
            <a:off x="5518150" y="650875"/>
            <a:ext cx="3232150" cy="777875"/>
          </a:xfrm>
          <a:prstGeom prst="rect">
            <a:avLst/>
          </a:prstGeom>
          <a:noFill/>
          <a:ln w="9525">
            <a:noFill/>
          </a:ln>
        </p:spPr>
        <p:txBody>
          <a:bodyPr wrap="none" anchor="t" anchorCtr="0">
            <a:spAutoFit/>
          </a:bodyPr>
          <a:p>
            <a:r>
              <a:rPr lang="en-US" altLang="x-none" sz="4500" b="1">
                <a:solidFill>
                  <a:srgbClr val="FF0000"/>
                </a:solidFill>
              </a:rPr>
              <a:t>VẬN DỤNG</a:t>
            </a:r>
            <a:endParaRPr lang="en-US" altLang="x-none" sz="4500" b="1">
              <a:solidFill>
                <a:srgbClr val="FF0000"/>
              </a:solidFill>
            </a:endParaRPr>
          </a:p>
        </p:txBody>
      </p:sp>
      <p:sp>
        <p:nvSpPr>
          <p:cNvPr id="234" name="TextBox 233"/>
          <p:cNvSpPr txBox="1"/>
          <p:nvPr/>
        </p:nvSpPr>
        <p:spPr>
          <a:xfrm>
            <a:off x="2955241" y="1511334"/>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300" normalizeH="0" baseline="0" noProof="0" dirty="0">
                <a:ln>
                  <a:noFill/>
                </a:ln>
                <a:solidFill>
                  <a:srgbClr val="FF0000"/>
                </a:solidFill>
                <a:effectLst/>
                <a:uLnTx/>
                <a:uFillTx/>
                <a:latin typeface="Times New Roman" panose="02020603050405020304" charset="0"/>
                <a:ea typeface="【苹果】迟暮朝朝醉晚灯" panose="02000500000000000000"/>
                <a:cs typeface="Times New Roman" panose="02020603050405020304"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62"/>
                                        </p:tgtEl>
                                        <p:attrNameLst>
                                          <p:attrName>style.visibility</p:attrName>
                                        </p:attrNameLst>
                                      </p:cBhvr>
                                      <p:to>
                                        <p:strVal val="visible"/>
                                      </p:to>
                                    </p:set>
                                    <p:animEffect transition="in" filter="blinds(horizontal)">
                                      <p:cBhvr>
                                        <p:cTn id="7" dur="500"/>
                                        <p:tgtEl>
                                          <p:spTgt spid="706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linds(horizontal)">
                                      <p:cBhvr>
                                        <p:cTn id="12" dur="500"/>
                                        <p:tgtEl>
                                          <p:spTgt spid="48"/>
                                        </p:tgtEl>
                                      </p:cBhvr>
                                    </p:animEffect>
                                  </p:childTnLst>
                                </p:cTn>
                              </p:par>
                              <p:par>
                                <p:cTn id="13" presetID="3" presetClass="entr" presetSubtype="1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blinds(horizontal)">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0661"/>
                                        </p:tgtEl>
                                        <p:attrNameLst>
                                          <p:attrName>style.visibility</p:attrName>
                                        </p:attrNameLst>
                                      </p:cBhvr>
                                      <p:to>
                                        <p:strVal val="visible"/>
                                      </p:to>
                                    </p:set>
                                    <p:animEffect transition="in" filter="blinds(horizontal)">
                                      <p:cBhvr>
                                        <p:cTn id="20" dur="500"/>
                                        <p:tgtEl>
                                          <p:spTgt spid="7066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0670"/>
                                        </p:tgtEl>
                                        <p:attrNameLst>
                                          <p:attrName>style.visibility</p:attrName>
                                        </p:attrNameLst>
                                      </p:cBhvr>
                                      <p:to>
                                        <p:strVal val="visible"/>
                                      </p:to>
                                    </p:set>
                                    <p:animEffect transition="in" filter="blinds(horizontal)">
                                      <p:cBhvr>
                                        <p:cTn id="25" dur="500"/>
                                        <p:tgtEl>
                                          <p:spTgt spid="7067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linds(horizontal)">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0663"/>
                                        </p:tgtEl>
                                        <p:attrNameLst>
                                          <p:attrName>style.visibility</p:attrName>
                                        </p:attrNameLst>
                                      </p:cBhvr>
                                      <p:to>
                                        <p:strVal val="visible"/>
                                      </p:to>
                                    </p:set>
                                    <p:animEffect transition="in" filter="blinds(horizontal)">
                                      <p:cBhvr>
                                        <p:cTn id="35" dur="5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nimBg="1"/>
      <p:bldP spid="70662" grpId="0" animBg="1"/>
      <p:bldP spid="70663" grpId="0" animBg="1"/>
      <p:bldP spid="48" grpId="0" animBg="1"/>
      <p:bldP spid="7067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Oval 4"/>
          <p:cNvSpPr/>
          <p:nvPr/>
        </p:nvSpPr>
        <p:spPr>
          <a:xfrm>
            <a:off x="325438" y="200025"/>
            <a:ext cx="3429000" cy="1473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US" altLang="x-none" sz="3000" b="1">
                <a:latin typeface="Times New Roman" panose="02020603050405020304" charset="0"/>
                <a:cs typeface="Times New Roman" panose="02020603050405020304" charset="0"/>
              </a:rPr>
              <a:t>KHÁM PHÁ</a:t>
            </a:r>
            <a:endParaRPr lang="en-US" altLang="x-none" sz="3000" b="1">
              <a:latin typeface="Times New Roman" panose="02020603050405020304" charset="0"/>
              <a:cs typeface="Times New Roman" panose="02020603050405020304" charset="0"/>
            </a:endParaRPr>
          </a:p>
        </p:txBody>
      </p:sp>
      <p:sp>
        <p:nvSpPr>
          <p:cNvPr id="39941" name="Rectangles 39940"/>
          <p:cNvSpPr/>
          <p:nvPr/>
        </p:nvSpPr>
        <p:spPr>
          <a:xfrm>
            <a:off x="4314825" y="423863"/>
            <a:ext cx="7278688" cy="879475"/>
          </a:xfrm>
          <a:prstGeom prst="rect">
            <a:avLst/>
          </a:prstGeom>
          <a:noFill/>
          <a:ln w="25400" cap="flat" cmpd="sng">
            <a:solidFill>
              <a:srgbClr val="FF0000"/>
            </a:solidFill>
            <a:prstDash val="sysDot"/>
            <a:miter/>
            <a:headEnd type="none" w="med" len="med"/>
            <a:tailEnd type="none" w="med" len="med"/>
          </a:ln>
        </p:spPr>
        <p:txBody>
          <a:bodyPr anchor="ctr" anchorCtr="0">
            <a:spAutoFit/>
          </a:bodyPr>
          <a:p>
            <a:pPr algn="justLow"/>
            <a:r>
              <a:rPr sz="2500" b="1" dirty="0">
                <a:latin typeface="Times New Roman" panose="02020603050405020304" charset="0"/>
                <a:cs typeface="Times New Roman" panose="02020603050405020304" charset="0"/>
              </a:rPr>
              <a:t>1. Một số truyền thống dân tộc và giá trị của truyền thống dân tộc Việt Nam</a:t>
            </a:r>
            <a:r>
              <a:rPr sz="2500" dirty="0">
                <a:latin typeface="Times New Roman" panose="02020603050405020304" charset="0"/>
                <a:cs typeface="Times New Roman" panose="02020603050405020304" charset="0"/>
              </a:rPr>
              <a:t> </a:t>
            </a:r>
            <a:endParaRPr sz="2500" dirty="0">
              <a:latin typeface="Times New Roman" panose="02020603050405020304" charset="0"/>
              <a:cs typeface="Times New Roman" panose="02020603050405020304" charset="0"/>
            </a:endParaRPr>
          </a:p>
        </p:txBody>
      </p:sp>
      <p:sp>
        <p:nvSpPr>
          <p:cNvPr id="39949" name="Rectangles 39948"/>
          <p:cNvSpPr/>
          <p:nvPr/>
        </p:nvSpPr>
        <p:spPr>
          <a:xfrm>
            <a:off x="2554288" y="3903663"/>
            <a:ext cx="9144000" cy="854075"/>
          </a:xfrm>
          <a:prstGeom prst="rect">
            <a:avLst/>
          </a:prstGeom>
          <a:noFill/>
          <a:ln w="9525">
            <a:noFill/>
          </a:ln>
        </p:spPr>
        <p:txBody>
          <a:bodyPr anchor="ctr" anchorCtr="0">
            <a:spAutoFit/>
          </a:bodyPr>
          <a:p>
            <a:pPr algn="justLow"/>
            <a:r>
              <a:rPr sz="2500" dirty="0">
                <a:latin typeface="Times New Roman" panose="02020603050405020304" charset="0"/>
                <a:cs typeface="Times New Roman" panose="02020603050405020304" charset="0"/>
              </a:rPr>
              <a:t>Thông tin trên nói về những truyền thống nào của dân tộc Việt Nam? </a:t>
            </a:r>
            <a:endParaRPr sz="2500" dirty="0">
              <a:latin typeface="Times New Roman" panose="02020603050405020304" charset="0"/>
              <a:cs typeface="Times New Roman" panose="02020603050405020304" charset="0"/>
            </a:endParaRPr>
          </a:p>
        </p:txBody>
      </p:sp>
      <p:pic>
        <p:nvPicPr>
          <p:cNvPr id="39952" name="Picture 39951" descr="3 câu hỏi tiết lộ mọi điều về ứng viên | Cẩm nang tuyển dụng"/>
          <p:cNvPicPr>
            <a:picLocks noChangeAspect="1"/>
          </p:cNvPicPr>
          <p:nvPr/>
        </p:nvPicPr>
        <p:blipFill>
          <a:blip r:embed="rId1"/>
          <a:stretch>
            <a:fillRect/>
          </a:stretch>
        </p:blipFill>
        <p:spPr>
          <a:xfrm>
            <a:off x="300038" y="3754438"/>
            <a:ext cx="1592262" cy="1303337"/>
          </a:xfrm>
          <a:prstGeom prst="rect">
            <a:avLst/>
          </a:prstGeom>
          <a:noFill/>
          <a:ln w="9525">
            <a:noFill/>
          </a:ln>
        </p:spPr>
      </p:pic>
      <p:sp>
        <p:nvSpPr>
          <p:cNvPr id="39953" name="Rectangles 39952"/>
          <p:cNvSpPr/>
          <p:nvPr/>
        </p:nvSpPr>
        <p:spPr>
          <a:xfrm>
            <a:off x="280988" y="1919288"/>
            <a:ext cx="11558587" cy="1628775"/>
          </a:xfrm>
          <a:prstGeom prst="rect">
            <a:avLst/>
          </a:prstGeom>
          <a:noFill/>
          <a:ln w="12700" cap="flat" cmpd="sng">
            <a:solidFill>
              <a:srgbClr val="FF0000"/>
            </a:solidFill>
            <a:prstDash val="dash"/>
            <a:miter/>
            <a:headEnd type="none" w="med" len="med"/>
            <a:tailEnd type="none" w="med" len="med"/>
          </a:ln>
        </p:spPr>
        <p:txBody>
          <a:bodyPr anchor="ctr" anchorCtr="0">
            <a:spAutoFit/>
          </a:bodyPr>
          <a:p>
            <a:r>
              <a:rPr sz="2500" dirty="0">
                <a:latin typeface="Times New Roman" panose="02020603050405020304" charset="0"/>
                <a:cs typeface="Times New Roman" panose="02020603050405020304" charset="0"/>
              </a:rPr>
              <a:t>Dân ta có một lòng nồng nàn yêu nước. Đó là một truyền thống quý báu của ta. Từ xưa đến nay, mỗi khi Tổ quốc bị xâm lăng, thì tinh thần ấy lại sôi nổi, nó kết thành một làn sóng vô cùng mạnh mẽ, to lớn, nó lượt qua mọi sự nguy hiểm, khó khăn, nó nhẫn chim tất cả lũ bán nước và lũ cướp nước </a:t>
            </a:r>
            <a:endParaRPr sz="2500" dirty="0">
              <a:latin typeface="Times New Roman" panose="02020603050405020304" charset="0"/>
              <a:cs typeface="Times New Roman" panose="02020603050405020304" charset="0"/>
            </a:endParaRPr>
          </a:p>
        </p:txBody>
      </p:sp>
      <p:sp>
        <p:nvSpPr>
          <p:cNvPr id="39954" name="Rectangles 39953"/>
          <p:cNvSpPr/>
          <p:nvPr/>
        </p:nvSpPr>
        <p:spPr>
          <a:xfrm>
            <a:off x="3376613" y="5649913"/>
            <a:ext cx="5499100" cy="665162"/>
          </a:xfrm>
          <a:prstGeom prst="rect">
            <a:avLst/>
          </a:prstGeom>
          <a:noFill/>
          <a:ln w="9525" cap="flat" cmpd="sng">
            <a:solidFill>
              <a:srgbClr val="0000FF"/>
            </a:solidFill>
            <a:prstDash val="solid"/>
            <a:miter/>
            <a:headEnd type="none" w="med" len="med"/>
            <a:tailEnd type="none" w="med" len="med"/>
          </a:ln>
        </p:spPr>
        <p:txBody>
          <a:bodyPr wrap="none" tIns="0" anchor="ctr" anchorCtr="0">
            <a:spAutoFit/>
          </a:bodyPr>
          <a:p>
            <a:pPr algn="ctr"/>
            <a:r>
              <a:rPr sz="4000" dirty="0">
                <a:latin typeface="Times New Roman" panose="02020603050405020304" charset="0"/>
                <a:cs typeface="Times New Roman" panose="02020603050405020304" charset="0"/>
              </a:rPr>
              <a:t>Truyền thống yêu nước</a:t>
            </a:r>
            <a:endParaRPr sz="4000" dirty="0">
              <a:latin typeface="Times New Roman" panose="02020603050405020304" charset="0"/>
              <a:cs typeface="Times New Roman" panose="0202060305040502030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9941"/>
                                        </p:tgtEl>
                                        <p:attrNameLst>
                                          <p:attrName>style.visibility</p:attrName>
                                        </p:attrNameLst>
                                      </p:cBhvr>
                                      <p:to>
                                        <p:strVal val="visible"/>
                                      </p:to>
                                    </p:set>
                                    <p:animEffect transition="in" filter="blinds(horizontal)">
                                      <p:cBhvr>
                                        <p:cTn id="10" dur="500"/>
                                        <p:tgtEl>
                                          <p:spTgt spid="3994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9953"/>
                                        </p:tgtEl>
                                        <p:attrNameLst>
                                          <p:attrName>style.visibility</p:attrName>
                                        </p:attrNameLst>
                                      </p:cBhvr>
                                      <p:to>
                                        <p:strVal val="visible"/>
                                      </p:to>
                                    </p:set>
                                    <p:animEffect transition="in" filter="blinds(horizontal)">
                                      <p:cBhvr>
                                        <p:cTn id="15" dur="500"/>
                                        <p:tgtEl>
                                          <p:spTgt spid="3995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9952"/>
                                        </p:tgtEl>
                                        <p:attrNameLst>
                                          <p:attrName>style.visibility</p:attrName>
                                        </p:attrNameLst>
                                      </p:cBhvr>
                                      <p:to>
                                        <p:strVal val="visible"/>
                                      </p:to>
                                    </p:set>
                                    <p:animEffect transition="in" filter="blinds(horizontal)">
                                      <p:cBhvr>
                                        <p:cTn id="20" dur="500"/>
                                        <p:tgtEl>
                                          <p:spTgt spid="3995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9949"/>
                                        </p:tgtEl>
                                        <p:attrNameLst>
                                          <p:attrName>style.visibility</p:attrName>
                                        </p:attrNameLst>
                                      </p:cBhvr>
                                      <p:to>
                                        <p:strVal val="visible"/>
                                      </p:to>
                                    </p:set>
                                    <p:animEffect transition="in" filter="blinds(horizontal)">
                                      <p:cBhvr>
                                        <p:cTn id="25" dur="500"/>
                                        <p:tgtEl>
                                          <p:spTgt spid="3994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9954"/>
                                        </p:tgtEl>
                                        <p:attrNameLst>
                                          <p:attrName>style.visibility</p:attrName>
                                        </p:attrNameLst>
                                      </p:cBhvr>
                                      <p:to>
                                        <p:strVal val="visible"/>
                                      </p:to>
                                    </p:set>
                                    <p:animEffect transition="in" filter="blinds(horizontal)">
                                      <p:cBhvr>
                                        <p:cTn id="30" dur="500"/>
                                        <p:tgtEl>
                                          <p:spTgt spid="39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941" grpId="0" animBg="1"/>
      <p:bldP spid="39949" grpId="0"/>
      <p:bldP spid="39953" grpId="0" animBg="1"/>
      <p:bldP spid="399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8" name="Rectangles 72707"/>
          <p:cNvSpPr/>
          <p:nvPr/>
        </p:nvSpPr>
        <p:spPr>
          <a:xfrm>
            <a:off x="2525713" y="4443413"/>
            <a:ext cx="9144000" cy="854075"/>
          </a:xfrm>
          <a:prstGeom prst="rect">
            <a:avLst/>
          </a:prstGeom>
          <a:noFill/>
          <a:ln w="9525">
            <a:noFill/>
          </a:ln>
        </p:spPr>
        <p:txBody>
          <a:bodyPr anchor="ctr" anchorCtr="0">
            <a:spAutoFit/>
          </a:bodyPr>
          <a:p>
            <a:pPr algn="justLow"/>
            <a:r>
              <a:rPr sz="2500" dirty="0">
                <a:latin typeface="Times New Roman" panose="02020603050405020304" charset="0"/>
                <a:cs typeface="Times New Roman" panose="02020603050405020304" charset="0"/>
              </a:rPr>
              <a:t>Thông tin trên nói về những truyền thống nào của dân tộc Việt Nam? </a:t>
            </a:r>
            <a:endParaRPr sz="2500" dirty="0">
              <a:latin typeface="Times New Roman" panose="02020603050405020304" charset="0"/>
              <a:cs typeface="Times New Roman" panose="02020603050405020304" charset="0"/>
            </a:endParaRPr>
          </a:p>
        </p:txBody>
      </p:sp>
      <p:pic>
        <p:nvPicPr>
          <p:cNvPr id="72709" name="Picture 72708" descr="3 câu hỏi tiết lộ mọi điều về ứng viên | Cẩm nang tuyển dụng"/>
          <p:cNvPicPr>
            <a:picLocks noChangeAspect="1"/>
          </p:cNvPicPr>
          <p:nvPr/>
        </p:nvPicPr>
        <p:blipFill>
          <a:blip r:embed="rId1"/>
          <a:stretch>
            <a:fillRect/>
          </a:stretch>
        </p:blipFill>
        <p:spPr>
          <a:xfrm>
            <a:off x="330200" y="4276725"/>
            <a:ext cx="1592263" cy="1303338"/>
          </a:xfrm>
          <a:prstGeom prst="rect">
            <a:avLst/>
          </a:prstGeom>
          <a:noFill/>
          <a:ln w="9525">
            <a:noFill/>
          </a:ln>
        </p:spPr>
      </p:pic>
      <p:sp>
        <p:nvSpPr>
          <p:cNvPr id="72710" name="Rectangles 72709"/>
          <p:cNvSpPr/>
          <p:nvPr/>
        </p:nvSpPr>
        <p:spPr>
          <a:xfrm>
            <a:off x="323850" y="429419"/>
            <a:ext cx="11558588" cy="3476625"/>
          </a:xfrm>
          <a:prstGeom prst="rect">
            <a:avLst/>
          </a:prstGeom>
          <a:noFill/>
          <a:ln w="12700" cap="flat" cmpd="sng">
            <a:solidFill>
              <a:srgbClr val="FF0000"/>
            </a:solidFill>
            <a:prstDash val="dash"/>
            <a:miter/>
            <a:headEnd type="none" w="med" len="med"/>
            <a:tailEnd type="none" w="med" len="med"/>
          </a:ln>
        </p:spPr>
        <p:txBody>
          <a:bodyPr anchor="ctr" anchorCtr="0">
            <a:spAutoFit/>
          </a:bodyPr>
          <a:p>
            <a:r>
              <a:rPr sz="2200" dirty="0">
                <a:latin typeface="Times New Roman" panose="02020603050405020304" charset="0"/>
                <a:cs typeface="Times New Roman" panose="02020603050405020304" charset="0"/>
              </a:rPr>
              <a:t>Bùi Xương Trạch sinh năm 1451, người làng Thịnh Liệt, huyện Thanh Trì, Hà Nội. Là con một gia đình nông dân nghèo, từ nhỏ ông đã quen việc đồng áng. Bố mẹ cho đi học nhưng ông vẫn rất chăm làm. Khi đi bừa, ông đều mang sách buộc vào tay bừa để vừa bừa, vừa ôn bài. Nhà nghèo, không có tiền mua đèn thắp, đến mùa có đom đóm, ông bắt đom đóm bỏ vào vỏ trứng để lấy ánh sáng đọc sách. Trong kì thi Hội, mỗi bài thi cách nhau mươi hôm, ông đều tranh thủ về nhà ôn thi và ra đồng cấy, không bỏ phí một ngày. Sau kì thi cuối, các thí sinh đều náo nức chờ đợi ngày yết bảng, riêng ông vẫn về đi cày. Khi xướng danh, bạn bè thấy tên ông, đã cử người về tận làng báo cho ông biết thi thấy ông vẫn quần xắn trên đầu gối đang hì hụi cuốc đất. Lúc đó, ông mới vội thay quần áo chỉnh tề để lên kinh đô. Năm 1478, hai mươi bảy tuổi, ông đỗ tiến sĩ. Tuy làm đến chức Thượng thư nhưng ông vẫn nổi tiếng là người tiết kiệm và liêm khiết.</a:t>
            </a:r>
            <a:endParaRPr sz="2200" dirty="0">
              <a:latin typeface="Times New Roman" panose="02020603050405020304" charset="0"/>
              <a:cs typeface="Times New Roman" panose="02020603050405020304" charset="0"/>
            </a:endParaRPr>
          </a:p>
        </p:txBody>
      </p:sp>
      <p:sp>
        <p:nvSpPr>
          <p:cNvPr id="72711" name="Rectangles 72710"/>
          <p:cNvSpPr/>
          <p:nvPr/>
        </p:nvSpPr>
        <p:spPr>
          <a:xfrm>
            <a:off x="720725" y="5832475"/>
            <a:ext cx="4251325" cy="588963"/>
          </a:xfrm>
          <a:prstGeom prst="rect">
            <a:avLst/>
          </a:prstGeom>
          <a:noFill/>
          <a:ln w="9525" cap="flat" cmpd="sng">
            <a:solidFill>
              <a:srgbClr val="0000FF"/>
            </a:solidFill>
            <a:prstDash val="solid"/>
            <a:miter/>
            <a:headEnd type="none" w="med" len="med"/>
            <a:tailEnd type="none" w="med" len="med"/>
          </a:ln>
        </p:spPr>
        <p:txBody>
          <a:bodyPr wrap="none" tIns="0" anchor="ctr" anchorCtr="0">
            <a:spAutoFit/>
          </a:bodyPr>
          <a:p>
            <a:pPr algn="ctr"/>
            <a:r>
              <a:rPr sz="3500" dirty="0">
                <a:latin typeface="Times New Roman" panose="02020603050405020304" charset="0"/>
                <a:cs typeface="Times New Roman" panose="02020603050405020304" charset="0"/>
              </a:rPr>
              <a:t>Truyền thống cần cù</a:t>
            </a:r>
            <a:endParaRPr sz="3500" dirty="0">
              <a:latin typeface="Times New Roman" panose="02020603050405020304" charset="0"/>
              <a:cs typeface="Times New Roman" panose="02020603050405020304" charset="0"/>
            </a:endParaRPr>
          </a:p>
        </p:txBody>
      </p:sp>
      <p:sp>
        <p:nvSpPr>
          <p:cNvPr id="72712" name="Rectangles 72711"/>
          <p:cNvSpPr/>
          <p:nvPr/>
        </p:nvSpPr>
        <p:spPr>
          <a:xfrm>
            <a:off x="5715000" y="5861050"/>
            <a:ext cx="4622800" cy="588963"/>
          </a:xfrm>
          <a:prstGeom prst="rect">
            <a:avLst/>
          </a:prstGeom>
          <a:noFill/>
          <a:ln w="9525" cap="flat" cmpd="sng">
            <a:solidFill>
              <a:srgbClr val="0000FF"/>
            </a:solidFill>
            <a:prstDash val="solid"/>
            <a:miter/>
            <a:headEnd type="none" w="med" len="med"/>
            <a:tailEnd type="none" w="med" len="med"/>
          </a:ln>
        </p:spPr>
        <p:txBody>
          <a:bodyPr wrap="none" tIns="0" anchor="ctr" anchorCtr="0">
            <a:spAutoFit/>
          </a:bodyPr>
          <a:p>
            <a:pPr algn="ctr"/>
            <a:r>
              <a:rPr sz="3500" dirty="0">
                <a:latin typeface="Times New Roman" panose="02020603050405020304" charset="0"/>
                <a:cs typeface="Times New Roman" panose="02020603050405020304" charset="0"/>
              </a:rPr>
              <a:t>Truyền thống hiếu học</a:t>
            </a:r>
            <a:endParaRPr sz="3500" dirty="0">
              <a:latin typeface="Times New Roman" panose="02020603050405020304" charset="0"/>
              <a:cs typeface="Times New Roman" panose="0202060305040502030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710"/>
                                        </p:tgtEl>
                                        <p:attrNameLst>
                                          <p:attrName>style.visibility</p:attrName>
                                        </p:attrNameLst>
                                      </p:cBhvr>
                                      <p:to>
                                        <p:strVal val="visible"/>
                                      </p:to>
                                    </p:set>
                                    <p:animEffect transition="in" filter="blinds(horizontal)">
                                      <p:cBhvr>
                                        <p:cTn id="7" dur="500"/>
                                        <p:tgtEl>
                                          <p:spTgt spid="727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2709"/>
                                        </p:tgtEl>
                                        <p:attrNameLst>
                                          <p:attrName>style.visibility</p:attrName>
                                        </p:attrNameLst>
                                      </p:cBhvr>
                                      <p:to>
                                        <p:strVal val="visible"/>
                                      </p:to>
                                    </p:set>
                                    <p:animEffect transition="in" filter="blinds(horizontal)">
                                      <p:cBhvr>
                                        <p:cTn id="12" dur="500"/>
                                        <p:tgtEl>
                                          <p:spTgt spid="7270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2708"/>
                                        </p:tgtEl>
                                        <p:attrNameLst>
                                          <p:attrName>style.visibility</p:attrName>
                                        </p:attrNameLst>
                                      </p:cBhvr>
                                      <p:to>
                                        <p:strVal val="visible"/>
                                      </p:to>
                                    </p:set>
                                    <p:animEffect transition="in" filter="blinds(horizontal)">
                                      <p:cBhvr>
                                        <p:cTn id="17" dur="500"/>
                                        <p:tgtEl>
                                          <p:spTgt spid="7270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2711"/>
                                        </p:tgtEl>
                                        <p:attrNameLst>
                                          <p:attrName>style.visibility</p:attrName>
                                        </p:attrNameLst>
                                      </p:cBhvr>
                                      <p:to>
                                        <p:strVal val="visible"/>
                                      </p:to>
                                    </p:set>
                                    <p:animEffect transition="in" filter="blinds(horizontal)">
                                      <p:cBhvr>
                                        <p:cTn id="22" dur="500"/>
                                        <p:tgtEl>
                                          <p:spTgt spid="727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2712"/>
                                        </p:tgtEl>
                                        <p:attrNameLst>
                                          <p:attrName>style.visibility</p:attrName>
                                        </p:attrNameLst>
                                      </p:cBhvr>
                                      <p:to>
                                        <p:strVal val="visible"/>
                                      </p:to>
                                    </p:set>
                                    <p:animEffect transition="in" filter="blinds(horizontal)">
                                      <p:cBhvr>
                                        <p:cTn id="27" dur="500"/>
                                        <p:tgtEl>
                                          <p:spTgt spid="72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P spid="72710" grpId="0" bldLvl="0" animBg="1"/>
      <p:bldP spid="72711" grpId="0" animBg="1"/>
      <p:bldP spid="727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s 73729"/>
          <p:cNvSpPr/>
          <p:nvPr/>
        </p:nvSpPr>
        <p:spPr>
          <a:xfrm>
            <a:off x="2119313" y="4776788"/>
            <a:ext cx="9144000" cy="854075"/>
          </a:xfrm>
          <a:prstGeom prst="rect">
            <a:avLst/>
          </a:prstGeom>
          <a:noFill/>
          <a:ln w="9525">
            <a:noFill/>
          </a:ln>
        </p:spPr>
        <p:txBody>
          <a:bodyPr anchor="ctr" anchorCtr="0">
            <a:spAutoFit/>
          </a:bodyPr>
          <a:p>
            <a:pPr algn="justLow"/>
            <a:r>
              <a:rPr sz="2500" dirty="0">
                <a:latin typeface="Times New Roman" panose="02020603050405020304" charset="0"/>
                <a:cs typeface="Times New Roman" panose="02020603050405020304" charset="0"/>
              </a:rPr>
              <a:t>Thông tin trên nói về những truyền thống nào của dân tộc Việt Nam? </a:t>
            </a:r>
            <a:endParaRPr sz="2500" dirty="0">
              <a:latin typeface="Times New Roman" panose="02020603050405020304" charset="0"/>
              <a:cs typeface="Times New Roman" panose="02020603050405020304" charset="0"/>
            </a:endParaRPr>
          </a:p>
        </p:txBody>
      </p:sp>
      <p:pic>
        <p:nvPicPr>
          <p:cNvPr id="73731" name="Picture 73730" descr="3 câu hỏi tiết lộ mọi điều về ứng viên | Cẩm nang tuyển dụng"/>
          <p:cNvPicPr>
            <a:picLocks noChangeAspect="1"/>
          </p:cNvPicPr>
          <p:nvPr/>
        </p:nvPicPr>
        <p:blipFill>
          <a:blip r:embed="rId1"/>
          <a:stretch>
            <a:fillRect/>
          </a:stretch>
        </p:blipFill>
        <p:spPr>
          <a:xfrm>
            <a:off x="304800" y="4754563"/>
            <a:ext cx="1058863" cy="866775"/>
          </a:xfrm>
          <a:prstGeom prst="rect">
            <a:avLst/>
          </a:prstGeom>
          <a:noFill/>
          <a:ln w="9525">
            <a:noFill/>
          </a:ln>
        </p:spPr>
      </p:pic>
      <p:sp>
        <p:nvSpPr>
          <p:cNvPr id="73732" name="Rectangles 73731"/>
          <p:cNvSpPr/>
          <p:nvPr/>
        </p:nvSpPr>
        <p:spPr>
          <a:xfrm>
            <a:off x="250825" y="368300"/>
            <a:ext cx="11558588" cy="4092575"/>
          </a:xfrm>
          <a:prstGeom prst="rect">
            <a:avLst/>
          </a:prstGeom>
          <a:noFill/>
          <a:ln w="12700" cap="flat" cmpd="sng">
            <a:solidFill>
              <a:srgbClr val="FF0000"/>
            </a:solidFill>
            <a:prstDash val="dash"/>
            <a:miter/>
            <a:headEnd type="none" w="med" len="med"/>
            <a:tailEnd type="none" w="med" len="med"/>
          </a:ln>
        </p:spPr>
        <p:txBody>
          <a:bodyPr anchor="ctr" anchorCtr="0">
            <a:spAutoFit/>
          </a:bodyPr>
          <a:p>
            <a:r>
              <a:rPr sz="2000" dirty="0">
                <a:latin typeface="Times New Roman" panose="02020603050405020304" charset="0"/>
                <a:cs typeface="Times New Roman" panose="02020603050405020304" charset="0"/>
              </a:rPr>
              <a:t>Tết Nguyên Đán năm 2022, ảnh hưởng của dịch COVID-19 khiến việc tổ chức họp mặt, trao quà trực tiếp không diễn ra được nhưng hầu hết các tỉnh, thành phố ở miền Tây Nam Bộ đều linh hoạt bằng nhiều cách thức khác nhau để chuyển qua đến tận tay những người có hoàn cảnh khó khăn, đảm bảo mọi người, mọi nhà đều có Tết. Nhiều người ở những xã đảo xa xôi, biên giới bất ngờ nhận được những phần qua Tết nghĩa tình đã không khỏi rừng rung xúc động. Đoàn thanh niên Công an tỉnh Kiên Giang không quản ngại khó khăn, vượt 100 km đường biển đến trao trực tiếp các túi an sinh (gồm gạo, mì, nước mắm, dầu ăn, trứng,...) hỗ trợ bà con ở huyện đảo Kiên Hải. Hội Liên hiệp Phụ nữ tỉnh An Giang phối hợp tổ chức hoạt động “đồng hành cùng phụ nữ biên cương" trao tặng một ngôi nhà "Mái ấm biên cương" cùng 30 suất quả cho phụ nữ vùng biên giới có hoàn cảnh khó khăn. Thành uỷ Cần Thơ phát huy tinh thần tương thân, tương ái của dân tộc, thăm và chúc Tết các đồng chi thương binh, bệnh binh, gia đình liệt sĩ, Bà mẹ Việt Nam Anh hùng và đặc biệt là chăm lo cho các gia đình có trẻ mồ côi do dịch COVID-19. Tỉnh Cà Mau cũng dành ngân sách 40 tỉ đồng cho hoạt động thăm, tặng quà người có công với cách mạng, hỗ trợ thêm khẩu phần ăn cho bệnh nhân nhiễm COVID đangNam.điều trị, hộ nghèo, cận nghèo và đối tượng bảo trợ xã hội. </a:t>
            </a:r>
            <a:endParaRPr sz="2000" dirty="0">
              <a:latin typeface="Times New Roman" panose="02020603050405020304" charset="0"/>
              <a:cs typeface="Times New Roman" panose="02020603050405020304" charset="0"/>
            </a:endParaRPr>
          </a:p>
        </p:txBody>
      </p:sp>
      <p:sp>
        <p:nvSpPr>
          <p:cNvPr id="73733" name="Rectangles 73732"/>
          <p:cNvSpPr/>
          <p:nvPr/>
        </p:nvSpPr>
        <p:spPr>
          <a:xfrm>
            <a:off x="1916113" y="5775325"/>
            <a:ext cx="9147175" cy="588963"/>
          </a:xfrm>
          <a:prstGeom prst="rect">
            <a:avLst/>
          </a:prstGeom>
          <a:noFill/>
          <a:ln w="9525" cap="flat" cmpd="sng">
            <a:solidFill>
              <a:srgbClr val="0000FF"/>
            </a:solidFill>
            <a:prstDash val="solid"/>
            <a:miter/>
            <a:headEnd type="none" w="med" len="med"/>
            <a:tailEnd type="none" w="med" len="med"/>
          </a:ln>
        </p:spPr>
        <p:txBody>
          <a:bodyPr wrap="none" tIns="0" anchor="ctr" anchorCtr="0">
            <a:spAutoFit/>
          </a:bodyPr>
          <a:p>
            <a:pPr algn="ctr"/>
            <a:r>
              <a:rPr sz="3500" dirty="0">
                <a:latin typeface="Times New Roman" panose="02020603050405020304" charset="0"/>
                <a:cs typeface="Times New Roman" panose="02020603050405020304" charset="0"/>
              </a:rPr>
              <a:t>Truyền thống đoàn kết, yêu thương đùm bọc.</a:t>
            </a:r>
            <a:endParaRPr sz="3500" dirty="0">
              <a:latin typeface="Times New Roman" panose="02020603050405020304" charset="0"/>
              <a:cs typeface="Times New Roman" panose="0202060305040502030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blinds(horizontal)">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3731"/>
                                        </p:tgtEl>
                                        <p:attrNameLst>
                                          <p:attrName>style.visibility</p:attrName>
                                        </p:attrNameLst>
                                      </p:cBhvr>
                                      <p:to>
                                        <p:strVal val="visible"/>
                                      </p:to>
                                    </p:set>
                                    <p:animEffect transition="in" filter="blinds(horizontal)">
                                      <p:cBhvr>
                                        <p:cTn id="12" dur="500"/>
                                        <p:tgtEl>
                                          <p:spTgt spid="737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3730"/>
                                        </p:tgtEl>
                                        <p:attrNameLst>
                                          <p:attrName>style.visibility</p:attrName>
                                        </p:attrNameLst>
                                      </p:cBhvr>
                                      <p:to>
                                        <p:strVal val="visible"/>
                                      </p:to>
                                    </p:set>
                                    <p:animEffect transition="in" filter="blinds(horizontal)">
                                      <p:cBhvr>
                                        <p:cTn id="17" dur="500"/>
                                        <p:tgtEl>
                                          <p:spTgt spid="737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3733"/>
                                        </p:tgtEl>
                                        <p:attrNameLst>
                                          <p:attrName>style.visibility</p:attrName>
                                        </p:attrNameLst>
                                      </p:cBhvr>
                                      <p:to>
                                        <p:strVal val="visible"/>
                                      </p:to>
                                    </p:set>
                                    <p:animEffect transition="in" filter="blinds(horizontal)">
                                      <p:cBhvr>
                                        <p:cTn id="22"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2" grpId="0" bldLvl="0" animBg="1"/>
      <p:bldP spid="737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56" name="Rectangles 56355"/>
          <p:cNvSpPr/>
          <p:nvPr/>
        </p:nvSpPr>
        <p:spPr>
          <a:xfrm>
            <a:off x="5081588" y="427038"/>
            <a:ext cx="6861175" cy="1244600"/>
          </a:xfrm>
          <a:prstGeom prst="rect">
            <a:avLst/>
          </a:prstGeom>
          <a:noFill/>
          <a:ln w="9525" cap="flat" cmpd="sng">
            <a:solidFill>
              <a:srgbClr val="FF0000"/>
            </a:solidFill>
            <a:prstDash val="solid"/>
            <a:miter/>
            <a:headEnd type="none" w="med" len="med"/>
            <a:tailEnd type="none" w="med" len="med"/>
          </a:ln>
        </p:spPr>
        <p:txBody>
          <a:bodyPr anchor="ctr" anchorCtr="0">
            <a:spAutoFit/>
          </a:bodyPr>
          <a:p>
            <a:r>
              <a:rPr sz="2500" dirty="0">
                <a:latin typeface="Times New Roman" panose="02020603050405020304" charset="0"/>
                <a:cs typeface="Times New Roman" panose="02020603050405020304" charset="0"/>
              </a:rPr>
              <a:t>Hãy chia sẻ hiểu biết của em về các truyền thống đó. Giá trị của những truyền thống ấy được thể hiện như thế nào? </a:t>
            </a:r>
            <a:endParaRPr sz="2500" dirty="0">
              <a:latin typeface="Times New Roman" panose="02020603050405020304" charset="0"/>
              <a:cs typeface="Times New Roman" panose="02020603050405020304" charset="0"/>
            </a:endParaRPr>
          </a:p>
        </p:txBody>
      </p:sp>
      <p:sp>
        <p:nvSpPr>
          <p:cNvPr id="4" name="Hexagon 3"/>
          <p:cNvSpPr/>
          <p:nvPr/>
        </p:nvSpPr>
        <p:spPr>
          <a:xfrm>
            <a:off x="365125" y="260350"/>
            <a:ext cx="1476375" cy="1271588"/>
          </a:xfrm>
          <a:prstGeom prst="hexagon">
            <a:avLst/>
          </a:prstGeom>
          <a:solidFill>
            <a:srgbClr val="E9F1F4"/>
          </a:solidFill>
          <a:ln>
            <a:noFill/>
          </a:ln>
          <a:effectLst>
            <a:outerShdw blurRad="1397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Arrow: Pentagon 4"/>
          <p:cNvSpPr/>
          <p:nvPr/>
        </p:nvSpPr>
        <p:spPr>
          <a:xfrm flipH="1">
            <a:off x="1811338" y="231775"/>
            <a:ext cx="2503488" cy="1271588"/>
          </a:xfrm>
          <a:prstGeom prst="homePlate">
            <a:avLst>
              <a:gd name="adj" fmla="val 26042"/>
            </a:avLst>
          </a:prstGeom>
          <a:gradFill flip="none" rotWithShape="1">
            <a:gsLst>
              <a:gs pos="59000">
                <a:srgbClr val="F7941D"/>
              </a:gs>
              <a:gs pos="0">
                <a:srgbClr val="D34D1E"/>
              </a:gs>
              <a:gs pos="100000">
                <a:srgbClr val="FFC01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Rectangle 2"/>
          <p:cNvSpPr/>
          <p:nvPr/>
        </p:nvSpPr>
        <p:spPr>
          <a:xfrm rot="19948833">
            <a:off x="1817688" y="190500"/>
            <a:ext cx="46038" cy="1417638"/>
          </a:xfrm>
          <a:prstGeom prst="rect">
            <a:avLst/>
          </a:prstGeom>
          <a:gradFill flip="none" rotWithShape="1">
            <a:gsLst>
              <a:gs pos="59000">
                <a:schemeClr val="bg1"/>
              </a:gs>
              <a:gs pos="1000">
                <a:schemeClr val="bg1">
                  <a:lumMod val="95000"/>
                </a:schemeClr>
              </a:gs>
              <a:gs pos="100000">
                <a:srgbClr val="FFC01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Hexagon 6"/>
          <p:cNvSpPr/>
          <p:nvPr/>
        </p:nvSpPr>
        <p:spPr>
          <a:xfrm>
            <a:off x="365125" y="1978025"/>
            <a:ext cx="1476375" cy="1273175"/>
          </a:xfrm>
          <a:prstGeom prst="hexagon">
            <a:avLst/>
          </a:prstGeom>
          <a:solidFill>
            <a:srgbClr val="E9F1F4"/>
          </a:solidFill>
          <a:ln>
            <a:noFill/>
          </a:ln>
          <a:effectLst>
            <a:outerShdw blurRad="1397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Arrow: Pentagon 7"/>
          <p:cNvSpPr/>
          <p:nvPr/>
        </p:nvSpPr>
        <p:spPr>
          <a:xfrm flipH="1">
            <a:off x="1871663" y="1905000"/>
            <a:ext cx="2432050" cy="1273175"/>
          </a:xfrm>
          <a:prstGeom prst="homePlate">
            <a:avLst>
              <a:gd name="adj" fmla="val 26042"/>
            </a:avLst>
          </a:prstGeom>
          <a:gradFill flip="none" rotWithShape="1">
            <a:gsLst>
              <a:gs pos="59000">
                <a:srgbClr val="01A7AE"/>
              </a:gs>
              <a:gs pos="0">
                <a:srgbClr val="00A783"/>
              </a:gs>
              <a:gs pos="100000">
                <a:srgbClr val="00ABB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Rectangle 8"/>
          <p:cNvSpPr/>
          <p:nvPr/>
        </p:nvSpPr>
        <p:spPr>
          <a:xfrm rot="19948833">
            <a:off x="1817688" y="1909763"/>
            <a:ext cx="46038" cy="1417638"/>
          </a:xfrm>
          <a:prstGeom prst="rect">
            <a:avLst/>
          </a:prstGeom>
          <a:gradFill flip="none" rotWithShape="1">
            <a:gsLst>
              <a:gs pos="59000">
                <a:schemeClr val="bg1"/>
              </a:gs>
              <a:gs pos="1000">
                <a:schemeClr val="bg1">
                  <a:lumMod val="95000"/>
                </a:schemeClr>
              </a:gs>
              <a:gs pos="100000">
                <a:srgbClr val="00ABB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Hexagon 9"/>
          <p:cNvSpPr/>
          <p:nvPr/>
        </p:nvSpPr>
        <p:spPr>
          <a:xfrm>
            <a:off x="365125" y="3697288"/>
            <a:ext cx="1476375" cy="1273175"/>
          </a:xfrm>
          <a:prstGeom prst="hexagon">
            <a:avLst/>
          </a:prstGeom>
          <a:solidFill>
            <a:srgbClr val="E9F1F4"/>
          </a:solidFill>
          <a:ln>
            <a:noFill/>
          </a:ln>
          <a:effectLst>
            <a:outerShdw blurRad="1397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Arrow: Pentagon 10"/>
          <p:cNvSpPr/>
          <p:nvPr/>
        </p:nvSpPr>
        <p:spPr>
          <a:xfrm flipH="1">
            <a:off x="1898650" y="3624263"/>
            <a:ext cx="2387600" cy="1273175"/>
          </a:xfrm>
          <a:prstGeom prst="homePlate">
            <a:avLst>
              <a:gd name="adj" fmla="val 26042"/>
            </a:avLst>
          </a:prstGeom>
          <a:gradFill flip="none" rotWithShape="1">
            <a:gsLst>
              <a:gs pos="59000">
                <a:srgbClr val="C8158D"/>
              </a:gs>
              <a:gs pos="0">
                <a:srgbClr val="881F81"/>
              </a:gs>
              <a:gs pos="100000">
                <a:srgbClr val="CF047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Rectangle 11"/>
          <p:cNvSpPr/>
          <p:nvPr/>
        </p:nvSpPr>
        <p:spPr>
          <a:xfrm rot="19948833">
            <a:off x="1817688" y="3627438"/>
            <a:ext cx="46038" cy="1419225"/>
          </a:xfrm>
          <a:prstGeom prst="rect">
            <a:avLst/>
          </a:prstGeom>
          <a:gradFill flip="none" rotWithShape="1">
            <a:gsLst>
              <a:gs pos="59000">
                <a:schemeClr val="bg1"/>
              </a:gs>
              <a:gs pos="1000">
                <a:schemeClr val="bg1">
                  <a:lumMod val="95000"/>
                </a:schemeClr>
              </a:gs>
              <a:gs pos="100000">
                <a:srgbClr val="CF047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379" name="TextBox 29"/>
          <p:cNvSpPr txBox="1"/>
          <p:nvPr/>
        </p:nvSpPr>
        <p:spPr>
          <a:xfrm>
            <a:off x="862013" y="493713"/>
            <a:ext cx="466725" cy="762000"/>
          </a:xfrm>
          <a:prstGeom prst="rect">
            <a:avLst/>
          </a:prstGeom>
          <a:noFill/>
          <a:ln w="9525">
            <a:noFill/>
          </a:ln>
        </p:spPr>
        <p:txBody>
          <a:bodyPr wrap="none">
            <a:spAutoFit/>
          </a:bodyPr>
          <a:p>
            <a:r>
              <a:rPr lang="en-US" altLang="x-none" sz="4400">
                <a:solidFill>
                  <a:srgbClr val="FFC000"/>
                </a:solidFill>
                <a:latin typeface="Calibri" panose="020F0502020204030204" pitchFamily="34" charset="0"/>
              </a:rPr>
              <a:t>1</a:t>
            </a:r>
            <a:endParaRPr lang="en-US" altLang="x-none" sz="4400">
              <a:solidFill>
                <a:srgbClr val="FFC000"/>
              </a:solidFill>
              <a:latin typeface="Calibri" panose="020F0502020204030204" pitchFamily="34" charset="0"/>
            </a:endParaRPr>
          </a:p>
        </p:txBody>
      </p:sp>
      <p:sp>
        <p:nvSpPr>
          <p:cNvPr id="56380" name="TextBox 30"/>
          <p:cNvSpPr txBox="1"/>
          <p:nvPr/>
        </p:nvSpPr>
        <p:spPr>
          <a:xfrm>
            <a:off x="839788" y="2227263"/>
            <a:ext cx="466725" cy="762000"/>
          </a:xfrm>
          <a:prstGeom prst="rect">
            <a:avLst/>
          </a:prstGeom>
          <a:noFill/>
          <a:ln w="9525">
            <a:noFill/>
          </a:ln>
        </p:spPr>
        <p:txBody>
          <a:bodyPr wrap="none">
            <a:spAutoFit/>
          </a:bodyPr>
          <a:p>
            <a:r>
              <a:rPr lang="en-US" altLang="x-none" sz="4400">
                <a:solidFill>
                  <a:srgbClr val="00CC99"/>
                </a:solidFill>
                <a:latin typeface="Calibri" panose="020F0502020204030204" pitchFamily="34" charset="0"/>
              </a:rPr>
              <a:t>2</a:t>
            </a:r>
            <a:endParaRPr lang="en-US" altLang="x-none" sz="4400">
              <a:solidFill>
                <a:srgbClr val="00CC99"/>
              </a:solidFill>
              <a:latin typeface="Calibri" panose="020F0502020204030204" pitchFamily="34" charset="0"/>
            </a:endParaRPr>
          </a:p>
        </p:txBody>
      </p:sp>
      <p:sp>
        <p:nvSpPr>
          <p:cNvPr id="56381" name="TextBox 31"/>
          <p:cNvSpPr txBox="1"/>
          <p:nvPr/>
        </p:nvSpPr>
        <p:spPr>
          <a:xfrm>
            <a:off x="854075" y="3917950"/>
            <a:ext cx="466725" cy="762000"/>
          </a:xfrm>
          <a:prstGeom prst="rect">
            <a:avLst/>
          </a:prstGeom>
          <a:noFill/>
          <a:ln w="9525">
            <a:noFill/>
          </a:ln>
        </p:spPr>
        <p:txBody>
          <a:bodyPr wrap="none">
            <a:spAutoFit/>
          </a:bodyPr>
          <a:p>
            <a:r>
              <a:rPr lang="en-US" altLang="x-none" sz="4400">
                <a:solidFill>
                  <a:srgbClr val="CA1189"/>
                </a:solidFill>
                <a:latin typeface="Calibri" panose="020F0502020204030204" pitchFamily="34" charset="0"/>
              </a:rPr>
              <a:t>3</a:t>
            </a:r>
            <a:endParaRPr lang="en-US" altLang="x-none" sz="4400">
              <a:solidFill>
                <a:srgbClr val="CA1189"/>
              </a:solidFill>
              <a:latin typeface="Calibri" panose="020F0502020204030204" pitchFamily="34" charset="0"/>
            </a:endParaRPr>
          </a:p>
        </p:txBody>
      </p:sp>
      <p:sp>
        <p:nvSpPr>
          <p:cNvPr id="47" name="Freeform: Shape 46"/>
          <p:cNvSpPr/>
          <p:nvPr/>
        </p:nvSpPr>
        <p:spPr>
          <a:xfrm rot="625891" flipV="1">
            <a:off x="1576038" y="610091"/>
            <a:ext cx="208124" cy="1042891"/>
          </a:xfrm>
          <a:custGeom>
            <a:avLst/>
            <a:gdLst>
              <a:gd name="connsiteX0" fmla="*/ 0 w 208124"/>
              <a:gd name="connsiteY0" fmla="*/ 1001654 h 1001654"/>
              <a:gd name="connsiteX1" fmla="*/ 0 w 208124"/>
              <a:gd name="connsiteY1" fmla="*/ 0 h 1001654"/>
              <a:gd name="connsiteX2" fmla="*/ 208124 w 208124"/>
              <a:gd name="connsiteY2" fmla="*/ 729870 h 1001654"/>
            </a:gdLst>
            <a:ahLst/>
            <a:cxnLst>
              <a:cxn ang="0">
                <a:pos x="connsiteX0" y="connsiteY0"/>
              </a:cxn>
              <a:cxn ang="0">
                <a:pos x="connsiteX1" y="connsiteY1"/>
              </a:cxn>
              <a:cxn ang="0">
                <a:pos x="connsiteX2" y="connsiteY2"/>
              </a:cxn>
            </a:cxnLst>
            <a:rect l="l" t="t" r="r" b="b"/>
            <a:pathLst>
              <a:path w="208124" h="1001654">
                <a:moveTo>
                  <a:pt x="0" y="1001654"/>
                </a:moveTo>
                <a:lnTo>
                  <a:pt x="0" y="0"/>
                </a:lnTo>
                <a:lnTo>
                  <a:pt x="208124" y="729870"/>
                </a:lnTo>
                <a:close/>
              </a:path>
            </a:pathLst>
          </a:custGeom>
          <a:gradFill flip="none" rotWithShape="1">
            <a:gsLst>
              <a:gs pos="100000">
                <a:schemeClr val="bg1">
                  <a:alpha val="0"/>
                </a:schemeClr>
              </a:gs>
              <a:gs pos="56000">
                <a:schemeClr val="tx1">
                  <a:lumMod val="50000"/>
                  <a:lumOff val="50000"/>
                  <a:alpha val="11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 name="Freeform: Shape 47"/>
          <p:cNvSpPr/>
          <p:nvPr/>
        </p:nvSpPr>
        <p:spPr>
          <a:xfrm rot="625891" flipV="1">
            <a:off x="1564950" y="2332322"/>
            <a:ext cx="208124" cy="1042891"/>
          </a:xfrm>
          <a:custGeom>
            <a:avLst/>
            <a:gdLst>
              <a:gd name="connsiteX0" fmla="*/ 0 w 208124"/>
              <a:gd name="connsiteY0" fmla="*/ 1001654 h 1001654"/>
              <a:gd name="connsiteX1" fmla="*/ 0 w 208124"/>
              <a:gd name="connsiteY1" fmla="*/ 0 h 1001654"/>
              <a:gd name="connsiteX2" fmla="*/ 208124 w 208124"/>
              <a:gd name="connsiteY2" fmla="*/ 729870 h 1001654"/>
            </a:gdLst>
            <a:ahLst/>
            <a:cxnLst>
              <a:cxn ang="0">
                <a:pos x="connsiteX0" y="connsiteY0"/>
              </a:cxn>
              <a:cxn ang="0">
                <a:pos x="connsiteX1" y="connsiteY1"/>
              </a:cxn>
              <a:cxn ang="0">
                <a:pos x="connsiteX2" y="connsiteY2"/>
              </a:cxn>
            </a:cxnLst>
            <a:rect l="l" t="t" r="r" b="b"/>
            <a:pathLst>
              <a:path w="208124" h="1001654">
                <a:moveTo>
                  <a:pt x="0" y="1001654"/>
                </a:moveTo>
                <a:lnTo>
                  <a:pt x="0" y="0"/>
                </a:lnTo>
                <a:lnTo>
                  <a:pt x="208124" y="729870"/>
                </a:lnTo>
                <a:close/>
              </a:path>
            </a:pathLst>
          </a:custGeom>
          <a:gradFill flip="none" rotWithShape="1">
            <a:gsLst>
              <a:gs pos="100000">
                <a:schemeClr val="bg1">
                  <a:alpha val="0"/>
                </a:schemeClr>
              </a:gs>
              <a:gs pos="56000">
                <a:schemeClr val="tx1">
                  <a:lumMod val="50000"/>
                  <a:lumOff val="50000"/>
                  <a:alpha val="11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 name="Freeform: Shape 48"/>
          <p:cNvSpPr/>
          <p:nvPr/>
        </p:nvSpPr>
        <p:spPr>
          <a:xfrm rot="625891" flipV="1">
            <a:off x="1553760" y="4059226"/>
            <a:ext cx="208124" cy="1042890"/>
          </a:xfrm>
          <a:custGeom>
            <a:avLst/>
            <a:gdLst>
              <a:gd name="connsiteX0" fmla="*/ 0 w 208124"/>
              <a:gd name="connsiteY0" fmla="*/ 1001654 h 1001654"/>
              <a:gd name="connsiteX1" fmla="*/ 0 w 208124"/>
              <a:gd name="connsiteY1" fmla="*/ 0 h 1001654"/>
              <a:gd name="connsiteX2" fmla="*/ 208124 w 208124"/>
              <a:gd name="connsiteY2" fmla="*/ 729870 h 1001654"/>
            </a:gdLst>
            <a:ahLst/>
            <a:cxnLst>
              <a:cxn ang="0">
                <a:pos x="connsiteX0" y="connsiteY0"/>
              </a:cxn>
              <a:cxn ang="0">
                <a:pos x="connsiteX1" y="connsiteY1"/>
              </a:cxn>
              <a:cxn ang="0">
                <a:pos x="connsiteX2" y="connsiteY2"/>
              </a:cxn>
            </a:cxnLst>
            <a:rect l="l" t="t" r="r" b="b"/>
            <a:pathLst>
              <a:path w="208124" h="1001654">
                <a:moveTo>
                  <a:pt x="0" y="1001654"/>
                </a:moveTo>
                <a:lnTo>
                  <a:pt x="0" y="0"/>
                </a:lnTo>
                <a:lnTo>
                  <a:pt x="208124" y="729870"/>
                </a:lnTo>
                <a:close/>
              </a:path>
            </a:pathLst>
          </a:custGeom>
          <a:gradFill flip="none" rotWithShape="1">
            <a:gsLst>
              <a:gs pos="100000">
                <a:schemeClr val="bg1">
                  <a:alpha val="0"/>
                </a:schemeClr>
              </a:gs>
              <a:gs pos="56000">
                <a:schemeClr val="tx1">
                  <a:lumMod val="50000"/>
                  <a:lumOff val="50000"/>
                  <a:alpha val="11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397" name="Rectangles 56396"/>
          <p:cNvSpPr/>
          <p:nvPr/>
        </p:nvSpPr>
        <p:spPr>
          <a:xfrm>
            <a:off x="2082800" y="457041"/>
            <a:ext cx="2192338" cy="814705"/>
          </a:xfrm>
          <a:prstGeom prst="rect">
            <a:avLst/>
          </a:prstGeom>
          <a:noFill/>
          <a:ln w="9525">
            <a:noFill/>
          </a:ln>
        </p:spPr>
        <p:txBody>
          <a:bodyPr tIns="0" anchor="ctr" anchorCtr="0">
            <a:spAutoFit/>
          </a:bodyPr>
          <a:p>
            <a:pPr algn="ctr"/>
            <a:r>
              <a:rPr sz="2500" dirty="0">
                <a:solidFill>
                  <a:schemeClr val="bg1"/>
                </a:solidFill>
                <a:latin typeface="Times New Roman" panose="02020603050405020304" charset="0"/>
                <a:cs typeface="Times New Roman" panose="02020603050405020304" charset="0"/>
              </a:rPr>
              <a:t>Truyền thống yêu nước</a:t>
            </a:r>
            <a:endParaRPr sz="2500" dirty="0">
              <a:solidFill>
                <a:schemeClr val="bg1"/>
              </a:solidFill>
              <a:latin typeface="Times New Roman" panose="02020603050405020304" charset="0"/>
              <a:cs typeface="Times New Roman" panose="02020603050405020304" charset="0"/>
            </a:endParaRPr>
          </a:p>
        </p:txBody>
      </p:sp>
      <p:sp>
        <p:nvSpPr>
          <p:cNvPr id="56398" name="Rectangles 56397"/>
          <p:cNvSpPr/>
          <p:nvPr/>
        </p:nvSpPr>
        <p:spPr>
          <a:xfrm>
            <a:off x="2116138" y="2038350"/>
            <a:ext cx="2154237" cy="1050925"/>
          </a:xfrm>
          <a:prstGeom prst="rect">
            <a:avLst/>
          </a:prstGeom>
          <a:noFill/>
          <a:ln w="9525">
            <a:noFill/>
          </a:ln>
        </p:spPr>
        <p:txBody>
          <a:bodyPr tIns="0" anchor="ctr" anchorCtr="0">
            <a:spAutoFit/>
          </a:bodyPr>
          <a:p>
            <a:pPr algn="ctr"/>
            <a:r>
              <a:rPr sz="2200" dirty="0">
                <a:latin typeface="Times New Roman" panose="02020603050405020304" charset="0"/>
                <a:cs typeface="Times New Roman" panose="02020603050405020304" charset="0"/>
              </a:rPr>
              <a:t>Truyền thống cần cù, hiếu học</a:t>
            </a:r>
            <a:endParaRPr sz="2200" dirty="0">
              <a:latin typeface="Times New Roman" panose="02020603050405020304" charset="0"/>
              <a:cs typeface="Times New Roman" panose="02020603050405020304" charset="0"/>
            </a:endParaRPr>
          </a:p>
        </p:txBody>
      </p:sp>
      <p:sp>
        <p:nvSpPr>
          <p:cNvPr id="56399" name="Rectangles 56398"/>
          <p:cNvSpPr/>
          <p:nvPr/>
        </p:nvSpPr>
        <p:spPr>
          <a:xfrm>
            <a:off x="2052638" y="3781425"/>
            <a:ext cx="2236787" cy="960438"/>
          </a:xfrm>
          <a:prstGeom prst="rect">
            <a:avLst/>
          </a:prstGeom>
          <a:noFill/>
          <a:ln w="9525">
            <a:noFill/>
          </a:ln>
        </p:spPr>
        <p:txBody>
          <a:bodyPr tIns="0" anchor="ctr" anchorCtr="0">
            <a:spAutoFit/>
          </a:bodyPr>
          <a:p>
            <a:pPr algn="ctr"/>
            <a:r>
              <a:rPr sz="2000" dirty="0">
                <a:solidFill>
                  <a:schemeClr val="bg1"/>
                </a:solidFill>
                <a:latin typeface="Times New Roman" panose="02020603050405020304" charset="0"/>
                <a:cs typeface="Times New Roman" panose="02020603050405020304" charset="0"/>
              </a:rPr>
              <a:t>Truyền thống đoàn kết, yêu thương đùm bọc.</a:t>
            </a:r>
            <a:endParaRPr sz="2000" dirty="0">
              <a:solidFill>
                <a:schemeClr val="bg1"/>
              </a:solidFill>
              <a:latin typeface="Times New Roman" panose="02020603050405020304" charset="0"/>
              <a:cs typeface="Times New Roman" panose="02020603050405020304" charset="0"/>
            </a:endParaRPr>
          </a:p>
        </p:txBody>
      </p:sp>
      <p:sp>
        <p:nvSpPr>
          <p:cNvPr id="56400" name="Right Brace 56399"/>
          <p:cNvSpPr/>
          <p:nvPr/>
        </p:nvSpPr>
        <p:spPr>
          <a:xfrm>
            <a:off x="4543425" y="382588"/>
            <a:ext cx="246063" cy="4398962"/>
          </a:xfrm>
          <a:prstGeom prst="rightBrace">
            <a:avLst>
              <a:gd name="adj1" fmla="val 148978"/>
              <a:gd name="adj2" fmla="val 50000"/>
            </a:avLst>
          </a:prstGeom>
          <a:noFill/>
          <a:ln w="9525" cap="flat" cmpd="sng">
            <a:solidFill>
              <a:schemeClr val="tx1"/>
            </a:solidFill>
            <a:prstDash val="solid"/>
            <a:headEnd type="none" w="med" len="med"/>
            <a:tailEnd type="none" w="med" len="med"/>
          </a:ln>
        </p:spPr>
        <p:txBody>
          <a:bodyPr/>
          <a:p>
            <a:endParaRPr lang="en-US"/>
          </a:p>
        </p:txBody>
      </p:sp>
      <p:sp>
        <p:nvSpPr>
          <p:cNvPr id="56401" name="Rectangles 56400"/>
          <p:cNvSpPr/>
          <p:nvPr/>
        </p:nvSpPr>
        <p:spPr>
          <a:xfrm>
            <a:off x="5168900" y="2101850"/>
            <a:ext cx="6743700" cy="2540000"/>
          </a:xfrm>
          <a:prstGeom prst="rect">
            <a:avLst/>
          </a:prstGeom>
          <a:noFill/>
          <a:ln w="9525" cap="flat" cmpd="sng">
            <a:solidFill>
              <a:srgbClr val="FF0000"/>
            </a:solidFill>
            <a:prstDash val="solid"/>
            <a:miter/>
            <a:headEnd type="none" w="med" len="med"/>
            <a:tailEnd type="none" w="med" len="med"/>
          </a:ln>
        </p:spPr>
        <p:txBody>
          <a:bodyPr anchor="ctr" anchorCtr="0">
            <a:spAutoFit/>
          </a:bodyPr>
          <a:p>
            <a:r>
              <a:rPr sz="2000" dirty="0">
                <a:solidFill>
                  <a:srgbClr val="0000CC"/>
                </a:solidFill>
                <a:latin typeface="Times New Roman" panose="02020603050405020304" charset="0"/>
                <a:cs typeface="Times New Roman" panose="02020603050405020304" charset="0"/>
              </a:rPr>
              <a:t>Những truyền thống đó được thể hiện qua những thói quen được hình thành từ lâu đời. Nó bất biến trong suy nghĩ, nếp sống của nhiều đối tượng khác nhau như gia đình, tập thể, xã hội, tập đoàn lịch sử. Truyền thống còn được coi là những tư tưởng, tình cảm trong một cộng đồng nhất định, được hình thành trong quá khứ và mang lại những giá trị tốt đẹp. Truyền thống thường được lưu truyền từ đời này qua đời khác. </a:t>
            </a:r>
            <a:endParaRPr sz="2000" dirty="0">
              <a:solidFill>
                <a:srgbClr val="0000CC"/>
              </a:solidFill>
              <a:latin typeface="Times New Roman" panose="02020603050405020304" charset="0"/>
              <a:cs typeface="Times New Roman" panose="02020603050405020304" charset="0"/>
            </a:endParaRPr>
          </a:p>
        </p:txBody>
      </p:sp>
      <p:sp>
        <p:nvSpPr>
          <p:cNvPr id="14" name="Bent-Up Arrow 13"/>
          <p:cNvSpPr/>
          <p:nvPr/>
        </p:nvSpPr>
        <p:spPr>
          <a:xfrm rot="5400000">
            <a:off x="4156869" y="5536406"/>
            <a:ext cx="952500" cy="1055688"/>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Calibri" panose="020F0502020204030204" pitchFamily="34" charset="0"/>
              <a:ea typeface="+mn-ea"/>
              <a:cs typeface="Calibri" panose="020F0502020204030204" pitchFamily="34" charset="0"/>
            </a:endParaRPr>
          </a:p>
        </p:txBody>
      </p:sp>
      <p:sp>
        <p:nvSpPr>
          <p:cNvPr id="56405" name="Rectangles 56404"/>
          <p:cNvSpPr/>
          <p:nvPr/>
        </p:nvSpPr>
        <p:spPr>
          <a:xfrm>
            <a:off x="365125" y="5314950"/>
            <a:ext cx="3506788" cy="1106488"/>
          </a:xfrm>
          <a:prstGeom prst="rect">
            <a:avLst/>
          </a:prstGeom>
          <a:noFill/>
          <a:ln w="9525" cap="flat" cmpd="sng">
            <a:solidFill>
              <a:srgbClr val="FF0000"/>
            </a:solidFill>
            <a:prstDash val="solid"/>
            <a:miter/>
            <a:headEnd type="none" w="med" len="med"/>
            <a:tailEnd type="none" w="med" len="med"/>
          </a:ln>
        </p:spPr>
        <p:txBody>
          <a:bodyPr anchor="ctr" anchorCtr="0">
            <a:spAutoFit/>
          </a:bodyPr>
          <a:p>
            <a:r>
              <a:rPr sz="2200" dirty="0">
                <a:solidFill>
                  <a:srgbClr val="0000CC"/>
                </a:solidFill>
                <a:latin typeface="Times New Roman" panose="02020603050405020304" charset="0"/>
                <a:cs typeface="Times New Roman" panose="02020603050405020304" charset="0"/>
              </a:rPr>
              <a:t>Giá trị của những truyền thống ấy được thể hiện như thế nào? </a:t>
            </a:r>
            <a:endParaRPr sz="2200" dirty="0">
              <a:solidFill>
                <a:srgbClr val="0000CC"/>
              </a:solidFill>
              <a:latin typeface="Times New Roman" panose="02020603050405020304" charset="0"/>
              <a:cs typeface="Times New Roman" panose="02020603050405020304" charset="0"/>
            </a:endParaRPr>
          </a:p>
        </p:txBody>
      </p:sp>
      <p:sp>
        <p:nvSpPr>
          <p:cNvPr id="56406" name="Rectangles 56405"/>
          <p:cNvSpPr/>
          <p:nvPr/>
        </p:nvSpPr>
        <p:spPr>
          <a:xfrm>
            <a:off x="5208588" y="5199063"/>
            <a:ext cx="6653212" cy="1616075"/>
          </a:xfrm>
          <a:prstGeom prst="rect">
            <a:avLst/>
          </a:prstGeom>
          <a:solidFill>
            <a:srgbClr val="FFCC99"/>
          </a:solidFill>
          <a:ln w="9525">
            <a:noFill/>
          </a:ln>
        </p:spPr>
        <p:txBody>
          <a:bodyPr anchor="ctr" anchorCtr="0">
            <a:spAutoFit/>
          </a:bodyPr>
          <a:p>
            <a:r>
              <a:rPr sz="2000" dirty="0">
                <a:latin typeface="Times New Roman" panose="02020603050405020304" charset="0"/>
                <a:cs typeface="Times New Roman" panose="02020603050405020304" charset="0"/>
              </a:rPr>
              <a:t>Truyền thống tốt đẹp của dân tộc là tổng hợp những giá trị tinh thần (hệ tư tưởng, tính cách, lối sống, cách ứng xử tốt đẹp ...) được hình thành trong quá trình lịch sử dựng nước và giữ nước và được truyền từ thế hệ này qua thế hệ khác. </a:t>
            </a:r>
            <a:endParaRPr sz="20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6379"/>
                                        </p:tgtEl>
                                        <p:attrNameLst>
                                          <p:attrName>style.visibility</p:attrName>
                                        </p:attrNameLst>
                                      </p:cBhvr>
                                      <p:to>
                                        <p:strVal val="visible"/>
                                      </p:to>
                                    </p:set>
                                    <p:animEffect transition="in" filter="blinds(horizontal)">
                                      <p:cBhvr>
                                        <p:cTn id="34" dur="500"/>
                                        <p:tgtEl>
                                          <p:spTgt spid="5637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6380"/>
                                        </p:tgtEl>
                                        <p:attrNameLst>
                                          <p:attrName>style.visibility</p:attrName>
                                        </p:attrNameLst>
                                      </p:cBhvr>
                                      <p:to>
                                        <p:strVal val="visible"/>
                                      </p:to>
                                    </p:set>
                                    <p:animEffect transition="in" filter="blinds(horizontal)">
                                      <p:cBhvr>
                                        <p:cTn id="37" dur="500"/>
                                        <p:tgtEl>
                                          <p:spTgt spid="5638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6381"/>
                                        </p:tgtEl>
                                        <p:attrNameLst>
                                          <p:attrName>style.visibility</p:attrName>
                                        </p:attrNameLst>
                                      </p:cBhvr>
                                      <p:to>
                                        <p:strVal val="visible"/>
                                      </p:to>
                                    </p:set>
                                    <p:animEffect transition="in" filter="blinds(horizontal)">
                                      <p:cBhvr>
                                        <p:cTn id="40" dur="500"/>
                                        <p:tgtEl>
                                          <p:spTgt spid="56381"/>
                                        </p:tgtEl>
                                      </p:cBhvr>
                                    </p:animEffect>
                                  </p:childTnLst>
                                </p:cTn>
                              </p:par>
                              <p:par>
                                <p:cTn id="41" presetID="3" presetClass="entr" presetSubtype="1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blinds(horizontal)">
                                      <p:cBhvr>
                                        <p:cTn id="43" dur="500"/>
                                        <p:tgtEl>
                                          <p:spTgt spid="47"/>
                                        </p:tgtEl>
                                      </p:cBhvr>
                                    </p:animEffect>
                                  </p:childTnLst>
                                </p:cTn>
                              </p:par>
                              <p:par>
                                <p:cTn id="44" presetID="3" presetClass="entr" presetSubtype="10"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blinds(horizontal)">
                                      <p:cBhvr>
                                        <p:cTn id="46" dur="500"/>
                                        <p:tgtEl>
                                          <p:spTgt spid="48"/>
                                        </p:tgtEl>
                                      </p:cBhvr>
                                    </p:animEffect>
                                  </p:childTnLst>
                                </p:cTn>
                              </p:par>
                              <p:par>
                                <p:cTn id="47" presetID="3" presetClass="entr" presetSubtype="1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blinds(horizontal)">
                                      <p:cBhvr>
                                        <p:cTn id="49" dur="500"/>
                                        <p:tgtEl>
                                          <p:spTgt spid="4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6397"/>
                                        </p:tgtEl>
                                        <p:attrNameLst>
                                          <p:attrName>style.visibility</p:attrName>
                                        </p:attrNameLst>
                                      </p:cBhvr>
                                      <p:to>
                                        <p:strVal val="visible"/>
                                      </p:to>
                                    </p:set>
                                    <p:animEffect transition="in" filter="blinds(horizontal)">
                                      <p:cBhvr>
                                        <p:cTn id="52" dur="500"/>
                                        <p:tgtEl>
                                          <p:spTgt spid="5639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56398"/>
                                        </p:tgtEl>
                                        <p:attrNameLst>
                                          <p:attrName>style.visibility</p:attrName>
                                        </p:attrNameLst>
                                      </p:cBhvr>
                                      <p:to>
                                        <p:strVal val="visible"/>
                                      </p:to>
                                    </p:set>
                                    <p:animEffect transition="in" filter="blinds(horizontal)">
                                      <p:cBhvr>
                                        <p:cTn id="55" dur="500"/>
                                        <p:tgtEl>
                                          <p:spTgt spid="5639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56399"/>
                                        </p:tgtEl>
                                        <p:attrNameLst>
                                          <p:attrName>style.visibility</p:attrName>
                                        </p:attrNameLst>
                                      </p:cBhvr>
                                      <p:to>
                                        <p:strVal val="visible"/>
                                      </p:to>
                                    </p:set>
                                    <p:animEffect transition="in" filter="blinds(horizontal)">
                                      <p:cBhvr>
                                        <p:cTn id="58" dur="500"/>
                                        <p:tgtEl>
                                          <p:spTgt spid="56399"/>
                                        </p:tgtEl>
                                      </p:cBhvr>
                                    </p:animEffect>
                                  </p:childTnLst>
                                </p:cTn>
                              </p:par>
                              <p:par>
                                <p:cTn id="59" presetID="3" presetClass="entr" presetSubtype="10" fill="hold" nodeType="withEffect">
                                  <p:stCondLst>
                                    <p:cond delay="0"/>
                                  </p:stCondLst>
                                  <p:childTnLst>
                                    <p:set>
                                      <p:cBhvr>
                                        <p:cTn id="60" dur="1" fill="hold">
                                          <p:stCondLst>
                                            <p:cond delay="0"/>
                                          </p:stCondLst>
                                        </p:cTn>
                                        <p:tgtEl>
                                          <p:spTgt spid="56400"/>
                                        </p:tgtEl>
                                        <p:attrNameLst>
                                          <p:attrName>style.visibility</p:attrName>
                                        </p:attrNameLst>
                                      </p:cBhvr>
                                      <p:to>
                                        <p:strVal val="visible"/>
                                      </p:to>
                                    </p:set>
                                    <p:animEffect transition="in" filter="blinds(horizontal)">
                                      <p:cBhvr>
                                        <p:cTn id="61" dur="500"/>
                                        <p:tgtEl>
                                          <p:spTgt spid="56400"/>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56356"/>
                                        </p:tgtEl>
                                        <p:attrNameLst>
                                          <p:attrName>style.visibility</p:attrName>
                                        </p:attrNameLst>
                                      </p:cBhvr>
                                      <p:to>
                                        <p:strVal val="visible"/>
                                      </p:to>
                                    </p:set>
                                    <p:animEffect transition="in" filter="blinds(horizontal)">
                                      <p:cBhvr>
                                        <p:cTn id="66" dur="500"/>
                                        <p:tgtEl>
                                          <p:spTgt spid="56356"/>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56401"/>
                                        </p:tgtEl>
                                        <p:attrNameLst>
                                          <p:attrName>style.visibility</p:attrName>
                                        </p:attrNameLst>
                                      </p:cBhvr>
                                      <p:to>
                                        <p:strVal val="visible"/>
                                      </p:to>
                                    </p:set>
                                    <p:animEffect transition="in" filter="blinds(horizontal)">
                                      <p:cBhvr>
                                        <p:cTn id="71" dur="500"/>
                                        <p:tgtEl>
                                          <p:spTgt spid="56401"/>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56405"/>
                                        </p:tgtEl>
                                        <p:attrNameLst>
                                          <p:attrName>style.visibility</p:attrName>
                                        </p:attrNameLst>
                                      </p:cBhvr>
                                      <p:to>
                                        <p:strVal val="visible"/>
                                      </p:to>
                                    </p:set>
                                    <p:animEffect transition="in" filter="blinds(horizontal)">
                                      <p:cBhvr>
                                        <p:cTn id="76" dur="500"/>
                                        <p:tgtEl>
                                          <p:spTgt spid="56405"/>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blinds(horizontal)">
                                      <p:cBhvr>
                                        <p:cTn id="81" dur="500"/>
                                        <p:tgtEl>
                                          <p:spTgt spid="14"/>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56406"/>
                                        </p:tgtEl>
                                        <p:attrNameLst>
                                          <p:attrName>style.visibility</p:attrName>
                                        </p:attrNameLst>
                                      </p:cBhvr>
                                      <p:to>
                                        <p:strVal val="visible"/>
                                      </p:to>
                                    </p:set>
                                    <p:animEffect transition="in" filter="blinds(horizontal)">
                                      <p:cBhvr>
                                        <p:cTn id="86" dur="500"/>
                                        <p:tgtEl>
                                          <p:spTgt spid="56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6" grpId="0" animBg="1"/>
      <p:bldP spid="4" grpId="0" animBg="1"/>
      <p:bldP spid="5" grpId="0" animBg="1"/>
      <p:bldP spid="3" grpId="0" animBg="1"/>
      <p:bldP spid="7" grpId="0" animBg="1"/>
      <p:bldP spid="8" grpId="0" animBg="1"/>
      <p:bldP spid="9" grpId="0" animBg="1"/>
      <p:bldP spid="10" grpId="0" animBg="1"/>
      <p:bldP spid="11" grpId="0" animBg="1"/>
      <p:bldP spid="12" grpId="0" animBg="1"/>
      <p:bldP spid="56379" grpId="0"/>
      <p:bldP spid="56380" grpId="0"/>
      <p:bldP spid="56381" grpId="0"/>
      <p:bldP spid="56397" grpId="0"/>
      <p:bldP spid="56398" grpId="0"/>
      <p:bldP spid="56399" grpId="0"/>
      <p:bldP spid="56401" grpId="0" animBg="1"/>
      <p:bldP spid="56405" grpId="0" animBg="1"/>
      <p:bldP spid="564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1" name="Rectangles 30730"/>
          <p:cNvSpPr/>
          <p:nvPr/>
        </p:nvSpPr>
        <p:spPr>
          <a:xfrm>
            <a:off x="1614488" y="287338"/>
            <a:ext cx="10313987" cy="860425"/>
          </a:xfrm>
          <a:prstGeom prst="rect">
            <a:avLst/>
          </a:prstGeom>
          <a:noFill/>
          <a:ln w="22225" cap="flat" cmpd="sng">
            <a:solidFill>
              <a:srgbClr val="FF0000"/>
            </a:solidFill>
            <a:prstDash val="dash"/>
            <a:miter/>
            <a:headEnd type="none" w="med" len="med"/>
            <a:tailEnd type="none" w="med" len="med"/>
          </a:ln>
        </p:spPr>
        <p:txBody>
          <a:bodyPr anchor="ctr" anchorCtr="0">
            <a:spAutoFit/>
          </a:bodyPr>
          <a:p>
            <a:pPr algn="justLow"/>
            <a:r>
              <a:rPr sz="2500" dirty="0">
                <a:latin typeface="Times New Roman" panose="02020603050405020304" charset="0"/>
                <a:cs typeface="Times New Roman" panose="02020603050405020304" charset="0"/>
              </a:rPr>
              <a:t>Em hãy kể tên những truyền thống khác của dân tộc Việt Nam và nêu giá trị của những truyền thống đó. </a:t>
            </a:r>
            <a:endParaRPr sz="2500" dirty="0">
              <a:latin typeface="Times New Roman" panose="02020603050405020304" charset="0"/>
              <a:cs typeface="Times New Roman" panose="02020603050405020304" charset="0"/>
            </a:endParaRPr>
          </a:p>
        </p:txBody>
      </p:sp>
      <p:pic>
        <p:nvPicPr>
          <p:cNvPr id="30732" name="Picture 30731" descr="3 câu hỏi tiết lộ mọi điều về ứng viên | Cẩm nang tuyển dụng"/>
          <p:cNvPicPr>
            <a:picLocks noChangeAspect="1"/>
          </p:cNvPicPr>
          <p:nvPr/>
        </p:nvPicPr>
        <p:blipFill>
          <a:blip r:embed="rId1"/>
          <a:stretch>
            <a:fillRect/>
          </a:stretch>
        </p:blipFill>
        <p:spPr>
          <a:xfrm>
            <a:off x="71438" y="57150"/>
            <a:ext cx="1254125" cy="1303338"/>
          </a:xfrm>
          <a:prstGeom prst="rect">
            <a:avLst/>
          </a:prstGeom>
          <a:noFill/>
          <a:ln w="9525">
            <a:noFill/>
          </a:ln>
        </p:spPr>
      </p:pic>
      <p:sp>
        <p:nvSpPr>
          <p:cNvPr id="4" name="Freeform: Shape 3"/>
          <p:cNvSpPr/>
          <p:nvPr/>
        </p:nvSpPr>
        <p:spPr>
          <a:xfrm rot="5400000">
            <a:off x="3555281" y="3182555"/>
            <a:ext cx="1290851" cy="1626366"/>
          </a:xfrm>
          <a:custGeom>
            <a:avLst/>
            <a:gdLst>
              <a:gd name="connsiteX0" fmla="*/ 1442196 w 1457325"/>
              <a:gd name="connsiteY0" fmla="*/ 1108358 h 1838325"/>
              <a:gd name="connsiteX1" fmla="*/ 1102154 w 1457325"/>
              <a:gd name="connsiteY1" fmla="*/ 1108358 h 1838325"/>
              <a:gd name="connsiteX2" fmla="*/ 1103106 w 1457325"/>
              <a:gd name="connsiteY2" fmla="*/ 531143 h 1838325"/>
              <a:gd name="connsiteX3" fmla="*/ 1101201 w 1457325"/>
              <a:gd name="connsiteY3" fmla="*/ 364455 h 1838325"/>
              <a:gd name="connsiteX4" fmla="*/ 1095486 w 1457325"/>
              <a:gd name="connsiteY4" fmla="*/ 355883 h 1838325"/>
              <a:gd name="connsiteX5" fmla="*/ 749729 w 1457325"/>
              <a:gd name="connsiteY5" fmla="*/ 9173 h 1838325"/>
              <a:gd name="connsiteX6" fmla="*/ 713534 w 1457325"/>
              <a:gd name="connsiteY6" fmla="*/ 12030 h 1838325"/>
              <a:gd name="connsiteX7" fmla="*/ 507794 w 1457325"/>
              <a:gd name="connsiteY7" fmla="*/ 218723 h 1838325"/>
              <a:gd name="connsiteX8" fmla="*/ 364919 w 1457325"/>
              <a:gd name="connsiteY8" fmla="*/ 365408 h 1838325"/>
              <a:gd name="connsiteX9" fmla="*/ 363014 w 1457325"/>
              <a:gd name="connsiteY9" fmla="*/ 382553 h 1838325"/>
              <a:gd name="connsiteX10" fmla="*/ 363014 w 1457325"/>
              <a:gd name="connsiteY10" fmla="*/ 1109310 h 1838325"/>
              <a:gd name="connsiteX11" fmla="*/ 43926 w 1457325"/>
              <a:gd name="connsiteY11" fmla="*/ 1108358 h 1838325"/>
              <a:gd name="connsiteX12" fmla="*/ 5826 w 1457325"/>
              <a:gd name="connsiteY12" fmla="*/ 1110263 h 1838325"/>
              <a:gd name="connsiteX13" fmla="*/ 8684 w 1457325"/>
              <a:gd name="connsiteY13" fmla="*/ 1123598 h 1838325"/>
              <a:gd name="connsiteX14" fmla="*/ 31544 w 1457325"/>
              <a:gd name="connsiteY14" fmla="*/ 1149316 h 1838325"/>
              <a:gd name="connsiteX15" fmla="*/ 705914 w 1457325"/>
              <a:gd name="connsiteY15" fmla="*/ 1824638 h 1838325"/>
              <a:gd name="connsiteX16" fmla="*/ 760206 w 1457325"/>
              <a:gd name="connsiteY16" fmla="*/ 1824638 h 1838325"/>
              <a:gd name="connsiteX17" fmla="*/ 1434576 w 1457325"/>
              <a:gd name="connsiteY17" fmla="*/ 1149316 h 1838325"/>
              <a:gd name="connsiteX18" fmla="*/ 1457436 w 1457325"/>
              <a:gd name="connsiteY18" fmla="*/ 1123598 h 1838325"/>
              <a:gd name="connsiteX19" fmla="*/ 1457436 w 1457325"/>
              <a:gd name="connsiteY19" fmla="*/ 1123598 h 1838325"/>
              <a:gd name="connsiteX20" fmla="*/ 1457436 w 1457325"/>
              <a:gd name="connsiteY20" fmla="*/ 1123598 h 1838325"/>
              <a:gd name="connsiteX21" fmla="*/ 1442196 w 1457325"/>
              <a:gd name="connsiteY21" fmla="*/ 1108358 h 1838325"/>
              <a:gd name="connsiteX22" fmla="*/ 365871 w 1457325"/>
              <a:gd name="connsiteY22" fmla="*/ 1102643 h 1838325"/>
              <a:gd name="connsiteX23" fmla="*/ 363014 w 1457325"/>
              <a:gd name="connsiteY23" fmla="*/ 1108358 h 1838325"/>
              <a:gd name="connsiteX24" fmla="*/ 363014 w 1457325"/>
              <a:gd name="connsiteY24" fmla="*/ 1108358 h 1838325"/>
              <a:gd name="connsiteX25" fmla="*/ 365871 w 1457325"/>
              <a:gd name="connsiteY25" fmla="*/ 1102643 h 1838325"/>
              <a:gd name="connsiteX26" fmla="*/ 363014 w 1457325"/>
              <a:gd name="connsiteY26" fmla="*/ 1108358 h 1838325"/>
              <a:gd name="connsiteX27" fmla="*/ 363014 w 1457325"/>
              <a:gd name="connsiteY27" fmla="*/ 1108358 h 1838325"/>
              <a:gd name="connsiteX28" fmla="*/ 363014 w 1457325"/>
              <a:gd name="connsiteY28" fmla="*/ 1108358 h 1838325"/>
              <a:gd name="connsiteX29" fmla="*/ 363014 w 1457325"/>
              <a:gd name="connsiteY29" fmla="*/ 1108358 h 1838325"/>
              <a:gd name="connsiteX30" fmla="*/ 363014 w 1457325"/>
              <a:gd name="connsiteY30" fmla="*/ 1108358 h 1838325"/>
              <a:gd name="connsiteX31" fmla="*/ 363014 w 1457325"/>
              <a:gd name="connsiteY31" fmla="*/ 1108358 h 1838325"/>
              <a:gd name="connsiteX32" fmla="*/ 359204 w 1457325"/>
              <a:gd name="connsiteY32" fmla="*/ 1110263 h 1838325"/>
              <a:gd name="connsiteX33" fmla="*/ 363014 w 1457325"/>
              <a:gd name="connsiteY33" fmla="*/ 1108358 h 1838325"/>
              <a:gd name="connsiteX34" fmla="*/ 363014 w 1457325"/>
              <a:gd name="connsiteY34" fmla="*/ 1108358 h 1838325"/>
              <a:gd name="connsiteX35" fmla="*/ 1101201 w 1457325"/>
              <a:gd name="connsiteY35" fmla="*/ 1108358 h 1838325"/>
              <a:gd name="connsiteX36" fmla="*/ 1101201 w 1457325"/>
              <a:gd name="connsiteY36" fmla="*/ 1108358 h 1838325"/>
              <a:gd name="connsiteX37" fmla="*/ 1098344 w 1457325"/>
              <a:gd name="connsiteY37" fmla="*/ 1102643 h 1838325"/>
              <a:gd name="connsiteX38" fmla="*/ 1101201 w 1457325"/>
              <a:gd name="connsiteY38" fmla="*/ 1108358 h 1838325"/>
              <a:gd name="connsiteX0-1" fmla="*/ 1442196 w 1463257"/>
              <a:gd name="connsiteY0-2" fmla="*/ 1108358 h 1841068"/>
              <a:gd name="connsiteX1-3" fmla="*/ 1102154 w 1463257"/>
              <a:gd name="connsiteY1-4" fmla="*/ 1108358 h 1841068"/>
              <a:gd name="connsiteX2-5" fmla="*/ 1103106 w 1463257"/>
              <a:gd name="connsiteY2-6" fmla="*/ 531143 h 1841068"/>
              <a:gd name="connsiteX3-7" fmla="*/ 1101201 w 1463257"/>
              <a:gd name="connsiteY3-8" fmla="*/ 364455 h 1841068"/>
              <a:gd name="connsiteX4-9" fmla="*/ 1095486 w 1463257"/>
              <a:gd name="connsiteY4-10" fmla="*/ 355883 h 1841068"/>
              <a:gd name="connsiteX5-11" fmla="*/ 749729 w 1463257"/>
              <a:gd name="connsiteY5-12" fmla="*/ 9173 h 1841068"/>
              <a:gd name="connsiteX6-13" fmla="*/ 713534 w 1463257"/>
              <a:gd name="connsiteY6-14" fmla="*/ 12030 h 1841068"/>
              <a:gd name="connsiteX7-15" fmla="*/ 507794 w 1463257"/>
              <a:gd name="connsiteY7-16" fmla="*/ 218723 h 1841068"/>
              <a:gd name="connsiteX8-17" fmla="*/ 364919 w 1463257"/>
              <a:gd name="connsiteY8-18" fmla="*/ 365408 h 1841068"/>
              <a:gd name="connsiteX9-19" fmla="*/ 363014 w 1463257"/>
              <a:gd name="connsiteY9-20" fmla="*/ 382553 h 1841068"/>
              <a:gd name="connsiteX10-21" fmla="*/ 363014 w 1463257"/>
              <a:gd name="connsiteY10-22" fmla="*/ 1109310 h 1841068"/>
              <a:gd name="connsiteX11-23" fmla="*/ 43926 w 1463257"/>
              <a:gd name="connsiteY11-24" fmla="*/ 1108358 h 1841068"/>
              <a:gd name="connsiteX12-25" fmla="*/ 5826 w 1463257"/>
              <a:gd name="connsiteY12-26" fmla="*/ 1110263 h 1841068"/>
              <a:gd name="connsiteX13-27" fmla="*/ 8684 w 1463257"/>
              <a:gd name="connsiteY13-28" fmla="*/ 1123598 h 1841068"/>
              <a:gd name="connsiteX14-29" fmla="*/ 31544 w 1463257"/>
              <a:gd name="connsiteY14-30" fmla="*/ 1149316 h 1841068"/>
              <a:gd name="connsiteX15-31" fmla="*/ 705914 w 1463257"/>
              <a:gd name="connsiteY15-32" fmla="*/ 1824638 h 1841068"/>
              <a:gd name="connsiteX16-33" fmla="*/ 760206 w 1463257"/>
              <a:gd name="connsiteY16-34" fmla="*/ 1824638 h 1841068"/>
              <a:gd name="connsiteX17-35" fmla="*/ 1434576 w 1463257"/>
              <a:gd name="connsiteY17-36" fmla="*/ 1149316 h 1841068"/>
              <a:gd name="connsiteX18-37" fmla="*/ 1457436 w 1463257"/>
              <a:gd name="connsiteY18-38" fmla="*/ 1123598 h 1841068"/>
              <a:gd name="connsiteX19-39" fmla="*/ 1457436 w 1463257"/>
              <a:gd name="connsiteY19-40" fmla="*/ 1123598 h 1841068"/>
              <a:gd name="connsiteX20-41" fmla="*/ 1457436 w 1463257"/>
              <a:gd name="connsiteY20-42" fmla="*/ 1123598 h 1841068"/>
              <a:gd name="connsiteX21-43" fmla="*/ 1442196 w 1463257"/>
              <a:gd name="connsiteY21-44" fmla="*/ 1108358 h 1841068"/>
              <a:gd name="connsiteX22-45" fmla="*/ 365871 w 1463257"/>
              <a:gd name="connsiteY22-46" fmla="*/ 1102643 h 1841068"/>
              <a:gd name="connsiteX23-47" fmla="*/ 363014 w 1463257"/>
              <a:gd name="connsiteY23-48" fmla="*/ 1108358 h 1841068"/>
              <a:gd name="connsiteX24-49" fmla="*/ 363014 w 1463257"/>
              <a:gd name="connsiteY24-50" fmla="*/ 1108358 h 1841068"/>
              <a:gd name="connsiteX25-51" fmla="*/ 365871 w 1463257"/>
              <a:gd name="connsiteY25-52" fmla="*/ 1102643 h 1841068"/>
              <a:gd name="connsiteX26-53" fmla="*/ 363014 w 1463257"/>
              <a:gd name="connsiteY26-54" fmla="*/ 1108358 h 1841068"/>
              <a:gd name="connsiteX27-55" fmla="*/ 363014 w 1463257"/>
              <a:gd name="connsiteY27-56" fmla="*/ 1108358 h 1841068"/>
              <a:gd name="connsiteX28-57" fmla="*/ 363014 w 1463257"/>
              <a:gd name="connsiteY28-58" fmla="*/ 1108358 h 1841068"/>
              <a:gd name="connsiteX29-59" fmla="*/ 363014 w 1463257"/>
              <a:gd name="connsiteY29-60" fmla="*/ 1108358 h 1841068"/>
              <a:gd name="connsiteX30-61" fmla="*/ 363014 w 1463257"/>
              <a:gd name="connsiteY30-62" fmla="*/ 1108358 h 1841068"/>
              <a:gd name="connsiteX31-63" fmla="*/ 363014 w 1463257"/>
              <a:gd name="connsiteY31-64" fmla="*/ 1108358 h 1841068"/>
              <a:gd name="connsiteX32-65" fmla="*/ 359204 w 1463257"/>
              <a:gd name="connsiteY32-66" fmla="*/ 1110263 h 1841068"/>
              <a:gd name="connsiteX33-67" fmla="*/ 363014 w 1463257"/>
              <a:gd name="connsiteY33-68" fmla="*/ 1108358 h 1841068"/>
              <a:gd name="connsiteX34-69" fmla="*/ 1101201 w 1463257"/>
              <a:gd name="connsiteY34-70" fmla="*/ 1108358 h 1841068"/>
              <a:gd name="connsiteX35-71" fmla="*/ 1101201 w 1463257"/>
              <a:gd name="connsiteY35-72" fmla="*/ 1108358 h 1841068"/>
              <a:gd name="connsiteX36-73" fmla="*/ 1098344 w 1463257"/>
              <a:gd name="connsiteY36-74" fmla="*/ 1102643 h 1841068"/>
              <a:gd name="connsiteX37-75" fmla="*/ 1101201 w 1463257"/>
              <a:gd name="connsiteY37-76" fmla="*/ 1108358 h 1841068"/>
              <a:gd name="connsiteX0-77" fmla="*/ 1442196 w 1463257"/>
              <a:gd name="connsiteY0-78" fmla="*/ 1108358 h 1841068"/>
              <a:gd name="connsiteX1-79" fmla="*/ 1102154 w 1463257"/>
              <a:gd name="connsiteY1-80" fmla="*/ 1108358 h 1841068"/>
              <a:gd name="connsiteX2-81" fmla="*/ 1103106 w 1463257"/>
              <a:gd name="connsiteY2-82" fmla="*/ 531143 h 1841068"/>
              <a:gd name="connsiteX3-83" fmla="*/ 1101201 w 1463257"/>
              <a:gd name="connsiteY3-84" fmla="*/ 364455 h 1841068"/>
              <a:gd name="connsiteX4-85" fmla="*/ 1095486 w 1463257"/>
              <a:gd name="connsiteY4-86" fmla="*/ 355883 h 1841068"/>
              <a:gd name="connsiteX5-87" fmla="*/ 749729 w 1463257"/>
              <a:gd name="connsiteY5-88" fmla="*/ 9173 h 1841068"/>
              <a:gd name="connsiteX6-89" fmla="*/ 713534 w 1463257"/>
              <a:gd name="connsiteY6-90" fmla="*/ 12030 h 1841068"/>
              <a:gd name="connsiteX7-91" fmla="*/ 507794 w 1463257"/>
              <a:gd name="connsiteY7-92" fmla="*/ 218723 h 1841068"/>
              <a:gd name="connsiteX8-93" fmla="*/ 364919 w 1463257"/>
              <a:gd name="connsiteY8-94" fmla="*/ 365408 h 1841068"/>
              <a:gd name="connsiteX9-95" fmla="*/ 363014 w 1463257"/>
              <a:gd name="connsiteY9-96" fmla="*/ 382553 h 1841068"/>
              <a:gd name="connsiteX10-97" fmla="*/ 363014 w 1463257"/>
              <a:gd name="connsiteY10-98" fmla="*/ 1109310 h 1841068"/>
              <a:gd name="connsiteX11-99" fmla="*/ 43926 w 1463257"/>
              <a:gd name="connsiteY11-100" fmla="*/ 1108358 h 1841068"/>
              <a:gd name="connsiteX12-101" fmla="*/ 5826 w 1463257"/>
              <a:gd name="connsiteY12-102" fmla="*/ 1110263 h 1841068"/>
              <a:gd name="connsiteX13-103" fmla="*/ 8684 w 1463257"/>
              <a:gd name="connsiteY13-104" fmla="*/ 1123598 h 1841068"/>
              <a:gd name="connsiteX14-105" fmla="*/ 31544 w 1463257"/>
              <a:gd name="connsiteY14-106" fmla="*/ 1149316 h 1841068"/>
              <a:gd name="connsiteX15-107" fmla="*/ 705914 w 1463257"/>
              <a:gd name="connsiteY15-108" fmla="*/ 1824638 h 1841068"/>
              <a:gd name="connsiteX16-109" fmla="*/ 760206 w 1463257"/>
              <a:gd name="connsiteY16-110" fmla="*/ 1824638 h 1841068"/>
              <a:gd name="connsiteX17-111" fmla="*/ 1434576 w 1463257"/>
              <a:gd name="connsiteY17-112" fmla="*/ 1149316 h 1841068"/>
              <a:gd name="connsiteX18-113" fmla="*/ 1457436 w 1463257"/>
              <a:gd name="connsiteY18-114" fmla="*/ 1123598 h 1841068"/>
              <a:gd name="connsiteX19-115" fmla="*/ 1457436 w 1463257"/>
              <a:gd name="connsiteY19-116" fmla="*/ 1123598 h 1841068"/>
              <a:gd name="connsiteX20-117" fmla="*/ 1457436 w 1463257"/>
              <a:gd name="connsiteY20-118" fmla="*/ 1123598 h 1841068"/>
              <a:gd name="connsiteX21-119" fmla="*/ 1442196 w 1463257"/>
              <a:gd name="connsiteY21-120" fmla="*/ 1108358 h 1841068"/>
              <a:gd name="connsiteX22-121" fmla="*/ 365871 w 1463257"/>
              <a:gd name="connsiteY22-122" fmla="*/ 1102643 h 1841068"/>
              <a:gd name="connsiteX23-123" fmla="*/ 363014 w 1463257"/>
              <a:gd name="connsiteY23-124" fmla="*/ 1108358 h 1841068"/>
              <a:gd name="connsiteX24-125" fmla="*/ 363014 w 1463257"/>
              <a:gd name="connsiteY24-126" fmla="*/ 1108358 h 1841068"/>
              <a:gd name="connsiteX25-127" fmla="*/ 365871 w 1463257"/>
              <a:gd name="connsiteY25-128" fmla="*/ 1102643 h 1841068"/>
              <a:gd name="connsiteX26-129" fmla="*/ 363014 w 1463257"/>
              <a:gd name="connsiteY26-130" fmla="*/ 1108358 h 1841068"/>
              <a:gd name="connsiteX27-131" fmla="*/ 363014 w 1463257"/>
              <a:gd name="connsiteY27-132" fmla="*/ 1108358 h 1841068"/>
              <a:gd name="connsiteX28-133" fmla="*/ 363014 w 1463257"/>
              <a:gd name="connsiteY28-134" fmla="*/ 1108358 h 1841068"/>
              <a:gd name="connsiteX29-135" fmla="*/ 363014 w 1463257"/>
              <a:gd name="connsiteY29-136" fmla="*/ 1108358 h 1841068"/>
              <a:gd name="connsiteX30-137" fmla="*/ 363014 w 1463257"/>
              <a:gd name="connsiteY30-138" fmla="*/ 1108358 h 1841068"/>
              <a:gd name="connsiteX31-139" fmla="*/ 1101201 w 1463257"/>
              <a:gd name="connsiteY31-140" fmla="*/ 1108358 h 1841068"/>
              <a:gd name="connsiteX32-141" fmla="*/ 1101201 w 1463257"/>
              <a:gd name="connsiteY32-142" fmla="*/ 1108358 h 1841068"/>
              <a:gd name="connsiteX33-143" fmla="*/ 1098344 w 1463257"/>
              <a:gd name="connsiteY33-144" fmla="*/ 1102643 h 1841068"/>
              <a:gd name="connsiteX34-145" fmla="*/ 1101201 w 1463257"/>
              <a:gd name="connsiteY34-146" fmla="*/ 1108358 h 1841068"/>
              <a:gd name="connsiteX0-147" fmla="*/ 1442196 w 1463257"/>
              <a:gd name="connsiteY0-148" fmla="*/ 1108358 h 1841068"/>
              <a:gd name="connsiteX1-149" fmla="*/ 1102154 w 1463257"/>
              <a:gd name="connsiteY1-150" fmla="*/ 1108358 h 1841068"/>
              <a:gd name="connsiteX2-151" fmla="*/ 1103106 w 1463257"/>
              <a:gd name="connsiteY2-152" fmla="*/ 531143 h 1841068"/>
              <a:gd name="connsiteX3-153" fmla="*/ 1101201 w 1463257"/>
              <a:gd name="connsiteY3-154" fmla="*/ 364455 h 1841068"/>
              <a:gd name="connsiteX4-155" fmla="*/ 1095486 w 1463257"/>
              <a:gd name="connsiteY4-156" fmla="*/ 355883 h 1841068"/>
              <a:gd name="connsiteX5-157" fmla="*/ 749729 w 1463257"/>
              <a:gd name="connsiteY5-158" fmla="*/ 9173 h 1841068"/>
              <a:gd name="connsiteX6-159" fmla="*/ 713534 w 1463257"/>
              <a:gd name="connsiteY6-160" fmla="*/ 12030 h 1841068"/>
              <a:gd name="connsiteX7-161" fmla="*/ 507794 w 1463257"/>
              <a:gd name="connsiteY7-162" fmla="*/ 218723 h 1841068"/>
              <a:gd name="connsiteX8-163" fmla="*/ 364919 w 1463257"/>
              <a:gd name="connsiteY8-164" fmla="*/ 365408 h 1841068"/>
              <a:gd name="connsiteX9-165" fmla="*/ 363014 w 1463257"/>
              <a:gd name="connsiteY9-166" fmla="*/ 382553 h 1841068"/>
              <a:gd name="connsiteX10-167" fmla="*/ 363014 w 1463257"/>
              <a:gd name="connsiteY10-168" fmla="*/ 1109310 h 1841068"/>
              <a:gd name="connsiteX11-169" fmla="*/ 43926 w 1463257"/>
              <a:gd name="connsiteY11-170" fmla="*/ 1108358 h 1841068"/>
              <a:gd name="connsiteX12-171" fmla="*/ 5826 w 1463257"/>
              <a:gd name="connsiteY12-172" fmla="*/ 1110263 h 1841068"/>
              <a:gd name="connsiteX13-173" fmla="*/ 8684 w 1463257"/>
              <a:gd name="connsiteY13-174" fmla="*/ 1123598 h 1841068"/>
              <a:gd name="connsiteX14-175" fmla="*/ 31544 w 1463257"/>
              <a:gd name="connsiteY14-176" fmla="*/ 1149316 h 1841068"/>
              <a:gd name="connsiteX15-177" fmla="*/ 705914 w 1463257"/>
              <a:gd name="connsiteY15-178" fmla="*/ 1824638 h 1841068"/>
              <a:gd name="connsiteX16-179" fmla="*/ 760206 w 1463257"/>
              <a:gd name="connsiteY16-180" fmla="*/ 1824638 h 1841068"/>
              <a:gd name="connsiteX17-181" fmla="*/ 1434576 w 1463257"/>
              <a:gd name="connsiteY17-182" fmla="*/ 1149316 h 1841068"/>
              <a:gd name="connsiteX18-183" fmla="*/ 1457436 w 1463257"/>
              <a:gd name="connsiteY18-184" fmla="*/ 1123598 h 1841068"/>
              <a:gd name="connsiteX19-185" fmla="*/ 1457436 w 1463257"/>
              <a:gd name="connsiteY19-186" fmla="*/ 1123598 h 1841068"/>
              <a:gd name="connsiteX20-187" fmla="*/ 1457436 w 1463257"/>
              <a:gd name="connsiteY20-188" fmla="*/ 1123598 h 1841068"/>
              <a:gd name="connsiteX21-189" fmla="*/ 1442196 w 1463257"/>
              <a:gd name="connsiteY21-190" fmla="*/ 1108358 h 1841068"/>
              <a:gd name="connsiteX22-191" fmla="*/ 365871 w 1463257"/>
              <a:gd name="connsiteY22-192" fmla="*/ 1102643 h 1841068"/>
              <a:gd name="connsiteX23-193" fmla="*/ 363014 w 1463257"/>
              <a:gd name="connsiteY23-194" fmla="*/ 1108358 h 1841068"/>
              <a:gd name="connsiteX24-195" fmla="*/ 363014 w 1463257"/>
              <a:gd name="connsiteY24-196" fmla="*/ 1108358 h 1841068"/>
              <a:gd name="connsiteX25-197" fmla="*/ 365871 w 1463257"/>
              <a:gd name="connsiteY25-198" fmla="*/ 1102643 h 1841068"/>
              <a:gd name="connsiteX26-199" fmla="*/ 363014 w 1463257"/>
              <a:gd name="connsiteY26-200" fmla="*/ 1108358 h 1841068"/>
              <a:gd name="connsiteX27-201" fmla="*/ 363014 w 1463257"/>
              <a:gd name="connsiteY27-202" fmla="*/ 1108358 h 1841068"/>
              <a:gd name="connsiteX28-203" fmla="*/ 363014 w 1463257"/>
              <a:gd name="connsiteY28-204" fmla="*/ 1108358 h 1841068"/>
              <a:gd name="connsiteX29-205" fmla="*/ 363014 w 1463257"/>
              <a:gd name="connsiteY29-206" fmla="*/ 1108358 h 1841068"/>
              <a:gd name="connsiteX30-207" fmla="*/ 1101201 w 1463257"/>
              <a:gd name="connsiteY30-208" fmla="*/ 1108358 h 1841068"/>
              <a:gd name="connsiteX31-209" fmla="*/ 1101201 w 1463257"/>
              <a:gd name="connsiteY31-210" fmla="*/ 1108358 h 1841068"/>
              <a:gd name="connsiteX32-211" fmla="*/ 1098344 w 1463257"/>
              <a:gd name="connsiteY32-212" fmla="*/ 1102643 h 1841068"/>
              <a:gd name="connsiteX33-213" fmla="*/ 1101201 w 1463257"/>
              <a:gd name="connsiteY33-214" fmla="*/ 1108358 h 1841068"/>
              <a:gd name="connsiteX0-215" fmla="*/ 1442196 w 1463257"/>
              <a:gd name="connsiteY0-216" fmla="*/ 1108358 h 1841068"/>
              <a:gd name="connsiteX1-217" fmla="*/ 1102154 w 1463257"/>
              <a:gd name="connsiteY1-218" fmla="*/ 1108358 h 1841068"/>
              <a:gd name="connsiteX2-219" fmla="*/ 1103106 w 1463257"/>
              <a:gd name="connsiteY2-220" fmla="*/ 531143 h 1841068"/>
              <a:gd name="connsiteX3-221" fmla="*/ 1101201 w 1463257"/>
              <a:gd name="connsiteY3-222" fmla="*/ 364455 h 1841068"/>
              <a:gd name="connsiteX4-223" fmla="*/ 1095486 w 1463257"/>
              <a:gd name="connsiteY4-224" fmla="*/ 355883 h 1841068"/>
              <a:gd name="connsiteX5-225" fmla="*/ 749729 w 1463257"/>
              <a:gd name="connsiteY5-226" fmla="*/ 9173 h 1841068"/>
              <a:gd name="connsiteX6-227" fmla="*/ 713534 w 1463257"/>
              <a:gd name="connsiteY6-228" fmla="*/ 12030 h 1841068"/>
              <a:gd name="connsiteX7-229" fmla="*/ 507794 w 1463257"/>
              <a:gd name="connsiteY7-230" fmla="*/ 218723 h 1841068"/>
              <a:gd name="connsiteX8-231" fmla="*/ 364919 w 1463257"/>
              <a:gd name="connsiteY8-232" fmla="*/ 365408 h 1841068"/>
              <a:gd name="connsiteX9-233" fmla="*/ 363014 w 1463257"/>
              <a:gd name="connsiteY9-234" fmla="*/ 382553 h 1841068"/>
              <a:gd name="connsiteX10-235" fmla="*/ 363014 w 1463257"/>
              <a:gd name="connsiteY10-236" fmla="*/ 1109310 h 1841068"/>
              <a:gd name="connsiteX11-237" fmla="*/ 43926 w 1463257"/>
              <a:gd name="connsiteY11-238" fmla="*/ 1108358 h 1841068"/>
              <a:gd name="connsiteX12-239" fmla="*/ 5826 w 1463257"/>
              <a:gd name="connsiteY12-240" fmla="*/ 1110263 h 1841068"/>
              <a:gd name="connsiteX13-241" fmla="*/ 8684 w 1463257"/>
              <a:gd name="connsiteY13-242" fmla="*/ 1123598 h 1841068"/>
              <a:gd name="connsiteX14-243" fmla="*/ 31544 w 1463257"/>
              <a:gd name="connsiteY14-244" fmla="*/ 1149316 h 1841068"/>
              <a:gd name="connsiteX15-245" fmla="*/ 705914 w 1463257"/>
              <a:gd name="connsiteY15-246" fmla="*/ 1824638 h 1841068"/>
              <a:gd name="connsiteX16-247" fmla="*/ 760206 w 1463257"/>
              <a:gd name="connsiteY16-248" fmla="*/ 1824638 h 1841068"/>
              <a:gd name="connsiteX17-249" fmla="*/ 1434576 w 1463257"/>
              <a:gd name="connsiteY17-250" fmla="*/ 1149316 h 1841068"/>
              <a:gd name="connsiteX18-251" fmla="*/ 1457436 w 1463257"/>
              <a:gd name="connsiteY18-252" fmla="*/ 1123598 h 1841068"/>
              <a:gd name="connsiteX19-253" fmla="*/ 1457436 w 1463257"/>
              <a:gd name="connsiteY19-254" fmla="*/ 1123598 h 1841068"/>
              <a:gd name="connsiteX20-255" fmla="*/ 1457436 w 1463257"/>
              <a:gd name="connsiteY20-256" fmla="*/ 1123598 h 1841068"/>
              <a:gd name="connsiteX21-257" fmla="*/ 1442196 w 1463257"/>
              <a:gd name="connsiteY21-258" fmla="*/ 1108358 h 1841068"/>
              <a:gd name="connsiteX22-259" fmla="*/ 365871 w 1463257"/>
              <a:gd name="connsiteY22-260" fmla="*/ 1102643 h 1841068"/>
              <a:gd name="connsiteX23-261" fmla="*/ 363014 w 1463257"/>
              <a:gd name="connsiteY23-262" fmla="*/ 1108358 h 1841068"/>
              <a:gd name="connsiteX24-263" fmla="*/ 363014 w 1463257"/>
              <a:gd name="connsiteY24-264" fmla="*/ 1108358 h 1841068"/>
              <a:gd name="connsiteX25-265" fmla="*/ 365871 w 1463257"/>
              <a:gd name="connsiteY25-266" fmla="*/ 1102643 h 1841068"/>
              <a:gd name="connsiteX26-267" fmla="*/ 363014 w 1463257"/>
              <a:gd name="connsiteY26-268" fmla="*/ 1108358 h 1841068"/>
              <a:gd name="connsiteX27-269" fmla="*/ 363014 w 1463257"/>
              <a:gd name="connsiteY27-270" fmla="*/ 1108358 h 1841068"/>
              <a:gd name="connsiteX28-271" fmla="*/ 363014 w 1463257"/>
              <a:gd name="connsiteY28-272" fmla="*/ 1108358 h 1841068"/>
              <a:gd name="connsiteX29-273" fmla="*/ 1101201 w 1463257"/>
              <a:gd name="connsiteY29-274" fmla="*/ 1108358 h 1841068"/>
              <a:gd name="connsiteX30-275" fmla="*/ 1101201 w 1463257"/>
              <a:gd name="connsiteY30-276" fmla="*/ 1108358 h 1841068"/>
              <a:gd name="connsiteX31-277" fmla="*/ 1098344 w 1463257"/>
              <a:gd name="connsiteY31-278" fmla="*/ 1102643 h 1841068"/>
              <a:gd name="connsiteX32-279" fmla="*/ 1101201 w 1463257"/>
              <a:gd name="connsiteY32-280" fmla="*/ 1108358 h 1841068"/>
              <a:gd name="connsiteX0-281" fmla="*/ 1442196 w 1463257"/>
              <a:gd name="connsiteY0-282" fmla="*/ 1108358 h 1841068"/>
              <a:gd name="connsiteX1-283" fmla="*/ 1102154 w 1463257"/>
              <a:gd name="connsiteY1-284" fmla="*/ 1108358 h 1841068"/>
              <a:gd name="connsiteX2-285" fmla="*/ 1103106 w 1463257"/>
              <a:gd name="connsiteY2-286" fmla="*/ 531143 h 1841068"/>
              <a:gd name="connsiteX3-287" fmla="*/ 1101201 w 1463257"/>
              <a:gd name="connsiteY3-288" fmla="*/ 364455 h 1841068"/>
              <a:gd name="connsiteX4-289" fmla="*/ 1095486 w 1463257"/>
              <a:gd name="connsiteY4-290" fmla="*/ 355883 h 1841068"/>
              <a:gd name="connsiteX5-291" fmla="*/ 749729 w 1463257"/>
              <a:gd name="connsiteY5-292" fmla="*/ 9173 h 1841068"/>
              <a:gd name="connsiteX6-293" fmla="*/ 713534 w 1463257"/>
              <a:gd name="connsiteY6-294" fmla="*/ 12030 h 1841068"/>
              <a:gd name="connsiteX7-295" fmla="*/ 507794 w 1463257"/>
              <a:gd name="connsiteY7-296" fmla="*/ 218723 h 1841068"/>
              <a:gd name="connsiteX8-297" fmla="*/ 364919 w 1463257"/>
              <a:gd name="connsiteY8-298" fmla="*/ 365408 h 1841068"/>
              <a:gd name="connsiteX9-299" fmla="*/ 363014 w 1463257"/>
              <a:gd name="connsiteY9-300" fmla="*/ 382553 h 1841068"/>
              <a:gd name="connsiteX10-301" fmla="*/ 363014 w 1463257"/>
              <a:gd name="connsiteY10-302" fmla="*/ 1109310 h 1841068"/>
              <a:gd name="connsiteX11-303" fmla="*/ 43926 w 1463257"/>
              <a:gd name="connsiteY11-304" fmla="*/ 1108358 h 1841068"/>
              <a:gd name="connsiteX12-305" fmla="*/ 5826 w 1463257"/>
              <a:gd name="connsiteY12-306" fmla="*/ 1110263 h 1841068"/>
              <a:gd name="connsiteX13-307" fmla="*/ 8684 w 1463257"/>
              <a:gd name="connsiteY13-308" fmla="*/ 1123598 h 1841068"/>
              <a:gd name="connsiteX14-309" fmla="*/ 31544 w 1463257"/>
              <a:gd name="connsiteY14-310" fmla="*/ 1149316 h 1841068"/>
              <a:gd name="connsiteX15-311" fmla="*/ 705914 w 1463257"/>
              <a:gd name="connsiteY15-312" fmla="*/ 1824638 h 1841068"/>
              <a:gd name="connsiteX16-313" fmla="*/ 760206 w 1463257"/>
              <a:gd name="connsiteY16-314" fmla="*/ 1824638 h 1841068"/>
              <a:gd name="connsiteX17-315" fmla="*/ 1434576 w 1463257"/>
              <a:gd name="connsiteY17-316" fmla="*/ 1149316 h 1841068"/>
              <a:gd name="connsiteX18-317" fmla="*/ 1457436 w 1463257"/>
              <a:gd name="connsiteY18-318" fmla="*/ 1123598 h 1841068"/>
              <a:gd name="connsiteX19-319" fmla="*/ 1457436 w 1463257"/>
              <a:gd name="connsiteY19-320" fmla="*/ 1123598 h 1841068"/>
              <a:gd name="connsiteX20-321" fmla="*/ 1457436 w 1463257"/>
              <a:gd name="connsiteY20-322" fmla="*/ 1123598 h 1841068"/>
              <a:gd name="connsiteX21-323" fmla="*/ 1442196 w 1463257"/>
              <a:gd name="connsiteY21-324" fmla="*/ 1108358 h 1841068"/>
              <a:gd name="connsiteX22-325" fmla="*/ 365871 w 1463257"/>
              <a:gd name="connsiteY22-326" fmla="*/ 1102643 h 1841068"/>
              <a:gd name="connsiteX23-327" fmla="*/ 363014 w 1463257"/>
              <a:gd name="connsiteY23-328" fmla="*/ 1108358 h 1841068"/>
              <a:gd name="connsiteX24-329" fmla="*/ 363014 w 1463257"/>
              <a:gd name="connsiteY24-330" fmla="*/ 1108358 h 1841068"/>
              <a:gd name="connsiteX25-331" fmla="*/ 365871 w 1463257"/>
              <a:gd name="connsiteY25-332" fmla="*/ 1102643 h 1841068"/>
              <a:gd name="connsiteX26-333" fmla="*/ 1101201 w 1463257"/>
              <a:gd name="connsiteY26-334" fmla="*/ 1108358 h 1841068"/>
              <a:gd name="connsiteX27-335" fmla="*/ 1101201 w 1463257"/>
              <a:gd name="connsiteY27-336" fmla="*/ 1108358 h 1841068"/>
              <a:gd name="connsiteX28-337" fmla="*/ 1098344 w 1463257"/>
              <a:gd name="connsiteY28-338" fmla="*/ 1102643 h 1841068"/>
              <a:gd name="connsiteX29-339" fmla="*/ 1101201 w 1463257"/>
              <a:gd name="connsiteY29-340" fmla="*/ 1108358 h 1841068"/>
              <a:gd name="connsiteX0-341" fmla="*/ 1442196 w 1463257"/>
              <a:gd name="connsiteY0-342" fmla="*/ 1108358 h 1841068"/>
              <a:gd name="connsiteX1-343" fmla="*/ 1102154 w 1463257"/>
              <a:gd name="connsiteY1-344" fmla="*/ 1108358 h 1841068"/>
              <a:gd name="connsiteX2-345" fmla="*/ 1103106 w 1463257"/>
              <a:gd name="connsiteY2-346" fmla="*/ 531143 h 1841068"/>
              <a:gd name="connsiteX3-347" fmla="*/ 1101201 w 1463257"/>
              <a:gd name="connsiteY3-348" fmla="*/ 364455 h 1841068"/>
              <a:gd name="connsiteX4-349" fmla="*/ 1095486 w 1463257"/>
              <a:gd name="connsiteY4-350" fmla="*/ 355883 h 1841068"/>
              <a:gd name="connsiteX5-351" fmla="*/ 749729 w 1463257"/>
              <a:gd name="connsiteY5-352" fmla="*/ 9173 h 1841068"/>
              <a:gd name="connsiteX6-353" fmla="*/ 713534 w 1463257"/>
              <a:gd name="connsiteY6-354" fmla="*/ 12030 h 1841068"/>
              <a:gd name="connsiteX7-355" fmla="*/ 507794 w 1463257"/>
              <a:gd name="connsiteY7-356" fmla="*/ 218723 h 1841068"/>
              <a:gd name="connsiteX8-357" fmla="*/ 364919 w 1463257"/>
              <a:gd name="connsiteY8-358" fmla="*/ 365408 h 1841068"/>
              <a:gd name="connsiteX9-359" fmla="*/ 363014 w 1463257"/>
              <a:gd name="connsiteY9-360" fmla="*/ 382553 h 1841068"/>
              <a:gd name="connsiteX10-361" fmla="*/ 363014 w 1463257"/>
              <a:gd name="connsiteY10-362" fmla="*/ 1109310 h 1841068"/>
              <a:gd name="connsiteX11-363" fmla="*/ 43926 w 1463257"/>
              <a:gd name="connsiteY11-364" fmla="*/ 1108358 h 1841068"/>
              <a:gd name="connsiteX12-365" fmla="*/ 5826 w 1463257"/>
              <a:gd name="connsiteY12-366" fmla="*/ 1110263 h 1841068"/>
              <a:gd name="connsiteX13-367" fmla="*/ 8684 w 1463257"/>
              <a:gd name="connsiteY13-368" fmla="*/ 1123598 h 1841068"/>
              <a:gd name="connsiteX14-369" fmla="*/ 31544 w 1463257"/>
              <a:gd name="connsiteY14-370" fmla="*/ 1149316 h 1841068"/>
              <a:gd name="connsiteX15-371" fmla="*/ 705914 w 1463257"/>
              <a:gd name="connsiteY15-372" fmla="*/ 1824638 h 1841068"/>
              <a:gd name="connsiteX16-373" fmla="*/ 760206 w 1463257"/>
              <a:gd name="connsiteY16-374" fmla="*/ 1824638 h 1841068"/>
              <a:gd name="connsiteX17-375" fmla="*/ 1434576 w 1463257"/>
              <a:gd name="connsiteY17-376" fmla="*/ 1149316 h 1841068"/>
              <a:gd name="connsiteX18-377" fmla="*/ 1457436 w 1463257"/>
              <a:gd name="connsiteY18-378" fmla="*/ 1123598 h 1841068"/>
              <a:gd name="connsiteX19-379" fmla="*/ 1457436 w 1463257"/>
              <a:gd name="connsiteY19-380" fmla="*/ 1123598 h 1841068"/>
              <a:gd name="connsiteX20-381" fmla="*/ 1457436 w 1463257"/>
              <a:gd name="connsiteY20-382" fmla="*/ 1123598 h 1841068"/>
              <a:gd name="connsiteX21-383" fmla="*/ 1442196 w 1463257"/>
              <a:gd name="connsiteY21-384" fmla="*/ 1108358 h 1841068"/>
              <a:gd name="connsiteX22-385" fmla="*/ 363014 w 1463257"/>
              <a:gd name="connsiteY22-386" fmla="*/ 1108358 h 1841068"/>
              <a:gd name="connsiteX23-387" fmla="*/ 363014 w 1463257"/>
              <a:gd name="connsiteY23-388" fmla="*/ 1108358 h 1841068"/>
              <a:gd name="connsiteX24-389" fmla="*/ 363014 w 1463257"/>
              <a:gd name="connsiteY24-390" fmla="*/ 1108358 h 1841068"/>
              <a:gd name="connsiteX25-391" fmla="*/ 1101201 w 1463257"/>
              <a:gd name="connsiteY25-392" fmla="*/ 1108358 h 1841068"/>
              <a:gd name="connsiteX26-393" fmla="*/ 1101201 w 1463257"/>
              <a:gd name="connsiteY26-394" fmla="*/ 1108358 h 1841068"/>
              <a:gd name="connsiteX27-395" fmla="*/ 1098344 w 1463257"/>
              <a:gd name="connsiteY27-396" fmla="*/ 1102643 h 1841068"/>
              <a:gd name="connsiteX28-397" fmla="*/ 1101201 w 1463257"/>
              <a:gd name="connsiteY28-398" fmla="*/ 1108358 h 1841068"/>
              <a:gd name="connsiteX0-399" fmla="*/ 1442196 w 1463257"/>
              <a:gd name="connsiteY0-400" fmla="*/ 1127383 h 1860093"/>
              <a:gd name="connsiteX1-401" fmla="*/ 1102154 w 1463257"/>
              <a:gd name="connsiteY1-402" fmla="*/ 1127383 h 1860093"/>
              <a:gd name="connsiteX2-403" fmla="*/ 1103106 w 1463257"/>
              <a:gd name="connsiteY2-404" fmla="*/ 550168 h 1860093"/>
              <a:gd name="connsiteX3-405" fmla="*/ 1101201 w 1463257"/>
              <a:gd name="connsiteY3-406" fmla="*/ 383480 h 1860093"/>
              <a:gd name="connsiteX4-407" fmla="*/ 1095486 w 1463257"/>
              <a:gd name="connsiteY4-408" fmla="*/ 374908 h 1860093"/>
              <a:gd name="connsiteX5-409" fmla="*/ 749729 w 1463257"/>
              <a:gd name="connsiteY5-410" fmla="*/ 28198 h 1860093"/>
              <a:gd name="connsiteX6-411" fmla="*/ 713534 w 1463257"/>
              <a:gd name="connsiteY6-412" fmla="*/ 31055 h 1860093"/>
              <a:gd name="connsiteX7-413" fmla="*/ 364919 w 1463257"/>
              <a:gd name="connsiteY7-414" fmla="*/ 384433 h 1860093"/>
              <a:gd name="connsiteX8-415" fmla="*/ 363014 w 1463257"/>
              <a:gd name="connsiteY8-416" fmla="*/ 401578 h 1860093"/>
              <a:gd name="connsiteX9-417" fmla="*/ 363014 w 1463257"/>
              <a:gd name="connsiteY9-418" fmla="*/ 1128335 h 1860093"/>
              <a:gd name="connsiteX10-419" fmla="*/ 43926 w 1463257"/>
              <a:gd name="connsiteY10-420" fmla="*/ 1127383 h 1860093"/>
              <a:gd name="connsiteX11-421" fmla="*/ 5826 w 1463257"/>
              <a:gd name="connsiteY11-422" fmla="*/ 1129288 h 1860093"/>
              <a:gd name="connsiteX12-423" fmla="*/ 8684 w 1463257"/>
              <a:gd name="connsiteY12-424" fmla="*/ 1142623 h 1860093"/>
              <a:gd name="connsiteX13-425" fmla="*/ 31544 w 1463257"/>
              <a:gd name="connsiteY13-426" fmla="*/ 1168341 h 1860093"/>
              <a:gd name="connsiteX14-427" fmla="*/ 705914 w 1463257"/>
              <a:gd name="connsiteY14-428" fmla="*/ 1843663 h 1860093"/>
              <a:gd name="connsiteX15-429" fmla="*/ 760206 w 1463257"/>
              <a:gd name="connsiteY15-430" fmla="*/ 1843663 h 1860093"/>
              <a:gd name="connsiteX16-431" fmla="*/ 1434576 w 1463257"/>
              <a:gd name="connsiteY16-432" fmla="*/ 1168341 h 1860093"/>
              <a:gd name="connsiteX17-433" fmla="*/ 1457436 w 1463257"/>
              <a:gd name="connsiteY17-434" fmla="*/ 1142623 h 1860093"/>
              <a:gd name="connsiteX18-435" fmla="*/ 1457436 w 1463257"/>
              <a:gd name="connsiteY18-436" fmla="*/ 1142623 h 1860093"/>
              <a:gd name="connsiteX19-437" fmla="*/ 1457436 w 1463257"/>
              <a:gd name="connsiteY19-438" fmla="*/ 1142623 h 1860093"/>
              <a:gd name="connsiteX20-439" fmla="*/ 1442196 w 1463257"/>
              <a:gd name="connsiteY20-440" fmla="*/ 1127383 h 1860093"/>
              <a:gd name="connsiteX21-441" fmla="*/ 363014 w 1463257"/>
              <a:gd name="connsiteY21-442" fmla="*/ 1127383 h 1860093"/>
              <a:gd name="connsiteX22-443" fmla="*/ 363014 w 1463257"/>
              <a:gd name="connsiteY22-444" fmla="*/ 1127383 h 1860093"/>
              <a:gd name="connsiteX23-445" fmla="*/ 363014 w 1463257"/>
              <a:gd name="connsiteY23-446" fmla="*/ 1127383 h 1860093"/>
              <a:gd name="connsiteX24-447" fmla="*/ 1101201 w 1463257"/>
              <a:gd name="connsiteY24-448" fmla="*/ 1127383 h 1860093"/>
              <a:gd name="connsiteX25-449" fmla="*/ 1101201 w 1463257"/>
              <a:gd name="connsiteY25-450" fmla="*/ 1127383 h 1860093"/>
              <a:gd name="connsiteX26-451" fmla="*/ 1098344 w 1463257"/>
              <a:gd name="connsiteY26-452" fmla="*/ 1121668 h 1860093"/>
              <a:gd name="connsiteX27-453" fmla="*/ 1101201 w 1463257"/>
              <a:gd name="connsiteY27-454" fmla="*/ 1127383 h 1860093"/>
              <a:gd name="connsiteX0-455" fmla="*/ 1442196 w 1463257"/>
              <a:gd name="connsiteY0-456" fmla="*/ 1110873 h 1843583"/>
              <a:gd name="connsiteX1-457" fmla="*/ 1102154 w 1463257"/>
              <a:gd name="connsiteY1-458" fmla="*/ 1110873 h 1843583"/>
              <a:gd name="connsiteX2-459" fmla="*/ 1103106 w 1463257"/>
              <a:gd name="connsiteY2-460" fmla="*/ 533658 h 1843583"/>
              <a:gd name="connsiteX3-461" fmla="*/ 1101201 w 1463257"/>
              <a:gd name="connsiteY3-462" fmla="*/ 366970 h 1843583"/>
              <a:gd name="connsiteX4-463" fmla="*/ 1095486 w 1463257"/>
              <a:gd name="connsiteY4-464" fmla="*/ 358398 h 1843583"/>
              <a:gd name="connsiteX5-465" fmla="*/ 749729 w 1463257"/>
              <a:gd name="connsiteY5-466" fmla="*/ 11688 h 1843583"/>
              <a:gd name="connsiteX6-467" fmla="*/ 713534 w 1463257"/>
              <a:gd name="connsiteY6-468" fmla="*/ 14545 h 1843583"/>
              <a:gd name="connsiteX7-469" fmla="*/ 364919 w 1463257"/>
              <a:gd name="connsiteY7-470" fmla="*/ 367923 h 1843583"/>
              <a:gd name="connsiteX8-471" fmla="*/ 363014 w 1463257"/>
              <a:gd name="connsiteY8-472" fmla="*/ 385068 h 1843583"/>
              <a:gd name="connsiteX9-473" fmla="*/ 363014 w 1463257"/>
              <a:gd name="connsiteY9-474" fmla="*/ 1111825 h 1843583"/>
              <a:gd name="connsiteX10-475" fmla="*/ 43926 w 1463257"/>
              <a:gd name="connsiteY10-476" fmla="*/ 1110873 h 1843583"/>
              <a:gd name="connsiteX11-477" fmla="*/ 5826 w 1463257"/>
              <a:gd name="connsiteY11-478" fmla="*/ 1112778 h 1843583"/>
              <a:gd name="connsiteX12-479" fmla="*/ 8684 w 1463257"/>
              <a:gd name="connsiteY12-480" fmla="*/ 1126113 h 1843583"/>
              <a:gd name="connsiteX13-481" fmla="*/ 31544 w 1463257"/>
              <a:gd name="connsiteY13-482" fmla="*/ 1151831 h 1843583"/>
              <a:gd name="connsiteX14-483" fmla="*/ 705914 w 1463257"/>
              <a:gd name="connsiteY14-484" fmla="*/ 1827153 h 1843583"/>
              <a:gd name="connsiteX15-485" fmla="*/ 760206 w 1463257"/>
              <a:gd name="connsiteY15-486" fmla="*/ 1827153 h 1843583"/>
              <a:gd name="connsiteX16-487" fmla="*/ 1434576 w 1463257"/>
              <a:gd name="connsiteY16-488" fmla="*/ 1151831 h 1843583"/>
              <a:gd name="connsiteX17-489" fmla="*/ 1457436 w 1463257"/>
              <a:gd name="connsiteY17-490" fmla="*/ 1126113 h 1843583"/>
              <a:gd name="connsiteX18-491" fmla="*/ 1457436 w 1463257"/>
              <a:gd name="connsiteY18-492" fmla="*/ 1126113 h 1843583"/>
              <a:gd name="connsiteX19-493" fmla="*/ 1457436 w 1463257"/>
              <a:gd name="connsiteY19-494" fmla="*/ 1126113 h 1843583"/>
              <a:gd name="connsiteX20-495" fmla="*/ 1442196 w 1463257"/>
              <a:gd name="connsiteY20-496" fmla="*/ 1110873 h 1843583"/>
              <a:gd name="connsiteX21-497" fmla="*/ 363014 w 1463257"/>
              <a:gd name="connsiteY21-498" fmla="*/ 1110873 h 1843583"/>
              <a:gd name="connsiteX22-499" fmla="*/ 363014 w 1463257"/>
              <a:gd name="connsiteY22-500" fmla="*/ 1110873 h 1843583"/>
              <a:gd name="connsiteX23-501" fmla="*/ 363014 w 1463257"/>
              <a:gd name="connsiteY23-502" fmla="*/ 1110873 h 1843583"/>
              <a:gd name="connsiteX24-503" fmla="*/ 1101201 w 1463257"/>
              <a:gd name="connsiteY24-504" fmla="*/ 1110873 h 1843583"/>
              <a:gd name="connsiteX25-505" fmla="*/ 1101201 w 1463257"/>
              <a:gd name="connsiteY25-506" fmla="*/ 1110873 h 1843583"/>
              <a:gd name="connsiteX26-507" fmla="*/ 1098344 w 1463257"/>
              <a:gd name="connsiteY26-508" fmla="*/ 1105158 h 1843583"/>
              <a:gd name="connsiteX27-509" fmla="*/ 1101201 w 1463257"/>
              <a:gd name="connsiteY27-510" fmla="*/ 1110873 h 1843583"/>
              <a:gd name="connsiteX0-511" fmla="*/ 1442196 w 1463257"/>
              <a:gd name="connsiteY0-512" fmla="*/ 1110873 h 1843583"/>
              <a:gd name="connsiteX1-513" fmla="*/ 1102154 w 1463257"/>
              <a:gd name="connsiteY1-514" fmla="*/ 1110873 h 1843583"/>
              <a:gd name="connsiteX2-515" fmla="*/ 1103106 w 1463257"/>
              <a:gd name="connsiteY2-516" fmla="*/ 533658 h 1843583"/>
              <a:gd name="connsiteX3-517" fmla="*/ 1101201 w 1463257"/>
              <a:gd name="connsiteY3-518" fmla="*/ 366970 h 1843583"/>
              <a:gd name="connsiteX4-519" fmla="*/ 1095486 w 1463257"/>
              <a:gd name="connsiteY4-520" fmla="*/ 358398 h 1843583"/>
              <a:gd name="connsiteX5-521" fmla="*/ 749729 w 1463257"/>
              <a:gd name="connsiteY5-522" fmla="*/ 11688 h 1843583"/>
              <a:gd name="connsiteX6-523" fmla="*/ 713534 w 1463257"/>
              <a:gd name="connsiteY6-524" fmla="*/ 14545 h 1843583"/>
              <a:gd name="connsiteX7-525" fmla="*/ 364919 w 1463257"/>
              <a:gd name="connsiteY7-526" fmla="*/ 367923 h 1843583"/>
              <a:gd name="connsiteX8-527" fmla="*/ 363014 w 1463257"/>
              <a:gd name="connsiteY8-528" fmla="*/ 385068 h 1843583"/>
              <a:gd name="connsiteX9-529" fmla="*/ 363014 w 1463257"/>
              <a:gd name="connsiteY9-530" fmla="*/ 1111825 h 1843583"/>
              <a:gd name="connsiteX10-531" fmla="*/ 43926 w 1463257"/>
              <a:gd name="connsiteY10-532" fmla="*/ 1110873 h 1843583"/>
              <a:gd name="connsiteX11-533" fmla="*/ 5826 w 1463257"/>
              <a:gd name="connsiteY11-534" fmla="*/ 1112778 h 1843583"/>
              <a:gd name="connsiteX12-535" fmla="*/ 8684 w 1463257"/>
              <a:gd name="connsiteY12-536" fmla="*/ 1126113 h 1843583"/>
              <a:gd name="connsiteX13-537" fmla="*/ 31544 w 1463257"/>
              <a:gd name="connsiteY13-538" fmla="*/ 1151831 h 1843583"/>
              <a:gd name="connsiteX14-539" fmla="*/ 705914 w 1463257"/>
              <a:gd name="connsiteY14-540" fmla="*/ 1827153 h 1843583"/>
              <a:gd name="connsiteX15-541" fmla="*/ 760206 w 1463257"/>
              <a:gd name="connsiteY15-542" fmla="*/ 1827153 h 1843583"/>
              <a:gd name="connsiteX16-543" fmla="*/ 1457436 w 1463257"/>
              <a:gd name="connsiteY16-544" fmla="*/ 1126113 h 1843583"/>
              <a:gd name="connsiteX17-545" fmla="*/ 1457436 w 1463257"/>
              <a:gd name="connsiteY17-546" fmla="*/ 1126113 h 1843583"/>
              <a:gd name="connsiteX18-547" fmla="*/ 1457436 w 1463257"/>
              <a:gd name="connsiteY18-548" fmla="*/ 1126113 h 1843583"/>
              <a:gd name="connsiteX19-549" fmla="*/ 1442196 w 1463257"/>
              <a:gd name="connsiteY19-550" fmla="*/ 1110873 h 1843583"/>
              <a:gd name="connsiteX20-551" fmla="*/ 363014 w 1463257"/>
              <a:gd name="connsiteY20-552" fmla="*/ 1110873 h 1843583"/>
              <a:gd name="connsiteX21-553" fmla="*/ 363014 w 1463257"/>
              <a:gd name="connsiteY21-554" fmla="*/ 1110873 h 1843583"/>
              <a:gd name="connsiteX22-555" fmla="*/ 363014 w 1463257"/>
              <a:gd name="connsiteY22-556" fmla="*/ 1110873 h 1843583"/>
              <a:gd name="connsiteX23-557" fmla="*/ 1101201 w 1463257"/>
              <a:gd name="connsiteY23-558" fmla="*/ 1110873 h 1843583"/>
              <a:gd name="connsiteX24-559" fmla="*/ 1101201 w 1463257"/>
              <a:gd name="connsiteY24-560" fmla="*/ 1110873 h 1843583"/>
              <a:gd name="connsiteX25-561" fmla="*/ 1098344 w 1463257"/>
              <a:gd name="connsiteY25-562" fmla="*/ 1105158 h 1843583"/>
              <a:gd name="connsiteX26-563" fmla="*/ 1101201 w 1463257"/>
              <a:gd name="connsiteY26-564" fmla="*/ 1110873 h 18435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1463257" h="1843583">
                <a:moveTo>
                  <a:pt x="1442196" y="1110873"/>
                </a:moveTo>
                <a:lnTo>
                  <a:pt x="1102154" y="1110873"/>
                </a:lnTo>
                <a:cubicBezTo>
                  <a:pt x="1102154" y="918468"/>
                  <a:pt x="1103106" y="726063"/>
                  <a:pt x="1103106" y="533658"/>
                </a:cubicBezTo>
                <a:cubicBezTo>
                  <a:pt x="1103106" y="478413"/>
                  <a:pt x="1102154" y="422215"/>
                  <a:pt x="1101201" y="366970"/>
                </a:cubicBezTo>
                <a:cubicBezTo>
                  <a:pt x="1099296" y="364113"/>
                  <a:pt x="1098344" y="360303"/>
                  <a:pt x="1095486" y="358398"/>
                </a:cubicBezTo>
                <a:lnTo>
                  <a:pt x="749729" y="11688"/>
                </a:lnTo>
                <a:cubicBezTo>
                  <a:pt x="734489" y="-3552"/>
                  <a:pt x="732356" y="-5179"/>
                  <a:pt x="713534" y="14545"/>
                </a:cubicBezTo>
                <a:cubicBezTo>
                  <a:pt x="653197" y="77773"/>
                  <a:pt x="423339" y="306169"/>
                  <a:pt x="364919" y="367923"/>
                </a:cubicBezTo>
                <a:cubicBezTo>
                  <a:pt x="363966" y="373638"/>
                  <a:pt x="363014" y="379353"/>
                  <a:pt x="363014" y="385068"/>
                </a:cubicBezTo>
                <a:lnTo>
                  <a:pt x="363014" y="1111825"/>
                </a:lnTo>
                <a:lnTo>
                  <a:pt x="43926" y="1110873"/>
                </a:lnTo>
                <a:cubicBezTo>
                  <a:pt x="31544" y="1110873"/>
                  <a:pt x="17256" y="1108015"/>
                  <a:pt x="5826" y="1112778"/>
                </a:cubicBezTo>
                <a:cubicBezTo>
                  <a:pt x="-7509" y="1117540"/>
                  <a:pt x="5826" y="1121350"/>
                  <a:pt x="8684" y="1126113"/>
                </a:cubicBezTo>
                <a:cubicBezTo>
                  <a:pt x="16304" y="1134685"/>
                  <a:pt x="22971" y="1144210"/>
                  <a:pt x="31544" y="1151831"/>
                </a:cubicBezTo>
                <a:lnTo>
                  <a:pt x="705914" y="1827153"/>
                </a:lnTo>
                <a:cubicBezTo>
                  <a:pt x="727821" y="1849060"/>
                  <a:pt x="738299" y="1849060"/>
                  <a:pt x="760206" y="1827153"/>
                </a:cubicBezTo>
                <a:lnTo>
                  <a:pt x="1457436" y="1126113"/>
                </a:lnTo>
                <a:lnTo>
                  <a:pt x="1457436" y="1126113"/>
                </a:lnTo>
                <a:lnTo>
                  <a:pt x="1457436" y="1126113"/>
                </a:lnTo>
                <a:cubicBezTo>
                  <a:pt x="1475534" y="1097538"/>
                  <a:pt x="1446006" y="1110873"/>
                  <a:pt x="1442196" y="1110873"/>
                </a:cubicBezTo>
                <a:close/>
                <a:moveTo>
                  <a:pt x="363014" y="1110873"/>
                </a:moveTo>
                <a:lnTo>
                  <a:pt x="363014" y="1110873"/>
                </a:lnTo>
                <a:lnTo>
                  <a:pt x="363014" y="1110873"/>
                </a:lnTo>
                <a:close/>
                <a:moveTo>
                  <a:pt x="1101201" y="1110873"/>
                </a:moveTo>
                <a:lnTo>
                  <a:pt x="1101201" y="1110873"/>
                </a:lnTo>
                <a:cubicBezTo>
                  <a:pt x="1099296" y="1108968"/>
                  <a:pt x="1098344" y="1107063"/>
                  <a:pt x="1098344" y="1105158"/>
                </a:cubicBezTo>
                <a:lnTo>
                  <a:pt x="1101201" y="1110873"/>
                </a:lnTo>
                <a:close/>
              </a:path>
            </a:pathLst>
          </a:custGeom>
          <a:solidFill>
            <a:schemeClr val="accent4"/>
          </a:solidFill>
          <a:ln w="19050" cap="flat">
            <a:noFill/>
            <a:prstDash val="solid"/>
            <a:miter/>
          </a:ln>
          <a:effectLst>
            <a:innerShdw blurRad="114300">
              <a:prstClr val="black"/>
            </a:inn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Freeform: Shape 4"/>
          <p:cNvSpPr/>
          <p:nvPr/>
        </p:nvSpPr>
        <p:spPr>
          <a:xfrm rot="5400000">
            <a:off x="4411944" y="2766208"/>
            <a:ext cx="1621729" cy="1294020"/>
          </a:xfrm>
          <a:custGeom>
            <a:avLst/>
            <a:gdLst>
              <a:gd name="connsiteX0" fmla="*/ 1824477 w 1838325"/>
              <a:gd name="connsiteY0" fmla="*/ 707708 h 1466850"/>
              <a:gd name="connsiteX1" fmla="*/ 1504437 w 1838325"/>
              <a:gd name="connsiteY1" fmla="*/ 387668 h 1466850"/>
              <a:gd name="connsiteX2" fmla="*/ 1443477 w 1838325"/>
              <a:gd name="connsiteY2" fmla="*/ 361950 h 1466850"/>
              <a:gd name="connsiteX3" fmla="*/ 771964 w 1838325"/>
              <a:gd name="connsiteY3" fmla="*/ 362903 h 1466850"/>
              <a:gd name="connsiteX4" fmla="*/ 736722 w 1838325"/>
              <a:gd name="connsiteY4" fmla="*/ 327660 h 1466850"/>
              <a:gd name="connsiteX5" fmla="*/ 736722 w 1838325"/>
              <a:gd name="connsiteY5" fmla="*/ 31433 h 1466850"/>
              <a:gd name="connsiteX6" fmla="*/ 731007 w 1838325"/>
              <a:gd name="connsiteY6" fmla="*/ 0 h 1466850"/>
              <a:gd name="connsiteX7" fmla="*/ 723387 w 1838325"/>
              <a:gd name="connsiteY7" fmla="*/ 5715 h 1466850"/>
              <a:gd name="connsiteX8" fmla="*/ 714814 w 1838325"/>
              <a:gd name="connsiteY8" fmla="*/ 12383 h 1466850"/>
              <a:gd name="connsiteX9" fmla="*/ 10917 w 1838325"/>
              <a:gd name="connsiteY9" fmla="*/ 715328 h 1466850"/>
              <a:gd name="connsiteX10" fmla="*/ 16632 w 1838325"/>
              <a:gd name="connsiteY10" fmla="*/ 758190 h 1466850"/>
              <a:gd name="connsiteX11" fmla="*/ 705289 w 1838325"/>
              <a:gd name="connsiteY11" fmla="*/ 1446848 h 1466850"/>
              <a:gd name="connsiteX12" fmla="*/ 731959 w 1838325"/>
              <a:gd name="connsiteY12" fmla="*/ 1466850 h 1466850"/>
              <a:gd name="connsiteX13" fmla="*/ 735769 w 1838325"/>
              <a:gd name="connsiteY13" fmla="*/ 1429703 h 1466850"/>
              <a:gd name="connsiteX14" fmla="*/ 734817 w 1838325"/>
              <a:gd name="connsiteY14" fmla="*/ 1151573 h 1466850"/>
              <a:gd name="connsiteX15" fmla="*/ 779584 w 1838325"/>
              <a:gd name="connsiteY15" fmla="*/ 1106805 h 1466850"/>
              <a:gd name="connsiteX16" fmla="*/ 1433952 w 1838325"/>
              <a:gd name="connsiteY16" fmla="*/ 1107758 h 1466850"/>
              <a:gd name="connsiteX17" fmla="*/ 1478719 w 1838325"/>
              <a:gd name="connsiteY17" fmla="*/ 1102995 h 1466850"/>
              <a:gd name="connsiteX18" fmla="*/ 1478719 w 1838325"/>
              <a:gd name="connsiteY18" fmla="*/ 1102995 h 1466850"/>
              <a:gd name="connsiteX19" fmla="*/ 1487292 w 1838325"/>
              <a:gd name="connsiteY19" fmla="*/ 1095375 h 1466850"/>
              <a:gd name="connsiteX20" fmla="*/ 1487292 w 1838325"/>
              <a:gd name="connsiteY20" fmla="*/ 1095375 h 1466850"/>
              <a:gd name="connsiteX21" fmla="*/ 1826382 w 1838325"/>
              <a:gd name="connsiteY21" fmla="*/ 760095 h 1466850"/>
              <a:gd name="connsiteX22" fmla="*/ 1824477 w 1838325"/>
              <a:gd name="connsiteY22" fmla="*/ 707708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8325" h="1466850">
                <a:moveTo>
                  <a:pt x="1824477" y="707708"/>
                </a:moveTo>
                <a:cubicBezTo>
                  <a:pt x="1716844" y="601980"/>
                  <a:pt x="1610164" y="495300"/>
                  <a:pt x="1504437" y="387668"/>
                </a:cubicBezTo>
                <a:cubicBezTo>
                  <a:pt x="1486339" y="369570"/>
                  <a:pt x="1469194" y="361950"/>
                  <a:pt x="1443477" y="361950"/>
                </a:cubicBezTo>
                <a:cubicBezTo>
                  <a:pt x="1219639" y="362903"/>
                  <a:pt x="995802" y="361950"/>
                  <a:pt x="771964" y="362903"/>
                </a:cubicBezTo>
                <a:cubicBezTo>
                  <a:pt x="744342" y="362903"/>
                  <a:pt x="735769" y="355283"/>
                  <a:pt x="736722" y="327660"/>
                </a:cubicBezTo>
                <a:cubicBezTo>
                  <a:pt x="737674" y="228600"/>
                  <a:pt x="737674" y="130493"/>
                  <a:pt x="736722" y="31433"/>
                </a:cubicBezTo>
                <a:cubicBezTo>
                  <a:pt x="736722" y="20955"/>
                  <a:pt x="743389" y="8572"/>
                  <a:pt x="731007" y="0"/>
                </a:cubicBezTo>
                <a:cubicBezTo>
                  <a:pt x="728149" y="1905"/>
                  <a:pt x="726244" y="3810"/>
                  <a:pt x="723387" y="5715"/>
                </a:cubicBezTo>
                <a:cubicBezTo>
                  <a:pt x="720529" y="7620"/>
                  <a:pt x="717672" y="9525"/>
                  <a:pt x="714814" y="12383"/>
                </a:cubicBezTo>
                <a:cubicBezTo>
                  <a:pt x="480499" y="246697"/>
                  <a:pt x="246184" y="481013"/>
                  <a:pt x="10917" y="715328"/>
                </a:cubicBezTo>
                <a:cubicBezTo>
                  <a:pt x="-10038" y="736283"/>
                  <a:pt x="3297" y="744855"/>
                  <a:pt x="16632" y="758190"/>
                </a:cubicBezTo>
                <a:cubicBezTo>
                  <a:pt x="246184" y="987743"/>
                  <a:pt x="475737" y="1217295"/>
                  <a:pt x="705289" y="1446848"/>
                </a:cubicBezTo>
                <a:cubicBezTo>
                  <a:pt x="712909" y="1454468"/>
                  <a:pt x="718624" y="1465898"/>
                  <a:pt x="731959" y="1466850"/>
                </a:cubicBezTo>
                <a:cubicBezTo>
                  <a:pt x="739579" y="1454468"/>
                  <a:pt x="735769" y="1442085"/>
                  <a:pt x="735769" y="1429703"/>
                </a:cubicBezTo>
                <a:cubicBezTo>
                  <a:pt x="735769" y="1337310"/>
                  <a:pt x="737674" y="1243965"/>
                  <a:pt x="734817" y="1151573"/>
                </a:cubicBezTo>
                <a:cubicBezTo>
                  <a:pt x="733864" y="1116330"/>
                  <a:pt x="744342" y="1106805"/>
                  <a:pt x="779584" y="1106805"/>
                </a:cubicBezTo>
                <a:cubicBezTo>
                  <a:pt x="997707" y="1108710"/>
                  <a:pt x="1215829" y="1107758"/>
                  <a:pt x="1433952" y="1107758"/>
                </a:cubicBezTo>
                <a:cubicBezTo>
                  <a:pt x="1449192" y="1107758"/>
                  <a:pt x="1464432" y="1110615"/>
                  <a:pt x="1478719" y="1102995"/>
                </a:cubicBezTo>
                <a:lnTo>
                  <a:pt x="1478719" y="1102995"/>
                </a:lnTo>
                <a:cubicBezTo>
                  <a:pt x="1481577" y="1100138"/>
                  <a:pt x="1484434" y="1098233"/>
                  <a:pt x="1487292" y="1095375"/>
                </a:cubicBezTo>
                <a:cubicBezTo>
                  <a:pt x="1487292" y="1095375"/>
                  <a:pt x="1487292" y="1095375"/>
                  <a:pt x="1487292" y="1095375"/>
                </a:cubicBezTo>
                <a:cubicBezTo>
                  <a:pt x="1599687" y="982980"/>
                  <a:pt x="1712082" y="870585"/>
                  <a:pt x="1826382" y="760095"/>
                </a:cubicBezTo>
                <a:cubicBezTo>
                  <a:pt x="1848289" y="737235"/>
                  <a:pt x="1843527" y="726758"/>
                  <a:pt x="1824477" y="707708"/>
                </a:cubicBezTo>
                <a:close/>
              </a:path>
            </a:pathLst>
          </a:custGeom>
          <a:solidFill>
            <a:schemeClr val="accent2"/>
          </a:solidFill>
          <a:ln w="19050" cap="flat">
            <a:noFill/>
            <a:prstDash val="solid"/>
            <a:miter/>
          </a:ln>
          <a:effectLst>
            <a:innerShdw blurRad="114300">
              <a:prstClr val="black"/>
            </a:inn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Shape 5"/>
          <p:cNvSpPr/>
          <p:nvPr/>
        </p:nvSpPr>
        <p:spPr>
          <a:xfrm rot="5400000">
            <a:off x="3873066" y="4495523"/>
            <a:ext cx="1627597" cy="1294861"/>
          </a:xfrm>
          <a:custGeom>
            <a:avLst/>
            <a:gdLst>
              <a:gd name="connsiteX0" fmla="*/ 1828932 w 1838325"/>
              <a:gd name="connsiteY0" fmla="*/ 709613 h 1466850"/>
              <a:gd name="connsiteX1" fmla="*/ 1265052 w 1838325"/>
              <a:gd name="connsiteY1" fmla="*/ 146685 h 1466850"/>
              <a:gd name="connsiteX2" fmla="*/ 1121224 w 1838325"/>
              <a:gd name="connsiteY2" fmla="*/ 5715 h 1466850"/>
              <a:gd name="connsiteX3" fmla="*/ 1113604 w 1838325"/>
              <a:gd name="connsiteY3" fmla="*/ 0 h 1466850"/>
              <a:gd name="connsiteX4" fmla="*/ 1107889 w 1838325"/>
              <a:gd name="connsiteY4" fmla="*/ 31432 h 1466850"/>
              <a:gd name="connsiteX5" fmla="*/ 1107889 w 1838325"/>
              <a:gd name="connsiteY5" fmla="*/ 320040 h 1466850"/>
              <a:gd name="connsiteX6" fmla="*/ 1065027 w 1838325"/>
              <a:gd name="connsiteY6" fmla="*/ 362903 h 1466850"/>
              <a:gd name="connsiteX7" fmla="*/ 396372 w 1838325"/>
              <a:gd name="connsiteY7" fmla="*/ 361950 h 1466850"/>
              <a:gd name="connsiteX8" fmla="*/ 351604 w 1838325"/>
              <a:gd name="connsiteY8" fmla="*/ 375285 h 1466850"/>
              <a:gd name="connsiteX9" fmla="*/ 9657 w 1838325"/>
              <a:gd name="connsiteY9" fmla="*/ 717232 h 1466850"/>
              <a:gd name="connsiteX10" fmla="*/ 7752 w 1838325"/>
              <a:gd name="connsiteY10" fmla="*/ 748665 h 1466850"/>
              <a:gd name="connsiteX11" fmla="*/ 356367 w 1838325"/>
              <a:gd name="connsiteY11" fmla="*/ 1094423 h 1466850"/>
              <a:gd name="connsiteX12" fmla="*/ 364939 w 1838325"/>
              <a:gd name="connsiteY12" fmla="*/ 1102043 h 1466850"/>
              <a:gd name="connsiteX13" fmla="*/ 364939 w 1838325"/>
              <a:gd name="connsiteY13" fmla="*/ 1102043 h 1466850"/>
              <a:gd name="connsiteX14" fmla="*/ 409707 w 1838325"/>
              <a:gd name="connsiteY14" fmla="*/ 1106805 h 1466850"/>
              <a:gd name="connsiteX15" fmla="*/ 1066932 w 1838325"/>
              <a:gd name="connsiteY15" fmla="*/ 1105853 h 1466850"/>
              <a:gd name="connsiteX16" fmla="*/ 1107889 w 1838325"/>
              <a:gd name="connsiteY16" fmla="*/ 1146810 h 1466850"/>
              <a:gd name="connsiteX17" fmla="*/ 1107889 w 1838325"/>
              <a:gd name="connsiteY17" fmla="*/ 1431607 h 1466850"/>
              <a:gd name="connsiteX18" fmla="*/ 1115509 w 1838325"/>
              <a:gd name="connsiteY18" fmla="*/ 1467803 h 1466850"/>
              <a:gd name="connsiteX19" fmla="*/ 1128844 w 1838325"/>
              <a:gd name="connsiteY19" fmla="*/ 1455420 h 1466850"/>
              <a:gd name="connsiteX20" fmla="*/ 1832742 w 1838325"/>
              <a:gd name="connsiteY20" fmla="*/ 752475 h 1466850"/>
              <a:gd name="connsiteX21" fmla="*/ 1828932 w 1838325"/>
              <a:gd name="connsiteY21" fmla="*/ 709613 h 1466850"/>
              <a:gd name="connsiteX22" fmla="*/ 1082172 w 1838325"/>
              <a:gd name="connsiteY22" fmla="*/ 1093470 h 1466850"/>
              <a:gd name="connsiteX23" fmla="*/ 1082172 w 1838325"/>
              <a:gd name="connsiteY23" fmla="*/ 1093470 h 1466850"/>
              <a:gd name="connsiteX24" fmla="*/ 1082172 w 1838325"/>
              <a:gd name="connsiteY24" fmla="*/ 1093470 h 1466850"/>
              <a:gd name="connsiteX25" fmla="*/ 1122177 w 1838325"/>
              <a:gd name="connsiteY25" fmla="*/ 328613 h 1466850"/>
              <a:gd name="connsiteX26" fmla="*/ 1122177 w 1838325"/>
              <a:gd name="connsiteY26" fmla="*/ 327660 h 1466850"/>
              <a:gd name="connsiteX27" fmla="*/ 1122177 w 1838325"/>
              <a:gd name="connsiteY27" fmla="*/ 328613 h 1466850"/>
              <a:gd name="connsiteX0-1" fmla="*/ 1828932 w 1844979"/>
              <a:gd name="connsiteY0-2" fmla="*/ 709613 h 1467803"/>
              <a:gd name="connsiteX1-3" fmla="*/ 1265052 w 1844979"/>
              <a:gd name="connsiteY1-4" fmla="*/ 146685 h 1467803"/>
              <a:gd name="connsiteX2-5" fmla="*/ 1121224 w 1844979"/>
              <a:gd name="connsiteY2-6" fmla="*/ 5715 h 1467803"/>
              <a:gd name="connsiteX3-7" fmla="*/ 1113604 w 1844979"/>
              <a:gd name="connsiteY3-8" fmla="*/ 0 h 1467803"/>
              <a:gd name="connsiteX4-9" fmla="*/ 1107889 w 1844979"/>
              <a:gd name="connsiteY4-10" fmla="*/ 31432 h 1467803"/>
              <a:gd name="connsiteX5-11" fmla="*/ 1107889 w 1844979"/>
              <a:gd name="connsiteY5-12" fmla="*/ 320040 h 1467803"/>
              <a:gd name="connsiteX6-13" fmla="*/ 1065027 w 1844979"/>
              <a:gd name="connsiteY6-14" fmla="*/ 362903 h 1467803"/>
              <a:gd name="connsiteX7-15" fmla="*/ 396372 w 1844979"/>
              <a:gd name="connsiteY7-16" fmla="*/ 361950 h 1467803"/>
              <a:gd name="connsiteX8-17" fmla="*/ 351604 w 1844979"/>
              <a:gd name="connsiteY8-18" fmla="*/ 375285 h 1467803"/>
              <a:gd name="connsiteX9-19" fmla="*/ 9657 w 1844979"/>
              <a:gd name="connsiteY9-20" fmla="*/ 717232 h 1467803"/>
              <a:gd name="connsiteX10-21" fmla="*/ 7752 w 1844979"/>
              <a:gd name="connsiteY10-22" fmla="*/ 748665 h 1467803"/>
              <a:gd name="connsiteX11-23" fmla="*/ 356367 w 1844979"/>
              <a:gd name="connsiteY11-24" fmla="*/ 1094423 h 1467803"/>
              <a:gd name="connsiteX12-25" fmla="*/ 364939 w 1844979"/>
              <a:gd name="connsiteY12-26" fmla="*/ 1102043 h 1467803"/>
              <a:gd name="connsiteX13-27" fmla="*/ 364939 w 1844979"/>
              <a:gd name="connsiteY13-28" fmla="*/ 1102043 h 1467803"/>
              <a:gd name="connsiteX14-29" fmla="*/ 409707 w 1844979"/>
              <a:gd name="connsiteY14-30" fmla="*/ 1106805 h 1467803"/>
              <a:gd name="connsiteX15-31" fmla="*/ 1066932 w 1844979"/>
              <a:gd name="connsiteY15-32" fmla="*/ 1105853 h 1467803"/>
              <a:gd name="connsiteX16-33" fmla="*/ 1107889 w 1844979"/>
              <a:gd name="connsiteY16-34" fmla="*/ 1146810 h 1467803"/>
              <a:gd name="connsiteX17-35" fmla="*/ 1107889 w 1844979"/>
              <a:gd name="connsiteY17-36" fmla="*/ 1431607 h 1467803"/>
              <a:gd name="connsiteX18-37" fmla="*/ 1115509 w 1844979"/>
              <a:gd name="connsiteY18-38" fmla="*/ 1467803 h 1467803"/>
              <a:gd name="connsiteX19-39" fmla="*/ 1128844 w 1844979"/>
              <a:gd name="connsiteY19-40" fmla="*/ 1455420 h 1467803"/>
              <a:gd name="connsiteX20-41" fmla="*/ 1832742 w 1844979"/>
              <a:gd name="connsiteY20-42" fmla="*/ 752475 h 1467803"/>
              <a:gd name="connsiteX21-43" fmla="*/ 1828932 w 1844979"/>
              <a:gd name="connsiteY21-44" fmla="*/ 709613 h 1467803"/>
              <a:gd name="connsiteX22-45" fmla="*/ 1122177 w 1844979"/>
              <a:gd name="connsiteY22-46" fmla="*/ 328613 h 1467803"/>
              <a:gd name="connsiteX23-47" fmla="*/ 1122177 w 1844979"/>
              <a:gd name="connsiteY23-48" fmla="*/ 327660 h 1467803"/>
              <a:gd name="connsiteX24-49" fmla="*/ 1122177 w 1844979"/>
              <a:gd name="connsiteY24-50" fmla="*/ 328613 h 1467803"/>
              <a:gd name="connsiteX0-51" fmla="*/ 1828932 w 1844979"/>
              <a:gd name="connsiteY0-52" fmla="*/ 709613 h 1467803"/>
              <a:gd name="connsiteX1-53" fmla="*/ 1265052 w 1844979"/>
              <a:gd name="connsiteY1-54" fmla="*/ 146685 h 1467803"/>
              <a:gd name="connsiteX2-55" fmla="*/ 1121224 w 1844979"/>
              <a:gd name="connsiteY2-56" fmla="*/ 5715 h 1467803"/>
              <a:gd name="connsiteX3-57" fmla="*/ 1113604 w 1844979"/>
              <a:gd name="connsiteY3-58" fmla="*/ 0 h 1467803"/>
              <a:gd name="connsiteX4-59" fmla="*/ 1107889 w 1844979"/>
              <a:gd name="connsiteY4-60" fmla="*/ 31432 h 1467803"/>
              <a:gd name="connsiteX5-61" fmla="*/ 1107889 w 1844979"/>
              <a:gd name="connsiteY5-62" fmla="*/ 320040 h 1467803"/>
              <a:gd name="connsiteX6-63" fmla="*/ 1065027 w 1844979"/>
              <a:gd name="connsiteY6-64" fmla="*/ 362903 h 1467803"/>
              <a:gd name="connsiteX7-65" fmla="*/ 396372 w 1844979"/>
              <a:gd name="connsiteY7-66" fmla="*/ 361950 h 1467803"/>
              <a:gd name="connsiteX8-67" fmla="*/ 351604 w 1844979"/>
              <a:gd name="connsiteY8-68" fmla="*/ 375285 h 1467803"/>
              <a:gd name="connsiteX9-69" fmla="*/ 9657 w 1844979"/>
              <a:gd name="connsiteY9-70" fmla="*/ 717232 h 1467803"/>
              <a:gd name="connsiteX10-71" fmla="*/ 7752 w 1844979"/>
              <a:gd name="connsiteY10-72" fmla="*/ 748665 h 1467803"/>
              <a:gd name="connsiteX11-73" fmla="*/ 356367 w 1844979"/>
              <a:gd name="connsiteY11-74" fmla="*/ 1094423 h 1467803"/>
              <a:gd name="connsiteX12-75" fmla="*/ 364939 w 1844979"/>
              <a:gd name="connsiteY12-76" fmla="*/ 1102043 h 1467803"/>
              <a:gd name="connsiteX13-77" fmla="*/ 364939 w 1844979"/>
              <a:gd name="connsiteY13-78" fmla="*/ 1102043 h 1467803"/>
              <a:gd name="connsiteX14-79" fmla="*/ 409707 w 1844979"/>
              <a:gd name="connsiteY14-80" fmla="*/ 1106805 h 1467803"/>
              <a:gd name="connsiteX15-81" fmla="*/ 1066932 w 1844979"/>
              <a:gd name="connsiteY15-82" fmla="*/ 1105853 h 1467803"/>
              <a:gd name="connsiteX16-83" fmla="*/ 1107889 w 1844979"/>
              <a:gd name="connsiteY16-84" fmla="*/ 1146810 h 1467803"/>
              <a:gd name="connsiteX17-85" fmla="*/ 1107889 w 1844979"/>
              <a:gd name="connsiteY17-86" fmla="*/ 1431607 h 1467803"/>
              <a:gd name="connsiteX18-87" fmla="*/ 1115509 w 1844979"/>
              <a:gd name="connsiteY18-88" fmla="*/ 1467803 h 1467803"/>
              <a:gd name="connsiteX19-89" fmla="*/ 1128844 w 1844979"/>
              <a:gd name="connsiteY19-90" fmla="*/ 1455420 h 1467803"/>
              <a:gd name="connsiteX20-91" fmla="*/ 1832742 w 1844979"/>
              <a:gd name="connsiteY20-92" fmla="*/ 752475 h 1467803"/>
              <a:gd name="connsiteX21-93" fmla="*/ 1828932 w 1844979"/>
              <a:gd name="connsiteY21-94" fmla="*/ 709613 h 1467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844979" h="1467803">
                <a:moveTo>
                  <a:pt x="1828932" y="709613"/>
                </a:moveTo>
                <a:lnTo>
                  <a:pt x="1265052" y="146685"/>
                </a:lnTo>
                <a:cubicBezTo>
                  <a:pt x="1217427" y="99060"/>
                  <a:pt x="1168849" y="52388"/>
                  <a:pt x="1121224" y="5715"/>
                </a:cubicBezTo>
                <a:cubicBezTo>
                  <a:pt x="1118367" y="3810"/>
                  <a:pt x="1116462" y="1905"/>
                  <a:pt x="1113604" y="0"/>
                </a:cubicBezTo>
                <a:cubicBezTo>
                  <a:pt x="1102174" y="8572"/>
                  <a:pt x="1107889" y="20955"/>
                  <a:pt x="1107889" y="31432"/>
                </a:cubicBezTo>
                <a:cubicBezTo>
                  <a:pt x="1106937" y="127635"/>
                  <a:pt x="1105984" y="223838"/>
                  <a:pt x="1107889" y="320040"/>
                </a:cubicBezTo>
                <a:cubicBezTo>
                  <a:pt x="1108842" y="354330"/>
                  <a:pt x="1098364" y="362903"/>
                  <a:pt x="1065027" y="362903"/>
                </a:cubicBezTo>
                <a:lnTo>
                  <a:pt x="396372" y="361950"/>
                </a:lnTo>
                <a:cubicBezTo>
                  <a:pt x="380179" y="361950"/>
                  <a:pt x="364939" y="360997"/>
                  <a:pt x="351604" y="375285"/>
                </a:cubicBezTo>
                <a:lnTo>
                  <a:pt x="9657" y="717232"/>
                </a:lnTo>
                <a:cubicBezTo>
                  <a:pt x="-821" y="727710"/>
                  <a:pt x="-4631" y="736282"/>
                  <a:pt x="7752" y="748665"/>
                </a:cubicBezTo>
                <a:lnTo>
                  <a:pt x="356367" y="1094423"/>
                </a:lnTo>
                <a:cubicBezTo>
                  <a:pt x="359224" y="1097280"/>
                  <a:pt x="362082" y="1099185"/>
                  <a:pt x="364939" y="1102043"/>
                </a:cubicBezTo>
                <a:lnTo>
                  <a:pt x="364939" y="1102043"/>
                </a:lnTo>
                <a:cubicBezTo>
                  <a:pt x="379227" y="1109663"/>
                  <a:pt x="394467" y="1106805"/>
                  <a:pt x="409707" y="1106805"/>
                </a:cubicBezTo>
                <a:lnTo>
                  <a:pt x="1066932" y="1105853"/>
                </a:lnTo>
                <a:cubicBezTo>
                  <a:pt x="1099317" y="1105853"/>
                  <a:pt x="1108842" y="1115378"/>
                  <a:pt x="1107889" y="1146810"/>
                </a:cubicBezTo>
                <a:cubicBezTo>
                  <a:pt x="1105984" y="1242060"/>
                  <a:pt x="1106937" y="1337310"/>
                  <a:pt x="1107889" y="1431607"/>
                </a:cubicBezTo>
                <a:cubicBezTo>
                  <a:pt x="1107889" y="1443038"/>
                  <a:pt x="1103127" y="1456373"/>
                  <a:pt x="1115509" y="1467803"/>
                </a:cubicBezTo>
                <a:cubicBezTo>
                  <a:pt x="1121224" y="1463040"/>
                  <a:pt x="1125034" y="1459230"/>
                  <a:pt x="1128844" y="1455420"/>
                </a:cubicBezTo>
                <a:lnTo>
                  <a:pt x="1832742" y="752475"/>
                </a:lnTo>
                <a:cubicBezTo>
                  <a:pt x="1854649" y="732472"/>
                  <a:pt x="1843219" y="722947"/>
                  <a:pt x="1828932" y="709613"/>
                </a:cubicBezTo>
                <a:close/>
              </a:path>
            </a:pathLst>
          </a:custGeom>
          <a:solidFill>
            <a:schemeClr val="accent6"/>
          </a:solidFill>
          <a:ln w="19050" cap="flat">
            <a:noFill/>
            <a:prstDash val="solid"/>
            <a:miter/>
          </a:ln>
          <a:effectLst>
            <a:innerShdw blurRad="114300">
              <a:prstClr val="black"/>
            </a:inn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Shape 6"/>
          <p:cNvSpPr/>
          <p:nvPr/>
        </p:nvSpPr>
        <p:spPr>
          <a:xfrm rot="5400000">
            <a:off x="6877211" y="2805203"/>
            <a:ext cx="2400733" cy="3946421"/>
          </a:xfrm>
          <a:custGeom>
            <a:avLst/>
            <a:gdLst>
              <a:gd name="connsiteX0" fmla="*/ 1455653 w 1457325"/>
              <a:gd name="connsiteY0" fmla="*/ 718661 h 3695700"/>
              <a:gd name="connsiteX1" fmla="*/ 1435651 w 1457325"/>
              <a:gd name="connsiteY1" fmla="*/ 694849 h 3695700"/>
              <a:gd name="connsiteX2" fmla="*/ 757471 w 1457325"/>
              <a:gd name="connsiteY2" fmla="*/ 15716 h 3695700"/>
              <a:gd name="connsiteX3" fmla="*/ 706036 w 1457325"/>
              <a:gd name="connsiteY3" fmla="*/ 15716 h 3695700"/>
              <a:gd name="connsiteX4" fmla="*/ 27856 w 1457325"/>
              <a:gd name="connsiteY4" fmla="*/ 694849 h 3695700"/>
              <a:gd name="connsiteX5" fmla="*/ 7853 w 1457325"/>
              <a:gd name="connsiteY5" fmla="*/ 718661 h 3695700"/>
              <a:gd name="connsiteX6" fmla="*/ 20236 w 1457325"/>
              <a:gd name="connsiteY6" fmla="*/ 732949 h 3695700"/>
              <a:gd name="connsiteX7" fmla="*/ 362183 w 1457325"/>
              <a:gd name="connsiteY7" fmla="*/ 732949 h 3695700"/>
              <a:gd name="connsiteX8" fmla="*/ 361231 w 1457325"/>
              <a:gd name="connsiteY8" fmla="*/ 3313271 h 3695700"/>
              <a:gd name="connsiteX9" fmla="*/ 368851 w 1457325"/>
              <a:gd name="connsiteY9" fmla="*/ 3345656 h 3695700"/>
              <a:gd name="connsiteX10" fmla="*/ 494581 w 1457325"/>
              <a:gd name="connsiteY10" fmla="*/ 3470434 h 3695700"/>
              <a:gd name="connsiteX11" fmla="*/ 713656 w 1457325"/>
              <a:gd name="connsiteY11" fmla="*/ 3689509 h 3695700"/>
              <a:gd name="connsiteX12" fmla="*/ 746993 w 1457325"/>
              <a:gd name="connsiteY12" fmla="*/ 3693319 h 3695700"/>
              <a:gd name="connsiteX13" fmla="*/ 1094656 w 1457325"/>
              <a:gd name="connsiteY13" fmla="*/ 3338989 h 3695700"/>
              <a:gd name="connsiteX14" fmla="*/ 1102276 w 1457325"/>
              <a:gd name="connsiteY14" fmla="*/ 3297079 h 3695700"/>
              <a:gd name="connsiteX15" fmla="*/ 1102276 w 1457325"/>
              <a:gd name="connsiteY15" fmla="*/ 2239804 h 3695700"/>
              <a:gd name="connsiteX16" fmla="*/ 1101323 w 1457325"/>
              <a:gd name="connsiteY16" fmla="*/ 733901 h 3695700"/>
              <a:gd name="connsiteX17" fmla="*/ 1440413 w 1457325"/>
              <a:gd name="connsiteY17" fmla="*/ 734854 h 3695700"/>
              <a:gd name="connsiteX18" fmla="*/ 1460416 w 1457325"/>
              <a:gd name="connsiteY18" fmla="*/ 732949 h 3695700"/>
              <a:gd name="connsiteX19" fmla="*/ 1455653 w 1457325"/>
              <a:gd name="connsiteY19" fmla="*/ 718661 h 3695700"/>
              <a:gd name="connsiteX20" fmla="*/ 1101323 w 1457325"/>
              <a:gd name="connsiteY20" fmla="*/ 731996 h 3695700"/>
              <a:gd name="connsiteX21" fmla="*/ 1105133 w 1457325"/>
              <a:gd name="connsiteY21" fmla="*/ 730091 h 3695700"/>
              <a:gd name="connsiteX22" fmla="*/ 1101323 w 1457325"/>
              <a:gd name="connsiteY22" fmla="*/ 731996 h 3695700"/>
              <a:gd name="connsiteX23" fmla="*/ 1101323 w 1457325"/>
              <a:gd name="connsiteY23" fmla="*/ 731996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325" h="3695700">
                <a:moveTo>
                  <a:pt x="1455653" y="718661"/>
                </a:moveTo>
                <a:cubicBezTo>
                  <a:pt x="1448986" y="711041"/>
                  <a:pt x="1442318" y="702469"/>
                  <a:pt x="1435651" y="694849"/>
                </a:cubicBezTo>
                <a:cubicBezTo>
                  <a:pt x="1209908" y="468154"/>
                  <a:pt x="983213" y="242411"/>
                  <a:pt x="757471" y="15716"/>
                </a:cubicBezTo>
                <a:cubicBezTo>
                  <a:pt x="737468" y="-5239"/>
                  <a:pt x="726991" y="-5239"/>
                  <a:pt x="706036" y="15716"/>
                </a:cubicBezTo>
                <a:cubicBezTo>
                  <a:pt x="480293" y="242411"/>
                  <a:pt x="253598" y="468154"/>
                  <a:pt x="27856" y="694849"/>
                </a:cubicBezTo>
                <a:cubicBezTo>
                  <a:pt x="20236" y="702469"/>
                  <a:pt x="14521" y="710089"/>
                  <a:pt x="7853" y="718661"/>
                </a:cubicBezTo>
                <a:cubicBezTo>
                  <a:pt x="-14054" y="745331"/>
                  <a:pt x="16426" y="732949"/>
                  <a:pt x="20236" y="732949"/>
                </a:cubicBezTo>
                <a:cubicBezTo>
                  <a:pt x="134536" y="733901"/>
                  <a:pt x="247883" y="732949"/>
                  <a:pt x="362183" y="732949"/>
                </a:cubicBezTo>
                <a:cubicBezTo>
                  <a:pt x="362183" y="1593056"/>
                  <a:pt x="361231" y="2453164"/>
                  <a:pt x="361231" y="3313271"/>
                </a:cubicBezTo>
                <a:cubicBezTo>
                  <a:pt x="361231" y="3324701"/>
                  <a:pt x="357421" y="3337084"/>
                  <a:pt x="368851" y="3345656"/>
                </a:cubicBezTo>
                <a:cubicBezTo>
                  <a:pt x="407903" y="3390424"/>
                  <a:pt x="452671" y="3428524"/>
                  <a:pt x="494581" y="3470434"/>
                </a:cubicBezTo>
                <a:cubicBezTo>
                  <a:pt x="567923" y="3542824"/>
                  <a:pt x="640313" y="3616166"/>
                  <a:pt x="713656" y="3689509"/>
                </a:cubicBezTo>
                <a:cubicBezTo>
                  <a:pt x="724133" y="3699986"/>
                  <a:pt x="731753" y="3709511"/>
                  <a:pt x="746993" y="3693319"/>
                </a:cubicBezTo>
                <a:cubicBezTo>
                  <a:pt x="863198" y="3575209"/>
                  <a:pt x="981308" y="3459956"/>
                  <a:pt x="1094656" y="3338989"/>
                </a:cubicBezTo>
                <a:cubicBezTo>
                  <a:pt x="1108943" y="3326606"/>
                  <a:pt x="1102276" y="3310414"/>
                  <a:pt x="1102276" y="3297079"/>
                </a:cubicBezTo>
                <a:cubicBezTo>
                  <a:pt x="1102276" y="2944654"/>
                  <a:pt x="1102276" y="2592229"/>
                  <a:pt x="1102276" y="2239804"/>
                </a:cubicBezTo>
                <a:cubicBezTo>
                  <a:pt x="1102276" y="1737836"/>
                  <a:pt x="1102276" y="1235869"/>
                  <a:pt x="1101323" y="733901"/>
                </a:cubicBezTo>
                <a:cubicBezTo>
                  <a:pt x="1214671" y="733901"/>
                  <a:pt x="1327066" y="733901"/>
                  <a:pt x="1440413" y="734854"/>
                </a:cubicBezTo>
                <a:cubicBezTo>
                  <a:pt x="1447081" y="734854"/>
                  <a:pt x="1455653" y="736759"/>
                  <a:pt x="1460416" y="732949"/>
                </a:cubicBezTo>
                <a:cubicBezTo>
                  <a:pt x="1471846" y="724376"/>
                  <a:pt x="1458511" y="722471"/>
                  <a:pt x="1455653" y="718661"/>
                </a:cubicBezTo>
                <a:close/>
                <a:moveTo>
                  <a:pt x="1101323" y="731996"/>
                </a:moveTo>
                <a:cubicBezTo>
                  <a:pt x="1102276" y="731044"/>
                  <a:pt x="1104181" y="730091"/>
                  <a:pt x="1105133" y="730091"/>
                </a:cubicBezTo>
                <a:cubicBezTo>
                  <a:pt x="1104181" y="731044"/>
                  <a:pt x="1102276" y="731044"/>
                  <a:pt x="1101323" y="731996"/>
                </a:cubicBezTo>
                <a:cubicBezTo>
                  <a:pt x="1101323" y="731996"/>
                  <a:pt x="1101323" y="731996"/>
                  <a:pt x="1101323" y="731996"/>
                </a:cubicBezTo>
                <a:close/>
              </a:path>
            </a:pathLst>
          </a:custGeom>
          <a:solidFill>
            <a:schemeClr val="accent1"/>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30749" name="TextBox 13"/>
          <p:cNvSpPr txBox="1"/>
          <p:nvPr/>
        </p:nvSpPr>
        <p:spPr>
          <a:xfrm>
            <a:off x="5438775" y="4456113"/>
            <a:ext cx="5259388" cy="549275"/>
          </a:xfrm>
          <a:prstGeom prst="rect">
            <a:avLst/>
          </a:prstGeom>
          <a:noFill/>
          <a:ln w="9525">
            <a:noFill/>
          </a:ln>
        </p:spPr>
        <p:txBody>
          <a:bodyPr>
            <a:spAutoFit/>
          </a:bodyPr>
          <a:p>
            <a:pPr algn="ctr"/>
            <a:r>
              <a:rPr lang="en-US" altLang="ko-KR" sz="3000" b="1" err="1">
                <a:solidFill>
                  <a:schemeClr val="bg1"/>
                </a:solidFill>
                <a:latin typeface="Times New Roman" panose="02020603050405020304" charset="0"/>
                <a:ea typeface="Arial Unicode MS" pitchFamily="34" charset="-128"/>
                <a:cs typeface="Times New Roman" panose="02020603050405020304" charset="0"/>
              </a:rPr>
              <a:t>Một</a:t>
            </a:r>
            <a:r>
              <a:rPr lang="en-US" altLang="ko-KR" sz="3000" b="1">
                <a:solidFill>
                  <a:schemeClr val="bg1"/>
                </a:solidFill>
                <a:latin typeface="Times New Roman" panose="02020603050405020304" charset="0"/>
                <a:ea typeface="Arial Unicode MS" pitchFamily="34" charset="-128"/>
                <a:cs typeface="Times New Roman" panose="02020603050405020304" charset="0"/>
              </a:rPr>
              <a:t> </a:t>
            </a:r>
            <a:r>
              <a:rPr lang="en-US" altLang="ko-KR" sz="3000" b="1" err="1">
                <a:solidFill>
                  <a:schemeClr val="bg1"/>
                </a:solidFill>
                <a:latin typeface="Times New Roman" panose="02020603050405020304" charset="0"/>
                <a:ea typeface="Arial Unicode MS" pitchFamily="34" charset="-128"/>
                <a:cs typeface="Times New Roman" panose="02020603050405020304" charset="0"/>
              </a:rPr>
              <a:t>số</a:t>
            </a:r>
            <a:r>
              <a:rPr lang="en-US" altLang="ko-KR" sz="3000" b="1">
                <a:solidFill>
                  <a:schemeClr val="bg1"/>
                </a:solidFill>
                <a:latin typeface="Times New Roman" panose="02020603050405020304" charset="0"/>
                <a:ea typeface="Arial Unicode MS" pitchFamily="34" charset="-128"/>
                <a:cs typeface="Times New Roman" panose="02020603050405020304" charset="0"/>
              </a:rPr>
              <a:t> </a:t>
            </a:r>
            <a:r>
              <a:rPr lang="en-US" altLang="ko-KR" sz="3000" b="1" err="1">
                <a:solidFill>
                  <a:schemeClr val="bg1"/>
                </a:solidFill>
                <a:latin typeface="Times New Roman" panose="02020603050405020304" charset="0"/>
                <a:ea typeface="Arial Unicode MS" pitchFamily="34" charset="-128"/>
                <a:cs typeface="Times New Roman" panose="02020603050405020304" charset="0"/>
              </a:rPr>
              <a:t>truyền</a:t>
            </a:r>
            <a:r>
              <a:rPr lang="en-US" altLang="ko-KR" sz="3000" b="1">
                <a:solidFill>
                  <a:schemeClr val="bg1"/>
                </a:solidFill>
                <a:latin typeface="Times New Roman" panose="02020603050405020304" charset="0"/>
                <a:ea typeface="Arial Unicode MS" pitchFamily="34" charset="-128"/>
                <a:cs typeface="Times New Roman" panose="02020603050405020304" charset="0"/>
              </a:rPr>
              <a:t> </a:t>
            </a:r>
            <a:r>
              <a:rPr lang="en-US" altLang="ko-KR" sz="3000" b="1" err="1">
                <a:solidFill>
                  <a:schemeClr val="bg1"/>
                </a:solidFill>
                <a:latin typeface="Times New Roman" panose="02020603050405020304" charset="0"/>
                <a:ea typeface="Arial Unicode MS" pitchFamily="34" charset="-128"/>
                <a:cs typeface="Times New Roman" panose="02020603050405020304" charset="0"/>
              </a:rPr>
              <a:t>thống</a:t>
            </a:r>
            <a:endParaRPr lang="ko-KR" altLang="en-US" sz="3000" b="1" dirty="0">
              <a:solidFill>
                <a:schemeClr val="bg1"/>
              </a:solidFill>
              <a:latin typeface="Times New Roman" panose="02020603050405020304" charset="0"/>
              <a:ea typeface="Arial Unicode MS" pitchFamily="34" charset="-128"/>
              <a:cs typeface="Times New Roman" panose="02020603050405020304" charset="0"/>
            </a:endParaRPr>
          </a:p>
        </p:txBody>
      </p:sp>
      <p:sp>
        <p:nvSpPr>
          <p:cNvPr id="30753" name="Rectangles 30752"/>
          <p:cNvSpPr/>
          <p:nvPr/>
        </p:nvSpPr>
        <p:spPr>
          <a:xfrm>
            <a:off x="3490913" y="2009775"/>
            <a:ext cx="3730625" cy="427038"/>
          </a:xfrm>
          <a:prstGeom prst="rect">
            <a:avLst/>
          </a:prstGeom>
          <a:noFill/>
          <a:ln w="9525">
            <a:noFill/>
          </a:ln>
        </p:spPr>
        <p:txBody>
          <a:bodyPr wrap="none" tIns="0" anchor="ctr" anchorCtr="0">
            <a:spAutoFit/>
          </a:bodyPr>
          <a:p>
            <a:pPr algn="ctr"/>
            <a:r>
              <a:rPr sz="2500" dirty="0">
                <a:latin typeface="Times New Roman" panose="02020603050405020304" charset="0"/>
                <a:cs typeface="Times New Roman" panose="02020603050405020304" charset="0"/>
              </a:rPr>
              <a:t>Truyền thông nhân nghĩa</a:t>
            </a:r>
            <a:endParaRPr sz="2500" dirty="0">
              <a:latin typeface="Times New Roman" panose="02020603050405020304" charset="0"/>
              <a:cs typeface="Times New Roman" panose="02020603050405020304" charset="0"/>
            </a:endParaRPr>
          </a:p>
        </p:txBody>
      </p:sp>
      <p:sp>
        <p:nvSpPr>
          <p:cNvPr id="30754" name="Rectangles 30753"/>
          <p:cNvSpPr/>
          <p:nvPr/>
        </p:nvSpPr>
        <p:spPr>
          <a:xfrm>
            <a:off x="760413" y="3398838"/>
            <a:ext cx="2371725" cy="1189037"/>
          </a:xfrm>
          <a:prstGeom prst="rect">
            <a:avLst/>
          </a:prstGeom>
          <a:noFill/>
          <a:ln w="9525">
            <a:noFill/>
          </a:ln>
        </p:spPr>
        <p:txBody>
          <a:bodyPr tIns="0" anchor="ctr" anchorCtr="0">
            <a:spAutoFit/>
          </a:bodyPr>
          <a:p>
            <a:pPr algn="ctr"/>
            <a:r>
              <a:rPr sz="2500" dirty="0">
                <a:latin typeface="Times New Roman" panose="02020603050405020304" charset="0"/>
                <a:cs typeface="Times New Roman" panose="02020603050405020304" charset="0"/>
              </a:rPr>
              <a:t>Truyền thống tôn sư trọng đạo</a:t>
            </a:r>
            <a:endParaRPr sz="2500" dirty="0">
              <a:latin typeface="Times New Roman" panose="02020603050405020304" charset="0"/>
              <a:cs typeface="Times New Roman" panose="02020603050405020304" charset="0"/>
            </a:endParaRPr>
          </a:p>
        </p:txBody>
      </p:sp>
      <p:sp>
        <p:nvSpPr>
          <p:cNvPr id="30755" name="Rectangles 30754"/>
          <p:cNvSpPr/>
          <p:nvPr/>
        </p:nvSpPr>
        <p:spPr>
          <a:xfrm>
            <a:off x="2978150" y="6015038"/>
            <a:ext cx="3448050" cy="427037"/>
          </a:xfrm>
          <a:prstGeom prst="rect">
            <a:avLst/>
          </a:prstGeom>
          <a:noFill/>
          <a:ln w="9525">
            <a:noFill/>
          </a:ln>
        </p:spPr>
        <p:txBody>
          <a:bodyPr wrap="none" tIns="0" anchor="ctr" anchorCtr="0">
            <a:spAutoFit/>
          </a:bodyPr>
          <a:p>
            <a:pPr algn="ctr"/>
            <a:r>
              <a:rPr sz="2500" dirty="0">
                <a:latin typeface="Times New Roman" panose="02020603050405020304" charset="0"/>
                <a:cs typeface="Times New Roman" panose="02020603050405020304" charset="0"/>
              </a:rPr>
              <a:t>Truyền thống hiếu thảo</a:t>
            </a:r>
            <a:endParaRPr sz="2500" dirty="0">
              <a:latin typeface="Times New Roman" panose="02020603050405020304" charset="0"/>
              <a:cs typeface="Times New Roman" panose="0202060305040502030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32"/>
                                        </p:tgtEl>
                                        <p:attrNameLst>
                                          <p:attrName>style.visibility</p:attrName>
                                        </p:attrNameLst>
                                      </p:cBhvr>
                                      <p:to>
                                        <p:strVal val="visible"/>
                                      </p:to>
                                    </p:set>
                                    <p:animEffect transition="in" filter="blinds(horizontal)">
                                      <p:cBhvr>
                                        <p:cTn id="7" dur="500"/>
                                        <p:tgtEl>
                                          <p:spTgt spid="307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31"/>
                                        </p:tgtEl>
                                        <p:attrNameLst>
                                          <p:attrName>style.visibility</p:attrName>
                                        </p:attrNameLst>
                                      </p:cBhvr>
                                      <p:to>
                                        <p:strVal val="visible"/>
                                      </p:to>
                                    </p:set>
                                    <p:animEffect transition="in" filter="blinds(horizontal)">
                                      <p:cBhvr>
                                        <p:cTn id="12" dur="500"/>
                                        <p:tgtEl>
                                          <p:spTgt spid="307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0749"/>
                                        </p:tgtEl>
                                        <p:attrNameLst>
                                          <p:attrName>style.visibility</p:attrName>
                                        </p:attrNameLst>
                                      </p:cBhvr>
                                      <p:to>
                                        <p:strVal val="visible"/>
                                      </p:to>
                                    </p:set>
                                    <p:animEffect transition="in" filter="blinds(horizontal)">
                                      <p:cBhvr>
                                        <p:cTn id="20" dur="500"/>
                                        <p:tgtEl>
                                          <p:spTgt spid="3074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0753"/>
                                        </p:tgtEl>
                                        <p:attrNameLst>
                                          <p:attrName>style.visibility</p:attrName>
                                        </p:attrNameLst>
                                      </p:cBhvr>
                                      <p:to>
                                        <p:strVal val="visible"/>
                                      </p:to>
                                    </p:set>
                                    <p:animEffect transition="in" filter="blinds(horizontal)">
                                      <p:cBhvr>
                                        <p:cTn id="28" dur="500"/>
                                        <p:tgtEl>
                                          <p:spTgt spid="3075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linds(horizontal)">
                                      <p:cBhvr>
                                        <p:cTn id="33" dur="500"/>
                                        <p:tgtEl>
                                          <p:spTgt spid="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0754"/>
                                        </p:tgtEl>
                                        <p:attrNameLst>
                                          <p:attrName>style.visibility</p:attrName>
                                        </p:attrNameLst>
                                      </p:cBhvr>
                                      <p:to>
                                        <p:strVal val="visible"/>
                                      </p:to>
                                    </p:set>
                                    <p:animEffect transition="in" filter="blinds(horizontal)">
                                      <p:cBhvr>
                                        <p:cTn id="36" dur="500"/>
                                        <p:tgtEl>
                                          <p:spTgt spid="3075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linds(horizontal)">
                                      <p:cBhvr>
                                        <p:cTn id="41" dur="500"/>
                                        <p:tgtEl>
                                          <p:spTgt spid="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0755"/>
                                        </p:tgtEl>
                                        <p:attrNameLst>
                                          <p:attrName>style.visibility</p:attrName>
                                        </p:attrNameLst>
                                      </p:cBhvr>
                                      <p:to>
                                        <p:strVal val="visible"/>
                                      </p:to>
                                    </p:set>
                                    <p:animEffect transition="in" filter="blinds(horizontal)">
                                      <p:cBhvr>
                                        <p:cTn id="44" dur="500"/>
                                        <p:tgtEl>
                                          <p:spTgt spid="30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1" grpId="0" bldLvl="0" animBg="1"/>
      <p:bldP spid="30749" grpId="0"/>
      <p:bldP spid="30753" grpId="0"/>
      <p:bldP spid="30754" grpId="0"/>
      <p:bldP spid="307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Rectangle 21"/>
          <p:cNvSpPr/>
          <p:nvPr/>
        </p:nvSpPr>
        <p:spPr>
          <a:xfrm>
            <a:off x="6742113" y="4549775"/>
            <a:ext cx="595313" cy="595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23" name="Rectangle 22"/>
          <p:cNvSpPr/>
          <p:nvPr/>
        </p:nvSpPr>
        <p:spPr>
          <a:xfrm>
            <a:off x="6742113" y="3627438"/>
            <a:ext cx="595313" cy="593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24" name="Rectangle 23"/>
          <p:cNvSpPr/>
          <p:nvPr/>
        </p:nvSpPr>
        <p:spPr>
          <a:xfrm>
            <a:off x="6742113" y="2703513"/>
            <a:ext cx="595313" cy="5953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26" name="Rectangle 25"/>
          <p:cNvSpPr/>
          <p:nvPr/>
        </p:nvSpPr>
        <p:spPr>
          <a:xfrm>
            <a:off x="6742113" y="5472113"/>
            <a:ext cx="595313" cy="5953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27" name="Rectangle 26"/>
          <p:cNvSpPr/>
          <p:nvPr/>
        </p:nvSpPr>
        <p:spPr>
          <a:xfrm>
            <a:off x="6742113" y="1781175"/>
            <a:ext cx="595313" cy="595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28" name="Down Arrow 1"/>
          <p:cNvSpPr/>
          <p:nvPr/>
        </p:nvSpPr>
        <p:spPr>
          <a:xfrm rot="10800000" flipH="1">
            <a:off x="6853238" y="5559425"/>
            <a:ext cx="373063" cy="420688"/>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sp>
        <p:nvSpPr>
          <p:cNvPr id="29" name="Donut 15"/>
          <p:cNvSpPr/>
          <p:nvPr/>
        </p:nvSpPr>
        <p:spPr>
          <a:xfrm>
            <a:off x="6867525" y="1905000"/>
            <a:ext cx="344488" cy="346075"/>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sp>
        <p:nvSpPr>
          <p:cNvPr id="30" name="Rectangle 1"/>
          <p:cNvSpPr>
            <a:spLocks noChangeAspect="1"/>
          </p:cNvSpPr>
          <p:nvPr/>
        </p:nvSpPr>
        <p:spPr>
          <a:xfrm>
            <a:off x="6870700" y="4646613"/>
            <a:ext cx="352425" cy="350838"/>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1" name="Rounded Rectangle 24"/>
          <p:cNvSpPr>
            <a:spLocks noChangeAspect="1"/>
          </p:cNvSpPr>
          <p:nvPr/>
        </p:nvSpPr>
        <p:spPr>
          <a:xfrm>
            <a:off x="6873875" y="3794125"/>
            <a:ext cx="338138" cy="260350"/>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2" name="Freeform 35"/>
          <p:cNvSpPr>
            <a:spLocks noChangeAspect="1"/>
          </p:cNvSpPr>
          <p:nvPr/>
        </p:nvSpPr>
        <p:spPr>
          <a:xfrm rot="8580000">
            <a:off x="6873875" y="2836863"/>
            <a:ext cx="331788" cy="330200"/>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48" name="Freeform 47"/>
          <p:cNvSpPr/>
          <p:nvPr/>
        </p:nvSpPr>
        <p:spPr>
          <a:xfrm>
            <a:off x="5538788" y="1781175"/>
            <a:ext cx="1204913" cy="2019300"/>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1" fmla="*/ 0 w 1177747"/>
              <a:gd name="connsiteY0-2" fmla="*/ 1945843 h 2001427"/>
              <a:gd name="connsiteX1-3" fmla="*/ 1177747 w 1177747"/>
              <a:gd name="connsiteY1-4" fmla="*/ 0 h 2001427"/>
              <a:gd name="connsiteX2-5" fmla="*/ 1177747 w 1177747"/>
              <a:gd name="connsiteY2-6" fmla="*/ 563270 h 2001427"/>
              <a:gd name="connsiteX3-7" fmla="*/ 4432 w 1177747"/>
              <a:gd name="connsiteY3-8" fmla="*/ 2001427 h 2001427"/>
              <a:gd name="connsiteX4" fmla="*/ 0 w 1177747"/>
              <a:gd name="connsiteY4" fmla="*/ 1945843 h 2001427"/>
              <a:gd name="connsiteX0-9" fmla="*/ 0 w 1177747"/>
              <a:gd name="connsiteY0-10" fmla="*/ 1905052 h 2001427"/>
              <a:gd name="connsiteX1-11" fmla="*/ 1177747 w 1177747"/>
              <a:gd name="connsiteY1-12" fmla="*/ 0 h 2001427"/>
              <a:gd name="connsiteX2-13" fmla="*/ 1177747 w 1177747"/>
              <a:gd name="connsiteY2-14" fmla="*/ 563270 h 2001427"/>
              <a:gd name="connsiteX3-15" fmla="*/ 4432 w 1177747"/>
              <a:gd name="connsiteY3-16" fmla="*/ 2001427 h 2001427"/>
              <a:gd name="connsiteX4-17" fmla="*/ 0 w 1177747"/>
              <a:gd name="connsiteY4-18" fmla="*/ 1905052 h 2001427"/>
              <a:gd name="connsiteX0-19" fmla="*/ 0 w 1177747"/>
              <a:gd name="connsiteY0-20" fmla="*/ 1905052 h 1967434"/>
              <a:gd name="connsiteX1-21" fmla="*/ 1177747 w 1177747"/>
              <a:gd name="connsiteY1-22" fmla="*/ 0 h 1967434"/>
              <a:gd name="connsiteX2-23" fmla="*/ 1177747 w 1177747"/>
              <a:gd name="connsiteY2-24" fmla="*/ 563270 h 1967434"/>
              <a:gd name="connsiteX3-25" fmla="*/ 4432 w 1177747"/>
              <a:gd name="connsiteY3-26" fmla="*/ 1967434 h 1967434"/>
              <a:gd name="connsiteX4-27" fmla="*/ 0 w 1177747"/>
              <a:gd name="connsiteY4-28" fmla="*/ 1905052 h 1967434"/>
              <a:gd name="connsiteX0-29" fmla="*/ 0 w 1181147"/>
              <a:gd name="connsiteY0-30" fmla="*/ 1905052 h 1967434"/>
              <a:gd name="connsiteX1-31" fmla="*/ 1177747 w 1181147"/>
              <a:gd name="connsiteY1-32" fmla="*/ 0 h 1967434"/>
              <a:gd name="connsiteX2-33" fmla="*/ 1181147 w 1181147"/>
              <a:gd name="connsiteY2-34" fmla="*/ 580267 h 1967434"/>
              <a:gd name="connsiteX3-35" fmla="*/ 4432 w 1181147"/>
              <a:gd name="connsiteY3-36" fmla="*/ 1967434 h 1967434"/>
              <a:gd name="connsiteX4-37" fmla="*/ 0 w 1181147"/>
              <a:gd name="connsiteY4-38" fmla="*/ 1905052 h 1967434"/>
              <a:gd name="connsiteX0-39" fmla="*/ 0 w 1181147"/>
              <a:gd name="connsiteY0-40" fmla="*/ 1891455 h 1953837"/>
              <a:gd name="connsiteX1-41" fmla="*/ 1174347 w 1181147"/>
              <a:gd name="connsiteY1-42" fmla="*/ 0 h 1953837"/>
              <a:gd name="connsiteX2-43" fmla="*/ 1181147 w 1181147"/>
              <a:gd name="connsiteY2-44" fmla="*/ 566670 h 1953837"/>
              <a:gd name="connsiteX3-45" fmla="*/ 4432 w 1181147"/>
              <a:gd name="connsiteY3-46" fmla="*/ 1953837 h 1953837"/>
              <a:gd name="connsiteX4-47" fmla="*/ 0 w 1181147"/>
              <a:gd name="connsiteY4-48" fmla="*/ 1891455 h 1953837"/>
              <a:gd name="connsiteX0-49" fmla="*/ 0 w 1184694"/>
              <a:gd name="connsiteY0-50" fmla="*/ 1891455 h 1953837"/>
              <a:gd name="connsiteX1-51" fmla="*/ 1184544 w 1184694"/>
              <a:gd name="connsiteY1-52" fmla="*/ 0 h 1953837"/>
              <a:gd name="connsiteX2-53" fmla="*/ 1181147 w 1184694"/>
              <a:gd name="connsiteY2-54" fmla="*/ 566670 h 1953837"/>
              <a:gd name="connsiteX3-55" fmla="*/ 4432 w 1184694"/>
              <a:gd name="connsiteY3-56" fmla="*/ 1953837 h 1953837"/>
              <a:gd name="connsiteX4-57" fmla="*/ 0 w 1184694"/>
              <a:gd name="connsiteY4-58" fmla="*/ 1891455 h 1953837"/>
              <a:gd name="connsiteX0-59" fmla="*/ 0 w 1184694"/>
              <a:gd name="connsiteY0-60" fmla="*/ 1891455 h 1953837"/>
              <a:gd name="connsiteX1-61" fmla="*/ 1184544 w 1184694"/>
              <a:gd name="connsiteY1-62" fmla="*/ 0 h 1953837"/>
              <a:gd name="connsiteX2-63" fmla="*/ 1181147 w 1184694"/>
              <a:gd name="connsiteY2-64" fmla="*/ 573468 h 1953837"/>
              <a:gd name="connsiteX3-65" fmla="*/ 4432 w 1184694"/>
              <a:gd name="connsiteY3-66" fmla="*/ 1953837 h 1953837"/>
              <a:gd name="connsiteX4-67" fmla="*/ 0 w 1184694"/>
              <a:gd name="connsiteY4-68" fmla="*/ 1891455 h 1953837"/>
              <a:gd name="connsiteX0-69" fmla="*/ 457 w 1180262"/>
              <a:gd name="connsiteY0-70" fmla="*/ 1903679 h 1953837"/>
              <a:gd name="connsiteX1-71" fmla="*/ 1180112 w 1180262"/>
              <a:gd name="connsiteY1-72" fmla="*/ 0 h 1953837"/>
              <a:gd name="connsiteX2-73" fmla="*/ 1176715 w 1180262"/>
              <a:gd name="connsiteY2-74" fmla="*/ 573468 h 1953837"/>
              <a:gd name="connsiteX3-75" fmla="*/ 0 w 1180262"/>
              <a:gd name="connsiteY3-76" fmla="*/ 1953837 h 1953837"/>
              <a:gd name="connsiteX4-77" fmla="*/ 457 w 1180262"/>
              <a:gd name="connsiteY4-78" fmla="*/ 1903679 h 1953837"/>
              <a:gd name="connsiteX0-79" fmla="*/ 457 w 1183065"/>
              <a:gd name="connsiteY0-80" fmla="*/ 1903679 h 1953837"/>
              <a:gd name="connsiteX1-81" fmla="*/ 1180112 w 1183065"/>
              <a:gd name="connsiteY1-82" fmla="*/ 0 h 1953837"/>
              <a:gd name="connsiteX2-83" fmla="*/ 1183065 w 1183065"/>
              <a:gd name="connsiteY2-84" fmla="*/ 567118 h 1953837"/>
              <a:gd name="connsiteX3-85" fmla="*/ 0 w 1183065"/>
              <a:gd name="connsiteY3-86" fmla="*/ 1953837 h 1953837"/>
              <a:gd name="connsiteX4-87" fmla="*/ 457 w 1183065"/>
              <a:gd name="connsiteY4-88" fmla="*/ 1903679 h 1953837"/>
              <a:gd name="connsiteX0-89" fmla="*/ 457 w 1183065"/>
              <a:gd name="connsiteY0-90" fmla="*/ 1903679 h 1953837"/>
              <a:gd name="connsiteX1-91" fmla="*/ 1180112 w 1183065"/>
              <a:gd name="connsiteY1-92" fmla="*/ 0 h 1953837"/>
              <a:gd name="connsiteX2-93" fmla="*/ 1183065 w 1183065"/>
              <a:gd name="connsiteY2-94" fmla="*/ 569785 h 1953837"/>
              <a:gd name="connsiteX3-95" fmla="*/ 0 w 1183065"/>
              <a:gd name="connsiteY3-96" fmla="*/ 1953837 h 1953837"/>
              <a:gd name="connsiteX4-97" fmla="*/ 457 w 1183065"/>
              <a:gd name="connsiteY4-98" fmla="*/ 1903679 h 1953837"/>
              <a:gd name="connsiteX0-99" fmla="*/ 457 w 1183065"/>
              <a:gd name="connsiteY0-100" fmla="*/ 1903679 h 1953837"/>
              <a:gd name="connsiteX1-101" fmla="*/ 1180112 w 1183065"/>
              <a:gd name="connsiteY1-102" fmla="*/ 0 h 1953837"/>
              <a:gd name="connsiteX2-103" fmla="*/ 1183065 w 1183065"/>
              <a:gd name="connsiteY2-104" fmla="*/ 572452 h 1953837"/>
              <a:gd name="connsiteX3-105" fmla="*/ 0 w 1183065"/>
              <a:gd name="connsiteY3-106" fmla="*/ 1953837 h 1953837"/>
              <a:gd name="connsiteX4-107" fmla="*/ 457 w 1183065"/>
              <a:gd name="connsiteY4-108" fmla="*/ 1903679 h 1953837"/>
              <a:gd name="connsiteX0-109" fmla="*/ 457 w 1183065"/>
              <a:gd name="connsiteY0-110" fmla="*/ 1901373 h 1953837"/>
              <a:gd name="connsiteX1-111" fmla="*/ 1180112 w 1183065"/>
              <a:gd name="connsiteY1-112" fmla="*/ 0 h 1953837"/>
              <a:gd name="connsiteX2-113" fmla="*/ 1183065 w 1183065"/>
              <a:gd name="connsiteY2-114" fmla="*/ 572452 h 1953837"/>
              <a:gd name="connsiteX3-115" fmla="*/ 0 w 1183065"/>
              <a:gd name="connsiteY3-116" fmla="*/ 1953837 h 1953837"/>
              <a:gd name="connsiteX4-117" fmla="*/ 457 w 1183065"/>
              <a:gd name="connsiteY4-118" fmla="*/ 1901373 h 1953837"/>
              <a:gd name="connsiteX0-119" fmla="*/ 457 w 1183065"/>
              <a:gd name="connsiteY0-120" fmla="*/ 1901373 h 1956143"/>
              <a:gd name="connsiteX1-121" fmla="*/ 1180112 w 1183065"/>
              <a:gd name="connsiteY1-122" fmla="*/ 0 h 1956143"/>
              <a:gd name="connsiteX2-123" fmla="*/ 1183065 w 1183065"/>
              <a:gd name="connsiteY2-124" fmla="*/ 572452 h 1956143"/>
              <a:gd name="connsiteX3-125" fmla="*/ 0 w 1183065"/>
              <a:gd name="connsiteY3-126" fmla="*/ 1956143 h 1956143"/>
              <a:gd name="connsiteX4-127" fmla="*/ 457 w 1183065"/>
              <a:gd name="connsiteY4-128" fmla="*/ 1901373 h 1956143"/>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183065" h="1956143">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49" name="Freeform 48"/>
          <p:cNvSpPr/>
          <p:nvPr/>
        </p:nvSpPr>
        <p:spPr>
          <a:xfrm>
            <a:off x="5538788" y="2703513"/>
            <a:ext cx="1204913" cy="1171575"/>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1" fmla="*/ 3399 w 1187831"/>
              <a:gd name="connsiteY0-2" fmla="*/ 1104759 h 1159147"/>
              <a:gd name="connsiteX1-3" fmla="*/ 1187831 w 1187831"/>
              <a:gd name="connsiteY1-4" fmla="*/ 0 h 1159147"/>
              <a:gd name="connsiteX2-5" fmla="*/ 1186340 w 1187831"/>
              <a:gd name="connsiteY2-6" fmla="*/ 554079 h 1159147"/>
              <a:gd name="connsiteX3-7" fmla="*/ 0 w 1187831"/>
              <a:gd name="connsiteY3-8" fmla="*/ 1159147 h 1159147"/>
              <a:gd name="connsiteX4-9" fmla="*/ 3399 w 1187831"/>
              <a:gd name="connsiteY4-10" fmla="*/ 1104759 h 1159147"/>
              <a:gd name="connsiteX0-11" fmla="*/ 3399 w 1187831"/>
              <a:gd name="connsiteY0-12" fmla="*/ 1104759 h 1159147"/>
              <a:gd name="connsiteX1-13" fmla="*/ 1187831 w 1187831"/>
              <a:gd name="connsiteY1-14" fmla="*/ 0 h 1159147"/>
              <a:gd name="connsiteX2-15" fmla="*/ 1183895 w 1187831"/>
              <a:gd name="connsiteY2-16" fmla="*/ 566304 h 1159147"/>
              <a:gd name="connsiteX3-17" fmla="*/ 0 w 1187831"/>
              <a:gd name="connsiteY3-18" fmla="*/ 1159147 h 1159147"/>
              <a:gd name="connsiteX4-19" fmla="*/ 3399 w 1187831"/>
              <a:gd name="connsiteY4-20" fmla="*/ 1104759 h 1159147"/>
              <a:gd name="connsiteX0-21" fmla="*/ 13179 w 1187831"/>
              <a:gd name="connsiteY0-22" fmla="*/ 1080310 h 1159147"/>
              <a:gd name="connsiteX1-23" fmla="*/ 1187831 w 1187831"/>
              <a:gd name="connsiteY1-24" fmla="*/ 0 h 1159147"/>
              <a:gd name="connsiteX2-25" fmla="*/ 1183895 w 1187831"/>
              <a:gd name="connsiteY2-26" fmla="*/ 566304 h 1159147"/>
              <a:gd name="connsiteX3-27" fmla="*/ 0 w 1187831"/>
              <a:gd name="connsiteY3-28" fmla="*/ 1159147 h 1159147"/>
              <a:gd name="connsiteX4-29" fmla="*/ 13179 w 1187831"/>
              <a:gd name="connsiteY4-30" fmla="*/ 1080310 h 1159147"/>
              <a:gd name="connsiteX0-31" fmla="*/ 955 w 1175607"/>
              <a:gd name="connsiteY0-32" fmla="*/ 1080310 h 1134698"/>
              <a:gd name="connsiteX1-33" fmla="*/ 1175607 w 1175607"/>
              <a:gd name="connsiteY1-34" fmla="*/ 0 h 1134698"/>
              <a:gd name="connsiteX2-35" fmla="*/ 1171671 w 1175607"/>
              <a:gd name="connsiteY2-36" fmla="*/ 566304 h 1134698"/>
              <a:gd name="connsiteX3-37" fmla="*/ 0 w 1175607"/>
              <a:gd name="connsiteY3-38" fmla="*/ 1134698 h 1134698"/>
              <a:gd name="connsiteX4-39" fmla="*/ 955 w 1175607"/>
              <a:gd name="connsiteY4-40" fmla="*/ 1080310 h 1134698"/>
              <a:gd name="connsiteX0-41" fmla="*/ 10 w 1181997"/>
              <a:gd name="connsiteY0-42" fmla="*/ 1082755 h 1134698"/>
              <a:gd name="connsiteX1-43" fmla="*/ 1181997 w 1181997"/>
              <a:gd name="connsiteY1-44" fmla="*/ 0 h 1134698"/>
              <a:gd name="connsiteX2-45" fmla="*/ 1178061 w 1181997"/>
              <a:gd name="connsiteY2-46" fmla="*/ 566304 h 1134698"/>
              <a:gd name="connsiteX3-47" fmla="*/ 6390 w 1181997"/>
              <a:gd name="connsiteY3-48" fmla="*/ 1134698 h 1134698"/>
              <a:gd name="connsiteX4-49" fmla="*/ 10 w 1181997"/>
              <a:gd name="connsiteY4-50" fmla="*/ 1082755 h 1134698"/>
              <a:gd name="connsiteX0-51" fmla="*/ 32 w 1182019"/>
              <a:gd name="connsiteY0-52" fmla="*/ 1082755 h 1134698"/>
              <a:gd name="connsiteX1-53" fmla="*/ 1182019 w 1182019"/>
              <a:gd name="connsiteY1-54" fmla="*/ 0 h 1134698"/>
              <a:gd name="connsiteX2-55" fmla="*/ 1178083 w 1182019"/>
              <a:gd name="connsiteY2-56" fmla="*/ 566304 h 1134698"/>
              <a:gd name="connsiteX3-57" fmla="*/ 1522 w 1182019"/>
              <a:gd name="connsiteY3-58" fmla="*/ 1134698 h 1134698"/>
              <a:gd name="connsiteX4-59" fmla="*/ 32 w 1182019"/>
              <a:gd name="connsiteY4-60" fmla="*/ 1082755 h 1134698"/>
              <a:gd name="connsiteX0-61" fmla="*/ 32 w 1182019"/>
              <a:gd name="connsiteY0-62" fmla="*/ 1082755 h 1134698"/>
              <a:gd name="connsiteX1-63" fmla="*/ 1182019 w 1182019"/>
              <a:gd name="connsiteY1-64" fmla="*/ 0 h 1134698"/>
              <a:gd name="connsiteX2-65" fmla="*/ 1173193 w 1182019"/>
              <a:gd name="connsiteY2-66" fmla="*/ 573639 h 1134698"/>
              <a:gd name="connsiteX3-67" fmla="*/ 1522 w 1182019"/>
              <a:gd name="connsiteY3-68" fmla="*/ 1134698 h 1134698"/>
              <a:gd name="connsiteX4-69" fmla="*/ 32 w 1182019"/>
              <a:gd name="connsiteY4-70" fmla="*/ 1082755 h 1134698"/>
              <a:gd name="connsiteX0-71" fmla="*/ 32 w 1182019"/>
              <a:gd name="connsiteY0-72" fmla="*/ 1082755 h 1134698"/>
              <a:gd name="connsiteX1-73" fmla="*/ 1182019 w 1182019"/>
              <a:gd name="connsiteY1-74" fmla="*/ 0 h 1134698"/>
              <a:gd name="connsiteX2-75" fmla="*/ 1175638 w 1182019"/>
              <a:gd name="connsiteY2-76" fmla="*/ 573639 h 1134698"/>
              <a:gd name="connsiteX3-77" fmla="*/ 1522 w 1182019"/>
              <a:gd name="connsiteY3-78" fmla="*/ 1134698 h 1134698"/>
              <a:gd name="connsiteX4-79" fmla="*/ 32 w 1182019"/>
              <a:gd name="connsiteY4-80" fmla="*/ 1082755 h 1134698"/>
              <a:gd name="connsiteX0-81" fmla="*/ 32 w 1182972"/>
              <a:gd name="connsiteY0-82" fmla="*/ 1082755 h 1134698"/>
              <a:gd name="connsiteX1-83" fmla="*/ 1182019 w 1182972"/>
              <a:gd name="connsiteY1-84" fmla="*/ 0 h 1134698"/>
              <a:gd name="connsiteX2-85" fmla="*/ 1182972 w 1182972"/>
              <a:gd name="connsiteY2-86" fmla="*/ 573639 h 1134698"/>
              <a:gd name="connsiteX3-87" fmla="*/ 1522 w 1182972"/>
              <a:gd name="connsiteY3-88" fmla="*/ 1134698 h 1134698"/>
              <a:gd name="connsiteX4-89" fmla="*/ 32 w 1182972"/>
              <a:gd name="connsiteY4-90" fmla="*/ 1082755 h 1134698"/>
              <a:gd name="connsiteX0-91" fmla="*/ 32 w 1182972"/>
              <a:gd name="connsiteY0-92" fmla="*/ 1082755 h 1134698"/>
              <a:gd name="connsiteX1-93" fmla="*/ 1182019 w 1182972"/>
              <a:gd name="connsiteY1-94" fmla="*/ 0 h 1134698"/>
              <a:gd name="connsiteX2-95" fmla="*/ 1182972 w 1182972"/>
              <a:gd name="connsiteY2-96" fmla="*/ 578973 h 1134698"/>
              <a:gd name="connsiteX3-97" fmla="*/ 1522 w 1182972"/>
              <a:gd name="connsiteY3-98" fmla="*/ 1134698 h 1134698"/>
              <a:gd name="connsiteX4-99" fmla="*/ 32 w 1182972"/>
              <a:gd name="connsiteY4-100" fmla="*/ 1082755 h 11346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82972" h="1134698">
                <a:moveTo>
                  <a:pt x="32" y="1082755"/>
                </a:moveTo>
                <a:lnTo>
                  <a:pt x="1182019" y="0"/>
                </a:lnTo>
                <a:cubicBezTo>
                  <a:pt x="1182337" y="191213"/>
                  <a:pt x="1182654" y="387760"/>
                  <a:pt x="1182972" y="578973"/>
                </a:cubicBezTo>
                <a:lnTo>
                  <a:pt x="1522" y="1134698"/>
                </a:lnTo>
                <a:cubicBezTo>
                  <a:pt x="1840" y="1116569"/>
                  <a:pt x="-286" y="1100884"/>
                  <a:pt x="32" y="10827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0" name="Freeform 49"/>
          <p:cNvSpPr/>
          <p:nvPr/>
        </p:nvSpPr>
        <p:spPr>
          <a:xfrm>
            <a:off x="5538788" y="3627438"/>
            <a:ext cx="1204913" cy="593725"/>
          </a:xfrm>
          <a:custGeom>
            <a:avLst/>
            <a:gdLst>
              <a:gd name="connsiteX0" fmla="*/ 0 w 1182941"/>
              <a:gd name="connsiteY0" fmla="*/ 339925 h 571075"/>
              <a:gd name="connsiteX1" fmla="*/ 1182941 w 1182941"/>
              <a:gd name="connsiteY1" fmla="*/ 571075 h 571075"/>
              <a:gd name="connsiteX2" fmla="*/ 1182941 w 1182941"/>
              <a:gd name="connsiteY2" fmla="*/ 0 h 571075"/>
              <a:gd name="connsiteX3" fmla="*/ 0 w 1182941"/>
              <a:gd name="connsiteY3" fmla="*/ 339925 h 571075"/>
              <a:gd name="connsiteX0-1" fmla="*/ 0 w 1182941"/>
              <a:gd name="connsiteY0-2" fmla="*/ 259242 h 571075"/>
              <a:gd name="connsiteX1-3" fmla="*/ 1182941 w 1182941"/>
              <a:gd name="connsiteY1-4" fmla="*/ 571075 h 571075"/>
              <a:gd name="connsiteX2-5" fmla="*/ 1182941 w 1182941"/>
              <a:gd name="connsiteY2-6" fmla="*/ 0 h 571075"/>
              <a:gd name="connsiteX3-7" fmla="*/ 0 w 1182941"/>
              <a:gd name="connsiteY3-8" fmla="*/ 259242 h 571075"/>
              <a:gd name="connsiteX0-9" fmla="*/ 576 w 1183517"/>
              <a:gd name="connsiteY0-10" fmla="*/ 259242 h 571075"/>
              <a:gd name="connsiteX1-11" fmla="*/ 9283 w 1183517"/>
              <a:gd name="connsiteY1-12" fmla="*/ 305851 h 571075"/>
              <a:gd name="connsiteX2-13" fmla="*/ 1183517 w 1183517"/>
              <a:gd name="connsiteY2-14" fmla="*/ 571075 h 571075"/>
              <a:gd name="connsiteX3-15" fmla="*/ 1183517 w 1183517"/>
              <a:gd name="connsiteY3-16" fmla="*/ 0 h 571075"/>
              <a:gd name="connsiteX4" fmla="*/ 576 w 1183517"/>
              <a:gd name="connsiteY4" fmla="*/ 259242 h 571075"/>
              <a:gd name="connsiteX0-17" fmla="*/ 0 w 1182941"/>
              <a:gd name="connsiteY0-18" fmla="*/ 259242 h 571075"/>
              <a:gd name="connsiteX1-19" fmla="*/ 8707 w 1182941"/>
              <a:gd name="connsiteY1-20" fmla="*/ 305851 h 571075"/>
              <a:gd name="connsiteX2-21" fmla="*/ 1182941 w 1182941"/>
              <a:gd name="connsiteY2-22" fmla="*/ 571075 h 571075"/>
              <a:gd name="connsiteX3-23" fmla="*/ 1182941 w 1182941"/>
              <a:gd name="connsiteY3-24" fmla="*/ 0 h 571075"/>
              <a:gd name="connsiteX4-25" fmla="*/ 0 w 1182941"/>
              <a:gd name="connsiteY4-26" fmla="*/ 259242 h 571075"/>
              <a:gd name="connsiteX0-27" fmla="*/ 0 w 1182941"/>
              <a:gd name="connsiteY0-28" fmla="*/ 259242 h 571075"/>
              <a:gd name="connsiteX1-29" fmla="*/ 8707 w 1182941"/>
              <a:gd name="connsiteY1-30" fmla="*/ 305851 h 571075"/>
              <a:gd name="connsiteX2-31" fmla="*/ 1182941 w 1182941"/>
              <a:gd name="connsiteY2-32" fmla="*/ 571075 h 571075"/>
              <a:gd name="connsiteX3-33" fmla="*/ 1182941 w 1182941"/>
              <a:gd name="connsiteY3-34" fmla="*/ 0 h 571075"/>
              <a:gd name="connsiteX4-35" fmla="*/ 0 w 1182941"/>
              <a:gd name="connsiteY4-36" fmla="*/ 259242 h 571075"/>
              <a:gd name="connsiteX0-37" fmla="*/ 1610 w 1184551"/>
              <a:gd name="connsiteY0-38" fmla="*/ 259242 h 571075"/>
              <a:gd name="connsiteX1-39" fmla="*/ 2982 w 1184551"/>
              <a:gd name="connsiteY1-40" fmla="*/ 303406 h 571075"/>
              <a:gd name="connsiteX2-41" fmla="*/ 1184551 w 1184551"/>
              <a:gd name="connsiteY2-42" fmla="*/ 571075 h 571075"/>
              <a:gd name="connsiteX3-43" fmla="*/ 1184551 w 1184551"/>
              <a:gd name="connsiteY3-44" fmla="*/ 0 h 571075"/>
              <a:gd name="connsiteX4-45" fmla="*/ 1610 w 1184551"/>
              <a:gd name="connsiteY4-46" fmla="*/ 259242 h 571075"/>
              <a:gd name="connsiteX0-47" fmla="*/ 0 w 1182941"/>
              <a:gd name="connsiteY0-48" fmla="*/ 259242 h 571075"/>
              <a:gd name="connsiteX1-49" fmla="*/ 1372 w 1182941"/>
              <a:gd name="connsiteY1-50" fmla="*/ 303406 h 571075"/>
              <a:gd name="connsiteX2-51" fmla="*/ 1182941 w 1182941"/>
              <a:gd name="connsiteY2-52" fmla="*/ 571075 h 571075"/>
              <a:gd name="connsiteX3-53" fmla="*/ 1182941 w 1182941"/>
              <a:gd name="connsiteY3-54" fmla="*/ 0 h 571075"/>
              <a:gd name="connsiteX4-55" fmla="*/ 0 w 1182941"/>
              <a:gd name="connsiteY4-56" fmla="*/ 259242 h 571075"/>
              <a:gd name="connsiteX0-57" fmla="*/ 0 w 1182941"/>
              <a:gd name="connsiteY0-58" fmla="*/ 266577 h 578410"/>
              <a:gd name="connsiteX1-59" fmla="*/ 1372 w 1182941"/>
              <a:gd name="connsiteY1-60" fmla="*/ 310741 h 578410"/>
              <a:gd name="connsiteX2-61" fmla="*/ 1182941 w 1182941"/>
              <a:gd name="connsiteY2-62" fmla="*/ 578410 h 578410"/>
              <a:gd name="connsiteX3-63" fmla="*/ 1180496 w 1182941"/>
              <a:gd name="connsiteY3-64" fmla="*/ 0 h 578410"/>
              <a:gd name="connsiteX4-65" fmla="*/ 0 w 1182941"/>
              <a:gd name="connsiteY4-66" fmla="*/ 266577 h 578410"/>
              <a:gd name="connsiteX0-67" fmla="*/ 0 w 1182941"/>
              <a:gd name="connsiteY0-68" fmla="*/ 266577 h 575743"/>
              <a:gd name="connsiteX1-69" fmla="*/ 1372 w 1182941"/>
              <a:gd name="connsiteY1-70" fmla="*/ 310741 h 575743"/>
              <a:gd name="connsiteX2-71" fmla="*/ 1182941 w 1182941"/>
              <a:gd name="connsiteY2-72" fmla="*/ 575743 h 575743"/>
              <a:gd name="connsiteX3-73" fmla="*/ 1180496 w 1182941"/>
              <a:gd name="connsiteY3-74" fmla="*/ 0 h 575743"/>
              <a:gd name="connsiteX4-75" fmla="*/ 0 w 1182941"/>
              <a:gd name="connsiteY4-76" fmla="*/ 266577 h 575743"/>
              <a:gd name="connsiteX0-77" fmla="*/ 0 w 1182941"/>
              <a:gd name="connsiteY0-78" fmla="*/ 261965 h 575743"/>
              <a:gd name="connsiteX1-79" fmla="*/ 1372 w 1182941"/>
              <a:gd name="connsiteY1-80" fmla="*/ 310741 h 575743"/>
              <a:gd name="connsiteX2-81" fmla="*/ 1182941 w 1182941"/>
              <a:gd name="connsiteY2-82" fmla="*/ 575743 h 575743"/>
              <a:gd name="connsiteX3-83" fmla="*/ 1180496 w 1182941"/>
              <a:gd name="connsiteY3-84" fmla="*/ 0 h 575743"/>
              <a:gd name="connsiteX4-85" fmla="*/ 0 w 1182941"/>
              <a:gd name="connsiteY4-86" fmla="*/ 261965 h 575743"/>
              <a:gd name="connsiteX0-87" fmla="*/ 0 w 1182941"/>
              <a:gd name="connsiteY0-88" fmla="*/ 261965 h 575743"/>
              <a:gd name="connsiteX1-89" fmla="*/ 1372 w 1182941"/>
              <a:gd name="connsiteY1-90" fmla="*/ 317659 h 575743"/>
              <a:gd name="connsiteX2-91" fmla="*/ 1182941 w 1182941"/>
              <a:gd name="connsiteY2-92" fmla="*/ 575743 h 575743"/>
              <a:gd name="connsiteX3-93" fmla="*/ 1180496 w 1182941"/>
              <a:gd name="connsiteY3-94" fmla="*/ 0 h 575743"/>
              <a:gd name="connsiteX4-95" fmla="*/ 0 w 1182941"/>
              <a:gd name="connsiteY4-96" fmla="*/ 261965 h 575743"/>
              <a:gd name="connsiteX0-97" fmla="*/ 966 w 1181569"/>
              <a:gd name="connsiteY0-98" fmla="*/ 261965 h 575743"/>
              <a:gd name="connsiteX1-99" fmla="*/ 0 w 1181569"/>
              <a:gd name="connsiteY1-100" fmla="*/ 317659 h 575743"/>
              <a:gd name="connsiteX2-101" fmla="*/ 1181569 w 1181569"/>
              <a:gd name="connsiteY2-102" fmla="*/ 575743 h 575743"/>
              <a:gd name="connsiteX3-103" fmla="*/ 1179124 w 1181569"/>
              <a:gd name="connsiteY3-104" fmla="*/ 0 h 575743"/>
              <a:gd name="connsiteX4-105" fmla="*/ 966 w 1181569"/>
              <a:gd name="connsiteY4-106" fmla="*/ 261965 h 575743"/>
              <a:gd name="connsiteX0-107" fmla="*/ 966 w 1181569"/>
              <a:gd name="connsiteY0-108" fmla="*/ 261965 h 575743"/>
              <a:gd name="connsiteX1-109" fmla="*/ 0 w 1181569"/>
              <a:gd name="connsiteY1-110" fmla="*/ 317659 h 575743"/>
              <a:gd name="connsiteX2-111" fmla="*/ 1181569 w 1181569"/>
              <a:gd name="connsiteY2-112" fmla="*/ 575743 h 575743"/>
              <a:gd name="connsiteX3-113" fmla="*/ 1179124 w 1181569"/>
              <a:gd name="connsiteY3-114" fmla="*/ 0 h 575743"/>
              <a:gd name="connsiteX4-115" fmla="*/ 966 w 1181569"/>
              <a:gd name="connsiteY4-116" fmla="*/ 261965 h 575743"/>
              <a:gd name="connsiteX0-117" fmla="*/ 1982 w 1182585"/>
              <a:gd name="connsiteY0-118" fmla="*/ 261965 h 575743"/>
              <a:gd name="connsiteX1-119" fmla="*/ 1016 w 1182585"/>
              <a:gd name="connsiteY1-120" fmla="*/ 317659 h 575743"/>
              <a:gd name="connsiteX2-121" fmla="*/ 1182585 w 1182585"/>
              <a:gd name="connsiteY2-122" fmla="*/ 575743 h 575743"/>
              <a:gd name="connsiteX3-123" fmla="*/ 1180140 w 1182585"/>
              <a:gd name="connsiteY3-124" fmla="*/ 0 h 575743"/>
              <a:gd name="connsiteX4-125" fmla="*/ 1982 w 1182585"/>
              <a:gd name="connsiteY4-126" fmla="*/ 261965 h 575743"/>
              <a:gd name="connsiteX0-127" fmla="*/ 2423 w 1183026"/>
              <a:gd name="connsiteY0-128" fmla="*/ 261965 h 575743"/>
              <a:gd name="connsiteX1-129" fmla="*/ 1457 w 1183026"/>
              <a:gd name="connsiteY1-130" fmla="*/ 317659 h 575743"/>
              <a:gd name="connsiteX2-131" fmla="*/ 1183026 w 1183026"/>
              <a:gd name="connsiteY2-132" fmla="*/ 575743 h 575743"/>
              <a:gd name="connsiteX3-133" fmla="*/ 1180581 w 1183026"/>
              <a:gd name="connsiteY3-134" fmla="*/ 0 h 575743"/>
              <a:gd name="connsiteX4-135" fmla="*/ 2423 w 1183026"/>
              <a:gd name="connsiteY4-136" fmla="*/ 261965 h 575743"/>
              <a:gd name="connsiteX0-137" fmla="*/ 1940 w 1182543"/>
              <a:gd name="connsiteY0-138" fmla="*/ 261965 h 575743"/>
              <a:gd name="connsiteX1-139" fmla="*/ 3312 w 1182543"/>
              <a:gd name="connsiteY1-140" fmla="*/ 317659 h 575743"/>
              <a:gd name="connsiteX2-141" fmla="*/ 1182543 w 1182543"/>
              <a:gd name="connsiteY2-142" fmla="*/ 575743 h 575743"/>
              <a:gd name="connsiteX3-143" fmla="*/ 1180098 w 1182543"/>
              <a:gd name="connsiteY3-144" fmla="*/ 0 h 575743"/>
              <a:gd name="connsiteX4-145" fmla="*/ 1940 w 1182543"/>
              <a:gd name="connsiteY4-146" fmla="*/ 261965 h 575743"/>
              <a:gd name="connsiteX0-147" fmla="*/ 2423 w 1183026"/>
              <a:gd name="connsiteY0-148" fmla="*/ 261965 h 575743"/>
              <a:gd name="connsiteX1-149" fmla="*/ 1457 w 1183026"/>
              <a:gd name="connsiteY1-150" fmla="*/ 315354 h 575743"/>
              <a:gd name="connsiteX2-151" fmla="*/ 1183026 w 1183026"/>
              <a:gd name="connsiteY2-152" fmla="*/ 575743 h 575743"/>
              <a:gd name="connsiteX3-153" fmla="*/ 1180581 w 1183026"/>
              <a:gd name="connsiteY3-154" fmla="*/ 0 h 575743"/>
              <a:gd name="connsiteX4-155" fmla="*/ 2423 w 1183026"/>
              <a:gd name="connsiteY4-156" fmla="*/ 261965 h 575743"/>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1183026" h="575743">
                <a:moveTo>
                  <a:pt x="2423" y="261965"/>
                </a:moveTo>
                <a:cubicBezTo>
                  <a:pt x="-3106" y="295430"/>
                  <a:pt x="2736" y="276999"/>
                  <a:pt x="1457" y="315354"/>
                </a:cubicBezTo>
                <a:lnTo>
                  <a:pt x="1183026" y="575743"/>
                </a:lnTo>
                <a:lnTo>
                  <a:pt x="1180581" y="0"/>
                </a:lnTo>
                <a:lnTo>
                  <a:pt x="2423" y="2619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1" name="Freeform 50"/>
          <p:cNvSpPr/>
          <p:nvPr/>
        </p:nvSpPr>
        <p:spPr>
          <a:xfrm flipV="1">
            <a:off x="5541963" y="4049713"/>
            <a:ext cx="1201738" cy="2017713"/>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1" fmla="*/ 0 w 1177747"/>
              <a:gd name="connsiteY0-2" fmla="*/ 1945843 h 2001427"/>
              <a:gd name="connsiteX1-3" fmla="*/ 1177747 w 1177747"/>
              <a:gd name="connsiteY1-4" fmla="*/ 0 h 2001427"/>
              <a:gd name="connsiteX2-5" fmla="*/ 1177747 w 1177747"/>
              <a:gd name="connsiteY2-6" fmla="*/ 563270 h 2001427"/>
              <a:gd name="connsiteX3-7" fmla="*/ 4432 w 1177747"/>
              <a:gd name="connsiteY3-8" fmla="*/ 2001427 h 2001427"/>
              <a:gd name="connsiteX4" fmla="*/ 0 w 1177747"/>
              <a:gd name="connsiteY4" fmla="*/ 1945843 h 2001427"/>
              <a:gd name="connsiteX0-9" fmla="*/ 0 w 1177747"/>
              <a:gd name="connsiteY0-10" fmla="*/ 1905052 h 2001427"/>
              <a:gd name="connsiteX1-11" fmla="*/ 1177747 w 1177747"/>
              <a:gd name="connsiteY1-12" fmla="*/ 0 h 2001427"/>
              <a:gd name="connsiteX2-13" fmla="*/ 1177747 w 1177747"/>
              <a:gd name="connsiteY2-14" fmla="*/ 563270 h 2001427"/>
              <a:gd name="connsiteX3-15" fmla="*/ 4432 w 1177747"/>
              <a:gd name="connsiteY3-16" fmla="*/ 2001427 h 2001427"/>
              <a:gd name="connsiteX4-17" fmla="*/ 0 w 1177747"/>
              <a:gd name="connsiteY4-18" fmla="*/ 1905052 h 2001427"/>
              <a:gd name="connsiteX0-19" fmla="*/ 0 w 1177747"/>
              <a:gd name="connsiteY0-20" fmla="*/ 1905052 h 1967434"/>
              <a:gd name="connsiteX1-21" fmla="*/ 1177747 w 1177747"/>
              <a:gd name="connsiteY1-22" fmla="*/ 0 h 1967434"/>
              <a:gd name="connsiteX2-23" fmla="*/ 1177747 w 1177747"/>
              <a:gd name="connsiteY2-24" fmla="*/ 563270 h 1967434"/>
              <a:gd name="connsiteX3-25" fmla="*/ 4432 w 1177747"/>
              <a:gd name="connsiteY3-26" fmla="*/ 1967434 h 1967434"/>
              <a:gd name="connsiteX4-27" fmla="*/ 0 w 1177747"/>
              <a:gd name="connsiteY4-28" fmla="*/ 1905052 h 1967434"/>
              <a:gd name="connsiteX0-29" fmla="*/ 0 w 1181147"/>
              <a:gd name="connsiteY0-30" fmla="*/ 1905052 h 1967434"/>
              <a:gd name="connsiteX1-31" fmla="*/ 1177747 w 1181147"/>
              <a:gd name="connsiteY1-32" fmla="*/ 0 h 1967434"/>
              <a:gd name="connsiteX2-33" fmla="*/ 1181147 w 1181147"/>
              <a:gd name="connsiteY2-34" fmla="*/ 580267 h 1967434"/>
              <a:gd name="connsiteX3-35" fmla="*/ 4432 w 1181147"/>
              <a:gd name="connsiteY3-36" fmla="*/ 1967434 h 1967434"/>
              <a:gd name="connsiteX4-37" fmla="*/ 0 w 1181147"/>
              <a:gd name="connsiteY4-38" fmla="*/ 1905052 h 1967434"/>
              <a:gd name="connsiteX0-39" fmla="*/ 0 w 1181147"/>
              <a:gd name="connsiteY0-40" fmla="*/ 1891455 h 1953837"/>
              <a:gd name="connsiteX1-41" fmla="*/ 1174347 w 1181147"/>
              <a:gd name="connsiteY1-42" fmla="*/ 0 h 1953837"/>
              <a:gd name="connsiteX2-43" fmla="*/ 1181147 w 1181147"/>
              <a:gd name="connsiteY2-44" fmla="*/ 566670 h 1953837"/>
              <a:gd name="connsiteX3-45" fmla="*/ 4432 w 1181147"/>
              <a:gd name="connsiteY3-46" fmla="*/ 1953837 h 1953837"/>
              <a:gd name="connsiteX4-47" fmla="*/ 0 w 1181147"/>
              <a:gd name="connsiteY4-48" fmla="*/ 1891455 h 1953837"/>
              <a:gd name="connsiteX0-49" fmla="*/ 0 w 1184694"/>
              <a:gd name="connsiteY0-50" fmla="*/ 1891455 h 1953837"/>
              <a:gd name="connsiteX1-51" fmla="*/ 1184544 w 1184694"/>
              <a:gd name="connsiteY1-52" fmla="*/ 0 h 1953837"/>
              <a:gd name="connsiteX2-53" fmla="*/ 1181147 w 1184694"/>
              <a:gd name="connsiteY2-54" fmla="*/ 566670 h 1953837"/>
              <a:gd name="connsiteX3-55" fmla="*/ 4432 w 1184694"/>
              <a:gd name="connsiteY3-56" fmla="*/ 1953837 h 1953837"/>
              <a:gd name="connsiteX4-57" fmla="*/ 0 w 1184694"/>
              <a:gd name="connsiteY4-58" fmla="*/ 1891455 h 1953837"/>
              <a:gd name="connsiteX0-59" fmla="*/ 0 w 1184694"/>
              <a:gd name="connsiteY0-60" fmla="*/ 1891455 h 1953837"/>
              <a:gd name="connsiteX1-61" fmla="*/ 1184544 w 1184694"/>
              <a:gd name="connsiteY1-62" fmla="*/ 0 h 1953837"/>
              <a:gd name="connsiteX2-63" fmla="*/ 1181147 w 1184694"/>
              <a:gd name="connsiteY2-64" fmla="*/ 573468 h 1953837"/>
              <a:gd name="connsiteX3-65" fmla="*/ 4432 w 1184694"/>
              <a:gd name="connsiteY3-66" fmla="*/ 1953837 h 1953837"/>
              <a:gd name="connsiteX4-67" fmla="*/ 0 w 1184694"/>
              <a:gd name="connsiteY4-68" fmla="*/ 1891455 h 1953837"/>
              <a:gd name="connsiteX0-69" fmla="*/ 457 w 1180262"/>
              <a:gd name="connsiteY0-70" fmla="*/ 1903679 h 1953837"/>
              <a:gd name="connsiteX1-71" fmla="*/ 1180112 w 1180262"/>
              <a:gd name="connsiteY1-72" fmla="*/ 0 h 1953837"/>
              <a:gd name="connsiteX2-73" fmla="*/ 1176715 w 1180262"/>
              <a:gd name="connsiteY2-74" fmla="*/ 573468 h 1953837"/>
              <a:gd name="connsiteX3-75" fmla="*/ 0 w 1180262"/>
              <a:gd name="connsiteY3-76" fmla="*/ 1953837 h 1953837"/>
              <a:gd name="connsiteX4-77" fmla="*/ 457 w 1180262"/>
              <a:gd name="connsiteY4-78" fmla="*/ 1903679 h 1953837"/>
              <a:gd name="connsiteX0-79" fmla="*/ 457 w 1183065"/>
              <a:gd name="connsiteY0-80" fmla="*/ 1903679 h 1953837"/>
              <a:gd name="connsiteX1-81" fmla="*/ 1180112 w 1183065"/>
              <a:gd name="connsiteY1-82" fmla="*/ 0 h 1953837"/>
              <a:gd name="connsiteX2-83" fmla="*/ 1183065 w 1183065"/>
              <a:gd name="connsiteY2-84" fmla="*/ 560768 h 1953837"/>
              <a:gd name="connsiteX3-85" fmla="*/ 0 w 1183065"/>
              <a:gd name="connsiteY3-86" fmla="*/ 1953837 h 1953837"/>
              <a:gd name="connsiteX4-87" fmla="*/ 457 w 1183065"/>
              <a:gd name="connsiteY4-88" fmla="*/ 1903679 h 1953837"/>
              <a:gd name="connsiteX0-89" fmla="*/ 457 w 1186612"/>
              <a:gd name="connsiteY0-90" fmla="*/ 1903679 h 1953837"/>
              <a:gd name="connsiteX1-91" fmla="*/ 1186462 w 1186612"/>
              <a:gd name="connsiteY1-92" fmla="*/ 0 h 1953837"/>
              <a:gd name="connsiteX2-93" fmla="*/ 1183065 w 1186612"/>
              <a:gd name="connsiteY2-94" fmla="*/ 560768 h 1953837"/>
              <a:gd name="connsiteX3-95" fmla="*/ 0 w 1186612"/>
              <a:gd name="connsiteY3-96" fmla="*/ 1953837 h 1953837"/>
              <a:gd name="connsiteX4-97" fmla="*/ 457 w 1186612"/>
              <a:gd name="connsiteY4-98" fmla="*/ 1903679 h 1953837"/>
              <a:gd name="connsiteX0-99" fmla="*/ 457 w 1183065"/>
              <a:gd name="connsiteY0-100" fmla="*/ 1903679 h 1953837"/>
              <a:gd name="connsiteX1-101" fmla="*/ 1180112 w 1183065"/>
              <a:gd name="connsiteY1-102" fmla="*/ 0 h 1953837"/>
              <a:gd name="connsiteX2-103" fmla="*/ 1183065 w 1183065"/>
              <a:gd name="connsiteY2-104" fmla="*/ 560768 h 1953837"/>
              <a:gd name="connsiteX3-105" fmla="*/ 0 w 1183065"/>
              <a:gd name="connsiteY3-106" fmla="*/ 1953837 h 1953837"/>
              <a:gd name="connsiteX4-107" fmla="*/ 457 w 1183065"/>
              <a:gd name="connsiteY4-108" fmla="*/ 1903679 h 1953837"/>
              <a:gd name="connsiteX0-109" fmla="*/ 457 w 1183262"/>
              <a:gd name="connsiteY0-110" fmla="*/ 1912094 h 1962252"/>
              <a:gd name="connsiteX1-111" fmla="*/ 1182917 w 1183262"/>
              <a:gd name="connsiteY1-112" fmla="*/ 0 h 1962252"/>
              <a:gd name="connsiteX2-113" fmla="*/ 1183065 w 1183262"/>
              <a:gd name="connsiteY2-114" fmla="*/ 569183 h 1962252"/>
              <a:gd name="connsiteX3-115" fmla="*/ 0 w 1183262"/>
              <a:gd name="connsiteY3-116" fmla="*/ 1962252 h 1962252"/>
              <a:gd name="connsiteX4-117" fmla="*/ 457 w 1183262"/>
              <a:gd name="connsiteY4-118" fmla="*/ 1912094 h 1962252"/>
              <a:gd name="connsiteX0-119" fmla="*/ 457 w 1183262"/>
              <a:gd name="connsiteY0-120" fmla="*/ 1912094 h 1962252"/>
              <a:gd name="connsiteX1-121" fmla="*/ 1182917 w 1183262"/>
              <a:gd name="connsiteY1-122" fmla="*/ 0 h 1962252"/>
              <a:gd name="connsiteX2-123" fmla="*/ 1183065 w 1183262"/>
              <a:gd name="connsiteY2-124" fmla="*/ 574518 h 1962252"/>
              <a:gd name="connsiteX3-125" fmla="*/ 0 w 1183262"/>
              <a:gd name="connsiteY3-126" fmla="*/ 1962252 h 1962252"/>
              <a:gd name="connsiteX4-127" fmla="*/ 457 w 1183262"/>
              <a:gd name="connsiteY4-128" fmla="*/ 1912094 h 1962252"/>
              <a:gd name="connsiteX0-129" fmla="*/ 3 w 1182808"/>
              <a:gd name="connsiteY0-130" fmla="*/ 1912094 h 1946110"/>
              <a:gd name="connsiteX1-131" fmla="*/ 1182463 w 1182808"/>
              <a:gd name="connsiteY1-132" fmla="*/ 0 h 1946110"/>
              <a:gd name="connsiteX2-133" fmla="*/ 1182611 w 1182808"/>
              <a:gd name="connsiteY2-134" fmla="*/ 574518 h 1946110"/>
              <a:gd name="connsiteX3-135" fmla="*/ 6561 w 1182808"/>
              <a:gd name="connsiteY3-136" fmla="*/ 1946110 h 1946110"/>
              <a:gd name="connsiteX4-137" fmla="*/ 3 w 1182808"/>
              <a:gd name="connsiteY4-138" fmla="*/ 1912094 h 1946110"/>
              <a:gd name="connsiteX0-139" fmla="*/ 8 w 1178136"/>
              <a:gd name="connsiteY0-140" fmla="*/ 1895953 h 1946110"/>
              <a:gd name="connsiteX1-141" fmla="*/ 1177791 w 1178136"/>
              <a:gd name="connsiteY1-142" fmla="*/ 0 h 1946110"/>
              <a:gd name="connsiteX2-143" fmla="*/ 1177939 w 1178136"/>
              <a:gd name="connsiteY2-144" fmla="*/ 574518 h 1946110"/>
              <a:gd name="connsiteX3-145" fmla="*/ 1889 w 1178136"/>
              <a:gd name="connsiteY3-146" fmla="*/ 1946110 h 1946110"/>
              <a:gd name="connsiteX4-147" fmla="*/ 8 w 1178136"/>
              <a:gd name="connsiteY4-148" fmla="*/ 1895953 h 1946110"/>
              <a:gd name="connsiteX0-149" fmla="*/ 457 w 1178585"/>
              <a:gd name="connsiteY0-150" fmla="*/ 1895953 h 1953027"/>
              <a:gd name="connsiteX1-151" fmla="*/ 1178240 w 1178585"/>
              <a:gd name="connsiteY1-152" fmla="*/ 0 h 1953027"/>
              <a:gd name="connsiteX2-153" fmla="*/ 1178388 w 1178585"/>
              <a:gd name="connsiteY2-154" fmla="*/ 574518 h 1953027"/>
              <a:gd name="connsiteX3-155" fmla="*/ 0 w 1178585"/>
              <a:gd name="connsiteY3-156" fmla="*/ 1953027 h 1953027"/>
              <a:gd name="connsiteX4-157" fmla="*/ 457 w 1178585"/>
              <a:gd name="connsiteY4-158" fmla="*/ 1895953 h 1953027"/>
              <a:gd name="connsiteX0-159" fmla="*/ 457 w 1178585"/>
              <a:gd name="connsiteY0-160" fmla="*/ 1895953 h 1953027"/>
              <a:gd name="connsiteX1-161" fmla="*/ 1178240 w 1178585"/>
              <a:gd name="connsiteY1-162" fmla="*/ 0 h 1953027"/>
              <a:gd name="connsiteX2-163" fmla="*/ 1178388 w 1178585"/>
              <a:gd name="connsiteY2-164" fmla="*/ 574518 h 1953027"/>
              <a:gd name="connsiteX3-165" fmla="*/ 0 w 1178585"/>
              <a:gd name="connsiteY3-166" fmla="*/ 1953027 h 1953027"/>
              <a:gd name="connsiteX4-167" fmla="*/ 457 w 1178585"/>
              <a:gd name="connsiteY4-168" fmla="*/ 1895953 h 1953027"/>
              <a:gd name="connsiteX0-169" fmla="*/ 2795 w 1180923"/>
              <a:gd name="connsiteY0-170" fmla="*/ 1895953 h 1948415"/>
              <a:gd name="connsiteX1-171" fmla="*/ 1180578 w 1180923"/>
              <a:gd name="connsiteY1-172" fmla="*/ 0 h 1948415"/>
              <a:gd name="connsiteX2-173" fmla="*/ 1180726 w 1180923"/>
              <a:gd name="connsiteY2-174" fmla="*/ 574518 h 1948415"/>
              <a:gd name="connsiteX3-175" fmla="*/ 0 w 1180923"/>
              <a:gd name="connsiteY3-176" fmla="*/ 1948415 h 1948415"/>
              <a:gd name="connsiteX4-177" fmla="*/ 2795 w 1180923"/>
              <a:gd name="connsiteY4-178" fmla="*/ 1895953 h 1948415"/>
              <a:gd name="connsiteX0-179" fmla="*/ 2795 w 1180923"/>
              <a:gd name="connsiteY0-180" fmla="*/ 1895953 h 1953027"/>
              <a:gd name="connsiteX1-181" fmla="*/ 1180578 w 1180923"/>
              <a:gd name="connsiteY1-182" fmla="*/ 0 h 1953027"/>
              <a:gd name="connsiteX2-183" fmla="*/ 1180726 w 1180923"/>
              <a:gd name="connsiteY2-184" fmla="*/ 574518 h 1953027"/>
              <a:gd name="connsiteX3-185" fmla="*/ 0 w 1180923"/>
              <a:gd name="connsiteY3-186" fmla="*/ 1953027 h 1953027"/>
              <a:gd name="connsiteX4-187" fmla="*/ 2795 w 1180923"/>
              <a:gd name="connsiteY4-188" fmla="*/ 1895953 h 1953027"/>
              <a:gd name="connsiteX0-189" fmla="*/ 456 w 1180923"/>
              <a:gd name="connsiteY0-190" fmla="*/ 1895953 h 1953027"/>
              <a:gd name="connsiteX1-191" fmla="*/ 1180578 w 1180923"/>
              <a:gd name="connsiteY1-192" fmla="*/ 0 h 1953027"/>
              <a:gd name="connsiteX2-193" fmla="*/ 1180726 w 1180923"/>
              <a:gd name="connsiteY2-194" fmla="*/ 574518 h 1953027"/>
              <a:gd name="connsiteX3-195" fmla="*/ 0 w 1180923"/>
              <a:gd name="connsiteY3-196" fmla="*/ 1953027 h 1953027"/>
              <a:gd name="connsiteX4-197" fmla="*/ 456 w 1180923"/>
              <a:gd name="connsiteY4-198" fmla="*/ 1895953 h 1953027"/>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180923" h="1953027">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2" name="Freeform 51"/>
          <p:cNvSpPr/>
          <p:nvPr/>
        </p:nvSpPr>
        <p:spPr>
          <a:xfrm flipV="1">
            <a:off x="5538788" y="3973513"/>
            <a:ext cx="1204913" cy="1174750"/>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1" fmla="*/ 3399 w 1187831"/>
              <a:gd name="connsiteY0-2" fmla="*/ 1104759 h 1159147"/>
              <a:gd name="connsiteX1-3" fmla="*/ 1187831 w 1187831"/>
              <a:gd name="connsiteY1-4" fmla="*/ 0 h 1159147"/>
              <a:gd name="connsiteX2-5" fmla="*/ 1186340 w 1187831"/>
              <a:gd name="connsiteY2-6" fmla="*/ 554079 h 1159147"/>
              <a:gd name="connsiteX3-7" fmla="*/ 0 w 1187831"/>
              <a:gd name="connsiteY3-8" fmla="*/ 1159147 h 1159147"/>
              <a:gd name="connsiteX4-9" fmla="*/ 3399 w 1187831"/>
              <a:gd name="connsiteY4-10" fmla="*/ 1104759 h 1159147"/>
              <a:gd name="connsiteX0-11" fmla="*/ 3399 w 1187831"/>
              <a:gd name="connsiteY0-12" fmla="*/ 1104759 h 1159147"/>
              <a:gd name="connsiteX1-13" fmla="*/ 1187831 w 1187831"/>
              <a:gd name="connsiteY1-14" fmla="*/ 0 h 1159147"/>
              <a:gd name="connsiteX2-15" fmla="*/ 1183895 w 1187831"/>
              <a:gd name="connsiteY2-16" fmla="*/ 566304 h 1159147"/>
              <a:gd name="connsiteX3-17" fmla="*/ 0 w 1187831"/>
              <a:gd name="connsiteY3-18" fmla="*/ 1159147 h 1159147"/>
              <a:gd name="connsiteX4-19" fmla="*/ 3399 w 1187831"/>
              <a:gd name="connsiteY4-20" fmla="*/ 1104759 h 1159147"/>
              <a:gd name="connsiteX0-21" fmla="*/ 13179 w 1187831"/>
              <a:gd name="connsiteY0-22" fmla="*/ 1080310 h 1159147"/>
              <a:gd name="connsiteX1-23" fmla="*/ 1187831 w 1187831"/>
              <a:gd name="connsiteY1-24" fmla="*/ 0 h 1159147"/>
              <a:gd name="connsiteX2-25" fmla="*/ 1183895 w 1187831"/>
              <a:gd name="connsiteY2-26" fmla="*/ 566304 h 1159147"/>
              <a:gd name="connsiteX3-27" fmla="*/ 0 w 1187831"/>
              <a:gd name="connsiteY3-28" fmla="*/ 1159147 h 1159147"/>
              <a:gd name="connsiteX4-29" fmla="*/ 13179 w 1187831"/>
              <a:gd name="connsiteY4-30" fmla="*/ 1080310 h 1159147"/>
              <a:gd name="connsiteX0-31" fmla="*/ 955 w 1175607"/>
              <a:gd name="connsiteY0-32" fmla="*/ 1080310 h 1134698"/>
              <a:gd name="connsiteX1-33" fmla="*/ 1175607 w 1175607"/>
              <a:gd name="connsiteY1-34" fmla="*/ 0 h 1134698"/>
              <a:gd name="connsiteX2-35" fmla="*/ 1171671 w 1175607"/>
              <a:gd name="connsiteY2-36" fmla="*/ 566304 h 1134698"/>
              <a:gd name="connsiteX3-37" fmla="*/ 0 w 1175607"/>
              <a:gd name="connsiteY3-38" fmla="*/ 1134698 h 1134698"/>
              <a:gd name="connsiteX4-39" fmla="*/ 955 w 1175607"/>
              <a:gd name="connsiteY4-40" fmla="*/ 1080310 h 1134698"/>
              <a:gd name="connsiteX0-41" fmla="*/ 10 w 1181997"/>
              <a:gd name="connsiteY0-42" fmla="*/ 1082755 h 1134698"/>
              <a:gd name="connsiteX1-43" fmla="*/ 1181997 w 1181997"/>
              <a:gd name="connsiteY1-44" fmla="*/ 0 h 1134698"/>
              <a:gd name="connsiteX2-45" fmla="*/ 1178061 w 1181997"/>
              <a:gd name="connsiteY2-46" fmla="*/ 566304 h 1134698"/>
              <a:gd name="connsiteX3-47" fmla="*/ 6390 w 1181997"/>
              <a:gd name="connsiteY3-48" fmla="*/ 1134698 h 1134698"/>
              <a:gd name="connsiteX4-49" fmla="*/ 10 w 1181997"/>
              <a:gd name="connsiteY4-50" fmla="*/ 1082755 h 1134698"/>
              <a:gd name="connsiteX0-51" fmla="*/ 32 w 1182019"/>
              <a:gd name="connsiteY0-52" fmla="*/ 1082755 h 1134698"/>
              <a:gd name="connsiteX1-53" fmla="*/ 1182019 w 1182019"/>
              <a:gd name="connsiteY1-54" fmla="*/ 0 h 1134698"/>
              <a:gd name="connsiteX2-55" fmla="*/ 1178083 w 1182019"/>
              <a:gd name="connsiteY2-56" fmla="*/ 566304 h 1134698"/>
              <a:gd name="connsiteX3-57" fmla="*/ 1522 w 1182019"/>
              <a:gd name="connsiteY3-58" fmla="*/ 1134698 h 1134698"/>
              <a:gd name="connsiteX4-59" fmla="*/ 32 w 1182019"/>
              <a:gd name="connsiteY4-60" fmla="*/ 1082755 h 1134698"/>
              <a:gd name="connsiteX0-61" fmla="*/ 32 w 1182019"/>
              <a:gd name="connsiteY0-62" fmla="*/ 1082755 h 1134698"/>
              <a:gd name="connsiteX1-63" fmla="*/ 1182019 w 1182019"/>
              <a:gd name="connsiteY1-64" fmla="*/ 0 h 1134698"/>
              <a:gd name="connsiteX2-65" fmla="*/ 1173193 w 1182019"/>
              <a:gd name="connsiteY2-66" fmla="*/ 573639 h 1134698"/>
              <a:gd name="connsiteX3-67" fmla="*/ 1522 w 1182019"/>
              <a:gd name="connsiteY3-68" fmla="*/ 1134698 h 1134698"/>
              <a:gd name="connsiteX4-69" fmla="*/ 32 w 1182019"/>
              <a:gd name="connsiteY4-70" fmla="*/ 1082755 h 1134698"/>
              <a:gd name="connsiteX0-71" fmla="*/ 32 w 1182019"/>
              <a:gd name="connsiteY0-72" fmla="*/ 1082755 h 1134698"/>
              <a:gd name="connsiteX1-73" fmla="*/ 1182019 w 1182019"/>
              <a:gd name="connsiteY1-74" fmla="*/ 0 h 1134698"/>
              <a:gd name="connsiteX2-75" fmla="*/ 1175638 w 1182019"/>
              <a:gd name="connsiteY2-76" fmla="*/ 573639 h 1134698"/>
              <a:gd name="connsiteX3-77" fmla="*/ 1522 w 1182019"/>
              <a:gd name="connsiteY3-78" fmla="*/ 1134698 h 1134698"/>
              <a:gd name="connsiteX4-79" fmla="*/ 32 w 1182019"/>
              <a:gd name="connsiteY4-80" fmla="*/ 1082755 h 1134698"/>
              <a:gd name="connsiteX0-81" fmla="*/ 32 w 1182972"/>
              <a:gd name="connsiteY0-82" fmla="*/ 1082755 h 1134698"/>
              <a:gd name="connsiteX1-83" fmla="*/ 1182019 w 1182972"/>
              <a:gd name="connsiteY1-84" fmla="*/ 0 h 1134698"/>
              <a:gd name="connsiteX2-85" fmla="*/ 1182972 w 1182972"/>
              <a:gd name="connsiteY2-86" fmla="*/ 573639 h 1134698"/>
              <a:gd name="connsiteX3-87" fmla="*/ 1522 w 1182972"/>
              <a:gd name="connsiteY3-88" fmla="*/ 1134698 h 1134698"/>
              <a:gd name="connsiteX4-89" fmla="*/ 32 w 1182972"/>
              <a:gd name="connsiteY4-90" fmla="*/ 1082755 h 1134698"/>
              <a:gd name="connsiteX0-91" fmla="*/ 32 w 1182972"/>
              <a:gd name="connsiteY0-92" fmla="*/ 1085422 h 1137365"/>
              <a:gd name="connsiteX1-93" fmla="*/ 1182019 w 1182972"/>
              <a:gd name="connsiteY1-94" fmla="*/ 0 h 1137365"/>
              <a:gd name="connsiteX2-95" fmla="*/ 1182972 w 1182972"/>
              <a:gd name="connsiteY2-96" fmla="*/ 576306 h 1137365"/>
              <a:gd name="connsiteX3-97" fmla="*/ 1522 w 1182972"/>
              <a:gd name="connsiteY3-98" fmla="*/ 1137365 h 1137365"/>
              <a:gd name="connsiteX4-99" fmla="*/ 32 w 1182972"/>
              <a:gd name="connsiteY4-100" fmla="*/ 1085422 h 11373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82972" h="1137365">
                <a:moveTo>
                  <a:pt x="32" y="1085422"/>
                </a:moveTo>
                <a:lnTo>
                  <a:pt x="1182019" y="0"/>
                </a:lnTo>
                <a:cubicBezTo>
                  <a:pt x="1182337" y="191213"/>
                  <a:pt x="1182654" y="385093"/>
                  <a:pt x="1182972" y="576306"/>
                </a:cubicBezTo>
                <a:lnTo>
                  <a:pt x="1522" y="1137365"/>
                </a:lnTo>
                <a:cubicBezTo>
                  <a:pt x="1840" y="1119236"/>
                  <a:pt x="-286" y="1103551"/>
                  <a:pt x="32" y="10854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74802" name="Rectangles 74801"/>
          <p:cNvSpPr/>
          <p:nvPr/>
        </p:nvSpPr>
        <p:spPr>
          <a:xfrm>
            <a:off x="7627938" y="1857693"/>
            <a:ext cx="3675062" cy="475615"/>
          </a:xfrm>
          <a:prstGeom prst="rect">
            <a:avLst/>
          </a:prstGeom>
          <a:noFill/>
          <a:ln w="9525">
            <a:noFill/>
          </a:ln>
        </p:spPr>
        <p:txBody>
          <a:bodyPr anchor="ctr" anchorCtr="0">
            <a:spAutoFit/>
          </a:bodyPr>
          <a:p>
            <a:r>
              <a:rPr sz="2500" b="1" dirty="0">
                <a:latin typeface="Times New Roman" panose="02020603050405020304" charset="0"/>
                <a:cs typeface="Times New Roman" panose="02020603050405020304" charset="0"/>
              </a:rPr>
              <a:t>Yêu nước, đoàn kết  </a:t>
            </a:r>
            <a:endParaRPr sz="2500" b="1" dirty="0">
              <a:latin typeface="Times New Roman" panose="02020603050405020304" charset="0"/>
              <a:cs typeface="Times New Roman" panose="02020603050405020304" charset="0"/>
            </a:endParaRPr>
          </a:p>
        </p:txBody>
      </p:sp>
      <p:sp>
        <p:nvSpPr>
          <p:cNvPr id="74804" name="Rectangles 74803"/>
          <p:cNvSpPr/>
          <p:nvPr/>
        </p:nvSpPr>
        <p:spPr>
          <a:xfrm>
            <a:off x="7634288" y="2744788"/>
            <a:ext cx="2000250" cy="473075"/>
          </a:xfrm>
          <a:prstGeom prst="rect">
            <a:avLst/>
          </a:prstGeom>
          <a:noFill/>
          <a:ln w="9525">
            <a:noFill/>
          </a:ln>
        </p:spPr>
        <p:txBody>
          <a:bodyPr wrap="none" anchor="ctr" anchorCtr="0">
            <a:spAutoFit/>
          </a:bodyPr>
          <a:p>
            <a:r>
              <a:rPr sz="2500" b="1" dirty="0">
                <a:latin typeface="Times New Roman" panose="02020603050405020304" charset="0"/>
                <a:cs typeface="Times New Roman" panose="02020603050405020304" charset="0"/>
              </a:rPr>
              <a:t>Nhân nghĩa </a:t>
            </a:r>
            <a:endParaRPr sz="2500" b="1" dirty="0">
              <a:latin typeface="Times New Roman" panose="02020603050405020304" charset="0"/>
              <a:cs typeface="Times New Roman" panose="02020603050405020304" charset="0"/>
            </a:endParaRPr>
          </a:p>
        </p:txBody>
      </p:sp>
      <p:sp>
        <p:nvSpPr>
          <p:cNvPr id="74805" name="Rectangles 74804"/>
          <p:cNvSpPr/>
          <p:nvPr/>
        </p:nvSpPr>
        <p:spPr>
          <a:xfrm>
            <a:off x="7659688" y="3730625"/>
            <a:ext cx="2741612" cy="473075"/>
          </a:xfrm>
          <a:prstGeom prst="rect">
            <a:avLst/>
          </a:prstGeom>
          <a:noFill/>
          <a:ln w="9525">
            <a:noFill/>
          </a:ln>
        </p:spPr>
        <p:txBody>
          <a:bodyPr wrap="none" anchor="ctr" anchorCtr="0">
            <a:spAutoFit/>
          </a:bodyPr>
          <a:p>
            <a:r>
              <a:rPr sz="2500" b="1" dirty="0">
                <a:latin typeface="Times New Roman" panose="02020603050405020304" charset="0"/>
                <a:cs typeface="Times New Roman" panose="02020603050405020304" charset="0"/>
              </a:rPr>
              <a:t>Cần cù lao động </a:t>
            </a:r>
            <a:endParaRPr sz="2500" b="1" dirty="0">
              <a:latin typeface="Times New Roman" panose="02020603050405020304" charset="0"/>
              <a:cs typeface="Times New Roman" panose="02020603050405020304" charset="0"/>
            </a:endParaRPr>
          </a:p>
        </p:txBody>
      </p:sp>
      <p:sp>
        <p:nvSpPr>
          <p:cNvPr id="74806" name="Rectangles 74805"/>
          <p:cNvSpPr/>
          <p:nvPr/>
        </p:nvSpPr>
        <p:spPr>
          <a:xfrm>
            <a:off x="7589838" y="4424363"/>
            <a:ext cx="4337050" cy="854075"/>
          </a:xfrm>
          <a:prstGeom prst="rect">
            <a:avLst/>
          </a:prstGeom>
          <a:noFill/>
          <a:ln w="9525">
            <a:noFill/>
          </a:ln>
        </p:spPr>
        <p:txBody>
          <a:bodyPr anchor="ctr" anchorCtr="0">
            <a:spAutoFit/>
          </a:bodyPr>
          <a:p>
            <a:r>
              <a:rPr sz="2500" b="1" dirty="0">
                <a:latin typeface="Times New Roman" panose="02020603050405020304" charset="0"/>
                <a:cs typeface="Times New Roman" panose="02020603050405020304" charset="0"/>
              </a:rPr>
              <a:t>Tôn sư trọng đạo, hiếu thảo </a:t>
            </a:r>
            <a:endParaRPr sz="2500" b="1" dirty="0">
              <a:latin typeface="Times New Roman" panose="02020603050405020304" charset="0"/>
              <a:cs typeface="Times New Roman" panose="02020603050405020304" charset="0"/>
            </a:endParaRPr>
          </a:p>
        </p:txBody>
      </p:sp>
      <p:sp>
        <p:nvSpPr>
          <p:cNvPr id="74807" name="Rectangles 74806"/>
          <p:cNvSpPr/>
          <p:nvPr/>
        </p:nvSpPr>
        <p:spPr>
          <a:xfrm>
            <a:off x="7661275" y="5545138"/>
            <a:ext cx="3756025" cy="473075"/>
          </a:xfrm>
          <a:prstGeom prst="rect">
            <a:avLst/>
          </a:prstGeom>
          <a:noFill/>
          <a:ln w="9525">
            <a:noFill/>
          </a:ln>
        </p:spPr>
        <p:txBody>
          <a:bodyPr wrap="none" anchor="ctr" anchorCtr="0">
            <a:spAutoFit/>
          </a:bodyPr>
          <a:p>
            <a:r>
              <a:rPr sz="2500" b="1" dirty="0">
                <a:latin typeface="Times New Roman" panose="02020603050405020304" charset="0"/>
                <a:cs typeface="Times New Roman" panose="02020603050405020304" charset="0"/>
              </a:rPr>
              <a:t>Uống nước nhớ nguồn </a:t>
            </a:r>
            <a:endParaRPr sz="2500" b="1" dirty="0">
              <a:latin typeface="Times New Roman" panose="02020603050405020304" charset="0"/>
              <a:cs typeface="Times New Roman" panose="02020603050405020304" charset="0"/>
            </a:endParaRPr>
          </a:p>
        </p:txBody>
      </p:sp>
      <p:sp>
        <p:nvSpPr>
          <p:cNvPr id="74808" name="Rectangles 74807"/>
          <p:cNvSpPr/>
          <p:nvPr/>
        </p:nvSpPr>
        <p:spPr>
          <a:xfrm>
            <a:off x="404813" y="373063"/>
            <a:ext cx="11542712" cy="854075"/>
          </a:xfrm>
          <a:prstGeom prst="rect">
            <a:avLst/>
          </a:prstGeom>
          <a:noFill/>
          <a:ln w="9525">
            <a:noFill/>
          </a:ln>
        </p:spPr>
        <p:txBody>
          <a:bodyPr>
            <a:spAutoFit/>
          </a:bodyPr>
          <a:p>
            <a:pPr algn="ctr"/>
            <a:r>
              <a:rPr sz="2500" b="1" dirty="0">
                <a:latin typeface="Times New Roman" panose="02020603050405020304" charset="0"/>
                <a:cs typeface="Times New Roman" panose="02020603050405020304" charset="0"/>
              </a:rPr>
              <a:t>TRUYỀN THỐNG CỦA DÂN TỘC VIỆT NAM VÀ GIÁ TRỊ CỦA NHỮNG TRUYỀN THỐNG ĐÓ. </a:t>
            </a:r>
            <a:endParaRPr sz="2500" b="1" dirty="0">
              <a:latin typeface="Times New Roman" panose="02020603050405020304" charset="0"/>
              <a:cs typeface="Times New Roman" panose="02020603050405020304" charset="0"/>
            </a:endParaRPr>
          </a:p>
        </p:txBody>
      </p:sp>
      <p:sp>
        <p:nvSpPr>
          <p:cNvPr id="74809" name="Rectangles 74808"/>
          <p:cNvSpPr/>
          <p:nvPr/>
        </p:nvSpPr>
        <p:spPr>
          <a:xfrm>
            <a:off x="227013" y="1998663"/>
            <a:ext cx="5292725" cy="3911600"/>
          </a:xfrm>
          <a:prstGeom prst="rect">
            <a:avLst/>
          </a:prstGeom>
          <a:noFill/>
          <a:ln w="9525" cap="flat" cmpd="sng">
            <a:solidFill>
              <a:srgbClr val="FF0000"/>
            </a:solidFill>
            <a:prstDash val="solid"/>
            <a:miter/>
            <a:headEnd type="none" w="med" len="med"/>
            <a:tailEnd type="none" w="med" len="med"/>
          </a:ln>
        </p:spPr>
        <p:txBody>
          <a:bodyPr anchor="ctr" anchorCtr="0">
            <a:spAutoFit/>
          </a:bodyPr>
          <a:p>
            <a:r>
              <a:rPr sz="2500" dirty="0">
                <a:latin typeface="Times New Roman" panose="02020603050405020304" charset="0"/>
                <a:cs typeface="Times New Roman" panose="02020603050405020304" charset="0"/>
              </a:rPr>
              <a:t>Truyền thống dân tộc góp phần tích cực vào quá trình phát triển của mỗi cá nhân, là nền tảng cho lòng tự hào, tự tôn, cho sự phát triển lành mạnh và hạnh phúc của mỗi người. Giá trị các truyền thống là nền tảng để xây dựng đất nước phát triển vững mạnh, là sức mạnh và bản sắc riêng của Việt Nam trong quả trình hội nhập quốc tế </a:t>
            </a:r>
            <a:endParaRPr sz="25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808"/>
                                        </p:tgtEl>
                                        <p:attrNameLst>
                                          <p:attrName>style.visibility</p:attrName>
                                        </p:attrNameLst>
                                      </p:cBhvr>
                                      <p:to>
                                        <p:strVal val="visible"/>
                                      </p:to>
                                    </p:set>
                                    <p:animEffect transition="in" filter="blinds(horizontal)">
                                      <p:cBhvr>
                                        <p:cTn id="7" dur="500"/>
                                        <p:tgtEl>
                                          <p:spTgt spid="748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par>
                                <p:cTn id="13" presetID="3" presetClass="entr" presetSubtype="1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4802"/>
                                        </p:tgtEl>
                                        <p:attrNameLst>
                                          <p:attrName>style.visibility</p:attrName>
                                        </p:attrNameLst>
                                      </p:cBhvr>
                                      <p:to>
                                        <p:strVal val="visible"/>
                                      </p:to>
                                    </p:set>
                                    <p:animEffect transition="in" filter="blinds(horizontal)">
                                      <p:cBhvr>
                                        <p:cTn id="18" dur="500"/>
                                        <p:tgtEl>
                                          <p:spTgt spid="74802"/>
                                        </p:tgtEl>
                                      </p:cBhvr>
                                    </p:animEffect>
                                  </p:childTnLst>
                                </p:cTn>
                              </p:par>
                              <p:par>
                                <p:cTn id="19" presetID="3" presetClass="entr" presetSubtype="1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blinds(horizontal)">
                                      <p:cBhvr>
                                        <p:cTn id="21" dur="500"/>
                                        <p:tgtEl>
                                          <p:spTgt spid="4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linds(horizontal)">
                                      <p:cBhvr>
                                        <p:cTn id="26" dur="500"/>
                                        <p:tgtEl>
                                          <p:spTgt spid="24"/>
                                        </p:tgtEl>
                                      </p:cBhvr>
                                    </p:animEffect>
                                  </p:childTnLst>
                                </p:cTn>
                              </p:par>
                              <p:par>
                                <p:cTn id="27" presetID="3" presetClass="entr" presetSubtype="1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linds(horizontal)">
                                      <p:cBhvr>
                                        <p:cTn id="29" dur="500"/>
                                        <p:tgtEl>
                                          <p:spTgt spid="3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74804"/>
                                        </p:tgtEl>
                                        <p:attrNameLst>
                                          <p:attrName>style.visibility</p:attrName>
                                        </p:attrNameLst>
                                      </p:cBhvr>
                                      <p:to>
                                        <p:strVal val="visible"/>
                                      </p:to>
                                    </p:set>
                                    <p:animEffect transition="in" filter="blinds(horizontal)">
                                      <p:cBhvr>
                                        <p:cTn id="32" dur="500"/>
                                        <p:tgtEl>
                                          <p:spTgt spid="74804"/>
                                        </p:tgtEl>
                                      </p:cBhvr>
                                    </p:animEffect>
                                  </p:childTnLst>
                                </p:cTn>
                              </p:par>
                              <p:par>
                                <p:cTn id="33" presetID="3" presetClass="entr" presetSubtype="1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linds(horizontal)">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linds(horizontal)">
                                      <p:cBhvr>
                                        <p:cTn id="40" dur="500"/>
                                        <p:tgtEl>
                                          <p:spTgt spid="23"/>
                                        </p:tgtEl>
                                      </p:cBhvr>
                                    </p:animEffect>
                                  </p:childTnLst>
                                </p:cTn>
                              </p:par>
                              <p:par>
                                <p:cTn id="41" presetID="3" presetClass="entr" presetSubtype="1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linds(horizontal)">
                                      <p:cBhvr>
                                        <p:cTn id="43" dur="500"/>
                                        <p:tgtEl>
                                          <p:spTgt spid="31"/>
                                        </p:tgtEl>
                                      </p:cBhvr>
                                    </p:animEffect>
                                  </p:childTnLst>
                                </p:cTn>
                              </p:par>
                              <p:par>
                                <p:cTn id="44" presetID="3" presetClass="entr" presetSubtype="10"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blinds(horizontal)">
                                      <p:cBhvr>
                                        <p:cTn id="46" dur="500"/>
                                        <p:tgtEl>
                                          <p:spTgt spid="5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74805"/>
                                        </p:tgtEl>
                                        <p:attrNameLst>
                                          <p:attrName>style.visibility</p:attrName>
                                        </p:attrNameLst>
                                      </p:cBhvr>
                                      <p:to>
                                        <p:strVal val="visible"/>
                                      </p:to>
                                    </p:set>
                                    <p:animEffect transition="in" filter="blinds(horizontal)">
                                      <p:cBhvr>
                                        <p:cTn id="49" dur="500"/>
                                        <p:tgtEl>
                                          <p:spTgt spid="7480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linds(horizontal)">
                                      <p:cBhvr>
                                        <p:cTn id="54" dur="500"/>
                                        <p:tgtEl>
                                          <p:spTgt spid="22"/>
                                        </p:tgtEl>
                                      </p:cBhvr>
                                    </p:animEffect>
                                  </p:childTnLst>
                                </p:cTn>
                              </p:par>
                              <p:par>
                                <p:cTn id="55" presetID="3" presetClass="entr" presetSubtype="1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linds(horizontal)">
                                      <p:cBhvr>
                                        <p:cTn id="57" dur="500"/>
                                        <p:tgtEl>
                                          <p:spTgt spid="30"/>
                                        </p:tgtEl>
                                      </p:cBhvr>
                                    </p:animEffect>
                                  </p:childTnLst>
                                </p:cTn>
                              </p:par>
                              <p:par>
                                <p:cTn id="58" presetID="3" presetClass="entr" presetSubtype="10" fill="hold"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blinds(horizontal)">
                                      <p:cBhvr>
                                        <p:cTn id="60" dur="500"/>
                                        <p:tgtEl>
                                          <p:spTgt spid="52"/>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74806"/>
                                        </p:tgtEl>
                                        <p:attrNameLst>
                                          <p:attrName>style.visibility</p:attrName>
                                        </p:attrNameLst>
                                      </p:cBhvr>
                                      <p:to>
                                        <p:strVal val="visible"/>
                                      </p:to>
                                    </p:set>
                                    <p:animEffect transition="in" filter="blinds(horizontal)">
                                      <p:cBhvr>
                                        <p:cTn id="63" dur="500"/>
                                        <p:tgtEl>
                                          <p:spTgt spid="7480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blinds(horizontal)">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74809"/>
                                        </p:tgtEl>
                                        <p:attrNameLst>
                                          <p:attrName>style.visibility</p:attrName>
                                        </p:attrNameLst>
                                      </p:cBhvr>
                                      <p:to>
                                        <p:strVal val="visible"/>
                                      </p:to>
                                    </p:set>
                                    <p:animEffect transition="in" filter="blinds(horizontal)">
                                      <p:cBhvr>
                                        <p:cTn id="73" dur="500"/>
                                        <p:tgtEl>
                                          <p:spTgt spid="74809"/>
                                        </p:tgtEl>
                                      </p:cBhvr>
                                    </p:animEffect>
                                  </p:childTnLst>
                                </p:cTn>
                              </p:par>
                              <p:par>
                                <p:cTn id="74" presetID="3" presetClass="entr" presetSubtype="10"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blinds(horizontal)">
                                      <p:cBhvr>
                                        <p:cTn id="76" dur="500"/>
                                        <p:tgtEl>
                                          <p:spTgt spid="28"/>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74807"/>
                                        </p:tgtEl>
                                        <p:attrNameLst>
                                          <p:attrName>style.visibility</p:attrName>
                                        </p:attrNameLst>
                                      </p:cBhvr>
                                      <p:to>
                                        <p:strVal val="visible"/>
                                      </p:to>
                                    </p:set>
                                    <p:animEffect transition="in" filter="blinds(horizontal)">
                                      <p:cBhvr>
                                        <p:cTn id="79" dur="500"/>
                                        <p:tgtEl>
                                          <p:spTgt spid="74807"/>
                                        </p:tgtEl>
                                      </p:cBhvr>
                                    </p:animEffect>
                                  </p:childTnLst>
                                </p:cTn>
                              </p:par>
                              <p:par>
                                <p:cTn id="80" presetID="3" presetClass="entr" presetSubtype="10" fill="hold"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blinds(horizontal)">
                                      <p:cBhvr>
                                        <p:cTn id="8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6" grpId="0" animBg="1"/>
      <p:bldP spid="27" grpId="0" animBg="1"/>
      <p:bldP spid="74802" grpId="0"/>
      <p:bldP spid="74804" grpId="0"/>
      <p:bldP spid="74805" grpId="0"/>
      <p:bldP spid="74806" grpId="0"/>
      <p:bldP spid="74807" grpId="0"/>
      <p:bldP spid="74808" grpId="0"/>
      <p:bldP spid="7480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601" name="Rectangles 58600"/>
          <p:cNvSpPr/>
          <p:nvPr/>
        </p:nvSpPr>
        <p:spPr>
          <a:xfrm>
            <a:off x="42863" y="32068"/>
            <a:ext cx="8673465" cy="475615"/>
          </a:xfrm>
          <a:prstGeom prst="rect">
            <a:avLst/>
          </a:prstGeom>
          <a:noFill/>
          <a:ln w="9525">
            <a:noFill/>
          </a:ln>
        </p:spPr>
        <p:txBody>
          <a:bodyPr wrap="none" anchor="ctr" anchorCtr="0">
            <a:spAutoFit/>
          </a:bodyPr>
          <a:p>
            <a:r>
              <a:rPr sz="2500" b="1" dirty="0">
                <a:latin typeface="Times New Roman" panose="02020603050405020304" charset="0"/>
                <a:cs typeface="Times New Roman" panose="02020603050405020304" charset="0"/>
              </a:rPr>
              <a:t>2. Biểu hiện của lòng tự hào về truyền thống dân tộc Việt Nam</a:t>
            </a:r>
            <a:r>
              <a:rPr sz="2500" dirty="0">
                <a:latin typeface="Times New Roman" panose="02020603050405020304" charset="0"/>
                <a:cs typeface="Times New Roman" panose="02020603050405020304" charset="0"/>
              </a:rPr>
              <a:t> </a:t>
            </a:r>
            <a:endParaRPr sz="2500" dirty="0">
              <a:latin typeface="Times New Roman" panose="02020603050405020304" charset="0"/>
              <a:cs typeface="Times New Roman" panose="02020603050405020304" charset="0"/>
            </a:endParaRPr>
          </a:p>
        </p:txBody>
      </p:sp>
      <p:sp>
        <p:nvSpPr>
          <p:cNvPr id="58602" name="Rectangles 58601"/>
          <p:cNvSpPr/>
          <p:nvPr/>
        </p:nvSpPr>
        <p:spPr>
          <a:xfrm>
            <a:off x="1541463" y="681038"/>
            <a:ext cx="10455275" cy="854075"/>
          </a:xfrm>
          <a:prstGeom prst="rect">
            <a:avLst/>
          </a:prstGeom>
          <a:noFill/>
          <a:ln w="9525">
            <a:noFill/>
          </a:ln>
        </p:spPr>
        <p:txBody>
          <a:bodyPr anchor="ctr" anchorCtr="0">
            <a:spAutoFit/>
          </a:bodyPr>
          <a:p>
            <a:r>
              <a:rPr sz="2500" dirty="0">
                <a:solidFill>
                  <a:srgbClr val="0000CC"/>
                </a:solidFill>
                <a:latin typeface="Times New Roman" panose="02020603050405020304" charset="0"/>
                <a:cs typeface="Times New Roman" panose="02020603050405020304" charset="0"/>
              </a:rPr>
              <a:t>Em hãy nêu biểu hiện của lòng tự hào về những truyền thống dân tộc Việt Nam qua những thông tin trên </a:t>
            </a:r>
            <a:endParaRPr sz="2500" dirty="0">
              <a:solidFill>
                <a:srgbClr val="0000CC"/>
              </a:solidFill>
              <a:latin typeface="Times New Roman" panose="02020603050405020304" charset="0"/>
              <a:cs typeface="Times New Roman" panose="02020603050405020304" charset="0"/>
            </a:endParaRPr>
          </a:p>
        </p:txBody>
      </p:sp>
      <p:pic>
        <p:nvPicPr>
          <p:cNvPr id="58603" name="Picture 58602" descr="3 câu hỏi tiết lộ mọi điều về ứng viên | Cẩm nang tuyển dụng"/>
          <p:cNvPicPr>
            <a:picLocks noChangeAspect="1"/>
          </p:cNvPicPr>
          <p:nvPr/>
        </p:nvPicPr>
        <p:blipFill>
          <a:blip r:embed="rId1"/>
          <a:stretch>
            <a:fillRect/>
          </a:stretch>
        </p:blipFill>
        <p:spPr>
          <a:xfrm>
            <a:off x="215900" y="550863"/>
            <a:ext cx="1081088" cy="1123950"/>
          </a:xfrm>
          <a:prstGeom prst="rect">
            <a:avLst/>
          </a:prstGeom>
          <a:noFill/>
          <a:ln w="9525">
            <a:noFill/>
          </a:ln>
        </p:spPr>
      </p:pic>
      <p:sp>
        <p:nvSpPr>
          <p:cNvPr id="58604" name="Rectangles 58603"/>
          <p:cNvSpPr/>
          <p:nvPr/>
        </p:nvSpPr>
        <p:spPr>
          <a:xfrm>
            <a:off x="227013" y="1724025"/>
            <a:ext cx="11650662" cy="3792538"/>
          </a:xfrm>
          <a:prstGeom prst="rect">
            <a:avLst/>
          </a:prstGeom>
          <a:noFill/>
          <a:ln w="15875" cap="flat" cmpd="sng">
            <a:solidFill>
              <a:srgbClr val="FF0000"/>
            </a:solidFill>
            <a:prstDash val="dash"/>
            <a:miter/>
            <a:headEnd type="none" w="med" len="med"/>
            <a:tailEnd type="none" w="med" len="med"/>
          </a:ln>
        </p:spPr>
        <p:txBody>
          <a:bodyPr anchor="ctr" anchorCtr="0">
            <a:spAutoFit/>
          </a:bodyPr>
          <a:p>
            <a:r>
              <a:rPr sz="2200" dirty="0">
                <a:latin typeface="Times New Roman" panose="02020603050405020304" charset="0"/>
                <a:cs typeface="Times New Roman" panose="02020603050405020304" charset="0"/>
              </a:rPr>
              <a:t>Kỉ niệm 73 năm Thương binh liệt sĩ (27/7/1947 - 27/7/2020), lễ gặp mặt đại biểu 300 mẹ Việt Nam anh hùng toàn quốc diễn ra tại Hà Nội là chương trình nhằm tri ân sâu sắc công lao và những hi sinh của các Mẹ. Những năm qua, bên cạnh các chính sách ưu đãi của Đảng, Nhà nước, toàn xã hội cũng luôn thể hiện lòng biết ơn bằng những việc làm thiết thực, như phong trào "Áo lụa tặng bà" của các cháu thiếu nhi cả nước, phong trào "Tấm chăn tặng mẹ" của các tổ chức, đoàn thể xã hội đến việc xây dựng Quỹ Đền ơn đáp nghãi, Nhà tình nghĩa,.... Đặc biệt việc chăm lo, phụng dươcng các Mẹ Việt Nam Anh hùng đã trở thành một chính sách lớn của Đảng, Nhà nước, đến nay, sau 25 năm thực hiện Pháp lệnh quy định danh hiệu vinh dự Nhà nước "Bà mẹ Việt Nma anh hùng". Đảng, Nhà nước đã phong tặng và truy tặng 139.275 Bà mẹ Việt Nam Anh hùng, trong đó hiện có 4.962 Mẹ còn sống đang được các cơ quan, tổ chức và gia đình phụng dưỡng. </a:t>
            </a:r>
            <a:endParaRPr sz="2200" dirty="0">
              <a:latin typeface="Times New Roman" panose="02020603050405020304" charset="0"/>
              <a:cs typeface="Times New Roman" panose="02020603050405020304" charset="0"/>
            </a:endParaRPr>
          </a:p>
        </p:txBody>
      </p:sp>
      <p:sp>
        <p:nvSpPr>
          <p:cNvPr id="58605" name="Rectangles 58604"/>
          <p:cNvSpPr/>
          <p:nvPr/>
        </p:nvSpPr>
        <p:spPr>
          <a:xfrm>
            <a:off x="2862263" y="5861050"/>
            <a:ext cx="8939212" cy="625475"/>
          </a:xfrm>
          <a:prstGeom prst="rect">
            <a:avLst/>
          </a:prstGeom>
          <a:solidFill>
            <a:srgbClr val="FFCC99"/>
          </a:solidFill>
          <a:ln w="9525">
            <a:noFill/>
          </a:ln>
        </p:spPr>
        <p:txBody>
          <a:bodyPr wrap="none" anchor="ctr" anchorCtr="0">
            <a:spAutoFit/>
          </a:bodyPr>
          <a:p>
            <a:r>
              <a:rPr sz="3500" dirty="0">
                <a:latin typeface="Times New Roman" panose="02020603050405020304" charset="0"/>
                <a:cs typeface="Times New Roman" panose="02020603050405020304" charset="0"/>
              </a:rPr>
              <a:t>Lòng biết ơn bằng những việc làm thiết thực</a:t>
            </a:r>
            <a:endParaRPr sz="3500" dirty="0">
              <a:latin typeface="Times New Roman" panose="02020603050405020304" charset="0"/>
              <a:cs typeface="Times New Roman" panose="02020603050405020304" charset="0"/>
            </a:endParaRPr>
          </a:p>
        </p:txBody>
      </p:sp>
      <p:grpSp>
        <p:nvGrpSpPr>
          <p:cNvPr id="58606" name="Group 6"/>
          <p:cNvGrpSpPr/>
          <p:nvPr/>
        </p:nvGrpSpPr>
        <p:grpSpPr>
          <a:xfrm>
            <a:off x="371475" y="5745163"/>
            <a:ext cx="1800225" cy="900112"/>
            <a:chOff x="827584" y="2369185"/>
            <a:chExt cx="1800000" cy="900000"/>
          </a:xfrm>
        </p:grpSpPr>
        <p:sp>
          <p:nvSpPr>
            <p:cNvPr id="40" name="Right Arrow 7"/>
            <p:cNvSpPr/>
            <p:nvPr/>
          </p:nvSpPr>
          <p:spPr>
            <a:xfrm>
              <a:off x="827584" y="2369185"/>
              <a:ext cx="1800000" cy="900000"/>
            </a:xfrm>
            <a:prstGeom prst="rightArrow">
              <a:avLst/>
            </a:prstGeom>
            <a:solidFill>
              <a:schemeClr val="accent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42" name="Rectangle 9"/>
            <p:cNvSpPr/>
            <p:nvPr/>
          </p:nvSpPr>
          <p:spPr>
            <a:xfrm>
              <a:off x="1159330" y="2410455"/>
              <a:ext cx="828571" cy="828571"/>
            </a:xfrm>
            <a:prstGeom prst="rect">
              <a:avLst/>
            </a:prstGeom>
            <a:solidFill>
              <a:schemeClr val="accent6"/>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58609" name="Text Placeholder 12"/>
            <p:cNvSpPr txBox="1"/>
            <p:nvPr/>
          </p:nvSpPr>
          <p:spPr>
            <a:xfrm>
              <a:off x="1291518" y="2608898"/>
              <a:ext cx="565207" cy="420574"/>
            </a:xfrm>
            <a:prstGeom prst="rect">
              <a:avLst/>
            </a:prstGeom>
            <a:noFill/>
            <a:ln w="9525">
              <a:noFill/>
            </a:ln>
          </p:spPr>
          <p:txBody>
            <a:bodyPr lIns="0" tIns="0" rIns="0" bIns="0" anchor="ctr" anchorCtr="0"/>
            <a:p>
              <a:pPr algn="ctr">
                <a:spcBef>
                  <a:spcPct val="20000"/>
                </a:spcBef>
              </a:pPr>
              <a:endParaRPr lang="en-US" altLang="x-none" sz="3200" b="1">
                <a:solidFill>
                  <a:schemeClr val="bg1"/>
                </a:solidFill>
                <a:ea typeface="Arial Unicode MS" pitchFamily="34"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601"/>
                                        </p:tgtEl>
                                        <p:attrNameLst>
                                          <p:attrName>style.visibility</p:attrName>
                                        </p:attrNameLst>
                                      </p:cBhvr>
                                      <p:to>
                                        <p:strVal val="visible"/>
                                      </p:to>
                                    </p:set>
                                    <p:animEffect transition="in" filter="blinds(horizontal)">
                                      <p:cBhvr>
                                        <p:cTn id="7" dur="500"/>
                                        <p:tgtEl>
                                          <p:spTgt spid="586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8603"/>
                                        </p:tgtEl>
                                        <p:attrNameLst>
                                          <p:attrName>style.visibility</p:attrName>
                                        </p:attrNameLst>
                                      </p:cBhvr>
                                      <p:to>
                                        <p:strVal val="visible"/>
                                      </p:to>
                                    </p:set>
                                    <p:animEffect transition="in" filter="blinds(horizontal)">
                                      <p:cBhvr>
                                        <p:cTn id="12" dur="500"/>
                                        <p:tgtEl>
                                          <p:spTgt spid="5860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8602"/>
                                        </p:tgtEl>
                                        <p:attrNameLst>
                                          <p:attrName>style.visibility</p:attrName>
                                        </p:attrNameLst>
                                      </p:cBhvr>
                                      <p:to>
                                        <p:strVal val="visible"/>
                                      </p:to>
                                    </p:set>
                                    <p:animEffect transition="in" filter="blinds(horizontal)">
                                      <p:cBhvr>
                                        <p:cTn id="15" dur="500"/>
                                        <p:tgtEl>
                                          <p:spTgt spid="5860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8604"/>
                                        </p:tgtEl>
                                        <p:attrNameLst>
                                          <p:attrName>style.visibility</p:attrName>
                                        </p:attrNameLst>
                                      </p:cBhvr>
                                      <p:to>
                                        <p:strVal val="visible"/>
                                      </p:to>
                                    </p:set>
                                    <p:animEffect transition="in" filter="blinds(horizontal)">
                                      <p:cBhvr>
                                        <p:cTn id="20" dur="500"/>
                                        <p:tgtEl>
                                          <p:spTgt spid="5860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8606"/>
                                        </p:tgtEl>
                                        <p:attrNameLst>
                                          <p:attrName>style.visibility</p:attrName>
                                        </p:attrNameLst>
                                      </p:cBhvr>
                                      <p:to>
                                        <p:strVal val="visible"/>
                                      </p:to>
                                    </p:set>
                                    <p:animEffect transition="in" filter="blinds(horizontal)">
                                      <p:cBhvr>
                                        <p:cTn id="25" dur="500"/>
                                        <p:tgtEl>
                                          <p:spTgt spid="5860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8605"/>
                                        </p:tgtEl>
                                        <p:attrNameLst>
                                          <p:attrName>style.visibility</p:attrName>
                                        </p:attrNameLst>
                                      </p:cBhvr>
                                      <p:to>
                                        <p:strVal val="visible"/>
                                      </p:to>
                                    </p:set>
                                    <p:animEffect transition="in" filter="blinds(horizontal)">
                                      <p:cBhvr>
                                        <p:cTn id="30" dur="500"/>
                                        <p:tgtEl>
                                          <p:spTgt spid="58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01" grpId="0"/>
      <p:bldP spid="58602" grpId="0"/>
      <p:bldP spid="58604" grpId="0" animBg="1"/>
      <p:bldP spid="5860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13170</Words>
  <PresentationFormat/>
  <Paragraphs>267</Paragraphs>
  <Slides>25</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Arial</vt:lpstr>
      <vt:lpstr>SimSun</vt:lpstr>
      <vt:lpstr>Wingdings</vt:lpstr>
      <vt:lpstr>Times New Roman</vt:lpstr>
      <vt:lpstr>Calibri</vt:lpstr>
      <vt:lpstr>Arial Unicode MS</vt:lpstr>
      <vt:lpstr>Malgun Gothic</vt:lpstr>
      <vt:lpstr>Microsoft YaHei</vt:lpstr>
      <vt:lpstr>Arial Unicode MS</vt:lpstr>
      <vt:lpstr>Calibri Light</vt:lpstr>
      <vt:lpstr>YF补 汉仪夏日体+黑白emoji</vt:lpstr>
      <vt:lpstr>Arial</vt:lpstr>
      <vt:lpstr>【苹果】迟暮朝朝醉晚灯</vt:lpstr>
      <vt:lpstr>Segoe UI Symbol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2020-09-08T15:37:00Z</dcterms:created>
  <dcterms:modified xsi:type="dcterms:W3CDTF">2023-09-06T14:24:00Z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12C7CD57B0904F35844E9B9FD8D62DDA_12</vt:lpwstr>
  </property>
  <property fmtid="{D5CDD505-2E9C-101B-9397-08002B2CF9AE}" pid="3" name="KSOProductBuildVer">
    <vt:lpwstr>1033-12.2.0.13201</vt:lpwstr>
  </property>
</Properties>
</file>