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78" r:id="rId4"/>
    <p:sldId id="258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75" r:id="rId14"/>
    <p:sldId id="281" r:id="rId15"/>
    <p:sldId id="282" r:id="rId16"/>
    <p:sldId id="283" r:id="rId17"/>
    <p:sldId id="279" r:id="rId18"/>
    <p:sldId id="268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THAO.pps#14. Slide 14" TargetMode="Externa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hyperlink" Target="THAO.pps#15. Slide 15" TargetMode="External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hyperlink" Target="THAO.pps#14. Slide 14" TargetMode="External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hyperlink" Target="THAO.pps#15. Slide 15" TargetMode="Externa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568" y="84"/>
            <a:ext cx="12189432" cy="6855751"/>
          </a:xfrm>
          <a:prstGeom prst="rect">
            <a:avLst/>
          </a:prstGeom>
        </p:spPr>
      </p:pic>
      <p:sp>
        <p:nvSpPr>
          <p:cNvPr id="27" name="矩形: 剪去对角 26"/>
          <p:cNvSpPr/>
          <p:nvPr/>
        </p:nvSpPr>
        <p:spPr>
          <a:xfrm>
            <a:off x="2575159" y="558419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altLang="zh-CN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 ...</a:t>
            </a:r>
            <a:endParaRPr lang="vi-VN" altLang="zh-C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2409" y="1193605"/>
            <a:ext cx="6627159" cy="5664239"/>
          </a:xfrm>
          <a:prstGeom prst="rect">
            <a:avLst/>
          </a:prstGeom>
        </p:spPr>
      </p:pic>
      <p:pic>
        <p:nvPicPr>
          <p:cNvPr id="19" name="图片 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9868140" y="14481"/>
            <a:ext cx="1295400" cy="1387929"/>
          </a:xfrm>
          <a:prstGeom prst="rect">
            <a:avLst/>
          </a:prstGeom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042421">
            <a:off x="10308553" y="538090"/>
            <a:ext cx="1477329" cy="1055065"/>
          </a:xfrm>
          <a:prstGeom prst="rect">
            <a:avLst/>
          </a:prstGeom>
        </p:spPr>
      </p:pic>
      <p:pic>
        <p:nvPicPr>
          <p:cNvPr id="21" name="图片 1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1042421">
            <a:off x="11492471" y="1053458"/>
            <a:ext cx="617479" cy="4409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574925" y="1147445"/>
            <a:ext cx="6598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10: VĂN BẢN THÔNG TIN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36420" y="1826260"/>
            <a:ext cx="91541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VIẾT: </a:t>
            </a:r>
            <a:r>
              <a:rPr lang="en-US" sz="4000" b="1">
                <a:solidFill>
                  <a:srgbClr val="1D41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TÓM TẮT VĂN BẢN THEO YÊU CẦU KHÁC NHAU VỀ ĐỘ DÀI</a:t>
            </a:r>
            <a:endParaRPr lang="en-US" sz="4000" b="1">
              <a:solidFill>
                <a:srgbClr val="1D41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485130" y="3827145"/>
            <a:ext cx="48939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THÙY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Bái Tử Long 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488430" y="5989320"/>
            <a:ext cx="55600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Cẩm Phả, ngày 18 tháng 03, năm 2022</a:t>
            </a:r>
            <a:endParaRPr lang="vi-VN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9" name="Content Placeholder 8"/>
          <p:cNvGraphicFramePr/>
          <p:nvPr>
            <p:ph idx="1"/>
          </p:nvPr>
        </p:nvGraphicFramePr>
        <p:xfrm>
          <a:off x="708660" y="365125"/>
          <a:ext cx="10860405" cy="620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230"/>
                <a:gridCol w="3248025"/>
                <a:gridCol w="6407150"/>
              </a:tblGrid>
              <a:tr h="66865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vi-V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2 -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L</a:t>
                      </a:r>
                      <a:r>
                        <a:rPr lang="vi-V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DÀN Ý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3855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 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nội dung chính của văn bản “Phương tiện vận chuyển của các dân tộc thiểu số Việt Nam ngày xưa”?</a:t>
                      </a:r>
                      <a:endParaRPr lang="en-US" sz="2000" b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 bản đã cung cấp các thông tin về phương tiện vận chuyển của các dân tộc thiểu số Việt Nam ngày xưa.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6265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 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phương tiện vận chuyển của các dân tộc ở các vùng miền:</a:t>
                      </a:r>
                      <a:endParaRPr lang="en-US" sz="2000" b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Miền núi phía Bắc</a:t>
                      </a:r>
                      <a:endParaRPr lang="en-US" sz="2000" b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Tây Nguyên </a:t>
                      </a:r>
                      <a:endParaRPr lang="en-US" sz="2000" b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-Phương tiện vận chuyển của các các dân tộc miền núi phía Bắc: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+Ban đầu: đi bộ là chính 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Dân tộc Khang, La Ha, Mảng sinh sống ở ven sông Đà, sông Mã, sông Lam...di chuyển bằng thuyền.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Người Sán Dìu dùng xe quệt trâu+Người Mông, Hà Nhi, Dao cưỡi ngựa-Phương tiện vận chuyển của các các dân tộc ở Tây Nguyên: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Dùng thuyền độc mộc, dùng mảng, bè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Người Gia - rai, Ê - đê, Mnông dùng ngựa, voi,...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27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 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tài liệu tham khảo</a:t>
                      </a:r>
                      <a:endParaRPr lang="en-US" sz="2000" b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 số tài liệu tham khảo: Tang thương ngẫu lục, Phạm Thận Duật, Văn đài ngoại ngữ, Dư địa chí...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30250" y="446405"/>
            <a:ext cx="10256520" cy="622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vi-VN" altLang="en-US" sz="32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32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15900" y="1492885"/>
            <a:ext cx="119767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Điền từ còn thiếu vào chỗ chấm để hoàn thành khái niệm sau: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văn bản theo .........(1)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khác nhau về độ dài là .........(1)....... nội dung ..............(2).......... thành các văn bản tóm tắt có ...........(3)......... khác nhau.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41325" y="4188460"/>
            <a:ext cx="722249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(1)yêu cầu</a:t>
            </a:r>
            <a:endParaRPr 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(2)chuyển</a:t>
            </a:r>
            <a:endParaRPr 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văn bản gốc</a:t>
            </a:r>
            <a:endParaRPr 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(4)độ dài</a:t>
            </a:r>
            <a:endParaRPr 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3" grpId="0" build="p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vi-VN" altLang="en-US" sz="32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32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15900" y="1492885"/>
            <a:ext cx="1197673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2: Các bước để tóm tắt văn bản theo yêu cầu về độ dài là gì?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A.Lập dàn ý; tìm ý, chuẩn bị; viết bài; kiểm tra và sửa chữa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B.Chuẩn bị; lập dàn ý, tìm ý;  viết bài; kiểm tra và sửa chữa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C.Chuẩn bị; tìm ý, lập dàn ý; viết bài; kiểm tra và sửa chữa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D.Chuẩn bị; tìm ý, lập dàn ý; kiểm tra và sửa chữa và viết bài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41325" y="4188460"/>
            <a:ext cx="7222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đáp án C</a:t>
            </a:r>
            <a:endParaRPr 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build="p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vi-VN" altLang="en-US" sz="32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32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15900" y="1492885"/>
            <a:ext cx="1197673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3: Nội dung của văn bản tóm tắt cần phải bám sát với nguyên bản đúng hay sai?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A.Đúng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41325" y="4188460"/>
            <a:ext cx="7222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đáp án </a:t>
            </a: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build="p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vi-VN" altLang="en-US" sz="32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altLang="en-US" sz="32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15900" y="1492885"/>
            <a:ext cx="119767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4: Trong các thao tác để thực hiện tóm tắt văn bản theo yêu cầu về độ dài theo em thao tác nào là quan trọng nhất, vì sao?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11785" y="2625725"/>
            <a:ext cx="112852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 i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Gợi ý</a:t>
            </a:r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có thể lựa chọn thao tác mà học sinh nhận thấy là quan trọng nhất, chỉ cần đưa ra kiến giải hợp lí và thuyết phục.</a:t>
            </a:r>
            <a:endParaRPr 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Thao tác đọc kĩ văn bản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Vì: Khi đọc kĩ ta mới nắm chắc được nội dung của văn bản và lựa chọn những nội dung chính để đưa vào văn bản tóm tắt cho hợp lí.</a:t>
            </a:r>
            <a:endParaRPr lang="vi-VN" altLang="en-US" sz="28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 uiExpand="1" build="p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</a:t>
            </a:r>
            <a:endParaRPr lang="en-US" sz="32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15900" y="1492885"/>
            <a:ext cx="11976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văn bả</a:t>
            </a:r>
            <a:r>
              <a:rPr 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n Ghe xuồng Nam Bộ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bằng một đoạn văn từ 8- 10 dòng.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0805" y="0"/>
            <a:ext cx="12101195" cy="6858000"/>
          </a:xfrm>
          <a:prstGeom prst="rect">
            <a:avLst/>
          </a:prstGeom>
        </p:spPr>
      </p:pic>
      <p:sp>
        <p:nvSpPr>
          <p:cNvPr id="7" name="Flowchart: Extract 6"/>
          <p:cNvSpPr/>
          <p:nvPr/>
        </p:nvSpPr>
        <p:spPr>
          <a:xfrm>
            <a:off x="90805" y="0"/>
            <a:ext cx="7953375" cy="1520825"/>
          </a:xfrm>
          <a:prstGeom prst="flowChartExtra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  <a:endParaRPr lang="vi-V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946150" y="1617345"/>
            <a:ext cx="6284595" cy="48831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l"/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cũ: 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nội dung đã được hướng dẫn tìm hiểu trên lớp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các bài tập 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*Bài mới:</a:t>
            </a:r>
            <a:endParaRPr lang="vi-VN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Soạn bài </a:t>
            </a:r>
            <a:r>
              <a:rPr lang="vi-VN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Viết tường trình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theo hệ thống câu hỏi trong sách giáo khoa và phần kiến thức ngữ văn GSK- Trang 76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gì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9385" y="58420"/>
            <a:ext cx="11963400" cy="6799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ext Box 7"/>
          <p:cNvSpPr txBox="1"/>
          <p:nvPr/>
        </p:nvSpPr>
        <p:spPr>
          <a:xfrm>
            <a:off x="3893820" y="96520"/>
            <a:ext cx="4404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36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 ĐỘNG</a:t>
            </a:r>
            <a:endParaRPr lang="vi-VN" altLang="en-US" sz="36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531495" y="591185"/>
            <a:ext cx="112363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Em hãy chỉ ra 4 sự việc chính tương ứng với 4 bức tranh và tóm tắt ngắn gọn văn bản </a:t>
            </a:r>
            <a:r>
              <a:rPr lang="vi-V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lão đánh cá và con cá vàng</a:t>
            </a:r>
            <a:r>
              <a:rPr lang="vi-VN" alt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của nhà văn Puskin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7" name="Picture 5" descr="Picture 052"/>
          <p:cNvPicPr>
            <a:picLocks noGrp="1" noChangeAspect="1" noChangeArrowheads="1"/>
          </p:cNvPicPr>
          <p:nvPr>
            <p:ph type="title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" y="2629535"/>
            <a:ext cx="2125345" cy="2012950"/>
          </a:xfrm>
          <a:noFill/>
        </p:spPr>
      </p:pic>
      <p:pic>
        <p:nvPicPr>
          <p:cNvPr id="79875" name="Picture 3" descr="con ca vang">
            <a:hlinkClick r:id="rId2" tooltip="Liên kết đến Slide 15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3084830"/>
            <a:ext cx="2839720" cy="212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tranh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970" y="2512060"/>
            <a:ext cx="283972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 descr="IM000652">
            <a:hlinkClick r:id="rId5" tooltip="Liên kết đến Slide 1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23960" y="3215005"/>
            <a:ext cx="2944495" cy="2659380"/>
          </a:xfrm>
        </p:spPr>
      </p:pic>
      <p:sp>
        <p:nvSpPr>
          <p:cNvPr id="3" name="Text Box 2"/>
          <p:cNvSpPr txBox="1"/>
          <p:nvPr/>
        </p:nvSpPr>
        <p:spPr>
          <a:xfrm>
            <a:off x="531495" y="4953635"/>
            <a:ext cx="1519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342640" y="5414010"/>
            <a:ext cx="1519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388735" y="4864100"/>
            <a:ext cx="1519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542145" y="6423660"/>
            <a:ext cx="1519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9877" name="Picture 5" descr="Picture 052"/>
          <p:cNvPicPr>
            <a:picLocks noGrp="1" noChangeAspect="1" noChangeArrowheads="1"/>
          </p:cNvPicPr>
          <p:nvPr>
            <p:ph type="title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5675" y="114935"/>
            <a:ext cx="2620010" cy="2481580"/>
          </a:xfrm>
          <a:noFill/>
        </p:spPr>
      </p:pic>
      <p:pic>
        <p:nvPicPr>
          <p:cNvPr id="79875" name="Picture 3" descr="con ca vang">
            <a:hlinkClick r:id="rId2" tooltip="Liên kết đến Slide 15"/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476625"/>
            <a:ext cx="2524760" cy="20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 descr="tranh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152400"/>
            <a:ext cx="3202940" cy="254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4" name="Picture 2" descr="IM000652">
            <a:hlinkClick r:id="rId5" tooltip="Liên kết đến Slide 13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4305" y="3526155"/>
            <a:ext cx="2593975" cy="2343785"/>
          </a:xfrm>
        </p:spPr>
      </p:pic>
      <p:sp>
        <p:nvSpPr>
          <p:cNvPr id="3" name="Text Box 2"/>
          <p:cNvSpPr txBox="1"/>
          <p:nvPr/>
        </p:nvSpPr>
        <p:spPr>
          <a:xfrm>
            <a:off x="502285" y="2520315"/>
            <a:ext cx="47326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(1). Vợ chồng ông lão đánh cá với cuộc sống nghèo khổ.</a:t>
            </a:r>
            <a:endParaRPr lang="vi-VN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05155" y="5659120"/>
            <a:ext cx="42367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Ông lão đánh cá bắt được con cá vàng rồi thả nó về biển, cá vàng hứa sẽ đền ơn ông.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899150" y="2696210"/>
            <a:ext cx="5566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Sau khi nghe chuyện, mụ vợ mắng ông lão và đòi cá vàng trả ơn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5758815" y="5843905"/>
            <a:ext cx="61341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vi-VN" alt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.Hai vợ chồng trở lại cuộc sống nghèo khổ với túp lều nát và cái máng lợn sứt mẻ…</a:t>
            </a:r>
            <a:endParaRPr lang="en-US" alt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065270" y="118745"/>
            <a:ext cx="7910195" cy="63696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1.Khái niệm:</a:t>
            </a:r>
            <a:endParaRPr 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-Tóm tắt văn bản theo yêu cầu khác nhau về độ dài là chuyển nội dung văn bản gốc thành các văn bản tóm tắt có độ dài khác nhau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Mục đích</a:t>
            </a:r>
            <a:endParaRPr 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Ghi chép làm tài liệu, dẫn chứng, kể người khác nghe.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Để dễ nhớ, để hiểu, đánh giá nội dung văn bản.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Bồi dưỡng kĩ năng tìm ý, lập dàn ý của bài thực hành viết văn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Yêu cầu</a:t>
            </a:r>
            <a:endParaRPr 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Nội dung: Trung thành với văn bản gốc.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Hình thức: Đảm bảo về độ dài theo yêu cầu; văn bản/đoạn văn.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4.Các thao tác chính:</a:t>
            </a:r>
            <a:endParaRPr lang="en-US" sz="24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Đọc kĩ văn bản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Ghi lại các ý chính theo hệ thống ý lớn, ý nhỏ, các bằng chứng, ví dụ minh họa...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Sắp xếp các ý và lời văn của văn bản tóm tắt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0" y="1882140"/>
            <a:ext cx="4160520" cy="205867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6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</a:t>
            </a:r>
            <a:r>
              <a:rPr lang="vi-VN" altLang="en-US" b="1">
                <a:solidFill>
                  <a:srgbClr val="1D41D5"/>
                </a:solidFill>
              </a:rPr>
              <a:t> </a:t>
            </a:r>
            <a:endParaRPr lang="vi-VN" altLang="en-US" b="1">
              <a:solidFill>
                <a:srgbClr val="1D41D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hevron 3"/>
          <p:cNvSpPr/>
          <p:nvPr/>
        </p:nvSpPr>
        <p:spPr>
          <a:xfrm>
            <a:off x="581660" y="685165"/>
            <a:ext cx="2921635" cy="117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endParaRPr lang="vi-VN" altLang="en-US" sz="3200" b="1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98595" y="156845"/>
            <a:ext cx="7761605" cy="223139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vi-VN" altLang="en-US"/>
              <a:t>               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bài: Tóm tắt văn bản “Phương tiện vận chuyển của các dân tộc thiểu số Việt Nam ngày xưa” theo hai yêu cầu: 5 - 7 dòng và 10 - 12 dòng.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6101080" y="2388235"/>
            <a:ext cx="3392805" cy="1604645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vi-VN" alt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bước cần thực hiện</a:t>
            </a:r>
            <a:endParaRPr lang="vi-VN" alt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395345" y="4019550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: Chuẩn bị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395345" y="462978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đề, tìm ý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395345" y="5341620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3395345" y="605345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Kiểm tra và sửa chữa</a:t>
            </a:r>
            <a:endParaRPr lang="vi-V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 Box 11"/>
          <p:cNvSpPr txBox="1"/>
          <p:nvPr/>
        </p:nvSpPr>
        <p:spPr>
          <a:xfrm>
            <a:off x="1685925" y="768985"/>
            <a:ext cx="8408035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1: Chuẩn bị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1413510" y="1694815"/>
            <a:ext cx="95218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Đọc lại văn bản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Xem lại các yêu cầu và thao tác tóm tắt đã được hướng dẫn.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Dự kiến trình bày văn bản: Đoạn văn/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văn/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gạch đầu dòng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uild="p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Table 4"/>
          <p:cNvGraphicFramePr/>
          <p:nvPr/>
        </p:nvGraphicFramePr>
        <p:xfrm>
          <a:off x="6096000" y="1372743"/>
          <a:ext cx="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37401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3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10375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Bố cục của đoạn văn có mấy phần</a:t>
                      </a:r>
                      <a:endParaRPr lang="en-US" sz="3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35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Mỗi phần của đoạn văn nêu những nội dung gì?</a:t>
                      </a:r>
                      <a:r>
                        <a:rPr lang="en-US" sz="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11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Chọn nội dung gì để phù hợp với độ dài của đoạn văn </a:t>
                      </a:r>
                      <a:endParaRPr lang="en-US" sz="3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/>
          <p:nvPr/>
        </p:nvGraphicFramePr>
        <p:xfrm>
          <a:off x="306705" y="1087120"/>
          <a:ext cx="5303520" cy="34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55"/>
                <a:gridCol w="1663065"/>
              </a:tblGrid>
              <a:tr h="609600">
                <a:tc gridSpan="2">
                  <a:txBody>
                    <a:bodyPr/>
                    <a:p>
                      <a:pPr indent="0" algn="ctr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vi-VN" alt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1-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47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của đoạn văn có mấy phần</a:t>
                      </a: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7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 phần của đoạn văn nêu những nội dung gì?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7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 nội dung gì để phù hợp với độ dài của đoạn văn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/>
          <p:nvPr/>
        </p:nvGraphicFramePr>
        <p:xfrm>
          <a:off x="6370320" y="942975"/>
          <a:ext cx="5403850" cy="422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265"/>
                <a:gridCol w="2736215"/>
                <a:gridCol w="1436370"/>
              </a:tblGrid>
              <a:tr h="58864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vi-VN" alt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2 -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L</a:t>
                      </a:r>
                      <a:r>
                        <a:rPr lang="vi-VN" alt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DÀN Ý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104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 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nội dung chính của văn bản “Phương tiện vận chuyển của các dân tộc thiểu số Việt Nam ngày xưa”?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042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 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phương tiện vận chuyển của các dân tộc ở các vùng miền:+ Miền núi phía Bắc+ Tây Nguyên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86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 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tài liệu tham khảo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3504565" y="228600"/>
            <a:ext cx="6069330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Tìm hiểu đề, tìm ý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" name="Table 4"/>
          <p:cNvGraphicFramePr/>
          <p:nvPr/>
        </p:nvGraphicFramePr>
        <p:xfrm>
          <a:off x="6096000" y="1372743"/>
          <a:ext cx="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374015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3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103759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Bố cục của đoạn văn có mấy phần</a:t>
                      </a:r>
                      <a:endParaRPr lang="en-US" sz="3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351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Mỗi phần của đoạn văn nêu những nội dung gì?</a:t>
                      </a:r>
                      <a:r>
                        <a:rPr lang="en-US" sz="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11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3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Chọn nội dung gì để phù hợp với độ dài của đoạn văn </a:t>
                      </a:r>
                      <a:endParaRPr lang="en-US" sz="3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3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/>
          <p:nvPr/>
        </p:nvGraphicFramePr>
        <p:xfrm>
          <a:off x="425450" y="2790825"/>
          <a:ext cx="5303520" cy="345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455"/>
                <a:gridCol w="1663065"/>
              </a:tblGrid>
              <a:tr h="609600">
                <a:tc gridSpan="2">
                  <a:txBody>
                    <a:bodyPr/>
                    <a:p>
                      <a:pPr indent="0" algn="ctr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vi-VN" alt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1- 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947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của đoạn văn có mấy phần</a:t>
                      </a: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7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 phần của đoạn văn nêu những nội dung gì?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9474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 nội dung gì để phù hợp với độ dài của đoạn văn</a:t>
                      </a:r>
                      <a:r>
                        <a:rPr lang="vi-VN" alt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alt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28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/>
          <p:nvPr/>
        </p:nvGraphicFramePr>
        <p:xfrm>
          <a:off x="6198235" y="2473960"/>
          <a:ext cx="5403850" cy="4225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265"/>
                <a:gridCol w="2736215"/>
                <a:gridCol w="1436370"/>
              </a:tblGrid>
              <a:tr h="588645">
                <a:tc grid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vi-VN" alt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2 -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L</a:t>
                      </a:r>
                      <a:r>
                        <a:rPr lang="vi-VN" alt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Ậ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DÀN Ý</a:t>
                      </a: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1049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 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nội dung chính của văn bản “Phương tiện vận chuyển của các dân tộc thiểu số Việt Nam ngày xưa”?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0426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 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phương tiện vận chuyển của các dân tộc ở các vùng miền:+ Miền núi phía Bắc+ Tây Nguyên</a:t>
                      </a: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886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 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tài liệu tham khảo</a:t>
                      </a:r>
                      <a:endParaRPr lang="en-US" sz="20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3580130" y="99060"/>
            <a:ext cx="6069330" cy="460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2: Tìm hiểu đề, tìm ý</a:t>
            </a:r>
            <a:endParaRPr lang="vi-V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0495" y="559435"/>
            <a:ext cx="1145159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Hoạt động nhóm (theo cặp đôi)</a:t>
            </a:r>
            <a:endParaRPr lang="vi-V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cầu: Hoàn thiện những nội dung trong các phiếu học tập bằng việc trả lời các câu hỏi.</a:t>
            </a:r>
            <a:endParaRPr lang="vi-V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gian:</a:t>
            </a:r>
            <a:endParaRPr lang="vi-V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4 phút - phiếu 1</a:t>
            </a:r>
            <a:endParaRPr lang="vi-V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6 phút - phiếu 2</a:t>
            </a:r>
            <a:endParaRPr lang="vi-V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5" name="Table 4"/>
          <p:cNvGraphicFramePr/>
          <p:nvPr/>
        </p:nvGraphicFramePr>
        <p:xfrm>
          <a:off x="6096000" y="1601343"/>
          <a:ext cx="0" cy="4526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153670">
                <a:tc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" b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1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6146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Bố cục của đoạn văn có mấy phần</a:t>
                      </a:r>
                      <a:endParaRPr 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thành 3 phần: mở đoạn, thân đoạn, kết đoạn</a:t>
                      </a:r>
                      <a:endParaRPr lang="en-US" sz="1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366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Mỗi phần của đoạn văn nêu những nội dung gì?</a:t>
                      </a:r>
                      <a:r>
                        <a:rPr lang="en-US" sz="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Nội dung của mở đoạn: khái quát nội dung của văn bản Thân đoạn: Tóm tắt các phương tiện vận chuyển của các dân tộc ở miền núi phía Bắc và Tây Nguyên.-Kết đoạn: Giới thiệu các tài liệu tham khảo.</a:t>
                      </a:r>
                      <a:endParaRPr lang="en-US" sz="1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42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Chọn nội dung gì để phù hợp với độ dài của đoạn văn </a:t>
                      </a:r>
                      <a:endParaRPr lang="en-US" sz="1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Tóm tắt nội dung đảm bảo đầy đủ các dân tộc ở mỗi miền và phương tiện di chuyển của họ.</a:t>
                      </a:r>
                      <a:endParaRPr lang="en-US" sz="1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Content Placeholder 6"/>
          <p:cNvGraphicFramePr/>
          <p:nvPr>
            <p:ph idx="1"/>
          </p:nvPr>
        </p:nvGraphicFramePr>
        <p:xfrm>
          <a:off x="933450" y="807720"/>
          <a:ext cx="10325735" cy="455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635"/>
                <a:gridCol w="7404100"/>
              </a:tblGrid>
              <a:tr h="805180">
                <a:tc gridSpan="2">
                  <a:txBody>
                    <a:bodyPr/>
                    <a:p>
                      <a:pPr indent="0" algn="ctr">
                        <a:buNone/>
                      </a:pPr>
                      <a:endParaRPr lang="en-US" sz="20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vi-VN" alt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1- </a:t>
                      </a:r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1251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của đoạn văn có mấy phần</a:t>
                      </a:r>
                      <a:r>
                        <a:rPr lang="vi-VN" alt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altLang="en-US" sz="2000" b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Chia thành 3 phần: mở đoạn, thân đoạn, kết đoạn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09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 phần của đoạn văn nêu những nội dung gì? </a:t>
                      </a:r>
                      <a:endParaRPr lang="en-US" sz="2000" b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Nội dung của mở đoạn: khái quát nội dung của văn bản Thân đoạn: Tóm tắt các phương tiện vận chuyển của các dân tộc ở miền núi phía Bắc và Tây Nguyên.-Kết đoạn: Giới thiệu các tài liệu tham khảo.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25158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vi-VN" alt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000" b="1">
                          <a:solidFill>
                            <a:srgbClr val="1D41D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 nội dung gì để phù hợp với độ dài của đoạn văn </a:t>
                      </a:r>
                      <a:endParaRPr lang="en-US" sz="2000" b="1">
                        <a:solidFill>
                          <a:srgbClr val="1D41D5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Tóm tắt nội dung đảm bảo đầy đủ các dân tộc ở mỗi miền và phương tiện di chuyển của họ.</a:t>
                      </a:r>
                      <a:endParaRPr lang="en-US" sz="2000" b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6721</Words>
  <Application>WPS Presentation</Application>
  <PresentationFormat>Widescreen</PresentationFormat>
  <Paragraphs>282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 THUY</dc:creator>
  <cp:lastModifiedBy>PC THUY</cp:lastModifiedBy>
  <cp:revision>6</cp:revision>
  <dcterms:created xsi:type="dcterms:W3CDTF">2022-03-18T01:50:00Z</dcterms:created>
  <dcterms:modified xsi:type="dcterms:W3CDTF">2022-03-20T10:44:35Z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22609B31965246FDB2B0EE36F5016D01</vt:lpwstr>
  </property>
  <property fmtid="{D5CDD505-2E9C-101B-9397-08002B2CF9AE}" pid="3" name="KSOProductBuildVer">
    <vt:lpwstr>1033-11.2.0.11029</vt:lpwstr>
  </property>
</Properties>
</file>