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8" r:id="rId7"/>
    <p:sldId id="309" r:id="rId8"/>
    <p:sldId id="315" r:id="rId9"/>
    <p:sldId id="310" r:id="rId10"/>
    <p:sldId id="311" r:id="rId11"/>
    <p:sldId id="312" r:id="rId12"/>
    <p:sldId id="313" r:id="rId13"/>
    <p:sldId id="314" r:id="rId14"/>
    <p:sldId id="280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8" d="100"/>
          <a:sy n="38" d="100"/>
        </p:scale>
        <p:origin x="516" y="7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78287" y="4469240"/>
            <a:ext cx="13632086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3155036" y="50637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328535" y="8691054"/>
            <a:ext cx="17825340" cy="907199"/>
            <a:chOff x="7483861" y="7543801"/>
            <a:chExt cx="17825340" cy="907200"/>
          </a:xfrm>
        </p:grpSpPr>
        <p:sp>
          <p:nvSpPr>
            <p:cNvPr id="70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7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4" name="Round Same Side Corner Rectangle 73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1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3330259" y="5460380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410646" y="652493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75475" y="7665588"/>
            <a:ext cx="16100439" cy="861774"/>
            <a:chOff x="644526" y="2766774"/>
            <a:chExt cx="16100439" cy="861774"/>
          </a:xfrm>
        </p:grpSpPr>
        <p:sp>
          <p:nvSpPr>
            <p:cNvPr id="50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475" y="9657673"/>
            <a:ext cx="16840199" cy="861774"/>
            <a:chOff x="644526" y="2766774"/>
            <a:chExt cx="16840199" cy="861774"/>
          </a:xfrm>
        </p:grpSpPr>
        <p:sp>
          <p:nvSpPr>
            <p:cNvPr id="47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28535" y="10748454"/>
            <a:ext cx="14646001" cy="907199"/>
            <a:chOff x="7483861" y="7543801"/>
            <a:chExt cx="14646001" cy="907200"/>
          </a:xfrm>
        </p:grpSpPr>
        <p:sp>
          <p:nvSpPr>
            <p:cNvPr id="41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5" name="Round Same Side Corner Rectangle 44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9" name="TextBox 55"/>
          <p:cNvSpPr txBox="1"/>
          <p:nvPr/>
        </p:nvSpPr>
        <p:spPr>
          <a:xfrm>
            <a:off x="4865743" y="11714656"/>
            <a:ext cx="14992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 THỨC TÍNH KHOẢNG CÁCH TỪ MỘT ĐIỂM ĐẾN MỘT ĐƯỜNG THẲNG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Round Same Side Corner Rectangle 39"/>
          <p:cNvSpPr/>
          <p:nvPr/>
        </p:nvSpPr>
        <p:spPr>
          <a:xfrm>
            <a:off x="3339533" y="11857904"/>
            <a:ext cx="1409204" cy="950867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TextBox 22"/>
          <p:cNvSpPr txBox="1"/>
          <p:nvPr/>
        </p:nvSpPr>
        <p:spPr>
          <a:xfrm>
            <a:off x="2277347" y="3587491"/>
            <a:ext cx="18873953" cy="110796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1: PHƯƠNG TRÌNH ĐƯỜNG THẲNG (</a:t>
            </a:r>
            <a:r>
              <a:rPr lang="en-US" sz="6600" b="1" dirty="0" err="1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600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1)</a:t>
            </a:r>
            <a:endParaRPr lang="en-US" sz="66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Vectơ nào dưới đây là một vectơ chỉ phương của đường thẳng đi qua hai điểm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−3;2</m:t>
                          </m:r>
                        </m:e>
                      </m:d>
                    </m:oMath>
                  </a14:m>
                  <a:r>
                    <a:rPr lang="nl-NL" sz="48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1;4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?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5128" b="-157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442417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924800"/>
            <a:ext cx="22617763" cy="3327974"/>
            <a:chOff x="593981" y="5410200"/>
            <a:chExt cx="22617763" cy="33279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327974"/>
              <a:chOff x="1270510" y="5267367"/>
              <a:chExt cx="22617763" cy="33279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9565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800">
                            <a:latin typeface="Cambria Math"/>
                          </a:rPr>
                          <m:t>4;2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075309"/>
                <a:ext cx="16082366" cy="11726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80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=(4;2)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nl-NL" sz="4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>
                            <a:latin typeface="Cambria Math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cũng là một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vectơ chỉ phương của đường thẳng </a:t>
                </a:r>
                <a14:m>
                  <m:oMath xmlns:m="http://schemas.openxmlformats.org/officeDocument/2006/math">
                    <m:r>
                      <a:rPr lang="nl-NL" sz="4800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9271574"/>
                <a:ext cx="17679955" cy="1664110"/>
              </a:xfrm>
              <a:prstGeom prst="rect">
                <a:avLst/>
              </a:prstGeom>
              <a:blipFill rotWithShape="0">
                <a:blip r:embed="rId9"/>
                <a:stretch>
                  <a:fillRect l="-1586" t="-2564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601624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693940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601625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1423750"/>
            <a:chOff x="534987" y="1793505"/>
            <a:chExt cx="22683477" cy="142375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47550"/>
              <a:chOff x="534987" y="1647866"/>
              <a:chExt cx="22664057" cy="134755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7452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6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−2;3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VE" sz="4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1;−4</m:t>
                          </m:r>
                        </m:e>
                      </m:d>
                    </m:oMath>
                  </a14:m>
                  <a:r>
                    <a:rPr lang="es-VE" sz="4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12465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102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601625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867400"/>
                <a:ext cx="3768083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=3−4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791200"/>
                <a:ext cx="3449086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5823022"/>
                <a:ext cx="3760838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=−4+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823022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8559226"/>
            <a:ext cx="22617763" cy="3861374"/>
            <a:chOff x="593981" y="5410200"/>
            <a:chExt cx="22617763" cy="3861374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3861374"/>
              <a:chOff x="1270510" y="5267367"/>
              <a:chExt cx="22617763" cy="3861374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3489941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 smtClean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đ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qua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a:rPr lang="vi-VN" sz="4600" i="1">
                            <a:latin typeface="Cambria Math"/>
                            <a:ea typeface="Arial"/>
                            <a:cs typeface="Times New Roman"/>
                          </a:rPr>
                          <m:t>𝑀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600" i="1">
                                <a:latin typeface="Cambria Math"/>
                                <a:ea typeface="Arial"/>
                                <a:cs typeface="Times New Roman"/>
                              </a:rPr>
                              <m:t>−2;3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VTCP</m:t>
                        </m:r>
                        <m:r>
                          <a:rPr lang="en-US" sz="46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6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en-US" sz="46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600" i="1">
                                <a:latin typeface="Cambria Math"/>
                              </a:rPr>
                              <m:t>1;−4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ê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s-VE" sz="4600" dirty="0" err="1">
                            <a:latin typeface="Times New Roman"/>
                            <a:ea typeface="Arial"/>
                            <a:cs typeface="Times New Roman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s-VE" sz="4600" dirty="0">
                            <a:latin typeface="Times New Roman"/>
                            <a:ea typeface="Arial"/>
                            <a:cs typeface="Times New Roman"/>
                          </a:rPr>
                          <m:t>: </m:t>
                        </m:r>
                      </m:oMath>
                    </m:oMathPara>
                  </a14:m>
                  <a:endParaRPr lang="en-US" sz="4600" dirty="0" smtClean="0">
                    <a:latin typeface="Times New Roman"/>
                    <a:ea typeface="Arial"/>
                    <a:cs typeface="Times New Roman"/>
                  </a:endParaRPr>
                </a:p>
                <a:p>
                  <a:pPr algn="just">
                    <a:lnSpc>
                      <a:spcPct val="115000"/>
                    </a:lnSpc>
                    <a:spcAft>
                      <a:spcPts val="3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𝑑</m:t>
                            </m:r>
                          </m:e>
                        </m:d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6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eqArrPr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=−2+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&amp;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=3−4</m:t>
                                </m:r>
                                <m:r>
                                  <a:rPr lang="vi-VN" sz="4600" i="1">
                                    <a:latin typeface="Cambria Math"/>
                                    <a:ea typeface="Arial"/>
                                    <a:cs typeface="Times New Roman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vi-VN" sz="4600" dirty="0">
                            <a:latin typeface="Times New Roman"/>
                            <a:ea typeface="Arial"/>
                            <a:cs typeface="Times New Roman"/>
                          </a:rPr>
                          <m:t>.</m:t>
                        </m:r>
                      </m:oMath>
                    </m:oMathPara>
                  </a14:m>
                  <a:endParaRPr lang="en-US" sz="4600" dirty="0">
                    <a:latin typeface="Times New Roman"/>
                    <a:ea typeface="Arial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464" y="6339351"/>
                  <a:ext cx="20186213" cy="293222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305110"/>
            <a:chOff x="534987" y="1793505"/>
            <a:chExt cx="22683477" cy="230511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−3;−1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281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106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2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34886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348865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3+5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456267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Do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m:rPr>
                        <m:nor/>
                      </m:rPr>
                      <a:rPr lang="en-US" sz="4800">
                        <a:latin typeface="Cambria Math"/>
                        <a:ea typeface="Arial"/>
                        <a:cs typeface="Times New Roman"/>
                      </a:rPr>
                      <m:t>//</m:t>
                    </m:r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5;1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. </a:t>
                </a:r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693114"/>
                <a:ext cx="20186213" cy="1046259"/>
              </a:xfrm>
              <a:prstGeom prst="rect">
                <a:avLst/>
              </a:prstGeom>
              <a:blipFill rotWithShape="0">
                <a:blip r:embed="rId8"/>
                <a:stretch>
                  <a:fillRect l="-936" b="-26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Lại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Arial"/>
                        <a:cs typeface="Times New Roman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, do đó phương trình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Arial"/>
                            <a:cs typeface="Times New Roman"/>
                          </a:rPr>
                          <m:t>𝑑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8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201400"/>
                <a:ext cx="18800392" cy="1740028"/>
              </a:xfrm>
              <a:prstGeom prst="rect">
                <a:avLst/>
              </a:prstGeom>
              <a:blipFill rotWithShape="0">
                <a:blip r:embed="rId9"/>
                <a:stretch>
                  <a:fillRect l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23900" y="6248400"/>
            <a:ext cx="4424120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469490" y="6340716"/>
            <a:ext cx="4711940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550326" y="6248400"/>
            <a:ext cx="4336522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6576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2;0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178310" y="6248401"/>
            <a:ext cx="4616554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172645" y="6819050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2026781" y="6514176"/>
                <a:ext cx="3058721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781" y="6514176"/>
                <a:ext cx="3058721" cy="15683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=3−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832" y="6437976"/>
                <a:ext cx="3044295" cy="15683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−2+3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=−2+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0593" y="6469798"/>
                <a:ext cx="3753656" cy="15683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=1−2</m:t>
                              </m:r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0581" y="6469797"/>
                <a:ext cx="3341684" cy="15683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559110" y="8635426"/>
            <a:ext cx="22617763" cy="4774585"/>
            <a:chOff x="1270510" y="5267367"/>
            <a:chExt cx="22617763" cy="4774585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4031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Ta 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𝐴𝐶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b="0" i="1" dirty="0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; </m:t>
                        </m:r>
                        <m:f>
                          <m:f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 dirty="0" err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 err="1" smtClean="0">
                                    <a:latin typeface="Cambria Math" panose="02040503050406030204" pitchFamily="18" charset="0"/>
                                    <a:ea typeface="Arial"/>
                                    <a:cs typeface="Times New Roman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i="1" dirty="0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⇒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(−1;−1)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9220200"/>
                <a:ext cx="20186213" cy="1455921"/>
              </a:xfrm>
              <a:prstGeom prst="rect">
                <a:avLst/>
              </a:prstGeom>
              <a:blipFill rotWithShape="0">
                <a:blip r:embed="rId8"/>
                <a:stretch>
                  <a:fillRect l="-93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𝐶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𝑀</m:t>
                        </m:r>
                      </m:e>
                    </m:acc>
                    <m:r>
                      <a:rPr lang="fr-FR" sz="4800" i="1">
                        <a:latin typeface="Cambria Math"/>
                        <a:ea typeface="Arial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3</m:t>
                        </m:r>
                        <m:r>
                          <a:rPr lang="fr-FR" sz="4800" i="1">
                            <a:latin typeface="Cambria Math"/>
                            <a:ea typeface="Arial"/>
                            <a:cs typeface="Times New Roman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vectơ</a:t>
                </a:r>
                <a:r>
                  <a:rPr lang="vi-VN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chỉ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0515600"/>
                <a:ext cx="15706321" cy="925446"/>
              </a:xfrm>
              <a:prstGeom prst="rect">
                <a:avLst/>
              </a:prstGeom>
              <a:blipFill rotWithShape="0">
                <a:blip r:embed="rId9"/>
                <a:stretch>
                  <a:fillRect l="-1786" t="-4605" r="-69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D</a:t>
                </a:r>
                <a:r>
                  <a:rPr lang="vi-VN" sz="4400" dirty="0">
                    <a:latin typeface="Times New Roman"/>
                    <a:ea typeface="Arial"/>
                    <a:cs typeface="Times New Roman"/>
                  </a:rPr>
                  <a:t>o đó phương trình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4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400" dirty="0" smtClean="0">
                    <a:latin typeface="Times New Roman"/>
                    <a:ea typeface="Arial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=0+3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=3+</m:t>
                            </m:r>
                            <m:r>
                              <a:rPr lang="en-US" sz="44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ℝ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  <a:endParaRPr lang="en-US" sz="4400" dirty="0"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866" y="11506200"/>
                <a:ext cx="18800392" cy="1602683"/>
              </a:xfrm>
              <a:prstGeom prst="rect">
                <a:avLst/>
              </a:prstGeom>
              <a:blipFill rotWithShape="0">
                <a:blip r:embed="rId10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4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232593"/>
            <a:ext cx="21926763" cy="2429210"/>
            <a:chOff x="922775" y="3232593"/>
            <a:chExt cx="21926763" cy="242921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232593"/>
              <a:ext cx="21926763" cy="2429210"/>
              <a:chOff x="920677" y="3232969"/>
              <a:chExt cx="21929301" cy="242949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654766"/>
                <a:ext cx="16545669" cy="1597162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ECTƠ CHỈ PHƯƠNG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 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trùng</a:t>
                  </a:r>
                  <a:r>
                    <a:rPr lang="en-US" sz="4800" dirty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611941"/>
                  <a:ext cx="14996935" cy="15696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8560" b="-2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779270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THAM SỐ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en-US" sz="44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chỉ phương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đó phương trình tham số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nl-NL" sz="4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l-NL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  <m:r>
                                <a:rPr lang="nl-NL" sz="44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>
                          <a:latin typeface="Times New Roman" pitchFamily="18" charset="0"/>
                          <a:cs typeface="Times New Roman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400" i="1">
                              <a:latin typeface="Cambria Math"/>
                            </a:rPr>
                            <m:t>𝑡</m:t>
                          </m:r>
                          <m:r>
                            <a:rPr lang="nl-NL" sz="4400" i="1">
                              <a:latin typeface="Cambria Math"/>
                            </a:rPr>
                            <m:t>∈</m:t>
                          </m:r>
                          <m:r>
                            <a:rPr lang="nl-NL" sz="44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7010400"/>
                  <a:ext cx="15897028" cy="29569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124200"/>
            <a:ext cx="22262517" cy="2700439"/>
            <a:chOff x="1076414" y="4334859"/>
            <a:chExt cx="22262517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05662" cy="2364207"/>
              <a:chOff x="637542" y="1083939"/>
              <a:chExt cx="858684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8684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 đường 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4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song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hoặc 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trùng</a:t>
                    </a:r>
                    <a:r>
                      <a: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617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8560" r="-535" b="-2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580396"/>
            <a:ext cx="12675447" cy="5459204"/>
            <a:chOff x="1390107" y="4038600"/>
            <a:chExt cx="12675447" cy="54592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5421763"/>
              <a:chOff x="1232452" y="2495616"/>
              <a:chExt cx="12675447" cy="54217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50590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14619718" y="7891060"/>
            <a:ext cx="8719213" cy="17208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792699" y="7470086"/>
            <a:ext cx="2104870" cy="42097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4963899" y="7891060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927296" y="6854287"/>
            <a:ext cx="3094903" cy="615799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6852185"/>
                <a:ext cx="918038" cy="7463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</m:oMath>
                  </m:oMathPara>
                </a14:m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301" y="8732189"/>
                <a:ext cx="457200" cy="7463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phương</a:t>
                </a:r>
                <a:endParaRPr lang="en-US" sz="4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582991"/>
                <a:ext cx="12420600" cy="2168222"/>
              </a:xfrm>
              <a:prstGeom prst="rect">
                <a:avLst/>
              </a:prstGeom>
              <a:blipFill rotWithShape="0">
                <a:blip r:embed="rId6"/>
                <a:stretch>
                  <a:fillRect l="-1816" t="-5618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99159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792699" y="8483880"/>
            <a:ext cx="3567455" cy="7134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8128709"/>
                <a:ext cx="367637" cy="746358"/>
              </a:xfrm>
              <a:prstGeom prst="rect">
                <a:avLst/>
              </a:prstGeom>
              <a:blipFill rotWithShape="0">
                <a:blip r:embed="rId7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H="1">
            <a:off x="16845199" y="10390621"/>
            <a:ext cx="4104740" cy="829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4963899" y="11219793"/>
            <a:ext cx="1790416" cy="3429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978831" y="10183021"/>
            <a:ext cx="1043368" cy="207600"/>
          </a:xfrm>
          <a:prstGeom prst="line">
            <a:avLst/>
          </a:prstGeom>
          <a:ln>
            <a:solidFill>
              <a:srgbClr val="263E3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315" y="10180918"/>
                <a:ext cx="367637" cy="746358"/>
              </a:xfrm>
              <a:prstGeom prst="rect">
                <a:avLst/>
              </a:prstGeom>
              <a:blipFill rotWithShape="0">
                <a:blip r:embed="rId8"/>
                <a:stretch>
                  <a:fillRect r="-6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6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330169"/>
            <a:chOff x="1076414" y="4334859"/>
            <a:chExt cx="22325581" cy="4330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993937"/>
              <a:chOff x="637542" y="1083939"/>
              <a:chExt cx="8611674" cy="157243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5724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đó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e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&amp;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l-NL" sz="4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sz="4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nl-NL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nl-NL" sz="48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ℝ</m:t>
                            </m:r>
                          </m:e>
                        </m:d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(1).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Hệ (1) gọi là </a:t>
                    </a:r>
                    <a:r>
                      <a:rPr lang="nl-NL" sz="4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phương trình tham số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của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gọi là tham số.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26668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167"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819400"/>
            <a:chOff x="1390107" y="8382000"/>
            <a:chExt cx="21948824" cy="28194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819400"/>
              <a:chOff x="1390107" y="4038600"/>
              <a:chExt cx="21948824" cy="2819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781959"/>
                <a:chOff x="1232452" y="2495616"/>
                <a:chExt cx="21948824" cy="27819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24192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 phương trình tham số là (1), khi đó </a:t>
                  </a:r>
                  <a14:m>
                    <m:oMath xmlns:m="http://schemas.openxmlformats.org/officeDocument/2006/math"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𝛥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nl-NL" sz="48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𝑎𝑡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NL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nl-NL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𝑏𝑡</m:t>
                          </m:r>
                        </m:e>
                      </m:d>
                    </m:oMath>
                  </a14:m>
                  <a:r>
                    <a:rPr lang="nl-NL" sz="48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marL="685800" indent="-685800">
                    <a:buFont typeface="Arial" panose="020B0604020202020204" pitchFamily="34" charset="0"/>
                    <a:buChar char="•"/>
                  </a:pPr>
                  <a:r>
                    <a:rPr lang="nl-NL" sz="4800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cụ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018005" cy="15696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8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391399"/>
            <a:ext cx="21819676" cy="2971800"/>
            <a:chOff x="1270511" y="5867400"/>
            <a:chExt cx="21819676" cy="328779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3016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3481742"/>
            <a:chOff x="1272674" y="3461657"/>
            <a:chExt cx="21841827" cy="3481742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481742"/>
              <a:chOff x="1268078" y="3405486"/>
              <a:chExt cx="21841827" cy="3481742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30962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=2−3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=5+9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d>
                    </m:oMath>
                  </a14:m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8074485" cy="292759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51" b="-10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0" y="8220690"/>
                <a:ext cx="1875570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33" y="9296400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3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6553200"/>
            <a:ext cx="21819676" cy="67056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752813"/>
            <a:chOff x="1272674" y="3461657"/>
            <a:chExt cx="21841827" cy="2752813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752813"/>
              <a:chOff x="1268078" y="3405486"/>
              <a:chExt cx="21841827" cy="275281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367348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thỏa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(5;−2) 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</a:rPr>
                        <m:t>=(−1;3)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qua 2 điểm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;2)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2" y="3906146"/>
                  <a:ext cx="16078200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44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(5;−2)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=5−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=−2+3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7315200"/>
                <a:ext cx="18755709" cy="2478692"/>
              </a:xfrm>
              <a:prstGeom prst="rect">
                <a:avLst/>
              </a:prstGeom>
              <a:blipFill rotWithShape="0">
                <a:blip r:embed="rId4"/>
                <a:stretch>
                  <a:fillRect l="-1495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thẳng</a:t>
                </a:r>
                <a:r>
                  <a:rPr lang="nl-NL" sz="4800" dirty="0"/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(−1;2)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=(4;−1)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hương trình tham số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=−1+4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447" y="9794596"/>
                <a:ext cx="21044054" cy="3311804"/>
              </a:xfrm>
              <a:prstGeom prst="rect">
                <a:avLst/>
              </a:prstGeom>
              <a:blipFill rotWithShape="0">
                <a:blip r:embed="rId5"/>
                <a:stretch>
                  <a:fillRect l="-1333" t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86747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3657600"/>
                <a:ext cx="21649603" cy="1740028"/>
              </a:xfrm>
              <a:prstGeom prst="rect">
                <a:avLst/>
              </a:prstGeom>
              <a:blipFill rotWithShape="0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có: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suy ra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5562600"/>
                <a:ext cx="19735800" cy="3189206"/>
              </a:xfrm>
              <a:prstGeom prst="rect">
                <a:avLst/>
              </a:prstGeom>
              <a:blipFill rotWithShape="0">
                <a:blip r:embed="rId4"/>
                <a:stretch>
                  <a:fillRect l="-1421" t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9232677"/>
                <a:ext cx="16002000" cy="1168397"/>
              </a:xfrm>
              <a:prstGeom prst="rect">
                <a:avLst/>
              </a:prstGeom>
              <a:blipFill rotWithShape="0">
                <a:blip r:embed="rId5"/>
                <a:stretch>
                  <a:fillRect l="-1752" t="-4712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hệ số góc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00" y="10881944"/>
                <a:ext cx="20193000" cy="1168397"/>
              </a:xfrm>
              <a:prstGeom prst="rect">
                <a:avLst/>
              </a:prstGeom>
              <a:blipFill rotWithShape="0">
                <a:blip r:embed="rId6"/>
                <a:stretch>
                  <a:fillRect l="-1389"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9" name="Group 54"/>
          <p:cNvGrpSpPr/>
          <p:nvPr/>
        </p:nvGrpSpPr>
        <p:grpSpPr>
          <a:xfrm>
            <a:off x="1272674" y="3461657"/>
            <a:ext cx="21841827" cy="4313685"/>
            <a:chOff x="1268078" y="3405486"/>
            <a:chExt cx="21841827" cy="4313685"/>
          </a:xfrm>
        </p:grpSpPr>
        <p:sp>
          <p:nvSpPr>
            <p:cNvPr id="50" name="Rounded Rectangle 49"/>
            <p:cNvSpPr/>
            <p:nvPr/>
          </p:nvSpPr>
          <p:spPr>
            <a:xfrm>
              <a:off x="1268078" y="3790950"/>
              <a:ext cx="21841827" cy="392822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3906146"/>
                <a:ext cx="16078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4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87" y="4906644"/>
                <a:ext cx="3048000" cy="8399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5879905"/>
                <a:ext cx="244031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Không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tồn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tại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118" y="6874422"/>
                <a:ext cx="5488312" cy="769441"/>
              </a:xfrm>
              <a:prstGeom prst="rect">
                <a:avLst/>
              </a:prstGeom>
              <a:blipFill rotWithShape="0">
                <a:blip r:embed="rId6"/>
                <a:stretch>
                  <a:fillRect t="-1349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=(−1;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4840070"/>
                <a:ext cx="4434685" cy="908005"/>
              </a:xfrm>
              <a:prstGeom prst="rect">
                <a:avLst/>
              </a:prstGeom>
              <a:blipFill rotWithShape="0">
                <a:blip r:embed="rId7"/>
                <a:stretch>
                  <a:fillRect l="-6327" t="-6711" b="-34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5851002"/>
                <a:ext cx="359648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=(0;3)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02" y="6784926"/>
                <a:ext cx="3596485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77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69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4" grpId="0"/>
      <p:bldP spid="6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87" name="TextBox 8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76414" y="3747030"/>
            <a:ext cx="22325581" cy="4025369"/>
            <a:chOff x="1076414" y="4334859"/>
            <a:chExt cx="22325581" cy="4025369"/>
          </a:xfrm>
        </p:grpSpPr>
        <p:grpSp>
          <p:nvGrpSpPr>
            <p:cNvPr id="61" name="Group 5"/>
            <p:cNvGrpSpPr/>
            <p:nvPr/>
          </p:nvGrpSpPr>
          <p:grpSpPr>
            <a:xfrm>
              <a:off x="1533269" y="4671091"/>
              <a:ext cx="21868726" cy="3689137"/>
              <a:chOff x="637542" y="1083939"/>
              <a:chExt cx="8611674" cy="14524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637542" y="1083939"/>
                <a:ext cx="8611674" cy="14524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4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≠0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là 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itchFamily="18" charset="0"/>
                        <a:cs typeface="Times New Roman" pitchFamily="18" charset="0"/>
                      </a:rPr>
                      <a:t>ectơ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 chỉ phương 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Khi đó phương trình chính tắc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có dạng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Δ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𝑏</m:t>
                              </m:r>
                            </m:den>
                          </m:f>
                        </m:oMath>
                      </m:oMathPara>
                    </a14:m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Box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1605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7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9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1390107" y="8153400"/>
            <a:ext cx="21948824" cy="2209800"/>
            <a:chOff x="1390107" y="8382000"/>
            <a:chExt cx="21948824" cy="22098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90107" y="8382000"/>
              <a:ext cx="21948824" cy="2209800"/>
              <a:chOff x="1390107" y="4038600"/>
              <a:chExt cx="21948824" cy="2209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90107" y="4076041"/>
                <a:ext cx="21948824" cy="2172359"/>
                <a:chOff x="1232452" y="2495616"/>
                <a:chExt cx="21948824" cy="2172359"/>
              </a:xfrm>
            </p:grpSpPr>
            <p:sp>
              <p:nvSpPr>
                <p:cNvPr id="110" name="Rounded Rectangle 109"/>
                <p:cNvSpPr/>
                <p:nvPr/>
              </p:nvSpPr>
              <p:spPr>
                <a:xfrm>
                  <a:off x="1232452" y="2858285"/>
                  <a:ext cx="21948824" cy="18096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chính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tắc</a:t>
                  </a:r>
                  <a:r>
                    <a:rPr lang="en-US" sz="48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981" y="9456003"/>
                  <a:ext cx="2155140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1" t="-16176" r="-424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42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60960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6096000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60960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3733800"/>
            <a:ext cx="22664057" cy="1908571"/>
            <a:chOff x="534987" y="1869705"/>
            <a:chExt cx="22664057" cy="190857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vectơ chỉ phương của đường thẳng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=−3−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60960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82894" y="61722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2;–3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341080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3;1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3043205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3;–3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342523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7467600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𝑎𝑡</m:t>
                              </m:r>
                            </m:e>
                            <m:e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Arial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vi-VN" sz="4400" i="1">
                                      <a:latin typeface="Cambria Math"/>
                                      <a:ea typeface="Arial"/>
                                      <a:cs typeface="Times New Roman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+</m:t>
                              </m:r>
                              <m:r>
                                <a:rPr lang="vi-VN" sz="44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𝑏𝑡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vi-VN" sz="4400" i="1">
                              <a:latin typeface="Cambria Math"/>
                              <a:ea typeface="Arial"/>
                              <a:cs typeface="Times New Roman"/>
                            </a:rPr>
                            <m:t>𝑢</m:t>
                          </m:r>
                        </m:e>
                      </m:acc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𝑎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𝑏</m:t>
                      </m:r>
                      <m:r>
                        <a:rPr lang="vi-VN" sz="44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09" y="7671374"/>
                <a:ext cx="16892278" cy="19600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=2+3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=−3−</m:t>
                              </m:r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000" dirty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vi-VN" sz="40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=(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3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−1</m:t>
                      </m:r>
                      <m:r>
                        <a:rPr lang="vi-VN" sz="4000" i="1">
                          <a:latin typeface="Cambria Math"/>
                          <a:ea typeface="Arial"/>
                          <a:cs typeface="Times New Roman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000" dirty="0">
                          <a:latin typeface="Times New Roman"/>
                          <a:ea typeface="Arial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6" y="9665275"/>
                <a:ext cx="18926708" cy="14710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756</Words>
  <Application>Microsoft Office PowerPoint</Application>
  <PresentationFormat>Custom</PresentationFormat>
  <Paragraphs>218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85</cp:revision>
  <dcterms:created xsi:type="dcterms:W3CDTF">2013-08-31T11:42:51Z</dcterms:created>
  <dcterms:modified xsi:type="dcterms:W3CDTF">2020-03-19T02:34:43Z</dcterms:modified>
</cp:coreProperties>
</file>