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1" r:id="rId2"/>
    <p:sldId id="322" r:id="rId3"/>
    <p:sldId id="257" r:id="rId4"/>
    <p:sldId id="258" r:id="rId5"/>
    <p:sldId id="259" r:id="rId6"/>
    <p:sldId id="260" r:id="rId7"/>
    <p:sldId id="308" r:id="rId8"/>
    <p:sldId id="261" r:id="rId9"/>
    <p:sldId id="262" r:id="rId10"/>
    <p:sldId id="263" r:id="rId11"/>
    <p:sldId id="287" r:id="rId12"/>
    <p:sldId id="278" r:id="rId13"/>
    <p:sldId id="323" r:id="rId14"/>
    <p:sldId id="309" r:id="rId15"/>
    <p:sldId id="311" r:id="rId16"/>
    <p:sldId id="312" r:id="rId17"/>
    <p:sldId id="324" r:id="rId18"/>
    <p:sldId id="326" r:id="rId19"/>
    <p:sldId id="292" r:id="rId20"/>
    <p:sldId id="313" r:id="rId21"/>
    <p:sldId id="297" r:id="rId22"/>
    <p:sldId id="314" r:id="rId23"/>
    <p:sldId id="298" r:id="rId24"/>
    <p:sldId id="325" r:id="rId25"/>
    <p:sldId id="307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5024"/>
    <a:srgbClr val="008080"/>
    <a:srgbClr val="26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9A50-954D-47FF-84CE-B6E8657F81A4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5E24-0492-4413-BBC8-A055B0947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17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64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4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98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80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178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0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61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113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477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0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93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485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11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5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06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43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275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644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5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36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1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8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0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9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8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7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C9CB6-9622-4195-90BC-90FBD178E36A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8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467557" y="931586"/>
            <a:ext cx="908213" cy="916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367135" y="2832488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572705" y="1367930"/>
            <a:ext cx="9440244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giảng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Hóa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học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10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092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1" name="Picture 2" descr="Sơ đồ lò nung vôi thủ công - Hóa học 9 - Trương Hoàng Anh - Thư viện Tư  liệu giáo dục">
            <a:extLst>
              <a:ext uri="{FF2B5EF4-FFF2-40B4-BE49-F238E27FC236}">
                <a16:creationId xmlns:a16="http://schemas.microsoft.com/office/drawing/2014/main" id="{4E099489-F1EE-4BDF-3C72-BE8692B1C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7692" r="10773" b="19969"/>
          <a:stretch/>
        </p:blipFill>
        <p:spPr bwMode="auto">
          <a:xfrm>
            <a:off x="758697" y="1027957"/>
            <a:ext cx="3209544" cy="32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BB3568D-E08C-B6F3-35C8-A19C849AA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4" r="15369" b="1"/>
          <a:stretch/>
        </p:blipFill>
        <p:spPr>
          <a:xfrm>
            <a:off x="4491228" y="1223142"/>
            <a:ext cx="3209544" cy="299512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CA2E2-71C5-DFA3-F137-77A0004850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43" r="1" b="1"/>
          <a:stretch/>
        </p:blipFill>
        <p:spPr>
          <a:xfrm>
            <a:off x="8263373" y="1251000"/>
            <a:ext cx="3209544" cy="30729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7FECAE-F924-20F1-9020-81F4ED0BC9A0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55DD7-B949-8849-14FE-D7AEA770B890}"/>
              </a:ext>
            </a:extLst>
          </p:cNvPr>
          <p:cNvSpPr txBox="1"/>
          <p:nvPr/>
        </p:nvSpPr>
        <p:spPr>
          <a:xfrm>
            <a:off x="876718" y="4286177"/>
            <a:ext cx="28692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tục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D3F52B-428E-8D42-D347-D9C4CAF06054}"/>
              </a:ext>
            </a:extLst>
          </p:cNvPr>
          <p:cNvSpPr txBox="1"/>
          <p:nvPr/>
        </p:nvSpPr>
        <p:spPr>
          <a:xfrm>
            <a:off x="4851705" y="4680751"/>
            <a:ext cx="2733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D27A5C-64F3-45D7-76A3-B10AF20C3D63}"/>
              </a:ext>
            </a:extLst>
          </p:cNvPr>
          <p:cNvSpPr txBox="1"/>
          <p:nvPr/>
        </p:nvSpPr>
        <p:spPr>
          <a:xfrm>
            <a:off x="8403158" y="4825617"/>
            <a:ext cx="3093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410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24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61" y="0"/>
            <a:ext cx="9047790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812939" y="2549489"/>
            <a:ext cx="8019183" cy="150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spc="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 TÍNH BIẾN THIÊN ENTHALPY CỦA PHẢN ỨNG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89845" y="972891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300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环形箭头 204"/>
          <p:cNvSpPr/>
          <p:nvPr/>
        </p:nvSpPr>
        <p:spPr>
          <a:xfrm rot="5821583">
            <a:off x="2102953" y="1843242"/>
            <a:ext cx="1897225" cy="1896978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4790682"/>
              <a:gd name="adj5" fmla="val 1001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6" name="环形箭头 205"/>
          <p:cNvSpPr/>
          <p:nvPr/>
        </p:nvSpPr>
        <p:spPr>
          <a:xfrm rot="15407819" flipH="1">
            <a:off x="1520808" y="2968757"/>
            <a:ext cx="1897227" cy="1896980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7214319"/>
              <a:gd name="adj5" fmla="val 100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2718614" y="2389604"/>
            <a:ext cx="727098" cy="69248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bg1"/>
                </a:solidFill>
                <a:cs typeface="+mn-ea"/>
              </a:rPr>
              <a:t>01</a:t>
            </a:r>
            <a:endParaRPr lang="zh-CN" altLang="en-US" sz="37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2085621" y="3544516"/>
            <a:ext cx="727098" cy="69248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bg1"/>
                </a:solidFill>
                <a:cs typeface="+mn-ea"/>
              </a:rPr>
              <a:t>02</a:t>
            </a:r>
            <a:endParaRPr lang="zh-CN" altLang="en-US" sz="3700" dirty="0">
              <a:solidFill>
                <a:schemeClr val="bg1"/>
              </a:solidFill>
              <a:cs typeface="+mn-ea"/>
            </a:endParaRPr>
          </a:p>
        </p:txBody>
      </p:sp>
      <p:cxnSp>
        <p:nvCxnSpPr>
          <p:cNvPr id="217" name="直接连接符 216"/>
          <p:cNvCxnSpPr/>
          <p:nvPr/>
        </p:nvCxnSpPr>
        <p:spPr>
          <a:xfrm flipV="1">
            <a:off x="4108972" y="5054487"/>
            <a:ext cx="5187670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 flipV="1">
            <a:off x="4620486" y="2790263"/>
            <a:ext cx="5187670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388" y="0"/>
            <a:ext cx="11063068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 TÍNH BIẾN THIÊN ENTHALPY CỦA PHẢN ỨNG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2DEACC-7B6D-CBE0-B752-1E83A6D89CBC}"/>
              </a:ext>
            </a:extLst>
          </p:cNvPr>
          <p:cNvSpPr txBox="1"/>
          <p:nvPr/>
        </p:nvSpPr>
        <p:spPr>
          <a:xfrm>
            <a:off x="3893234" y="1734217"/>
            <a:ext cx="7505114" cy="940066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ENTHALPY TẠO THÀNH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E2F732-2B77-6363-FDBC-CA72BA190657}"/>
              </a:ext>
            </a:extLst>
          </p:cNvPr>
          <p:cNvSpPr txBox="1"/>
          <p:nvPr/>
        </p:nvSpPr>
        <p:spPr>
          <a:xfrm>
            <a:off x="3758442" y="3995505"/>
            <a:ext cx="7505114" cy="940066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6" grpId="0" animBg="1"/>
      <p:bldP spid="208" grpId="0"/>
      <p:bldP spid="209" grpId="0"/>
      <p:bldP spid="225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98E3CF5-F6AF-EB51-FD3B-19BABE0D13B2}"/>
              </a:ext>
            </a:extLst>
          </p:cNvPr>
          <p:cNvSpPr/>
          <p:nvPr/>
        </p:nvSpPr>
        <p:spPr>
          <a:xfrm>
            <a:off x="167555" y="3243687"/>
            <a:ext cx="11816626" cy="3018568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02444-3CE0-F8FF-8B64-624B083871C0}"/>
              </a:ext>
            </a:extLst>
          </p:cNvPr>
          <p:cNvSpPr txBox="1"/>
          <p:nvPr/>
        </p:nvSpPr>
        <p:spPr>
          <a:xfrm>
            <a:off x="167555" y="138760"/>
            <a:ext cx="11816627" cy="5614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ENTHALPY TẠO THÀNH</a:t>
            </a:r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6FE75-58BF-D6AE-9DBE-B1FEA1F7B4D7}"/>
              </a:ext>
            </a:extLst>
          </p:cNvPr>
          <p:cNvSpPr txBox="1"/>
          <p:nvPr/>
        </p:nvSpPr>
        <p:spPr>
          <a:xfrm>
            <a:off x="2783437" y="878220"/>
            <a:ext cx="7080999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AFF92C-BF60-987C-D3C4-0A20A448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291" y="1823365"/>
            <a:ext cx="9336940" cy="11729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8CDFF6-E3B6-DDA1-803D-EAB08D38294B}"/>
              </a:ext>
            </a:extLst>
          </p:cNvPr>
          <p:cNvSpPr txBox="1"/>
          <p:nvPr/>
        </p:nvSpPr>
        <p:spPr>
          <a:xfrm>
            <a:off x="262564" y="3330728"/>
            <a:ext cx="1137525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2NaCl(s)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2Na(s) + 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35011C-6E2F-A209-A59D-BE3860D3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291" y="5304413"/>
            <a:ext cx="8592836" cy="7716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63E36-723F-AB08-75D1-DF8D5A59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63" y="4429648"/>
            <a:ext cx="10869873" cy="6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29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98E3CF5-F6AF-EB51-FD3B-19BABE0D13B2}"/>
              </a:ext>
            </a:extLst>
          </p:cNvPr>
          <p:cNvSpPr/>
          <p:nvPr/>
        </p:nvSpPr>
        <p:spPr>
          <a:xfrm>
            <a:off x="167555" y="3243687"/>
            <a:ext cx="11816626" cy="3018568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02444-3CE0-F8FF-8B64-624B083871C0}"/>
              </a:ext>
            </a:extLst>
          </p:cNvPr>
          <p:cNvSpPr txBox="1"/>
          <p:nvPr/>
        </p:nvSpPr>
        <p:spPr>
          <a:xfrm>
            <a:off x="167555" y="138760"/>
            <a:ext cx="11816627" cy="5614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ENTHALPY TẠO THÀNH</a:t>
            </a:r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6FE75-58BF-D6AE-9DBE-B1FEA1F7B4D7}"/>
              </a:ext>
            </a:extLst>
          </p:cNvPr>
          <p:cNvSpPr txBox="1"/>
          <p:nvPr/>
        </p:nvSpPr>
        <p:spPr>
          <a:xfrm>
            <a:off x="2783437" y="878220"/>
            <a:ext cx="7080999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AFF92C-BF60-987C-D3C4-0A20A448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291" y="1823365"/>
            <a:ext cx="9336940" cy="11729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8CDFF6-E3B6-DDA1-803D-EAB08D38294B}"/>
              </a:ext>
            </a:extLst>
          </p:cNvPr>
          <p:cNvSpPr txBox="1"/>
          <p:nvPr/>
        </p:nvSpPr>
        <p:spPr>
          <a:xfrm>
            <a:off x="262564" y="3330728"/>
            <a:ext cx="1137525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2NaCl(s)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2Na(s) + 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35011C-6E2F-A209-A59D-BE3860D3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291" y="5304413"/>
            <a:ext cx="8592836" cy="7716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63E36-723F-AB08-75D1-DF8D5A59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63" y="4429648"/>
            <a:ext cx="10869873" cy="6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49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5180-B97F-0A60-936A-B9BEE2D97708}"/>
              </a:ext>
            </a:extLst>
          </p:cNvPr>
          <p:cNvSpPr txBox="1"/>
          <p:nvPr/>
        </p:nvSpPr>
        <p:spPr>
          <a:xfrm>
            <a:off x="221673" y="104774"/>
            <a:ext cx="11872827" cy="9426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94284-1CE9-25BE-FBA2-8554CC60C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76" y="2286276"/>
            <a:ext cx="9108845" cy="69777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FCC82-3F4B-FB40-2146-A7ECF8BE45F6}"/>
              </a:ext>
            </a:extLst>
          </p:cNvPr>
          <p:cNvSpPr txBox="1"/>
          <p:nvPr/>
        </p:nvSpPr>
        <p:spPr>
          <a:xfrm>
            <a:off x="623438" y="3429000"/>
            <a:ext cx="110697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(A), 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(B), 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(M), 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(N)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tất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A, B, M, N.  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1DAE9-B982-4CDE-4BB6-F71871C0ABAA}"/>
              </a:ext>
            </a:extLst>
          </p:cNvPr>
          <p:cNvSpPr txBox="1"/>
          <p:nvPr/>
        </p:nvSpPr>
        <p:spPr>
          <a:xfrm>
            <a:off x="1845144" y="1317971"/>
            <a:ext cx="8501708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339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5180-B97F-0A60-936A-B9BEE2D97708}"/>
              </a:ext>
            </a:extLst>
          </p:cNvPr>
          <p:cNvSpPr txBox="1"/>
          <p:nvPr/>
        </p:nvSpPr>
        <p:spPr>
          <a:xfrm>
            <a:off x="360469" y="1423904"/>
            <a:ext cx="11014111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VD: Cho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H</a:t>
            </a:r>
            <a:r>
              <a:rPr lang="en-US" sz="28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Cl</a:t>
            </a:r>
            <a:r>
              <a:rPr lang="en-US" sz="28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2HCl(g).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03A6F-1C8C-3467-3B21-C32DC4ABCF62}"/>
              </a:ext>
            </a:extLst>
          </p:cNvPr>
          <p:cNvSpPr txBox="1"/>
          <p:nvPr/>
        </p:nvSpPr>
        <p:spPr>
          <a:xfrm>
            <a:off x="2657170" y="500169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			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1D2CA-3C0B-72E6-2E69-3F9A96F27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359" y="2583168"/>
            <a:ext cx="8472955" cy="2310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EB6D51-6A4E-2CDC-AC6C-C01518465E02}"/>
              </a:ext>
            </a:extLst>
          </p:cNvPr>
          <p:cNvSpPr txBox="1"/>
          <p:nvPr/>
        </p:nvSpPr>
        <p:spPr>
          <a:xfrm>
            <a:off x="221673" y="104774"/>
            <a:ext cx="11872827" cy="9426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50401-E93E-327C-7728-CCCCB5229344}"/>
              </a:ext>
            </a:extLst>
          </p:cNvPr>
          <p:cNvSpPr txBox="1"/>
          <p:nvPr/>
        </p:nvSpPr>
        <p:spPr>
          <a:xfrm>
            <a:off x="360469" y="5186362"/>
            <a:ext cx="113607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50245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19" y="2798844"/>
            <a:ext cx="4053720" cy="3771087"/>
          </a:xfrm>
          <a:prstGeom prst="rect">
            <a:avLst/>
          </a:prstGeom>
        </p:spPr>
      </p:pic>
      <p:pic>
        <p:nvPicPr>
          <p:cNvPr id="6" name="Graphic 5" descr="Girl wearing necklace">
            <a:extLst>
              <a:ext uri="{FF2B5EF4-FFF2-40B4-BE49-F238E27FC236}">
                <a16:creationId xmlns:a16="http://schemas.microsoft.com/office/drawing/2014/main" id="{77FD2D2C-8F1C-7DB2-0B2B-57FCB62C9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33" y="851735"/>
            <a:ext cx="1796634" cy="600626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BD5E61-1E25-B53F-D534-E0F161935C7C}"/>
              </a:ext>
            </a:extLst>
          </p:cNvPr>
          <p:cNvSpPr/>
          <p:nvPr/>
        </p:nvSpPr>
        <p:spPr>
          <a:xfrm>
            <a:off x="1458458" y="83780"/>
            <a:ext cx="4559398" cy="288266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F8D0-6E22-35A2-28FC-8840DEB19C69}"/>
              </a:ext>
            </a:extLst>
          </p:cNvPr>
          <p:cNvSpPr txBox="1"/>
          <p:nvPr/>
        </p:nvSpPr>
        <p:spPr>
          <a:xfrm>
            <a:off x="2132884" y="617170"/>
            <a:ext cx="33793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16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53A399-6D1A-D277-A0E9-EB5E8AD8C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395" y="2433052"/>
            <a:ext cx="9148294" cy="16603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097AD2-BD76-74D6-804C-CB85F5BBF34F}"/>
              </a:ext>
            </a:extLst>
          </p:cNvPr>
          <p:cNvSpPr txBox="1"/>
          <p:nvPr/>
        </p:nvSpPr>
        <p:spPr>
          <a:xfrm>
            <a:off x="6377984" y="560419"/>
            <a:ext cx="5655753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– 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C-C)</a:t>
            </a:r>
          </a:p>
        </p:txBody>
      </p:sp>
    </p:spTree>
    <p:extLst>
      <p:ext uri="{BB962C8B-B14F-4D97-AF65-F5344CB8AC3E}">
        <p14:creationId xmlns:p14="http://schemas.microsoft.com/office/powerpoint/2010/main" val="13979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82" y="1767775"/>
            <a:ext cx="3081901" cy="2867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097AD2-BD76-74D6-804C-CB85F5BBF34F}"/>
              </a:ext>
            </a:extLst>
          </p:cNvPr>
          <p:cNvSpPr txBox="1"/>
          <p:nvPr/>
        </p:nvSpPr>
        <p:spPr>
          <a:xfrm>
            <a:off x="366725" y="288069"/>
            <a:ext cx="114585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– 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C-C)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4C2FC-FCB4-5A89-326B-AA4722DFD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92" y="1767775"/>
            <a:ext cx="8111126" cy="3048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DF0386-B1FF-7521-EF8C-9E0ED9C5E1A1}"/>
              </a:ext>
            </a:extLst>
          </p:cNvPr>
          <p:cNvSpPr txBox="1"/>
          <p:nvPr/>
        </p:nvSpPr>
        <p:spPr>
          <a:xfrm>
            <a:off x="1632347" y="5160399"/>
            <a:ext cx="9240441" cy="1196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en-US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C</a:t>
            </a:r>
            <a:r>
              <a:rPr lang="en-US" sz="2800" b="1" baseline="-25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8309001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602839" y="2921168"/>
            <a:ext cx="5243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60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6000" b="1" spc="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4597" y="1197974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3727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4" y="0"/>
            <a:ext cx="5325341" cy="6858000"/>
          </a:xfrm>
          <a:prstGeom prst="rect">
            <a:avLst/>
          </a:prstGeom>
        </p:spPr>
      </p:pic>
      <p:pic>
        <p:nvPicPr>
          <p:cNvPr id="6" name="Graphic 5" descr="Girl wearing necklace">
            <a:extLst>
              <a:ext uri="{FF2B5EF4-FFF2-40B4-BE49-F238E27FC236}">
                <a16:creationId xmlns:a16="http://schemas.microsoft.com/office/drawing/2014/main" id="{77FD2D2C-8F1C-7DB2-0B2B-57FCB62C9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4671" y="679213"/>
            <a:ext cx="1796634" cy="600626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BD5E61-1E25-B53F-D534-E0F161935C7C}"/>
              </a:ext>
            </a:extLst>
          </p:cNvPr>
          <p:cNvSpPr/>
          <p:nvPr/>
        </p:nvSpPr>
        <p:spPr>
          <a:xfrm>
            <a:off x="5695950" y="1126629"/>
            <a:ext cx="4559398" cy="288266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F8D0-6E22-35A2-28FC-8840DEB19C69}"/>
              </a:ext>
            </a:extLst>
          </p:cNvPr>
          <p:cNvSpPr txBox="1"/>
          <p:nvPr/>
        </p:nvSpPr>
        <p:spPr>
          <a:xfrm>
            <a:off x="6413402" y="1613118"/>
            <a:ext cx="33793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16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45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组合 4"/>
          <p:cNvGrpSpPr/>
          <p:nvPr/>
        </p:nvGrpSpPr>
        <p:grpSpPr>
          <a:xfrm>
            <a:off x="4842612" y="4811843"/>
            <a:ext cx="2576513" cy="2578100"/>
            <a:chOff x="4842612" y="4811843"/>
            <a:chExt cx="2576513" cy="2578100"/>
          </a:xfrm>
          <a:solidFill>
            <a:schemeClr val="bg1"/>
          </a:solidFill>
        </p:grpSpPr>
        <p:sp>
          <p:nvSpPr>
            <p:cNvPr id="6" name="Chord 88"/>
            <p:cNvSpPr/>
            <p:nvPr/>
          </p:nvSpPr>
          <p:spPr bwMode="auto">
            <a:xfrm>
              <a:off x="4842612" y="4811843"/>
              <a:ext cx="2576513" cy="2578100"/>
            </a:xfrm>
            <a:prstGeom prst="chord">
              <a:avLst>
                <a:gd name="adj1" fmla="val 10841139"/>
                <a:gd name="adj2" fmla="val 2155198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TextBox 42"/>
            <p:cNvSpPr txBox="1">
              <a:spLocks noChangeArrowheads="1"/>
            </p:cNvSpPr>
            <p:nvPr/>
          </p:nvSpPr>
          <p:spPr bwMode="auto">
            <a:xfrm>
              <a:off x="5050475" y="5553057"/>
              <a:ext cx="2204207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pc="3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Times New Roman" panose="02020603050405020304" pitchFamily="18" charset="0"/>
                </a:rPr>
                <a:t>TỔNG KẾT</a:t>
              </a:r>
              <a:endPara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86531" y="5385638"/>
            <a:ext cx="3060314" cy="1190626"/>
            <a:chOff x="1978762" y="5065843"/>
            <a:chExt cx="2432050" cy="1190626"/>
          </a:xfrm>
          <a:solidFill>
            <a:schemeClr val="bg1"/>
          </a:solidFill>
        </p:grpSpPr>
        <p:cxnSp>
          <p:nvCxnSpPr>
            <p:cNvPr id="9" name="直接连接符 2"/>
            <p:cNvCxnSpPr>
              <a:cxnSpLocks/>
              <a:stCxn id="11" idx="2"/>
            </p:cNvCxnSpPr>
            <p:nvPr/>
          </p:nvCxnSpPr>
          <p:spPr bwMode="auto">
            <a:xfrm flipH="1">
              <a:off x="1978762" y="5876451"/>
              <a:ext cx="1800225" cy="62517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 bwMode="auto">
            <a:xfrm flipH="1" flipV="1">
              <a:off x="1978762" y="5065843"/>
              <a:ext cx="0" cy="873125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85"/>
            <p:cNvSpPr>
              <a:spLocks noChangeAspect="1"/>
            </p:cNvSpPr>
            <p:nvPr/>
          </p:nvSpPr>
          <p:spPr bwMode="auto">
            <a:xfrm>
              <a:off x="3778987" y="5496432"/>
              <a:ext cx="631825" cy="760037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38542" y="2391509"/>
            <a:ext cx="1790139" cy="2472511"/>
            <a:chOff x="3471802" y="2966098"/>
            <a:chExt cx="1575006" cy="1882402"/>
          </a:xfrm>
          <a:solidFill>
            <a:schemeClr val="bg1"/>
          </a:solidFill>
        </p:grpSpPr>
        <p:cxnSp>
          <p:nvCxnSpPr>
            <p:cNvPr id="16" name="直接连接符 15"/>
            <p:cNvCxnSpPr>
              <a:cxnSpLocks/>
            </p:cNvCxnSpPr>
            <p:nvPr/>
          </p:nvCxnSpPr>
          <p:spPr bwMode="auto">
            <a:xfrm flipH="1" flipV="1">
              <a:off x="3490062" y="4527455"/>
              <a:ext cx="931863" cy="0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cxnSpLocks/>
            </p:cNvCxnSpPr>
            <p:nvPr/>
          </p:nvCxnSpPr>
          <p:spPr bwMode="auto">
            <a:xfrm flipH="1" flipV="1">
              <a:off x="3471802" y="2966098"/>
              <a:ext cx="18260" cy="1571108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86"/>
            <p:cNvSpPr>
              <a:spLocks noChangeAspect="1"/>
            </p:cNvSpPr>
            <p:nvPr/>
          </p:nvSpPr>
          <p:spPr bwMode="auto">
            <a:xfrm>
              <a:off x="4351788" y="4213500"/>
              <a:ext cx="695020" cy="635000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55713" y="2359017"/>
            <a:ext cx="2250090" cy="2525249"/>
            <a:chOff x="7234974" y="2910441"/>
            <a:chExt cx="1439863" cy="1944265"/>
          </a:xfrm>
          <a:solidFill>
            <a:schemeClr val="bg1"/>
          </a:solidFill>
        </p:grpSpPr>
        <p:cxnSp>
          <p:nvCxnSpPr>
            <p:cNvPr id="29" name="直接连接符 28"/>
            <p:cNvCxnSpPr>
              <a:cxnSpLocks/>
            </p:cNvCxnSpPr>
            <p:nvPr/>
          </p:nvCxnSpPr>
          <p:spPr bwMode="auto">
            <a:xfrm flipH="1" flipV="1">
              <a:off x="8660551" y="2910441"/>
              <a:ext cx="14286" cy="1626765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 bwMode="auto">
            <a:xfrm flipH="1" flipV="1">
              <a:off x="7728687" y="4537206"/>
              <a:ext cx="931863" cy="0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83"/>
            <p:cNvSpPr>
              <a:spLocks noChangeAspect="1"/>
            </p:cNvSpPr>
            <p:nvPr/>
          </p:nvSpPr>
          <p:spPr bwMode="auto">
            <a:xfrm>
              <a:off x="7234974" y="4219706"/>
              <a:ext cx="493595" cy="635000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endPara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579459" y="4926830"/>
            <a:ext cx="2963590" cy="1392449"/>
            <a:chOff x="7877912" y="5096006"/>
            <a:chExt cx="2433637" cy="1160463"/>
          </a:xfrm>
          <a:solidFill>
            <a:schemeClr val="bg1"/>
          </a:solidFill>
        </p:grpSpPr>
        <p:cxnSp>
          <p:nvCxnSpPr>
            <p:cNvPr id="36" name="直接连接符 35"/>
            <p:cNvCxnSpPr/>
            <p:nvPr/>
          </p:nvCxnSpPr>
          <p:spPr bwMode="auto">
            <a:xfrm flipH="1" flipV="1">
              <a:off x="8511324" y="5969131"/>
              <a:ext cx="1800225" cy="0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 bwMode="auto">
            <a:xfrm flipH="1" flipV="1">
              <a:off x="10311549" y="5096006"/>
              <a:ext cx="0" cy="873125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84"/>
            <p:cNvSpPr>
              <a:spLocks noChangeAspect="1"/>
            </p:cNvSpPr>
            <p:nvPr/>
          </p:nvSpPr>
          <p:spPr bwMode="auto">
            <a:xfrm>
              <a:off x="7877912" y="5623056"/>
              <a:ext cx="633413" cy="633413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  <a:endPara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4EA37F8-3B86-4435-F912-DD8CAF819E12}"/>
              </a:ext>
            </a:extLst>
          </p:cNvPr>
          <p:cNvSpPr txBox="1"/>
          <p:nvPr/>
        </p:nvSpPr>
        <p:spPr>
          <a:xfrm>
            <a:off x="157113" y="3644489"/>
            <a:ext cx="4313960" cy="1938992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7D6F03-7E7A-ECBD-B8A2-057916548FCA}"/>
              </a:ext>
            </a:extLst>
          </p:cNvPr>
          <p:cNvSpPr txBox="1"/>
          <p:nvPr/>
        </p:nvSpPr>
        <p:spPr>
          <a:xfrm>
            <a:off x="623438" y="804892"/>
            <a:ext cx="5067793" cy="156966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4CF2B8-3DF2-4847-D2BB-D071B6D8567E}"/>
              </a:ext>
            </a:extLst>
          </p:cNvPr>
          <p:cNvSpPr txBox="1"/>
          <p:nvPr/>
        </p:nvSpPr>
        <p:spPr>
          <a:xfrm>
            <a:off x="7913321" y="3607477"/>
            <a:ext cx="4121566" cy="156966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5B9837-C15F-053E-069F-F6C5C6F136D6}"/>
              </a:ext>
            </a:extLst>
          </p:cNvPr>
          <p:cNvSpPr txBox="1"/>
          <p:nvPr/>
        </p:nvSpPr>
        <p:spPr>
          <a:xfrm>
            <a:off x="7417245" y="962782"/>
            <a:ext cx="4024418" cy="1200329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55117"/>
      </p:ext>
    </p:extLst>
  </p:cSld>
  <p:clrMapOvr>
    <a:masterClrMapping/>
  </p:clrMapOvr>
  <p:transition spd="med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3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 p14:presetBounceEnd="3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3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51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51" grpId="0" animBg="1"/>
          <p:bldP spid="27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99" y="-140677"/>
            <a:ext cx="7425000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3290383" y="2552751"/>
            <a:ext cx="52432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5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5400" b="1" spc="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879336" y="888485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1618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文本框 38"/>
          <p:cNvSpPr txBox="1"/>
          <p:nvPr/>
        </p:nvSpPr>
        <p:spPr>
          <a:xfrm>
            <a:off x="623438" y="517959"/>
            <a:ext cx="11278510" cy="1118782"/>
          </a:xfrm>
          <a:prstGeom prst="rect">
            <a:avLst/>
          </a:prstGeom>
          <a:solidFill>
            <a:schemeClr val="bg1"/>
          </a:solidFill>
        </p:spPr>
        <p:txBody>
          <a:bodyPr wrap="square" lIns="128539" tIns="64269" rIns="128539" bIns="64269" rtlCol="0">
            <a:spAutoFit/>
          </a:bodyPr>
          <a:lstStyle/>
          <a:p>
            <a:pPr defTabSz="1285286"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7284B-B8D6-9B43-A6E1-3FAED2DFE788}"/>
              </a:ext>
            </a:extLst>
          </p:cNvPr>
          <p:cNvSpPr txBox="1"/>
          <p:nvPr/>
        </p:nvSpPr>
        <p:spPr>
          <a:xfrm>
            <a:off x="854611" y="2073198"/>
            <a:ext cx="10236175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altLang="zh-CN" sz="3200" b="1" dirty="0">
              <a:solidFill>
                <a:srgbClr val="FFFF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thuận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lợi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50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文本框 38"/>
          <p:cNvSpPr txBox="1"/>
          <p:nvPr/>
        </p:nvSpPr>
        <p:spPr>
          <a:xfrm>
            <a:off x="294968" y="348275"/>
            <a:ext cx="11474245" cy="1635847"/>
          </a:xfrm>
          <a:prstGeom prst="rect">
            <a:avLst/>
          </a:prstGeom>
          <a:solidFill>
            <a:schemeClr val="bg1"/>
          </a:solidFill>
        </p:spPr>
        <p:txBody>
          <a:bodyPr wrap="square" lIns="128539" tIns="64269" rIns="128539" bIns="64269" rtlCol="0">
            <a:spAutoFit/>
          </a:bodyPr>
          <a:lstStyle/>
          <a:p>
            <a:pPr defTabSz="1285286"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Cho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N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O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800" dirty="0"/>
              <a:t>→ 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2NO(g).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O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NO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946 kJ mol</a:t>
            </a:r>
            <a:r>
              <a:rPr lang="en-US" altLang="zh-CN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498 kJ mol</a:t>
            </a:r>
            <a:r>
              <a:rPr lang="en-US" altLang="zh-CN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590 kJ mol</a:t>
            </a:r>
            <a:r>
              <a:rPr lang="en-US" altLang="zh-CN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58F72-A68B-3CAF-02AB-28224EC67E57}"/>
                  </a:ext>
                </a:extLst>
              </p:cNvPr>
              <p:cNvSpPr txBox="1"/>
              <p:nvPr/>
            </p:nvSpPr>
            <p:spPr>
              <a:xfrm>
                <a:off x="-105508" y="2828835"/>
                <a:ext cx="1240301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"/>
                          <m:ctrlPr>
                            <a:rPr lang="en-US" sz="3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"/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"/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𝛥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3600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298</m:t>
                                      </m:r>
                                    </m:sub>
                                    <m:sup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bSup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=1.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"/>
                                      <m:endChr m:val=""/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+1.</m:t>
                              </m:r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"/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360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−2.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"/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d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  <m:r>
                            <a:rPr lang="en-US" sz="360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= 946 + 498 – 2.590 = 264 kJ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58F72-A68B-3CAF-02AB-28224EC67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508" y="2828835"/>
                <a:ext cx="12403015" cy="1200329"/>
              </a:xfrm>
              <a:prstGeom prst="rect">
                <a:avLst/>
              </a:prstGeom>
              <a:blipFill>
                <a:blip r:embed="rId4"/>
                <a:stretch>
                  <a:fillRect b="-17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2813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6A603-D6D8-B37F-1B73-5C9ED2AD21B8}"/>
              </a:ext>
            </a:extLst>
          </p:cNvPr>
          <p:cNvSpPr txBox="1"/>
          <p:nvPr/>
        </p:nvSpPr>
        <p:spPr>
          <a:xfrm>
            <a:off x="337625" y="217437"/>
            <a:ext cx="1169025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Cho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CH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4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(g) + 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O → CO(g) + 3H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(g)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enthalpy = 249,9 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Ở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kiện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chuẩn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thu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1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gam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H­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hấp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thu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nhiệt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lượng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bằng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bao 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F8F0B-E080-7526-B49C-C2B66C5E5470}"/>
              </a:ext>
            </a:extLst>
          </p:cNvPr>
          <p:cNvSpPr txBox="1"/>
          <p:nvPr/>
        </p:nvSpPr>
        <p:spPr>
          <a:xfrm>
            <a:off x="501748" y="2372975"/>
            <a:ext cx="116902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mol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H</a:t>
            </a:r>
            <a:r>
              <a:rPr lang="vi-VN" sz="3600" baseline="-25000" dirty="0">
                <a:solidFill>
                  <a:srgbClr val="FFFF00"/>
                </a:solidFill>
                <a:latin typeface="+mj-lt"/>
              </a:rPr>
              <a:t>­2 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là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: 0,5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mol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thu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được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1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gam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H­</a:t>
            </a:r>
            <a:r>
              <a:rPr lang="vi-VN" sz="36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phản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ứng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này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cần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hấp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thu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nhiệt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bằng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: 124,95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kJ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0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018749" y="185458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54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kern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094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615257" y="1848818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1" algn="ctr" defTabSz="974725">
              <a:lnSpc>
                <a:spcPct val="110000"/>
              </a:lnSpc>
            </a:pPr>
            <a:r>
              <a:rPr lang="en-US" altLang="zh-CN" sz="40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 15</a:t>
            </a:r>
          </a:p>
          <a:p>
            <a:pPr lvl="1" algn="ctr" defTabSz="974725">
              <a:lnSpc>
                <a:spcPct val="120000"/>
              </a:lnSpc>
            </a:pPr>
            <a:r>
              <a:rPr lang="en-US" altLang="zh-CN" sz="40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VÀ CÁC TÍNH BIẾN THIÊN ENTHALPY PHẢN ỨNG HÓA HỌC</a:t>
            </a:r>
            <a:endParaRPr lang="zh-CN" altLang="en-US" sz="4000" b="1" kern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038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496707" y="331592"/>
            <a:ext cx="4409898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b="1" spc="3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5284680" y="1115735"/>
            <a:ext cx="2987879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1230401" y="1522347"/>
            <a:ext cx="1494511" cy="855092"/>
            <a:chOff x="6394976" y="760866"/>
            <a:chExt cx="870857" cy="493486"/>
          </a:xfrm>
        </p:grpSpPr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27149" y="803343"/>
              <a:ext cx="406510" cy="408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40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5" name="矩形: 圆角 1">
            <a:extLst>
              <a:ext uri="{FF2B5EF4-FFF2-40B4-BE49-F238E27FC236}">
                <a16:creationId xmlns:a16="http://schemas.microsoft.com/office/drawing/2014/main" id="{C6190911-39D6-5398-80CE-1103C4EFF925}"/>
              </a:ext>
            </a:extLst>
          </p:cNvPr>
          <p:cNvSpPr/>
          <p:nvPr/>
        </p:nvSpPr>
        <p:spPr>
          <a:xfrm>
            <a:off x="1230401" y="3197907"/>
            <a:ext cx="1494511" cy="8550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BF4DC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704B50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34866377-C73C-0146-8091-C1970F17E09F}"/>
              </a:ext>
            </a:extLst>
          </p:cNvPr>
          <p:cNvSpPr txBox="1"/>
          <p:nvPr/>
        </p:nvSpPr>
        <p:spPr>
          <a:xfrm>
            <a:off x="1628841" y="3271509"/>
            <a:ext cx="697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4000" b="1" dirty="0">
              <a:solidFill>
                <a:srgbClr val="273A4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5F5946-3994-595E-CB71-FACBCD8CFE9C}"/>
              </a:ext>
            </a:extLst>
          </p:cNvPr>
          <p:cNvSpPr txBox="1"/>
          <p:nvPr/>
        </p:nvSpPr>
        <p:spPr>
          <a:xfrm>
            <a:off x="3075032" y="1550214"/>
            <a:ext cx="85841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5EE086-4DC5-8ECC-BD84-CDAC9E0AA5CD}"/>
              </a:ext>
            </a:extLst>
          </p:cNvPr>
          <p:cNvSpPr txBox="1"/>
          <p:nvPr/>
        </p:nvSpPr>
        <p:spPr>
          <a:xfrm>
            <a:off x="3081318" y="3202339"/>
            <a:ext cx="85841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 TÍNH BIẾN THIÊN ENTHALPY PHẢN ỨNG.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58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60" y="92333"/>
            <a:ext cx="9108677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436549" y="588447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7F219-6E2C-401D-2478-CAB941C954FB}"/>
              </a:ext>
            </a:extLst>
          </p:cNvPr>
          <p:cNvSpPr txBox="1"/>
          <p:nvPr/>
        </p:nvSpPr>
        <p:spPr>
          <a:xfrm>
            <a:off x="2650614" y="2372102"/>
            <a:ext cx="79071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154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96F41-6E09-A375-28BA-24F7419ECFE3}"/>
              </a:ext>
            </a:extLst>
          </p:cNvPr>
          <p:cNvSpPr txBox="1"/>
          <p:nvPr/>
        </p:nvSpPr>
        <p:spPr>
          <a:xfrm>
            <a:off x="124783" y="3990226"/>
            <a:ext cx="4402863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ƯƠNG 4 NHIỆT ĐỘNG LỰC HOÁ HỌC - ppt κατέβασμα">
            <a:extLst>
              <a:ext uri="{FF2B5EF4-FFF2-40B4-BE49-F238E27FC236}">
                <a16:creationId xmlns:a16="http://schemas.microsoft.com/office/drawing/2014/main" id="{A9B50A9F-F579-8E5E-BC8D-36220FAD0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41600" r="60110" b="23138"/>
          <a:stretch/>
        </p:blipFill>
        <p:spPr bwMode="auto">
          <a:xfrm>
            <a:off x="532015" y="590549"/>
            <a:ext cx="3335789" cy="24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56C30-4F86-3738-3D6B-57C3A15C3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8027"/>
          <a:stretch/>
        </p:blipFill>
        <p:spPr>
          <a:xfrm>
            <a:off x="4573366" y="433118"/>
            <a:ext cx="2623760" cy="281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Phản ứng Oxi hóa - Khử.Phân loại phản ứng trong hóa học vô cơ">
            <a:extLst>
              <a:ext uri="{FF2B5EF4-FFF2-40B4-BE49-F238E27FC236}">
                <a16:creationId xmlns:a16="http://schemas.microsoft.com/office/drawing/2014/main" id="{EA6025F3-FE89-E6C0-688B-CC648824E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7"/>
          <a:stretch/>
        </p:blipFill>
        <p:spPr bwMode="auto">
          <a:xfrm>
            <a:off x="7715015" y="611912"/>
            <a:ext cx="3698012" cy="243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1655A-3A7B-CA7A-AE68-569C0E277E0F}"/>
              </a:ext>
            </a:extLst>
          </p:cNvPr>
          <p:cNvSpPr txBox="1"/>
          <p:nvPr/>
        </p:nvSpPr>
        <p:spPr>
          <a:xfrm>
            <a:off x="4999013" y="3671650"/>
            <a:ext cx="6721618" cy="2194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8895A0-4BAD-1D36-BCFF-FB9145FE6C94}"/>
                  </a:ext>
                </a:extLst>
              </p:cNvPr>
              <p:cNvSpPr txBox="1"/>
              <p:nvPr/>
            </p:nvSpPr>
            <p:spPr>
              <a:xfrm>
                <a:off x="8492043" y="5543045"/>
                <a:ext cx="26237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sz="3600" i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8895A0-4BAD-1D36-BCFF-FB9145FE6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043" y="5543045"/>
                <a:ext cx="262376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6037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ƯƠNG 4 NHIỆT ĐỘNG LỰC HOÁ HỌC - ppt κατέβασμα">
            <a:extLst>
              <a:ext uri="{FF2B5EF4-FFF2-40B4-BE49-F238E27FC236}">
                <a16:creationId xmlns:a16="http://schemas.microsoft.com/office/drawing/2014/main" id="{A9B50A9F-F579-8E5E-BC8D-36220FAD0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6" t="41600" r="2082" b="23138"/>
          <a:stretch/>
        </p:blipFill>
        <p:spPr bwMode="auto">
          <a:xfrm>
            <a:off x="360469" y="676047"/>
            <a:ext cx="3888954" cy="24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56C30-4F86-3738-3D6B-57C3A15C3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44" t="380" r="499" b="7648"/>
          <a:stretch/>
        </p:blipFill>
        <p:spPr>
          <a:xfrm>
            <a:off x="4676720" y="617680"/>
            <a:ext cx="2610997" cy="281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Phản ứng Oxi hóa - Khử.Phân loại phản ứng trong hóa học vô cơ">
            <a:extLst>
              <a:ext uri="{FF2B5EF4-FFF2-40B4-BE49-F238E27FC236}">
                <a16:creationId xmlns:a16="http://schemas.microsoft.com/office/drawing/2014/main" id="{EA6025F3-FE89-E6C0-688B-CC648824E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9" t="-237" r="-376" b="237"/>
          <a:stretch/>
        </p:blipFill>
        <p:spPr bwMode="auto">
          <a:xfrm>
            <a:off x="7715014" y="804718"/>
            <a:ext cx="4034619" cy="243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41655A-3A7B-CA7A-AE68-569C0E277E0F}"/>
              </a:ext>
            </a:extLst>
          </p:cNvPr>
          <p:cNvSpPr txBox="1"/>
          <p:nvPr/>
        </p:nvSpPr>
        <p:spPr>
          <a:xfrm>
            <a:off x="5162718" y="3990226"/>
            <a:ext cx="6586915" cy="1538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B4535-B773-34AE-D135-8BC8AB66168A}"/>
              </a:ext>
            </a:extLst>
          </p:cNvPr>
          <p:cNvSpPr txBox="1"/>
          <p:nvPr/>
        </p:nvSpPr>
        <p:spPr>
          <a:xfrm>
            <a:off x="124784" y="3990226"/>
            <a:ext cx="4732966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D412C-9804-0197-163C-A8CD13AE9D3E}"/>
                  </a:ext>
                </a:extLst>
              </p:cNvPr>
              <p:cNvSpPr txBox="1"/>
              <p:nvPr/>
            </p:nvSpPr>
            <p:spPr>
              <a:xfrm>
                <a:off x="8594739" y="5528600"/>
                <a:ext cx="26237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D412C-9804-0197-163C-A8CD13AE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739" y="5528600"/>
                <a:ext cx="262376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086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0B87BCE-CA7C-EBD5-8698-ECD928B26E64}"/>
              </a:ext>
            </a:extLst>
          </p:cNvPr>
          <p:cNvSpPr txBox="1"/>
          <p:nvPr/>
        </p:nvSpPr>
        <p:spPr>
          <a:xfrm>
            <a:off x="1371600" y="254000"/>
            <a:ext cx="10261600" cy="8896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id="{BB488D16-8417-C6C0-9708-86304AF64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0" y="437927"/>
            <a:ext cx="525938" cy="4857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E0A23B-A5FC-065E-6852-2E43C1F2676A}"/>
              </a:ext>
            </a:extLst>
          </p:cNvPr>
          <p:cNvSpPr txBox="1"/>
          <p:nvPr/>
        </p:nvSpPr>
        <p:spPr>
          <a:xfrm>
            <a:off x="853747" y="1906601"/>
            <a:ext cx="713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+ 2O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+ 2H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44837-EF2F-F4EF-2A9A-1393158BA50B}"/>
              </a:ext>
            </a:extLst>
          </p:cNvPr>
          <p:cNvSpPr txBox="1"/>
          <p:nvPr/>
        </p:nvSpPr>
        <p:spPr>
          <a:xfrm>
            <a:off x="853747" y="2773057"/>
            <a:ext cx="713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+ 5/2 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2CO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7A46AB7-80EC-5CC5-DDCE-87DDBCF4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31" y="2795919"/>
            <a:ext cx="2979242" cy="55672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EBF045-BC93-AD5D-2482-6A42DEF06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932" y="1918793"/>
            <a:ext cx="2979242" cy="55672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616B61D-5AF0-9C38-E7C0-8DF7BD1994DD}"/>
              </a:ext>
            </a:extLst>
          </p:cNvPr>
          <p:cNvSpPr txBox="1"/>
          <p:nvPr/>
        </p:nvSpPr>
        <p:spPr>
          <a:xfrm>
            <a:off x="590779" y="1276127"/>
            <a:ext cx="951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VD: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methane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acetylene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ĐÈN XÌ OXY - ACETYLEN BẠN ĐÃ BIẾT ĐẾN CHƯA?">
            <a:extLst>
              <a:ext uri="{FF2B5EF4-FFF2-40B4-BE49-F238E27FC236}">
                <a16:creationId xmlns:a16="http://schemas.microsoft.com/office/drawing/2014/main" id="{72FD82F6-B760-037B-D565-989BCC7F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33" y="3849328"/>
            <a:ext cx="3871259" cy="24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C79DDB-CC43-CC7E-407C-0178C2EEF44A}"/>
              </a:ext>
            </a:extLst>
          </p:cNvPr>
          <p:cNvSpPr txBox="1"/>
          <p:nvPr/>
        </p:nvSpPr>
        <p:spPr>
          <a:xfrm>
            <a:off x="327810" y="5161038"/>
            <a:ext cx="73118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acetylene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acetylene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1,5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62665-B11C-E7FB-2DE3-03AB85883C91}"/>
              </a:ext>
            </a:extLst>
          </p:cNvPr>
          <p:cNvSpPr txBox="1"/>
          <p:nvPr/>
        </p:nvSpPr>
        <p:spPr>
          <a:xfrm>
            <a:off x="327810" y="3622432"/>
            <a:ext cx="7646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So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  <a:p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acetylene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đèn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hàn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xì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403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2" grpId="0"/>
      <p:bldP spid="44" grpId="0"/>
      <p:bldP spid="1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F0482E-FD85-F746-053F-FE6804CD8E5E}"/>
              </a:ext>
            </a:extLst>
          </p:cNvPr>
          <p:cNvSpPr txBox="1"/>
          <p:nvPr/>
        </p:nvSpPr>
        <p:spPr>
          <a:xfrm>
            <a:off x="83128" y="201121"/>
            <a:ext cx="12108872" cy="5497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2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3A3BD777-9F74-2F1B-CF55-0BDBAD55F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40796"/>
              </p:ext>
            </p:extLst>
          </p:nvPr>
        </p:nvGraphicFramePr>
        <p:xfrm>
          <a:off x="623438" y="1622989"/>
          <a:ext cx="11152926" cy="32118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13726">
                  <a:extLst>
                    <a:ext uri="{9D8B030D-6E8A-4147-A177-3AD203B41FA5}">
                      <a16:colId xmlns:a16="http://schemas.microsoft.com/office/drawing/2014/main" val="3572971652"/>
                    </a:ext>
                  </a:extLst>
                </a:gridCol>
                <a:gridCol w="4294909">
                  <a:extLst>
                    <a:ext uri="{9D8B030D-6E8A-4147-A177-3AD203B41FA5}">
                      <a16:colId xmlns:a16="http://schemas.microsoft.com/office/drawing/2014/main" val="4262881526"/>
                    </a:ext>
                  </a:extLst>
                </a:gridCol>
                <a:gridCol w="4544291">
                  <a:extLst>
                    <a:ext uri="{9D8B030D-6E8A-4147-A177-3AD203B41FA5}">
                      <a16:colId xmlns:a16="http://schemas.microsoft.com/office/drawing/2014/main" val="2396117847"/>
                    </a:ext>
                  </a:extLst>
                </a:gridCol>
              </a:tblGrid>
              <a:tr h="83439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 ỨNG THU NHIỆT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 ỨNG TỎA NHIỆT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37657"/>
                  </a:ext>
                </a:extLst>
              </a:tr>
              <a:tr h="8343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GIAI ĐOẠN KHƠI MÀO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mào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….)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tùy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cụ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286023"/>
                  </a:ext>
                </a:extLst>
              </a:tr>
              <a:tr h="8343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GIAI ĐOẠN TIẾP DIỄN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tiếp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02938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7613288-8447-CA8A-536E-3996B409A668}"/>
              </a:ext>
            </a:extLst>
          </p:cNvPr>
          <p:cNvSpPr txBox="1"/>
          <p:nvPr/>
        </p:nvSpPr>
        <p:spPr>
          <a:xfrm>
            <a:off x="3323552" y="90402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0C3ED9F-78D3-B58A-93EB-B0047DB7161C}"/>
              </a:ext>
            </a:extLst>
          </p:cNvPr>
          <p:cNvSpPr/>
          <p:nvPr/>
        </p:nvSpPr>
        <p:spPr>
          <a:xfrm>
            <a:off x="1614054" y="4742685"/>
            <a:ext cx="9954508" cy="192841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F6529-6269-C728-A3F1-3FDE48717326}"/>
              </a:ext>
            </a:extLst>
          </p:cNvPr>
          <p:cNvSpPr txBox="1"/>
          <p:nvPr/>
        </p:nvSpPr>
        <p:spPr>
          <a:xfrm>
            <a:off x="1503217" y="5229840"/>
            <a:ext cx="9596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lợi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571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3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1173</Words>
  <PresentationFormat>Widescreen</PresentationFormat>
  <Paragraphs>113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宋体</vt:lpstr>
      <vt:lpstr>Arial</vt:lpstr>
      <vt:lpstr>Baguet Script</vt:lpstr>
      <vt:lpstr>Calibri</vt:lpstr>
      <vt:lpstr>Calibri Light</vt:lpstr>
      <vt:lpstr>Cambria Math</vt:lpstr>
      <vt:lpstr>Dosis ExtraBold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TÍNH BIẾN THIÊN ENTHALPY CỦA PHẢN 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2017-06-02T02:20:57Z</dcterms:created>
  <dcterms:modified xsi:type="dcterms:W3CDTF">2022-06-13T06:07:53Z</dcterms:modified>
</cp:coreProperties>
</file>