
<file path=[Content_Types].xml><?xml version="1.0" encoding="utf-8"?>
<Types xmlns="http://schemas.openxmlformats.org/package/2006/content-types">
  <Default Extension="mp3" ContentType="audio/unknown"/>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1" r:id="rId2"/>
    <p:sldId id="266" r:id="rId3"/>
    <p:sldId id="256" r:id="rId4"/>
    <p:sldId id="261" r:id="rId5"/>
    <p:sldId id="258" r:id="rId6"/>
    <p:sldId id="260" r:id="rId7"/>
    <p:sldId id="272" r:id="rId8"/>
    <p:sldId id="259" r:id="rId9"/>
    <p:sldId id="262" r:id="rId10"/>
    <p:sldId id="257" r:id="rId11"/>
    <p:sldId id="274" r:id="rId12"/>
    <p:sldId id="275" r:id="rId13"/>
    <p:sldId id="276" r:id="rId14"/>
    <p:sldId id="263" r:id="rId15"/>
    <p:sldId id="273" r:id="rId16"/>
    <p:sldId id="265" r:id="rId17"/>
  </p:sldIdLst>
  <p:sldSz cx="18288000" cy="10287000"/>
  <p:notesSz cx="6858000" cy="9144000"/>
  <p:embeddedFontLst>
    <p:embeddedFont>
      <p:font typeface="Calibri" pitchFamily="34" charset="0"/>
      <p:regular r:id="rId18"/>
      <p:bold r:id="rId19"/>
      <p:italic r:id="rId20"/>
      <p:boldItalic r:id="rId21"/>
    </p:embeddedFont>
    <p:embeddedFont>
      <p:font typeface="Inter Bold"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CC"/>
    <a:srgbClr val="00CC99"/>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23" d="100"/>
          <a:sy n="23" d="100"/>
        </p:scale>
        <p:origin x="-2076" y="-8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6" Type="http://schemas.openxmlformats.org/officeDocument/2006/relationships/image" Target="../media/image18.sv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6" Type="http://schemas.openxmlformats.org/officeDocument/2006/relationships/image" Target="../media/image31.sv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11" Type="http://schemas.openxmlformats.org/officeDocument/2006/relationships/image" Target="../media/image4.jpeg"/><Relationship Id="rId10" Type="http://schemas.openxmlformats.org/officeDocument/2006/relationships/image" Target="../media/image12.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8" Type="http://schemas.openxmlformats.org/officeDocument/2006/relationships/image" Target="../media/image20.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3" Type="http://schemas.openxmlformats.org/officeDocument/2006/relationships/image" Target="../media/image35.svg"/><Relationship Id="rId26" Type="http://schemas.openxmlformats.org/officeDocument/2006/relationships/image" Target="../media/image7.png"/><Relationship Id="rId18" Type="http://schemas.openxmlformats.org/officeDocument/2006/relationships/image" Target="../media/image17.svg"/><Relationship Id="rId25"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 Id="rId24" Type="http://schemas.openxmlformats.org/officeDocument/2006/relationships/image" Target="../media/image10.png"/><Relationship Id="rId11" Type="http://schemas.openxmlformats.org/officeDocument/2006/relationships/image" Target="../media/image33.svg"/><Relationship Id="rId23" Type="http://schemas.openxmlformats.org/officeDocument/2006/relationships/image" Target="../media/image9.png"/><Relationship Id="rId5" Type="http://schemas.openxmlformats.org/officeDocument/2006/relationships/image" Target="../media/image27.svg"/><Relationship Id="rId22" Type="http://schemas.openxmlformats.org/officeDocument/2006/relationships/image" Target="../media/image24.sv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8288000" cy="10291233"/>
          </a:xfrm>
          <a:prstGeom prst="rect">
            <a:avLst/>
          </a:prstGeom>
        </p:spPr>
      </p:pic>
      <p:sp>
        <p:nvSpPr>
          <p:cNvPr id="4" name="TextBox 3"/>
          <p:cNvSpPr txBox="1"/>
          <p:nvPr/>
        </p:nvSpPr>
        <p:spPr>
          <a:xfrm>
            <a:off x="6705600" y="732692"/>
            <a:ext cx="2078582" cy="584775"/>
          </a:xfrm>
          <a:prstGeom prst="rect">
            <a:avLst/>
          </a:prstGeom>
          <a:noFill/>
        </p:spPr>
        <p:txBody>
          <a:bodyPr wrap="none" rtlCol="0">
            <a:spAutoFit/>
          </a:bodyPr>
          <a:lstStyle/>
          <a:p>
            <a:r>
              <a:rPr lang="en-US" sz="3200" smtClean="0">
                <a:latin typeface="Arial" pitchFamily="34" charset="0"/>
                <a:cs typeface="Arial" pitchFamily="34" charset="0"/>
              </a:rPr>
              <a:t>Trường….</a:t>
            </a:r>
            <a:endParaRPr lang="vi-VN" sz="3200">
              <a:latin typeface="Arial" pitchFamily="34" charset="0"/>
              <a:cs typeface="Arial" pitchFamily="34" charset="0"/>
            </a:endParaRPr>
          </a:p>
        </p:txBody>
      </p:sp>
      <p:pic>
        <p:nvPicPr>
          <p:cNvPr id="5" name="MaiTruongMenYeu-PhamThanhThao-227884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28600" y="9681632"/>
            <a:ext cx="609600" cy="609600"/>
          </a:xfrm>
          <a:prstGeom prst="rect">
            <a:avLst/>
          </a:prstGeom>
        </p:spPr>
      </p:pic>
      <p:sp>
        <p:nvSpPr>
          <p:cNvPr id="6" name="TextBox 5"/>
          <p:cNvSpPr txBox="1"/>
          <p:nvPr/>
        </p:nvSpPr>
        <p:spPr>
          <a:xfrm>
            <a:off x="4791455" y="2440017"/>
            <a:ext cx="8741627" cy="2308324"/>
          </a:xfrm>
          <a:prstGeom prst="rect">
            <a:avLst/>
          </a:prstGeom>
          <a:noFill/>
        </p:spPr>
        <p:txBody>
          <a:bodyPr wrap="square" rtlCol="0">
            <a:spAutoFit/>
          </a:bodyPr>
          <a:lstStyle/>
          <a:p>
            <a:pPr algn="ctr">
              <a:lnSpc>
                <a:spcPct val="150000"/>
              </a:lnSpc>
            </a:pPr>
            <a:r>
              <a:rPr lang="en-US" sz="4800" b="1" smtClean="0">
                <a:solidFill>
                  <a:srgbClr val="FF0000"/>
                </a:solidFill>
                <a:latin typeface="Arial" pitchFamily="34" charset="0"/>
                <a:cs typeface="Arial" pitchFamily="34" charset="0"/>
              </a:rPr>
              <a:t>Chào mừng thầy cô </a:t>
            </a:r>
          </a:p>
          <a:p>
            <a:pPr algn="ctr">
              <a:lnSpc>
                <a:spcPct val="150000"/>
              </a:lnSpc>
            </a:pPr>
            <a:r>
              <a:rPr lang="en-US" sz="4800" b="1" smtClean="0">
                <a:solidFill>
                  <a:srgbClr val="FF0000"/>
                </a:solidFill>
                <a:latin typeface="Arial" pitchFamily="34" charset="0"/>
                <a:cs typeface="Arial" pitchFamily="34" charset="0"/>
              </a:rPr>
              <a:t>và các em đến với tiết học </a:t>
            </a:r>
            <a:endParaRPr lang="vi-VN" sz="4800"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484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iterate type="lt">
                                    <p:tmPct val="0"/>
                                  </p:iterate>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34" presetClass="emph" presetSubtype="0" fill="hold" grpId="1" nodeType="clickEffect">
                                  <p:stCondLst>
                                    <p:cond delay="0"/>
                                  </p:stCondLst>
                                  <p:iterate type="lt">
                                    <p:tmPct val="10000"/>
                                  </p:iterate>
                                  <p:childTnLst>
                                    <p:animMotion origin="layout" path="M 0.0 0.0 L 0.0 -0.07213" pathEditMode="relative" ptsTypes="">
                                      <p:cBhvr>
                                        <p:cTn id="15" dur="250" accel="50000" decel="50000" autoRev="1" fill="hold">
                                          <p:stCondLst>
                                            <p:cond delay="0"/>
                                          </p:stCondLst>
                                        </p:cTn>
                                        <p:tgtEl>
                                          <p:spTgt spid="6"/>
                                        </p:tgtEl>
                                        <p:attrNameLst>
                                          <p:attrName>ppt_x</p:attrName>
                                          <p:attrName>ppt_y</p:attrName>
                                        </p:attrNameLst>
                                      </p:cBhvr>
                                    </p:animMotion>
                                    <p:animRot by="1500000">
                                      <p:cBhvr>
                                        <p:cTn id="16" dur="125" fill="hold">
                                          <p:stCondLst>
                                            <p:cond delay="0"/>
                                          </p:stCondLst>
                                        </p:cTn>
                                        <p:tgtEl>
                                          <p:spTgt spid="6"/>
                                        </p:tgtEl>
                                        <p:attrNameLst>
                                          <p:attrName>r</p:attrName>
                                        </p:attrNameLst>
                                      </p:cBhvr>
                                    </p:animRot>
                                    <p:animRot by="-1500000">
                                      <p:cBhvr>
                                        <p:cTn id="17" dur="125" fill="hold">
                                          <p:stCondLst>
                                            <p:cond delay="125"/>
                                          </p:stCondLst>
                                        </p:cTn>
                                        <p:tgtEl>
                                          <p:spTgt spid="6"/>
                                        </p:tgtEl>
                                        <p:attrNameLst>
                                          <p:attrName>r</p:attrName>
                                        </p:attrNameLst>
                                      </p:cBhvr>
                                    </p:animRot>
                                    <p:animRot by="-1500000">
                                      <p:cBhvr>
                                        <p:cTn id="18" dur="125" fill="hold">
                                          <p:stCondLst>
                                            <p:cond delay="250"/>
                                          </p:stCondLst>
                                        </p:cTn>
                                        <p:tgtEl>
                                          <p:spTgt spid="6"/>
                                        </p:tgtEl>
                                        <p:attrNameLst>
                                          <p:attrName>r</p:attrName>
                                        </p:attrNameLst>
                                      </p:cBhvr>
                                    </p:animRot>
                                    <p:animRot by="1500000">
                                      <p:cBhvr>
                                        <p:cTn id="19"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5"/>
                </p:tgtEl>
              </p:cMediaNode>
            </p:audio>
          </p:childTnLst>
        </p:cTn>
      </p:par>
    </p:tnLst>
    <p:bldLst>
      <p:bldP spid="6" grpId="0"/>
      <p:bldP spid="6"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4F4"/>
        </a:solidFill>
        <a:effectLst/>
      </p:bgPr>
    </p:bg>
    <p:spTree>
      <p:nvGrpSpPr>
        <p:cNvPr id="1" name=""/>
        <p:cNvGrpSpPr/>
        <p:nvPr/>
      </p:nvGrpSpPr>
      <p:grpSpPr>
        <a:xfrm>
          <a:off x="0" y="0"/>
          <a:ext cx="0" cy="0"/>
          <a:chOff x="0" y="0"/>
          <a:chExt cx="0" cy="0"/>
        </a:xfrm>
      </p:grpSpPr>
      <p:grpSp>
        <p:nvGrpSpPr>
          <p:cNvPr id="2" name="Group 2"/>
          <p:cNvGrpSpPr/>
          <p:nvPr/>
        </p:nvGrpSpPr>
        <p:grpSpPr>
          <a:xfrm>
            <a:off x="3903428" y="-2771777"/>
            <a:ext cx="1072982" cy="13058775"/>
            <a:chOff x="0" y="0"/>
            <a:chExt cx="1430643" cy="7391400"/>
          </a:xfrm>
        </p:grpSpPr>
        <p:sp>
          <p:nvSpPr>
            <p:cNvPr id="3" name="AutoShape 3"/>
            <p:cNvSpPr/>
            <p:nvPr/>
          </p:nvSpPr>
          <p:spPr>
            <a:xfrm rot="-10800000">
              <a:off x="575622" y="0"/>
              <a:ext cx="279400" cy="7391400"/>
            </a:xfrm>
            <a:prstGeom prst="rect">
              <a:avLst/>
            </a:prstGeom>
            <a:solidFill>
              <a:srgbClr val="62DBC8"/>
            </a:solidFill>
          </p:spPr>
        </p:sp>
        <p:sp>
          <p:nvSpPr>
            <p:cNvPr id="4" name="AutoShape 4"/>
            <p:cNvSpPr/>
            <p:nvPr/>
          </p:nvSpPr>
          <p:spPr>
            <a:xfrm rot="-10800000">
              <a:off x="1151243" y="0"/>
              <a:ext cx="279400" cy="7391400"/>
            </a:xfrm>
            <a:prstGeom prst="rect">
              <a:avLst/>
            </a:prstGeom>
            <a:solidFill>
              <a:srgbClr val="62DBC8">
                <a:alpha val="49804"/>
              </a:srgbClr>
            </a:solidFill>
          </p:spPr>
        </p:sp>
        <p:sp>
          <p:nvSpPr>
            <p:cNvPr id="5" name="AutoShape 5"/>
            <p:cNvSpPr/>
            <p:nvPr/>
          </p:nvSpPr>
          <p:spPr>
            <a:xfrm rot="-10800000">
              <a:off x="0" y="0"/>
              <a:ext cx="279400" cy="7391400"/>
            </a:xfrm>
            <a:prstGeom prst="rect">
              <a:avLst/>
            </a:prstGeom>
            <a:solidFill>
              <a:srgbClr val="62DBC8">
                <a:alpha val="49804"/>
              </a:srgbClr>
            </a:solidFill>
          </p:spPr>
        </p:sp>
      </p:grpSp>
      <p:grpSp>
        <p:nvGrpSpPr>
          <p:cNvPr id="12" name="Group 12"/>
          <p:cNvGrpSpPr/>
          <p:nvPr/>
        </p:nvGrpSpPr>
        <p:grpSpPr>
          <a:xfrm rot="-5400000">
            <a:off x="16317246" y="2665613"/>
            <a:ext cx="1072982" cy="5543550"/>
            <a:chOff x="0" y="0"/>
            <a:chExt cx="1430643" cy="7391400"/>
          </a:xfrm>
        </p:grpSpPr>
        <p:sp>
          <p:nvSpPr>
            <p:cNvPr id="13" name="AutoShape 13"/>
            <p:cNvSpPr/>
            <p:nvPr/>
          </p:nvSpPr>
          <p:spPr>
            <a:xfrm rot="-10800000">
              <a:off x="575622" y="0"/>
              <a:ext cx="279400" cy="7391400"/>
            </a:xfrm>
            <a:prstGeom prst="rect">
              <a:avLst/>
            </a:prstGeom>
            <a:solidFill>
              <a:srgbClr val="62DBC8"/>
            </a:solidFill>
          </p:spPr>
        </p:sp>
        <p:sp>
          <p:nvSpPr>
            <p:cNvPr id="14" name="AutoShape 14"/>
            <p:cNvSpPr/>
            <p:nvPr/>
          </p:nvSpPr>
          <p:spPr>
            <a:xfrm rot="-10800000">
              <a:off x="1151243" y="0"/>
              <a:ext cx="279400" cy="7391400"/>
            </a:xfrm>
            <a:prstGeom prst="rect">
              <a:avLst/>
            </a:prstGeom>
            <a:solidFill>
              <a:srgbClr val="62DBC8">
                <a:alpha val="49804"/>
              </a:srgbClr>
            </a:solidFill>
          </p:spPr>
        </p:sp>
        <p:sp>
          <p:nvSpPr>
            <p:cNvPr id="15" name="AutoShape 15"/>
            <p:cNvSpPr/>
            <p:nvPr/>
          </p:nvSpPr>
          <p:spPr>
            <a:xfrm rot="-10800000">
              <a:off x="0" y="0"/>
              <a:ext cx="279400" cy="7391400"/>
            </a:xfrm>
            <a:prstGeom prst="rect">
              <a:avLst/>
            </a:prstGeom>
            <a:solidFill>
              <a:srgbClr val="62DBC8">
                <a:alpha val="49804"/>
              </a:srgbClr>
            </a:solidFill>
          </p:spPr>
        </p:sp>
      </p:grpSp>
      <p:grpSp>
        <p:nvGrpSpPr>
          <p:cNvPr id="16" name="Group 16"/>
          <p:cNvGrpSpPr/>
          <p:nvPr/>
        </p:nvGrpSpPr>
        <p:grpSpPr>
          <a:xfrm>
            <a:off x="1564639" y="1894616"/>
            <a:ext cx="5750561" cy="4889413"/>
            <a:chOff x="0" y="0"/>
            <a:chExt cx="21712663" cy="10162796"/>
          </a:xfrm>
        </p:grpSpPr>
        <p:sp>
          <p:nvSpPr>
            <p:cNvPr id="17" name="Freeform 17"/>
            <p:cNvSpPr/>
            <p:nvPr/>
          </p:nvSpPr>
          <p:spPr>
            <a:xfrm>
              <a:off x="0" y="0"/>
              <a:ext cx="21712664" cy="10162796"/>
            </a:xfrm>
            <a:custGeom>
              <a:avLst/>
              <a:gdLst/>
              <a:ahLst/>
              <a:cxnLst/>
              <a:rect l="l" t="t" r="r" b="b"/>
              <a:pathLst>
                <a:path w="21712664" h="10162796">
                  <a:moveTo>
                    <a:pt x="21407864" y="0"/>
                  </a:moveTo>
                  <a:lnTo>
                    <a:pt x="304800" y="0"/>
                  </a:lnTo>
                  <a:cubicBezTo>
                    <a:pt x="135890" y="0"/>
                    <a:pt x="0" y="135890"/>
                    <a:pt x="0" y="304800"/>
                  </a:cubicBezTo>
                  <a:lnTo>
                    <a:pt x="0" y="9857996"/>
                  </a:lnTo>
                  <a:cubicBezTo>
                    <a:pt x="0" y="10026906"/>
                    <a:pt x="135890" y="10162796"/>
                    <a:pt x="304800" y="10162796"/>
                  </a:cubicBezTo>
                  <a:lnTo>
                    <a:pt x="21407864" y="10162796"/>
                  </a:lnTo>
                  <a:cubicBezTo>
                    <a:pt x="21576773" y="10162796"/>
                    <a:pt x="21712664" y="10026906"/>
                    <a:pt x="21712664" y="9857996"/>
                  </a:cubicBezTo>
                  <a:lnTo>
                    <a:pt x="21712664" y="304800"/>
                  </a:lnTo>
                  <a:cubicBezTo>
                    <a:pt x="21712664" y="135890"/>
                    <a:pt x="21576773" y="0"/>
                    <a:pt x="21407864" y="0"/>
                  </a:cubicBezTo>
                  <a:close/>
                </a:path>
              </a:pathLst>
            </a:custGeom>
            <a:solidFill>
              <a:srgbClr val="F2EDED"/>
            </a:solidFill>
          </p:spPr>
        </p:sp>
      </p:grpSp>
      <p:grpSp>
        <p:nvGrpSpPr>
          <p:cNvPr id="28" name="Group 8"/>
          <p:cNvGrpSpPr/>
          <p:nvPr/>
        </p:nvGrpSpPr>
        <p:grpSpPr>
          <a:xfrm rot="-5400000">
            <a:off x="16859334" y="186177"/>
            <a:ext cx="1072982" cy="5543550"/>
            <a:chOff x="0" y="0"/>
            <a:chExt cx="1430643" cy="7391400"/>
          </a:xfrm>
        </p:grpSpPr>
        <p:sp>
          <p:nvSpPr>
            <p:cNvPr id="29" name="AutoShape 9"/>
            <p:cNvSpPr/>
            <p:nvPr/>
          </p:nvSpPr>
          <p:spPr>
            <a:xfrm rot="-10800000">
              <a:off x="575622" y="0"/>
              <a:ext cx="279400" cy="7391400"/>
            </a:xfrm>
            <a:prstGeom prst="rect">
              <a:avLst/>
            </a:prstGeom>
            <a:solidFill>
              <a:srgbClr val="62DBC8"/>
            </a:solidFill>
          </p:spPr>
        </p:sp>
        <p:sp>
          <p:nvSpPr>
            <p:cNvPr id="30" name="AutoShape 10"/>
            <p:cNvSpPr/>
            <p:nvPr/>
          </p:nvSpPr>
          <p:spPr>
            <a:xfrm rot="-10800000">
              <a:off x="1151243" y="0"/>
              <a:ext cx="279400" cy="7391400"/>
            </a:xfrm>
            <a:prstGeom prst="rect">
              <a:avLst/>
            </a:prstGeom>
            <a:solidFill>
              <a:srgbClr val="62DBC8">
                <a:alpha val="49804"/>
              </a:srgbClr>
            </a:solidFill>
          </p:spPr>
        </p:sp>
        <p:sp>
          <p:nvSpPr>
            <p:cNvPr id="31" name="AutoShape 11"/>
            <p:cNvSpPr/>
            <p:nvPr/>
          </p:nvSpPr>
          <p:spPr>
            <a:xfrm rot="-10800000">
              <a:off x="0" y="0"/>
              <a:ext cx="279400" cy="7391400"/>
            </a:xfrm>
            <a:prstGeom prst="rect">
              <a:avLst/>
            </a:prstGeom>
            <a:solidFill>
              <a:srgbClr val="62DBC8">
                <a:alpha val="49804"/>
              </a:srgbClr>
            </a:solidFill>
          </p:spPr>
        </p:sp>
      </p:grpSp>
      <p:sp>
        <p:nvSpPr>
          <p:cNvPr id="27" name="Rectangle 26"/>
          <p:cNvSpPr/>
          <p:nvPr/>
        </p:nvSpPr>
        <p:spPr>
          <a:xfrm>
            <a:off x="1512673" y="2750491"/>
            <a:ext cx="5644939" cy="3013838"/>
          </a:xfrm>
          <a:prstGeom prst="rect">
            <a:avLst/>
          </a:prstGeom>
        </p:spPr>
        <p:txBody>
          <a:bodyPr wrap="square">
            <a:spAutoFit/>
          </a:bodyPr>
          <a:lstStyle/>
          <a:p>
            <a:pPr lvl="0" algn="ctr">
              <a:lnSpc>
                <a:spcPct val="150000"/>
              </a:lnSpc>
            </a:pPr>
            <a:r>
              <a:rPr lang="vi-VN" sz="4400" b="1">
                <a:solidFill>
                  <a:srgbClr val="FF0000"/>
                </a:solidFill>
              </a:rPr>
              <a:t>2</a:t>
            </a:r>
            <a:r>
              <a:rPr lang="nl-NL" sz="4400" b="1">
                <a:solidFill>
                  <a:srgbClr val="FF0000"/>
                </a:solidFill>
                <a:latin typeface="Arial" pitchFamily="34" charset="0"/>
                <a:cs typeface="Arial" pitchFamily="34" charset="0"/>
              </a:rPr>
              <a:t>. </a:t>
            </a:r>
            <a:endParaRPr lang="nl-NL" sz="4400" b="1" smtClean="0">
              <a:solidFill>
                <a:srgbClr val="FF0000"/>
              </a:solidFill>
              <a:latin typeface="Arial" pitchFamily="34" charset="0"/>
              <a:cs typeface="Arial" pitchFamily="34" charset="0"/>
            </a:endParaRPr>
          </a:p>
          <a:p>
            <a:pPr lvl="0" algn="ctr">
              <a:lnSpc>
                <a:spcPct val="150000"/>
              </a:lnSpc>
            </a:pPr>
            <a:r>
              <a:rPr lang="nl-NL" sz="4400" b="1" smtClean="0">
                <a:solidFill>
                  <a:srgbClr val="FF0000"/>
                </a:solidFill>
                <a:latin typeface="Arial" pitchFamily="34" charset="0"/>
                <a:cs typeface="Arial" pitchFamily="34" charset="0"/>
              </a:rPr>
              <a:t>Bộ </a:t>
            </a:r>
            <a:r>
              <a:rPr lang="nl-NL" sz="4400" b="1">
                <a:solidFill>
                  <a:srgbClr val="FF0000"/>
                </a:solidFill>
                <a:latin typeface="Arial" pitchFamily="34" charset="0"/>
                <a:cs typeface="Arial" pitchFamily="34" charset="0"/>
              </a:rPr>
              <a:t>sưu tập về tình nghĩa thầy trò</a:t>
            </a:r>
            <a:endParaRPr lang="vi-VN" sz="4400" b="1">
              <a:solidFill>
                <a:srgbClr val="FF0000"/>
              </a:solidFill>
              <a:latin typeface="Arial" pitchFamily="34" charset="0"/>
              <a:cs typeface="Arial" pitchFamily="34" charset="0"/>
            </a:endParaRPr>
          </a:p>
        </p:txBody>
      </p:sp>
      <p:pic>
        <p:nvPicPr>
          <p:cNvPr id="37" name="Picture 2" descr="Bé chuẩn bị gì khi đến trường mầm n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599" y="1688967"/>
            <a:ext cx="8963025" cy="64238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5" name="Group 3"/>
          <p:cNvGrpSpPr/>
          <p:nvPr/>
        </p:nvGrpSpPr>
        <p:grpSpPr>
          <a:xfrm>
            <a:off x="11153761" y="0"/>
            <a:ext cx="1069867" cy="10287000"/>
            <a:chOff x="0" y="0"/>
            <a:chExt cx="1426490" cy="13716000"/>
          </a:xfrm>
        </p:grpSpPr>
        <p:sp>
          <p:nvSpPr>
            <p:cNvPr id="6" name="AutoShape 4"/>
            <p:cNvSpPr/>
            <p:nvPr/>
          </p:nvSpPr>
          <p:spPr>
            <a:xfrm rot="-10800000">
              <a:off x="1146533" y="0"/>
              <a:ext cx="279957" cy="13716000"/>
            </a:xfrm>
            <a:prstGeom prst="rect">
              <a:avLst/>
            </a:prstGeom>
            <a:solidFill>
              <a:srgbClr val="62DBC8">
                <a:alpha val="49804"/>
              </a:srgbClr>
            </a:solidFill>
          </p:spPr>
        </p:sp>
        <p:sp>
          <p:nvSpPr>
            <p:cNvPr id="7" name="AutoShape 5"/>
            <p:cNvSpPr/>
            <p:nvPr/>
          </p:nvSpPr>
          <p:spPr>
            <a:xfrm rot="-10800000">
              <a:off x="571452" y="0"/>
              <a:ext cx="280997" cy="13716000"/>
            </a:xfrm>
            <a:prstGeom prst="rect">
              <a:avLst/>
            </a:prstGeom>
            <a:solidFill>
              <a:srgbClr val="62DBC8"/>
            </a:solidFill>
          </p:spPr>
        </p:sp>
        <p:sp>
          <p:nvSpPr>
            <p:cNvPr id="8" name="AutoShape 6"/>
            <p:cNvSpPr/>
            <p:nvPr/>
          </p:nvSpPr>
          <p:spPr>
            <a:xfrm rot="-10800000">
              <a:off x="0" y="0"/>
              <a:ext cx="278410" cy="13716000"/>
            </a:xfrm>
            <a:prstGeom prst="rect">
              <a:avLst/>
            </a:prstGeom>
            <a:solidFill>
              <a:srgbClr val="62DBC8">
                <a:alpha val="49804"/>
              </a:srgbClr>
            </a:solidFill>
          </p:spPr>
        </p:sp>
      </p:grpSp>
      <p:grpSp>
        <p:nvGrpSpPr>
          <p:cNvPr id="9" name="Group 7"/>
          <p:cNvGrpSpPr/>
          <p:nvPr/>
        </p:nvGrpSpPr>
        <p:grpSpPr>
          <a:xfrm>
            <a:off x="7696200" y="992976"/>
            <a:ext cx="9488292" cy="4143315"/>
            <a:chOff x="0" y="0"/>
            <a:chExt cx="29747725" cy="9363940"/>
          </a:xfrm>
        </p:grpSpPr>
        <p:sp>
          <p:nvSpPr>
            <p:cNvPr id="10" name="Freeform 8"/>
            <p:cNvSpPr/>
            <p:nvPr/>
          </p:nvSpPr>
          <p:spPr>
            <a:xfrm>
              <a:off x="0" y="0"/>
              <a:ext cx="29747725" cy="9363939"/>
            </a:xfrm>
            <a:custGeom>
              <a:avLst/>
              <a:gdLst/>
              <a:ahLst/>
              <a:cxnLst/>
              <a:rect l="l" t="t" r="r" b="b"/>
              <a:pathLst>
                <a:path w="29747725" h="9363939">
                  <a:moveTo>
                    <a:pt x="29442925" y="0"/>
                  </a:moveTo>
                  <a:lnTo>
                    <a:pt x="304800" y="0"/>
                  </a:lnTo>
                  <a:cubicBezTo>
                    <a:pt x="135890" y="0"/>
                    <a:pt x="0" y="135890"/>
                    <a:pt x="0" y="304800"/>
                  </a:cubicBezTo>
                  <a:lnTo>
                    <a:pt x="0" y="9059139"/>
                  </a:lnTo>
                  <a:cubicBezTo>
                    <a:pt x="0" y="9228050"/>
                    <a:pt x="135890" y="9363939"/>
                    <a:pt x="304800" y="9363939"/>
                  </a:cubicBezTo>
                  <a:lnTo>
                    <a:pt x="29442925" y="9363939"/>
                  </a:lnTo>
                  <a:cubicBezTo>
                    <a:pt x="29611836" y="9363939"/>
                    <a:pt x="29747725" y="9228050"/>
                    <a:pt x="29747725" y="9059139"/>
                  </a:cubicBezTo>
                  <a:lnTo>
                    <a:pt x="29747725" y="304800"/>
                  </a:lnTo>
                  <a:cubicBezTo>
                    <a:pt x="29747725" y="135890"/>
                    <a:pt x="29611836" y="0"/>
                    <a:pt x="29442925" y="0"/>
                  </a:cubicBezTo>
                  <a:close/>
                </a:path>
              </a:pathLst>
            </a:custGeom>
            <a:solidFill>
              <a:srgbClr val="F2EDED"/>
            </a:solidFill>
          </p:spPr>
        </p:sp>
      </p:grpSp>
      <p:grpSp>
        <p:nvGrpSpPr>
          <p:cNvPr id="12" name="Group 10"/>
          <p:cNvGrpSpPr/>
          <p:nvPr/>
        </p:nvGrpSpPr>
        <p:grpSpPr>
          <a:xfrm>
            <a:off x="7696200" y="6070546"/>
            <a:ext cx="9391247" cy="2977220"/>
            <a:chOff x="304256" y="1944789"/>
            <a:chExt cx="29747725" cy="9363940"/>
          </a:xfrm>
        </p:grpSpPr>
        <p:sp>
          <p:nvSpPr>
            <p:cNvPr id="13" name="Freeform 11"/>
            <p:cNvSpPr/>
            <p:nvPr/>
          </p:nvSpPr>
          <p:spPr>
            <a:xfrm>
              <a:off x="304256" y="1944789"/>
              <a:ext cx="29747725" cy="9363940"/>
            </a:xfrm>
            <a:custGeom>
              <a:avLst/>
              <a:gdLst/>
              <a:ahLst/>
              <a:cxnLst/>
              <a:rect l="l" t="t" r="r" b="b"/>
              <a:pathLst>
                <a:path w="29747725" h="9363939">
                  <a:moveTo>
                    <a:pt x="29442925" y="0"/>
                  </a:moveTo>
                  <a:lnTo>
                    <a:pt x="304800" y="0"/>
                  </a:lnTo>
                  <a:cubicBezTo>
                    <a:pt x="135890" y="0"/>
                    <a:pt x="0" y="135890"/>
                    <a:pt x="0" y="304800"/>
                  </a:cubicBezTo>
                  <a:lnTo>
                    <a:pt x="0" y="9059139"/>
                  </a:lnTo>
                  <a:cubicBezTo>
                    <a:pt x="0" y="9228050"/>
                    <a:pt x="135890" y="9363939"/>
                    <a:pt x="304800" y="9363939"/>
                  </a:cubicBezTo>
                  <a:lnTo>
                    <a:pt x="29442925" y="9363939"/>
                  </a:lnTo>
                  <a:cubicBezTo>
                    <a:pt x="29611836" y="9363939"/>
                    <a:pt x="29747725" y="9228050"/>
                    <a:pt x="29747725" y="9059139"/>
                  </a:cubicBezTo>
                  <a:lnTo>
                    <a:pt x="29747725" y="304800"/>
                  </a:lnTo>
                  <a:cubicBezTo>
                    <a:pt x="29747725" y="135890"/>
                    <a:pt x="29611836" y="0"/>
                    <a:pt x="29442925" y="0"/>
                  </a:cubicBezTo>
                  <a:close/>
                </a:path>
              </a:pathLst>
            </a:custGeom>
            <a:solidFill>
              <a:srgbClr val="F2EDED"/>
            </a:solidFill>
          </p:spPr>
        </p:sp>
      </p:grpSp>
      <p:sp>
        <p:nvSpPr>
          <p:cNvPr id="16" name="Rectangle 15"/>
          <p:cNvSpPr/>
          <p:nvPr/>
        </p:nvSpPr>
        <p:spPr>
          <a:xfrm>
            <a:off x="8354879" y="6420013"/>
            <a:ext cx="7999263" cy="2308324"/>
          </a:xfrm>
          <a:prstGeom prst="rect">
            <a:avLst/>
          </a:prstGeom>
        </p:spPr>
        <p:txBody>
          <a:bodyPr wrap="square">
            <a:spAutoFit/>
          </a:bodyPr>
          <a:lstStyle/>
          <a:p>
            <a:pPr algn="just">
              <a:lnSpc>
                <a:spcPct val="150000"/>
              </a:lnSpc>
            </a:pPr>
            <a:r>
              <a:rPr lang="en-US" sz="3200" smtClean="0">
                <a:latin typeface="Arial" pitchFamily="34" charset="0"/>
                <a:cs typeface="Arial" pitchFamily="34" charset="0"/>
              </a:rPr>
              <a:t>Các </a:t>
            </a:r>
            <a:r>
              <a:rPr lang="en-US" sz="3200">
                <a:latin typeface="Arial" pitchFamily="34" charset="0"/>
                <a:cs typeface="Arial" pitchFamily="34" charset="0"/>
              </a:rPr>
              <a:t>nhóm giới thiệu bộ sưu tập mà nhóm mình đã sưu tầm được với các bạn trong lớp.</a:t>
            </a:r>
            <a:endParaRPr lang="vi-VN" sz="3200">
              <a:latin typeface="Arial" pitchFamily="34" charset="0"/>
              <a:cs typeface="Arial" pitchFamily="34" charset="0"/>
            </a:endParaRPr>
          </a:p>
        </p:txBody>
      </p:sp>
      <p:sp>
        <p:nvSpPr>
          <p:cNvPr id="3" name="Rectangle 2"/>
          <p:cNvSpPr/>
          <p:nvPr/>
        </p:nvSpPr>
        <p:spPr>
          <a:xfrm>
            <a:off x="8077200" y="1301969"/>
            <a:ext cx="8763000" cy="3785652"/>
          </a:xfrm>
          <a:prstGeom prst="rect">
            <a:avLst/>
          </a:prstGeom>
        </p:spPr>
        <p:txBody>
          <a:bodyPr wrap="square">
            <a:spAutoFit/>
          </a:bodyPr>
          <a:lstStyle/>
          <a:p>
            <a:pPr algn="just">
              <a:lnSpc>
                <a:spcPct val="150000"/>
              </a:lnSpc>
            </a:pPr>
            <a:r>
              <a:rPr lang="en-US" sz="3200">
                <a:latin typeface="Arial" pitchFamily="34" charset="0"/>
                <a:cs typeface="Arial" pitchFamily="34" charset="0"/>
              </a:rPr>
              <a:t>Mỗi nhóm 5 HS. Giao nhiệm vụ cho mỗi nhóm làm một bộ sưu tập về tình nghĩa thầy trò. Có thể là sưu tập các bài thơ, tác phẩm hội hoạ, các bài hát,... và làm thành tập san, bảo tường hoặc hình thức trình bày khác.</a:t>
            </a:r>
            <a:endParaRPr lang="vi-VN" sz="3200">
              <a:latin typeface="Arial" pitchFamily="34" charset="0"/>
              <a:cs typeface="Arial" pitchFamily="34" charset="0"/>
            </a:endParaRPr>
          </a:p>
        </p:txBody>
      </p:sp>
      <p:pic>
        <p:nvPicPr>
          <p:cNvPr id="17" name="Picture 2" descr="C:\Users\DELL\Downloads\HDTN_6_SGK_27_5_2021_v1_Page2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7578" t="13068" r="18962" b="65223"/>
          <a:stretch/>
        </p:blipFill>
        <p:spPr bwMode="auto">
          <a:xfrm>
            <a:off x="1808018" y="762179"/>
            <a:ext cx="4267200" cy="437411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DELL\Downloads\HDTN_6_SGK_27_5_2021_v1_Page2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955" t="13209" r="43580" b="65082"/>
          <a:stretch/>
        </p:blipFill>
        <p:spPr bwMode="auto">
          <a:xfrm>
            <a:off x="997527" y="5372100"/>
            <a:ext cx="5950527" cy="4374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89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par>
                                <p:cTn id="20" presetID="16" presetClass="entr" presetSubtype="21"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par>
                                <p:cTn id="28" presetID="16" presetClass="entr" presetSubtype="21"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FFCC"/>
        </a:solidFill>
        <a:effectLst/>
      </p:bgPr>
    </p:bg>
    <p:spTree>
      <p:nvGrpSpPr>
        <p:cNvPr id="1" name=""/>
        <p:cNvGrpSpPr/>
        <p:nvPr/>
      </p:nvGrpSpPr>
      <p:grpSpPr>
        <a:xfrm>
          <a:off x="0" y="0"/>
          <a:ext cx="0" cy="0"/>
          <a:chOff x="0" y="0"/>
          <a:chExt cx="0" cy="0"/>
        </a:xfrm>
      </p:grpSpPr>
      <p:sp>
        <p:nvSpPr>
          <p:cNvPr id="14" name="Freeform 13"/>
          <p:cNvSpPr/>
          <p:nvPr/>
        </p:nvSpPr>
        <p:spPr>
          <a:xfrm>
            <a:off x="0" y="3467100"/>
            <a:ext cx="18288000" cy="6819900"/>
          </a:xfrm>
          <a:custGeom>
            <a:avLst/>
            <a:gdLst/>
            <a:ahLst/>
            <a:cxnLst/>
            <a:rect l="l" t="t" r="r" b="b"/>
            <a:pathLst>
              <a:path w="20532582" h="19037288">
                <a:moveTo>
                  <a:pt x="20227782" y="0"/>
                </a:moveTo>
                <a:lnTo>
                  <a:pt x="304800" y="0"/>
                </a:lnTo>
                <a:cubicBezTo>
                  <a:pt x="135890" y="0"/>
                  <a:pt x="0" y="135890"/>
                  <a:pt x="0" y="304800"/>
                </a:cubicBezTo>
                <a:lnTo>
                  <a:pt x="0" y="18732488"/>
                </a:lnTo>
                <a:cubicBezTo>
                  <a:pt x="0" y="18901397"/>
                  <a:pt x="135890" y="19037288"/>
                  <a:pt x="304800" y="19037288"/>
                </a:cubicBezTo>
                <a:lnTo>
                  <a:pt x="20227782" y="19037288"/>
                </a:lnTo>
                <a:cubicBezTo>
                  <a:pt x="20396693" y="19037288"/>
                  <a:pt x="20532582" y="18901397"/>
                  <a:pt x="20532582" y="18732488"/>
                </a:cubicBezTo>
                <a:lnTo>
                  <a:pt x="20532582" y="304800"/>
                </a:lnTo>
                <a:cubicBezTo>
                  <a:pt x="20532582" y="135890"/>
                  <a:pt x="20396693" y="0"/>
                  <a:pt x="20227782" y="0"/>
                </a:cubicBezTo>
                <a:close/>
              </a:path>
            </a:pathLst>
          </a:custGeom>
          <a:solidFill>
            <a:srgbClr val="F2EDED"/>
          </a:solidFill>
        </p:spPr>
      </p:sp>
      <p:grpSp>
        <p:nvGrpSpPr>
          <p:cNvPr id="4" name="Group 8"/>
          <p:cNvGrpSpPr/>
          <p:nvPr/>
        </p:nvGrpSpPr>
        <p:grpSpPr>
          <a:xfrm>
            <a:off x="2558696" y="4904278"/>
            <a:ext cx="1436827" cy="1308726"/>
            <a:chOff x="0" y="0"/>
            <a:chExt cx="969042" cy="969042"/>
          </a:xfrm>
        </p:grpSpPr>
        <p:grpSp>
          <p:nvGrpSpPr>
            <p:cNvPr id="5" name="Group 9"/>
            <p:cNvGrpSpPr/>
            <p:nvPr/>
          </p:nvGrpSpPr>
          <p:grpSpPr>
            <a:xfrm>
              <a:off x="0" y="0"/>
              <a:ext cx="969042" cy="969042"/>
              <a:chOff x="0" y="0"/>
              <a:chExt cx="6350000" cy="6350000"/>
            </a:xfrm>
          </p:grpSpPr>
          <p:sp>
            <p:nvSpPr>
              <p:cNvPr id="7"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bg1"/>
              </a:solidFill>
            </p:spPr>
          </p:sp>
        </p:grpSp>
        <p:sp>
          <p:nvSpPr>
            <p:cNvPr id="6" name="TextBox 11"/>
            <p:cNvSpPr txBox="1"/>
            <p:nvPr/>
          </p:nvSpPr>
          <p:spPr>
            <a:xfrm>
              <a:off x="199349" y="258945"/>
              <a:ext cx="612070" cy="520069"/>
            </a:xfrm>
            <a:prstGeom prst="rect">
              <a:avLst/>
            </a:prstGeom>
          </p:spPr>
          <p:txBody>
            <a:bodyPr lIns="0" tIns="0" rIns="0" bIns="0" rtlCol="0" anchor="t">
              <a:spAutoFit/>
            </a:bodyPr>
            <a:lstStyle/>
            <a:p>
              <a:pPr marL="0" lvl="0" indent="0" algn="ctr">
                <a:lnSpc>
                  <a:spcPts val="5345"/>
                </a:lnSpc>
                <a:spcBef>
                  <a:spcPct val="0"/>
                </a:spcBef>
              </a:pPr>
              <a:r>
                <a:rPr lang="en-US" sz="6600" b="1">
                  <a:latin typeface="Arial" pitchFamily="34" charset="0"/>
                  <a:cs typeface="Arial" pitchFamily="34" charset="0"/>
                </a:rPr>
                <a:t>1</a:t>
              </a:r>
            </a:p>
          </p:txBody>
        </p:sp>
      </p:grpSp>
      <p:sp>
        <p:nvSpPr>
          <p:cNvPr id="8" name="Rectangle 7"/>
          <p:cNvSpPr/>
          <p:nvPr/>
        </p:nvSpPr>
        <p:spPr>
          <a:xfrm>
            <a:off x="1413761" y="6842573"/>
            <a:ext cx="3463039" cy="830997"/>
          </a:xfrm>
          <a:prstGeom prst="rect">
            <a:avLst/>
          </a:prstGeom>
        </p:spPr>
        <p:txBody>
          <a:bodyPr wrap="square">
            <a:spAutoFit/>
          </a:bodyPr>
          <a:lstStyle/>
          <a:p>
            <a:pPr algn="ctr"/>
            <a:r>
              <a:rPr lang="en-US" sz="4800" b="1" smtClean="0">
                <a:latin typeface="Arial" pitchFamily="34" charset="0"/>
                <a:cs typeface="Arial" pitchFamily="34" charset="0"/>
              </a:rPr>
              <a:t>Ý nghĩa</a:t>
            </a:r>
            <a:endParaRPr lang="vi-VN" sz="4800" b="1">
              <a:latin typeface="Arial" pitchFamily="34" charset="0"/>
              <a:cs typeface="Arial" pitchFamily="34" charset="0"/>
            </a:endParaRPr>
          </a:p>
        </p:txBody>
      </p:sp>
      <p:sp>
        <p:nvSpPr>
          <p:cNvPr id="9" name="Rectangle 8"/>
          <p:cNvSpPr/>
          <p:nvPr/>
        </p:nvSpPr>
        <p:spPr>
          <a:xfrm>
            <a:off x="7358508" y="6902911"/>
            <a:ext cx="3193435" cy="830998"/>
          </a:xfrm>
          <a:prstGeom prst="rect">
            <a:avLst/>
          </a:prstGeom>
        </p:spPr>
        <p:txBody>
          <a:bodyPr wrap="square">
            <a:spAutoFit/>
          </a:bodyPr>
          <a:lstStyle/>
          <a:p>
            <a:pPr algn="ctr"/>
            <a:r>
              <a:rPr lang="en-US" sz="4800" b="1" smtClean="0">
                <a:latin typeface="Arial" pitchFamily="34" charset="0"/>
                <a:cs typeface="Arial" pitchFamily="34" charset="0"/>
              </a:rPr>
              <a:t>Đa dạng</a:t>
            </a:r>
            <a:endParaRPr lang="vi-VN" sz="4800" b="1">
              <a:latin typeface="Arial" pitchFamily="34" charset="0"/>
              <a:cs typeface="Arial" pitchFamily="34" charset="0"/>
            </a:endParaRPr>
          </a:p>
        </p:txBody>
      </p:sp>
      <p:grpSp>
        <p:nvGrpSpPr>
          <p:cNvPr id="10" name="Group 8"/>
          <p:cNvGrpSpPr/>
          <p:nvPr/>
        </p:nvGrpSpPr>
        <p:grpSpPr>
          <a:xfrm>
            <a:off x="8236813" y="4932317"/>
            <a:ext cx="1436827" cy="1308726"/>
            <a:chOff x="0" y="0"/>
            <a:chExt cx="969042" cy="969042"/>
          </a:xfrm>
        </p:grpSpPr>
        <p:grpSp>
          <p:nvGrpSpPr>
            <p:cNvPr id="11" name="Group 9"/>
            <p:cNvGrpSpPr/>
            <p:nvPr/>
          </p:nvGrpSpPr>
          <p:grpSpPr>
            <a:xfrm>
              <a:off x="0" y="0"/>
              <a:ext cx="969042" cy="969042"/>
              <a:chOff x="0" y="0"/>
              <a:chExt cx="6350000" cy="6350000"/>
            </a:xfrm>
          </p:grpSpPr>
          <p:sp>
            <p:nvSpPr>
              <p:cNvPr id="13"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bg1"/>
              </a:solidFill>
            </p:spPr>
          </p:sp>
        </p:grpSp>
        <p:sp>
          <p:nvSpPr>
            <p:cNvPr id="12" name="TextBox 11"/>
            <p:cNvSpPr txBox="1"/>
            <p:nvPr/>
          </p:nvSpPr>
          <p:spPr>
            <a:xfrm>
              <a:off x="199349" y="258945"/>
              <a:ext cx="612070" cy="520069"/>
            </a:xfrm>
            <a:prstGeom prst="rect">
              <a:avLst/>
            </a:prstGeom>
          </p:spPr>
          <p:txBody>
            <a:bodyPr lIns="0" tIns="0" rIns="0" bIns="0" rtlCol="0" anchor="t">
              <a:spAutoFit/>
            </a:bodyPr>
            <a:lstStyle/>
            <a:p>
              <a:pPr marL="0" lvl="0" indent="0" algn="ctr">
                <a:lnSpc>
                  <a:spcPts val="5345"/>
                </a:lnSpc>
                <a:spcBef>
                  <a:spcPct val="0"/>
                </a:spcBef>
              </a:pPr>
              <a:r>
                <a:rPr lang="en-US" sz="6600" b="1">
                  <a:latin typeface="Arial" pitchFamily="34" charset="0"/>
                  <a:cs typeface="Arial" pitchFamily="34" charset="0"/>
                </a:rPr>
                <a:t>2</a:t>
              </a:r>
            </a:p>
          </p:txBody>
        </p:sp>
      </p:grpSp>
      <p:sp>
        <p:nvSpPr>
          <p:cNvPr id="15" name="TextBox 13"/>
          <p:cNvSpPr txBox="1"/>
          <p:nvPr/>
        </p:nvSpPr>
        <p:spPr>
          <a:xfrm>
            <a:off x="4665516" y="1028700"/>
            <a:ext cx="8956967" cy="1268168"/>
          </a:xfrm>
          <a:prstGeom prst="rect">
            <a:avLst/>
          </a:prstGeom>
          <a:noFill/>
          <a:ln>
            <a:noFill/>
          </a:ln>
        </p:spPr>
        <p:txBody>
          <a:bodyPr wrap="square" lIns="0" tIns="0" rIns="0" bIns="0" rtlCol="0" anchor="t">
            <a:spAutoFit/>
          </a:bodyPr>
          <a:lstStyle/>
          <a:p>
            <a:pPr algn="ctr">
              <a:lnSpc>
                <a:spcPts val="11000"/>
              </a:lnSpc>
            </a:pPr>
            <a:r>
              <a:rPr lang="en-US" sz="7200" spc="-200" smtClean="0">
                <a:latin typeface="Arial" pitchFamily="34" charset="0"/>
                <a:cs typeface="Arial" pitchFamily="34" charset="0"/>
              </a:rPr>
              <a:t>TIÊU CHÍ BÌNH CHỌN</a:t>
            </a:r>
            <a:endParaRPr lang="en-US" sz="7200" spc="-200">
              <a:latin typeface="Arial" pitchFamily="34" charset="0"/>
              <a:cs typeface="Arial" pitchFamily="34" charset="0"/>
            </a:endParaRPr>
          </a:p>
        </p:txBody>
      </p:sp>
      <p:sp>
        <p:nvSpPr>
          <p:cNvPr id="28" name="Rectangle 27"/>
          <p:cNvSpPr/>
          <p:nvPr/>
        </p:nvSpPr>
        <p:spPr>
          <a:xfrm>
            <a:off x="12336350" y="6842572"/>
            <a:ext cx="5304183" cy="830998"/>
          </a:xfrm>
          <a:prstGeom prst="rect">
            <a:avLst/>
          </a:prstGeom>
        </p:spPr>
        <p:txBody>
          <a:bodyPr wrap="square">
            <a:spAutoFit/>
          </a:bodyPr>
          <a:lstStyle/>
          <a:p>
            <a:pPr algn="ctr"/>
            <a:r>
              <a:rPr lang="en-US" sz="4800" b="1" smtClean="0">
                <a:latin typeface="Arial" pitchFamily="34" charset="0"/>
                <a:cs typeface="Arial" pitchFamily="34" charset="0"/>
              </a:rPr>
              <a:t>Trang trí đẹp mắt</a:t>
            </a:r>
            <a:endParaRPr lang="vi-VN" sz="4800" b="1">
              <a:latin typeface="Arial" pitchFamily="34" charset="0"/>
              <a:cs typeface="Arial" pitchFamily="34" charset="0"/>
            </a:endParaRPr>
          </a:p>
        </p:txBody>
      </p:sp>
      <p:grpSp>
        <p:nvGrpSpPr>
          <p:cNvPr id="29" name="Group 8"/>
          <p:cNvGrpSpPr/>
          <p:nvPr/>
        </p:nvGrpSpPr>
        <p:grpSpPr>
          <a:xfrm>
            <a:off x="14239094" y="4857740"/>
            <a:ext cx="1436827" cy="1308726"/>
            <a:chOff x="0" y="0"/>
            <a:chExt cx="969042" cy="969042"/>
          </a:xfrm>
        </p:grpSpPr>
        <p:grpSp>
          <p:nvGrpSpPr>
            <p:cNvPr id="30" name="Group 9"/>
            <p:cNvGrpSpPr/>
            <p:nvPr/>
          </p:nvGrpSpPr>
          <p:grpSpPr>
            <a:xfrm>
              <a:off x="0" y="0"/>
              <a:ext cx="969042" cy="969042"/>
              <a:chOff x="0" y="0"/>
              <a:chExt cx="6350000" cy="6350000"/>
            </a:xfrm>
          </p:grpSpPr>
          <p:sp>
            <p:nvSpPr>
              <p:cNvPr id="32"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bg1"/>
              </a:solidFill>
            </p:spPr>
          </p:sp>
        </p:grpSp>
        <p:sp>
          <p:nvSpPr>
            <p:cNvPr id="31" name="TextBox 30"/>
            <p:cNvSpPr txBox="1"/>
            <p:nvPr/>
          </p:nvSpPr>
          <p:spPr>
            <a:xfrm>
              <a:off x="199349" y="258945"/>
              <a:ext cx="612070" cy="520069"/>
            </a:xfrm>
            <a:prstGeom prst="rect">
              <a:avLst/>
            </a:prstGeom>
          </p:spPr>
          <p:txBody>
            <a:bodyPr lIns="0" tIns="0" rIns="0" bIns="0" rtlCol="0" anchor="t">
              <a:spAutoFit/>
            </a:bodyPr>
            <a:lstStyle/>
            <a:p>
              <a:pPr marL="0" lvl="0" indent="0" algn="ctr">
                <a:lnSpc>
                  <a:spcPts val="5345"/>
                </a:lnSpc>
                <a:spcBef>
                  <a:spcPct val="0"/>
                </a:spcBef>
              </a:pPr>
              <a:r>
                <a:rPr lang="en-US" sz="6600" b="1">
                  <a:latin typeface="Arial" pitchFamily="34" charset="0"/>
                  <a:cs typeface="Arial" pitchFamily="34" charset="0"/>
                </a:rPr>
                <a:t>3</a:t>
              </a:r>
              <a:endParaRPr lang="en-US" sz="6600" b="1">
                <a:latin typeface="Arial" pitchFamily="34" charset="0"/>
                <a:cs typeface="Arial" pitchFamily="34" charset="0"/>
              </a:endParaRPr>
            </a:p>
          </p:txBody>
        </p:sp>
      </p:grpSp>
      <p:grpSp>
        <p:nvGrpSpPr>
          <p:cNvPr id="33" name="Group 4"/>
          <p:cNvGrpSpPr/>
          <p:nvPr/>
        </p:nvGrpSpPr>
        <p:grpSpPr>
          <a:xfrm rot="-5400000">
            <a:off x="-8371677" y="8817059"/>
            <a:ext cx="19011900" cy="1072982"/>
            <a:chOff x="0" y="0"/>
            <a:chExt cx="25349200" cy="1430643"/>
          </a:xfrm>
        </p:grpSpPr>
        <p:sp>
          <p:nvSpPr>
            <p:cNvPr id="34" name="AutoShape 5"/>
            <p:cNvSpPr/>
            <p:nvPr/>
          </p:nvSpPr>
          <p:spPr>
            <a:xfrm rot="-5400000">
              <a:off x="12636500" y="-11282057"/>
              <a:ext cx="279400" cy="25146000"/>
            </a:xfrm>
            <a:prstGeom prst="rect">
              <a:avLst/>
            </a:prstGeom>
            <a:solidFill>
              <a:srgbClr val="F8F4F4">
                <a:alpha val="49804"/>
              </a:srgbClr>
            </a:solidFill>
          </p:spPr>
        </p:sp>
        <p:sp>
          <p:nvSpPr>
            <p:cNvPr id="35" name="AutoShape 6"/>
            <p:cNvSpPr/>
            <p:nvPr/>
          </p:nvSpPr>
          <p:spPr>
            <a:xfrm rot="-5400000">
              <a:off x="12535419" y="-11957697"/>
              <a:ext cx="278361" cy="25349200"/>
            </a:xfrm>
            <a:prstGeom prst="rect">
              <a:avLst/>
            </a:prstGeom>
            <a:solidFill>
              <a:srgbClr val="F8F4F4"/>
            </a:solidFill>
          </p:spPr>
        </p:sp>
        <p:sp>
          <p:nvSpPr>
            <p:cNvPr id="36" name="AutoShape 7"/>
            <p:cNvSpPr/>
            <p:nvPr/>
          </p:nvSpPr>
          <p:spPr>
            <a:xfrm rot="-5400000">
              <a:off x="12787318" y="-12279318"/>
              <a:ext cx="282563" cy="24841200"/>
            </a:xfrm>
            <a:prstGeom prst="rect">
              <a:avLst/>
            </a:prstGeom>
            <a:solidFill>
              <a:srgbClr val="F8F4F4">
                <a:alpha val="49804"/>
              </a:srgbClr>
            </a:solidFill>
          </p:spPr>
        </p:sp>
      </p:grpSp>
    </p:spTree>
    <p:extLst>
      <p:ext uri="{BB962C8B-B14F-4D97-AF65-F5344CB8AC3E}">
        <p14:creationId xmlns:p14="http://schemas.microsoft.com/office/powerpoint/2010/main" val="118846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7170" name="Picture 2" descr="Tập san: Vườn ươm ước mơ - Chi đội 8A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491" y="624966"/>
            <a:ext cx="5867400" cy="684494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Tập san: Vườn ươm ước mơ - Chi đội 8A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8491" y="3158584"/>
            <a:ext cx="5638800" cy="68961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TẬP SAN _CHÀO MỪNG 20/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2490" y="190499"/>
            <a:ext cx="5410200" cy="72136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hơ về ngày nhà giáo Việt Nam ý nghĩa nhất dành tặng thầy cô"/>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56978" y="4668332"/>
            <a:ext cx="7946843" cy="5618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0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heel(1)">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barn(inVertical)">
                                      <p:cBhvr>
                                        <p:cTn id="12" dur="500"/>
                                        <p:tgtEl>
                                          <p:spTgt spid="717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174"/>
                                        </p:tgtEl>
                                        <p:attrNameLst>
                                          <p:attrName>style.visibility</p:attrName>
                                        </p:attrNameLst>
                                      </p:cBhvr>
                                      <p:to>
                                        <p:strVal val="visible"/>
                                      </p:to>
                                    </p:set>
                                    <p:animEffect transition="in" filter="circle(in)">
                                      <p:cBhvr>
                                        <p:cTn id="17" dur="2000"/>
                                        <p:tgtEl>
                                          <p:spTgt spid="717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4F4"/>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8863362" y="-4430447"/>
            <a:ext cx="1072982" cy="19147893"/>
            <a:chOff x="0" y="0"/>
            <a:chExt cx="1430643" cy="7391400"/>
          </a:xfrm>
        </p:grpSpPr>
        <p:sp>
          <p:nvSpPr>
            <p:cNvPr id="3" name="AutoShape 3"/>
            <p:cNvSpPr/>
            <p:nvPr/>
          </p:nvSpPr>
          <p:spPr>
            <a:xfrm rot="-10800000">
              <a:off x="575622" y="0"/>
              <a:ext cx="279400" cy="7391400"/>
            </a:xfrm>
            <a:prstGeom prst="rect">
              <a:avLst/>
            </a:prstGeom>
            <a:solidFill>
              <a:srgbClr val="62DBC8"/>
            </a:solidFill>
          </p:spPr>
        </p:sp>
        <p:sp>
          <p:nvSpPr>
            <p:cNvPr id="4" name="AutoShape 4"/>
            <p:cNvSpPr/>
            <p:nvPr/>
          </p:nvSpPr>
          <p:spPr>
            <a:xfrm rot="-10800000">
              <a:off x="1151243" y="0"/>
              <a:ext cx="279400" cy="7391400"/>
            </a:xfrm>
            <a:prstGeom prst="rect">
              <a:avLst/>
            </a:prstGeom>
            <a:solidFill>
              <a:srgbClr val="62DBC8">
                <a:alpha val="49804"/>
              </a:srgbClr>
            </a:solidFill>
          </p:spPr>
        </p:sp>
        <p:sp>
          <p:nvSpPr>
            <p:cNvPr id="5" name="AutoShape 5"/>
            <p:cNvSpPr/>
            <p:nvPr/>
          </p:nvSpPr>
          <p:spPr>
            <a:xfrm rot="-10800000">
              <a:off x="0" y="0"/>
              <a:ext cx="279400" cy="7391400"/>
            </a:xfrm>
            <a:prstGeom prst="rect">
              <a:avLst/>
            </a:prstGeom>
            <a:solidFill>
              <a:srgbClr val="62DBC8">
                <a:alpha val="49804"/>
              </a:srgbClr>
            </a:solidFill>
          </p:spPr>
        </p:sp>
      </p:grpSp>
      <p:grpSp>
        <p:nvGrpSpPr>
          <p:cNvPr id="12" name="Group 12"/>
          <p:cNvGrpSpPr/>
          <p:nvPr/>
        </p:nvGrpSpPr>
        <p:grpSpPr>
          <a:xfrm>
            <a:off x="4343400" y="2281974"/>
            <a:ext cx="10820400" cy="6519126"/>
            <a:chOff x="-2150999" y="0"/>
            <a:chExt cx="22683581" cy="19037287"/>
          </a:xfrm>
        </p:grpSpPr>
        <p:sp>
          <p:nvSpPr>
            <p:cNvPr id="13" name="Freeform 13"/>
            <p:cNvSpPr/>
            <p:nvPr/>
          </p:nvSpPr>
          <p:spPr>
            <a:xfrm>
              <a:off x="-2150999" y="0"/>
              <a:ext cx="22683581" cy="19037287"/>
            </a:xfrm>
            <a:custGeom>
              <a:avLst/>
              <a:gdLst/>
              <a:ahLst/>
              <a:cxnLst/>
              <a:rect l="l" t="t" r="r" b="b"/>
              <a:pathLst>
                <a:path w="20532582" h="19037288">
                  <a:moveTo>
                    <a:pt x="20227782" y="0"/>
                  </a:moveTo>
                  <a:lnTo>
                    <a:pt x="304800" y="0"/>
                  </a:lnTo>
                  <a:cubicBezTo>
                    <a:pt x="135890" y="0"/>
                    <a:pt x="0" y="135890"/>
                    <a:pt x="0" y="304800"/>
                  </a:cubicBezTo>
                  <a:lnTo>
                    <a:pt x="0" y="18732488"/>
                  </a:lnTo>
                  <a:cubicBezTo>
                    <a:pt x="0" y="18901397"/>
                    <a:pt x="135890" y="19037288"/>
                    <a:pt x="304800" y="19037288"/>
                  </a:cubicBezTo>
                  <a:lnTo>
                    <a:pt x="20227782" y="19037288"/>
                  </a:lnTo>
                  <a:cubicBezTo>
                    <a:pt x="20396693" y="19037288"/>
                    <a:pt x="20532582" y="18901397"/>
                    <a:pt x="20532582" y="18732488"/>
                  </a:cubicBezTo>
                  <a:lnTo>
                    <a:pt x="20532582" y="304800"/>
                  </a:lnTo>
                  <a:cubicBezTo>
                    <a:pt x="20532582" y="135890"/>
                    <a:pt x="20396693" y="0"/>
                    <a:pt x="20227782" y="0"/>
                  </a:cubicBezTo>
                  <a:close/>
                </a:path>
              </a:pathLst>
            </a:custGeom>
            <a:solidFill>
              <a:srgbClr val="F2EDED"/>
            </a:solidFill>
          </p:spPr>
        </p:sp>
      </p:grpSp>
      <p:sp>
        <p:nvSpPr>
          <p:cNvPr id="16" name="TextBox 16"/>
          <p:cNvSpPr txBox="1"/>
          <p:nvPr/>
        </p:nvSpPr>
        <p:spPr>
          <a:xfrm>
            <a:off x="5105400" y="3467100"/>
            <a:ext cx="9220200" cy="4952831"/>
          </a:xfrm>
          <a:prstGeom prst="rect">
            <a:avLst/>
          </a:prstGeom>
        </p:spPr>
        <p:txBody>
          <a:bodyPr wrap="square" lIns="0" tIns="0" rIns="0" bIns="0" rtlCol="0" anchor="t">
            <a:spAutoFit/>
          </a:bodyPr>
          <a:lstStyle/>
          <a:p>
            <a:pPr algn="just">
              <a:lnSpc>
                <a:spcPct val="150000"/>
              </a:lnSpc>
              <a:spcBef>
                <a:spcPct val="0"/>
              </a:spcBef>
            </a:pPr>
            <a:r>
              <a:rPr lang="en-US" sz="4400">
                <a:latin typeface="Arial" pitchFamily="34" charset="0"/>
                <a:cs typeface="Arial" pitchFamily="34" charset="0"/>
              </a:rPr>
              <a:t>Tôn sư trọng đạo là truyền thống tốt đẹp của dân tộc ta. Dù xã hội có thay đổi thì tình nghĩa thầy trò vẫn luôn là giá trị mà mỗi chúng ta nên gìn giữ.</a:t>
            </a:r>
            <a:endParaRPr lang="en-US" sz="4400">
              <a:solidFill>
                <a:srgbClr val="403F3D"/>
              </a:solidFill>
              <a:latin typeface="Arial" pitchFamily="34" charset="0"/>
              <a:cs typeface="Arial" pitchFamily="34" charset="0"/>
            </a:endParaRPr>
          </a:p>
        </p:txBody>
      </p:sp>
      <p:pic>
        <p:nvPicPr>
          <p:cNvPr id="18"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685800" y="445011"/>
            <a:ext cx="1600200" cy="1489926"/>
          </a:xfrm>
          <a:prstGeom prst="rect">
            <a:avLst/>
          </a:prstGeom>
        </p:spPr>
      </p:pic>
      <p:sp>
        <p:nvSpPr>
          <p:cNvPr id="19" name="TextBox 18"/>
          <p:cNvSpPr txBox="1"/>
          <p:nvPr/>
        </p:nvSpPr>
        <p:spPr>
          <a:xfrm>
            <a:off x="8227581" y="2552700"/>
            <a:ext cx="3036409" cy="769441"/>
          </a:xfrm>
          <a:prstGeom prst="rect">
            <a:avLst/>
          </a:prstGeom>
          <a:noFill/>
        </p:spPr>
        <p:txBody>
          <a:bodyPr wrap="none" rtlCol="0">
            <a:spAutoFit/>
          </a:bodyPr>
          <a:lstStyle/>
          <a:p>
            <a:r>
              <a:rPr lang="en-US" sz="4400" b="1" u="sng" smtClean="0">
                <a:solidFill>
                  <a:srgbClr val="FF0000"/>
                </a:solidFill>
                <a:latin typeface="Arial" pitchFamily="34" charset="0"/>
                <a:cs typeface="Arial" pitchFamily="34" charset="0"/>
              </a:rPr>
              <a:t>KẾT LUẬN</a:t>
            </a:r>
            <a:endParaRPr lang="vi-VN" sz="4400" b="1" u="sng">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FFCC">
            <a:alpha val="56000"/>
          </a:srgbClr>
        </a:solidFill>
        <a:effectLst/>
      </p:bgPr>
    </p:bg>
    <p:spTree>
      <p:nvGrpSpPr>
        <p:cNvPr id="1" name=""/>
        <p:cNvGrpSpPr/>
        <p:nvPr/>
      </p:nvGrpSpPr>
      <p:grpSpPr>
        <a:xfrm>
          <a:off x="0" y="0"/>
          <a:ext cx="0" cy="0"/>
          <a:chOff x="0" y="0"/>
          <a:chExt cx="0" cy="0"/>
        </a:xfrm>
      </p:grpSpPr>
      <p:sp>
        <p:nvSpPr>
          <p:cNvPr id="11" name="Freeform 13"/>
          <p:cNvSpPr/>
          <p:nvPr/>
        </p:nvSpPr>
        <p:spPr>
          <a:xfrm>
            <a:off x="0" y="5372100"/>
            <a:ext cx="18288000" cy="4914900"/>
          </a:xfrm>
          <a:custGeom>
            <a:avLst/>
            <a:gdLst/>
            <a:ahLst/>
            <a:cxnLst/>
            <a:rect l="l" t="t" r="r" b="b"/>
            <a:pathLst>
              <a:path w="20532582" h="19037288">
                <a:moveTo>
                  <a:pt x="20227782" y="0"/>
                </a:moveTo>
                <a:lnTo>
                  <a:pt x="304800" y="0"/>
                </a:lnTo>
                <a:cubicBezTo>
                  <a:pt x="135890" y="0"/>
                  <a:pt x="0" y="135890"/>
                  <a:pt x="0" y="304800"/>
                </a:cubicBezTo>
                <a:lnTo>
                  <a:pt x="0" y="18732488"/>
                </a:lnTo>
                <a:cubicBezTo>
                  <a:pt x="0" y="18901397"/>
                  <a:pt x="135890" y="19037288"/>
                  <a:pt x="304800" y="19037288"/>
                </a:cubicBezTo>
                <a:lnTo>
                  <a:pt x="20227782" y="19037288"/>
                </a:lnTo>
                <a:cubicBezTo>
                  <a:pt x="20396693" y="19037288"/>
                  <a:pt x="20532582" y="18901397"/>
                  <a:pt x="20532582" y="18732488"/>
                </a:cubicBezTo>
                <a:lnTo>
                  <a:pt x="20532582" y="304800"/>
                </a:lnTo>
                <a:cubicBezTo>
                  <a:pt x="20532582" y="135890"/>
                  <a:pt x="20396693" y="0"/>
                  <a:pt x="20227782" y="0"/>
                </a:cubicBezTo>
                <a:close/>
              </a:path>
            </a:pathLst>
          </a:custGeom>
          <a:solidFill>
            <a:srgbClr val="F2EDED"/>
          </a:solidFill>
        </p:spPr>
      </p:sp>
      <p:sp>
        <p:nvSpPr>
          <p:cNvPr id="4" name="TextBox 13"/>
          <p:cNvSpPr txBox="1"/>
          <p:nvPr/>
        </p:nvSpPr>
        <p:spPr>
          <a:xfrm>
            <a:off x="4665516" y="3246222"/>
            <a:ext cx="8956967" cy="1268168"/>
          </a:xfrm>
          <a:prstGeom prst="rect">
            <a:avLst/>
          </a:prstGeom>
          <a:ln>
            <a:solidFill>
              <a:schemeClr val="accent2">
                <a:lumMod val="50000"/>
              </a:schemeClr>
            </a:solidFill>
          </a:ln>
        </p:spPr>
        <p:txBody>
          <a:bodyPr wrap="square" lIns="0" tIns="0" rIns="0" bIns="0" rtlCol="0" anchor="t">
            <a:spAutoFit/>
          </a:bodyPr>
          <a:lstStyle/>
          <a:p>
            <a:pPr algn="ctr">
              <a:lnSpc>
                <a:spcPts val="11000"/>
              </a:lnSpc>
            </a:pPr>
            <a:r>
              <a:rPr lang="en-US" sz="7200" spc="-200" smtClean="0">
                <a:solidFill>
                  <a:schemeClr val="tx1">
                    <a:lumMod val="95000"/>
                    <a:lumOff val="5000"/>
                  </a:schemeClr>
                </a:solidFill>
                <a:latin typeface="Arial" pitchFamily="34" charset="0"/>
                <a:cs typeface="Arial" pitchFamily="34" charset="0"/>
              </a:rPr>
              <a:t>Hướng dẫn về nhà</a:t>
            </a:r>
            <a:endParaRPr lang="en-US" sz="7200" spc="-200">
              <a:solidFill>
                <a:schemeClr val="tx1">
                  <a:lumMod val="95000"/>
                  <a:lumOff val="5000"/>
                </a:schemeClr>
              </a:solidFill>
              <a:latin typeface="Arial" pitchFamily="34" charset="0"/>
              <a:cs typeface="Arial" pitchFamily="34" charset="0"/>
            </a:endParaRPr>
          </a:p>
        </p:txBody>
      </p:sp>
      <p:sp>
        <p:nvSpPr>
          <p:cNvPr id="6" name="Rectangle 5"/>
          <p:cNvSpPr/>
          <p:nvPr/>
        </p:nvSpPr>
        <p:spPr>
          <a:xfrm>
            <a:off x="2781300" y="5524500"/>
            <a:ext cx="12725400" cy="4524315"/>
          </a:xfrm>
          <a:prstGeom prst="rect">
            <a:avLst/>
          </a:prstGeom>
        </p:spPr>
        <p:txBody>
          <a:bodyPr wrap="square">
            <a:spAutoFit/>
          </a:bodyPr>
          <a:lstStyle/>
          <a:p>
            <a:pPr algn="ctr">
              <a:lnSpc>
                <a:spcPct val="150000"/>
              </a:lnSpc>
            </a:pPr>
            <a:r>
              <a:rPr lang="en-US" sz="4800" b="1">
                <a:solidFill>
                  <a:schemeClr val="tx1">
                    <a:lumMod val="95000"/>
                    <a:lumOff val="5000"/>
                  </a:schemeClr>
                </a:solidFill>
                <a:latin typeface="Arial" pitchFamily="34" charset="0"/>
                <a:cs typeface="Arial" pitchFamily="34" charset="0"/>
              </a:rPr>
              <a:t>Chuẩn bị tiết: </a:t>
            </a:r>
            <a:r>
              <a:rPr lang="en-US" sz="4800" b="1" smtClean="0">
                <a:solidFill>
                  <a:schemeClr val="tx1">
                    <a:lumMod val="95000"/>
                    <a:lumOff val="5000"/>
                  </a:schemeClr>
                </a:solidFill>
                <a:latin typeface="Arial" pitchFamily="34" charset="0"/>
                <a:cs typeface="Arial" pitchFamily="34" charset="0"/>
              </a:rPr>
              <a:t> Sinh </a:t>
            </a:r>
            <a:r>
              <a:rPr lang="en-US" sz="4800" b="1">
                <a:solidFill>
                  <a:schemeClr val="tx1">
                    <a:lumMod val="95000"/>
                    <a:lumOff val="5000"/>
                  </a:schemeClr>
                </a:solidFill>
                <a:latin typeface="Arial" pitchFamily="34" charset="0"/>
                <a:cs typeface="Arial" pitchFamily="34" charset="0"/>
              </a:rPr>
              <a:t>hoạt lớp</a:t>
            </a:r>
          </a:p>
          <a:p>
            <a:pPr>
              <a:lnSpc>
                <a:spcPct val="150000"/>
              </a:lnSpc>
            </a:pPr>
            <a:r>
              <a:rPr lang="en-US" sz="4800" b="1" smtClean="0">
                <a:latin typeface="Arial" pitchFamily="34" charset="0"/>
                <a:cs typeface="Arial" pitchFamily="34" charset="0"/>
              </a:rPr>
              <a:t>- Hùng </a:t>
            </a:r>
            <a:r>
              <a:rPr lang="en-US" sz="4800" b="1">
                <a:latin typeface="Arial" pitchFamily="34" charset="0"/>
                <a:cs typeface="Arial" pitchFamily="34" charset="0"/>
              </a:rPr>
              <a:t>biện về nguồn gốc và ý nghĩa của ngày Nhà giáo VN 20-11.</a:t>
            </a:r>
            <a:endParaRPr lang="vi-VN" sz="4800">
              <a:latin typeface="Arial" pitchFamily="34" charset="0"/>
              <a:cs typeface="Arial" pitchFamily="34" charset="0"/>
            </a:endParaRPr>
          </a:p>
          <a:p>
            <a:pPr>
              <a:lnSpc>
                <a:spcPct val="150000"/>
              </a:lnSpc>
            </a:pPr>
            <a:r>
              <a:rPr lang="en-US" sz="4800" b="1">
                <a:latin typeface="Arial" pitchFamily="34" charset="0"/>
                <a:cs typeface="Arial" pitchFamily="34" charset="0"/>
              </a:rPr>
              <a:t>- Cảm nghĩ về nghề giáo viên</a:t>
            </a:r>
            <a:endParaRPr lang="vi-VN" sz="4800">
              <a:latin typeface="Arial" pitchFamily="34" charset="0"/>
              <a:cs typeface="Arial" pitchFamily="34" charset="0"/>
            </a:endParaRPr>
          </a:p>
        </p:txBody>
      </p:sp>
      <p:grpSp>
        <p:nvGrpSpPr>
          <p:cNvPr id="7" name="Group 4"/>
          <p:cNvGrpSpPr/>
          <p:nvPr/>
        </p:nvGrpSpPr>
        <p:grpSpPr>
          <a:xfrm rot="-5400000">
            <a:off x="-7940759" y="8969459"/>
            <a:ext cx="19011900" cy="1072982"/>
            <a:chOff x="0" y="0"/>
            <a:chExt cx="25349200" cy="1430643"/>
          </a:xfrm>
        </p:grpSpPr>
        <p:sp>
          <p:nvSpPr>
            <p:cNvPr id="8" name="AutoShape 5"/>
            <p:cNvSpPr/>
            <p:nvPr/>
          </p:nvSpPr>
          <p:spPr>
            <a:xfrm rot="-5400000">
              <a:off x="12636500" y="-11282057"/>
              <a:ext cx="279400" cy="25146000"/>
            </a:xfrm>
            <a:prstGeom prst="rect">
              <a:avLst/>
            </a:prstGeom>
            <a:solidFill>
              <a:srgbClr val="F8F4F4">
                <a:alpha val="49804"/>
              </a:srgbClr>
            </a:solidFill>
          </p:spPr>
        </p:sp>
        <p:sp>
          <p:nvSpPr>
            <p:cNvPr id="9" name="AutoShape 6"/>
            <p:cNvSpPr/>
            <p:nvPr/>
          </p:nvSpPr>
          <p:spPr>
            <a:xfrm rot="-5400000">
              <a:off x="12535419" y="-11957697"/>
              <a:ext cx="278361" cy="25349200"/>
            </a:xfrm>
            <a:prstGeom prst="rect">
              <a:avLst/>
            </a:prstGeom>
            <a:solidFill>
              <a:srgbClr val="F8F4F4"/>
            </a:solidFill>
          </p:spPr>
        </p:sp>
        <p:sp>
          <p:nvSpPr>
            <p:cNvPr id="10" name="AutoShape 7"/>
            <p:cNvSpPr/>
            <p:nvPr/>
          </p:nvSpPr>
          <p:spPr>
            <a:xfrm rot="-5400000">
              <a:off x="12787318" y="-12279318"/>
              <a:ext cx="282563" cy="24841200"/>
            </a:xfrm>
            <a:prstGeom prst="rect">
              <a:avLst/>
            </a:prstGeom>
            <a:solidFill>
              <a:srgbClr val="F8F4F4">
                <a:alpha val="49804"/>
              </a:srgbClr>
            </a:solidFill>
          </p:spPr>
        </p:sp>
      </p:grpSp>
      <p:pic>
        <p:nvPicPr>
          <p:cNvPr id="12"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26"/>
              </a:ext>
            </a:extLst>
          </a:blip>
          <a:srcRect/>
          <a:stretch>
            <a:fillRect/>
          </a:stretch>
        </p:blipFill>
        <p:spPr>
          <a:xfrm>
            <a:off x="7772400" y="647700"/>
            <a:ext cx="2074798" cy="1998405"/>
          </a:xfrm>
          <a:prstGeom prst="rect">
            <a:avLst/>
          </a:prstGeom>
        </p:spPr>
      </p:pic>
    </p:spTree>
    <p:extLst>
      <p:ext uri="{BB962C8B-B14F-4D97-AF65-F5344CB8AC3E}">
        <p14:creationId xmlns:p14="http://schemas.microsoft.com/office/powerpoint/2010/main" val="245571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4F4"/>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6" y="0"/>
            <a:ext cx="18451286" cy="10287000"/>
          </a:xfrm>
          <a:prstGeom prst="rect">
            <a:avLst/>
          </a:prstGeom>
        </p:spPr>
      </p:pic>
      <p:sp>
        <p:nvSpPr>
          <p:cNvPr id="13" name="TextBox 12"/>
          <p:cNvSpPr txBox="1"/>
          <p:nvPr/>
        </p:nvSpPr>
        <p:spPr>
          <a:xfrm>
            <a:off x="3733800" y="952500"/>
            <a:ext cx="11125200" cy="2862322"/>
          </a:xfrm>
          <a:prstGeom prst="rect">
            <a:avLst/>
          </a:prstGeom>
          <a:noFill/>
        </p:spPr>
        <p:txBody>
          <a:bodyPr wrap="square" rtlCol="0">
            <a:spAutoFit/>
          </a:bodyPr>
          <a:lstStyle/>
          <a:p>
            <a:pPr algn="ctr">
              <a:lnSpc>
                <a:spcPct val="150000"/>
              </a:lnSpc>
            </a:pPr>
            <a:r>
              <a:rPr lang="en-US" sz="6000" b="1" smtClean="0">
                <a:solidFill>
                  <a:srgbClr val="C00000"/>
                </a:solidFill>
                <a:latin typeface="Arial" pitchFamily="34" charset="0"/>
                <a:cs typeface="Arial" pitchFamily="34" charset="0"/>
              </a:rPr>
              <a:t>Cảm ơn thầy cô </a:t>
            </a:r>
          </a:p>
          <a:p>
            <a:pPr algn="ctr">
              <a:lnSpc>
                <a:spcPct val="150000"/>
              </a:lnSpc>
            </a:pPr>
            <a:r>
              <a:rPr lang="en-US" sz="6000" b="1" smtClean="0">
                <a:solidFill>
                  <a:srgbClr val="C00000"/>
                </a:solidFill>
                <a:latin typeface="Arial" pitchFamily="34" charset="0"/>
                <a:cs typeface="Arial" pitchFamily="34" charset="0"/>
              </a:rPr>
              <a:t>và các em đã chú ý lắng nghe</a:t>
            </a:r>
            <a:endParaRPr lang="vi-VN" sz="6000" b="1">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13"/>
                                        </p:tgtEl>
                                        <p:attrNameLst>
                                          <p:attrName>ppt_x</p:attrName>
                                          <p:attrName>ppt_y</p:attrName>
                                        </p:attrNameLst>
                                      </p:cBhvr>
                                    </p:animMotion>
                                    <p:animRot by="1500000">
                                      <p:cBhvr>
                                        <p:cTn id="7" dur="250" fill="hold">
                                          <p:stCondLst>
                                            <p:cond delay="0"/>
                                          </p:stCondLst>
                                        </p:cTn>
                                        <p:tgtEl>
                                          <p:spTgt spid="13"/>
                                        </p:tgtEl>
                                        <p:attrNameLst>
                                          <p:attrName>r</p:attrName>
                                        </p:attrNameLst>
                                      </p:cBhvr>
                                    </p:animRot>
                                    <p:animRot by="-1500000">
                                      <p:cBhvr>
                                        <p:cTn id="8" dur="250" fill="hold">
                                          <p:stCondLst>
                                            <p:cond delay="250"/>
                                          </p:stCondLst>
                                        </p:cTn>
                                        <p:tgtEl>
                                          <p:spTgt spid="13"/>
                                        </p:tgtEl>
                                        <p:attrNameLst>
                                          <p:attrName>r</p:attrName>
                                        </p:attrNameLst>
                                      </p:cBhvr>
                                    </p:animRot>
                                    <p:animRot by="-1500000">
                                      <p:cBhvr>
                                        <p:cTn id="9" dur="250" fill="hold">
                                          <p:stCondLst>
                                            <p:cond delay="500"/>
                                          </p:stCondLst>
                                        </p:cTn>
                                        <p:tgtEl>
                                          <p:spTgt spid="13"/>
                                        </p:tgtEl>
                                        <p:attrNameLst>
                                          <p:attrName>r</p:attrName>
                                        </p:attrNameLst>
                                      </p:cBhvr>
                                    </p:animRot>
                                    <p:animRot by="1500000">
                                      <p:cBhvr>
                                        <p:cTn id="10" dur="250" fill="hold">
                                          <p:stCondLst>
                                            <p:cond delay="75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4F4"/>
        </a:solidFill>
        <a:effectLst/>
      </p:bgPr>
    </p:bg>
    <p:spTree>
      <p:nvGrpSpPr>
        <p:cNvPr id="1" name=""/>
        <p:cNvGrpSpPr/>
        <p:nvPr/>
      </p:nvGrpSpPr>
      <p:grpSpPr>
        <a:xfrm>
          <a:off x="0" y="0"/>
          <a:ext cx="0" cy="0"/>
          <a:chOff x="0" y="0"/>
          <a:chExt cx="0" cy="0"/>
        </a:xfrm>
      </p:grpSpPr>
      <p:sp>
        <p:nvSpPr>
          <p:cNvPr id="4" name="TextBox 4"/>
          <p:cNvSpPr txBox="1"/>
          <p:nvPr/>
        </p:nvSpPr>
        <p:spPr>
          <a:xfrm>
            <a:off x="11741002" y="3380662"/>
            <a:ext cx="4572000" cy="795089"/>
          </a:xfrm>
          <a:prstGeom prst="rect">
            <a:avLst/>
          </a:prstGeom>
        </p:spPr>
        <p:txBody>
          <a:bodyPr wrap="square" lIns="0" tIns="0" rIns="0" bIns="0" rtlCol="0" anchor="t">
            <a:spAutoFit/>
          </a:bodyPr>
          <a:lstStyle/>
          <a:p>
            <a:pPr>
              <a:lnSpc>
                <a:spcPts val="6160"/>
              </a:lnSpc>
            </a:pPr>
            <a:r>
              <a:rPr lang="en-US" sz="5600" smtClean="0">
                <a:solidFill>
                  <a:srgbClr val="403F3D"/>
                </a:solidFill>
                <a:latin typeface="Inter Bold"/>
              </a:rPr>
              <a:t>KHỞI ĐỘNG!</a:t>
            </a:r>
            <a:endParaRPr lang="en-US" sz="5600">
              <a:solidFill>
                <a:srgbClr val="403F3D"/>
              </a:solidFill>
              <a:latin typeface="Inter Bold"/>
            </a:endParaRPr>
          </a:p>
        </p:txBody>
      </p:sp>
      <p:grpSp>
        <p:nvGrpSpPr>
          <p:cNvPr id="8" name="Group 8"/>
          <p:cNvGrpSpPr/>
          <p:nvPr/>
        </p:nvGrpSpPr>
        <p:grpSpPr>
          <a:xfrm>
            <a:off x="-361950" y="8721809"/>
            <a:ext cx="19011900" cy="1072982"/>
            <a:chOff x="0" y="0"/>
            <a:chExt cx="25349200" cy="1430643"/>
          </a:xfrm>
        </p:grpSpPr>
        <p:sp>
          <p:nvSpPr>
            <p:cNvPr id="9" name="AutoShape 9"/>
            <p:cNvSpPr/>
            <p:nvPr/>
          </p:nvSpPr>
          <p:spPr>
            <a:xfrm rot="-5400000">
              <a:off x="12534900" y="-11282057"/>
              <a:ext cx="279400" cy="25146000"/>
            </a:xfrm>
            <a:prstGeom prst="rect">
              <a:avLst/>
            </a:prstGeom>
            <a:solidFill>
              <a:srgbClr val="62DBC8">
                <a:alpha val="49804"/>
              </a:srgbClr>
            </a:solidFill>
          </p:spPr>
        </p:sp>
        <p:sp>
          <p:nvSpPr>
            <p:cNvPr id="10" name="AutoShape 10"/>
            <p:cNvSpPr/>
            <p:nvPr/>
          </p:nvSpPr>
          <p:spPr>
            <a:xfrm rot="-5400000">
              <a:off x="12535419" y="-11957697"/>
              <a:ext cx="278361" cy="25349200"/>
            </a:xfrm>
            <a:prstGeom prst="rect">
              <a:avLst/>
            </a:prstGeom>
            <a:solidFill>
              <a:srgbClr val="62DBC8"/>
            </a:solidFill>
          </p:spPr>
        </p:sp>
        <p:sp>
          <p:nvSpPr>
            <p:cNvPr id="11" name="AutoShape 11"/>
            <p:cNvSpPr/>
            <p:nvPr/>
          </p:nvSpPr>
          <p:spPr>
            <a:xfrm rot="-5400000">
              <a:off x="12533318" y="-12279318"/>
              <a:ext cx="282563" cy="24841200"/>
            </a:xfrm>
            <a:prstGeom prst="rect">
              <a:avLst/>
            </a:prstGeom>
            <a:solidFill>
              <a:srgbClr val="62DBC8">
                <a:alpha val="49804"/>
              </a:srgbClr>
            </a:solidFill>
          </p:spPr>
        </p:sp>
      </p:grpSp>
      <p:sp>
        <p:nvSpPr>
          <p:cNvPr id="12" name="Rectangle 11"/>
          <p:cNvSpPr/>
          <p:nvPr/>
        </p:nvSpPr>
        <p:spPr>
          <a:xfrm>
            <a:off x="10856156" y="4884622"/>
            <a:ext cx="6341692" cy="1824923"/>
          </a:xfrm>
          <a:prstGeom prst="rect">
            <a:avLst/>
          </a:prstGeom>
        </p:spPr>
        <p:txBody>
          <a:bodyPr wrap="square">
            <a:spAutoFit/>
          </a:bodyPr>
          <a:lstStyle/>
          <a:p>
            <a:pPr algn="ctr">
              <a:lnSpc>
                <a:spcPct val="150000"/>
              </a:lnSpc>
            </a:pPr>
            <a:r>
              <a:rPr lang="vi-VN" sz="4000" smtClean="0"/>
              <a:t>Ở tiểu học, các em đã làm gì để tri ân thầy cô giáo</a:t>
            </a:r>
            <a:endParaRPr lang="vi-VN" sz="4000"/>
          </a:p>
        </p:txBody>
      </p:sp>
      <p:sp>
        <p:nvSpPr>
          <p:cNvPr id="13" name="Rectangle 12"/>
          <p:cNvSpPr/>
          <p:nvPr/>
        </p:nvSpPr>
        <p:spPr>
          <a:xfrm>
            <a:off x="1124610" y="1128772"/>
            <a:ext cx="9390990" cy="6986528"/>
          </a:xfrm>
          <a:prstGeom prst="rect">
            <a:avLst/>
          </a:prstGeom>
        </p:spPr>
        <p:txBody>
          <a:bodyPr wrap="square">
            <a:spAutoFit/>
          </a:bodyPr>
          <a:lstStyle/>
          <a:p>
            <a:pPr algn="just">
              <a:lnSpc>
                <a:spcPct val="200000"/>
              </a:lnSpc>
            </a:pPr>
            <a:r>
              <a:rPr lang="vi-VN" sz="3200" b="1" u="sng" smtClean="0">
                <a:solidFill>
                  <a:srgbClr val="FF0000"/>
                </a:solidFill>
              </a:rPr>
              <a:t>Ví dụ:</a:t>
            </a:r>
          </a:p>
          <a:p>
            <a:pPr algn="just">
              <a:lnSpc>
                <a:spcPct val="200000"/>
              </a:lnSpc>
            </a:pPr>
            <a:r>
              <a:rPr lang="vi-VN" sz="3200" smtClean="0">
                <a:solidFill>
                  <a:srgbClr val="0070C0"/>
                </a:solidFill>
              </a:rPr>
              <a:t>+ </a:t>
            </a:r>
            <a:r>
              <a:rPr lang="vi-VN" sz="3200">
                <a:solidFill>
                  <a:srgbClr val="0070C0"/>
                </a:solidFill>
              </a:rPr>
              <a:t>Chuẩn bị bài thật tốt trước khi đến trường lớp. </a:t>
            </a:r>
          </a:p>
          <a:p>
            <a:pPr algn="just">
              <a:lnSpc>
                <a:spcPct val="200000"/>
              </a:lnSpc>
            </a:pPr>
            <a:r>
              <a:rPr lang="vi-VN" sz="3200">
                <a:solidFill>
                  <a:srgbClr val="0070C0"/>
                </a:solidFill>
              </a:rPr>
              <a:t>+ Luôn vui </a:t>
            </a:r>
            <a:r>
              <a:rPr lang="vi-VN" sz="3200" smtClean="0">
                <a:solidFill>
                  <a:srgbClr val="0070C0"/>
                </a:solidFill>
              </a:rPr>
              <a:t>vẻ, </a:t>
            </a:r>
            <a:r>
              <a:rPr lang="vi-VN" sz="3200">
                <a:solidFill>
                  <a:srgbClr val="0070C0"/>
                </a:solidFill>
              </a:rPr>
              <a:t>cởi </a:t>
            </a:r>
            <a:r>
              <a:rPr lang="vi-VN" sz="3200" smtClean="0">
                <a:solidFill>
                  <a:srgbClr val="0070C0"/>
                </a:solidFill>
              </a:rPr>
              <a:t>mở</a:t>
            </a:r>
            <a:r>
              <a:rPr lang="vi-VN" sz="3200">
                <a:solidFill>
                  <a:srgbClr val="0070C0"/>
                </a:solidFill>
              </a:rPr>
              <a:t> </a:t>
            </a:r>
            <a:r>
              <a:rPr lang="vi-VN" sz="3200" smtClean="0">
                <a:solidFill>
                  <a:srgbClr val="0070C0"/>
                </a:solidFill>
              </a:rPr>
              <a:t>chia sẻ với thầy cô</a:t>
            </a:r>
            <a:endParaRPr lang="vi-VN" sz="3200">
              <a:solidFill>
                <a:srgbClr val="0070C0"/>
              </a:solidFill>
            </a:endParaRPr>
          </a:p>
          <a:p>
            <a:pPr algn="just">
              <a:lnSpc>
                <a:spcPct val="200000"/>
              </a:lnSpc>
            </a:pPr>
            <a:r>
              <a:rPr lang="vi-VN" sz="3200" smtClean="0">
                <a:solidFill>
                  <a:srgbClr val="0070C0"/>
                </a:solidFill>
              </a:rPr>
              <a:t>+ Tuân </a:t>
            </a:r>
            <a:r>
              <a:rPr lang="vi-VN" sz="3200">
                <a:solidFill>
                  <a:srgbClr val="0070C0"/>
                </a:solidFill>
              </a:rPr>
              <a:t>thủ các nội quy </a:t>
            </a:r>
            <a:r>
              <a:rPr lang="vi-VN" sz="3200" smtClean="0">
                <a:solidFill>
                  <a:srgbClr val="0070C0"/>
                </a:solidFill>
              </a:rPr>
              <a:t>của lớp, trường</a:t>
            </a:r>
            <a:endParaRPr lang="vi-VN" sz="3200">
              <a:solidFill>
                <a:srgbClr val="0070C0"/>
              </a:solidFill>
            </a:endParaRPr>
          </a:p>
          <a:p>
            <a:pPr algn="just">
              <a:lnSpc>
                <a:spcPct val="200000"/>
              </a:lnSpc>
            </a:pPr>
            <a:r>
              <a:rPr lang="vi-VN" sz="3200">
                <a:solidFill>
                  <a:srgbClr val="0070C0"/>
                </a:solidFill>
              </a:rPr>
              <a:t>+ </a:t>
            </a:r>
            <a:r>
              <a:rPr lang="vi-VN" sz="3200" smtClean="0">
                <a:solidFill>
                  <a:srgbClr val="0070C0"/>
                </a:solidFill>
              </a:rPr>
              <a:t>Chuẩn bị các tiết mục văn nghệ dành tặng thầy cô trong các dịp đặc biệt</a:t>
            </a:r>
          </a:p>
          <a:p>
            <a:pPr algn="just">
              <a:lnSpc>
                <a:spcPct val="200000"/>
              </a:lnSpc>
            </a:pPr>
            <a:r>
              <a:rPr lang="vi-VN" sz="3200" smtClean="0">
                <a:solidFill>
                  <a:srgbClr val="0070C0"/>
                </a:solidFill>
              </a:rPr>
              <a:t>+ Vẽ tranh, làm thiệp tặng thầy cô</a:t>
            </a:r>
            <a:endParaRPr lang="vi-VN" sz="3200">
              <a:solidFill>
                <a:srgbClr val="0070C0"/>
              </a:solidFill>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3284052" y="1738312"/>
            <a:ext cx="1485900" cy="1458884"/>
          </a:xfrm>
          <a:prstGeom prst="rect">
            <a:avLst/>
          </a:prstGeom>
        </p:spPr>
      </p:pic>
      <p:pic>
        <p:nvPicPr>
          <p:cNvPr id="1026" name="Picture 2" descr="Kể về cô giáo mà em yêu quý - Bài học mới"/>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65504" y="1409700"/>
            <a:ext cx="8229600" cy="65876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wheel(1)">
                                      <p:cBhvr>
                                        <p:cTn id="19" dur="20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02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4F4"/>
        </a:solidFill>
        <a:effectLst/>
      </p:bgPr>
    </p:bg>
    <p:spTree>
      <p:nvGrpSpPr>
        <p:cNvPr id="1" name=""/>
        <p:cNvGrpSpPr/>
        <p:nvPr/>
      </p:nvGrpSpPr>
      <p:grpSpPr>
        <a:xfrm>
          <a:off x="0" y="0"/>
          <a:ext cx="0" cy="0"/>
          <a:chOff x="0" y="0"/>
          <a:chExt cx="0" cy="0"/>
        </a:xfrm>
      </p:grpSpPr>
      <p:grpSp>
        <p:nvGrpSpPr>
          <p:cNvPr id="19" name="Group 11"/>
          <p:cNvGrpSpPr/>
          <p:nvPr/>
        </p:nvGrpSpPr>
        <p:grpSpPr>
          <a:xfrm>
            <a:off x="5508172" y="5431480"/>
            <a:ext cx="11979728" cy="1388420"/>
            <a:chOff x="336037" y="-4633619"/>
            <a:chExt cx="16732373" cy="3643263"/>
          </a:xfrm>
        </p:grpSpPr>
        <p:sp>
          <p:nvSpPr>
            <p:cNvPr id="21" name="Freeform 12"/>
            <p:cNvSpPr/>
            <p:nvPr/>
          </p:nvSpPr>
          <p:spPr>
            <a:xfrm>
              <a:off x="336037" y="-4633619"/>
              <a:ext cx="16732373" cy="3643263"/>
            </a:xfrm>
            <a:custGeom>
              <a:avLst/>
              <a:gdLst/>
              <a:ahLst/>
              <a:cxnLst/>
              <a:rect l="l" t="t" r="r" b="b"/>
              <a:pathLst>
                <a:path w="16732372" h="3643263">
                  <a:moveTo>
                    <a:pt x="16427572" y="0"/>
                  </a:moveTo>
                  <a:lnTo>
                    <a:pt x="304800" y="0"/>
                  </a:lnTo>
                  <a:cubicBezTo>
                    <a:pt x="135890" y="0"/>
                    <a:pt x="0" y="135890"/>
                    <a:pt x="0" y="304800"/>
                  </a:cubicBezTo>
                  <a:lnTo>
                    <a:pt x="0" y="3338463"/>
                  </a:lnTo>
                  <a:cubicBezTo>
                    <a:pt x="0" y="3507373"/>
                    <a:pt x="135890" y="3643263"/>
                    <a:pt x="304800" y="3643263"/>
                  </a:cubicBezTo>
                  <a:lnTo>
                    <a:pt x="16427572" y="3643263"/>
                  </a:lnTo>
                  <a:cubicBezTo>
                    <a:pt x="16596483" y="3643263"/>
                    <a:pt x="16732372" y="3507373"/>
                    <a:pt x="16732372" y="3338463"/>
                  </a:cubicBezTo>
                  <a:lnTo>
                    <a:pt x="16732372" y="304800"/>
                  </a:lnTo>
                  <a:cubicBezTo>
                    <a:pt x="16732372" y="135890"/>
                    <a:pt x="16596483" y="0"/>
                    <a:pt x="16427572" y="0"/>
                  </a:cubicBezTo>
                  <a:close/>
                </a:path>
              </a:pathLst>
            </a:custGeom>
            <a:solidFill>
              <a:srgbClr val="62DBC8"/>
            </a:solidFill>
          </p:spPr>
        </p:sp>
      </p:grpSp>
      <p:grpSp>
        <p:nvGrpSpPr>
          <p:cNvPr id="2" name="Group 2"/>
          <p:cNvGrpSpPr/>
          <p:nvPr/>
        </p:nvGrpSpPr>
        <p:grpSpPr>
          <a:xfrm>
            <a:off x="-6756326" y="2760056"/>
            <a:ext cx="15455317" cy="2465076"/>
            <a:chOff x="0" y="120685"/>
            <a:chExt cx="15814059" cy="4062749"/>
          </a:xfrm>
        </p:grpSpPr>
        <p:sp>
          <p:nvSpPr>
            <p:cNvPr id="3" name="AutoShape 3"/>
            <p:cNvSpPr/>
            <p:nvPr/>
          </p:nvSpPr>
          <p:spPr>
            <a:xfrm rot="5400000">
              <a:off x="7404907" y="-6796956"/>
              <a:ext cx="333828" cy="15143641"/>
            </a:xfrm>
            <a:prstGeom prst="rect">
              <a:avLst/>
            </a:prstGeom>
            <a:solidFill>
              <a:srgbClr val="62DBC8">
                <a:alpha val="19608"/>
              </a:srgbClr>
            </a:solidFill>
          </p:spPr>
        </p:sp>
        <p:sp>
          <p:nvSpPr>
            <p:cNvPr id="4" name="AutoShape 4"/>
            <p:cNvSpPr/>
            <p:nvPr/>
          </p:nvSpPr>
          <p:spPr>
            <a:xfrm rot="5400000">
              <a:off x="7404907" y="-6111092"/>
              <a:ext cx="333828" cy="15143641"/>
            </a:xfrm>
            <a:prstGeom prst="rect">
              <a:avLst/>
            </a:prstGeom>
            <a:solidFill>
              <a:srgbClr val="62DBC8">
                <a:alpha val="49804"/>
              </a:srgbClr>
            </a:solidFill>
          </p:spPr>
        </p:sp>
        <p:sp>
          <p:nvSpPr>
            <p:cNvPr id="5" name="AutoShape 5"/>
            <p:cNvSpPr/>
            <p:nvPr/>
          </p:nvSpPr>
          <p:spPr>
            <a:xfrm rot="5400000">
              <a:off x="7404907" y="-5425228"/>
              <a:ext cx="333828" cy="15143641"/>
            </a:xfrm>
            <a:prstGeom prst="rect">
              <a:avLst/>
            </a:prstGeom>
            <a:solidFill>
              <a:srgbClr val="62DBC8"/>
            </a:solidFill>
          </p:spPr>
        </p:sp>
        <p:sp>
          <p:nvSpPr>
            <p:cNvPr id="6" name="AutoShape 6"/>
            <p:cNvSpPr/>
            <p:nvPr/>
          </p:nvSpPr>
          <p:spPr>
            <a:xfrm rot="5400000">
              <a:off x="7404907" y="-4739363"/>
              <a:ext cx="333828" cy="15143641"/>
            </a:xfrm>
            <a:prstGeom prst="rect">
              <a:avLst/>
            </a:prstGeom>
            <a:solidFill>
              <a:srgbClr val="62DBC8">
                <a:alpha val="49804"/>
              </a:srgbClr>
            </a:solidFill>
          </p:spPr>
        </p:sp>
        <p:sp>
          <p:nvSpPr>
            <p:cNvPr id="7" name="AutoShape 7"/>
            <p:cNvSpPr/>
            <p:nvPr/>
          </p:nvSpPr>
          <p:spPr>
            <a:xfrm rot="5400000">
              <a:off x="7404907" y="-4053499"/>
              <a:ext cx="333828" cy="15143641"/>
            </a:xfrm>
            <a:prstGeom prst="rect">
              <a:avLst/>
            </a:prstGeom>
            <a:solidFill>
              <a:srgbClr val="62DBC8">
                <a:alpha val="19608"/>
              </a:srgbClr>
            </a:solidFill>
          </p:spPr>
        </p:sp>
        <p:sp>
          <p:nvSpPr>
            <p:cNvPr id="8" name="AutoShape 8"/>
            <p:cNvSpPr/>
            <p:nvPr/>
          </p:nvSpPr>
          <p:spPr>
            <a:xfrm rot="575529">
              <a:off x="14024669" y="120685"/>
              <a:ext cx="1789390" cy="4062749"/>
            </a:xfrm>
            <a:prstGeom prst="rect">
              <a:avLst/>
            </a:prstGeom>
            <a:solidFill>
              <a:srgbClr val="F8F4F4"/>
            </a:solidFill>
          </p:spPr>
        </p:sp>
      </p:grpSp>
      <p:grpSp>
        <p:nvGrpSpPr>
          <p:cNvPr id="11" name="Group 11"/>
          <p:cNvGrpSpPr/>
          <p:nvPr/>
        </p:nvGrpSpPr>
        <p:grpSpPr>
          <a:xfrm>
            <a:off x="8305801" y="7362218"/>
            <a:ext cx="9238038" cy="1388420"/>
            <a:chOff x="0" y="0"/>
            <a:chExt cx="16732373" cy="3643263"/>
          </a:xfrm>
        </p:grpSpPr>
        <p:sp>
          <p:nvSpPr>
            <p:cNvPr id="12" name="Freeform 12"/>
            <p:cNvSpPr/>
            <p:nvPr/>
          </p:nvSpPr>
          <p:spPr>
            <a:xfrm>
              <a:off x="0" y="0"/>
              <a:ext cx="16732372" cy="3643263"/>
            </a:xfrm>
            <a:custGeom>
              <a:avLst/>
              <a:gdLst/>
              <a:ahLst/>
              <a:cxnLst/>
              <a:rect l="l" t="t" r="r" b="b"/>
              <a:pathLst>
                <a:path w="16732372" h="3643263">
                  <a:moveTo>
                    <a:pt x="16427572" y="0"/>
                  </a:moveTo>
                  <a:lnTo>
                    <a:pt x="304800" y="0"/>
                  </a:lnTo>
                  <a:cubicBezTo>
                    <a:pt x="135890" y="0"/>
                    <a:pt x="0" y="135890"/>
                    <a:pt x="0" y="304800"/>
                  </a:cubicBezTo>
                  <a:lnTo>
                    <a:pt x="0" y="3338463"/>
                  </a:lnTo>
                  <a:cubicBezTo>
                    <a:pt x="0" y="3507373"/>
                    <a:pt x="135890" y="3643263"/>
                    <a:pt x="304800" y="3643263"/>
                  </a:cubicBezTo>
                  <a:lnTo>
                    <a:pt x="16427572" y="3643263"/>
                  </a:lnTo>
                  <a:cubicBezTo>
                    <a:pt x="16596483" y="3643263"/>
                    <a:pt x="16732372" y="3507373"/>
                    <a:pt x="16732372" y="3338463"/>
                  </a:cubicBezTo>
                  <a:lnTo>
                    <a:pt x="16732372" y="304800"/>
                  </a:lnTo>
                  <a:cubicBezTo>
                    <a:pt x="16732372" y="135890"/>
                    <a:pt x="16596483" y="0"/>
                    <a:pt x="16427572" y="0"/>
                  </a:cubicBezTo>
                  <a:close/>
                </a:path>
              </a:pathLst>
            </a:custGeom>
            <a:solidFill>
              <a:srgbClr val="62DBC8"/>
            </a:solidFill>
          </p:spPr>
        </p:sp>
      </p:grpSp>
      <p:sp>
        <p:nvSpPr>
          <p:cNvPr id="13" name="TextBox 13"/>
          <p:cNvSpPr txBox="1"/>
          <p:nvPr/>
        </p:nvSpPr>
        <p:spPr>
          <a:xfrm>
            <a:off x="5803034" y="5959406"/>
            <a:ext cx="11189565" cy="397225"/>
          </a:xfrm>
          <a:prstGeom prst="rect">
            <a:avLst/>
          </a:prstGeom>
        </p:spPr>
        <p:txBody>
          <a:bodyPr wrap="square" lIns="0" tIns="0" rIns="0" bIns="0" rtlCol="0" anchor="t">
            <a:spAutoFit/>
          </a:bodyPr>
          <a:lstStyle/>
          <a:p>
            <a:pPr lvl="0">
              <a:lnSpc>
                <a:spcPts val="2935"/>
              </a:lnSpc>
              <a:spcBef>
                <a:spcPct val="0"/>
              </a:spcBef>
            </a:pPr>
            <a:r>
              <a:rPr lang="vi-VN" sz="3600" b="1"/>
              <a:t>1</a:t>
            </a:r>
            <a:r>
              <a:rPr lang="nl-NL" sz="3600" b="1"/>
              <a:t>. </a:t>
            </a:r>
            <a:r>
              <a:rPr lang="nl-NL" sz="3600" b="1">
                <a:latin typeface="Arial" pitchFamily="34" charset="0"/>
                <a:cs typeface="Arial" pitchFamily="34" charset="0"/>
              </a:rPr>
              <a:t>Lập kế hoạch tổ chức hoạt động tri ân thầy cô</a:t>
            </a:r>
            <a:endParaRPr lang="vi-VN" sz="3600" b="1">
              <a:latin typeface="Arial" pitchFamily="34" charset="0"/>
              <a:cs typeface="Arial" pitchFamily="34" charset="0"/>
            </a:endParaRPr>
          </a:p>
        </p:txBody>
      </p:sp>
      <p:sp>
        <p:nvSpPr>
          <p:cNvPr id="14" name="Rectangle 13"/>
          <p:cNvSpPr/>
          <p:nvPr/>
        </p:nvSpPr>
        <p:spPr>
          <a:xfrm>
            <a:off x="852646" y="2090225"/>
            <a:ext cx="4974772" cy="646331"/>
          </a:xfrm>
          <a:prstGeom prst="rect">
            <a:avLst/>
          </a:prstGeom>
        </p:spPr>
        <p:txBody>
          <a:bodyPr wrap="square">
            <a:spAutoFit/>
          </a:bodyPr>
          <a:lstStyle/>
          <a:p>
            <a:r>
              <a:rPr lang="nl-NL" sz="3600" b="1" i="1">
                <a:latin typeface="Arial" pitchFamily="34" charset="0"/>
                <a:cs typeface="Arial" pitchFamily="34" charset="0"/>
              </a:rPr>
              <a:t>TUẦN </a:t>
            </a:r>
            <a:r>
              <a:rPr lang="vi-VN" sz="3600" b="1" i="1" smtClean="0">
                <a:latin typeface="Arial" pitchFamily="34" charset="0"/>
                <a:cs typeface="Arial" pitchFamily="34" charset="0"/>
              </a:rPr>
              <a:t>11</a:t>
            </a:r>
            <a:r>
              <a:rPr lang="nl-NL" sz="3600" b="1" i="1" smtClean="0">
                <a:latin typeface="Arial" pitchFamily="34" charset="0"/>
                <a:cs typeface="Arial" pitchFamily="34" charset="0"/>
              </a:rPr>
              <a:t> </a:t>
            </a:r>
            <a:r>
              <a:rPr lang="nl-NL" sz="3600" b="1" i="1">
                <a:latin typeface="Arial" pitchFamily="34" charset="0"/>
                <a:cs typeface="Arial" pitchFamily="34" charset="0"/>
              </a:rPr>
              <a:t>– TIẾT 2</a:t>
            </a:r>
            <a:r>
              <a:rPr lang="nl-NL" sz="3600" b="1" i="1" smtClean="0">
                <a:latin typeface="Arial" pitchFamily="34" charset="0"/>
                <a:cs typeface="Arial" pitchFamily="34" charset="0"/>
              </a:rPr>
              <a:t>:</a:t>
            </a:r>
            <a:endParaRPr lang="vi-VN" sz="3600" b="1" i="1">
              <a:latin typeface="Arial" pitchFamily="34" charset="0"/>
              <a:cs typeface="Arial" pitchFamily="34" charset="0"/>
            </a:endParaRPr>
          </a:p>
        </p:txBody>
      </p:sp>
      <p:sp>
        <p:nvSpPr>
          <p:cNvPr id="16" name="TextBox 15"/>
          <p:cNvSpPr txBox="1"/>
          <p:nvPr/>
        </p:nvSpPr>
        <p:spPr>
          <a:xfrm>
            <a:off x="8702411" y="3258255"/>
            <a:ext cx="5981446" cy="923330"/>
          </a:xfrm>
          <a:prstGeom prst="rect">
            <a:avLst/>
          </a:prstGeom>
          <a:noFill/>
        </p:spPr>
        <p:txBody>
          <a:bodyPr wrap="none" rtlCol="0">
            <a:spAutoFit/>
          </a:bodyPr>
          <a:lstStyle/>
          <a:p>
            <a:r>
              <a:rPr lang="en-US" sz="5400" b="1" smtClean="0">
                <a:solidFill>
                  <a:srgbClr val="FF0000"/>
                </a:solidFill>
                <a:effectLst>
                  <a:reflection blurRad="6350" stA="55000" endA="300" endPos="45500" dir="5400000" sy="-100000" algn="bl" rotWithShape="0"/>
                </a:effectLst>
                <a:latin typeface="Arial" pitchFamily="34" charset="0"/>
                <a:cs typeface="Arial" pitchFamily="34" charset="0"/>
              </a:rPr>
              <a:t>TRI ÂN THẦY CÔ </a:t>
            </a:r>
            <a:endParaRPr lang="vi-VN" sz="5400" b="1">
              <a:solidFill>
                <a:srgbClr val="FF0000"/>
              </a:solidFill>
              <a:effectLst>
                <a:reflection blurRad="6350" stA="55000" endA="300" endPos="45500" dir="5400000" sy="-100000" algn="bl" rotWithShape="0"/>
              </a:effectLst>
              <a:latin typeface="Arial" pitchFamily="34" charset="0"/>
              <a:cs typeface="Arial" pitchFamily="34" charset="0"/>
            </a:endParaRPr>
          </a:p>
        </p:txBody>
      </p:sp>
      <p:sp>
        <p:nvSpPr>
          <p:cNvPr id="17" name="Rectangle 16"/>
          <p:cNvSpPr/>
          <p:nvPr/>
        </p:nvSpPr>
        <p:spPr>
          <a:xfrm>
            <a:off x="8686800" y="7733262"/>
            <a:ext cx="8801100" cy="646331"/>
          </a:xfrm>
          <a:prstGeom prst="rect">
            <a:avLst/>
          </a:prstGeom>
        </p:spPr>
        <p:txBody>
          <a:bodyPr wrap="square">
            <a:spAutoFit/>
          </a:bodyPr>
          <a:lstStyle/>
          <a:p>
            <a:pPr lvl="0"/>
            <a:r>
              <a:rPr lang="vi-VN" sz="3600" b="1"/>
              <a:t>2</a:t>
            </a:r>
            <a:r>
              <a:rPr lang="nl-NL" sz="3600" b="1">
                <a:latin typeface="Arial" pitchFamily="34" charset="0"/>
                <a:cs typeface="Arial" pitchFamily="34" charset="0"/>
              </a:rPr>
              <a:t>. </a:t>
            </a:r>
            <a:r>
              <a:rPr lang="nl-NL" sz="3600" b="1">
                <a:latin typeface="Arial" pitchFamily="34" charset="0"/>
                <a:cs typeface="Arial" pitchFamily="34" charset="0"/>
              </a:rPr>
              <a:t>Bộ sưu tập về tình nghĩa thầy trò</a:t>
            </a:r>
            <a:endParaRPr lang="vi-VN" sz="3600" b="1">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2DBC8"/>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8313484" y="-1921902"/>
            <a:ext cx="1072982" cy="5543550"/>
            <a:chOff x="0" y="0"/>
            <a:chExt cx="1430643" cy="7391400"/>
          </a:xfrm>
        </p:grpSpPr>
        <p:sp>
          <p:nvSpPr>
            <p:cNvPr id="3" name="AutoShape 3"/>
            <p:cNvSpPr/>
            <p:nvPr/>
          </p:nvSpPr>
          <p:spPr>
            <a:xfrm rot="-10800000">
              <a:off x="575622" y="0"/>
              <a:ext cx="279400" cy="7391400"/>
            </a:xfrm>
            <a:prstGeom prst="rect">
              <a:avLst/>
            </a:prstGeom>
            <a:solidFill>
              <a:srgbClr val="F8F4F4"/>
            </a:solidFill>
          </p:spPr>
        </p:sp>
        <p:sp>
          <p:nvSpPr>
            <p:cNvPr id="4" name="AutoShape 4"/>
            <p:cNvSpPr/>
            <p:nvPr/>
          </p:nvSpPr>
          <p:spPr>
            <a:xfrm rot="-10800000">
              <a:off x="1151243" y="0"/>
              <a:ext cx="279400" cy="7391400"/>
            </a:xfrm>
            <a:prstGeom prst="rect">
              <a:avLst/>
            </a:prstGeom>
            <a:solidFill>
              <a:srgbClr val="F8F4F4">
                <a:alpha val="49804"/>
              </a:srgbClr>
            </a:solidFill>
          </p:spPr>
        </p:sp>
        <p:sp>
          <p:nvSpPr>
            <p:cNvPr id="5" name="AutoShape 5"/>
            <p:cNvSpPr/>
            <p:nvPr/>
          </p:nvSpPr>
          <p:spPr>
            <a:xfrm rot="-10800000">
              <a:off x="0" y="0"/>
              <a:ext cx="279400" cy="7391400"/>
            </a:xfrm>
            <a:prstGeom prst="rect">
              <a:avLst/>
            </a:prstGeom>
            <a:solidFill>
              <a:srgbClr val="F8F4F4">
                <a:alpha val="49804"/>
              </a:srgbClr>
            </a:solidFill>
          </p:spPr>
        </p:sp>
      </p:grpSp>
      <p:grpSp>
        <p:nvGrpSpPr>
          <p:cNvPr id="6" name="Group 6"/>
          <p:cNvGrpSpPr/>
          <p:nvPr/>
        </p:nvGrpSpPr>
        <p:grpSpPr>
          <a:xfrm>
            <a:off x="880194" y="5020691"/>
            <a:ext cx="1072982" cy="5543550"/>
            <a:chOff x="0" y="0"/>
            <a:chExt cx="1430643" cy="7391400"/>
          </a:xfrm>
        </p:grpSpPr>
        <p:sp>
          <p:nvSpPr>
            <p:cNvPr id="7" name="AutoShape 7"/>
            <p:cNvSpPr/>
            <p:nvPr/>
          </p:nvSpPr>
          <p:spPr>
            <a:xfrm rot="-10800000">
              <a:off x="575622" y="0"/>
              <a:ext cx="279400" cy="7391400"/>
            </a:xfrm>
            <a:prstGeom prst="rect">
              <a:avLst/>
            </a:prstGeom>
            <a:solidFill>
              <a:srgbClr val="F8F4F4"/>
            </a:solidFill>
          </p:spPr>
        </p:sp>
        <p:sp>
          <p:nvSpPr>
            <p:cNvPr id="8" name="AutoShape 8"/>
            <p:cNvSpPr/>
            <p:nvPr/>
          </p:nvSpPr>
          <p:spPr>
            <a:xfrm rot="-10800000">
              <a:off x="1151243" y="0"/>
              <a:ext cx="279400" cy="7391400"/>
            </a:xfrm>
            <a:prstGeom prst="rect">
              <a:avLst/>
            </a:prstGeom>
            <a:solidFill>
              <a:srgbClr val="F8F4F4">
                <a:alpha val="49804"/>
              </a:srgbClr>
            </a:solidFill>
          </p:spPr>
        </p:sp>
        <p:sp>
          <p:nvSpPr>
            <p:cNvPr id="9" name="AutoShape 9"/>
            <p:cNvSpPr/>
            <p:nvPr/>
          </p:nvSpPr>
          <p:spPr>
            <a:xfrm rot="-10800000">
              <a:off x="0" y="0"/>
              <a:ext cx="279400" cy="7391400"/>
            </a:xfrm>
            <a:prstGeom prst="rect">
              <a:avLst/>
            </a:prstGeom>
            <a:solidFill>
              <a:srgbClr val="F8F4F4">
                <a:alpha val="49804"/>
              </a:srgbClr>
            </a:solidFill>
          </p:spPr>
        </p:sp>
      </p:grpSp>
      <p:sp>
        <p:nvSpPr>
          <p:cNvPr id="11" name="TextBox 11"/>
          <p:cNvSpPr txBox="1"/>
          <p:nvPr/>
        </p:nvSpPr>
        <p:spPr>
          <a:xfrm>
            <a:off x="1848401" y="1799464"/>
            <a:ext cx="15957497" cy="738664"/>
          </a:xfrm>
          <a:prstGeom prst="rect">
            <a:avLst/>
          </a:prstGeom>
        </p:spPr>
        <p:txBody>
          <a:bodyPr wrap="square" lIns="0" tIns="0" rIns="0" bIns="0" rtlCol="0" anchor="t">
            <a:spAutoFit/>
          </a:bodyPr>
          <a:lstStyle/>
          <a:p>
            <a:r>
              <a:rPr lang="en-US" sz="4800" b="1">
                <a:latin typeface="Arial" pitchFamily="34" charset="0"/>
                <a:cs typeface="Arial" pitchFamily="34" charset="0"/>
              </a:rPr>
              <a:t>1. Lập kế hoạch tổ chức hoạt động tri ân thầy cô</a:t>
            </a:r>
            <a:endParaRPr lang="vi-VN" sz="4800">
              <a:latin typeface="Arial" pitchFamily="34" charset="0"/>
              <a:cs typeface="Arial" pitchFamily="34" charset="0"/>
            </a:endParaRPr>
          </a:p>
        </p:txBody>
      </p:sp>
      <p:sp>
        <p:nvSpPr>
          <p:cNvPr id="12" name="AutoShape 4" descr="Vẽ tranh về ngày Nhà Giáo Việt Nam 20-11 đẹp và ý nghĩa nhấ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3" name="AutoShape 6" descr="Vẽ tranh về ngày Nhà Giáo Việt Nam 20-11 đẹp và ý nghĩa nhấ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2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0409" y="3771900"/>
            <a:ext cx="11353800" cy="6525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2DBC8"/>
        </a:solidFill>
        <a:effectLst/>
      </p:bgPr>
    </p:bg>
    <p:spTree>
      <p:nvGrpSpPr>
        <p:cNvPr id="1" name=""/>
        <p:cNvGrpSpPr/>
        <p:nvPr/>
      </p:nvGrpSpPr>
      <p:grpSpPr>
        <a:xfrm>
          <a:off x="0" y="0"/>
          <a:ext cx="0" cy="0"/>
          <a:chOff x="0" y="0"/>
          <a:chExt cx="0" cy="0"/>
        </a:xfrm>
      </p:grpSpPr>
      <p:grpSp>
        <p:nvGrpSpPr>
          <p:cNvPr id="4" name="Group 4"/>
          <p:cNvGrpSpPr/>
          <p:nvPr/>
        </p:nvGrpSpPr>
        <p:grpSpPr>
          <a:xfrm rot="-5400000">
            <a:off x="-8166810" y="6428241"/>
            <a:ext cx="19011900" cy="1072982"/>
            <a:chOff x="0" y="0"/>
            <a:chExt cx="25349200" cy="1430643"/>
          </a:xfrm>
        </p:grpSpPr>
        <p:sp>
          <p:nvSpPr>
            <p:cNvPr id="5" name="AutoShape 5"/>
            <p:cNvSpPr/>
            <p:nvPr/>
          </p:nvSpPr>
          <p:spPr>
            <a:xfrm rot="-5400000">
              <a:off x="12636500" y="-11282057"/>
              <a:ext cx="279400" cy="25146000"/>
            </a:xfrm>
            <a:prstGeom prst="rect">
              <a:avLst/>
            </a:prstGeom>
            <a:solidFill>
              <a:srgbClr val="F8F4F4">
                <a:alpha val="49804"/>
              </a:srgbClr>
            </a:solidFill>
          </p:spPr>
        </p:sp>
        <p:sp>
          <p:nvSpPr>
            <p:cNvPr id="6" name="AutoShape 6"/>
            <p:cNvSpPr/>
            <p:nvPr/>
          </p:nvSpPr>
          <p:spPr>
            <a:xfrm rot="-5400000">
              <a:off x="12535419" y="-11957697"/>
              <a:ext cx="278361" cy="25349200"/>
            </a:xfrm>
            <a:prstGeom prst="rect">
              <a:avLst/>
            </a:prstGeom>
            <a:solidFill>
              <a:srgbClr val="F8F4F4"/>
            </a:solidFill>
          </p:spPr>
        </p:sp>
        <p:sp>
          <p:nvSpPr>
            <p:cNvPr id="7" name="AutoShape 7"/>
            <p:cNvSpPr/>
            <p:nvPr/>
          </p:nvSpPr>
          <p:spPr>
            <a:xfrm rot="-5400000">
              <a:off x="12787318" y="-12279318"/>
              <a:ext cx="282563" cy="24841200"/>
            </a:xfrm>
            <a:prstGeom prst="rect">
              <a:avLst/>
            </a:prstGeom>
            <a:solidFill>
              <a:srgbClr val="F8F4F4">
                <a:alpha val="49804"/>
              </a:srgbClr>
            </a:solidFill>
          </p:spPr>
        </p:sp>
      </p:grpSp>
      <p:sp>
        <p:nvSpPr>
          <p:cNvPr id="9" name="TextBox 22"/>
          <p:cNvSpPr txBox="1"/>
          <p:nvPr/>
        </p:nvSpPr>
        <p:spPr>
          <a:xfrm>
            <a:off x="2670065" y="2685149"/>
            <a:ext cx="4526602" cy="4431983"/>
          </a:xfrm>
          <a:prstGeom prst="rect">
            <a:avLst/>
          </a:prstGeom>
        </p:spPr>
        <p:txBody>
          <a:bodyPr wrap="square" lIns="0" tIns="0" rIns="0" bIns="0" rtlCol="0" anchor="t">
            <a:spAutoFit/>
          </a:bodyPr>
          <a:lstStyle/>
          <a:p>
            <a:pPr algn="just">
              <a:lnSpc>
                <a:spcPct val="200000"/>
              </a:lnSpc>
              <a:spcBef>
                <a:spcPct val="0"/>
              </a:spcBef>
            </a:pPr>
            <a:r>
              <a:rPr lang="en-US" sz="3600" b="1" smtClean="0">
                <a:solidFill>
                  <a:schemeClr val="bg1"/>
                </a:solidFill>
                <a:latin typeface="Arial" pitchFamily="34" charset="0"/>
                <a:cs typeface="Arial" pitchFamily="34" charset="0"/>
              </a:rPr>
              <a:t>Thảo luận để xây dựng kế hoạch tổ chức hoạt động tri ân thầy cô</a:t>
            </a:r>
            <a:endParaRPr lang="en-US" sz="3600" b="1">
              <a:solidFill>
                <a:schemeClr val="bg1"/>
              </a:solidFill>
              <a:latin typeface="Arial" pitchFamily="34" charset="0"/>
              <a:cs typeface="Arial" pitchFamily="34" charset="0"/>
            </a:endParaRPr>
          </a:p>
        </p:txBody>
      </p:sp>
      <p:pic>
        <p:nvPicPr>
          <p:cNvPr id="10" name="Picture 8" descr="C:\Users\DELL\Downloads\HDTN_6_SGK_27_5_2021_v1_Page21.jpg"/>
          <p:cNvPicPr>
            <a:picLocks noChangeAspect="1" noChangeArrowheads="1"/>
          </p:cNvPicPr>
          <p:nvPr/>
        </p:nvPicPr>
        <p:blipFill rotWithShape="1">
          <a:blip r:embed="rId2">
            <a:extLst>
              <a:ext uri="{28A0092B-C50C-407E-A947-70E740481C1C}">
                <a14:useLocalDpi xmlns:a14="http://schemas.microsoft.com/office/drawing/2010/main" val="0"/>
              </a:ext>
            </a:extLst>
          </a:blip>
          <a:srcRect t="39444" r="7380" b="4157"/>
          <a:stretch/>
        </p:blipFill>
        <p:spPr bwMode="auto">
          <a:xfrm>
            <a:off x="8534400" y="1257300"/>
            <a:ext cx="9058787" cy="77448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4F4"/>
        </a:solidFill>
        <a:effectLst/>
      </p:bgPr>
    </p:bg>
    <p:spTree>
      <p:nvGrpSpPr>
        <p:cNvPr id="1" name=""/>
        <p:cNvGrpSpPr/>
        <p:nvPr/>
      </p:nvGrpSpPr>
      <p:grpSpPr>
        <a:xfrm>
          <a:off x="0" y="0"/>
          <a:ext cx="0" cy="0"/>
          <a:chOff x="0" y="0"/>
          <a:chExt cx="0" cy="0"/>
        </a:xfrm>
      </p:grpSpPr>
      <p:sp>
        <p:nvSpPr>
          <p:cNvPr id="2" name="TextBox 2"/>
          <p:cNvSpPr txBox="1"/>
          <p:nvPr/>
        </p:nvSpPr>
        <p:spPr>
          <a:xfrm>
            <a:off x="1088571" y="5143500"/>
            <a:ext cx="4931229" cy="3046988"/>
          </a:xfrm>
          <a:prstGeom prst="rect">
            <a:avLst/>
          </a:prstGeom>
        </p:spPr>
        <p:txBody>
          <a:bodyPr wrap="square" lIns="0" tIns="0" rIns="0" bIns="0" rtlCol="0" anchor="t">
            <a:spAutoFit/>
          </a:bodyPr>
          <a:lstStyle/>
          <a:p>
            <a:pPr algn="just">
              <a:lnSpc>
                <a:spcPct val="150000"/>
              </a:lnSpc>
            </a:pPr>
            <a:r>
              <a:rPr lang="en-US" sz="4400">
                <a:latin typeface="Arial" pitchFamily="34" charset="0"/>
                <a:cs typeface="Arial" pitchFamily="34" charset="0"/>
              </a:rPr>
              <a:t>Chuẩn bị tổ chức Hội diễn nghệ thuật Tri ân thầy cô</a:t>
            </a:r>
            <a:endParaRPr lang="en-US" sz="4400" b="1">
              <a:solidFill>
                <a:srgbClr val="403F3D"/>
              </a:solidFill>
              <a:latin typeface="Arial" pitchFamily="34" charset="0"/>
              <a:cs typeface="Arial" pitchFamily="34" charset="0"/>
            </a:endParaRPr>
          </a:p>
        </p:txBody>
      </p:sp>
      <p:grpSp>
        <p:nvGrpSpPr>
          <p:cNvPr id="3" name="Group 3"/>
          <p:cNvGrpSpPr/>
          <p:nvPr/>
        </p:nvGrpSpPr>
        <p:grpSpPr>
          <a:xfrm>
            <a:off x="11153761" y="0"/>
            <a:ext cx="1069867" cy="10287000"/>
            <a:chOff x="0" y="0"/>
            <a:chExt cx="1426490" cy="13716000"/>
          </a:xfrm>
        </p:grpSpPr>
        <p:sp>
          <p:nvSpPr>
            <p:cNvPr id="4" name="AutoShape 4"/>
            <p:cNvSpPr/>
            <p:nvPr/>
          </p:nvSpPr>
          <p:spPr>
            <a:xfrm rot="-10800000">
              <a:off x="1146533" y="0"/>
              <a:ext cx="279957" cy="13716000"/>
            </a:xfrm>
            <a:prstGeom prst="rect">
              <a:avLst/>
            </a:prstGeom>
            <a:solidFill>
              <a:srgbClr val="62DBC8">
                <a:alpha val="49804"/>
              </a:srgbClr>
            </a:solidFill>
          </p:spPr>
        </p:sp>
        <p:sp>
          <p:nvSpPr>
            <p:cNvPr id="5" name="AutoShape 5"/>
            <p:cNvSpPr/>
            <p:nvPr/>
          </p:nvSpPr>
          <p:spPr>
            <a:xfrm rot="-10800000">
              <a:off x="571452" y="0"/>
              <a:ext cx="280997" cy="13716000"/>
            </a:xfrm>
            <a:prstGeom prst="rect">
              <a:avLst/>
            </a:prstGeom>
            <a:solidFill>
              <a:srgbClr val="62DBC8"/>
            </a:solidFill>
          </p:spPr>
        </p:sp>
        <p:sp>
          <p:nvSpPr>
            <p:cNvPr id="6" name="AutoShape 6"/>
            <p:cNvSpPr/>
            <p:nvPr/>
          </p:nvSpPr>
          <p:spPr>
            <a:xfrm rot="-10800000">
              <a:off x="0" y="0"/>
              <a:ext cx="278410" cy="13716000"/>
            </a:xfrm>
            <a:prstGeom prst="rect">
              <a:avLst/>
            </a:prstGeom>
            <a:solidFill>
              <a:srgbClr val="62DBC8">
                <a:alpha val="49804"/>
              </a:srgbClr>
            </a:solidFill>
          </p:spPr>
        </p:sp>
      </p:grpSp>
      <p:grpSp>
        <p:nvGrpSpPr>
          <p:cNvPr id="7" name="Group 7"/>
          <p:cNvGrpSpPr/>
          <p:nvPr/>
        </p:nvGrpSpPr>
        <p:grpSpPr>
          <a:xfrm>
            <a:off x="7561843" y="1000185"/>
            <a:ext cx="9488292" cy="3533716"/>
            <a:chOff x="0" y="0"/>
            <a:chExt cx="29747725" cy="9363940"/>
          </a:xfrm>
        </p:grpSpPr>
        <p:sp>
          <p:nvSpPr>
            <p:cNvPr id="8" name="Freeform 8"/>
            <p:cNvSpPr/>
            <p:nvPr/>
          </p:nvSpPr>
          <p:spPr>
            <a:xfrm>
              <a:off x="0" y="0"/>
              <a:ext cx="29747725" cy="9363939"/>
            </a:xfrm>
            <a:custGeom>
              <a:avLst/>
              <a:gdLst/>
              <a:ahLst/>
              <a:cxnLst/>
              <a:rect l="l" t="t" r="r" b="b"/>
              <a:pathLst>
                <a:path w="29747725" h="9363939">
                  <a:moveTo>
                    <a:pt x="29442925" y="0"/>
                  </a:moveTo>
                  <a:lnTo>
                    <a:pt x="304800" y="0"/>
                  </a:lnTo>
                  <a:cubicBezTo>
                    <a:pt x="135890" y="0"/>
                    <a:pt x="0" y="135890"/>
                    <a:pt x="0" y="304800"/>
                  </a:cubicBezTo>
                  <a:lnTo>
                    <a:pt x="0" y="9059139"/>
                  </a:lnTo>
                  <a:cubicBezTo>
                    <a:pt x="0" y="9228050"/>
                    <a:pt x="135890" y="9363939"/>
                    <a:pt x="304800" y="9363939"/>
                  </a:cubicBezTo>
                  <a:lnTo>
                    <a:pt x="29442925" y="9363939"/>
                  </a:lnTo>
                  <a:cubicBezTo>
                    <a:pt x="29611836" y="9363939"/>
                    <a:pt x="29747725" y="9228050"/>
                    <a:pt x="29747725" y="9059139"/>
                  </a:cubicBezTo>
                  <a:lnTo>
                    <a:pt x="29747725" y="304800"/>
                  </a:lnTo>
                  <a:cubicBezTo>
                    <a:pt x="29747725" y="135890"/>
                    <a:pt x="29611836" y="0"/>
                    <a:pt x="29442925" y="0"/>
                  </a:cubicBezTo>
                  <a:close/>
                </a:path>
              </a:pathLst>
            </a:custGeom>
            <a:solidFill>
              <a:srgbClr val="F2EDED"/>
            </a:solidFill>
          </p:spPr>
        </p:sp>
      </p:grpSp>
      <p:sp>
        <p:nvSpPr>
          <p:cNvPr id="9" name="TextBox 9"/>
          <p:cNvSpPr txBox="1"/>
          <p:nvPr/>
        </p:nvSpPr>
        <p:spPr>
          <a:xfrm>
            <a:off x="8001001" y="1228785"/>
            <a:ext cx="8763000" cy="2863413"/>
          </a:xfrm>
          <a:prstGeom prst="rect">
            <a:avLst/>
          </a:prstGeom>
        </p:spPr>
        <p:txBody>
          <a:bodyPr wrap="square" lIns="0" tIns="0" rIns="0" bIns="0" rtlCol="0" anchor="t">
            <a:spAutoFit/>
          </a:bodyPr>
          <a:lstStyle/>
          <a:p>
            <a:pPr algn="ctr">
              <a:lnSpc>
                <a:spcPct val="150000"/>
              </a:lnSpc>
            </a:pPr>
            <a:r>
              <a:rPr lang="en-US" sz="3200" b="1" smtClean="0">
                <a:solidFill>
                  <a:srgbClr val="FF0000"/>
                </a:solidFill>
                <a:latin typeface="Arial" pitchFamily="34" charset="0"/>
                <a:cs typeface="Arial" pitchFamily="34" charset="0"/>
              </a:rPr>
              <a:t>Bầu </a:t>
            </a:r>
            <a:r>
              <a:rPr lang="en-US" sz="3200" b="1">
                <a:solidFill>
                  <a:srgbClr val="FF0000"/>
                </a:solidFill>
                <a:latin typeface="Arial" pitchFamily="34" charset="0"/>
                <a:cs typeface="Arial" pitchFamily="34" charset="0"/>
              </a:rPr>
              <a:t>ban </a:t>
            </a:r>
            <a:r>
              <a:rPr lang="en-US" sz="3200" b="1">
                <a:solidFill>
                  <a:srgbClr val="FF0000"/>
                </a:solidFill>
                <a:latin typeface="Arial" pitchFamily="34" charset="0"/>
                <a:cs typeface="Arial" pitchFamily="34" charset="0"/>
              </a:rPr>
              <a:t>tổ </a:t>
            </a:r>
            <a:r>
              <a:rPr lang="en-US" sz="3200" b="1" smtClean="0">
                <a:solidFill>
                  <a:srgbClr val="FF0000"/>
                </a:solidFill>
                <a:latin typeface="Arial" pitchFamily="34" charset="0"/>
                <a:cs typeface="Arial" pitchFamily="34" charset="0"/>
              </a:rPr>
              <a:t>chức </a:t>
            </a:r>
          </a:p>
          <a:p>
            <a:pPr algn="just">
              <a:lnSpc>
                <a:spcPct val="150000"/>
              </a:lnSpc>
            </a:pPr>
            <a:r>
              <a:rPr lang="en-US" sz="3200" smtClean="0">
                <a:latin typeface="Arial" pitchFamily="34" charset="0"/>
                <a:cs typeface="Arial" pitchFamily="34" charset="0"/>
              </a:rPr>
              <a:t>Ban </a:t>
            </a:r>
            <a:r>
              <a:rPr lang="en-US" sz="3200">
                <a:latin typeface="Arial" pitchFamily="34" charset="0"/>
                <a:cs typeface="Arial" pitchFamily="34" charset="0"/>
              </a:rPr>
              <a:t>tổ chức gồm: lớp trưởng, lớp phó, các tổ trưởng. Ban tổ chức chịu trách nhiệm thiết kế kế hoạch hội thi: thời gian, địa điểm, chương trình. </a:t>
            </a:r>
            <a:endParaRPr lang="vi-VN" sz="3200">
              <a:latin typeface="Arial" pitchFamily="34" charset="0"/>
              <a:cs typeface="Arial" pitchFamily="34" charset="0"/>
            </a:endParaRPr>
          </a:p>
        </p:txBody>
      </p:sp>
      <p:grpSp>
        <p:nvGrpSpPr>
          <p:cNvPr id="10" name="Group 10"/>
          <p:cNvGrpSpPr/>
          <p:nvPr/>
        </p:nvGrpSpPr>
        <p:grpSpPr>
          <a:xfrm>
            <a:off x="7658888" y="5143500"/>
            <a:ext cx="9391247" cy="4648200"/>
            <a:chOff x="304256" y="1944789"/>
            <a:chExt cx="29747725" cy="9363940"/>
          </a:xfrm>
        </p:grpSpPr>
        <p:sp>
          <p:nvSpPr>
            <p:cNvPr id="11" name="Freeform 11"/>
            <p:cNvSpPr/>
            <p:nvPr/>
          </p:nvSpPr>
          <p:spPr>
            <a:xfrm>
              <a:off x="304256" y="1944789"/>
              <a:ext cx="29747725" cy="9363940"/>
            </a:xfrm>
            <a:custGeom>
              <a:avLst/>
              <a:gdLst/>
              <a:ahLst/>
              <a:cxnLst/>
              <a:rect l="l" t="t" r="r" b="b"/>
              <a:pathLst>
                <a:path w="29747725" h="9363939">
                  <a:moveTo>
                    <a:pt x="29442925" y="0"/>
                  </a:moveTo>
                  <a:lnTo>
                    <a:pt x="304800" y="0"/>
                  </a:lnTo>
                  <a:cubicBezTo>
                    <a:pt x="135890" y="0"/>
                    <a:pt x="0" y="135890"/>
                    <a:pt x="0" y="304800"/>
                  </a:cubicBezTo>
                  <a:lnTo>
                    <a:pt x="0" y="9059139"/>
                  </a:lnTo>
                  <a:cubicBezTo>
                    <a:pt x="0" y="9228050"/>
                    <a:pt x="135890" y="9363939"/>
                    <a:pt x="304800" y="9363939"/>
                  </a:cubicBezTo>
                  <a:lnTo>
                    <a:pt x="29442925" y="9363939"/>
                  </a:lnTo>
                  <a:cubicBezTo>
                    <a:pt x="29611836" y="9363939"/>
                    <a:pt x="29747725" y="9228050"/>
                    <a:pt x="29747725" y="9059139"/>
                  </a:cubicBezTo>
                  <a:lnTo>
                    <a:pt x="29747725" y="304800"/>
                  </a:lnTo>
                  <a:cubicBezTo>
                    <a:pt x="29747725" y="135890"/>
                    <a:pt x="29611836" y="0"/>
                    <a:pt x="29442925" y="0"/>
                  </a:cubicBezTo>
                  <a:close/>
                </a:path>
              </a:pathLst>
            </a:custGeom>
            <a:solidFill>
              <a:srgbClr val="F2EDED"/>
            </a:solidFill>
          </p:spPr>
        </p:sp>
      </p:grpSp>
      <p:sp>
        <p:nvSpPr>
          <p:cNvPr id="12" name="TextBox 12"/>
          <p:cNvSpPr txBox="1"/>
          <p:nvPr/>
        </p:nvSpPr>
        <p:spPr>
          <a:xfrm>
            <a:off x="8001001" y="5254752"/>
            <a:ext cx="8450121" cy="4340740"/>
          </a:xfrm>
          <a:prstGeom prst="rect">
            <a:avLst/>
          </a:prstGeom>
        </p:spPr>
        <p:txBody>
          <a:bodyPr wrap="square" lIns="0" tIns="0" rIns="0" bIns="0" rtlCol="0" anchor="t">
            <a:spAutoFit/>
          </a:bodyPr>
          <a:lstStyle/>
          <a:p>
            <a:pPr algn="ctr">
              <a:lnSpc>
                <a:spcPct val="150000"/>
              </a:lnSpc>
            </a:pPr>
            <a:r>
              <a:rPr lang="en-US" sz="3200" b="1" smtClean="0">
                <a:solidFill>
                  <a:srgbClr val="FF0000"/>
                </a:solidFill>
                <a:latin typeface="Arial" pitchFamily="34" charset="0"/>
                <a:cs typeface="Arial" pitchFamily="34" charset="0"/>
              </a:rPr>
              <a:t>Bầu </a:t>
            </a:r>
            <a:r>
              <a:rPr lang="en-US" sz="3200" b="1">
                <a:solidFill>
                  <a:srgbClr val="FF0000"/>
                </a:solidFill>
                <a:latin typeface="Arial" pitchFamily="34" charset="0"/>
                <a:cs typeface="Arial" pitchFamily="34" charset="0"/>
              </a:rPr>
              <a:t>ban giám </a:t>
            </a:r>
            <a:r>
              <a:rPr lang="en-US" sz="3200" b="1">
                <a:solidFill>
                  <a:srgbClr val="FF0000"/>
                </a:solidFill>
                <a:latin typeface="Arial" pitchFamily="34" charset="0"/>
                <a:cs typeface="Arial" pitchFamily="34" charset="0"/>
              </a:rPr>
              <a:t>khảo </a:t>
            </a:r>
            <a:endParaRPr lang="en-US" sz="3200" b="1" smtClean="0">
              <a:solidFill>
                <a:srgbClr val="FF0000"/>
              </a:solidFill>
              <a:latin typeface="Arial" pitchFamily="34" charset="0"/>
              <a:cs typeface="Arial" pitchFamily="34" charset="0"/>
            </a:endParaRPr>
          </a:p>
          <a:p>
            <a:pPr algn="just">
              <a:lnSpc>
                <a:spcPct val="150000"/>
              </a:lnSpc>
            </a:pPr>
            <a:r>
              <a:rPr lang="en-US" sz="3200">
                <a:latin typeface="Arial" pitchFamily="34" charset="0"/>
                <a:cs typeface="Arial" pitchFamily="34" charset="0"/>
              </a:rPr>
              <a:t>Đ</a:t>
            </a:r>
            <a:r>
              <a:rPr lang="en-US" sz="3200" smtClean="0">
                <a:latin typeface="Arial" pitchFamily="34" charset="0"/>
                <a:cs typeface="Arial" pitchFamily="34" charset="0"/>
              </a:rPr>
              <a:t>ể </a:t>
            </a:r>
            <a:r>
              <a:rPr lang="en-US" sz="3200">
                <a:latin typeface="Arial" pitchFamily="34" charset="0"/>
                <a:cs typeface="Arial" pitchFamily="34" charset="0"/>
              </a:rPr>
              <a:t>chấm các tiết mục, sản phẩm nghệ thuật. Ban giảm khảo bao gồm: thầy/cô chủ nhiệm, thầy cô bộ môn (nếu có thể mời), phụ huynh (nếu có thể mời), các bạn có năng khiếu trong các lĩnh vực khác nhau.</a:t>
            </a:r>
            <a:endParaRPr lang="vi-VN" sz="3200">
              <a:latin typeface="Arial" pitchFamily="34" charset="0"/>
              <a:cs typeface="Arial" pitchFamily="34" charset="0"/>
            </a:endParaRPr>
          </a:p>
        </p:txBody>
      </p:sp>
      <p:pic>
        <p:nvPicPr>
          <p:cNvPr id="13"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2503714" y="1485900"/>
            <a:ext cx="2438400" cy="28803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ppt_w</p:attrName>
                                        </p:attrNameLst>
                                      </p:cBhvr>
                                      <p:tavLst>
                                        <p:tav tm="0" fmla="#ppt_w*sin(2.5*pi*$)">
                                          <p:val>
                                            <p:fltVal val="0"/>
                                          </p:val>
                                        </p:tav>
                                        <p:tav tm="100000">
                                          <p:val>
                                            <p:fltVal val="1"/>
                                          </p:val>
                                        </p:tav>
                                      </p:tavLst>
                                    </p:anim>
                                    <p:anim calcmode="lin" valueType="num">
                                      <p:cBhvr>
                                        <p:cTn id="9"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8288000" cy="10287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3600"/>
          </a:p>
        </p:txBody>
      </p:sp>
      <p:sp>
        <p:nvSpPr>
          <p:cNvPr id="5" name="Rectangle 4"/>
          <p:cNvSpPr/>
          <p:nvPr/>
        </p:nvSpPr>
        <p:spPr>
          <a:xfrm>
            <a:off x="1066800" y="4370413"/>
            <a:ext cx="4953000" cy="3785652"/>
          </a:xfrm>
          <a:prstGeom prst="rect">
            <a:avLst/>
          </a:prstGeom>
          <a:noFill/>
          <a:ln>
            <a:solidFill>
              <a:srgbClr val="92D050"/>
            </a:solidFill>
          </a:ln>
        </p:spPr>
        <p:txBody>
          <a:bodyPr wrap="square">
            <a:spAutoFit/>
          </a:bodyPr>
          <a:lstStyle/>
          <a:p>
            <a:pPr algn="just">
              <a:lnSpc>
                <a:spcPct val="200000"/>
              </a:lnSpc>
            </a:pPr>
            <a:r>
              <a:rPr lang="en-US" sz="4000" b="1">
                <a:latin typeface="Arial" pitchFamily="34" charset="0"/>
                <a:cs typeface="Arial" pitchFamily="34" charset="0"/>
              </a:rPr>
              <a:t>Lập kế hoạch tổ chức hoạt động tri ân thầy cô</a:t>
            </a:r>
            <a:endParaRPr lang="vi-VN" sz="4000">
              <a:latin typeface="Arial" pitchFamily="34" charset="0"/>
              <a:cs typeface="Arial" pitchFamily="34" charset="0"/>
            </a:endParaRPr>
          </a:p>
        </p:txBody>
      </p:sp>
      <p:sp>
        <p:nvSpPr>
          <p:cNvPr id="7" name="Rectangle 6"/>
          <p:cNvSpPr/>
          <p:nvPr/>
        </p:nvSpPr>
        <p:spPr>
          <a:xfrm>
            <a:off x="9372599" y="1234737"/>
            <a:ext cx="8098971" cy="1569660"/>
          </a:xfrm>
          <a:prstGeom prst="rect">
            <a:avLst/>
          </a:prstGeom>
        </p:spPr>
        <p:txBody>
          <a:bodyPr wrap="square">
            <a:spAutoFit/>
          </a:bodyPr>
          <a:lstStyle/>
          <a:p>
            <a:pPr algn="just">
              <a:lnSpc>
                <a:spcPct val="150000"/>
              </a:lnSpc>
            </a:pPr>
            <a:r>
              <a:rPr lang="en-US" sz="3200">
                <a:latin typeface="Arial" pitchFamily="34" charset="0"/>
                <a:cs typeface="Arial" pitchFamily="34" charset="0"/>
              </a:rPr>
              <a:t>Phân chia các nhóm theo nguyện vọng và năng khiếu của HS.</a:t>
            </a:r>
            <a:endParaRPr lang="vi-VN" sz="3200">
              <a:solidFill>
                <a:schemeClr val="tx2">
                  <a:lumMod val="75000"/>
                </a:schemeClr>
              </a:solidFill>
              <a:latin typeface="Arial" pitchFamily="34" charset="0"/>
              <a:cs typeface="Arial" pitchFamily="34" charset="0"/>
            </a:endParaRPr>
          </a:p>
        </p:txBody>
      </p:sp>
      <p:sp>
        <p:nvSpPr>
          <p:cNvPr id="9" name="Rectangle 8"/>
          <p:cNvSpPr/>
          <p:nvPr/>
        </p:nvSpPr>
        <p:spPr>
          <a:xfrm>
            <a:off x="9437912" y="3116651"/>
            <a:ext cx="8077200" cy="2308324"/>
          </a:xfrm>
          <a:prstGeom prst="rect">
            <a:avLst/>
          </a:prstGeom>
        </p:spPr>
        <p:txBody>
          <a:bodyPr wrap="square">
            <a:spAutoFit/>
          </a:bodyPr>
          <a:lstStyle/>
          <a:p>
            <a:pPr lvl="0" algn="just">
              <a:lnSpc>
                <a:spcPct val="150000"/>
              </a:lnSpc>
            </a:pPr>
            <a:r>
              <a:rPr lang="en-US" sz="3200">
                <a:latin typeface="Arial" pitchFamily="34" charset="0"/>
                <a:cs typeface="Arial" pitchFamily="34" charset="0"/>
              </a:rPr>
              <a:t>Mỗi nhóm lựa chọn và chuẩn bị các tiết mục sản phẩm để tham gia hội diễn nghệ thuật với chủ đề Tri ân thầy cô.</a:t>
            </a:r>
            <a:endParaRPr lang="vi-VN" sz="3200">
              <a:solidFill>
                <a:schemeClr val="tx2">
                  <a:lumMod val="75000"/>
                </a:schemeClr>
              </a:solidFill>
              <a:latin typeface="Arial" pitchFamily="34" charset="0"/>
              <a:cs typeface="Arial" pitchFamily="34" charset="0"/>
            </a:endParaRPr>
          </a:p>
        </p:txBody>
      </p:sp>
      <p:sp>
        <p:nvSpPr>
          <p:cNvPr id="10" name="Rectangle 9"/>
          <p:cNvSpPr/>
          <p:nvPr/>
        </p:nvSpPr>
        <p:spPr>
          <a:xfrm>
            <a:off x="9437912" y="5630184"/>
            <a:ext cx="8077200" cy="2308324"/>
          </a:xfrm>
          <a:prstGeom prst="rect">
            <a:avLst/>
          </a:prstGeom>
        </p:spPr>
        <p:txBody>
          <a:bodyPr wrap="square">
            <a:spAutoFit/>
          </a:bodyPr>
          <a:lstStyle/>
          <a:p>
            <a:pPr>
              <a:lnSpc>
                <a:spcPct val="150000"/>
              </a:lnSpc>
            </a:pPr>
            <a:r>
              <a:rPr lang="en-US" sz="3200">
                <a:latin typeface="Arial" pitchFamily="34" charset="0"/>
                <a:cs typeface="Arial" pitchFamily="34" charset="0"/>
              </a:rPr>
              <a:t>Các tiết mục có thể là: hát, múa, nhảy, đọc thơ, biểu diễn nhạc cụ, đóng kịch, vẽ tranh.....</a:t>
            </a:r>
            <a:endParaRPr lang="vi-VN" sz="3200">
              <a:latin typeface="Arial" pitchFamily="34" charset="0"/>
              <a:cs typeface="Arial" pitchFamily="34" charset="0"/>
            </a:endParaRPr>
          </a:p>
        </p:txBody>
      </p:sp>
      <p:sp>
        <p:nvSpPr>
          <p:cNvPr id="11" name="Rectangle 10"/>
          <p:cNvSpPr/>
          <p:nvPr/>
        </p:nvSpPr>
        <p:spPr>
          <a:xfrm>
            <a:off x="9437912" y="8122503"/>
            <a:ext cx="8033658" cy="830997"/>
          </a:xfrm>
          <a:prstGeom prst="rect">
            <a:avLst/>
          </a:prstGeom>
        </p:spPr>
        <p:txBody>
          <a:bodyPr wrap="square">
            <a:spAutoFit/>
          </a:bodyPr>
          <a:lstStyle/>
          <a:p>
            <a:pPr algn="just">
              <a:lnSpc>
                <a:spcPct val="150000"/>
              </a:lnSpc>
            </a:pPr>
            <a:r>
              <a:rPr lang="en-US" sz="3200">
                <a:latin typeface="Arial" pitchFamily="34" charset="0"/>
                <a:cs typeface="Arial" pitchFamily="34" charset="0"/>
              </a:rPr>
              <a:t>Mỗi tiết mục trình bày từ 5 đến 7 phút.</a:t>
            </a:r>
            <a:endParaRPr lang="vi-VN" sz="3200">
              <a:solidFill>
                <a:schemeClr val="tx2">
                  <a:lumMod val="75000"/>
                </a:schemeClr>
              </a:solidFill>
              <a:latin typeface="Arial" pitchFamily="34" charset="0"/>
              <a:cs typeface="Arial" pitchFamily="34" charset="0"/>
            </a:endParaRPr>
          </a:p>
        </p:txBody>
      </p:sp>
      <p:pic>
        <p:nvPicPr>
          <p:cNvPr id="12" name="Picture 1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7696200" y="1333500"/>
            <a:ext cx="1066800" cy="1066800"/>
          </a:xfrm>
          <a:prstGeom prst="rect">
            <a:avLst/>
          </a:prstGeom>
        </p:spPr>
      </p:pic>
      <p:pic>
        <p:nvPicPr>
          <p:cNvPr id="14" name="Picture 17"/>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499299" y="3400797"/>
            <a:ext cx="1308201" cy="1001368"/>
          </a:xfrm>
          <a:prstGeom prst="rect">
            <a:avLst/>
          </a:prstGeom>
        </p:spPr>
      </p:pic>
      <p:pic>
        <p:nvPicPr>
          <p:cNvPr id="15" name="Picture 1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597825" y="5676900"/>
            <a:ext cx="1119868" cy="991592"/>
          </a:xfrm>
          <a:prstGeom prst="rect">
            <a:avLst/>
          </a:prstGeom>
        </p:spPr>
      </p:pic>
      <p:pic>
        <p:nvPicPr>
          <p:cNvPr id="16" name="Picture 13"/>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795532" y="7723743"/>
            <a:ext cx="891268" cy="1077357"/>
          </a:xfrm>
          <a:prstGeom prst="rect">
            <a:avLst/>
          </a:prstGeom>
        </p:spPr>
      </p:pic>
      <p:pic>
        <p:nvPicPr>
          <p:cNvPr id="17" name="Picture 17"/>
          <p:cNvPicPr>
            <a:picLocks noChangeAspect="1"/>
          </p:cNvPicPr>
          <p:nvPr/>
        </p:nvPicPr>
        <p:blipFill>
          <a:blip r:embed="rId26">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2460171" y="1056258"/>
            <a:ext cx="1828800" cy="2748197"/>
          </a:xfrm>
          <a:prstGeom prst="rect">
            <a:avLst/>
          </a:prstGeom>
        </p:spPr>
      </p:pic>
    </p:spTree>
    <p:extLst>
      <p:ext uri="{BB962C8B-B14F-4D97-AF65-F5344CB8AC3E}">
        <p14:creationId xmlns:p14="http://schemas.microsoft.com/office/powerpoint/2010/main" val="94933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4F4"/>
        </a:solidFill>
        <a:effectLst/>
      </p:bgPr>
    </p:bg>
    <p:spTree>
      <p:nvGrpSpPr>
        <p:cNvPr id="1" name=""/>
        <p:cNvGrpSpPr/>
        <p:nvPr/>
      </p:nvGrpSpPr>
      <p:grpSpPr>
        <a:xfrm>
          <a:off x="0" y="0"/>
          <a:ext cx="0" cy="0"/>
          <a:chOff x="0" y="0"/>
          <a:chExt cx="0" cy="0"/>
        </a:xfrm>
      </p:grpSpPr>
      <p:grpSp>
        <p:nvGrpSpPr>
          <p:cNvPr id="12" name="Group 12"/>
          <p:cNvGrpSpPr/>
          <p:nvPr/>
        </p:nvGrpSpPr>
        <p:grpSpPr>
          <a:xfrm>
            <a:off x="-3242885" y="8877300"/>
            <a:ext cx="10335381" cy="1074537"/>
            <a:chOff x="0" y="0"/>
            <a:chExt cx="13780508" cy="1432716"/>
          </a:xfrm>
        </p:grpSpPr>
        <p:sp>
          <p:nvSpPr>
            <p:cNvPr id="13" name="AutoShape 13"/>
            <p:cNvSpPr/>
            <p:nvPr/>
          </p:nvSpPr>
          <p:spPr>
            <a:xfrm rot="5400000">
              <a:off x="6952706" y="-5971372"/>
              <a:ext cx="280809" cy="13374795"/>
            </a:xfrm>
            <a:prstGeom prst="rect">
              <a:avLst/>
            </a:prstGeom>
            <a:solidFill>
              <a:srgbClr val="62DBC8"/>
            </a:solidFill>
          </p:spPr>
        </p:sp>
        <p:sp>
          <p:nvSpPr>
            <p:cNvPr id="14" name="AutoShape 14"/>
            <p:cNvSpPr/>
            <p:nvPr/>
          </p:nvSpPr>
          <p:spPr>
            <a:xfrm rot="5400000">
              <a:off x="6953410" y="-6547698"/>
              <a:ext cx="279400" cy="13374795"/>
            </a:xfrm>
            <a:prstGeom prst="rect">
              <a:avLst/>
            </a:prstGeom>
            <a:solidFill>
              <a:srgbClr val="62DBC8">
                <a:alpha val="49804"/>
              </a:srgbClr>
            </a:solidFill>
          </p:spPr>
        </p:sp>
        <p:sp>
          <p:nvSpPr>
            <p:cNvPr id="15" name="AutoShape 15"/>
            <p:cNvSpPr/>
            <p:nvPr/>
          </p:nvSpPr>
          <p:spPr>
            <a:xfrm rot="5400000">
              <a:off x="6749518" y="-5598275"/>
              <a:ext cx="281473" cy="13780508"/>
            </a:xfrm>
            <a:prstGeom prst="rect">
              <a:avLst/>
            </a:prstGeom>
            <a:solidFill>
              <a:srgbClr val="62DBC8">
                <a:alpha val="49804"/>
              </a:srgbClr>
            </a:solidFill>
          </p:spPr>
        </p:sp>
      </p:grpSp>
      <p:grpSp>
        <p:nvGrpSpPr>
          <p:cNvPr id="2" name="Group 2"/>
          <p:cNvGrpSpPr/>
          <p:nvPr/>
        </p:nvGrpSpPr>
        <p:grpSpPr>
          <a:xfrm rot="-5400000">
            <a:off x="1540457" y="3181098"/>
            <a:ext cx="1072982" cy="5543550"/>
            <a:chOff x="0" y="0"/>
            <a:chExt cx="1430643" cy="7391400"/>
          </a:xfrm>
        </p:grpSpPr>
        <p:sp>
          <p:nvSpPr>
            <p:cNvPr id="3" name="AutoShape 3"/>
            <p:cNvSpPr/>
            <p:nvPr/>
          </p:nvSpPr>
          <p:spPr>
            <a:xfrm rot="-10800000">
              <a:off x="575622" y="0"/>
              <a:ext cx="279400" cy="7391400"/>
            </a:xfrm>
            <a:prstGeom prst="rect">
              <a:avLst/>
            </a:prstGeom>
            <a:solidFill>
              <a:srgbClr val="62DBC8"/>
            </a:solidFill>
          </p:spPr>
        </p:sp>
        <p:sp>
          <p:nvSpPr>
            <p:cNvPr id="4" name="AutoShape 4"/>
            <p:cNvSpPr/>
            <p:nvPr/>
          </p:nvSpPr>
          <p:spPr>
            <a:xfrm rot="-10800000">
              <a:off x="1151243" y="0"/>
              <a:ext cx="279400" cy="7391400"/>
            </a:xfrm>
            <a:prstGeom prst="rect">
              <a:avLst/>
            </a:prstGeom>
            <a:solidFill>
              <a:srgbClr val="62DBC8">
                <a:alpha val="49804"/>
              </a:srgbClr>
            </a:solidFill>
          </p:spPr>
        </p:sp>
        <p:sp>
          <p:nvSpPr>
            <p:cNvPr id="5" name="AutoShape 5"/>
            <p:cNvSpPr/>
            <p:nvPr/>
          </p:nvSpPr>
          <p:spPr>
            <a:xfrm rot="-10800000">
              <a:off x="0" y="0"/>
              <a:ext cx="279400" cy="7391400"/>
            </a:xfrm>
            <a:prstGeom prst="rect">
              <a:avLst/>
            </a:prstGeom>
            <a:solidFill>
              <a:srgbClr val="62DBC8">
                <a:alpha val="49804"/>
              </a:srgbClr>
            </a:solidFill>
          </p:spPr>
        </p:sp>
      </p:grpSp>
      <p:grpSp>
        <p:nvGrpSpPr>
          <p:cNvPr id="6" name="Group 6"/>
          <p:cNvGrpSpPr/>
          <p:nvPr/>
        </p:nvGrpSpPr>
        <p:grpSpPr>
          <a:xfrm>
            <a:off x="2819400" y="154190"/>
            <a:ext cx="11925300" cy="1179310"/>
            <a:chOff x="0" y="0"/>
            <a:chExt cx="50886234" cy="4362889"/>
          </a:xfrm>
          <a:noFill/>
        </p:grpSpPr>
        <p:sp>
          <p:nvSpPr>
            <p:cNvPr id="7" name="Freeform 7"/>
            <p:cNvSpPr/>
            <p:nvPr/>
          </p:nvSpPr>
          <p:spPr>
            <a:xfrm>
              <a:off x="0" y="0"/>
              <a:ext cx="50886233" cy="4362889"/>
            </a:xfrm>
            <a:custGeom>
              <a:avLst/>
              <a:gdLst/>
              <a:ahLst/>
              <a:cxnLst/>
              <a:rect l="l" t="t" r="r" b="b"/>
              <a:pathLst>
                <a:path w="50886233" h="4362889">
                  <a:moveTo>
                    <a:pt x="50581433" y="0"/>
                  </a:moveTo>
                  <a:lnTo>
                    <a:pt x="304800" y="0"/>
                  </a:lnTo>
                  <a:cubicBezTo>
                    <a:pt x="135890" y="0"/>
                    <a:pt x="0" y="135890"/>
                    <a:pt x="0" y="304800"/>
                  </a:cubicBezTo>
                  <a:lnTo>
                    <a:pt x="0" y="4058089"/>
                  </a:lnTo>
                  <a:cubicBezTo>
                    <a:pt x="0" y="4226999"/>
                    <a:pt x="135890" y="4362889"/>
                    <a:pt x="304800" y="4362889"/>
                  </a:cubicBezTo>
                  <a:lnTo>
                    <a:pt x="50581433" y="4362889"/>
                  </a:lnTo>
                  <a:cubicBezTo>
                    <a:pt x="50750344" y="4362889"/>
                    <a:pt x="50886233" y="4226999"/>
                    <a:pt x="50886233" y="4058089"/>
                  </a:cubicBezTo>
                  <a:lnTo>
                    <a:pt x="50886233" y="304800"/>
                  </a:lnTo>
                  <a:cubicBezTo>
                    <a:pt x="50886233" y="135890"/>
                    <a:pt x="50750344" y="0"/>
                    <a:pt x="50581433" y="0"/>
                  </a:cubicBezTo>
                  <a:close/>
                </a:path>
              </a:pathLst>
            </a:custGeom>
            <a:grpFill/>
          </p:spPr>
        </p:sp>
      </p:grpSp>
      <p:sp>
        <p:nvSpPr>
          <p:cNvPr id="22" name="TextBox 22"/>
          <p:cNvSpPr txBox="1"/>
          <p:nvPr/>
        </p:nvSpPr>
        <p:spPr>
          <a:xfrm>
            <a:off x="3711196" y="332938"/>
            <a:ext cx="9907886" cy="728341"/>
          </a:xfrm>
          <a:prstGeom prst="rect">
            <a:avLst/>
          </a:prstGeom>
        </p:spPr>
        <p:txBody>
          <a:bodyPr wrap="square" lIns="0" tIns="0" rIns="0" bIns="0" rtlCol="0" anchor="t">
            <a:spAutoFit/>
          </a:bodyPr>
          <a:lstStyle/>
          <a:p>
            <a:pPr algn="ctr">
              <a:lnSpc>
                <a:spcPct val="150000"/>
              </a:lnSpc>
              <a:spcBef>
                <a:spcPct val="0"/>
              </a:spcBef>
            </a:pPr>
            <a:r>
              <a:rPr lang="en-US" sz="3600" b="1" smtClean="0">
                <a:solidFill>
                  <a:srgbClr val="FF0000"/>
                </a:solidFill>
                <a:latin typeface="Arial" pitchFamily="34" charset="0"/>
                <a:cs typeface="Arial" pitchFamily="34" charset="0"/>
              </a:rPr>
              <a:t>Một số hình thức tham khảo</a:t>
            </a:r>
            <a:endParaRPr lang="en-US" sz="3600" b="1">
              <a:solidFill>
                <a:srgbClr val="FF0000"/>
              </a:solidFill>
              <a:latin typeface="Arial" pitchFamily="34" charset="0"/>
              <a:cs typeface="Arial" pitchFamily="34" charset="0"/>
            </a:endParaRPr>
          </a:p>
        </p:txBody>
      </p:sp>
      <p:pic>
        <p:nvPicPr>
          <p:cNvPr id="5122" name="Picture 2" descr="Vẽ Tranh Đề Tài Nhà Giáo Việt Nam 20-11- Mỹ thuật 8 / how to draw teacher  &amp;#39;s day - YouTube"/>
          <p:cNvPicPr>
            <a:picLocks noChangeAspect="1" noChangeArrowheads="1"/>
          </p:cNvPicPr>
          <p:nvPr/>
        </p:nvPicPr>
        <p:blipFill rotWithShape="1">
          <a:blip r:embed="rId2">
            <a:extLst>
              <a:ext uri="{28A0092B-C50C-407E-A947-70E740481C1C}">
                <a14:useLocalDpi xmlns:a14="http://schemas.microsoft.com/office/drawing/2010/main" val="0"/>
              </a:ext>
            </a:extLst>
          </a:blip>
          <a:srcRect l="10161" r="10118"/>
          <a:stretch/>
        </p:blipFill>
        <p:spPr bwMode="auto">
          <a:xfrm>
            <a:off x="7741708" y="2556318"/>
            <a:ext cx="9719734" cy="6858001"/>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p:cNvSpPr/>
          <p:nvPr/>
        </p:nvSpPr>
        <p:spPr>
          <a:xfrm>
            <a:off x="587939" y="3644274"/>
            <a:ext cx="8077200" cy="982513"/>
          </a:xfrm>
          <a:prstGeom prst="rect">
            <a:avLst/>
          </a:prstGeom>
        </p:spPr>
        <p:txBody>
          <a:bodyPr wrap="square">
            <a:spAutoFit/>
          </a:bodyPr>
          <a:lstStyle/>
          <a:p>
            <a:pPr>
              <a:lnSpc>
                <a:spcPct val="150000"/>
              </a:lnSpc>
            </a:pPr>
            <a:r>
              <a:rPr lang="en-US" sz="4400" smtClean="0">
                <a:solidFill>
                  <a:srgbClr val="FF0000"/>
                </a:solidFill>
                <a:latin typeface="Arial" pitchFamily="34" charset="0"/>
                <a:cs typeface="Arial" pitchFamily="34" charset="0"/>
              </a:rPr>
              <a:t>Tặng hoa </a:t>
            </a:r>
            <a:endParaRPr lang="vi-VN" sz="4400">
              <a:solidFill>
                <a:srgbClr val="FF0000"/>
              </a:solidFill>
              <a:latin typeface="Arial" pitchFamily="34" charset="0"/>
              <a:cs typeface="Arial" pitchFamily="34" charset="0"/>
            </a:endParaRPr>
          </a:p>
        </p:txBody>
      </p:sp>
      <p:grpSp>
        <p:nvGrpSpPr>
          <p:cNvPr id="8" name="Group 7"/>
          <p:cNvGrpSpPr/>
          <p:nvPr/>
        </p:nvGrpSpPr>
        <p:grpSpPr>
          <a:xfrm>
            <a:off x="62442" y="2405788"/>
            <a:ext cx="17399000" cy="6440287"/>
            <a:chOff x="70909" y="2490006"/>
            <a:chExt cx="17399000" cy="6440287"/>
          </a:xfrm>
        </p:grpSpPr>
        <p:pic>
          <p:nvPicPr>
            <p:cNvPr id="5124" name="Picture 4" descr="Top 15 bài múa hay về thầy cô và mái trường nhân ngày 2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3509" y="2490006"/>
              <a:ext cx="9296400" cy="6440287"/>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p:cNvSpPr/>
            <p:nvPr/>
          </p:nvSpPr>
          <p:spPr>
            <a:xfrm>
              <a:off x="70909" y="3644274"/>
              <a:ext cx="8077200" cy="982513"/>
            </a:xfrm>
            <a:prstGeom prst="rect">
              <a:avLst/>
            </a:prstGeom>
          </p:spPr>
          <p:txBody>
            <a:bodyPr wrap="square">
              <a:spAutoFit/>
            </a:bodyPr>
            <a:lstStyle/>
            <a:p>
              <a:pPr>
                <a:lnSpc>
                  <a:spcPct val="150000"/>
                </a:lnSpc>
              </a:pPr>
              <a:r>
                <a:rPr lang="en-US" sz="4400" smtClean="0">
                  <a:solidFill>
                    <a:srgbClr val="FF0000"/>
                  </a:solidFill>
                  <a:latin typeface="Arial" pitchFamily="34" charset="0"/>
                  <a:cs typeface="Arial" pitchFamily="34" charset="0"/>
                </a:rPr>
                <a:t>Văn nghệ: hát, múa</a:t>
              </a:r>
              <a:endParaRPr lang="vi-VN" sz="4400">
                <a:solidFill>
                  <a:srgbClr val="FF0000"/>
                </a:solidFill>
                <a:latin typeface="Arial" pitchFamily="34" charset="0"/>
                <a:cs typeface="Arial" pitchFamily="34" charset="0"/>
              </a:endParaRPr>
            </a:p>
          </p:txBody>
        </p:sp>
      </p:grpSp>
      <p:grpSp>
        <p:nvGrpSpPr>
          <p:cNvPr id="9" name="Group 8"/>
          <p:cNvGrpSpPr/>
          <p:nvPr/>
        </p:nvGrpSpPr>
        <p:grpSpPr>
          <a:xfrm>
            <a:off x="107951" y="2434748"/>
            <a:ext cx="17353491" cy="6975338"/>
            <a:chOff x="-113771" y="2392168"/>
            <a:chExt cx="17353491" cy="6975338"/>
          </a:xfrm>
        </p:grpSpPr>
        <p:pic>
          <p:nvPicPr>
            <p:cNvPr id="5130" name="Picture 10" descr="Trường Tiểu học Tràng An tham gia Hội thi giáo viên dạy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3429" y="2392168"/>
              <a:ext cx="9276291" cy="6975338"/>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p:cNvSpPr/>
            <p:nvPr/>
          </p:nvSpPr>
          <p:spPr>
            <a:xfrm>
              <a:off x="-113771" y="3588657"/>
              <a:ext cx="8077200" cy="982513"/>
            </a:xfrm>
            <a:prstGeom prst="rect">
              <a:avLst/>
            </a:prstGeom>
          </p:spPr>
          <p:txBody>
            <a:bodyPr wrap="square">
              <a:spAutoFit/>
            </a:bodyPr>
            <a:lstStyle/>
            <a:p>
              <a:pPr>
                <a:lnSpc>
                  <a:spcPct val="150000"/>
                </a:lnSpc>
              </a:pPr>
              <a:r>
                <a:rPr lang="en-US" sz="4400" smtClean="0">
                  <a:solidFill>
                    <a:srgbClr val="FF0000"/>
                  </a:solidFill>
                  <a:latin typeface="Arial" pitchFamily="34" charset="0"/>
                  <a:cs typeface="Arial" pitchFamily="34" charset="0"/>
                </a:rPr>
                <a:t>Biểu diễn nhạc cụ</a:t>
              </a:r>
              <a:endParaRPr lang="vi-VN" sz="4400">
                <a:solidFill>
                  <a:srgbClr val="FF0000"/>
                </a:solidFill>
                <a:latin typeface="Arial" pitchFamily="34" charset="0"/>
                <a:cs typeface="Arial" pitchFamily="34" charset="0"/>
              </a:endParaRPr>
            </a:p>
          </p:txBody>
        </p:sp>
      </p:grpSp>
      <p:grpSp>
        <p:nvGrpSpPr>
          <p:cNvPr id="10" name="Group 9"/>
          <p:cNvGrpSpPr/>
          <p:nvPr/>
        </p:nvGrpSpPr>
        <p:grpSpPr>
          <a:xfrm>
            <a:off x="107951" y="2582427"/>
            <a:ext cx="18146971" cy="6726588"/>
            <a:chOff x="-13796858" y="-1022586"/>
            <a:chExt cx="18146971" cy="6726588"/>
          </a:xfrm>
        </p:grpSpPr>
        <p:pic>
          <p:nvPicPr>
            <p:cNvPr id="5126" name="Picture 6" descr="Cô bé bán diêm&amp;quot; của các họa sinh Hà Nội &amp;quot;cháy vé&amp;quot; giữa mùa dị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9767" y="-1022586"/>
              <a:ext cx="10089880" cy="6726588"/>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p:cNvSpPr/>
            <p:nvPr/>
          </p:nvSpPr>
          <p:spPr>
            <a:xfrm>
              <a:off x="-13796858" y="-44958"/>
              <a:ext cx="8077200" cy="982513"/>
            </a:xfrm>
            <a:prstGeom prst="rect">
              <a:avLst/>
            </a:prstGeom>
          </p:spPr>
          <p:txBody>
            <a:bodyPr wrap="square">
              <a:spAutoFit/>
            </a:bodyPr>
            <a:lstStyle/>
            <a:p>
              <a:pPr>
                <a:lnSpc>
                  <a:spcPct val="150000"/>
                </a:lnSpc>
              </a:pPr>
              <a:r>
                <a:rPr lang="en-US" sz="4400" smtClean="0">
                  <a:solidFill>
                    <a:srgbClr val="FF0000"/>
                  </a:solidFill>
                  <a:latin typeface="Arial" pitchFamily="34" charset="0"/>
                  <a:cs typeface="Arial" pitchFamily="34" charset="0"/>
                </a:rPr>
                <a:t>Diễn kịch</a:t>
              </a:r>
              <a:endParaRPr lang="vi-VN" sz="4400">
                <a:solidFill>
                  <a:srgbClr val="FF0000"/>
                </a:solidFill>
                <a:latin typeface="Arial" pitchFamily="34" charset="0"/>
                <a:cs typeface="Arial" pitchFamily="34" charset="0"/>
              </a:endParaRPr>
            </a:p>
          </p:txBody>
        </p:sp>
      </p:grpSp>
      <p:grpSp>
        <p:nvGrpSpPr>
          <p:cNvPr id="11" name="Group 10"/>
          <p:cNvGrpSpPr/>
          <p:nvPr/>
        </p:nvGrpSpPr>
        <p:grpSpPr>
          <a:xfrm>
            <a:off x="810123" y="2457198"/>
            <a:ext cx="15910146" cy="7200900"/>
            <a:chOff x="10721754" y="-1352802"/>
            <a:chExt cx="15910146" cy="7200900"/>
          </a:xfrm>
        </p:grpSpPr>
        <p:pic>
          <p:nvPicPr>
            <p:cNvPr id="5128" name="Picture 8" descr="Cô Bé Bán Diêm (Hoạt Hình Song Ngữ 4D) - Truyện tranh thiếu nhi Tác giả Mai  Phương | NhaSachHoaSen.co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31000" y="-1352802"/>
              <a:ext cx="7200900" cy="7200900"/>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43"/>
            <p:cNvSpPr/>
            <p:nvPr/>
          </p:nvSpPr>
          <p:spPr>
            <a:xfrm>
              <a:off x="10721754" y="-165726"/>
              <a:ext cx="8077200" cy="982513"/>
            </a:xfrm>
            <a:prstGeom prst="rect">
              <a:avLst/>
            </a:prstGeom>
          </p:spPr>
          <p:txBody>
            <a:bodyPr wrap="square">
              <a:spAutoFit/>
            </a:bodyPr>
            <a:lstStyle/>
            <a:p>
              <a:pPr>
                <a:lnSpc>
                  <a:spcPct val="150000"/>
                </a:lnSpc>
              </a:pPr>
              <a:r>
                <a:rPr lang="en-US" sz="4400" smtClean="0">
                  <a:solidFill>
                    <a:srgbClr val="FF0000"/>
                  </a:solidFill>
                  <a:latin typeface="Arial" pitchFamily="34" charset="0"/>
                  <a:cs typeface="Arial" pitchFamily="34" charset="0"/>
                </a:rPr>
                <a:t>Kể chuyện</a:t>
              </a:r>
              <a:endParaRPr lang="vi-VN" sz="4400">
                <a:solidFill>
                  <a:srgbClr val="FF0000"/>
                </a:solidFill>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5122"/>
                                        </p:tgtEl>
                                        <p:attrNameLst>
                                          <p:attrName>style.visibility</p:attrName>
                                        </p:attrNameLst>
                                      </p:cBhvr>
                                      <p:to>
                                        <p:strVal val="visible"/>
                                      </p:to>
                                    </p:set>
                                    <p:animEffect transition="in" filter="circle(in)">
                                      <p:cBhvr>
                                        <p:cTn id="26" dur="2000"/>
                                        <p:tgtEl>
                                          <p:spTgt spid="5122"/>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37"/>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512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barn(inVertical)">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nodeType="clickEffect">
                                  <p:stCondLst>
                                    <p:cond delay="0"/>
                                  </p:stCondLst>
                                  <p:childTnLst>
                                    <p:set>
                                      <p:cBhvr>
                                        <p:cTn id="59" dur="1" fill="hold">
                                          <p:stCondLst>
                                            <p:cond delay="0"/>
                                          </p:stCondLst>
                                        </p:cTn>
                                        <p:tgtEl>
                                          <p:spTgt spid="10"/>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ppt_x"/>
                                          </p:val>
                                        </p:tav>
                                        <p:tav tm="100000">
                                          <p:val>
                                            <p:strVal val="#ppt_x"/>
                                          </p:val>
                                        </p:tav>
                                      </p:tavLst>
                                    </p:anim>
                                    <p:anim calcmode="lin" valueType="num">
                                      <p:cBhvr additive="base">
                                        <p:cTn id="6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7" grpId="0"/>
      <p:bldP spid="3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2DBC8"/>
        </a:solidFill>
        <a:effectLst/>
      </p:bgPr>
    </p:bg>
    <p:spTree>
      <p:nvGrpSpPr>
        <p:cNvPr id="1" name=""/>
        <p:cNvGrpSpPr/>
        <p:nvPr/>
      </p:nvGrpSpPr>
      <p:grpSpPr>
        <a:xfrm>
          <a:off x="0" y="0"/>
          <a:ext cx="0" cy="0"/>
          <a:chOff x="0" y="0"/>
          <a:chExt cx="0" cy="0"/>
        </a:xfrm>
      </p:grpSpPr>
      <p:sp>
        <p:nvSpPr>
          <p:cNvPr id="2" name="TextBox 2"/>
          <p:cNvSpPr txBox="1"/>
          <p:nvPr/>
        </p:nvSpPr>
        <p:spPr>
          <a:xfrm>
            <a:off x="5997780" y="571500"/>
            <a:ext cx="6832768" cy="795089"/>
          </a:xfrm>
          <a:prstGeom prst="rect">
            <a:avLst/>
          </a:prstGeom>
        </p:spPr>
        <p:txBody>
          <a:bodyPr wrap="square" lIns="0" tIns="0" rIns="0" bIns="0" rtlCol="0" anchor="t">
            <a:spAutoFit/>
          </a:bodyPr>
          <a:lstStyle/>
          <a:p>
            <a:pPr algn="ctr">
              <a:lnSpc>
                <a:spcPts val="6159"/>
              </a:lnSpc>
            </a:pPr>
            <a:r>
              <a:rPr lang="en-US" sz="5599" b="1" smtClean="0">
                <a:solidFill>
                  <a:srgbClr val="403F3D"/>
                </a:solidFill>
                <a:latin typeface="Arial" pitchFamily="34" charset="0"/>
                <a:cs typeface="Arial" pitchFamily="34" charset="0"/>
              </a:rPr>
              <a:t>KẾT LUẬN</a:t>
            </a:r>
            <a:endParaRPr lang="en-US" sz="5599" b="1">
              <a:solidFill>
                <a:srgbClr val="403F3D"/>
              </a:solidFill>
              <a:latin typeface="Arial" pitchFamily="34" charset="0"/>
              <a:cs typeface="Arial" pitchFamily="34" charset="0"/>
            </a:endParaRPr>
          </a:p>
        </p:txBody>
      </p:sp>
      <p:grpSp>
        <p:nvGrpSpPr>
          <p:cNvPr id="3" name="Group 3"/>
          <p:cNvGrpSpPr/>
          <p:nvPr/>
        </p:nvGrpSpPr>
        <p:grpSpPr>
          <a:xfrm>
            <a:off x="-438150" y="6417388"/>
            <a:ext cx="19011900" cy="1072982"/>
            <a:chOff x="0" y="0"/>
            <a:chExt cx="25349200" cy="1430643"/>
          </a:xfrm>
        </p:grpSpPr>
        <p:sp>
          <p:nvSpPr>
            <p:cNvPr id="4" name="AutoShape 4"/>
            <p:cNvSpPr/>
            <p:nvPr/>
          </p:nvSpPr>
          <p:spPr>
            <a:xfrm rot="-5400000">
              <a:off x="12534900" y="-11282057"/>
              <a:ext cx="279400" cy="25146000"/>
            </a:xfrm>
            <a:prstGeom prst="rect">
              <a:avLst/>
            </a:prstGeom>
            <a:solidFill>
              <a:srgbClr val="F8F4F4">
                <a:alpha val="49804"/>
              </a:srgbClr>
            </a:solidFill>
          </p:spPr>
        </p:sp>
        <p:sp>
          <p:nvSpPr>
            <p:cNvPr id="5" name="AutoShape 5"/>
            <p:cNvSpPr/>
            <p:nvPr/>
          </p:nvSpPr>
          <p:spPr>
            <a:xfrm rot="-5400000">
              <a:off x="12535419" y="-11957697"/>
              <a:ext cx="278361" cy="25349200"/>
            </a:xfrm>
            <a:prstGeom prst="rect">
              <a:avLst/>
            </a:prstGeom>
            <a:solidFill>
              <a:srgbClr val="F8F4F4"/>
            </a:solidFill>
          </p:spPr>
        </p:sp>
        <p:sp>
          <p:nvSpPr>
            <p:cNvPr id="6" name="AutoShape 6"/>
            <p:cNvSpPr/>
            <p:nvPr/>
          </p:nvSpPr>
          <p:spPr>
            <a:xfrm rot="-5400000">
              <a:off x="12533318" y="-12279318"/>
              <a:ext cx="282563" cy="24841200"/>
            </a:xfrm>
            <a:prstGeom prst="rect">
              <a:avLst/>
            </a:prstGeom>
            <a:solidFill>
              <a:srgbClr val="F8F4F4">
                <a:alpha val="49804"/>
              </a:srgbClr>
            </a:solidFill>
          </p:spPr>
        </p:sp>
      </p:grpSp>
      <p:grpSp>
        <p:nvGrpSpPr>
          <p:cNvPr id="7" name="Group 7"/>
          <p:cNvGrpSpPr/>
          <p:nvPr/>
        </p:nvGrpSpPr>
        <p:grpSpPr>
          <a:xfrm>
            <a:off x="10452236" y="2022820"/>
            <a:ext cx="7530963" cy="6283753"/>
            <a:chOff x="0" y="0"/>
            <a:chExt cx="21368074" cy="14312066"/>
          </a:xfrm>
        </p:grpSpPr>
        <p:sp>
          <p:nvSpPr>
            <p:cNvPr id="8" name="Freeform 8"/>
            <p:cNvSpPr/>
            <p:nvPr/>
          </p:nvSpPr>
          <p:spPr>
            <a:xfrm>
              <a:off x="0" y="0"/>
              <a:ext cx="21368074" cy="14312066"/>
            </a:xfrm>
            <a:custGeom>
              <a:avLst/>
              <a:gdLst/>
              <a:ahLst/>
              <a:cxnLst/>
              <a:rect l="l" t="t" r="r" b="b"/>
              <a:pathLst>
                <a:path w="21368074" h="14312066">
                  <a:moveTo>
                    <a:pt x="21063274" y="0"/>
                  </a:moveTo>
                  <a:lnTo>
                    <a:pt x="304800" y="0"/>
                  </a:lnTo>
                  <a:cubicBezTo>
                    <a:pt x="135890" y="0"/>
                    <a:pt x="0" y="135890"/>
                    <a:pt x="0" y="304800"/>
                  </a:cubicBezTo>
                  <a:lnTo>
                    <a:pt x="0" y="14007266"/>
                  </a:lnTo>
                  <a:cubicBezTo>
                    <a:pt x="0" y="14176177"/>
                    <a:pt x="135890" y="14312066"/>
                    <a:pt x="304800" y="14312066"/>
                  </a:cubicBezTo>
                  <a:lnTo>
                    <a:pt x="21063274" y="14312066"/>
                  </a:lnTo>
                  <a:cubicBezTo>
                    <a:pt x="21232185" y="14312066"/>
                    <a:pt x="21368074" y="14176177"/>
                    <a:pt x="21368074" y="14007266"/>
                  </a:cubicBezTo>
                  <a:lnTo>
                    <a:pt x="21368074" y="304800"/>
                  </a:lnTo>
                  <a:cubicBezTo>
                    <a:pt x="21368074" y="135890"/>
                    <a:pt x="21232185" y="0"/>
                    <a:pt x="21063274" y="0"/>
                  </a:cubicBezTo>
                  <a:close/>
                </a:path>
              </a:pathLst>
            </a:custGeom>
            <a:solidFill>
              <a:srgbClr val="F8F4F4"/>
            </a:solidFill>
          </p:spPr>
        </p:sp>
      </p:grpSp>
      <p:grpSp>
        <p:nvGrpSpPr>
          <p:cNvPr id="9" name="Group 9"/>
          <p:cNvGrpSpPr/>
          <p:nvPr/>
        </p:nvGrpSpPr>
        <p:grpSpPr>
          <a:xfrm>
            <a:off x="1028700" y="2095501"/>
            <a:ext cx="8420100" cy="6211074"/>
            <a:chOff x="0" y="0"/>
            <a:chExt cx="21368074" cy="14312066"/>
          </a:xfrm>
        </p:grpSpPr>
        <p:sp>
          <p:nvSpPr>
            <p:cNvPr id="10" name="Freeform 10"/>
            <p:cNvSpPr/>
            <p:nvPr/>
          </p:nvSpPr>
          <p:spPr>
            <a:xfrm>
              <a:off x="0" y="0"/>
              <a:ext cx="21368074" cy="14312066"/>
            </a:xfrm>
            <a:custGeom>
              <a:avLst/>
              <a:gdLst/>
              <a:ahLst/>
              <a:cxnLst/>
              <a:rect l="l" t="t" r="r" b="b"/>
              <a:pathLst>
                <a:path w="21368074" h="14312066">
                  <a:moveTo>
                    <a:pt x="21063274" y="0"/>
                  </a:moveTo>
                  <a:lnTo>
                    <a:pt x="304800" y="0"/>
                  </a:lnTo>
                  <a:cubicBezTo>
                    <a:pt x="135890" y="0"/>
                    <a:pt x="0" y="135890"/>
                    <a:pt x="0" y="304800"/>
                  </a:cubicBezTo>
                  <a:lnTo>
                    <a:pt x="0" y="14007266"/>
                  </a:lnTo>
                  <a:cubicBezTo>
                    <a:pt x="0" y="14176177"/>
                    <a:pt x="135890" y="14312066"/>
                    <a:pt x="304800" y="14312066"/>
                  </a:cubicBezTo>
                  <a:lnTo>
                    <a:pt x="21063274" y="14312066"/>
                  </a:lnTo>
                  <a:cubicBezTo>
                    <a:pt x="21232185" y="14312066"/>
                    <a:pt x="21368074" y="14176177"/>
                    <a:pt x="21368074" y="14007266"/>
                  </a:cubicBezTo>
                  <a:lnTo>
                    <a:pt x="21368074" y="304800"/>
                  </a:lnTo>
                  <a:cubicBezTo>
                    <a:pt x="21368074" y="135890"/>
                    <a:pt x="21232185" y="0"/>
                    <a:pt x="21063274" y="0"/>
                  </a:cubicBezTo>
                  <a:close/>
                </a:path>
              </a:pathLst>
            </a:custGeom>
            <a:solidFill>
              <a:srgbClr val="F8F4F4"/>
            </a:solidFill>
          </p:spPr>
        </p:sp>
      </p:grpSp>
      <p:sp>
        <p:nvSpPr>
          <p:cNvPr id="16" name="Rectangle 15"/>
          <p:cNvSpPr/>
          <p:nvPr/>
        </p:nvSpPr>
        <p:spPr>
          <a:xfrm>
            <a:off x="10773834" y="2547521"/>
            <a:ext cx="6752166" cy="5262979"/>
          </a:xfrm>
          <a:prstGeom prst="rect">
            <a:avLst/>
          </a:prstGeom>
        </p:spPr>
        <p:txBody>
          <a:bodyPr wrap="square">
            <a:spAutoFit/>
          </a:bodyPr>
          <a:lstStyle/>
          <a:p>
            <a:pPr algn="just">
              <a:lnSpc>
                <a:spcPct val="150000"/>
              </a:lnSpc>
            </a:pPr>
            <a:r>
              <a:rPr lang="en-US" sz="3200" smtClean="0">
                <a:latin typeface="Arial" pitchFamily="34" charset="0"/>
                <a:cs typeface="Arial" pitchFamily="34" charset="0"/>
              </a:rPr>
              <a:t>- </a:t>
            </a:r>
            <a:r>
              <a:rPr lang="en-US" sz="3200">
                <a:latin typeface="Arial" pitchFamily="34" charset="0"/>
                <a:cs typeface="Arial" pitchFamily="34" charset="0"/>
              </a:rPr>
              <a:t>Kế hoạch gồm:</a:t>
            </a:r>
            <a:endParaRPr lang="vi-VN" sz="3200">
              <a:latin typeface="Arial" pitchFamily="34" charset="0"/>
              <a:cs typeface="Arial" pitchFamily="34" charset="0"/>
            </a:endParaRPr>
          </a:p>
          <a:p>
            <a:pPr algn="just">
              <a:lnSpc>
                <a:spcPct val="150000"/>
              </a:lnSpc>
            </a:pPr>
            <a:r>
              <a:rPr lang="en-US" sz="3200">
                <a:latin typeface="Arial" pitchFamily="34" charset="0"/>
                <a:cs typeface="Arial" pitchFamily="34" charset="0"/>
              </a:rPr>
              <a:t>+ Bầu ban tổ chức</a:t>
            </a:r>
            <a:endParaRPr lang="vi-VN" sz="3200">
              <a:latin typeface="Arial" pitchFamily="34" charset="0"/>
              <a:cs typeface="Arial" pitchFamily="34" charset="0"/>
            </a:endParaRPr>
          </a:p>
          <a:p>
            <a:pPr algn="just">
              <a:lnSpc>
                <a:spcPct val="150000"/>
              </a:lnSpc>
            </a:pPr>
            <a:r>
              <a:rPr lang="en-US" sz="3200">
                <a:latin typeface="Arial" pitchFamily="34" charset="0"/>
                <a:cs typeface="Arial" pitchFamily="34" charset="0"/>
              </a:rPr>
              <a:t>+ Bầu ban giám khảo để chấm các tiết mục</a:t>
            </a:r>
            <a:endParaRPr lang="vi-VN" sz="3200">
              <a:latin typeface="Arial" pitchFamily="34" charset="0"/>
              <a:cs typeface="Arial" pitchFamily="34" charset="0"/>
            </a:endParaRPr>
          </a:p>
          <a:p>
            <a:pPr algn="just">
              <a:lnSpc>
                <a:spcPct val="150000"/>
              </a:lnSpc>
            </a:pPr>
            <a:r>
              <a:rPr lang="en-US" sz="3200">
                <a:latin typeface="Arial" pitchFamily="34" charset="0"/>
                <a:cs typeface="Arial" pitchFamily="34" charset="0"/>
              </a:rPr>
              <a:t>+ Các nhóm phân công chuẩn bị và thực hiện các tiết mục (múa, hát, kể chuyện, đọc thơ, nhảy,…)</a:t>
            </a:r>
            <a:endParaRPr lang="vi-VN" sz="3200">
              <a:latin typeface="Arial" pitchFamily="34" charset="0"/>
              <a:cs typeface="Arial" pitchFamily="34" charset="0"/>
            </a:endParaRPr>
          </a:p>
        </p:txBody>
      </p:sp>
      <p:sp>
        <p:nvSpPr>
          <p:cNvPr id="17" name="Rectangle 16"/>
          <p:cNvSpPr/>
          <p:nvPr/>
        </p:nvSpPr>
        <p:spPr>
          <a:xfrm>
            <a:off x="1324813" y="2304931"/>
            <a:ext cx="7742987" cy="6001643"/>
          </a:xfrm>
          <a:prstGeom prst="rect">
            <a:avLst/>
          </a:prstGeom>
        </p:spPr>
        <p:txBody>
          <a:bodyPr wrap="square">
            <a:spAutoFit/>
          </a:bodyPr>
          <a:lstStyle/>
          <a:p>
            <a:pPr lvl="0" algn="just">
              <a:lnSpc>
                <a:spcPct val="150000"/>
              </a:lnSpc>
            </a:pPr>
            <a:r>
              <a:rPr lang="en-US" sz="3200" smtClean="0">
                <a:solidFill>
                  <a:prstClr val="black"/>
                </a:solidFill>
                <a:latin typeface="Arial" pitchFamily="34" charset="0"/>
                <a:cs typeface="Arial" pitchFamily="34" charset="0"/>
              </a:rPr>
              <a:t>Tháng </a:t>
            </a:r>
            <a:r>
              <a:rPr lang="en-US" sz="3200">
                <a:solidFill>
                  <a:prstClr val="black"/>
                </a:solidFill>
                <a:latin typeface="Arial" pitchFamily="34" charset="0"/>
                <a:cs typeface="Arial" pitchFamily="34" charset="0"/>
              </a:rPr>
              <a:t>11 là thời điểm mà HS có nhiều cơ hội thể hiện sự tri ân thầy cô bằng nhiều hoạt động ý nghĩa. Cùng nhau lập kế hoạch tổ chức các hoạt động tri ân thầy cô sẽ giúp các em thực hiện được nhiều hoạt động có giá trị và biết cách làm việc nhóm, làm việc có tổ chức, có định hướng và đạt hiệu quả cao.</a:t>
            </a:r>
            <a:endParaRPr lang="vi-VN" sz="3200">
              <a:solidFill>
                <a:prstClr val="black"/>
              </a:solidFill>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ircle(in)">
                                      <p:cBhvr>
                                        <p:cTn id="16" dur="2000"/>
                                        <p:tgtEl>
                                          <p:spTgt spid="16"/>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TotalTime>
  <Words>634</Words>
  <PresentationFormat>Custom</PresentationFormat>
  <Paragraphs>58</Paragraphs>
  <Slides>16</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Inter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2021-09-08T07:19:39Z</dcterms:modified>
  <dc:identifier>DAEnP7AbgT8</dc:identifier>
</cp:coreProperties>
</file>