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92" r:id="rId6"/>
    <p:sldId id="284" r:id="rId7"/>
    <p:sldId id="264" r:id="rId8"/>
    <p:sldId id="283" r:id="rId9"/>
    <p:sldId id="291" r:id="rId10"/>
    <p:sldId id="265" r:id="rId11"/>
    <p:sldId id="286" r:id="rId12"/>
    <p:sldId id="288" r:id="rId13"/>
    <p:sldId id="289" r:id="rId14"/>
    <p:sldId id="290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EAD"/>
    <a:srgbClr val="A7FDFF"/>
    <a:srgbClr val="C3DBB9"/>
    <a:srgbClr val="A4F0D1"/>
    <a:srgbClr val="B1E3D0"/>
    <a:srgbClr val="000000"/>
    <a:srgbClr val="70AD47"/>
    <a:srgbClr val="FFD347"/>
    <a:srgbClr val="15142A"/>
    <a:srgbClr val="FAE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-121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7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B509-E79B-4BBC-BC49-FCD76C1E6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file:///D:\GIAO%20AN%202019\T&#432;%20li&#7879;u%20sinh%206\bai%2029%20cac%20loai%20hoa\a-DuongLenDinhOlympia-TopCa_rr3t(00h00m00s-00h02m02s).mp3" TargetMode="External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6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29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TẬP HỢP CÁC SỐ TỰ NHIÊN</a:t>
            </a:r>
            <a:endParaRPr lang="en-US" sz="5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§ 2 </a:t>
            </a:r>
            <a:r>
              <a:rPr lang="en-US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C1 – T4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18834" y="1200100"/>
          <a:ext cx="9407470" cy="439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735"/>
                <a:gridCol w="4703735"/>
              </a:tblGrid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lớn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bé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1 345 538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1 345 482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2 445 893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698 998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354 794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353 445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243 892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22 243882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24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1 000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999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7458" y="201478"/>
            <a:ext cx="492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464841" y="387450"/>
            <a:ext cx="4867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KẾT QUẢ TRÒ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9315" y="1596325"/>
            <a:ext cx="903551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chemeClr val="accent1"/>
                </a:solidFill>
              </a:rPr>
              <a:t>- </a:t>
            </a:r>
            <a:r>
              <a:rPr lang="en-US" sz="3200" b="1" dirty="0" err="1" smtClean="0">
                <a:solidFill>
                  <a:schemeClr val="accent1"/>
                </a:solidFill>
              </a:rPr>
              <a:t>Học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bài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theo</a:t>
            </a:r>
            <a:r>
              <a:rPr lang="en-US" sz="3200" b="1" dirty="0" smtClean="0">
                <a:solidFill>
                  <a:schemeClr val="accent1"/>
                </a:solidFill>
              </a:rPr>
              <a:t> SGK </a:t>
            </a:r>
            <a:r>
              <a:rPr lang="en-US" sz="3200" b="1" dirty="0" err="1" smtClean="0">
                <a:solidFill>
                  <a:schemeClr val="accent1"/>
                </a:solidFill>
              </a:rPr>
              <a:t>và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vở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ghi</a:t>
            </a:r>
            <a:r>
              <a:rPr lang="vi-VN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chemeClr val="accent1"/>
                </a:solidFill>
              </a:rPr>
              <a:t>- </a:t>
            </a:r>
            <a:r>
              <a:rPr lang="fr-FR" sz="3200" b="1" dirty="0" err="1" smtClean="0">
                <a:solidFill>
                  <a:schemeClr val="accent1"/>
                </a:solidFill>
              </a:rPr>
              <a:t>Làm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bài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fr-FR" sz="3200" b="1" dirty="0" err="1" smtClean="0">
                <a:solidFill>
                  <a:schemeClr val="accent1"/>
                </a:solidFill>
              </a:rPr>
              <a:t>tập</a:t>
            </a:r>
            <a:r>
              <a:rPr lang="fr-FR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từ</a:t>
            </a:r>
            <a:r>
              <a:rPr lang="en-US" sz="3200" b="1" dirty="0" smtClean="0">
                <a:solidFill>
                  <a:schemeClr val="accent1"/>
                </a:solidFill>
              </a:rPr>
              <a:t> 1 </a:t>
            </a:r>
            <a:r>
              <a:rPr lang="en-US" sz="3200" b="1" dirty="0" err="1" smtClean="0">
                <a:solidFill>
                  <a:schemeClr val="accent1"/>
                </a:solidFill>
              </a:rPr>
              <a:t>đến</a:t>
            </a:r>
            <a:r>
              <a:rPr lang="en-US" sz="3200" b="1" dirty="0" smtClean="0">
                <a:solidFill>
                  <a:schemeClr val="accent1"/>
                </a:solidFill>
              </a:rPr>
              <a:t> 5</a:t>
            </a:r>
            <a:r>
              <a:rPr lang="fr-FR" sz="3200" b="1" dirty="0" smtClean="0">
                <a:solidFill>
                  <a:schemeClr val="accent1"/>
                </a:solidFill>
              </a:rPr>
              <a:t> (SGK </a:t>
            </a:r>
            <a:r>
              <a:rPr lang="fr-FR" sz="3200" b="1" dirty="0" err="1" smtClean="0">
                <a:solidFill>
                  <a:schemeClr val="accent1"/>
                </a:solidFill>
              </a:rPr>
              <a:t>trang</a:t>
            </a:r>
            <a:r>
              <a:rPr lang="fr-FR" sz="3200" b="1" dirty="0" smtClean="0">
                <a:solidFill>
                  <a:schemeClr val="accent1"/>
                </a:solidFill>
              </a:rPr>
              <a:t> 30).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5" y="99608"/>
            <a:ext cx="11943219" cy="6658787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2048098" y="2724220"/>
            <a:ext cx="2050385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3776478" y="1844560"/>
            <a:ext cx="343313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6853252" y="2391250"/>
            <a:ext cx="2455455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72" y="1982037"/>
            <a:ext cx="2327672" cy="310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83579" y="2581537"/>
            <a:ext cx="2327672" cy="3103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48" y="2922966"/>
            <a:ext cx="1561730" cy="2082307"/>
          </a:xfrm>
          <a:prstGeom prst="rect">
            <a:avLst/>
          </a:prstGeom>
        </p:spPr>
      </p:pic>
      <p:sp>
        <p:nvSpPr>
          <p:cNvPr id="10" name="Freeform: Shape 11">
            <a:extLst>
              <a:ext uri="{FF2B5EF4-FFF2-40B4-BE49-F238E27FC236}">
                <a16:creationId xmlns:a16="http://schemas.microsoft.com/office/drawing/2014/main" xmlns="" id="{8393A647-F1D0-4A88-8DF7-6E5578A89569}"/>
              </a:ext>
            </a:extLst>
          </p:cNvPr>
          <p:cNvSpPr/>
          <p:nvPr/>
        </p:nvSpPr>
        <p:spPr>
          <a:xfrm rot="5400000">
            <a:off x="-528876" y="526591"/>
            <a:ext cx="310356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264129">
            <a:off x="-435084" y="778884"/>
            <a:ext cx="2558712" cy="520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7241" y="774862"/>
            <a:ext cx="2025572" cy="1847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8851" y="20699"/>
            <a:ext cx="2025572" cy="1847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9378" y="448859"/>
            <a:ext cx="2176461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83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Q-06"/>
          <p:cNvPicPr>
            <a:picLocks noChangeAspect="1" noChangeArrowheads="1"/>
          </p:cNvPicPr>
          <p:nvPr/>
        </p:nvPicPr>
        <p:blipFill>
          <a:blip r:embed="rId2"/>
          <a:srcRect l="14668" t="22810" r="14246" b="26680"/>
          <a:stretch>
            <a:fillRect/>
          </a:stretch>
        </p:blipFill>
        <p:spPr bwMode="auto">
          <a:xfrm>
            <a:off x="0" y="0"/>
            <a:ext cx="54864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_1823-500k"/>
          <p:cNvPicPr>
            <a:picLocks noChangeAspect="1" noChangeArrowheads="1"/>
          </p:cNvPicPr>
          <p:nvPr/>
        </p:nvPicPr>
        <p:blipFill>
          <a:blip r:embed="rId3"/>
          <a:srcRect l="6250" t="31250" r="18750" b="13281"/>
          <a:stretch>
            <a:fillRect/>
          </a:stretch>
        </p:blipFill>
        <p:spPr bwMode="auto">
          <a:xfrm>
            <a:off x="6252706" y="0"/>
            <a:ext cx="54864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7463" y="5021444"/>
            <a:ext cx="1115877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Cho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9316" y="4029561"/>
            <a:ext cx="2216257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3105" y="4029557"/>
            <a:ext cx="2293749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3163"/>
            <a:ext cx="1782305" cy="15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51589" y="3150584"/>
            <a:ext cx="6990996" cy="689826"/>
            <a:chOff x="4762670" y="46987"/>
            <a:chExt cx="7610308" cy="68982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8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62670" y="46987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51255" y="470136"/>
            <a:ext cx="3272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7356" y="1224368"/>
            <a:ext cx="9174995" cy="4832092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2800" dirty="0" smtClean="0">
                <a:latin typeface="Arial" pitchFamily="34" charset="0"/>
                <a:cs typeface="Arial" pitchFamily="34" charset="0"/>
              </a:rPr>
              <a:t>- Viết       tương ứng   4 ;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9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</a:t>
            </a:r>
          </a:p>
          <a:p>
            <a:pPr>
              <a:buFontTx/>
              <a:buChar char="-"/>
            </a:pPr>
            <a:r>
              <a:rPr lang="nb-NO" sz="2800" dirty="0" smtClean="0">
                <a:latin typeface="Arial" pitchFamily="34" charset="0"/>
                <a:cs typeface="Arial" pitchFamily="34" charset="0"/>
              </a:rPr>
              <a:t> Giá trị số La Mã là tổng các thành phần của nó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Ví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dụ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346485" y="3042267"/>
          <a:ext cx="431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8" name="Equation" r:id="rId3" imgW="431640" imgH="304560" progId="Equation.DSMT4">
                  <p:embed/>
                </p:oleObj>
              </mc:Choice>
              <mc:Fallback>
                <p:oleObj name="Equation" r:id="rId3" imgW="431640" imgH="3045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485" y="3042267"/>
                        <a:ext cx="431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343688" y="3483113"/>
          <a:ext cx="406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9" name="Equation" r:id="rId5" imgW="406080" imgH="291960" progId="Equation.DSMT4">
                  <p:embed/>
                </p:oleObj>
              </mc:Choice>
              <mc:Fallback>
                <p:oleObj name="Equation" r:id="rId5" imgW="406080" imgH="2919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688" y="3483113"/>
                        <a:ext cx="406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293642" y="3899392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0" name="Equation" r:id="rId7" imgW="444240" imgH="291960" progId="Equation.DSMT4">
                  <p:embed/>
                </p:oleObj>
              </mc:Choice>
              <mc:Fallback>
                <p:oleObj name="Equation" r:id="rId7" imgW="444240" imgH="29196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642" y="3899392"/>
                        <a:ext cx="444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235826" y="4977231"/>
          <a:ext cx="4445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1" name="Equation" r:id="rId9" imgW="4444920" imgH="317160" progId="Equation.DSMT4">
                  <p:embed/>
                </p:oleObj>
              </mc:Choice>
              <mc:Fallback>
                <p:oleObj name="Equation" r:id="rId9" imgW="4444920" imgH="3171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826" y="4977231"/>
                        <a:ext cx="4445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218776" y="5502865"/>
          <a:ext cx="3403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2" name="Equation" r:id="rId11" imgW="3403440" imgH="317160" progId="Equation.DSMT4">
                  <p:embed/>
                </p:oleObj>
              </mc:Choice>
              <mc:Fallback>
                <p:oleObj name="Equation" r:id="rId11" imgW="3403440" imgH="31716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776" y="5502865"/>
                        <a:ext cx="3403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518661" y="1746363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La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Mã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Tương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ứng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470400" y="1869657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3" name="Equation" r:id="rId13" imgW="203040" imgH="291960" progId="Equation.DSMT4">
                  <p:embed/>
                </p:oleObj>
              </mc:Choice>
              <mc:Fallback>
                <p:oleObj name="Equation" r:id="rId13" imgW="203040" imgH="29196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869657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614026" y="1799139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4" name="Equation" r:id="rId15" imgW="279360" imgH="304560" progId="Equation.DSMT4">
                  <p:embed/>
                </p:oleObj>
              </mc:Choice>
              <mc:Fallback>
                <p:oleObj name="Equation" r:id="rId15" imgW="279360" imgH="30456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026" y="1799139"/>
                        <a:ext cx="279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8651707" y="1821531"/>
          <a:ext cx="342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5" name="Equation" r:id="rId17" imgW="342720" imgH="291960" progId="Equation.DSMT4">
                  <p:embed/>
                </p:oleObj>
              </mc:Choice>
              <mc:Fallback>
                <p:oleObj name="Equation" r:id="rId17" imgW="342720" imgH="29196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707" y="1821531"/>
                        <a:ext cx="342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70" name="Rectangle 46"/>
          <p:cNvSpPr>
            <a:spLocks noChangeArrowheads="1"/>
          </p:cNvSpPr>
          <p:nvPr/>
        </p:nvSpPr>
        <p:spPr bwMode="auto">
          <a:xfrm>
            <a:off x="453038" y="961326"/>
            <a:ext cx="1107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-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   VIII       IX       X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1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2         3         4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6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7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8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9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10 </a:t>
            </a:r>
          </a:p>
        </p:txBody>
      </p:sp>
      <p:sp>
        <p:nvSpPr>
          <p:cNvPr id="103471" name="Rectangle 47"/>
          <p:cNvSpPr>
            <a:spLocks noChangeArrowheads="1"/>
          </p:cNvSpPr>
          <p:nvPr/>
        </p:nvSpPr>
        <p:spPr bwMode="auto">
          <a:xfrm>
            <a:off x="626824" y="5451830"/>
            <a:ext cx="1137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VIII       IX         X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1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2         3         4        5        6          7           8          9         0</a:t>
            </a:r>
          </a:p>
        </p:txBody>
      </p:sp>
      <p:sp>
        <p:nvSpPr>
          <p:cNvPr id="103472" name="Text Box 48"/>
          <p:cNvSpPr txBox="1">
            <a:spLocks noChangeArrowheads="1"/>
          </p:cNvSpPr>
          <p:nvPr/>
        </p:nvSpPr>
        <p:spPr bwMode="auto">
          <a:xfrm>
            <a:off x="1443567" y="545093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592594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4" name="Text Box 50"/>
          <p:cNvSpPr txBox="1">
            <a:spLocks noChangeArrowheads="1"/>
          </p:cNvSpPr>
          <p:nvPr/>
        </p:nvSpPr>
        <p:spPr bwMode="auto">
          <a:xfrm>
            <a:off x="609600" y="611505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5" name="Text Box 51"/>
          <p:cNvSpPr txBox="1">
            <a:spLocks noChangeArrowheads="1"/>
          </p:cNvSpPr>
          <p:nvPr/>
        </p:nvSpPr>
        <p:spPr bwMode="auto">
          <a:xfrm>
            <a:off x="123104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6" name="Text Box 52"/>
          <p:cNvSpPr txBox="1">
            <a:spLocks noChangeArrowheads="1"/>
          </p:cNvSpPr>
          <p:nvPr/>
        </p:nvSpPr>
        <p:spPr bwMode="auto">
          <a:xfrm>
            <a:off x="2431514" y="545728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7" name="Text Box 53"/>
          <p:cNvSpPr txBox="1">
            <a:spLocks noChangeArrowheads="1"/>
          </p:cNvSpPr>
          <p:nvPr/>
        </p:nvSpPr>
        <p:spPr bwMode="auto">
          <a:xfrm>
            <a:off x="2305023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8" name="Text Box 54"/>
          <p:cNvSpPr txBox="1">
            <a:spLocks noChangeArrowheads="1"/>
          </p:cNvSpPr>
          <p:nvPr/>
        </p:nvSpPr>
        <p:spPr bwMode="auto">
          <a:xfrm>
            <a:off x="3446297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9" name="Text Box 55"/>
          <p:cNvSpPr txBox="1">
            <a:spLocks noChangeArrowheads="1"/>
          </p:cNvSpPr>
          <p:nvPr/>
        </p:nvSpPr>
        <p:spPr bwMode="auto">
          <a:xfrm>
            <a:off x="3405690" y="6112252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0" name="Text Box 56"/>
          <p:cNvSpPr txBox="1">
            <a:spLocks noChangeArrowheads="1"/>
          </p:cNvSpPr>
          <p:nvPr/>
        </p:nvSpPr>
        <p:spPr bwMode="auto">
          <a:xfrm>
            <a:off x="435948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1" name="Text Box 57"/>
          <p:cNvSpPr txBox="1">
            <a:spLocks noChangeArrowheads="1"/>
          </p:cNvSpPr>
          <p:nvPr/>
        </p:nvSpPr>
        <p:spPr bwMode="auto">
          <a:xfrm>
            <a:off x="4390694" y="6096376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2" name="Text Box 58"/>
          <p:cNvSpPr txBox="1">
            <a:spLocks noChangeArrowheads="1"/>
          </p:cNvSpPr>
          <p:nvPr/>
        </p:nvSpPr>
        <p:spPr bwMode="auto">
          <a:xfrm>
            <a:off x="525860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3" name="Text Box 59"/>
          <p:cNvSpPr txBox="1">
            <a:spLocks noChangeArrowheads="1"/>
          </p:cNvSpPr>
          <p:nvPr/>
        </p:nvSpPr>
        <p:spPr bwMode="auto">
          <a:xfrm>
            <a:off x="5379931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5" name="Text Box 61"/>
          <p:cNvSpPr txBox="1">
            <a:spLocks noChangeArrowheads="1"/>
          </p:cNvSpPr>
          <p:nvPr/>
        </p:nvSpPr>
        <p:spPr bwMode="auto">
          <a:xfrm>
            <a:off x="629871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6" name="Text Box 62"/>
          <p:cNvSpPr txBox="1">
            <a:spLocks noChangeArrowheads="1"/>
          </p:cNvSpPr>
          <p:nvPr/>
        </p:nvSpPr>
        <p:spPr bwMode="auto">
          <a:xfrm>
            <a:off x="6538574" y="6096754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7" name="Text Box 63"/>
          <p:cNvSpPr txBox="1">
            <a:spLocks noChangeArrowheads="1"/>
          </p:cNvSpPr>
          <p:nvPr/>
        </p:nvSpPr>
        <p:spPr bwMode="auto">
          <a:xfrm>
            <a:off x="7520635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88" name="Text Box 64"/>
          <p:cNvSpPr txBox="1">
            <a:spLocks noChangeArrowheads="1"/>
          </p:cNvSpPr>
          <p:nvPr/>
        </p:nvSpPr>
        <p:spPr bwMode="auto">
          <a:xfrm>
            <a:off x="784387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9" name="Text Box 65"/>
          <p:cNvSpPr txBox="1">
            <a:spLocks noChangeArrowheads="1"/>
          </p:cNvSpPr>
          <p:nvPr/>
        </p:nvSpPr>
        <p:spPr bwMode="auto">
          <a:xfrm>
            <a:off x="8735874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90" name="Text Box 66"/>
          <p:cNvSpPr txBox="1">
            <a:spLocks noChangeArrowheads="1"/>
          </p:cNvSpPr>
          <p:nvPr/>
        </p:nvSpPr>
        <p:spPr bwMode="auto">
          <a:xfrm>
            <a:off x="9016582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1" name="Text Box 67"/>
          <p:cNvSpPr txBox="1">
            <a:spLocks noChangeArrowheads="1"/>
          </p:cNvSpPr>
          <p:nvPr/>
        </p:nvSpPr>
        <p:spPr bwMode="auto">
          <a:xfrm>
            <a:off x="9952147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92" name="Text Box 68"/>
          <p:cNvSpPr txBox="1">
            <a:spLocks noChangeArrowheads="1"/>
          </p:cNvSpPr>
          <p:nvPr/>
        </p:nvSpPr>
        <p:spPr bwMode="auto">
          <a:xfrm>
            <a:off x="10072190" y="61087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3493" name="Text Box 69"/>
          <p:cNvSpPr txBox="1">
            <a:spLocks noChangeArrowheads="1"/>
          </p:cNvSpPr>
          <p:nvPr/>
        </p:nvSpPr>
        <p:spPr bwMode="auto">
          <a:xfrm>
            <a:off x="10072190" y="6111875"/>
            <a:ext cx="448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4" name="Text Box 70"/>
          <p:cNvSpPr txBox="1">
            <a:spLocks noChangeArrowheads="1"/>
          </p:cNvSpPr>
          <p:nvPr/>
        </p:nvSpPr>
        <p:spPr bwMode="auto">
          <a:xfrm>
            <a:off x="385234" y="5054600"/>
            <a:ext cx="5095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0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10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10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1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70" grpId="0"/>
      <p:bldP spid="103471" grpId="0"/>
      <p:bldP spid="103472" grpId="0"/>
      <p:bldP spid="103473" grpId="0"/>
      <p:bldP spid="103474" grpId="0"/>
      <p:bldP spid="103475" grpId="0"/>
      <p:bldP spid="103476" grpId="0"/>
      <p:bldP spid="103477" grpId="0"/>
      <p:bldP spid="103478" grpId="0"/>
      <p:bldP spid="103479" grpId="0"/>
      <p:bldP spid="103480" grpId="0"/>
      <p:bldP spid="103481" grpId="0"/>
      <p:bldP spid="103482" grpId="0"/>
      <p:bldP spid="103483" grpId="0"/>
      <p:bldP spid="103485" grpId="0"/>
      <p:bldP spid="103486" grpId="0"/>
      <p:bldP spid="103487" grpId="0"/>
      <p:bldP spid="103488" grpId="0"/>
      <p:bldP spid="103489" grpId="0"/>
      <p:bldP spid="103490" grpId="0"/>
      <p:bldP spid="103491" grpId="0"/>
      <p:bldP spid="103492" grpId="0"/>
      <p:bldP spid="103493" grpId="0"/>
      <p:bldP spid="103493" grpId="1"/>
      <p:bldP spid="1034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1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1726" y="5287969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180175" y="5599113"/>
            <a:ext cx="198967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180167" y="5827713"/>
            <a:ext cx="2032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17" name="Text Box 7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18" name="Text Box 7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19" name="Text Box 8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20" name="Text Box 8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21" name="Text Box 8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22" name="Text Box 8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23" name="Text Box 8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24" name="Text Box 8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27" name="Text Box 8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29" name="Text Box 9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30" name="Text Box 9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31" name="Text Box 9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32" name="Text Box 9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33" name="Text Box 9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34" name="Text Box 9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35" name="Text Box 9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36" name="Text Box 9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37" name="Text Box 9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38" name="Text Box 9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39" name="Text Box 10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40" name="Text Box 10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42" name="Text Box 10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43" name="Text Box 10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44" name="Text Box 10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45" name="Text Box 10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46" name="Text Box 10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48" name="Text Box 11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49" name="Text Box 11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50" name="Text Box 11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51" name="Text Box 11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53" name="Text Box 11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54" name="Text Box 1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55" name="Text Box 11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56" name="Text Box 11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57" name="Text Box 11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58" name="Text Box 12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59" name="Text Box 12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60" name="Text Box 12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61" name="Text Box 12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62" name="Text Box 12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3" name="Text Box 12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64" name="Text Box 12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65" name="Text Box 12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66" name="Text Box 12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67" name="Text Box 12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68" name="Text Box 13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69" name="Text Box 13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70" name="Text Box 13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71" name="Text Box 13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72" name="Text Box 13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611726" y="5294317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pic>
        <p:nvPicPr>
          <p:cNvPr id="74" name="Picture 68" descr="Picture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5105401"/>
            <a:ext cx="4811184" cy="168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a-DuongLenDinhOlympia-TopCa_rr3t(00h00m00s-00h02m02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17" y="6192839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3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“Ai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0566" y="942399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bốc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    30)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vòng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850315" y="2802272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8" name="Equation" r:id="rId9" imgW="228600" imgH="279360" progId="Equation.DSMT4">
                  <p:embed/>
                </p:oleObj>
              </mc:Choice>
              <mc:Fallback>
                <p:oleObj name="Equation" r:id="rId9" imgW="228600" imgH="2793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315" y="2802272"/>
                        <a:ext cx="228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930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4" dur="122935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9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3518" y="3168655"/>
            <a:ext cx="6990996" cy="653685"/>
            <a:chOff x="4762671" y="83128"/>
            <a:chExt cx="7610308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762671" y="182881"/>
              <a:ext cx="76103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949" y="232474"/>
            <a:ext cx="700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III. So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nhiên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34" y="301538"/>
            <a:ext cx="1072292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HĐ 4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9 998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10 000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524 697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524 687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667" y="1768438"/>
            <a:ext cx="784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9 998 &lt; 10 000 ;                   524 697 &gt; 524 687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759" y="2452548"/>
            <a:ext cx="10510841" cy="3539430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quát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98" y="402383"/>
            <a:ext cx="1195916" cy="1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926" y="759417"/>
            <a:ext cx="923699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ý:</a:t>
            </a:r>
            <a:endParaRPr lang="en-US" sz="28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hay  </a:t>
            </a:r>
          </a:p>
          <a:p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800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46114" y="1268254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Equation" r:id="rId3" imgW="749160" imgH="317160" progId="Equation.DSMT4">
                  <p:embed/>
                </p:oleObj>
              </mc:Choice>
              <mc:Fallback>
                <p:oleObj name="Equation" r:id="rId3" imgW="74916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114" y="1268254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681788" y="1300163"/>
          <a:ext cx="812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Equation" r:id="rId5" imgW="812520" imgH="317160" progId="Equation.DSMT4">
                  <p:embed/>
                </p:oleObj>
              </mc:Choice>
              <mc:Fallback>
                <p:oleObj name="Equation" r:id="rId5" imgW="812520" imgH="317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1300163"/>
                        <a:ext cx="812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813599" y="1747034"/>
          <a:ext cx="749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3" name="Equation" r:id="rId7" imgW="749160" imgH="317160" progId="Equation.DSMT4">
                  <p:embed/>
                </p:oleObj>
              </mc:Choice>
              <mc:Fallback>
                <p:oleObj name="Equation" r:id="rId7" imgW="749160" imgH="317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599" y="1747034"/>
                        <a:ext cx="749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85328" y="1749831"/>
          <a:ext cx="72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Equation" r:id="rId9" imgW="723600" imgH="317160" progId="Equation.DSMT4">
                  <p:embed/>
                </p:oleObj>
              </mc:Choice>
              <mc:Fallback>
                <p:oleObj name="Equation" r:id="rId9" imgW="723600" imgH="317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328" y="1749831"/>
                        <a:ext cx="723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94238" y="1803400"/>
          <a:ext cx="787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5" name="Equation" r:id="rId11" imgW="787320" imgH="241200" progId="Equation.DSMT4">
                  <p:embed/>
                </p:oleObj>
              </mc:Choice>
              <mc:Fallback>
                <p:oleObj name="Equation" r:id="rId11" imgW="78732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1803400"/>
                        <a:ext cx="7874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8531437" y="3497104"/>
            <a:ext cx="6526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9416" y="542441"/>
            <a:ext cx="9515960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Luyện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6</a:t>
            </a:r>
            <a:r>
              <a:rPr lang="en-US" sz="2800" dirty="0" smtClean="0"/>
              <a:t>. So </a:t>
            </a:r>
            <a:r>
              <a:rPr lang="en-US" sz="2800" dirty="0" err="1" smtClean="0"/>
              <a:t>sánh</a:t>
            </a: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35 216 098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</a:p>
          <a:p>
            <a:pPr marL="514350" indent="-514350"/>
            <a:r>
              <a:rPr lang="en-US" sz="2800" dirty="0" smtClean="0"/>
              <a:t>        8 935 789</a:t>
            </a:r>
          </a:p>
          <a:p>
            <a:pPr marL="514350" indent="-514350"/>
            <a:endParaRPr lang="en-US" sz="2800" dirty="0" smtClean="0"/>
          </a:p>
          <a:p>
            <a:pPr marL="514350" indent="-514350"/>
            <a:r>
              <a:rPr lang="en-US" sz="2800" dirty="0" smtClean="0"/>
              <a:t>b)  69 098 327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</a:p>
          <a:p>
            <a:pPr marL="514350" indent="-514350"/>
            <a:r>
              <a:rPr lang="en-US" sz="2800" dirty="0" smtClean="0"/>
              <a:t>     69 098 357</a:t>
            </a:r>
          </a:p>
          <a:p>
            <a:pPr marL="514350" indent="-514350"/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98902" y="3890075"/>
            <a:ext cx="943846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35 216 098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8 935 789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35 216 098 &gt; 8 935 789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401" y="4850970"/>
            <a:ext cx="9453966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b) Do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69 098 327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69 098 357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&lt; 5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69 098 327 &lt; 69 098 357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900" y="650356"/>
            <a:ext cx="1195916" cy="119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440" y="1859782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HS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Ai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: “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649"/>
            <a:ext cx="1930399" cy="1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2625</TotalTime>
  <Words>805</Words>
  <PresentationFormat>Custom</PresentationFormat>
  <Paragraphs>176</Paragraphs>
  <Slides>12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 TẬP HỢP CÁC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2021-06-07T13:44:30Z</dcterms:created>
  <dcterms:modified xsi:type="dcterms:W3CDTF">2021-08-19T11:22:31Z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