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16"/>
  </p:notesMasterIdLst>
  <p:sldIdLst>
    <p:sldId id="313" r:id="rId2"/>
    <p:sldId id="327" r:id="rId3"/>
    <p:sldId id="305" r:id="rId4"/>
    <p:sldId id="315" r:id="rId5"/>
    <p:sldId id="329" r:id="rId6"/>
    <p:sldId id="330" r:id="rId7"/>
    <p:sldId id="317" r:id="rId8"/>
    <p:sldId id="331" r:id="rId9"/>
    <p:sldId id="332" r:id="rId10"/>
    <p:sldId id="333" r:id="rId11"/>
    <p:sldId id="334" r:id="rId12"/>
    <p:sldId id="335" r:id="rId13"/>
    <p:sldId id="336" r:id="rId14"/>
    <p:sldId id="314" r:id="rId15"/>
  </p:sldIdLst>
  <p:sldSz cx="9147175" cy="5145088"/>
  <p:notesSz cx="6858000" cy="9144000"/>
  <p:embeddedFontLst>
    <p:embeddedFont>
      <p:font typeface="Calibri" pitchFamily="34" charset="0"/>
      <p:regular r:id="rId17"/>
      <p:bold r:id="rId18"/>
      <p:italic r:id="rId19"/>
      <p:boldItalic r:id="rId20"/>
    </p:embeddedFont>
    <p:embeddedFont>
      <p:font typeface="Calibri Light" charset="0"/>
      <p:regular r:id="rId21"/>
      <p:italic r:id="rId2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BDD"/>
    <a:srgbClr val="F7AFF7"/>
    <a:srgbClr val="FCE1AA"/>
    <a:srgbClr val="73C6E8"/>
    <a:srgbClr val="8599A8"/>
    <a:srgbClr val="40505E"/>
    <a:srgbClr val="E1E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24912" autoAdjust="0"/>
    <p:restoredTop sz="94660"/>
  </p:normalViewPr>
  <p:slideViewPr>
    <p:cSldViewPr snapToGrid="0">
      <p:cViewPr>
        <p:scale>
          <a:sx n="89" d="100"/>
          <a:sy n="89" d="100"/>
        </p:scale>
        <p:origin x="-606" y="-252"/>
      </p:cViewPr>
      <p:guideLst>
        <p:guide orient="horz" pos="1620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369FDA-D799-4948-957D-D952A27991AC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6E928B-EDE7-4E8B-A482-4CB5FE7E4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571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0197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397" y="842032"/>
            <a:ext cx="6860381" cy="1791253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397" y="2702363"/>
            <a:ext cx="6860381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35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923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075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5947" y="273928"/>
            <a:ext cx="1972360" cy="43602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868" y="273928"/>
            <a:ext cx="5802739" cy="43602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907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808" y="445162"/>
            <a:ext cx="8523559" cy="572877"/>
          </a:xfrm>
          <a:prstGeom prst="rect">
            <a:avLst/>
          </a:prstGeom>
        </p:spPr>
        <p:txBody>
          <a:bodyPr spcFirstLastPara="1" wrap="square" lIns="91452" tIns="91452" rIns="91452" bIns="91452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808" y="1152831"/>
            <a:ext cx="8523559" cy="3417455"/>
          </a:xfrm>
          <a:prstGeom prst="rect">
            <a:avLst/>
          </a:prstGeom>
        </p:spPr>
        <p:txBody>
          <a:bodyPr spcFirstLastPara="1" wrap="square" lIns="91452" tIns="91452" rIns="91452" bIns="91452" anchor="t" anchorCtr="0">
            <a:noAutofit/>
          </a:bodyPr>
          <a:lstStyle>
            <a:lvl1pPr marL="457337" lvl="0" indent="-343003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674" lvl="1" indent="-317595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2011" lvl="2" indent="-317595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9349" lvl="3" indent="-317595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686" lvl="4" indent="-317595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4023" lvl="5" indent="-317595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1360" lvl="6" indent="-317595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8697" lvl="7" indent="-317595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6034" lvl="8" indent="-317595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5400" y="4664656"/>
            <a:ext cx="548891" cy="393722"/>
          </a:xfrm>
          <a:prstGeom prst="rect">
            <a:avLst/>
          </a:prstGeom>
        </p:spPr>
        <p:txBody>
          <a:bodyPr spcFirstLastPara="1" wrap="square" lIns="91452" tIns="91452" rIns="91452" bIns="91452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8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715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104" y="1282700"/>
            <a:ext cx="7889438" cy="2140213"/>
          </a:xfrm>
        </p:spPr>
        <p:txBody>
          <a:bodyPr anchor="b"/>
          <a:lstStyle>
            <a:lvl1pPr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104" y="3443160"/>
            <a:ext cx="7889438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135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86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75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30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273929"/>
            <a:ext cx="7889438" cy="9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060" y="1261261"/>
            <a:ext cx="3869683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60" y="1879386"/>
            <a:ext cx="3869683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0757" y="1261261"/>
            <a:ext cx="388874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0757" y="1879386"/>
            <a:ext cx="3888741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23/02/2021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646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23/02/2021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058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23/02/2021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99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741" y="740798"/>
            <a:ext cx="4630757" cy="3656347"/>
          </a:xfr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086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8741" y="740798"/>
            <a:ext cx="4630757" cy="3656347"/>
          </a:xfrm>
        </p:spPr>
        <p:txBody>
          <a:bodyPr anchor="t"/>
          <a:lstStyle>
            <a:lvl1pPr marL="0" indent="0">
              <a:buNone/>
              <a:defRPr sz="2401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306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869" y="273929"/>
            <a:ext cx="7889438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869" y="1369642"/>
            <a:ext cx="7889438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868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4706B-4EC2-4241-A08F-856E1DF1720A}" type="datetimeFigureOut">
              <a:rPr lang="en-GB" smtClean="0"/>
              <a:pPr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30002" y="4768735"/>
            <a:ext cx="3087172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0193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240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33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96" indent="-171496" algn="l" defTabSz="6859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1" kern="1200">
          <a:solidFill>
            <a:schemeClr val="tx1"/>
          </a:solidFill>
          <a:latin typeface="+mn-lt"/>
          <a:ea typeface="+mn-ea"/>
          <a:cs typeface="+mn-cs"/>
        </a:defRPr>
      </a:lvl1pPr>
      <a:lvl2pPr marL="51448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479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470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461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7" Type="http://schemas.microsoft.com/office/2007/relationships/hdphoto" Target="../media/hdphoto1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microsoft.com/office/2007/relationships/hdphoto" Target="../media/hdphoto12.wdp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7" Type="http://schemas.microsoft.com/office/2007/relationships/hdphoto" Target="../media/hdphoto1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microsoft.com/office/2007/relationships/hdphoto" Target="../media/hdphoto12.wdp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1.wdp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microsoft.com/office/2007/relationships/hdphoto" Target="../media/hdphoto7.wdp"/><Relationship Id="rId4" Type="http://schemas.openxmlformats.org/officeDocument/2006/relationships/image" Target="../media/image11.png"/><Relationship Id="rId9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1.wdp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2.wdp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7" Type="http://schemas.microsoft.com/office/2007/relationships/hdphoto" Target="../media/hdphoto1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microsoft.com/office/2007/relationships/hdphoto" Target="../media/hdphoto12.wdp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7175" cy="51450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2894" y="670767"/>
            <a:ext cx="6362368" cy="5233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lIns="91467" tIns="45734" rIns="91467" bIns="45734" rtlCol="0"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KẾT NỐI TRI THỨC VỚI CUỘC SỐNG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43719" y="1435255"/>
            <a:ext cx="1336086" cy="584956"/>
          </a:xfrm>
          <a:prstGeom prst="rect">
            <a:avLst/>
          </a:prstGeom>
          <a:solidFill>
            <a:srgbClr val="FEE7EF"/>
          </a:solidFill>
          <a:ln>
            <a:solidFill>
              <a:srgbClr val="7030A0"/>
            </a:solidFill>
          </a:ln>
        </p:spPr>
        <p:txBody>
          <a:bodyPr wrap="none" lIns="91467" tIns="45734" rIns="91467" bIns="45734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81887" y="2369281"/>
            <a:ext cx="5343382" cy="708105"/>
          </a:xfrm>
          <a:prstGeom prst="rect">
            <a:avLst/>
          </a:prstGeom>
          <a:solidFill>
            <a:srgbClr val="FFFF99"/>
          </a:solidFill>
          <a:ln w="28575">
            <a:solidFill>
              <a:srgbClr val="00B050"/>
            </a:solidFill>
          </a:ln>
        </p:spPr>
        <p:txBody>
          <a:bodyPr wrap="none" lIns="91467" tIns="45734" rIns="91467" bIns="45734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GV: Đồng Thị Ái Quỳnh</a:t>
            </a:r>
          </a:p>
        </p:txBody>
      </p:sp>
    </p:spTree>
    <p:extLst>
      <p:ext uri="{BB962C8B-B14F-4D97-AF65-F5344CB8AC3E}">
        <p14:creationId xmlns:p14="http://schemas.microsoft.com/office/powerpoint/2010/main" val="24517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9883" cy="523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1151220" y="23789"/>
            <a:ext cx="427383" cy="4254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99091" y="5661"/>
            <a:ext cx="2698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itchFamily="34" charset="0"/>
                <a:cs typeface="Arial" pitchFamily="34" charset="0"/>
              </a:rPr>
              <a:t>Khám phá lớp học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2757" y="523961"/>
            <a:ext cx="8662301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smtClean="0">
                <a:latin typeface="Arial" pitchFamily="34" charset="0"/>
                <a:cs typeface="Arial" pitchFamily="34" charset="0"/>
              </a:rPr>
              <a:t>Em hãy ước lượng độ dài các đồ vật trong lớp học bằng gang tay.</a:t>
            </a:r>
          </a:p>
          <a:p>
            <a:r>
              <a:rPr lang="en-US" sz="2200" smtClean="0">
                <a:latin typeface="Arial" pitchFamily="34" charset="0"/>
                <a:cs typeface="Arial" pitchFamily="34" charset="0"/>
              </a:rPr>
              <a:t>Đo độ dài thực tế của chúng bằng gang tay.</a:t>
            </a:r>
            <a:endParaRPr lang="en-US" sz="22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3040" y="1444009"/>
            <a:ext cx="8541734" cy="3138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2282" y="2333993"/>
            <a:ext cx="8612776" cy="2065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2258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9883" cy="523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1151220" y="23789"/>
            <a:ext cx="427383" cy="4254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99091" y="5661"/>
            <a:ext cx="2698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itchFamily="34" charset="0"/>
                <a:cs typeface="Arial" pitchFamily="34" charset="0"/>
              </a:rPr>
              <a:t>Khám phá lớp học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2757" y="523961"/>
            <a:ext cx="8662301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smtClean="0">
                <a:latin typeface="Arial" pitchFamily="34" charset="0"/>
                <a:cs typeface="Arial" pitchFamily="34" charset="0"/>
              </a:rPr>
              <a:t>Em hãy ước lượng độ dài các đồ vật trong lớp học bằng gang tay.</a:t>
            </a:r>
          </a:p>
          <a:p>
            <a:r>
              <a:rPr lang="en-US" sz="2200" smtClean="0">
                <a:latin typeface="Arial" pitchFamily="34" charset="0"/>
                <a:cs typeface="Arial" pitchFamily="34" charset="0"/>
              </a:rPr>
              <a:t>Đo độ dài thực tế của chúng bằng gang tay.</a:t>
            </a:r>
            <a:endParaRPr lang="en-US" sz="22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3040" y="1444009"/>
            <a:ext cx="8541734" cy="3138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3040" y="2357166"/>
            <a:ext cx="8610905" cy="209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731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9883" cy="523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1151220" y="23789"/>
            <a:ext cx="427383" cy="4254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99091" y="5661"/>
            <a:ext cx="2698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itchFamily="34" charset="0"/>
                <a:cs typeface="Arial" pitchFamily="34" charset="0"/>
              </a:rPr>
              <a:t>Khám phá lớp học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2757" y="523961"/>
            <a:ext cx="8662301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smtClean="0">
                <a:latin typeface="Arial" pitchFamily="34" charset="0"/>
                <a:cs typeface="Arial" pitchFamily="34" charset="0"/>
              </a:rPr>
              <a:t>Em hãy ước lượng độ dài các đồ vật trong lớp học bằng gang tay.</a:t>
            </a:r>
          </a:p>
          <a:p>
            <a:r>
              <a:rPr lang="en-US" sz="2200" smtClean="0">
                <a:latin typeface="Arial" pitchFamily="34" charset="0"/>
                <a:cs typeface="Arial" pitchFamily="34" charset="0"/>
              </a:rPr>
              <a:t>Đo độ dài thực tế của chúng bằng gang tay.</a:t>
            </a:r>
            <a:endParaRPr lang="en-US" sz="22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74" y="1293400"/>
            <a:ext cx="3184289" cy="3748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4022570" y="2435989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000" i="1"/>
              <a:t>“Gang tay” là đơn vị quy ước của mỗi em nên số đo độ dài của đồ vật có thể khác nhau đối với mỗi em trong lớp.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51654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90608" y="41918"/>
            <a:ext cx="427383" cy="4254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4052" y="41918"/>
            <a:ext cx="92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Số ?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4299" y="1161826"/>
            <a:ext cx="35044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itchFamily="34" charset="0"/>
                <a:cs typeface="Arial" pitchFamily="34" charset="0"/>
              </a:rPr>
              <a:t>a) Chiếc hộp bút dài …. 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4299" y="3227294"/>
            <a:ext cx="29562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itchFamily="34" charset="0"/>
                <a:cs typeface="Arial" pitchFamily="34" charset="0"/>
              </a:rPr>
              <a:t>b) Bức tranh dài …. 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E:\QUYNH\BAI GIANG DIEN TU\bài giảng điện tử học kì II\cắt\tran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532" y="2153571"/>
            <a:ext cx="4101681" cy="2334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QUYNH\BAI GIANG DIEN TU\bài giảng điện tử học kì II\cắt\hộp bú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344" y="637657"/>
            <a:ext cx="1677766" cy="68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302" b="89922" l="9790" r="98601"/>
                    </a14:imgEffect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4257742" y="4375549"/>
            <a:ext cx="853055" cy="769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" name="Straight Connector 19"/>
          <p:cNvCxnSpPr/>
          <p:nvPr/>
        </p:nvCxnSpPr>
        <p:spPr>
          <a:xfrm>
            <a:off x="4332934" y="4487953"/>
            <a:ext cx="0" cy="394120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5010666" y="4487953"/>
            <a:ext cx="0" cy="394120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5692154" y="4487953"/>
            <a:ext cx="0" cy="394120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6369886" y="4487953"/>
            <a:ext cx="0" cy="394120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7042210" y="4487953"/>
            <a:ext cx="0" cy="394120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7729649" y="4487953"/>
            <a:ext cx="0" cy="394120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8364351" y="4487953"/>
            <a:ext cx="0" cy="394120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5398661" y="1207855"/>
            <a:ext cx="0" cy="394120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6137928" y="1233378"/>
            <a:ext cx="0" cy="394120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0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302" b="89922" l="9790" r="98601"/>
                    </a14:imgEffect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5325751" y="1154307"/>
            <a:ext cx="853055" cy="769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1" name="Straight Connector 100"/>
          <p:cNvCxnSpPr/>
          <p:nvPr/>
        </p:nvCxnSpPr>
        <p:spPr>
          <a:xfrm>
            <a:off x="6897940" y="1101024"/>
            <a:ext cx="0" cy="394120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7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302" b="89922" l="9790" r="98601"/>
                    </a14:imgEffect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3681460" y="1020145"/>
            <a:ext cx="853055" cy="769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302" b="89922" l="9790" r="98601"/>
                    </a14:imgEffect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3181938" y="3073356"/>
            <a:ext cx="853055" cy="769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0" name="Rounded Rectangle 109"/>
          <p:cNvSpPr/>
          <p:nvPr/>
        </p:nvSpPr>
        <p:spPr>
          <a:xfrm>
            <a:off x="3276596" y="1075548"/>
            <a:ext cx="560850" cy="5519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8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" name="Rounded Rectangle 111"/>
          <p:cNvSpPr/>
          <p:nvPr/>
        </p:nvSpPr>
        <p:spPr>
          <a:xfrm>
            <a:off x="2787867" y="3128759"/>
            <a:ext cx="560850" cy="5519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28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572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44AB88F-3A6B-44F3-A7AE-A3AB23060D0C}"/>
              </a:ext>
            </a:extLst>
          </p:cNvPr>
          <p:cNvSpPr/>
          <p:nvPr/>
        </p:nvSpPr>
        <p:spPr>
          <a:xfrm>
            <a:off x="329725" y="977568"/>
            <a:ext cx="5403213" cy="3189954"/>
          </a:xfrm>
          <a:prstGeom prst="rect">
            <a:avLst/>
          </a:prstGeom>
          <a:solidFill>
            <a:srgbClr val="73C6E8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spcFirstLastPara="1" wrap="square" lIns="91452" tIns="91452" rIns="91452" bIns="91452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6000" b="1" spc="10" dirty="0" err="1">
                <a:solidFill>
                  <a:schemeClr val="dk1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CỦNG</a:t>
            </a:r>
            <a:r>
              <a:rPr lang="en-GB" sz="6000" b="1" spc="10" dirty="0">
                <a:solidFill>
                  <a:schemeClr val="dk1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GB" sz="6000" b="1" spc="10" dirty="0" err="1">
                <a:solidFill>
                  <a:schemeClr val="dk1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CỐ</a:t>
            </a:r>
            <a:r>
              <a:rPr lang="en-GB" sz="6000" b="1" spc="10" dirty="0">
                <a:solidFill>
                  <a:schemeClr val="dk1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</a:p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6000" b="1" spc="10" dirty="0" err="1">
                <a:solidFill>
                  <a:schemeClr val="dk1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BÀI</a:t>
            </a:r>
            <a:r>
              <a:rPr lang="en-GB" sz="6000" b="1" spc="10" dirty="0">
                <a:solidFill>
                  <a:schemeClr val="dk1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GB" sz="6000" b="1" spc="10" dirty="0" err="1">
                <a:solidFill>
                  <a:schemeClr val="dk1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HỌC</a:t>
            </a:r>
            <a:r>
              <a:rPr lang="en-GB" sz="6000" b="1" spc="10" dirty="0">
                <a:solidFill>
                  <a:schemeClr val="dk1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4754" y="2413648"/>
            <a:ext cx="3722421" cy="273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19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4070" y="231637"/>
            <a:ext cx="83572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/>
              <a:t>Yêu cầu 2 học sinh lên bảng:</a:t>
            </a:r>
            <a:r>
              <a:rPr lang="en-US" sz="2800" smtClean="0">
                <a:solidFill>
                  <a:srgbClr val="FF0000"/>
                </a:solidFill>
              </a:rPr>
              <a:t> kẻ vạch gang tay trên bảng</a:t>
            </a:r>
            <a:endParaRPr lang="en-US" sz="2800" smtClean="0"/>
          </a:p>
          <a:p>
            <a:r>
              <a:rPr lang="en-US" sz="2800"/>
              <a:t>-</a:t>
            </a:r>
            <a:r>
              <a:rPr lang="en-US" sz="2800" smtClean="0"/>
              <a:t> Cả lớp quan sát và nhận xét xem </a:t>
            </a:r>
            <a:r>
              <a:rPr lang="en-US" sz="2800" smtClean="0">
                <a:solidFill>
                  <a:srgbClr val="0070C0"/>
                </a:solidFill>
              </a:rPr>
              <a:t>gang tay bạn nào dài hơn, gang tay bạn nào ngắn hơn</a:t>
            </a:r>
            <a:endParaRPr lang="en-US" sz="2800">
              <a:solidFill>
                <a:srgbClr val="0070C0"/>
              </a:solidFill>
            </a:endParaRPr>
          </a:p>
        </p:txBody>
      </p:sp>
      <p:pic>
        <p:nvPicPr>
          <p:cNvPr id="7" name="Picture 2" descr="E:\QUYNH\anh tai ve poiwer oint\học sinh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37208" y="1721076"/>
            <a:ext cx="2202611" cy="3190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20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740602" y="849770"/>
            <a:ext cx="7518304" cy="3994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err="1">
                <a:solidFill>
                  <a:srgbClr val="3B6BDD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Bài</a:t>
            </a:r>
            <a:r>
              <a:rPr lang="en-GB" sz="3600">
                <a:solidFill>
                  <a:srgbClr val="3B6BDD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3600" smtClean="0">
                <a:solidFill>
                  <a:srgbClr val="3B6BDD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26: </a:t>
            </a:r>
            <a:r>
              <a:rPr lang="en-GB" sz="3600" smtClean="0">
                <a:solidFill>
                  <a:srgbClr val="FF0000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Đơn vị đo độ dài</a:t>
            </a:r>
            <a:endParaRPr lang="en-GB" sz="3600" dirty="0">
              <a:solidFill>
                <a:srgbClr val="FF0000"/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  <p:pic>
        <p:nvPicPr>
          <p:cNvPr id="22" name="Picture 2" descr="F:\AAA-LÀM ẢNH SLIDE\ROBO LT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3836" y="2030862"/>
            <a:ext cx="2657774" cy="2640290"/>
          </a:xfrm>
          <a:prstGeom prst="rect">
            <a:avLst/>
          </a:prstGeom>
          <a:noFill/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024921" y="1497885"/>
            <a:ext cx="6949665" cy="310136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smtClean="0">
                <a:latin typeface="Lato" panose="020F0502020204030203" pitchFamily="34" charset="0"/>
                <a:cs typeface="Lato" panose="020F0502020204030203" pitchFamily="34" charset="0"/>
              </a:rPr>
              <a:t> ( trang 32 + 33)</a:t>
            </a:r>
            <a:endParaRPr lang="en-GB" sz="20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679692" y="4677437"/>
            <a:ext cx="1393373" cy="219391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400" dirty="0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Ban </a:t>
            </a:r>
            <a:r>
              <a:rPr lang="en-GB" sz="1400" dirty="0" err="1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biên</a:t>
            </a:r>
            <a:r>
              <a:rPr lang="en-GB" sz="1400" dirty="0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tập</a:t>
            </a:r>
            <a:r>
              <a:rPr lang="en-GB" sz="1400" dirty="0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AES</a:t>
            </a:r>
            <a:endParaRPr lang="en-GB" sz="1400" dirty="0">
              <a:solidFill>
                <a:srgbClr val="8599A8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78179" y="0"/>
            <a:ext cx="7518304" cy="729465"/>
          </a:xfrm>
          <a:prstGeom prst="rect">
            <a:avLst/>
          </a:prstGeom>
          <a:solidFill>
            <a:srgbClr val="FCE1AA"/>
          </a:solidFill>
          <a:ln w="28575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smtClean="0">
                <a:latin typeface="Lato Heavy" panose="020F0502020204030203" pitchFamily="34" charset="0"/>
                <a:cs typeface="Lato Heavy" panose="020F0502020204030203" pitchFamily="34" charset="0"/>
              </a:rPr>
              <a:t>Chủ đề 7: </a:t>
            </a:r>
            <a:r>
              <a:rPr lang="en-GB" sz="3600" smtClean="0">
                <a:solidFill>
                  <a:srgbClr val="00B050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ĐỘ DÀI VÀ ĐO ĐỘ DÀI</a:t>
            </a:r>
            <a:endParaRPr lang="en-GB" sz="3600" dirty="0">
              <a:solidFill>
                <a:srgbClr val="00B050"/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557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7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81401" cy="71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/>
          <p:cNvCxnSpPr/>
          <p:nvPr/>
        </p:nvCxnSpPr>
        <p:spPr>
          <a:xfrm flipH="1">
            <a:off x="507225" y="1317393"/>
            <a:ext cx="13238" cy="2697559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6507" y="4611337"/>
            <a:ext cx="73965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mtClean="0"/>
              <a:t>T</a:t>
            </a:r>
            <a:r>
              <a:rPr lang="vi-VN" smtClean="0"/>
              <a:t>hực </a:t>
            </a:r>
            <a:r>
              <a:rPr lang="vi-VN"/>
              <a:t>hành đo thước kẻ và bút chỉ của mình bằng bao nhiêu gang tay.</a:t>
            </a:r>
            <a:endParaRPr lang="en-US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091" b="88312" l="0" r="100000"/>
                    </a14:imgEffect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635" y="2666172"/>
            <a:ext cx="2243380" cy="45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772" b="89474" l="2182" r="89818"/>
                    </a14:imgEffect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675" y="1590312"/>
            <a:ext cx="1640490" cy="340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302" b="89922" l="9790" r="98601"/>
                    </a14:imgEffect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865" y="3245413"/>
            <a:ext cx="853055" cy="769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198304" y="4014952"/>
            <a:ext cx="748475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1214155" y="1317392"/>
            <a:ext cx="13238" cy="2697559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302" b="89922" l="9790" r="98601"/>
                    </a14:imgEffect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8795" y="3245412"/>
            <a:ext cx="853055" cy="769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5" name="Straight Connector 24"/>
          <p:cNvCxnSpPr/>
          <p:nvPr/>
        </p:nvCxnSpPr>
        <p:spPr>
          <a:xfrm flipH="1">
            <a:off x="1888320" y="1317393"/>
            <a:ext cx="13238" cy="2697559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302" b="89922" l="9790" r="98601"/>
                    </a14:imgEffect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2960" y="3245413"/>
            <a:ext cx="853055" cy="769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7" name="Straight Connector 26"/>
          <p:cNvCxnSpPr/>
          <p:nvPr/>
        </p:nvCxnSpPr>
        <p:spPr>
          <a:xfrm flipH="1">
            <a:off x="2587692" y="1317393"/>
            <a:ext cx="13238" cy="2697559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302" b="89922" l="9790" r="98601"/>
                    </a14:imgEffect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2332" y="3245413"/>
            <a:ext cx="853055" cy="769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9" name="Straight Connector 28"/>
          <p:cNvCxnSpPr/>
          <p:nvPr/>
        </p:nvCxnSpPr>
        <p:spPr>
          <a:xfrm flipH="1">
            <a:off x="3274309" y="1317393"/>
            <a:ext cx="13238" cy="2697559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302" b="89922" l="9790" r="98601"/>
                    </a14:imgEffect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8949" y="3245413"/>
            <a:ext cx="853055" cy="769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1" name="Straight Connector 30"/>
          <p:cNvCxnSpPr/>
          <p:nvPr/>
        </p:nvCxnSpPr>
        <p:spPr>
          <a:xfrm flipH="1">
            <a:off x="3948474" y="1317394"/>
            <a:ext cx="13238" cy="2697559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302" b="89922" l="9790" r="98601"/>
                    </a14:imgEffect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3114" y="3245414"/>
            <a:ext cx="853055" cy="769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3" name="Straight Connector 32"/>
          <p:cNvCxnSpPr/>
          <p:nvPr/>
        </p:nvCxnSpPr>
        <p:spPr>
          <a:xfrm flipH="1">
            <a:off x="4647846" y="1317394"/>
            <a:ext cx="13238" cy="2697559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091" b="88312" l="0" r="100000"/>
                    </a14:imgEffect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7685" y="2786075"/>
            <a:ext cx="2243380" cy="45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772" b="89474" l="2182" r="89818"/>
                    </a14:imgEffect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9725" y="1710215"/>
            <a:ext cx="1640490" cy="340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7589864" y="1484351"/>
            <a:ext cx="560850" cy="5519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7589864" y="2666171"/>
            <a:ext cx="560850" cy="5519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302" b="89922" l="9790" r="98601"/>
                    </a14:imgEffect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60540" y="1484351"/>
            <a:ext cx="853055" cy="769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302" b="89922" l="9790" r="98601"/>
                    </a14:imgEffect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5636" y="2511070"/>
            <a:ext cx="853055" cy="769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Rounded Rectangle 40"/>
          <p:cNvSpPr/>
          <p:nvPr/>
        </p:nvSpPr>
        <p:spPr>
          <a:xfrm>
            <a:off x="7599113" y="1498294"/>
            <a:ext cx="560850" cy="5519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8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7599113" y="2666171"/>
            <a:ext cx="560850" cy="5519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8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6507" y="4109431"/>
            <a:ext cx="8187234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vi-VN" sz="2400" i="1"/>
              <a:t>Mỗi “gang tay” là một đơn vị “quy ước” (thường dùng để ước lượng độ dài).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56690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  <p:bldP spid="38" grpId="0" animBg="1"/>
      <p:bldP spid="41" grpId="0" animBg="1"/>
      <p:bldP spid="42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024" y="101946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a)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8" b="98468" l="2110" r="94937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3778" y="691268"/>
            <a:ext cx="1633459" cy="3149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19" b="96226" l="3784" r="8973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2205" y="2133389"/>
            <a:ext cx="1275063" cy="1826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168" b="98708" l="6173" r="89712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30219" y="1296541"/>
            <a:ext cx="1597694" cy="25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302" b="89922" l="9790" r="98601"/>
                    </a14:imgEffect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7669236" y="2949298"/>
            <a:ext cx="948928" cy="856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1930082" y="4051282"/>
            <a:ext cx="560850" cy="5519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302" b="89922" l="9790" r="98601"/>
                    </a14:imgEffect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0758" y="4051282"/>
            <a:ext cx="853055" cy="769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4029061" y="3992451"/>
            <a:ext cx="560850" cy="5519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302" b="89922" l="9790" r="98601"/>
                    </a14:imgEffect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737" y="3992451"/>
            <a:ext cx="853055" cy="769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5692608" y="3937796"/>
            <a:ext cx="560850" cy="5519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302" b="89922" l="9790" r="98601"/>
                    </a14:imgEffect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3284" y="3937796"/>
            <a:ext cx="853055" cy="769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Straight Connector 15"/>
          <p:cNvCxnSpPr/>
          <p:nvPr/>
        </p:nvCxnSpPr>
        <p:spPr>
          <a:xfrm flipH="1">
            <a:off x="630569" y="3735659"/>
            <a:ext cx="809479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302" b="89922" l="9790" r="98601"/>
                    </a14:imgEffect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7614132" y="2212114"/>
            <a:ext cx="948928" cy="856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" name="Straight Connector 19"/>
          <p:cNvCxnSpPr/>
          <p:nvPr/>
        </p:nvCxnSpPr>
        <p:spPr>
          <a:xfrm flipH="1">
            <a:off x="682291" y="2997478"/>
            <a:ext cx="809479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302" b="89922" l="9790" r="98601"/>
                    </a14:imgEffect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7622914" y="1471245"/>
            <a:ext cx="948928" cy="856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2" name="Straight Connector 21"/>
          <p:cNvCxnSpPr/>
          <p:nvPr/>
        </p:nvCxnSpPr>
        <p:spPr>
          <a:xfrm flipH="1">
            <a:off x="682291" y="2266142"/>
            <a:ext cx="809479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302" b="89922" l="9790" r="98601"/>
                    </a14:imgEffect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7614132" y="746923"/>
            <a:ext cx="948928" cy="856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4" name="Straight Connector 23"/>
          <p:cNvCxnSpPr/>
          <p:nvPr/>
        </p:nvCxnSpPr>
        <p:spPr>
          <a:xfrm flipH="1">
            <a:off x="726358" y="1515600"/>
            <a:ext cx="809479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781443" y="788133"/>
            <a:ext cx="809479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1930082" y="4051282"/>
            <a:ext cx="560850" cy="5519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28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029061" y="3996258"/>
            <a:ext cx="560850" cy="5519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8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692608" y="3937796"/>
            <a:ext cx="560850" cy="5519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8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9564" y="54141"/>
            <a:ext cx="87185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/>
              <a:t>đếm số gang tay đo chiều cao của mỗi lọ hoa, rồi nêu số đo mỗi lọ hoa (bằng gang tay)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691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657" y="978291"/>
            <a:ext cx="7837423" cy="2629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7024" y="101946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b)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23874" y="3912451"/>
            <a:ext cx="62489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smtClean="0">
                <a:latin typeface="Arial" pitchFamily="34" charset="0"/>
                <a:cs typeface="Arial" pitchFamily="34" charset="0"/>
              </a:rPr>
              <a:t>Trong hình trên, đồ vật nào dài nhất ?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4547" y="3892522"/>
            <a:ext cx="7254445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000" smtClean="0"/>
              <a:t>L</a:t>
            </a:r>
            <a:r>
              <a:rPr lang="vi-VN" sz="2000" smtClean="0"/>
              <a:t>ấy </a:t>
            </a:r>
            <a:r>
              <a:rPr lang="vi-VN" sz="2000"/>
              <a:t>ra một số vật thật mà mình đã chuẩn bị ở nhà, thực hành đo rồi nêu sỗ đo của mỗi vật (bằng gang tay) với bạn theo nhóm đôi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99924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9883" cy="523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1151220" y="23789"/>
            <a:ext cx="427383" cy="4254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99091" y="5661"/>
            <a:ext cx="2698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itchFamily="34" charset="0"/>
                <a:cs typeface="Arial" pitchFamily="34" charset="0"/>
              </a:rPr>
              <a:t>Khám phá lớp học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2757" y="523961"/>
            <a:ext cx="8662301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smtClean="0">
                <a:latin typeface="Arial" pitchFamily="34" charset="0"/>
                <a:cs typeface="Arial" pitchFamily="34" charset="0"/>
              </a:rPr>
              <a:t>Em hãy ước lượng độ dài các đồ vật trong lớp học bằng gang tay.</a:t>
            </a:r>
          </a:p>
          <a:p>
            <a:r>
              <a:rPr lang="en-US" sz="2200" smtClean="0">
                <a:latin typeface="Arial" pitchFamily="34" charset="0"/>
                <a:cs typeface="Arial" pitchFamily="34" charset="0"/>
              </a:rPr>
              <a:t>Đo độ dài thực tế của chúng bằng gang tay.</a:t>
            </a:r>
            <a:endParaRPr lang="en-US" sz="22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6173" y="1293401"/>
            <a:ext cx="3184289" cy="3748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139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9883" cy="523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1151220" y="23789"/>
            <a:ext cx="427383" cy="4254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99091" y="5661"/>
            <a:ext cx="2698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itchFamily="34" charset="0"/>
                <a:cs typeface="Arial" pitchFamily="34" charset="0"/>
              </a:rPr>
              <a:t>Khám phá lớp học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2757" y="523961"/>
            <a:ext cx="8662301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smtClean="0">
                <a:latin typeface="Arial" pitchFamily="34" charset="0"/>
                <a:cs typeface="Arial" pitchFamily="34" charset="0"/>
              </a:rPr>
              <a:t>Em hãy ước lượng độ dài các đồ vật trong lớp học bằng gang tay.</a:t>
            </a:r>
          </a:p>
          <a:p>
            <a:r>
              <a:rPr lang="en-US" sz="2200" smtClean="0">
                <a:latin typeface="Arial" pitchFamily="34" charset="0"/>
                <a:cs typeface="Arial" pitchFamily="34" charset="0"/>
              </a:rPr>
              <a:t>Đo độ dài thực tế của chúng bằng gang tay.</a:t>
            </a:r>
            <a:endParaRPr lang="en-US" sz="22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3040" y="1444009"/>
            <a:ext cx="8541734" cy="3138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779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9883" cy="523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1151220" y="23789"/>
            <a:ext cx="427383" cy="4254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99091" y="5661"/>
            <a:ext cx="2698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itchFamily="34" charset="0"/>
                <a:cs typeface="Arial" pitchFamily="34" charset="0"/>
              </a:rPr>
              <a:t>Khám phá lớp học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2757" y="523961"/>
            <a:ext cx="8662301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smtClean="0">
                <a:latin typeface="Arial" pitchFamily="34" charset="0"/>
                <a:cs typeface="Arial" pitchFamily="34" charset="0"/>
              </a:rPr>
              <a:t>Em hãy ước lượng độ dài các đồ vật trong lớp học bằng gang tay.</a:t>
            </a:r>
          </a:p>
          <a:p>
            <a:r>
              <a:rPr lang="en-US" sz="2200" smtClean="0">
                <a:latin typeface="Arial" pitchFamily="34" charset="0"/>
                <a:cs typeface="Arial" pitchFamily="34" charset="0"/>
              </a:rPr>
              <a:t>Đo độ dài thực tế của chúng bằng gang tay.</a:t>
            </a:r>
            <a:endParaRPr lang="en-US" sz="22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3040" y="1444009"/>
            <a:ext cx="8541734" cy="3138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3580" y="2323649"/>
            <a:ext cx="8589204" cy="2205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305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8369</TotalTime>
  <Words>440</Words>
  <PresentationFormat>Custom</PresentationFormat>
  <Paragraphs>52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Lato Heavy</vt:lpstr>
      <vt:lpstr>Lato</vt:lpstr>
      <vt:lpstr>Calibri</vt:lpstr>
      <vt:lpstr>Calibri Light</vt:lpstr>
      <vt:lpstr>Arial-Rounded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2020-02-21T03:04:01Z</dcterms:created>
  <dcterms:modified xsi:type="dcterms:W3CDTF">2021-02-23T13:18:13Z</dcterms:modified>
</cp:coreProperties>
</file>