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71" r:id="rId2"/>
    <p:sldId id="276" r:id="rId3"/>
    <p:sldId id="278" r:id="rId4"/>
    <p:sldId id="279" r:id="rId5"/>
    <p:sldId id="346" r:id="rId6"/>
    <p:sldId id="336" r:id="rId7"/>
    <p:sldId id="347" r:id="rId8"/>
    <p:sldId id="338" r:id="rId9"/>
    <p:sldId id="339" r:id="rId10"/>
    <p:sldId id="348" r:id="rId11"/>
    <p:sldId id="341" r:id="rId12"/>
    <p:sldId id="345" r:id="rId13"/>
    <p:sldId id="349" r:id="rId14"/>
    <p:sldId id="326" r:id="rId15"/>
    <p:sldId id="293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DBE1"/>
    <a:srgbClr val="F26532"/>
    <a:srgbClr val="A21E2B"/>
    <a:srgbClr val="E2606C"/>
    <a:srgbClr val="FF0066"/>
    <a:srgbClr val="006673"/>
    <a:srgbClr val="E26714"/>
    <a:srgbClr val="EE8640"/>
    <a:srgbClr val="048DA4"/>
    <a:srgbClr val="0578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187" autoAdjust="0"/>
  </p:normalViewPr>
  <p:slideViewPr>
    <p:cSldViewPr snapToGrid="0" showGuides="1">
      <p:cViewPr varScale="1">
        <p:scale>
          <a:sx n="52" d="100"/>
          <a:sy n="52" d="100"/>
        </p:scale>
        <p:origin x="1152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143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2727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7475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466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8" name="Google Shape;14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4278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5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33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0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39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73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46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91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95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72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79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88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3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e.kahoot.it/pages/32c22a99-b815-4a16-8bf1-ec2915c82986?_=1571351723" TargetMode="Externa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" y="6858"/>
            <a:ext cx="12179808" cy="685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1045755" y="3747760"/>
            <a:ext cx="2235164" cy="96153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LESS CONTROLLED</a:t>
            </a:r>
          </a:p>
          <a:p>
            <a:pPr algn="ctr"/>
            <a:r>
              <a:rPr lang="en-US" b="1" dirty="0">
                <a:solidFill>
                  <a:srgbClr val="006673"/>
                </a:solidFill>
              </a:rPr>
              <a:t>PRACTICE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163337" y="2811214"/>
            <a:ext cx="915018" cy="936546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355944" y="1175597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78355" y="2400788"/>
            <a:ext cx="2236166" cy="82085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CONTROLLED PRACTICE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12315" y="1141556"/>
            <a:ext cx="4903830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6673"/>
                </a:solidFill>
              </a:rPr>
              <a:t>Quiz: Intro to child rights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512314" y="3845372"/>
            <a:ext cx="4903830" cy="863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3: Discussion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239711" y="1503299"/>
            <a:ext cx="956727" cy="897489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4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436172" y="378918"/>
            <a:ext cx="17924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SPEAKING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1836C5-8AAF-44CC-A53B-DADFCF4495D4}"/>
              </a:ext>
            </a:extLst>
          </p:cNvPr>
          <p:cNvSpPr/>
          <p:nvPr/>
        </p:nvSpPr>
        <p:spPr>
          <a:xfrm>
            <a:off x="6481399" y="2283783"/>
            <a:ext cx="4903830" cy="11186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Complete the conversation.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 Work in pairs to complete your table.</a:t>
            </a:r>
          </a:p>
        </p:txBody>
      </p:sp>
    </p:spTree>
    <p:extLst>
      <p:ext uri="{BB962C8B-B14F-4D97-AF65-F5344CB8AC3E}">
        <p14:creationId xmlns:p14="http://schemas.microsoft.com/office/powerpoint/2010/main" val="3008074253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191668" y="2161936"/>
            <a:ext cx="9871283" cy="1839600"/>
          </a:xfrm>
          <a:prstGeom prst="roundRect">
            <a:avLst/>
          </a:prstGeom>
          <a:solidFill>
            <a:srgbClr val="A3DBE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0" name="Google Shape;15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5"/>
          <p:cNvSpPr txBox="1"/>
          <p:nvPr/>
        </p:nvSpPr>
        <p:spPr>
          <a:xfrm>
            <a:off x="1346215" y="1088539"/>
            <a:ext cx="971673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3200" b="1" dirty="0">
                <a:ea typeface="Calibri"/>
                <a:cs typeface="Calibri"/>
                <a:sym typeface="Calibri"/>
              </a:rPr>
              <a:t>Discussion</a:t>
            </a:r>
            <a:endParaRPr sz="32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5"/>
          <p:cNvSpPr txBox="1"/>
          <p:nvPr/>
        </p:nvSpPr>
        <p:spPr>
          <a:xfrm>
            <a:off x="291820" y="167809"/>
            <a:ext cx="659372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LESS CONTROLLED PRACTICE</a:t>
            </a:r>
            <a:endParaRPr sz="32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214;p12">
            <a:extLst>
              <a:ext uri="{FF2B5EF4-FFF2-40B4-BE49-F238E27FC236}">
                <a16:creationId xmlns:a16="http://schemas.microsoft.com/office/drawing/2014/main" id="{B86111F2-5EB4-496F-86D7-52B4BD848BA0}"/>
              </a:ext>
            </a:extLst>
          </p:cNvPr>
          <p:cNvSpPr txBox="1"/>
          <p:nvPr/>
        </p:nvSpPr>
        <p:spPr>
          <a:xfrm>
            <a:off x="733099" y="1099240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" name="Google Shape;213;p12">
            <a:extLst>
              <a:ext uri="{FF2B5EF4-FFF2-40B4-BE49-F238E27FC236}">
                <a16:creationId xmlns:a16="http://schemas.microsoft.com/office/drawing/2014/main" id="{2D01AB72-BCB4-4987-8D94-2AB756E3E1E4}"/>
              </a:ext>
            </a:extLst>
          </p:cNvPr>
          <p:cNvSpPr/>
          <p:nvPr/>
        </p:nvSpPr>
        <p:spPr>
          <a:xfrm>
            <a:off x="702927" y="110763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214;p12">
            <a:extLst>
              <a:ext uri="{FF2B5EF4-FFF2-40B4-BE49-F238E27FC236}">
                <a16:creationId xmlns:a16="http://schemas.microsoft.com/office/drawing/2014/main" id="{15CAA5EE-7858-4184-BD26-1D640A9049F2}"/>
              </a:ext>
            </a:extLst>
          </p:cNvPr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sz="4000" b="1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97732" y="2302186"/>
            <a:ext cx="97167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Bahnschrift SemiBold" panose="020B0502040204020203" pitchFamily="34" charset="0"/>
              </a:rPr>
              <a:t>Useful expressions: </a:t>
            </a:r>
          </a:p>
          <a:p>
            <a:r>
              <a:rPr lang="en-US" dirty="0">
                <a:latin typeface="Bahnschrift SemiLight" panose="020B0502040204020203" pitchFamily="34" charset="0"/>
              </a:rPr>
              <a:t>I think / believe that the project / </a:t>
            </a:r>
            <a:r>
              <a:rPr lang="en-US" dirty="0" err="1">
                <a:latin typeface="Bahnschrift SemiLight" panose="020B0502040204020203" pitchFamily="34" charset="0"/>
              </a:rPr>
              <a:t>programme</a:t>
            </a:r>
            <a:r>
              <a:rPr lang="en-US" dirty="0">
                <a:latin typeface="Bahnschrift SemiLight" panose="020B0502040204020203" pitchFamily="34" charset="0"/>
              </a:rPr>
              <a:t> … is more important / necessary for my local area because … </a:t>
            </a:r>
          </a:p>
          <a:p>
            <a:r>
              <a:rPr lang="en-US" dirty="0">
                <a:latin typeface="Bahnschrift SemiLight" panose="020B0502040204020203" pitchFamily="34" charset="0"/>
              </a:rPr>
              <a:t>This project / </a:t>
            </a:r>
            <a:r>
              <a:rPr lang="en-US" dirty="0" err="1">
                <a:latin typeface="Bahnschrift SemiLight" panose="020B0502040204020203" pitchFamily="34" charset="0"/>
              </a:rPr>
              <a:t>programme</a:t>
            </a:r>
            <a:r>
              <a:rPr lang="en-US" dirty="0">
                <a:latin typeface="Bahnschrift SemiLight" panose="020B0502040204020203" pitchFamily="34" charset="0"/>
              </a:rPr>
              <a:t> helps local people … / brings local people more opportunities to … </a:t>
            </a:r>
          </a:p>
          <a:p>
            <a:r>
              <a:rPr lang="en-US" dirty="0">
                <a:latin typeface="Bahnschrift SemiLight" panose="020B0502040204020203" pitchFamily="34" charset="0"/>
              </a:rPr>
              <a:t>In our group, most of us agree that … But one member thinks that …</a:t>
            </a:r>
          </a:p>
        </p:txBody>
      </p:sp>
      <p:sp>
        <p:nvSpPr>
          <p:cNvPr id="3" name="Rectangle 2"/>
          <p:cNvSpPr/>
          <p:nvPr/>
        </p:nvSpPr>
        <p:spPr>
          <a:xfrm>
            <a:off x="1397732" y="4110638"/>
            <a:ext cx="961370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Bahnschrift SemiBold" panose="020B0502040204020203" pitchFamily="34" charset="0"/>
              </a:rPr>
              <a:t>Example: </a:t>
            </a:r>
          </a:p>
          <a:p>
            <a:r>
              <a:rPr lang="en-US" dirty="0">
                <a:latin typeface="Bahnschrift SemiLight" panose="020B0502040204020203" pitchFamily="34" charset="0"/>
              </a:rPr>
              <a:t>A: Now, let’s decide which </a:t>
            </a:r>
            <a:r>
              <a:rPr lang="en-US" dirty="0" err="1">
                <a:latin typeface="Bahnschrift SemiLight" panose="020B0502040204020203" pitchFamily="34" charset="0"/>
              </a:rPr>
              <a:t>programme</a:t>
            </a:r>
            <a:r>
              <a:rPr lang="en-US" dirty="0">
                <a:latin typeface="Bahnschrift SemiLight" panose="020B0502040204020203" pitchFamily="34" charset="0"/>
              </a:rPr>
              <a:t> or project will bring more benefits to people in our village. B, what do you think? </a:t>
            </a:r>
          </a:p>
          <a:p>
            <a:r>
              <a:rPr lang="en-US" dirty="0">
                <a:latin typeface="Bahnschrift SemiLight" panose="020B0502040204020203" pitchFamily="34" charset="0"/>
              </a:rPr>
              <a:t>B: Well, I think Education for Disadvantaged Young People will be a very useful </a:t>
            </a:r>
            <a:r>
              <a:rPr lang="en-US" dirty="0" err="1">
                <a:latin typeface="Bahnschrift SemiLight" panose="020B0502040204020203" pitchFamily="34" charset="0"/>
              </a:rPr>
              <a:t>programme</a:t>
            </a:r>
            <a:r>
              <a:rPr lang="en-US" dirty="0">
                <a:latin typeface="Bahnschrift SemiLight" panose="020B0502040204020203" pitchFamily="34" charset="0"/>
              </a:rPr>
              <a:t> for our village. You see, many teenagers here drop out of school and start working to earn a living. They really need help. </a:t>
            </a:r>
          </a:p>
          <a:p>
            <a:r>
              <a:rPr lang="en-US" dirty="0">
                <a:latin typeface="Bahnschrift SemiLight" panose="020B0502040204020203" pitchFamily="34" charset="0"/>
              </a:rPr>
              <a:t>A: You’re right, B. </a:t>
            </a:r>
          </a:p>
          <a:p>
            <a:r>
              <a:rPr lang="en-US" dirty="0">
                <a:latin typeface="Bahnschrift SemiLight" panose="020B0502040204020203" pitchFamily="34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0793819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0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5"/>
          <p:cNvSpPr txBox="1"/>
          <p:nvPr/>
        </p:nvSpPr>
        <p:spPr>
          <a:xfrm>
            <a:off x="1342647" y="1031275"/>
            <a:ext cx="971673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32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Discussion.</a:t>
            </a:r>
            <a:endParaRPr sz="32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5"/>
          <p:cNvSpPr txBox="1"/>
          <p:nvPr/>
        </p:nvSpPr>
        <p:spPr>
          <a:xfrm>
            <a:off x="291819" y="167809"/>
            <a:ext cx="675897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32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LESS CONTROLLED PRACTICE</a:t>
            </a:r>
          </a:p>
        </p:txBody>
      </p:sp>
      <p:sp>
        <p:nvSpPr>
          <p:cNvPr id="9" name="Google Shape;213;p12">
            <a:extLst>
              <a:ext uri="{FF2B5EF4-FFF2-40B4-BE49-F238E27FC236}">
                <a16:creationId xmlns:a16="http://schemas.microsoft.com/office/drawing/2014/main" id="{2D01AB72-BCB4-4987-8D94-2AB756E3E1E4}"/>
              </a:ext>
            </a:extLst>
          </p:cNvPr>
          <p:cNvSpPr/>
          <p:nvPr/>
        </p:nvSpPr>
        <p:spPr>
          <a:xfrm>
            <a:off x="691621" y="106648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214;p12">
            <a:extLst>
              <a:ext uri="{FF2B5EF4-FFF2-40B4-BE49-F238E27FC236}">
                <a16:creationId xmlns:a16="http://schemas.microsoft.com/office/drawing/2014/main" id="{15CAA5EE-7858-4184-BD26-1D640A9049F2}"/>
              </a:ext>
            </a:extLst>
          </p:cNvPr>
          <p:cNvSpPr txBox="1"/>
          <p:nvPr/>
        </p:nvSpPr>
        <p:spPr>
          <a:xfrm>
            <a:off x="718013" y="963841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sz="4000" b="1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" name="Rectangle: Rounded Corners 1"/>
          <p:cNvSpPr/>
          <p:nvPr/>
        </p:nvSpPr>
        <p:spPr>
          <a:xfrm>
            <a:off x="2106758" y="1748613"/>
            <a:ext cx="7978481" cy="4733211"/>
          </a:xfrm>
          <a:prstGeom prst="roundRect">
            <a:avLst/>
          </a:prstGeom>
          <a:solidFill>
            <a:schemeClr val="tx1">
              <a:alpha val="54000"/>
            </a:scheme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Debate: UNICEF or UNDP </a:t>
            </a:r>
            <a:r>
              <a:rPr lang="en-US" sz="3200" b="1" dirty="0" err="1">
                <a:solidFill>
                  <a:schemeClr val="bg1"/>
                </a:solidFill>
                <a:latin typeface="Bahnschrift SemiBold" panose="020B0502040204020203" pitchFamily="34" charset="0"/>
              </a:rPr>
              <a:t>programme</a:t>
            </a:r>
            <a:r>
              <a:rPr lang="en-US" sz="32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?</a:t>
            </a:r>
          </a:p>
          <a:p>
            <a:endParaRPr lang="en-US" sz="2400" dirty="0">
              <a:solidFill>
                <a:schemeClr val="bg1"/>
              </a:solidFill>
              <a:latin typeface="Bahnschrift SemiLight" panose="020B0502040204020203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Two teams debate which one is better for our local area.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The whole class: Vote for the most convincing team!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Be polite and respectful to the opponent team!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Preparation: 5 minutes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Speaking time: </a:t>
            </a:r>
          </a:p>
          <a:p>
            <a:r>
              <a:rPr lang="en-US" sz="24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	+ 2 minutes/speaker</a:t>
            </a:r>
          </a:p>
          <a:p>
            <a:r>
              <a:rPr lang="en-US" sz="24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	+ Closing/Summary: 1 minute/team</a:t>
            </a:r>
          </a:p>
        </p:txBody>
      </p:sp>
    </p:spTree>
    <p:extLst>
      <p:ext uri="{BB962C8B-B14F-4D97-AF65-F5344CB8AC3E}">
        <p14:creationId xmlns:p14="http://schemas.microsoft.com/office/powerpoint/2010/main" val="38071400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1045755" y="3747760"/>
            <a:ext cx="2235164" cy="96153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LESS CONTROLLED</a:t>
            </a:r>
          </a:p>
          <a:p>
            <a:pPr algn="ctr"/>
            <a:r>
              <a:rPr lang="en-US" b="1" dirty="0">
                <a:solidFill>
                  <a:srgbClr val="006673"/>
                </a:solidFill>
              </a:rPr>
              <a:t>PRACTICE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163337" y="2811214"/>
            <a:ext cx="915018" cy="936546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355944" y="1175597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78355" y="2400788"/>
            <a:ext cx="2236166" cy="82085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CONTROLLED PRACTICE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12315" y="1141556"/>
            <a:ext cx="4903830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6673"/>
                </a:solidFill>
              </a:rPr>
              <a:t>Quiz: Intro to child rights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512314" y="3845372"/>
            <a:ext cx="4903830" cy="863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3: Discussion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239711" y="1503299"/>
            <a:ext cx="956727" cy="897489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188445" y="5406961"/>
            <a:ext cx="2287432" cy="77071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CONSOLIDATION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512315" y="5406961"/>
            <a:ext cx="4903829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 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4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436172" y="378918"/>
            <a:ext cx="17924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SPEAKING</a:t>
            </a:r>
          </a:p>
        </p:txBody>
      </p:sp>
      <p:cxnSp>
        <p:nvCxnSpPr>
          <p:cNvPr id="42" name="Curved Connector 41"/>
          <p:cNvCxnSpPr>
            <a:stCxn id="24" idx="3"/>
            <a:endCxn id="31" idx="0"/>
          </p:cNvCxnSpPr>
          <p:nvPr/>
        </p:nvCxnSpPr>
        <p:spPr>
          <a:xfrm>
            <a:off x="3280919" y="4228529"/>
            <a:ext cx="1051242" cy="1178432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761836C5-8AAF-44CC-A53B-DADFCF4495D4}"/>
              </a:ext>
            </a:extLst>
          </p:cNvPr>
          <p:cNvSpPr/>
          <p:nvPr/>
        </p:nvSpPr>
        <p:spPr>
          <a:xfrm>
            <a:off x="6481399" y="2283783"/>
            <a:ext cx="4903830" cy="11186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Complete the conversation.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 Work in pairs to complete your table.</a:t>
            </a:r>
          </a:p>
        </p:txBody>
      </p:sp>
    </p:spTree>
    <p:extLst>
      <p:ext uri="{BB962C8B-B14F-4D97-AF65-F5344CB8AC3E}">
        <p14:creationId xmlns:p14="http://schemas.microsoft.com/office/powerpoint/2010/main" val="3890297722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02927" y="110763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358390" y="110763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592E9F-812B-4779-8F0A-31A7681D6A5D}"/>
              </a:ext>
            </a:extLst>
          </p:cNvPr>
          <p:cNvSpPr txBox="1"/>
          <p:nvPr/>
        </p:nvSpPr>
        <p:spPr>
          <a:xfrm>
            <a:off x="1205533" y="2035629"/>
            <a:ext cx="983258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Check if you learned to:</a:t>
            </a:r>
          </a:p>
          <a:p>
            <a:r>
              <a:rPr lang="en-US" sz="36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understand how to express opinions;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36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d</a:t>
            </a:r>
            <a:r>
              <a:rPr lang="vi-VN" sz="36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iscuss and express opinions about a project or a programme that can benefit </a:t>
            </a:r>
            <a:r>
              <a:rPr lang="en-US" sz="36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your</a:t>
            </a:r>
            <a:r>
              <a:rPr lang="vi-VN" sz="36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local area</a:t>
            </a:r>
            <a:r>
              <a:rPr lang="en-US" sz="36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054097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743871" y="111311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34BC5F-A85D-47D8-8909-A1FCED1AA896}"/>
              </a:ext>
            </a:extLst>
          </p:cNvPr>
          <p:cNvSpPr txBox="1"/>
          <p:nvPr/>
        </p:nvSpPr>
        <p:spPr>
          <a:xfrm>
            <a:off x="1223864" y="2169664"/>
            <a:ext cx="899782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Workbook exercises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Prepare the presentation for Project lesson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54224940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7182" y="6078117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i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i="1">
                <a:solidFill>
                  <a:srgbClr val="FFFFFF"/>
                </a:solidFill>
                <a:latin typeface="Calibri" panose="020F0502020204030204" pitchFamily="34" charset="0"/>
              </a:rPr>
              <a:t>: facebook.com/tienganhglobalsuccess.vn/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45116" y="2786581"/>
            <a:ext cx="4425284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8E0627-9B64-414D-94C5-F7ECBA1EE60F}"/>
              </a:ext>
            </a:extLst>
          </p:cNvPr>
          <p:cNvSpPr txBox="1"/>
          <p:nvPr/>
        </p:nvSpPr>
        <p:spPr>
          <a:xfrm>
            <a:off x="3362498" y="3695897"/>
            <a:ext cx="5467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FB7BD"/>
                </a:solidFill>
              </a:rPr>
              <a:t>Programmes</a:t>
            </a:r>
            <a:r>
              <a:rPr lang="en-US" sz="3200" b="1" dirty="0">
                <a:solidFill>
                  <a:srgbClr val="0FB7BD"/>
                </a:solidFill>
              </a:rPr>
              <a:t> for communities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5601C0-0307-40CF-BC94-87B6505FAC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81"/>
          <a:stretch/>
        </p:blipFill>
        <p:spPr>
          <a:xfrm>
            <a:off x="0" y="-74951"/>
            <a:ext cx="12192000" cy="21882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27615" y="401650"/>
            <a:ext cx="147885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103419" y="397088"/>
            <a:ext cx="70482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VIET NAM AND INTERNATIONAL ORGANIZATIONS</a:t>
            </a:r>
            <a:endParaRPr lang="en-US" sz="3600" dirty="0">
              <a:solidFill>
                <a:schemeClr val="bg1"/>
              </a:solidFill>
              <a:latin typeface="UTM Facebook K&amp;T" pitchFamily="18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47DCBC-9091-47D9-B368-F9923F624982}"/>
              </a:ext>
            </a:extLst>
          </p:cNvPr>
          <p:cNvSpPr txBox="1"/>
          <p:nvPr/>
        </p:nvSpPr>
        <p:spPr>
          <a:xfrm>
            <a:off x="5860670" y="2798481"/>
            <a:ext cx="339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UTM Facebook K&amp;T" pitchFamily="18" charset="0"/>
              </a:rPr>
              <a:t>SPEAKING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287619" y="2790376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2122515" y="2767704"/>
            <a:ext cx="320824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>
                <a:solidFill>
                  <a:srgbClr val="048DA4"/>
                </a:solidFill>
                <a:latin typeface="Bookman Old Style" pitchFamily="18" charset="0"/>
              </a:rPr>
              <a:t>LESSON 4</a:t>
            </a:r>
          </a:p>
        </p:txBody>
      </p:sp>
    </p:spTree>
    <p:extLst>
      <p:ext uri="{BB962C8B-B14F-4D97-AF65-F5344CB8AC3E}">
        <p14:creationId xmlns:p14="http://schemas.microsoft.com/office/powerpoint/2010/main" val="323426779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cs typeface="Times New Roman" panose="02020603050405020304" pitchFamily="18" charset="0"/>
              </a:rPr>
              <a:t>FAMILY LIFE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cs typeface="Times New Roman" panose="02020603050405020304" pitchFamily="18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cs typeface="Times New Roman" panose="02020603050405020304" pitchFamily="18" charset="0"/>
              </a:rPr>
              <a:t>Family Life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119197" y="265737"/>
            <a:ext cx="6513725" cy="1548490"/>
            <a:chOff x="144635" y="1191561"/>
            <a:chExt cx="5167790" cy="1145834"/>
          </a:xfrm>
        </p:grpSpPr>
        <p:sp>
          <p:nvSpPr>
            <p:cNvPr id="14" name="Rounded Rectangle 1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OBJECTIVES</a:t>
              </a:r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635" y="1191561"/>
              <a:ext cx="1096339" cy="1145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541240" y="2358454"/>
            <a:ext cx="9504712" cy="1655762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- Understand how to express opinions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/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- D</a:t>
            </a:r>
            <a:r>
              <a:rPr lang="vi-VN" sz="28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iscuss and express opinions about a project or a programme that can benefit </a:t>
            </a:r>
            <a:r>
              <a:rPr lang="en-US" sz="28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your</a:t>
            </a:r>
            <a:r>
              <a:rPr lang="vi-VN" sz="2800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local area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/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887188896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1045755" y="3747760"/>
            <a:ext cx="2235164" cy="96153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LESS CONTROLLED</a:t>
            </a:r>
          </a:p>
          <a:p>
            <a:pPr algn="ctr"/>
            <a:r>
              <a:rPr lang="en-US" b="1" dirty="0">
                <a:solidFill>
                  <a:srgbClr val="006673"/>
                </a:solidFill>
              </a:rPr>
              <a:t>PRACTICE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163337" y="2811214"/>
            <a:ext cx="915018" cy="936546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355944" y="1175597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78355" y="2400788"/>
            <a:ext cx="2236166" cy="82085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CONTROLLED PRACTICE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12315" y="1141556"/>
            <a:ext cx="4903830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6673"/>
                </a:solidFill>
              </a:rPr>
              <a:t>Quiz: Intro to child rights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512314" y="3845372"/>
            <a:ext cx="4903830" cy="863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3: Discussion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239711" y="1503299"/>
            <a:ext cx="956727" cy="897489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188445" y="5235418"/>
            <a:ext cx="2287432" cy="77071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CONSOLIDATION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567325" y="5260657"/>
            <a:ext cx="4903829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 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4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436172" y="378918"/>
            <a:ext cx="17924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SPEAKING</a:t>
            </a:r>
          </a:p>
        </p:txBody>
      </p:sp>
      <p:cxnSp>
        <p:nvCxnSpPr>
          <p:cNvPr id="42" name="Curved Connector 41"/>
          <p:cNvCxnSpPr>
            <a:stCxn id="24" idx="3"/>
            <a:endCxn id="31" idx="0"/>
          </p:cNvCxnSpPr>
          <p:nvPr/>
        </p:nvCxnSpPr>
        <p:spPr>
          <a:xfrm>
            <a:off x="3280919" y="4228529"/>
            <a:ext cx="1051242" cy="1006889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761836C5-8AAF-44CC-A53B-DADFCF4495D4}"/>
              </a:ext>
            </a:extLst>
          </p:cNvPr>
          <p:cNvSpPr/>
          <p:nvPr/>
        </p:nvSpPr>
        <p:spPr>
          <a:xfrm>
            <a:off x="6481399" y="2283783"/>
            <a:ext cx="4903830" cy="11186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Complete the conversation.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 Work in pairs to complete your table.</a:t>
            </a:r>
          </a:p>
        </p:txBody>
      </p:sp>
    </p:spTree>
    <p:extLst>
      <p:ext uri="{BB962C8B-B14F-4D97-AF65-F5344CB8AC3E}">
        <p14:creationId xmlns:p14="http://schemas.microsoft.com/office/powerpoint/2010/main" val="383414709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355944" y="1175597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12315" y="1141556"/>
            <a:ext cx="4903830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6673"/>
                </a:solidFill>
              </a:rPr>
              <a:t>Quiz: Intro to child rights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4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436172" y="378918"/>
            <a:ext cx="17924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SPEAKING</a:t>
            </a:r>
          </a:p>
        </p:txBody>
      </p:sp>
    </p:spTree>
    <p:extLst>
      <p:ext uri="{BB962C8B-B14F-4D97-AF65-F5344CB8AC3E}">
        <p14:creationId xmlns:p14="http://schemas.microsoft.com/office/powerpoint/2010/main" val="699996248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0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5"/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 sz="36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5"/>
          <p:cNvSpPr txBox="1"/>
          <p:nvPr/>
        </p:nvSpPr>
        <p:spPr>
          <a:xfrm>
            <a:off x="-1" y="898671"/>
            <a:ext cx="12191999" cy="1569620"/>
          </a:xfrm>
          <a:prstGeom prst="rect">
            <a:avLst/>
          </a:prstGeom>
          <a:solidFill>
            <a:schemeClr val="tx1">
              <a:alpha val="42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rgbClr val="833C0B"/>
              </a:buClr>
              <a:buSzPts val="2000"/>
            </a:pP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UNICEF quiz: Intro to child rights</a:t>
            </a:r>
          </a:p>
          <a:p>
            <a:pPr lvl="0" algn="ctr">
              <a:buClr>
                <a:srgbClr val="833C0B"/>
              </a:buClr>
              <a:buSzPts val="2000"/>
            </a:pPr>
            <a:r>
              <a:rPr lang="en-US" sz="3200" b="1" dirty="0">
                <a:solidFill>
                  <a:schemeClr val="accent4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https://create.kahoot.it/pages/32c22a99-b815-4a16-8bf1-ec2915c82986?_=1571351723</a:t>
            </a:r>
            <a:endParaRPr lang="en-US" sz="3200" b="1" dirty="0">
              <a:solidFill>
                <a:schemeClr val="accent4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512673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355944" y="1175597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78355" y="2400788"/>
            <a:ext cx="2236166" cy="82085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CONTROLLED PRACTICE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12315" y="1141556"/>
            <a:ext cx="4903830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6673"/>
                </a:solidFill>
              </a:rPr>
              <a:t>Quiz: Intro to child rights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239711" y="1503299"/>
            <a:ext cx="956727" cy="897489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4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436172" y="378918"/>
            <a:ext cx="17924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SPEAKING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1836C5-8AAF-44CC-A53B-DADFCF4495D4}"/>
              </a:ext>
            </a:extLst>
          </p:cNvPr>
          <p:cNvSpPr/>
          <p:nvPr/>
        </p:nvSpPr>
        <p:spPr>
          <a:xfrm>
            <a:off x="6481399" y="2283783"/>
            <a:ext cx="4903830" cy="11186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Complete the conversation.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 Work in pairs to complete your table.</a:t>
            </a:r>
          </a:p>
        </p:txBody>
      </p:sp>
    </p:spTree>
    <p:extLst>
      <p:ext uri="{BB962C8B-B14F-4D97-AF65-F5344CB8AC3E}">
        <p14:creationId xmlns:p14="http://schemas.microsoft.com/office/powerpoint/2010/main" val="2246541190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937161" y="2496215"/>
            <a:ext cx="4932608" cy="342523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0" name="Google Shape;15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5"/>
          <p:cNvSpPr txBox="1"/>
          <p:nvPr/>
        </p:nvSpPr>
        <p:spPr>
          <a:xfrm>
            <a:off x="1450740" y="1066545"/>
            <a:ext cx="1016976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400" b="1" dirty="0">
                <a:ea typeface="Calibri"/>
                <a:cs typeface="Calibri"/>
                <a:sym typeface="Calibri"/>
              </a:rPr>
              <a:t>Complete the conversation about a UNICEF </a:t>
            </a:r>
            <a:r>
              <a:rPr lang="en-US" sz="2400" b="1" dirty="0" err="1">
                <a:ea typeface="Calibri"/>
                <a:cs typeface="Calibri"/>
                <a:sym typeface="Calibri"/>
              </a:rPr>
              <a:t>programme</a:t>
            </a:r>
            <a:r>
              <a:rPr lang="en-US" sz="2400" b="1" dirty="0">
                <a:ea typeface="Calibri"/>
                <a:cs typeface="Calibri"/>
                <a:sym typeface="Calibri"/>
              </a:rPr>
              <a:t> with the sentences in the box. Then </a:t>
            </a:r>
            <a:r>
              <a:rPr lang="en-US" sz="2400" b="1" dirty="0" err="1">
                <a:ea typeface="Calibri"/>
                <a:cs typeface="Calibri"/>
                <a:sym typeface="Calibri"/>
              </a:rPr>
              <a:t>practise</a:t>
            </a:r>
            <a:r>
              <a:rPr lang="en-US" sz="2400" b="1" dirty="0">
                <a:ea typeface="Calibri"/>
                <a:cs typeface="Calibri"/>
                <a:sym typeface="Calibri"/>
              </a:rPr>
              <a:t> it in pairs.</a:t>
            </a:r>
            <a:endParaRPr sz="24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5"/>
          <p:cNvSpPr txBox="1"/>
          <p:nvPr/>
        </p:nvSpPr>
        <p:spPr>
          <a:xfrm>
            <a:off x="291820" y="167809"/>
            <a:ext cx="552508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CONTROLLED PRACTICE</a:t>
            </a:r>
            <a:endParaRPr sz="32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214;p12">
            <a:extLst>
              <a:ext uri="{FF2B5EF4-FFF2-40B4-BE49-F238E27FC236}">
                <a16:creationId xmlns:a16="http://schemas.microsoft.com/office/drawing/2014/main" id="{B86111F2-5EB4-496F-86D7-52B4BD848BA0}"/>
              </a:ext>
            </a:extLst>
          </p:cNvPr>
          <p:cNvSpPr txBox="1"/>
          <p:nvPr/>
        </p:nvSpPr>
        <p:spPr>
          <a:xfrm>
            <a:off x="733099" y="1099240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" name="Google Shape;213;p12">
            <a:extLst>
              <a:ext uri="{FF2B5EF4-FFF2-40B4-BE49-F238E27FC236}">
                <a16:creationId xmlns:a16="http://schemas.microsoft.com/office/drawing/2014/main" id="{2D01AB72-BCB4-4987-8D94-2AB756E3E1E4}"/>
              </a:ext>
            </a:extLst>
          </p:cNvPr>
          <p:cNvSpPr/>
          <p:nvPr/>
        </p:nvSpPr>
        <p:spPr>
          <a:xfrm>
            <a:off x="702927" y="110763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214;p12">
            <a:extLst>
              <a:ext uri="{FF2B5EF4-FFF2-40B4-BE49-F238E27FC236}">
                <a16:creationId xmlns:a16="http://schemas.microsoft.com/office/drawing/2014/main" id="{15CAA5EE-7858-4184-BD26-1D640A9049F2}"/>
              </a:ext>
            </a:extLst>
          </p:cNvPr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402816"/>
              </p:ext>
            </p:extLst>
          </p:nvPr>
        </p:nvGraphicFramePr>
        <p:xfrm>
          <a:off x="1450740" y="2664088"/>
          <a:ext cx="9275652" cy="2971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37826">
                  <a:extLst>
                    <a:ext uri="{9D8B030D-6E8A-4147-A177-3AD203B41FA5}">
                      <a16:colId xmlns:a16="http://schemas.microsoft.com/office/drawing/2014/main" val="3774659649"/>
                    </a:ext>
                  </a:extLst>
                </a:gridCol>
                <a:gridCol w="4637826">
                  <a:extLst>
                    <a:ext uri="{9D8B030D-6E8A-4147-A177-3AD203B41FA5}">
                      <a16:colId xmlns:a16="http://schemas.microsoft.com/office/drawing/2014/main" val="11987003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A: What is the name of the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programme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?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B: (1) __________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A: What does this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programme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 focus on?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B: (2) __________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A: What are the activities of this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programme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?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B: (3) __________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AutoNum type="alphaLcPeriod"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It offers young people job training and career advice. It also teaches them essential skills for the job market. 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AutoNum type="alphaLcPeriod"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It is Education for Disadvantaged Young People. 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AutoNum type="alphaLcPeriod"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It focuses on helping disadvantaged teenagers continue their education.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538669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390661" y="3128790"/>
            <a:ext cx="583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57618" y="3972365"/>
            <a:ext cx="583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68634" y="5185272"/>
            <a:ext cx="583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8110218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0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5"/>
          <p:cNvSpPr txBox="1"/>
          <p:nvPr/>
        </p:nvSpPr>
        <p:spPr>
          <a:xfrm>
            <a:off x="1397732" y="1000285"/>
            <a:ext cx="10169760" cy="830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400" b="1" dirty="0">
                <a:ea typeface="Calibri"/>
                <a:cs typeface="Calibri"/>
                <a:sym typeface="Calibri"/>
              </a:rPr>
              <a:t>Work in pairs. Student A looks at the table below. Student B looks at the table on page 85. Ask each other the questions in </a:t>
            </a:r>
            <a:r>
              <a:rPr lang="en-US" sz="2400" b="1" dirty="0">
                <a:solidFill>
                  <a:srgbClr val="F26532"/>
                </a:solidFill>
                <a:ea typeface="Calibri"/>
                <a:cs typeface="Calibri"/>
                <a:sym typeface="Calibri"/>
              </a:rPr>
              <a:t>1</a:t>
            </a:r>
            <a:r>
              <a:rPr lang="en-US" sz="2400" b="1" dirty="0">
                <a:ea typeface="Calibri"/>
                <a:cs typeface="Calibri"/>
                <a:sym typeface="Calibri"/>
              </a:rPr>
              <a:t> to complete your table.</a:t>
            </a:r>
            <a:endParaRPr sz="24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5"/>
          <p:cNvSpPr txBox="1"/>
          <p:nvPr/>
        </p:nvSpPr>
        <p:spPr>
          <a:xfrm>
            <a:off x="291819" y="167809"/>
            <a:ext cx="580417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32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CONTROLLED PRACTICE</a:t>
            </a:r>
          </a:p>
        </p:txBody>
      </p:sp>
      <p:sp>
        <p:nvSpPr>
          <p:cNvPr id="9" name="Google Shape;213;p12">
            <a:extLst>
              <a:ext uri="{FF2B5EF4-FFF2-40B4-BE49-F238E27FC236}">
                <a16:creationId xmlns:a16="http://schemas.microsoft.com/office/drawing/2014/main" id="{2D01AB72-BCB4-4987-8D94-2AB756E3E1E4}"/>
              </a:ext>
            </a:extLst>
          </p:cNvPr>
          <p:cNvSpPr/>
          <p:nvPr/>
        </p:nvSpPr>
        <p:spPr>
          <a:xfrm>
            <a:off x="621562" y="111150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214;p12">
            <a:extLst>
              <a:ext uri="{FF2B5EF4-FFF2-40B4-BE49-F238E27FC236}">
                <a16:creationId xmlns:a16="http://schemas.microsoft.com/office/drawing/2014/main" id="{15CAA5EE-7858-4184-BD26-1D640A9049F2}"/>
              </a:ext>
            </a:extLst>
          </p:cNvPr>
          <p:cNvSpPr txBox="1"/>
          <p:nvPr/>
        </p:nvSpPr>
        <p:spPr>
          <a:xfrm>
            <a:off x="647954" y="1000285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4000" b="1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DAC54A-37E4-4810-B055-83435B9B38B1}"/>
              </a:ext>
            </a:extLst>
          </p:cNvPr>
          <p:cNvSpPr txBox="1"/>
          <p:nvPr/>
        </p:nvSpPr>
        <p:spPr>
          <a:xfrm>
            <a:off x="234211" y="1899592"/>
            <a:ext cx="5861788" cy="4893647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i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Suggested answer:</a:t>
            </a:r>
          </a:p>
          <a:p>
            <a:r>
              <a:rPr lang="vi-V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Conversation 1: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vi-VN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Student A: What is the name of the </a:t>
            </a:r>
            <a:r>
              <a:rPr lang="vi-VN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UNDP</a:t>
            </a:r>
            <a:r>
              <a:rPr lang="vi-VN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project?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vi-VN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Student B: It’s called </a:t>
            </a:r>
            <a:r>
              <a:rPr lang="vi-VN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Poverty Reduction</a:t>
            </a:r>
            <a:r>
              <a:rPr lang="vi-VN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vi-VN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Student A: What does it focus on?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vi-VN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Student B: It focuses on </a:t>
            </a:r>
            <a:r>
              <a:rPr lang="vi-VN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reducing poverty and developing economy in disadvantaged areas</a:t>
            </a:r>
            <a:r>
              <a:rPr lang="vi-VN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vi-VN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Student A: What are the activities of this project?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vi-VN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Student B: It aims to </a:t>
            </a:r>
            <a:r>
              <a:rPr lang="vi-VN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provide technical support</a:t>
            </a:r>
            <a:r>
              <a:rPr lang="vi-VN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and </a:t>
            </a:r>
            <a:r>
              <a:rPr lang="vi-VN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help develop solutions to local issues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F643D1-710C-4D69-B278-AE8BA9F14671}"/>
              </a:ext>
            </a:extLst>
          </p:cNvPr>
          <p:cNvSpPr txBox="1"/>
          <p:nvPr/>
        </p:nvSpPr>
        <p:spPr>
          <a:xfrm>
            <a:off x="6215744" y="1922090"/>
            <a:ext cx="5720274" cy="4893647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i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Suggested answer:</a:t>
            </a:r>
          </a:p>
          <a:p>
            <a:r>
              <a:rPr lang="vi-V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Conversation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vi-V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Student B: What is the name of the 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UNICEF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programme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?</a:t>
            </a:r>
          </a:p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Student A: It’s called 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Vaccines for Children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Student B: What does it focus on?</a:t>
            </a:r>
          </a:p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Student A: It focuses on 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protecting children with life-saving vaccines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Student B: What are the activities of this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programme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?</a:t>
            </a:r>
          </a:p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Student A: Its activities include 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educating people about the benefits of vaccines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and 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vaccinating as many children as possible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85936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2955</TotalTime>
  <Words>817</Words>
  <Application>Microsoft Office PowerPoint</Application>
  <PresentationFormat>Widescreen</PresentationFormat>
  <Paragraphs>146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Myriad Pro</vt:lpstr>
      <vt:lpstr>UTM Facebook K&amp;T</vt:lpstr>
      <vt:lpstr>Arial</vt:lpstr>
      <vt:lpstr>Bahnschrift SemiBold</vt:lpstr>
      <vt:lpstr>Bahnschrift SemiLight</vt:lpstr>
      <vt:lpstr>Bookman Old Style</vt:lpstr>
      <vt:lpstr>Calibri</vt:lpstr>
      <vt:lpstr>Calibri Light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Pham Lan</cp:lastModifiedBy>
  <cp:revision>154</cp:revision>
  <dcterms:created xsi:type="dcterms:W3CDTF">2020-12-09T02:04:09Z</dcterms:created>
  <dcterms:modified xsi:type="dcterms:W3CDTF">2023-04-11T05:27:55Z</dcterms:modified>
</cp:coreProperties>
</file>