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67" r:id="rId4"/>
    <p:sldId id="269" r:id="rId5"/>
    <p:sldId id="272" r:id="rId6"/>
    <p:sldId id="284" r:id="rId7"/>
    <p:sldId id="283" r:id="rId8"/>
    <p:sldId id="285" r:id="rId9"/>
    <p:sldId id="275" r:id="rId10"/>
    <p:sldId id="276" r:id="rId11"/>
    <p:sldId id="277" r:id="rId12"/>
    <p:sldId id="282" r:id="rId13"/>
    <p:sldId id="286" r:id="rId14"/>
    <p:sldId id="28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0BB04A6-53F5-4B60-B76A-0818E8AEBE2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Date Placeholder 2">
            <a:extLst>
              <a:ext uri="{FF2B5EF4-FFF2-40B4-BE49-F238E27FC236}">
                <a16:creationId xmlns:a16="http://schemas.microsoft.com/office/drawing/2014/main" xmlns="" id="{9804A714-FE85-43A9-B28A-A5EF722E930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3DCC80-E836-4CB6-8549-A99DBC9D2713}" type="datetimeFigureOut">
              <a:rPr lang="ru-RU"/>
              <a:pPr>
                <a:defRPr/>
              </a:pPr>
              <a:t>20.08.2018</a:t>
            </a:fld>
            <a:endParaRPr lang="ru-RU"/>
          </a:p>
        </p:txBody>
      </p:sp>
      <p:sp>
        <p:nvSpPr>
          <p:cNvPr id="4" name="Slide Image Placeholder 3">
            <a:extLst>
              <a:ext uri="{FF2B5EF4-FFF2-40B4-BE49-F238E27FC236}">
                <a16:creationId xmlns:a16="http://schemas.microsoft.com/office/drawing/2014/main" xmlns="" id="{B372EC7B-A7BD-4C79-8FD3-EB7F7A046B7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Notes Placeholder 4">
            <a:extLst>
              <a:ext uri="{FF2B5EF4-FFF2-40B4-BE49-F238E27FC236}">
                <a16:creationId xmlns:a16="http://schemas.microsoft.com/office/drawing/2014/main" xmlns="" id="{F01D6563-A9BC-45CB-96F5-9F93D0888D7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u-RU" noProof="0"/>
          </a:p>
        </p:txBody>
      </p:sp>
      <p:sp>
        <p:nvSpPr>
          <p:cNvPr id="6" name="Footer Placeholder 5">
            <a:extLst>
              <a:ext uri="{FF2B5EF4-FFF2-40B4-BE49-F238E27FC236}">
                <a16:creationId xmlns:a16="http://schemas.microsoft.com/office/drawing/2014/main" xmlns="" id="{499F49C5-E55B-4F32-9907-B53A6E369C1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Slide Number Placeholder 6">
            <a:extLst>
              <a:ext uri="{FF2B5EF4-FFF2-40B4-BE49-F238E27FC236}">
                <a16:creationId xmlns:a16="http://schemas.microsoft.com/office/drawing/2014/main" xmlns="" id="{EC606FBB-712F-413A-A138-BEB5AB4C1EB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AA5E3F8-9100-4E9B-904C-9F50093D9491}" type="slidenum">
              <a:rPr lang="ru-RU" altLang="vi-VN"/>
              <a:pPr/>
              <a:t>‹#›</a:t>
            </a:fld>
            <a:endParaRPr lang="ru-RU" altLang="vi-VN"/>
          </a:p>
        </p:txBody>
      </p:sp>
    </p:spTree>
    <p:extLst>
      <p:ext uri="{BB962C8B-B14F-4D97-AF65-F5344CB8AC3E}">
        <p14:creationId xmlns:p14="http://schemas.microsoft.com/office/powerpoint/2010/main" val="967237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xmlns="" id="{F3D65164-E196-4037-9A14-47A6E37175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xmlns="" id="{CC64FFDD-1517-4B52-BDDB-8B7F626317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vi-VN"/>
          </a:p>
        </p:txBody>
      </p:sp>
      <p:sp>
        <p:nvSpPr>
          <p:cNvPr id="17412" name="Slide Number Placeholder 3">
            <a:extLst>
              <a:ext uri="{FF2B5EF4-FFF2-40B4-BE49-F238E27FC236}">
                <a16:creationId xmlns:a16="http://schemas.microsoft.com/office/drawing/2014/main" xmlns="" id="{B6D1B40B-9016-434A-9F87-A79ADFE587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092DA3E-0CEB-46D0-AFDC-D9AAA734EC1E}" type="slidenum">
              <a:rPr lang="ru-RU" altLang="vi-VN"/>
              <a:pPr eaLnBrk="1" hangingPunct="1"/>
              <a:t>8</a:t>
            </a:fld>
            <a:endParaRPr lang="ru-RU" altLang="vi-V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a:latin typeface="Cambria" panose="020405030504060302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570D226A-EC00-4BDB-9544-4ECE2577E2C8}"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8896E52-207B-4E80-9395-03DED2D81273}" type="slidenum">
              <a:rPr lang="en-US" altLang="vi-VN" smtClean="0"/>
              <a:pPr/>
              <a:t>‹#›</a:t>
            </a:fld>
            <a:endParaRPr lang="en-US" altLang="vi-VN"/>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8"/>
            <a:ext cx="9144000" cy="6840982"/>
          </a:xfrm>
          <a:prstGeom prst="rect">
            <a:avLst/>
          </a:prstGeom>
        </p:spPr>
      </p:pic>
      <p:sp>
        <p:nvSpPr>
          <p:cNvPr id="8" name="TextBox 7"/>
          <p:cNvSpPr txBox="1"/>
          <p:nvPr/>
        </p:nvSpPr>
        <p:spPr>
          <a:xfrm>
            <a:off x="381000" y="228600"/>
            <a:ext cx="2667000" cy="1015663"/>
          </a:xfrm>
          <a:prstGeom prst="rect">
            <a:avLst/>
          </a:prstGeom>
          <a:noFill/>
        </p:spPr>
        <p:txBody>
          <a:bodyPr wrap="square" rtlCol="0">
            <a:spAutoFit/>
          </a:bodyPr>
          <a:lstStyle/>
          <a:p>
            <a:r>
              <a:rPr lang="en-US" sz="6000" b="1" dirty="0" smtClean="0">
                <a:solidFill>
                  <a:schemeClr val="bg1"/>
                </a:solidFill>
                <a:latin typeface="UTM Helve" pitchFamily="18" charset="0"/>
              </a:rPr>
              <a:t>LỚP</a:t>
            </a:r>
            <a:r>
              <a:rPr lang="en-US" sz="6000" b="1" baseline="0" dirty="0" smtClean="0">
                <a:solidFill>
                  <a:schemeClr val="bg1"/>
                </a:solidFill>
                <a:latin typeface="UTM Helve" pitchFamily="18" charset="0"/>
              </a:rPr>
              <a:t> 8</a:t>
            </a:r>
            <a:endParaRPr lang="en-US" sz="6000" b="1" dirty="0">
              <a:solidFill>
                <a:schemeClr val="bg1"/>
              </a:solidFill>
              <a:latin typeface="UTM Helve" pitchFamily="18" charset="0"/>
            </a:endParaRPr>
          </a:p>
        </p:txBody>
      </p:sp>
    </p:spTree>
    <p:extLst>
      <p:ext uri="{BB962C8B-B14F-4D97-AF65-F5344CB8AC3E}">
        <p14:creationId xmlns:p14="http://schemas.microsoft.com/office/powerpoint/2010/main" val="2926187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576397B-4447-4DE7-B8F3-B8CAA453363D}"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64F4912-7DFC-4BDF-A140-93F6AC8C6474}" type="slidenum">
              <a:rPr lang="en-US" altLang="vi-VN" smtClean="0"/>
              <a:pPr/>
              <a:t>‹#›</a:t>
            </a:fld>
            <a:endParaRPr lang="en-US" altLang="vi-VN"/>
          </a:p>
        </p:txBody>
      </p:sp>
    </p:spTree>
    <p:extLst>
      <p:ext uri="{BB962C8B-B14F-4D97-AF65-F5344CB8AC3E}">
        <p14:creationId xmlns:p14="http://schemas.microsoft.com/office/powerpoint/2010/main" val="8696093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66F9463-E5DB-4E6A-B299-54C31AC7A60A}"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5D420E8-18D6-4803-A419-A9A04363FF8E}" type="slidenum">
              <a:rPr lang="en-US" altLang="vi-VN" smtClean="0"/>
              <a:pPr/>
              <a:t>‹#›</a:t>
            </a:fld>
            <a:endParaRPr lang="en-US" altLang="vi-VN"/>
          </a:p>
        </p:txBody>
      </p:sp>
    </p:spTree>
    <p:extLst>
      <p:ext uri="{BB962C8B-B14F-4D97-AF65-F5344CB8AC3E}">
        <p14:creationId xmlns:p14="http://schemas.microsoft.com/office/powerpoint/2010/main" val="37836651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E61353E-D1F2-400F-A021-51F1637CF631}"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824C320-3ACE-44B4-881E-C6896222594F}" type="slidenum">
              <a:rPr lang="en-US" altLang="vi-VN" smtClean="0"/>
              <a:pPr/>
              <a:t>‹#›</a:t>
            </a:fld>
            <a:endParaRPr lang="en-US" altLang="vi-VN"/>
          </a:p>
        </p:txBody>
      </p:sp>
    </p:spTree>
    <p:extLst>
      <p:ext uri="{BB962C8B-B14F-4D97-AF65-F5344CB8AC3E}">
        <p14:creationId xmlns:p14="http://schemas.microsoft.com/office/powerpoint/2010/main" val="16630419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9E4C35F-6560-4140-9B3F-F02A7A2106B0}"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80848F3-954E-403E-B3F0-687BB46542DE}" type="slidenum">
              <a:rPr lang="en-US" altLang="vi-VN" smtClean="0"/>
              <a:pPr/>
              <a:t>‹#›</a:t>
            </a:fld>
            <a:endParaRPr lang="en-US" altLang="vi-VN"/>
          </a:p>
        </p:txBody>
      </p:sp>
    </p:spTree>
    <p:extLst>
      <p:ext uri="{BB962C8B-B14F-4D97-AF65-F5344CB8AC3E}">
        <p14:creationId xmlns:p14="http://schemas.microsoft.com/office/powerpoint/2010/main" val="34645832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4E43D69-524D-462F-A0AC-27A11CC839C2}"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9CF6643-79FA-4F9F-8D1F-41F42EA676DB}" type="slidenum">
              <a:rPr lang="en-US" altLang="vi-VN" smtClean="0"/>
              <a:pPr/>
              <a:t>‹#›</a:t>
            </a:fld>
            <a:endParaRPr lang="en-US" altLang="vi-VN"/>
          </a:p>
        </p:txBody>
      </p:sp>
    </p:spTree>
    <p:extLst>
      <p:ext uri="{BB962C8B-B14F-4D97-AF65-F5344CB8AC3E}">
        <p14:creationId xmlns:p14="http://schemas.microsoft.com/office/powerpoint/2010/main" val="5196173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160A7E3-535B-4738-B483-AAB9B3A130F0}"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573762A-D196-4B0E-86F1-2DEFDA643500}" type="slidenum">
              <a:rPr lang="en-US" altLang="vi-VN" smtClean="0"/>
              <a:pPr/>
              <a:t>‹#›</a:t>
            </a:fld>
            <a:endParaRPr lang="en-US" altLang="vi-VN"/>
          </a:p>
        </p:txBody>
      </p:sp>
    </p:spTree>
    <p:extLst>
      <p:ext uri="{BB962C8B-B14F-4D97-AF65-F5344CB8AC3E}">
        <p14:creationId xmlns:p14="http://schemas.microsoft.com/office/powerpoint/2010/main" val="5259093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9809D0B2-2EF6-428D-9010-D73FA4362EE2}"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1DC904B-0E77-486D-86FE-8406D927DA62}" type="slidenum">
              <a:rPr lang="en-US" altLang="vi-VN" smtClean="0"/>
              <a:pPr/>
              <a:t>‹#›</a:t>
            </a:fld>
            <a:endParaRPr lang="en-US" altLang="vi-VN"/>
          </a:p>
        </p:txBody>
      </p:sp>
    </p:spTree>
    <p:extLst>
      <p:ext uri="{BB962C8B-B14F-4D97-AF65-F5344CB8AC3E}">
        <p14:creationId xmlns:p14="http://schemas.microsoft.com/office/powerpoint/2010/main" val="1141671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C4EB06B-FDF2-4A25-9089-4B5CF55C8D74}" type="datetimeFigureOut">
              <a:rPr lang="en-US" smtClean="0"/>
              <a:pPr>
                <a:defRPr/>
              </a:pPr>
              <a:t>20/08/2018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23C0E66-EB23-4499-96CF-5AC79F516071}" type="slidenum">
              <a:rPr lang="en-US" altLang="vi-VN" smtClean="0"/>
              <a:pPr/>
              <a:t>‹#›</a:t>
            </a:fld>
            <a:endParaRPr lang="en-US" altLang="vi-VN"/>
          </a:p>
        </p:txBody>
      </p:sp>
    </p:spTree>
    <p:extLst>
      <p:ext uri="{BB962C8B-B14F-4D97-AF65-F5344CB8AC3E}">
        <p14:creationId xmlns:p14="http://schemas.microsoft.com/office/powerpoint/2010/main" val="1460879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239000" cy="1325563"/>
          </a:xfrm>
        </p:spPr>
        <p:txBody>
          <a:bodyPr>
            <a:normAutofit/>
          </a:bodyPr>
          <a:lstStyle>
            <a:lvl1pPr>
              <a:defRPr sz="30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E490C21F-75F9-47AF-B337-E0EE92CCFC0C}"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E9CAB96-8A69-4699-B38F-9FF1EB3049D1}" type="slidenum">
              <a:rPr lang="en-US" altLang="vi-VN" smtClean="0"/>
              <a:pPr/>
              <a:t>‹#›</a:t>
            </a:fld>
            <a:endParaRPr lang="en-US" altLang="vi-VN"/>
          </a:p>
        </p:txBody>
      </p:sp>
    </p:spTree>
    <p:extLst>
      <p:ext uri="{BB962C8B-B14F-4D97-AF65-F5344CB8AC3E}">
        <p14:creationId xmlns:p14="http://schemas.microsoft.com/office/powerpoint/2010/main" val="3169840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F7C129D-CC37-432C-8848-AB294B7FBC6E}" type="datetimeFigureOut">
              <a:rPr lang="en-US" smtClean="0"/>
              <a:pPr>
                <a:defRPr/>
              </a:pPr>
              <a:t>20/08/2018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B43DA01-1D21-4AF3-9169-1B09F47FE53F}" type="slidenum">
              <a:rPr lang="en-US" altLang="vi-VN" smtClean="0"/>
              <a:pPr/>
              <a:t>‹#›</a:t>
            </a:fld>
            <a:endParaRPr lang="en-US" altLang="vi-VN"/>
          </a:p>
        </p:txBody>
      </p:sp>
    </p:spTree>
    <p:extLst>
      <p:ext uri="{BB962C8B-B14F-4D97-AF65-F5344CB8AC3E}">
        <p14:creationId xmlns:p14="http://schemas.microsoft.com/office/powerpoint/2010/main" val="25147400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9E4C35F-6560-4140-9B3F-F02A7A2106B0}"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80848F3-954E-403E-B3F0-687BB46542DE}" type="slidenum">
              <a:rPr lang="en-US" altLang="vi-VN" smtClean="0"/>
              <a:pPr/>
              <a:t>‹#›</a:t>
            </a:fld>
            <a:endParaRPr lang="en-US" altLang="vi-VN"/>
          </a:p>
        </p:txBody>
      </p:sp>
    </p:spTree>
    <p:extLst>
      <p:ext uri="{BB962C8B-B14F-4D97-AF65-F5344CB8AC3E}">
        <p14:creationId xmlns:p14="http://schemas.microsoft.com/office/powerpoint/2010/main" val="14748993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DF5F29E-BC40-4E12-AC38-52779989D4C5}"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D53AAC5-A7AB-4C10-85AB-E15A066528C1}" type="slidenum">
              <a:rPr lang="en-US" altLang="vi-VN" smtClean="0"/>
              <a:pPr/>
              <a:t>‹#›</a:t>
            </a:fld>
            <a:endParaRPr lang="en-US" altLang="vi-VN"/>
          </a:p>
        </p:txBody>
      </p:sp>
    </p:spTree>
    <p:extLst>
      <p:ext uri="{BB962C8B-B14F-4D97-AF65-F5344CB8AC3E}">
        <p14:creationId xmlns:p14="http://schemas.microsoft.com/office/powerpoint/2010/main" val="1080241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
        <p:nvSpPr>
          <p:cNvPr id="2" name="Title Placeholder 1"/>
          <p:cNvSpPr>
            <a:spLocks noGrp="1"/>
          </p:cNvSpPr>
          <p:nvPr>
            <p:ph type="title"/>
          </p:nvPr>
        </p:nvSpPr>
        <p:spPr>
          <a:xfrm>
            <a:off x="228600" y="365126"/>
            <a:ext cx="73152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9E4C35F-6560-4140-9B3F-F02A7A2106B0}" type="datetimeFigureOut">
              <a:rPr lang="en-US" smtClean="0"/>
              <a:pPr>
                <a:defRPr/>
              </a:pPr>
              <a:t>20/08/2018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0848F3-954E-403E-B3F0-687BB46542DE}" type="slidenum">
              <a:rPr lang="en-US" altLang="vi-VN" smtClean="0"/>
              <a:pPr/>
              <a:t>‹#›</a:t>
            </a:fld>
            <a:endParaRPr lang="en-US" altLang="vi-VN"/>
          </a:p>
        </p:txBody>
      </p:sp>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8508"/>
            <a:ext cx="9143999" cy="6840981"/>
          </a:xfrm>
          <a:prstGeom prst="rect">
            <a:avLst/>
          </a:prstGeom>
        </p:spPr>
      </p:pic>
    </p:spTree>
    <p:extLst>
      <p:ext uri="{BB962C8B-B14F-4D97-AF65-F5344CB8AC3E}">
        <p14:creationId xmlns:p14="http://schemas.microsoft.com/office/powerpoint/2010/main" val="28185379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000" b="1" kern="1200">
          <a:solidFill>
            <a:schemeClr val="accent5"/>
          </a:solidFill>
          <a:latin typeface="Cambria" panose="0204050305040603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mbria" panose="0204050305040603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mbria" panose="0204050305040603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mbria" panose="0204050305040603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xmlns="" id="{0104C19C-92C0-4491-992A-A11AD23CDC96}"/>
              </a:ext>
            </a:extLst>
          </p:cNvPr>
          <p:cNvSpPr>
            <a:spLocks noGrp="1"/>
          </p:cNvSpPr>
          <p:nvPr>
            <p:ph type="ctrTitle"/>
          </p:nvPr>
        </p:nvSpPr>
        <p:spPr>
          <a:xfrm>
            <a:off x="685800" y="2362200"/>
            <a:ext cx="7543800" cy="1470025"/>
          </a:xfrm>
        </p:spPr>
        <p:txBody>
          <a:bodyPr>
            <a:normAutofit fontScale="90000"/>
          </a:bodyPr>
          <a:lstStyle/>
          <a:p>
            <a:pPr eaLnBrk="1" hangingPunct="1"/>
            <a:r>
              <a:rPr lang="en-US" altLang="vi-VN" b="1" dirty="0"/>
              <a:t>CHỦ ĐỀ 3</a:t>
            </a:r>
            <a:br>
              <a:rPr lang="en-US" altLang="vi-VN" b="1" dirty="0"/>
            </a:br>
            <a:r>
              <a:rPr lang="en-US" altLang="vi-VN" dirty="0"/>
              <a:t>LÀM QUEN VỚI </a:t>
            </a:r>
            <a:br>
              <a:rPr lang="en-US" altLang="vi-VN" dirty="0"/>
            </a:br>
            <a:r>
              <a:rPr lang="en-US" altLang="vi-VN" dirty="0"/>
              <a:t>NGÔN NGỮ LẬP TRÌNH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E38DC064-7219-4EDB-AE16-1DA006D465DB}"/>
              </a:ext>
            </a:extLst>
          </p:cNvPr>
          <p:cNvSpPr>
            <a:spLocks noGrp="1"/>
          </p:cNvSpPr>
          <p:nvPr>
            <p:ph type="title"/>
          </p:nvPr>
        </p:nvSpPr>
        <p:spPr/>
        <p:txBody>
          <a:bodyPr/>
          <a:lstStyle/>
          <a:p>
            <a:pPr eaLnBrk="1" hangingPunct="1"/>
            <a:r>
              <a:rPr lang="en-US" altLang="vi-VN"/>
              <a:t>1. Trái tim Pascal</a:t>
            </a:r>
          </a:p>
        </p:txBody>
      </p:sp>
      <p:pic>
        <p:nvPicPr>
          <p:cNvPr id="11267" name="Picture 3">
            <a:extLst>
              <a:ext uri="{FF2B5EF4-FFF2-40B4-BE49-F238E27FC236}">
                <a16:creationId xmlns:a16="http://schemas.microsoft.com/office/drawing/2014/main" xmlns="" id="{15587466-F2D3-49D3-BEAE-DB4909192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667000"/>
            <a:ext cx="23431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a:extLst>
              <a:ext uri="{FF2B5EF4-FFF2-40B4-BE49-F238E27FC236}">
                <a16:creationId xmlns:a16="http://schemas.microsoft.com/office/drawing/2014/main" xmlns="" id="{B6C4B00E-87A3-4253-B0CB-11C727D32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06575"/>
            <a:ext cx="3544888"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49350048-1A7C-45DC-9CA4-D484ACF36A95}"/>
              </a:ext>
            </a:extLst>
          </p:cNvPr>
          <p:cNvSpPr>
            <a:spLocks noGrp="1"/>
          </p:cNvSpPr>
          <p:nvPr>
            <p:ph type="title"/>
          </p:nvPr>
        </p:nvSpPr>
        <p:spPr/>
        <p:txBody>
          <a:bodyPr/>
          <a:lstStyle/>
          <a:p>
            <a:pPr eaLnBrk="1" hangingPunct="1"/>
            <a:r>
              <a:rPr lang="en-US" altLang="vi-VN"/>
              <a:t>2. Món quà tặng mẹ</a:t>
            </a:r>
          </a:p>
        </p:txBody>
      </p:sp>
      <p:pic>
        <p:nvPicPr>
          <p:cNvPr id="12291" name="Picture 3">
            <a:extLst>
              <a:ext uri="{FF2B5EF4-FFF2-40B4-BE49-F238E27FC236}">
                <a16:creationId xmlns:a16="http://schemas.microsoft.com/office/drawing/2014/main" xmlns="" id="{EEF93624-CFE7-4D4D-A23E-5F5406EBC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247967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a:extLst>
              <a:ext uri="{FF2B5EF4-FFF2-40B4-BE49-F238E27FC236}">
                <a16:creationId xmlns:a16="http://schemas.microsoft.com/office/drawing/2014/main" xmlns="" id="{F7C16472-2969-439D-9160-C925273AE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564"/>
          <a:stretch>
            <a:fillRect/>
          </a:stretch>
        </p:blipFill>
        <p:spPr bwMode="auto">
          <a:xfrm>
            <a:off x="4038600" y="1981200"/>
            <a:ext cx="36258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B258B900-2954-40DE-973E-4F567E60C400}"/>
              </a:ext>
            </a:extLst>
          </p:cNvPr>
          <p:cNvSpPr>
            <a:spLocks noGrp="1"/>
          </p:cNvSpPr>
          <p:nvPr>
            <p:ph type="title"/>
          </p:nvPr>
        </p:nvSpPr>
        <p:spPr/>
        <p:txBody>
          <a:bodyPr/>
          <a:lstStyle/>
          <a:p>
            <a:r>
              <a:rPr lang="en-US" altLang="vi-VN"/>
              <a:t>3. Trò chơi ô chữ</a:t>
            </a:r>
          </a:p>
        </p:txBody>
      </p:sp>
      <p:pic>
        <p:nvPicPr>
          <p:cNvPr id="13315" name="Picture 4">
            <a:extLst>
              <a:ext uri="{FF2B5EF4-FFF2-40B4-BE49-F238E27FC236}">
                <a16:creationId xmlns:a16="http://schemas.microsoft.com/office/drawing/2014/main" xmlns="" id="{E888D015-AEEA-498E-A770-32E1660BF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356" b="13959"/>
          <a:stretch>
            <a:fillRect/>
          </a:stretch>
        </p:blipFill>
        <p:spPr bwMode="auto">
          <a:xfrm>
            <a:off x="1755775" y="2114550"/>
            <a:ext cx="639762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E8F244AA-D682-4B99-B252-8A9BAB623066}"/>
              </a:ext>
            </a:extLst>
          </p:cNvPr>
          <p:cNvGraphicFramePr>
            <a:graphicFrameLocks noGrp="1"/>
          </p:cNvGraphicFramePr>
          <p:nvPr>
            <p:ph idx="1"/>
          </p:nvPr>
        </p:nvGraphicFramePr>
        <p:xfrm>
          <a:off x="609600" y="914400"/>
          <a:ext cx="7924800" cy="3810000"/>
        </p:xfrm>
        <a:graphic>
          <a:graphicData uri="http://schemas.openxmlformats.org/drawingml/2006/table">
            <a:tbl>
              <a:tblPr/>
              <a:tblGrid>
                <a:gridCol w="7924800">
                  <a:extLst>
                    <a:ext uri="{9D8B030D-6E8A-4147-A177-3AD203B41FA5}">
                      <a16:colId xmlns:a16="http://schemas.microsoft.com/office/drawing/2014/main" xmlns="" val="2758126093"/>
                    </a:ext>
                  </a:extLst>
                </a:gridCol>
              </a:tblGrid>
              <a:tr h="4508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 typeface="+mj-lt"/>
                        <a:buNone/>
                        <a:tabLst/>
                      </a:pPr>
                      <a:r>
                        <a:rPr kumimoji="0" lang="en-US" altLang="vi-VN" sz="1800" b="1" i="0" u="none" strike="noStrike" cap="none" normalizeH="0" baseline="0">
                          <a:ln>
                            <a:noFill/>
                          </a:ln>
                          <a:solidFill>
                            <a:schemeClr val="tx1"/>
                          </a:solidFill>
                          <a:effectLst/>
                          <a:latin typeface="Calibri" panose="020F0502020204030204" pitchFamily="34" charset="0"/>
                          <a:cs typeface="Arial" panose="020B0604020202020204" pitchFamily="34" charset="0"/>
                        </a:rPr>
                        <a:t>1. Là một dãy liên tiếp không quá 255 kí tự.</a:t>
                      </a:r>
                      <a:endParaRPr kumimoji="0" lang="ru-RU" altLang="vi-VN" sz="1800" b="1" i="0" u="none" strike="noStrike" cap="none" normalizeH="0" baseline="0">
                        <a:ln>
                          <a:noFill/>
                        </a:ln>
                        <a:solidFill>
                          <a:schemeClr val="tx1"/>
                        </a:solidFill>
                        <a:effectLst/>
                        <a:latin typeface="UTM Times" panose="02040603050506020204" pitchFamily="18" charset="0"/>
                        <a:ea typeface="Calibri" panose="020F0502020204030204" pitchFamily="34" charset="0"/>
                        <a:cs typeface="Times New Roman" panose="02020603050405020304" pitchFamily="18" charset="0"/>
                      </a:endParaRPr>
                    </a:p>
                  </a:txBody>
                  <a:tcPr marL="68580" marR="6858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4240314491"/>
                  </a:ext>
                </a:extLst>
              </a:tr>
              <a:tr h="9334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 typeface="+mj-lt"/>
                        <a:buNone/>
                        <a:tabLst/>
                      </a:pPr>
                      <a:r>
                        <a:rPr kumimoji="0" lang="en-US" altLang="vi-VN" sz="1800" b="1" i="0" u="none" strike="noStrike" cap="none" normalizeH="0" baseline="0">
                          <a:ln>
                            <a:noFill/>
                          </a:ln>
                          <a:solidFill>
                            <a:schemeClr val="tx1"/>
                          </a:solidFill>
                          <a:effectLst/>
                          <a:latin typeface="Calibri" panose="020F0502020204030204" pitchFamily="34" charset="0"/>
                          <a:cs typeface="Arial" panose="020B0604020202020204" pitchFamily="34" charset="0"/>
                        </a:rPr>
                        <a:t>2. Là dãy hữu hạn các thao tác cần thực hiện theo một trình tự xác định để từ INPUT nhận được OUTPUT.</a:t>
                      </a:r>
                      <a:endParaRPr kumimoji="0" lang="ru-RU" altLang="vi-VN" sz="1800" b="1" i="0" u="none" strike="noStrike" cap="none" normalizeH="0" baseline="0">
                        <a:ln>
                          <a:noFill/>
                        </a:ln>
                        <a:solidFill>
                          <a:schemeClr val="tx1"/>
                        </a:solidFill>
                        <a:effectLst/>
                        <a:latin typeface="UTM Times" panose="02040603050506020204" pitchFamily="18" charset="0"/>
                        <a:ea typeface="Calibri" panose="020F0502020204030204" pitchFamily="34" charset="0"/>
                        <a:cs typeface="Times New Roman" panose="02020603050405020304" pitchFamily="18" charset="0"/>
                      </a:endParaRPr>
                    </a:p>
                  </a:txBody>
                  <a:tcPr marL="68580" marR="6858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2392399319"/>
                  </a:ext>
                </a:extLst>
              </a:tr>
              <a:tr h="5905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ts val="1600"/>
                        </a:lnSpc>
                        <a:spcBef>
                          <a:spcPct val="0"/>
                        </a:spcBef>
                        <a:spcAft>
                          <a:spcPts val="400"/>
                        </a:spcAft>
                        <a:buClrTx/>
                        <a:buSzTx/>
                        <a:buFont typeface="+mj-lt"/>
                        <a:buNone/>
                        <a:tabLst/>
                      </a:pPr>
                      <a:r>
                        <a:rPr kumimoji="0" lang="en-US" altLang="vi-VN" sz="1800" b="1" i="0" u="none" strike="noStrike" cap="none" normalizeH="0" baseline="0">
                          <a:ln>
                            <a:noFill/>
                          </a:ln>
                          <a:solidFill>
                            <a:schemeClr val="tx1"/>
                          </a:solidFill>
                          <a:effectLst/>
                          <a:latin typeface="Calibri" panose="020F0502020204030204" pitchFamily="34" charset="0"/>
                          <a:cs typeface="Arial" panose="020B0604020202020204" pitchFamily="34" charset="0"/>
                        </a:rPr>
                        <a:t>3. Một cách mô tả thuật toán trực quan sinh động thông qua những hình khối.</a:t>
                      </a:r>
                      <a:endParaRPr kumimoji="0" lang="ru-RU" altLang="vi-VN" sz="1800" b="1" i="0" u="none" strike="noStrike" cap="none" normalizeH="0" baseline="0">
                        <a:ln>
                          <a:noFill/>
                        </a:ln>
                        <a:solidFill>
                          <a:schemeClr val="tx1"/>
                        </a:solidFill>
                        <a:effectLst/>
                        <a:latin typeface="UTM Times" panose="02040603050506020204" pitchFamily="18" charset="0"/>
                        <a:ea typeface="Calibri" panose="020F0502020204030204" pitchFamily="34" charset="0"/>
                        <a:cs typeface="Times New Roman" panose="02020603050405020304" pitchFamily="18" charset="0"/>
                      </a:endParaRPr>
                    </a:p>
                  </a:txBody>
                  <a:tcPr marL="68580" marR="6858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831643006"/>
                  </a:ext>
                </a:extLst>
              </a:tr>
              <a:tr h="4508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 typeface="+mj-lt"/>
                        <a:buNone/>
                        <a:tabLst/>
                      </a:pPr>
                      <a:r>
                        <a:rPr kumimoji="0" lang="en-US" altLang="vi-VN" sz="1800" b="1" i="0" u="none" strike="noStrike" cap="none" normalizeH="0" baseline="0">
                          <a:ln>
                            <a:noFill/>
                          </a:ln>
                          <a:solidFill>
                            <a:schemeClr val="tx1"/>
                          </a:solidFill>
                          <a:effectLst/>
                          <a:latin typeface="Calibri" panose="020F0502020204030204" pitchFamily="34" charset="0"/>
                          <a:cs typeface="Arial" panose="020B0604020202020204" pitchFamily="34" charset="0"/>
                        </a:rPr>
                        <a:t>4. Phần đầu tiên trong cấu trúc một chương trình Pascal.</a:t>
                      </a:r>
                      <a:endParaRPr kumimoji="0" lang="ru-RU" altLang="vi-VN" sz="1800" b="1" i="0" u="none" strike="noStrike" cap="none" normalizeH="0" baseline="0">
                        <a:ln>
                          <a:noFill/>
                        </a:ln>
                        <a:solidFill>
                          <a:schemeClr val="tx1"/>
                        </a:solidFill>
                        <a:effectLst/>
                        <a:latin typeface="UTM Times" panose="02040603050506020204" pitchFamily="18" charset="0"/>
                        <a:ea typeface="Calibri" panose="020F0502020204030204" pitchFamily="34" charset="0"/>
                        <a:cs typeface="Times New Roman" panose="02020603050405020304" pitchFamily="18" charset="0"/>
                      </a:endParaRPr>
                    </a:p>
                  </a:txBody>
                  <a:tcPr marL="68580" marR="6858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3884369260"/>
                  </a:ext>
                </a:extLst>
              </a:tr>
              <a:tr h="4508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 typeface="+mj-lt"/>
                        <a:buNone/>
                        <a:tabLst/>
                      </a:pPr>
                      <a:r>
                        <a:rPr kumimoji="0" lang="en-US" altLang="vi-VN" sz="1800" b="1" i="0" u="none" strike="noStrike" cap="none" normalizeH="0" baseline="0">
                          <a:ln>
                            <a:noFill/>
                          </a:ln>
                          <a:solidFill>
                            <a:schemeClr val="tx1"/>
                          </a:solidFill>
                          <a:effectLst/>
                          <a:latin typeface="Calibri" panose="020F0502020204030204" pitchFamily="34" charset="0"/>
                          <a:cs typeface="Arial" panose="020B0604020202020204" pitchFamily="34" charset="0"/>
                        </a:rPr>
                        <a:t>5. Là một vấn đề nào đó ta muốn máy tính giải quyết.</a:t>
                      </a:r>
                      <a:endParaRPr kumimoji="0" lang="ru-RU" altLang="vi-VN" sz="1800" b="1" i="0" u="none" strike="noStrike" cap="none" normalizeH="0" baseline="0">
                        <a:ln>
                          <a:noFill/>
                        </a:ln>
                        <a:solidFill>
                          <a:schemeClr val="tx1"/>
                        </a:solidFill>
                        <a:effectLst/>
                        <a:latin typeface="UTM Times" panose="02040603050506020204" pitchFamily="18" charset="0"/>
                        <a:ea typeface="Calibri" panose="020F0502020204030204" pitchFamily="34" charset="0"/>
                        <a:cs typeface="Times New Roman" panose="02020603050405020304" pitchFamily="18" charset="0"/>
                      </a:endParaRPr>
                    </a:p>
                  </a:txBody>
                  <a:tcPr marL="68580" marR="6858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899730756"/>
                  </a:ext>
                </a:extLst>
              </a:tr>
              <a:tr h="9334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 typeface="+mj-lt"/>
                        <a:buNone/>
                        <a:tabLst/>
                      </a:pPr>
                      <a:r>
                        <a:rPr kumimoji="0" lang="en-US" altLang="vi-VN" sz="1800" b="1" i="0" u="none" strike="noStrike" cap="none" normalizeH="0" baseline="0">
                          <a:ln>
                            <a:noFill/>
                          </a:ln>
                          <a:solidFill>
                            <a:schemeClr val="tx1"/>
                          </a:solidFill>
                          <a:effectLst/>
                          <a:latin typeface="Calibri" panose="020F0502020204030204" pitchFamily="34" charset="0"/>
                          <a:cs typeface="Arial" panose="020B0604020202020204" pitchFamily="34" charset="0"/>
                        </a:rPr>
                        <a:t>6. Là phần bắt buộc phải có trong chương trình, chứa các câu lệnh mà máy tính cần thực hiện.</a:t>
                      </a:r>
                      <a:endParaRPr kumimoji="0" lang="ru-RU" altLang="vi-VN" sz="1800" b="1" i="0" u="none" strike="noStrike" cap="none" normalizeH="0" baseline="0">
                        <a:ln>
                          <a:noFill/>
                        </a:ln>
                        <a:solidFill>
                          <a:schemeClr val="tx1"/>
                        </a:solidFill>
                        <a:effectLst/>
                        <a:latin typeface="UTM Times" panose="02040603050506020204" pitchFamily="18" charset="0"/>
                        <a:ea typeface="Calibri" panose="020F0502020204030204" pitchFamily="34" charset="0"/>
                        <a:cs typeface="Times New Roman" panose="02020603050405020304" pitchFamily="18" charset="0"/>
                      </a:endParaRPr>
                    </a:p>
                  </a:txBody>
                  <a:tcPr marL="68580" marR="6858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213892331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F53E2876-DC65-49BE-A827-E36486AD3FBF}"/>
              </a:ext>
            </a:extLst>
          </p:cNvPr>
          <p:cNvSpPr>
            <a:spLocks noGrp="1"/>
          </p:cNvSpPr>
          <p:nvPr>
            <p:ph type="title"/>
          </p:nvPr>
        </p:nvSpPr>
        <p:spPr/>
        <p:txBody>
          <a:bodyPr/>
          <a:lstStyle/>
          <a:p>
            <a:r>
              <a:rPr lang="en-US" altLang="vi-VN">
                <a:latin typeface="UTM Times" panose="02040603050506020204" pitchFamily="18" charset="0"/>
              </a:rPr>
              <a:t>Ghi nhớ</a:t>
            </a:r>
            <a:endParaRPr lang="ru-RU" altLang="vi-VN">
              <a:latin typeface="UTM Times" panose="02040603050506020204" pitchFamily="18" charset="0"/>
            </a:endParaRPr>
          </a:p>
        </p:txBody>
      </p:sp>
      <p:grpSp>
        <p:nvGrpSpPr>
          <p:cNvPr id="15363" name="Group 3">
            <a:extLst>
              <a:ext uri="{FF2B5EF4-FFF2-40B4-BE49-F238E27FC236}">
                <a16:creationId xmlns:a16="http://schemas.microsoft.com/office/drawing/2014/main" xmlns="" id="{374553D0-3E12-4332-BC49-4AAF3F32CFA0}"/>
              </a:ext>
            </a:extLst>
          </p:cNvPr>
          <p:cNvGrpSpPr>
            <a:grpSpLocks/>
          </p:cNvGrpSpPr>
          <p:nvPr/>
        </p:nvGrpSpPr>
        <p:grpSpPr bwMode="auto">
          <a:xfrm>
            <a:off x="304800" y="1143000"/>
            <a:ext cx="8610600" cy="3581400"/>
            <a:chOff x="0" y="0"/>
            <a:chExt cx="5846445" cy="1714500"/>
          </a:xfrm>
        </p:grpSpPr>
        <p:pic>
          <p:nvPicPr>
            <p:cNvPr id="15364" name="Picture 4">
              <a:extLst>
                <a:ext uri="{FF2B5EF4-FFF2-40B4-BE49-F238E27FC236}">
                  <a16:creationId xmlns:a16="http://schemas.microsoft.com/office/drawing/2014/main" xmlns="" id="{EACD605B-6834-43CA-BCCE-A5760C823683}"/>
                </a:ext>
              </a:extLst>
            </p:cNvPr>
            <p:cNvPicPr>
              <a:picLocks noChangeAspect="1"/>
            </p:cNvPicPr>
            <p:nvPr/>
          </p:nvPicPr>
          <p:blipFill>
            <a:blip r:embed="rId2">
              <a:extLst>
                <a:ext uri="{28A0092B-C50C-407E-A947-70E740481C1C}">
                  <a14:useLocalDpi xmlns:a14="http://schemas.microsoft.com/office/drawing/2010/main" val="0"/>
                </a:ext>
              </a:extLst>
            </a:blip>
            <a:srcRect l="42046" r="43939"/>
            <a:stretch>
              <a:fillRect/>
            </a:stretch>
          </p:blipFill>
          <p:spPr bwMode="auto">
            <a:xfrm flipH="1">
              <a:off x="942975" y="0"/>
              <a:ext cx="4076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xmlns="" id="{B4ECB883-92FF-473C-BC1C-3B5ABE3A4B9C}"/>
                </a:ext>
              </a:extLst>
            </p:cNvPr>
            <p:cNvPicPr>
              <a:picLocks noChangeAspect="1"/>
            </p:cNvPicPr>
            <p:nvPr/>
          </p:nvPicPr>
          <p:blipFill>
            <a:blip r:embed="rId3">
              <a:extLst>
                <a:ext uri="{28A0092B-C50C-407E-A947-70E740481C1C}">
                  <a14:useLocalDpi xmlns:a14="http://schemas.microsoft.com/office/drawing/2010/main" val="0"/>
                </a:ext>
              </a:extLst>
            </a:blip>
            <a:srcRect l="55682"/>
            <a:stretch>
              <a:fillRect/>
            </a:stretch>
          </p:blipFill>
          <p:spPr bwMode="auto">
            <a:xfrm flipH="1">
              <a:off x="0" y="9525"/>
              <a:ext cx="10318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a:extLst>
                <a:ext uri="{FF2B5EF4-FFF2-40B4-BE49-F238E27FC236}">
                  <a16:creationId xmlns:a16="http://schemas.microsoft.com/office/drawing/2014/main" xmlns="" id="{A2D972A6-06C9-4BBD-8046-F2EA97EACEB9}"/>
                </a:ext>
              </a:extLst>
            </p:cNvPr>
            <p:cNvPicPr>
              <a:picLocks noChangeAspect="1"/>
            </p:cNvPicPr>
            <p:nvPr/>
          </p:nvPicPr>
          <p:blipFill>
            <a:blip r:embed="rId3">
              <a:extLst>
                <a:ext uri="{28A0092B-C50C-407E-A947-70E740481C1C}">
                  <a14:useLocalDpi xmlns:a14="http://schemas.microsoft.com/office/drawing/2010/main" val="0"/>
                </a:ext>
              </a:extLst>
            </a:blip>
            <a:srcRect r="57954"/>
            <a:stretch>
              <a:fillRect/>
            </a:stretch>
          </p:blipFill>
          <p:spPr bwMode="auto">
            <a:xfrm flipH="1">
              <a:off x="4867275" y="0"/>
              <a:ext cx="97917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318">
              <a:extLst>
                <a:ext uri="{FF2B5EF4-FFF2-40B4-BE49-F238E27FC236}">
                  <a16:creationId xmlns:a16="http://schemas.microsoft.com/office/drawing/2014/main" xmlns="" id="{7B5A79AC-D5EF-409B-AD6D-49D3A3A86A18}"/>
                </a:ext>
              </a:extLst>
            </p:cNvPr>
            <p:cNvSpPr txBox="1">
              <a:spLocks noChangeArrowheads="1"/>
            </p:cNvSpPr>
            <p:nvPr/>
          </p:nvSpPr>
          <p:spPr bwMode="auto">
            <a:xfrm>
              <a:off x="116015" y="206254"/>
              <a:ext cx="5576391" cy="134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marL="179388" indent="-179388"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spcAft>
                  <a:spcPts val="400"/>
                </a:spcAft>
              </a:pPr>
              <a:r>
                <a:rPr lang="en-US" altLang="vi-VN" sz="2000">
                  <a:latin typeface="UTM Times" panose="02040603050506020204" pitchFamily="18" charset="0"/>
                  <a:ea typeface="Calibri" panose="020F0502020204030204" pitchFamily="34" charset="0"/>
                  <a:cs typeface="Times New Roman" panose="02020603050405020304" pitchFamily="18" charset="0"/>
                </a:rPr>
                <a:t>Tên dành riêng (từ khóa) được dùng với ý nghĩa riêng, không được dùng với ý nghĩa khác.</a:t>
              </a:r>
              <a:endParaRPr lang="ru-RU" altLang="vi-VN" sz="2000">
                <a:latin typeface="UTM Times" panose="02040603050506020204" pitchFamily="18" charset="0"/>
                <a:ea typeface="Calibri" panose="020F0502020204030204" pitchFamily="34" charset="0"/>
                <a:cs typeface="Times New Roman" panose="02020603050405020304" pitchFamily="18" charset="0"/>
              </a:endParaRPr>
            </a:p>
            <a:p>
              <a:pPr algn="just" eaLnBrk="1" hangingPunct="1">
                <a:lnSpc>
                  <a:spcPct val="150000"/>
                </a:lnSpc>
                <a:spcAft>
                  <a:spcPts val="400"/>
                </a:spcAft>
              </a:pPr>
              <a:r>
                <a:rPr lang="en-US" altLang="vi-VN" sz="2000">
                  <a:latin typeface="UTM Times" panose="02040603050506020204" pitchFamily="18" charset="0"/>
                  <a:ea typeface="Calibri" panose="020F0502020204030204" pitchFamily="34" charset="0"/>
                  <a:cs typeface="Times New Roman" panose="02020603050405020304" pitchFamily="18" charset="0"/>
                </a:rPr>
                <a:t>Tên do người lập trình đặt cần khai báo trước khi sử dụng.</a:t>
              </a:r>
              <a:endParaRPr lang="ru-RU" altLang="vi-VN" sz="2000">
                <a:latin typeface="UTM Times" panose="02040603050506020204" pitchFamily="18" charset="0"/>
                <a:ea typeface="Calibri" panose="020F0502020204030204" pitchFamily="34" charset="0"/>
                <a:cs typeface="Times New Roman" panose="02020603050405020304" pitchFamily="18" charset="0"/>
              </a:endParaRPr>
            </a:p>
            <a:p>
              <a:pPr algn="just" eaLnBrk="1" hangingPunct="1">
                <a:lnSpc>
                  <a:spcPct val="150000"/>
                </a:lnSpc>
                <a:spcAft>
                  <a:spcPts val="400"/>
                </a:spcAft>
              </a:pPr>
              <a:r>
                <a:rPr lang="en-US" altLang="vi-VN" sz="2000">
                  <a:latin typeface="UTM Times" panose="02040603050506020204" pitchFamily="18" charset="0"/>
                  <a:ea typeface="Calibri" panose="020F0502020204030204" pitchFamily="34" charset="0"/>
                  <a:cs typeface="Times New Roman" panose="02020603050405020304" pitchFamily="18" charset="0"/>
                </a:rPr>
                <a:t>Một chương trình Pascal thường có hai phần: phần khai báo và phần thân chương trình.</a:t>
              </a:r>
              <a:endParaRPr lang="ru-RU" altLang="vi-VN" sz="2000">
                <a:latin typeface="UTM Times" panose="02040603050506020204" pitchFamily="18" charset="0"/>
                <a:ea typeface="Calibri" panose="020F0502020204030204" pitchFamily="34" charset="0"/>
                <a:cs typeface="Times New Roman" panose="02020603050405020304" pitchFamily="18"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766EBD-5DF4-44E0-A623-77EA95CA2D2E}"/>
              </a:ext>
            </a:extLst>
          </p:cNvPr>
          <p:cNvSpPr>
            <a:spLocks noGrp="1"/>
          </p:cNvSpPr>
          <p:nvPr>
            <p:ph type="title"/>
          </p:nvPr>
        </p:nvSpPr>
        <p:spPr/>
        <p:txBody>
          <a:bodyPr rtlCol="0">
            <a:normAutofit/>
          </a:bodyPr>
          <a:lstStyle/>
          <a:p>
            <a:pPr eaLnBrk="1" fontAlgn="auto" hangingPunct="1">
              <a:spcAft>
                <a:spcPts val="0"/>
              </a:spcAft>
              <a:defRPr/>
            </a:pPr>
            <a:r>
              <a:rPr lang="en-US" b="1" cap="all"/>
              <a:t>Khởi Động</a:t>
            </a:r>
            <a:endParaRPr lang="en-US"/>
          </a:p>
        </p:txBody>
      </p:sp>
      <p:pic>
        <p:nvPicPr>
          <p:cNvPr id="3075" name="Picture 34">
            <a:extLst>
              <a:ext uri="{FF2B5EF4-FFF2-40B4-BE49-F238E27FC236}">
                <a16:creationId xmlns:a16="http://schemas.microsoft.com/office/drawing/2014/main" xmlns="" id="{A635A56B-CC3D-4890-96E8-0659D3C31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01"/>
          <a:stretch>
            <a:fillRect/>
          </a:stretch>
        </p:blipFill>
        <p:spPr bwMode="auto">
          <a:xfrm>
            <a:off x="557213" y="3441700"/>
            <a:ext cx="1760537"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5">
            <a:extLst>
              <a:ext uri="{FF2B5EF4-FFF2-40B4-BE49-F238E27FC236}">
                <a16:creationId xmlns:a16="http://schemas.microsoft.com/office/drawing/2014/main" xmlns="" id="{5F2F820D-DA5F-4CFE-A901-C51F3C350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213" y="2790825"/>
            <a:ext cx="2066925"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a:extLst>
              <a:ext uri="{FF2B5EF4-FFF2-40B4-BE49-F238E27FC236}">
                <a16:creationId xmlns:a16="http://schemas.microsoft.com/office/drawing/2014/main" xmlns="" id="{FEB95E3F-1F6C-4ED3-86F2-90E9F967D72A}"/>
              </a:ext>
            </a:extLst>
          </p:cNvPr>
          <p:cNvSpPr>
            <a:spLocks noChangeArrowheads="1"/>
          </p:cNvSpPr>
          <p:nvPr/>
        </p:nvSpPr>
        <p:spPr bwMode="auto">
          <a:xfrm>
            <a:off x="152400" y="1457325"/>
            <a:ext cx="899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t>Bài toán:</a:t>
            </a:r>
            <a:r>
              <a:rPr lang="en-US" altLang="vi-VN"/>
              <a:t> Cho bán kính của trái đất là 6378 km, em hãy viết chương trình tính độ dài đường xích đạo, biết rằng độ dài đường xích đạo có thể được tính bằng công thức 2*bán kính* 3.14</a:t>
            </a:r>
          </a:p>
        </p:txBody>
      </p:sp>
      <p:sp>
        <p:nvSpPr>
          <p:cNvPr id="4" name="Rectangle 3">
            <a:extLst>
              <a:ext uri="{FF2B5EF4-FFF2-40B4-BE49-F238E27FC236}">
                <a16:creationId xmlns:a16="http://schemas.microsoft.com/office/drawing/2014/main" xmlns="" id="{6E167F10-A7B5-4CB5-9C92-9EBA846C5B75}"/>
              </a:ext>
            </a:extLst>
          </p:cNvPr>
          <p:cNvSpPr>
            <a:spLocks noChangeArrowheads="1"/>
          </p:cNvSpPr>
          <p:nvPr/>
        </p:nvSpPr>
        <p:spPr bwMode="auto">
          <a:xfrm>
            <a:off x="244475" y="2355850"/>
            <a:ext cx="3706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t>1. Xác định bài toán</a:t>
            </a:r>
            <a:endParaRPr lang="en-US" altLang="vi-VN"/>
          </a:p>
          <a:p>
            <a:pPr eaLnBrk="1" hangingPunct="1"/>
            <a:r>
              <a:rPr lang="en-US" altLang="vi-VN" b="1"/>
              <a:t>INPUT:</a:t>
            </a:r>
            <a:r>
              <a:rPr lang="en-US" altLang="vi-VN"/>
              <a:t> R (bán kính trái đất).</a:t>
            </a:r>
          </a:p>
          <a:p>
            <a:pPr eaLnBrk="1" hangingPunct="1"/>
            <a:r>
              <a:rPr lang="en-US" altLang="vi-VN" b="1"/>
              <a:t>OUTPUT:</a:t>
            </a:r>
            <a:r>
              <a:rPr lang="en-US" altLang="vi-VN"/>
              <a:t> C (độ dài đường xích đạo)</a:t>
            </a:r>
          </a:p>
        </p:txBody>
      </p:sp>
      <p:sp>
        <p:nvSpPr>
          <p:cNvPr id="5" name="TextBox 4">
            <a:extLst>
              <a:ext uri="{FF2B5EF4-FFF2-40B4-BE49-F238E27FC236}">
                <a16:creationId xmlns:a16="http://schemas.microsoft.com/office/drawing/2014/main" xmlns="" id="{E0A75132-150D-4D6E-95ED-A9896FA35BEB}"/>
              </a:ext>
            </a:extLst>
          </p:cNvPr>
          <p:cNvSpPr txBox="1">
            <a:spLocks noChangeArrowheads="1"/>
          </p:cNvSpPr>
          <p:nvPr/>
        </p:nvSpPr>
        <p:spPr bwMode="auto">
          <a:xfrm>
            <a:off x="4697413" y="3532188"/>
            <a:ext cx="328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000" b="1">
                <a:solidFill>
                  <a:srgbClr val="002060"/>
                </a:solidFill>
              </a:rPr>
              <a:t>R</a:t>
            </a:r>
          </a:p>
        </p:txBody>
      </p:sp>
      <p:sp>
        <p:nvSpPr>
          <p:cNvPr id="8" name="TextBox 7">
            <a:extLst>
              <a:ext uri="{FF2B5EF4-FFF2-40B4-BE49-F238E27FC236}">
                <a16:creationId xmlns:a16="http://schemas.microsoft.com/office/drawing/2014/main" xmlns="" id="{85FC9838-440C-471E-8C95-6803BEA5E4FE}"/>
              </a:ext>
            </a:extLst>
          </p:cNvPr>
          <p:cNvSpPr txBox="1">
            <a:spLocks noChangeArrowheads="1"/>
          </p:cNvSpPr>
          <p:nvPr/>
        </p:nvSpPr>
        <p:spPr bwMode="auto">
          <a:xfrm>
            <a:off x="4068763" y="4246563"/>
            <a:ext cx="1619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000" b="1">
                <a:solidFill>
                  <a:srgbClr val="002060"/>
                </a:solidFill>
              </a:rPr>
              <a:t>C</a:t>
            </a:r>
            <a:r>
              <a:rPr lang="en-US" altLang="vi-VN" sz="2000" b="1">
                <a:solidFill>
                  <a:srgbClr val="002060"/>
                </a:solidFill>
                <a:sym typeface="Wingdings" panose="05000000000000000000" pitchFamily="2" charset="2"/>
              </a:rPr>
              <a:t> 2*R*3.14</a:t>
            </a:r>
            <a:endParaRPr lang="en-US" altLang="vi-VN" sz="2000" b="1">
              <a:solidFill>
                <a:srgbClr val="002060"/>
              </a:solidFill>
            </a:endParaRPr>
          </a:p>
        </p:txBody>
      </p:sp>
      <p:sp>
        <p:nvSpPr>
          <p:cNvPr id="9" name="TextBox 8">
            <a:extLst>
              <a:ext uri="{FF2B5EF4-FFF2-40B4-BE49-F238E27FC236}">
                <a16:creationId xmlns:a16="http://schemas.microsoft.com/office/drawing/2014/main" xmlns="" id="{21BA86A0-44AA-42A9-A33E-4E59EC69B9D9}"/>
              </a:ext>
            </a:extLst>
          </p:cNvPr>
          <p:cNvSpPr txBox="1">
            <a:spLocks noChangeArrowheads="1"/>
          </p:cNvSpPr>
          <p:nvPr/>
        </p:nvSpPr>
        <p:spPr bwMode="auto">
          <a:xfrm>
            <a:off x="4711700" y="4903788"/>
            <a:ext cx="322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2000" b="1">
                <a:solidFill>
                  <a:srgbClr val="002060"/>
                </a:solidFill>
              </a:rPr>
              <a:t>C</a:t>
            </a:r>
          </a:p>
        </p:txBody>
      </p:sp>
      <p:sp>
        <p:nvSpPr>
          <p:cNvPr id="3082" name="Rectangle 2">
            <a:extLst>
              <a:ext uri="{FF2B5EF4-FFF2-40B4-BE49-F238E27FC236}">
                <a16:creationId xmlns:a16="http://schemas.microsoft.com/office/drawing/2014/main" xmlns="" id="{5044D3F6-4A7F-47D1-B51A-E7D7A30D361A}"/>
              </a:ext>
            </a:extLst>
          </p:cNvPr>
          <p:cNvSpPr>
            <a:spLocks noChangeArrowheads="1"/>
          </p:cNvSpPr>
          <p:nvPr/>
        </p:nvSpPr>
        <p:spPr bwMode="auto">
          <a:xfrm>
            <a:off x="3829050" y="2324100"/>
            <a:ext cx="2065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t>2. Mô tả thuật toán</a:t>
            </a:r>
            <a:endParaRPr lang="ru-RU" altLang="vi-VN"/>
          </a:p>
        </p:txBody>
      </p:sp>
      <p:sp>
        <p:nvSpPr>
          <p:cNvPr id="11" name="Rectangle 2">
            <a:extLst>
              <a:ext uri="{FF2B5EF4-FFF2-40B4-BE49-F238E27FC236}">
                <a16:creationId xmlns:a16="http://schemas.microsoft.com/office/drawing/2014/main" xmlns="" id="{A37B9183-7010-4669-99CD-71C2F9DC2A05}"/>
              </a:ext>
            </a:extLst>
          </p:cNvPr>
          <p:cNvSpPr>
            <a:spLocks noChangeArrowheads="1"/>
          </p:cNvSpPr>
          <p:nvPr/>
        </p:nvSpPr>
        <p:spPr bwMode="auto">
          <a:xfrm>
            <a:off x="6562725" y="2324100"/>
            <a:ext cx="2227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t>3. Viết chương trình?</a:t>
            </a:r>
            <a:endParaRPr lang="ru-RU" altLang="vi-VN"/>
          </a:p>
        </p:txBody>
      </p:sp>
      <p:sp>
        <p:nvSpPr>
          <p:cNvPr id="3" name="TextBox 2">
            <a:extLst>
              <a:ext uri="{FF2B5EF4-FFF2-40B4-BE49-F238E27FC236}">
                <a16:creationId xmlns:a16="http://schemas.microsoft.com/office/drawing/2014/main" xmlns="" id="{2751A32B-0A58-4420-885A-BBEC41C33C9E}"/>
              </a:ext>
            </a:extLst>
          </p:cNvPr>
          <p:cNvSpPr txBox="1">
            <a:spLocks noChangeArrowheads="1"/>
          </p:cNvSpPr>
          <p:nvPr/>
        </p:nvSpPr>
        <p:spPr bwMode="auto">
          <a:xfrm>
            <a:off x="6740525" y="2857500"/>
            <a:ext cx="2020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a:t>Sử dụng ngôn ngữ lập trình Pascal</a:t>
            </a:r>
            <a:endParaRPr lang="ru-RU"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8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07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3082" grpId="0"/>
      <p:bldP spid="11"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567B97-84C3-4630-A48E-50461FE40979}"/>
              </a:ext>
            </a:extLst>
          </p:cNvPr>
          <p:cNvSpPr>
            <a:spLocks noGrp="1"/>
          </p:cNvSpPr>
          <p:nvPr>
            <p:ph type="title"/>
          </p:nvPr>
        </p:nvSpPr>
        <p:spPr/>
        <p:txBody>
          <a:bodyPr rtlCol="0">
            <a:normAutofit/>
          </a:bodyPr>
          <a:lstStyle/>
          <a:p>
            <a:pPr eaLnBrk="1" fontAlgn="auto" hangingPunct="1">
              <a:spcAft>
                <a:spcPts val="0"/>
              </a:spcAft>
              <a:defRPr/>
            </a:pPr>
            <a:r>
              <a:rPr lang="en-US" b="1" cap="all"/>
              <a:t>Khám phá</a:t>
            </a:r>
            <a:br>
              <a:rPr lang="en-US" b="1" cap="all"/>
            </a:br>
            <a:r>
              <a:rPr lang="en-US"/>
              <a:t> </a:t>
            </a:r>
          </a:p>
        </p:txBody>
      </p:sp>
      <p:sp>
        <p:nvSpPr>
          <p:cNvPr id="4099" name="Content Placeholder 2">
            <a:extLst>
              <a:ext uri="{FF2B5EF4-FFF2-40B4-BE49-F238E27FC236}">
                <a16:creationId xmlns:a16="http://schemas.microsoft.com/office/drawing/2014/main" xmlns="" id="{32EA6795-D5D8-4DFF-B8C9-4407D5D0C029}"/>
              </a:ext>
            </a:extLst>
          </p:cNvPr>
          <p:cNvSpPr>
            <a:spLocks noGrp="1"/>
          </p:cNvSpPr>
          <p:nvPr>
            <p:ph idx="1"/>
          </p:nvPr>
        </p:nvSpPr>
        <p:spPr/>
        <p:txBody>
          <a:bodyPr/>
          <a:lstStyle/>
          <a:p>
            <a:pPr marL="514350" indent="-514350" eaLnBrk="1" hangingPunct="1">
              <a:buFont typeface="Calibri" panose="020F0502020204030204" pitchFamily="34" charset="0"/>
              <a:buAutoNum type="arabicPeriod"/>
            </a:pPr>
            <a:r>
              <a:rPr lang="en-US" altLang="vi-VN"/>
              <a:t>Tìm hiểu thành phần cơ bản của PASCAL</a:t>
            </a:r>
          </a:p>
          <a:p>
            <a:pPr marL="514350" indent="-514350" eaLnBrk="1" hangingPunct="1">
              <a:buFont typeface="Calibri" panose="020F0502020204030204" pitchFamily="34" charset="0"/>
              <a:buAutoNum type="arabicPeriod"/>
            </a:pPr>
            <a:r>
              <a:rPr lang="en-US" altLang="vi-VN"/>
              <a:t>Tên trong PASCAL là gì?</a:t>
            </a:r>
          </a:p>
          <a:p>
            <a:pPr marL="514350" indent="-514350" eaLnBrk="1" hangingPunct="1">
              <a:buFont typeface="Calibri" panose="020F0502020204030204" pitchFamily="34" charset="0"/>
              <a:buAutoNum type="arabicPeriod"/>
            </a:pPr>
            <a:r>
              <a:rPr lang="en-US" altLang="vi-VN"/>
              <a:t>Tìm hiểu cấu trúc chung của một chương trình PASCAL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xmlns="" id="{E5CBD80A-3DAC-4134-AFBF-7935DD504846}"/>
              </a:ext>
            </a:extLst>
          </p:cNvPr>
          <p:cNvSpPr>
            <a:spLocks noChangeArrowheads="1"/>
          </p:cNvSpPr>
          <p:nvPr/>
        </p:nvSpPr>
        <p:spPr bwMode="auto">
          <a:xfrm>
            <a:off x="638175" y="381000"/>
            <a:ext cx="7294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3200">
                <a:latin typeface="+mn-lt"/>
                <a:cs typeface="+mn-cs"/>
              </a:rPr>
              <a:t>1. Tìm hiểu thành phần cơ bản của PASCAL</a:t>
            </a:r>
          </a:p>
        </p:txBody>
      </p:sp>
      <p:sp>
        <p:nvSpPr>
          <p:cNvPr id="5123" name="Rectangle 22">
            <a:extLst>
              <a:ext uri="{FF2B5EF4-FFF2-40B4-BE49-F238E27FC236}">
                <a16:creationId xmlns:a16="http://schemas.microsoft.com/office/drawing/2014/main" xmlns="" id="{B3322570-37BA-44EA-B8CD-57230E3420D1}"/>
              </a:ext>
            </a:extLst>
          </p:cNvPr>
          <p:cNvSpPr>
            <a:spLocks noChangeArrowheads="1"/>
          </p:cNvSpPr>
          <p:nvPr/>
        </p:nvSpPr>
        <p:spPr bwMode="auto">
          <a:xfrm>
            <a:off x="2028825" y="3076575"/>
            <a:ext cx="55911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ru-RU" altLang="vi-VN"/>
          </a:p>
        </p:txBody>
      </p:sp>
      <p:pic>
        <p:nvPicPr>
          <p:cNvPr id="5126" name="Picture 23">
            <a:extLst>
              <a:ext uri="{FF2B5EF4-FFF2-40B4-BE49-F238E27FC236}">
                <a16:creationId xmlns:a16="http://schemas.microsoft.com/office/drawing/2014/main" xmlns="" id="{7D3F85D3-6C74-4147-9091-D629C585D1FF}"/>
              </a:ext>
            </a:extLst>
          </p:cNvPr>
          <p:cNvPicPr>
            <a:picLocks noChangeAspect="1"/>
          </p:cNvPicPr>
          <p:nvPr/>
        </p:nvPicPr>
        <p:blipFill>
          <a:blip r:embed="rId2">
            <a:extLst>
              <a:ext uri="{28A0092B-C50C-407E-A947-70E740481C1C}">
                <a14:useLocalDpi xmlns:a14="http://schemas.microsoft.com/office/drawing/2010/main" val="0"/>
              </a:ext>
            </a:extLst>
          </a:blip>
          <a:srcRect t="5299" b="7341"/>
          <a:stretch>
            <a:fillRect/>
          </a:stretch>
        </p:blipFill>
        <p:spPr bwMode="auto">
          <a:xfrm>
            <a:off x="2028825" y="3227388"/>
            <a:ext cx="34956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53">
            <a:extLst>
              <a:ext uri="{FF2B5EF4-FFF2-40B4-BE49-F238E27FC236}">
                <a16:creationId xmlns:a16="http://schemas.microsoft.com/office/drawing/2014/main" xmlns="" id="{89050DD0-F702-48F4-9254-50FD400149A4}"/>
              </a:ext>
            </a:extLst>
          </p:cNvPr>
          <p:cNvSpPr txBox="1">
            <a:spLocks noChangeArrowheads="1"/>
          </p:cNvSpPr>
          <p:nvPr/>
        </p:nvSpPr>
        <p:spPr bwMode="auto">
          <a:xfrm>
            <a:off x="5813425" y="3076575"/>
            <a:ext cx="1598613" cy="11049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ts val="400"/>
              </a:spcAft>
            </a:pPr>
            <a:r>
              <a:rPr lang="en-US" altLang="vi-VN">
                <a:latin typeface="UTM Times" panose="02040603050506020204" pitchFamily="18" charset="0"/>
                <a:ea typeface="Calibri" panose="020F0502020204030204" pitchFamily="34" charset="0"/>
                <a:cs typeface="Times New Roman" panose="02020603050405020304" pitchFamily="18" charset="0"/>
              </a:rPr>
              <a:t>Lệnh khai báo tên chương trình</a:t>
            </a:r>
          </a:p>
        </p:txBody>
      </p:sp>
      <p:sp>
        <p:nvSpPr>
          <p:cNvPr id="5128" name="Text Box 654">
            <a:extLst>
              <a:ext uri="{FF2B5EF4-FFF2-40B4-BE49-F238E27FC236}">
                <a16:creationId xmlns:a16="http://schemas.microsoft.com/office/drawing/2014/main" xmlns="" id="{C1B873A8-9885-4F8A-9D8F-6C05ED60444B}"/>
              </a:ext>
            </a:extLst>
          </p:cNvPr>
          <p:cNvSpPr txBox="1">
            <a:spLocks noChangeArrowheads="1"/>
          </p:cNvSpPr>
          <p:nvPr/>
        </p:nvSpPr>
        <p:spPr bwMode="auto">
          <a:xfrm>
            <a:off x="5813425" y="4445000"/>
            <a:ext cx="1611313" cy="14986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ts val="400"/>
              </a:spcAft>
            </a:pPr>
            <a:r>
              <a:rPr lang="en-US" altLang="vi-VN">
                <a:latin typeface="UTM Times" panose="02040603050506020204" pitchFamily="18" charset="0"/>
                <a:ea typeface="Calibri" panose="020F0502020204030204" pitchFamily="34" charset="0"/>
                <a:cs typeface="Times New Roman" panose="02020603050405020304" pitchFamily="18" charset="0"/>
              </a:rPr>
              <a:t>Lệnh in ra màn hình dòng chữ “Chao cac ban”</a:t>
            </a:r>
          </a:p>
        </p:txBody>
      </p:sp>
      <p:cxnSp>
        <p:nvCxnSpPr>
          <p:cNvPr id="27" name="Straight Arrow Connector 26">
            <a:extLst>
              <a:ext uri="{FF2B5EF4-FFF2-40B4-BE49-F238E27FC236}">
                <a16:creationId xmlns:a16="http://schemas.microsoft.com/office/drawing/2014/main" xmlns="" id="{45C6B971-90B8-4B74-9009-F55DAC55A77A}"/>
              </a:ext>
            </a:extLst>
          </p:cNvPr>
          <p:cNvCxnSpPr/>
          <p:nvPr/>
        </p:nvCxnSpPr>
        <p:spPr bwMode="auto">
          <a:xfrm flipH="1">
            <a:off x="4873625" y="3429000"/>
            <a:ext cx="94138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30" name="Text Box 1769">
            <a:extLst>
              <a:ext uri="{FF2B5EF4-FFF2-40B4-BE49-F238E27FC236}">
                <a16:creationId xmlns:a16="http://schemas.microsoft.com/office/drawing/2014/main" xmlns="" id="{3411D5D9-A61E-4AD1-A30E-A0FF97A7A624}"/>
              </a:ext>
            </a:extLst>
          </p:cNvPr>
          <p:cNvSpPr txBox="1">
            <a:spLocks noChangeArrowheads="1"/>
          </p:cNvSpPr>
          <p:nvPr/>
        </p:nvSpPr>
        <p:spPr bwMode="auto">
          <a:xfrm>
            <a:off x="2919413" y="4776788"/>
            <a:ext cx="2460625" cy="42545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sz="1200">
                <a:latin typeface="UTM Times" panose="02040603050506020204" pitchFamily="18" charset="0"/>
                <a:ea typeface="Calibri" panose="020F0502020204030204" pitchFamily="34" charset="0"/>
                <a:cs typeface="Times New Roman" panose="02020603050405020304" pitchFamily="18" charset="0"/>
              </a:rPr>
              <a:t> </a:t>
            </a:r>
          </a:p>
        </p:txBody>
      </p:sp>
      <p:sp>
        <p:nvSpPr>
          <p:cNvPr id="5131" name="Text Box 1962">
            <a:extLst>
              <a:ext uri="{FF2B5EF4-FFF2-40B4-BE49-F238E27FC236}">
                <a16:creationId xmlns:a16="http://schemas.microsoft.com/office/drawing/2014/main" xmlns="" id="{3FAF5437-FBD5-4C49-9363-DB78D718C0F5}"/>
              </a:ext>
            </a:extLst>
          </p:cNvPr>
          <p:cNvSpPr txBox="1">
            <a:spLocks noChangeArrowheads="1"/>
          </p:cNvSpPr>
          <p:nvPr/>
        </p:nvSpPr>
        <p:spPr bwMode="auto">
          <a:xfrm>
            <a:off x="2046288" y="3286125"/>
            <a:ext cx="2825750" cy="3222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sz="1200">
                <a:latin typeface="UTM Times" panose="02040603050506020204" pitchFamily="18" charset="0"/>
                <a:ea typeface="Calibri" panose="020F0502020204030204" pitchFamily="34" charset="0"/>
                <a:cs typeface="Times New Roman" panose="02020603050405020304" pitchFamily="18" charset="0"/>
              </a:rPr>
              <a:t> </a:t>
            </a:r>
          </a:p>
        </p:txBody>
      </p:sp>
      <p:cxnSp>
        <p:nvCxnSpPr>
          <p:cNvPr id="30" name="Straight Arrow Connector 29">
            <a:extLst>
              <a:ext uri="{FF2B5EF4-FFF2-40B4-BE49-F238E27FC236}">
                <a16:creationId xmlns:a16="http://schemas.microsoft.com/office/drawing/2014/main" xmlns="" id="{39329CE8-BA52-4237-A293-83765FEC2BB3}"/>
              </a:ext>
            </a:extLst>
          </p:cNvPr>
          <p:cNvCxnSpPr/>
          <p:nvPr/>
        </p:nvCxnSpPr>
        <p:spPr bwMode="auto">
          <a:xfrm flipH="1">
            <a:off x="5381625" y="5006975"/>
            <a:ext cx="43338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21955407-4FB0-4E64-8DA1-BDBFE0E6F04A}"/>
              </a:ext>
            </a:extLst>
          </p:cNvPr>
          <p:cNvSpPr>
            <a:spLocks noChangeArrowheads="1"/>
          </p:cNvSpPr>
          <p:nvPr/>
        </p:nvSpPr>
        <p:spPr bwMode="auto">
          <a:xfrm>
            <a:off x="638175" y="990600"/>
            <a:ext cx="8201025"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800100" indent="-34290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ts val="2863"/>
              </a:lnSpc>
            </a:pPr>
            <a:r>
              <a:rPr lang="en-US" altLang="vi-VN"/>
              <a:t>Ngôn ngữ lập trình Pascal gồm có ba thành phần cơ bản: </a:t>
            </a:r>
          </a:p>
          <a:p>
            <a:pPr lvl="1" eaLnBrk="1" hangingPunct="1">
              <a:lnSpc>
                <a:spcPts val="2863"/>
              </a:lnSpc>
              <a:buFont typeface="Calibri" panose="020F0502020204030204" pitchFamily="34" charset="0"/>
              <a:buAutoNum type="arabicParenR"/>
            </a:pPr>
            <a:r>
              <a:rPr lang="en-US" altLang="vi-VN" b="1"/>
              <a:t>Bảng chữ cái</a:t>
            </a:r>
            <a:r>
              <a:rPr lang="en-US" altLang="vi-VN"/>
              <a:t>: tập các kí hiệu dùng để viết chương trình, gồm các chữ cái, chữ số và một số kí tự đặt biệt.</a:t>
            </a:r>
          </a:p>
          <a:p>
            <a:pPr lvl="1" eaLnBrk="1" hangingPunct="1">
              <a:lnSpc>
                <a:spcPts val="2863"/>
              </a:lnSpc>
              <a:buFont typeface="Calibri" panose="020F0502020204030204" pitchFamily="34" charset="0"/>
              <a:buAutoNum type="arabicParenR"/>
            </a:pPr>
            <a:r>
              <a:rPr lang="en-US" altLang="vi-VN" b="1"/>
              <a:t>Cú pháp</a:t>
            </a:r>
            <a:r>
              <a:rPr lang="en-US" altLang="vi-VN"/>
              <a:t>:  bộ quy tắc để viết chương trình.</a:t>
            </a:r>
          </a:p>
          <a:p>
            <a:pPr lvl="1" eaLnBrk="1" hangingPunct="1">
              <a:lnSpc>
                <a:spcPts val="2863"/>
              </a:lnSpc>
              <a:buFont typeface="Calibri" panose="020F0502020204030204" pitchFamily="34" charset="0"/>
              <a:buAutoNum type="arabicParenR"/>
            </a:pPr>
            <a:r>
              <a:rPr lang="en-US" altLang="vi-VN" b="1"/>
              <a:t>Ngữ nghĩa</a:t>
            </a:r>
            <a:r>
              <a:rPr lang="en-US" altLang="vi-VN"/>
              <a:t>: xác định ý nghĩa thao tác cần thực hiện.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left)">
                                      <p:cBhvr>
                                        <p:cTn id="11" dur="500"/>
                                        <p:tgtEl>
                                          <p:spTgt spid="5131"/>
                                        </p:tgtEl>
                                      </p:cBhvr>
                                    </p:animEffect>
                                  </p:childTnLst>
                                </p:cTn>
                              </p:par>
                            </p:childTnLst>
                          </p:cTn>
                        </p:par>
                        <p:par>
                          <p:cTn id="12" fill="hold" nodeType="afterGroup">
                            <p:stCondLst>
                              <p:cond delay="5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nodeType="afterGroup">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wipe(up)">
                                      <p:cBhvr>
                                        <p:cTn id="19" dur="500"/>
                                        <p:tgtEl>
                                          <p:spTgt spid="51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130"/>
                                        </p:tgtEl>
                                        <p:attrNameLst>
                                          <p:attrName>style.visibility</p:attrName>
                                        </p:attrNameLst>
                                      </p:cBhvr>
                                      <p:to>
                                        <p:strVal val="visible"/>
                                      </p:to>
                                    </p:set>
                                    <p:animEffect transition="in" filter="wipe(left)">
                                      <p:cBhvr>
                                        <p:cTn id="24" dur="500"/>
                                        <p:tgtEl>
                                          <p:spTgt spid="5130"/>
                                        </p:tgtEl>
                                      </p:cBhvr>
                                    </p:animEffect>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5128"/>
                                        </p:tgtEl>
                                        <p:attrNameLst>
                                          <p:attrName>style.visibility</p:attrName>
                                        </p:attrNameLst>
                                      </p:cBhvr>
                                      <p:to>
                                        <p:strVal val="visible"/>
                                      </p:to>
                                    </p:set>
                                    <p:animEffect transition="in" filter="wipe(left)">
                                      <p:cBhvr>
                                        <p:cTn id="3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P spid="5128" grpId="0" animBg="1"/>
      <p:bldP spid="5130" grpId="0" animBg="1"/>
      <p:bldP spid="51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xmlns="" id="{DB5947DB-423F-46A2-9BD9-DD5B71339A50}"/>
              </a:ext>
            </a:extLst>
          </p:cNvPr>
          <p:cNvSpPr>
            <a:spLocks noGrp="1"/>
          </p:cNvSpPr>
          <p:nvPr>
            <p:ph idx="1"/>
          </p:nvPr>
        </p:nvSpPr>
        <p:spPr>
          <a:xfrm>
            <a:off x="457200" y="152400"/>
            <a:ext cx="8229600" cy="609600"/>
          </a:xfrm>
        </p:spPr>
        <p:txBody>
          <a:bodyPr/>
          <a:lstStyle/>
          <a:p>
            <a:pPr marL="0" indent="0" algn="ctr" eaLnBrk="1" hangingPunct="1">
              <a:buFont typeface="Arial" panose="020B0604020202020204" pitchFamily="34" charset="0"/>
              <a:buNone/>
            </a:pPr>
            <a:r>
              <a:rPr lang="en-US" altLang="vi-VN"/>
              <a:t>2. Tên trong PASCAL là gì?</a:t>
            </a:r>
          </a:p>
        </p:txBody>
      </p:sp>
      <p:sp>
        <p:nvSpPr>
          <p:cNvPr id="6147" name="Rectangle 2">
            <a:extLst>
              <a:ext uri="{FF2B5EF4-FFF2-40B4-BE49-F238E27FC236}">
                <a16:creationId xmlns:a16="http://schemas.microsoft.com/office/drawing/2014/main" xmlns="" id="{18E1C735-3B23-476B-BA61-CA4663D8505F}"/>
              </a:ext>
            </a:extLst>
          </p:cNvPr>
          <p:cNvSpPr>
            <a:spLocks noChangeArrowheads="1"/>
          </p:cNvSpPr>
          <p:nvPr/>
        </p:nvSpPr>
        <p:spPr bwMode="auto">
          <a:xfrm>
            <a:off x="401638" y="3124200"/>
            <a:ext cx="8458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en-US" altLang="vi-VN" b="1">
                <a:latin typeface="UTM Times" panose="02040603050506020204" pitchFamily="18" charset="0"/>
              </a:rPr>
              <a:t>Có 3 loại tên:</a:t>
            </a:r>
          </a:p>
          <a:p>
            <a:pPr eaLnBrk="1" hangingPunct="1">
              <a:lnSpc>
                <a:spcPct val="150000"/>
              </a:lnSpc>
            </a:pPr>
            <a:r>
              <a:rPr lang="en-US" altLang="vi-VN" b="1">
                <a:latin typeface="UTM Times" panose="02040603050506020204" pitchFamily="18" charset="0"/>
              </a:rPr>
              <a:t>Từ khóa </a:t>
            </a:r>
            <a:r>
              <a:rPr lang="en-US" altLang="vi-VN">
                <a:latin typeface="UTM Times" panose="02040603050506020204" pitchFamily="18" charset="0"/>
              </a:rPr>
              <a:t>còn được gọi là</a:t>
            </a:r>
            <a:r>
              <a:rPr lang="en-US" altLang="vi-VN" b="1">
                <a:latin typeface="UTM Times" panose="02040603050506020204" pitchFamily="18" charset="0"/>
              </a:rPr>
              <a:t> tên dành riêng</a:t>
            </a:r>
            <a:r>
              <a:rPr lang="en-US" altLang="vi-VN">
                <a:latin typeface="UTM Times" panose="02040603050506020204" pitchFamily="18" charset="0"/>
              </a:rPr>
              <a:t> được dùng với ý nghĩa riêng: </a:t>
            </a:r>
            <a:r>
              <a:rPr lang="en-US" altLang="vi-VN" i="1">
                <a:latin typeface="UTM Times" panose="02040603050506020204" pitchFamily="18" charset="0"/>
              </a:rPr>
              <a:t>program, uses, begin, end, </a:t>
            </a:r>
            <a:r>
              <a:rPr lang="en-US" altLang="vi-VN">
                <a:latin typeface="UTM Times" panose="02040603050506020204" pitchFamily="18" charset="0"/>
              </a:rPr>
              <a:t>…</a:t>
            </a:r>
          </a:p>
          <a:p>
            <a:pPr eaLnBrk="1" hangingPunct="1">
              <a:lnSpc>
                <a:spcPct val="150000"/>
              </a:lnSpc>
            </a:pPr>
            <a:r>
              <a:rPr lang="en-US" altLang="vi-VN" b="1">
                <a:latin typeface="UTM Times" panose="02040603050506020204" pitchFamily="18" charset="0"/>
              </a:rPr>
              <a:t>Tên chuẩn </a:t>
            </a:r>
            <a:r>
              <a:rPr lang="en-US" altLang="vi-VN">
                <a:latin typeface="UTM Times" panose="02040603050506020204" pitchFamily="18" charset="0"/>
              </a:rPr>
              <a:t>là tên dùng với ý nghĩa nhất định: </a:t>
            </a:r>
            <a:r>
              <a:rPr lang="en-US" altLang="vi-VN" i="1">
                <a:latin typeface="UTM Times" panose="02040603050506020204" pitchFamily="18" charset="0"/>
              </a:rPr>
              <a:t>real, integer, read, write</a:t>
            </a:r>
            <a:r>
              <a:rPr lang="en-US" altLang="vi-VN">
                <a:latin typeface="UTM Times" panose="02040603050506020204" pitchFamily="18" charset="0"/>
              </a:rPr>
              <a:t>, …</a:t>
            </a:r>
          </a:p>
          <a:p>
            <a:pPr eaLnBrk="1" hangingPunct="1">
              <a:lnSpc>
                <a:spcPct val="150000"/>
              </a:lnSpc>
            </a:pPr>
            <a:r>
              <a:rPr lang="en-US" altLang="vi-VN" b="1">
                <a:latin typeface="UTM Times" panose="02040603050506020204" pitchFamily="18" charset="0"/>
              </a:rPr>
              <a:t>Tên</a:t>
            </a:r>
            <a:r>
              <a:rPr lang="en-US" altLang="vi-VN">
                <a:latin typeface="UTM Times" panose="02040603050506020204" pitchFamily="18" charset="0"/>
              </a:rPr>
              <a:t> </a:t>
            </a:r>
            <a:r>
              <a:rPr lang="en-US" altLang="vi-VN" b="1">
                <a:latin typeface="UTM Times" panose="02040603050506020204" pitchFamily="18" charset="0"/>
              </a:rPr>
              <a:t>do người lập trình đặt</a:t>
            </a:r>
            <a:r>
              <a:rPr lang="en-US" altLang="vi-VN">
                <a:latin typeface="UTM Times" panose="02040603050506020204" pitchFamily="18" charset="0"/>
              </a:rPr>
              <a:t> cần khai báo trước khi sử dụng: </a:t>
            </a:r>
            <a:r>
              <a:rPr lang="en-US" altLang="vi-VN" i="1">
                <a:latin typeface="UTM Times" panose="02040603050506020204" pitchFamily="18" charset="0"/>
              </a:rPr>
              <a:t>bai_1, ban_kinh</a:t>
            </a:r>
            <a:r>
              <a:rPr lang="en-US" altLang="vi-VN">
                <a:latin typeface="UTM Times" panose="02040603050506020204" pitchFamily="18" charset="0"/>
              </a:rPr>
              <a:t>, …</a:t>
            </a:r>
            <a:endParaRPr lang="ru-RU" altLang="vi-VN">
              <a:latin typeface="UTM Times" panose="02040603050506020204" pitchFamily="18" charset="0"/>
            </a:endParaRPr>
          </a:p>
        </p:txBody>
      </p:sp>
      <p:grpSp>
        <p:nvGrpSpPr>
          <p:cNvPr id="6148" name="Group 68">
            <a:extLst>
              <a:ext uri="{FF2B5EF4-FFF2-40B4-BE49-F238E27FC236}">
                <a16:creationId xmlns:a16="http://schemas.microsoft.com/office/drawing/2014/main" xmlns="" id="{83A4A80F-2D28-4C69-BD5F-2BD08BB9E747}"/>
              </a:ext>
            </a:extLst>
          </p:cNvPr>
          <p:cNvGrpSpPr>
            <a:grpSpLocks/>
          </p:cNvGrpSpPr>
          <p:nvPr/>
        </p:nvGrpSpPr>
        <p:grpSpPr bwMode="auto">
          <a:xfrm>
            <a:off x="304800" y="1219200"/>
            <a:ext cx="8651875" cy="1600200"/>
            <a:chOff x="0" y="-29"/>
            <a:chExt cx="5760085" cy="1409490"/>
          </a:xfrm>
        </p:grpSpPr>
        <p:pic>
          <p:nvPicPr>
            <p:cNvPr id="6149" name="Picture 70">
              <a:extLst>
                <a:ext uri="{FF2B5EF4-FFF2-40B4-BE49-F238E27FC236}">
                  <a16:creationId xmlns:a16="http://schemas.microsoft.com/office/drawing/2014/main" xmlns="" id="{CB292C05-41FA-4F24-8AEE-ECA7FECED5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760085"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69">
              <a:extLst>
                <a:ext uri="{FF2B5EF4-FFF2-40B4-BE49-F238E27FC236}">
                  <a16:creationId xmlns:a16="http://schemas.microsoft.com/office/drawing/2014/main" xmlns="" id="{94EB1664-27E8-4BB6-8CE8-931E19F7870B}"/>
                </a:ext>
              </a:extLst>
            </p:cNvPr>
            <p:cNvSpPr/>
            <p:nvPr/>
          </p:nvSpPr>
          <p:spPr>
            <a:xfrm>
              <a:off x="161705" y="-29"/>
              <a:ext cx="5317245" cy="1409490"/>
            </a:xfrm>
            <a:prstGeom prst="rect">
              <a:avLst/>
            </a:prstGeom>
            <a:solidFill>
              <a:srgbClr val="FBE5D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69875"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spcAft>
                  <a:spcPts val="400"/>
                </a:spcAft>
              </a:pPr>
              <a:r>
                <a:rPr lang="en-US" altLang="vi-VN" b="1">
                  <a:solidFill>
                    <a:srgbClr val="000000"/>
                  </a:solidFill>
                  <a:latin typeface="UTM Times" panose="02040603050506020204" pitchFamily="18" charset="0"/>
                  <a:ea typeface="Calibri" panose="020F0502020204030204" pitchFamily="34" charset="0"/>
                  <a:cs typeface="Times New Roman" panose="02020603050405020304" pitchFamily="18" charset="0"/>
                </a:rPr>
                <a:t>Tên</a:t>
              </a:r>
              <a:r>
                <a:rPr lang="en-US" altLang="vi-VN">
                  <a:solidFill>
                    <a:srgbClr val="000000"/>
                  </a:solidFill>
                  <a:latin typeface="UTM Times" panose="02040603050506020204" pitchFamily="18" charset="0"/>
                  <a:ea typeface="Calibri" panose="020F0502020204030204" pitchFamily="34" charset="0"/>
                  <a:cs typeface="Times New Roman" panose="02020603050405020304" pitchFamily="18" charset="0"/>
                </a:rPr>
                <a:t> là một dãy liên tiếp không quá 255 kí tự (Free Pascal) bao gồm chữ số, chữ cái hoặc dấu gạch dưới (_). Tên bắt đầu bằng chữ cái hoặc dấu gạch dưới.</a:t>
              </a:r>
              <a:endParaRPr lang="ru-RU" altLang="vi-VN">
                <a:solidFill>
                  <a:srgbClr val="FFFFFF"/>
                </a:solidFill>
                <a:latin typeface="UTM Times" panose="02040603050506020204" pitchFamily="18" charset="0"/>
                <a:ea typeface="Calibri" panose="020F0502020204030204" pitchFamily="34"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up)">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up)">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xmlns="" id="{A0548C4B-3139-46E9-9A22-A6EAD9192BCD}"/>
              </a:ext>
            </a:extLst>
          </p:cNvPr>
          <p:cNvSpPr>
            <a:spLocks noGrp="1"/>
          </p:cNvSpPr>
          <p:nvPr>
            <p:ph idx="1"/>
          </p:nvPr>
        </p:nvSpPr>
        <p:spPr>
          <a:xfrm>
            <a:off x="457200" y="152400"/>
            <a:ext cx="8229600" cy="609600"/>
          </a:xfrm>
        </p:spPr>
        <p:txBody>
          <a:bodyPr/>
          <a:lstStyle/>
          <a:p>
            <a:pPr marL="0" indent="0" algn="ctr" eaLnBrk="1" hangingPunct="1">
              <a:buFont typeface="Arial" panose="020B0604020202020204" pitchFamily="34" charset="0"/>
              <a:buNone/>
            </a:pPr>
            <a:r>
              <a:rPr lang="en-US" altLang="vi-VN"/>
              <a:t>2. Tên trong PASCAL là gì?</a:t>
            </a:r>
          </a:p>
        </p:txBody>
      </p:sp>
      <p:grpSp>
        <p:nvGrpSpPr>
          <p:cNvPr id="7171" name="Canvas 410">
            <a:extLst>
              <a:ext uri="{FF2B5EF4-FFF2-40B4-BE49-F238E27FC236}">
                <a16:creationId xmlns:a16="http://schemas.microsoft.com/office/drawing/2014/main" xmlns="" id="{3050387F-2933-4CE3-A99F-9F6208E73BE0}"/>
              </a:ext>
            </a:extLst>
          </p:cNvPr>
          <p:cNvGrpSpPr>
            <a:grpSpLocks/>
          </p:cNvGrpSpPr>
          <p:nvPr/>
        </p:nvGrpSpPr>
        <p:grpSpPr bwMode="auto">
          <a:xfrm>
            <a:off x="514350" y="914400"/>
            <a:ext cx="7486650" cy="2781300"/>
            <a:chOff x="0" y="0"/>
            <a:chExt cx="5676900" cy="2062480"/>
          </a:xfrm>
        </p:grpSpPr>
        <p:sp>
          <p:nvSpPr>
            <p:cNvPr id="7214" name="Rectangle 31">
              <a:extLst>
                <a:ext uri="{FF2B5EF4-FFF2-40B4-BE49-F238E27FC236}">
                  <a16:creationId xmlns:a16="http://schemas.microsoft.com/office/drawing/2014/main" xmlns="" id="{ACDA5FB1-87EB-4DA1-A38C-97F49A220EAF}"/>
                </a:ext>
              </a:extLst>
            </p:cNvPr>
            <p:cNvSpPr>
              <a:spLocks noChangeArrowheads="1"/>
            </p:cNvSpPr>
            <p:nvPr/>
          </p:nvSpPr>
          <p:spPr bwMode="auto">
            <a:xfrm>
              <a:off x="0" y="0"/>
              <a:ext cx="5676900" cy="206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ru-RU" altLang="vi-VN"/>
            </a:p>
          </p:txBody>
        </p:sp>
        <p:pic>
          <p:nvPicPr>
            <p:cNvPr id="7215" name="Picture 32">
              <a:extLst>
                <a:ext uri="{FF2B5EF4-FFF2-40B4-BE49-F238E27FC236}">
                  <a16:creationId xmlns:a16="http://schemas.microsoft.com/office/drawing/2014/main" xmlns="" id="{82927CC3-4CEF-4AFD-B078-810BF052E7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9062" y="652955"/>
              <a:ext cx="2019048" cy="1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Arrow Connector 33">
              <a:extLst>
                <a:ext uri="{FF2B5EF4-FFF2-40B4-BE49-F238E27FC236}">
                  <a16:creationId xmlns:a16="http://schemas.microsoft.com/office/drawing/2014/main" xmlns="" id="{D5391235-E040-444B-BDC4-918CAC48B4B0}"/>
                </a:ext>
              </a:extLst>
            </p:cNvPr>
            <p:cNvCxnSpPr/>
            <p:nvPr/>
          </p:nvCxnSpPr>
          <p:spPr>
            <a:xfrm flipH="1">
              <a:off x="2805949" y="811101"/>
              <a:ext cx="1207364" cy="0"/>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45E155F9-EF47-4272-8DAC-E078D7C6E6F7}"/>
                </a:ext>
              </a:extLst>
            </p:cNvPr>
            <p:cNvCxnSpPr/>
            <p:nvPr/>
          </p:nvCxnSpPr>
          <p:spPr>
            <a:xfrm flipV="1">
              <a:off x="2385839" y="1201936"/>
              <a:ext cx="0" cy="33786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7849274A-4029-47AB-BF4D-48F1D7318903}"/>
                </a:ext>
              </a:extLst>
            </p:cNvPr>
            <p:cNvCxnSpPr/>
            <p:nvPr/>
          </p:nvCxnSpPr>
          <p:spPr>
            <a:xfrm>
              <a:off x="2381024" y="1539797"/>
              <a:ext cx="1651549"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D56F17EE-55D0-4585-AE0C-FB8CF36BDB9D}"/>
                </a:ext>
              </a:extLst>
            </p:cNvPr>
            <p:cNvCxnSpPr/>
            <p:nvPr/>
          </p:nvCxnSpPr>
          <p:spPr>
            <a:xfrm>
              <a:off x="950965" y="1060671"/>
              <a:ext cx="953373" cy="0"/>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5A1EBD95-5FEE-4C60-AE0D-488DDA439886}"/>
                </a:ext>
              </a:extLst>
            </p:cNvPr>
            <p:cNvCxnSpPr/>
            <p:nvPr/>
          </p:nvCxnSpPr>
          <p:spPr>
            <a:xfrm>
              <a:off x="2072863" y="513266"/>
              <a:ext cx="0" cy="17305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578D610B-928E-40B5-8B29-C8B13309E803}"/>
                </a:ext>
              </a:extLst>
            </p:cNvPr>
            <p:cNvCxnSpPr/>
            <p:nvPr/>
          </p:nvCxnSpPr>
          <p:spPr>
            <a:xfrm>
              <a:off x="1752665" y="1384404"/>
              <a:ext cx="15167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222" name="Text Box 3">
              <a:extLst>
                <a:ext uri="{FF2B5EF4-FFF2-40B4-BE49-F238E27FC236}">
                  <a16:creationId xmlns:a16="http://schemas.microsoft.com/office/drawing/2014/main" xmlns="" id="{BB6A93E1-E97E-414C-AA44-86456AA7A86D}"/>
                </a:ext>
              </a:extLst>
            </p:cNvPr>
            <p:cNvSpPr txBox="1">
              <a:spLocks noChangeArrowheads="1"/>
            </p:cNvSpPr>
            <p:nvPr/>
          </p:nvSpPr>
          <p:spPr bwMode="auto">
            <a:xfrm>
              <a:off x="1933575" y="0"/>
              <a:ext cx="1684504" cy="521972"/>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ts val="400"/>
                </a:spcAft>
              </a:pPr>
              <a:r>
                <a:rPr lang="en-US" altLang="vi-VN">
                  <a:latin typeface="UTM Times" panose="02040603050506020204" pitchFamily="18" charset="0"/>
                  <a:cs typeface="Calibri" panose="020F0502020204030204" pitchFamily="34" charset="0"/>
                </a:rPr>
                <a:t>Từ khóa khai báo tên chương trình.</a:t>
              </a:r>
              <a:endParaRPr lang="en-US" altLang="vi-VN">
                <a:latin typeface="Times New Roman" panose="02020603050405020304" pitchFamily="18" charset="0"/>
                <a:cs typeface="Times New Roman" panose="02020603050405020304" pitchFamily="18" charset="0"/>
              </a:endParaRPr>
            </a:p>
          </p:txBody>
        </p:sp>
        <p:sp>
          <p:nvSpPr>
            <p:cNvPr id="7223" name="Text Box 6">
              <a:extLst>
                <a:ext uri="{FF2B5EF4-FFF2-40B4-BE49-F238E27FC236}">
                  <a16:creationId xmlns:a16="http://schemas.microsoft.com/office/drawing/2014/main" xmlns="" id="{11599166-8F76-4480-B1A5-5802335822E6}"/>
                </a:ext>
              </a:extLst>
            </p:cNvPr>
            <p:cNvSpPr txBox="1">
              <a:spLocks noChangeArrowheads="1"/>
            </p:cNvSpPr>
            <p:nvPr/>
          </p:nvSpPr>
          <p:spPr bwMode="auto">
            <a:xfrm>
              <a:off x="0" y="0"/>
              <a:ext cx="1628775" cy="523959"/>
            </a:xfrm>
            <a:prstGeom prst="rect">
              <a:avLst/>
            </a:prstGeom>
            <a:noFill/>
            <a:ln w="19050">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ts val="400"/>
                </a:spcAft>
              </a:pPr>
              <a:r>
                <a:rPr lang="en-US" altLang="vi-VN">
                  <a:latin typeface="UTM Times" panose="02040603050506020204" pitchFamily="18" charset="0"/>
                  <a:cs typeface="Calibri" panose="020F0502020204030204" pitchFamily="34" charset="0"/>
                </a:rPr>
                <a:t>Từ khóa khai báo </a:t>
              </a:r>
              <a:br>
                <a:rPr lang="en-US" altLang="vi-VN">
                  <a:latin typeface="UTM Times" panose="02040603050506020204" pitchFamily="18" charset="0"/>
                  <a:cs typeface="Calibri" panose="020F0502020204030204" pitchFamily="34" charset="0"/>
                </a:rPr>
              </a:br>
              <a:r>
                <a:rPr lang="en-US" altLang="vi-VN">
                  <a:latin typeface="UTM Times" panose="02040603050506020204" pitchFamily="18" charset="0"/>
                  <a:cs typeface="Calibri" panose="020F0502020204030204" pitchFamily="34" charset="0"/>
                </a:rPr>
                <a:t>thư viện.</a:t>
              </a:r>
              <a:endParaRPr lang="en-US" altLang="vi-VN">
                <a:latin typeface="Times New Roman" panose="02020603050405020304" pitchFamily="18" charset="0"/>
                <a:cs typeface="Times New Roman" panose="02020603050405020304" pitchFamily="18" charset="0"/>
              </a:endParaRPr>
            </a:p>
          </p:txBody>
        </p:sp>
        <p:sp>
          <p:nvSpPr>
            <p:cNvPr id="7224" name="Text Box 9">
              <a:extLst>
                <a:ext uri="{FF2B5EF4-FFF2-40B4-BE49-F238E27FC236}">
                  <a16:creationId xmlns:a16="http://schemas.microsoft.com/office/drawing/2014/main" xmlns="" id="{EEA94630-4AB1-4A6C-931A-D0B22D0CD16B}"/>
                </a:ext>
              </a:extLst>
            </p:cNvPr>
            <p:cNvSpPr txBox="1">
              <a:spLocks noChangeArrowheads="1"/>
            </p:cNvSpPr>
            <p:nvPr/>
          </p:nvSpPr>
          <p:spPr bwMode="auto">
            <a:xfrm>
              <a:off x="0" y="1373141"/>
              <a:ext cx="1619250" cy="54016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ts val="400"/>
                </a:spcAft>
              </a:pPr>
              <a:r>
                <a:rPr lang="en-US" altLang="vi-VN">
                  <a:latin typeface="UTM Times" panose="02040603050506020204" pitchFamily="18" charset="0"/>
                  <a:cs typeface="Calibri" panose="020F0502020204030204" pitchFamily="34" charset="0"/>
                </a:rPr>
                <a:t>Cặp từ khóa </a:t>
              </a:r>
              <a:br>
                <a:rPr lang="en-US" altLang="vi-VN">
                  <a:latin typeface="UTM Times" panose="02040603050506020204" pitchFamily="18" charset="0"/>
                  <a:cs typeface="Calibri" panose="020F0502020204030204" pitchFamily="34" charset="0"/>
                </a:rPr>
              </a:br>
              <a:r>
                <a:rPr lang="en-US" altLang="vi-VN" b="1">
                  <a:latin typeface="UTM Times" panose="02040603050506020204" pitchFamily="18" charset="0"/>
                  <a:cs typeface="Calibri" panose="020F0502020204030204" pitchFamily="34" charset="0"/>
                </a:rPr>
                <a:t>begin</a:t>
              </a:r>
              <a:r>
                <a:rPr lang="en-US" altLang="vi-VN">
                  <a:latin typeface="UTM Times" panose="02040603050506020204" pitchFamily="18" charset="0"/>
                  <a:cs typeface="Calibri" panose="020F0502020204030204" pitchFamily="34" charset="0"/>
                </a:rPr>
                <a:t> và </a:t>
              </a:r>
              <a:r>
                <a:rPr lang="en-US" altLang="vi-VN" b="1">
                  <a:latin typeface="UTM Times" panose="02040603050506020204" pitchFamily="18" charset="0"/>
                  <a:cs typeface="Calibri" panose="020F0502020204030204" pitchFamily="34" charset="0"/>
                </a:rPr>
                <a:t>end</a:t>
              </a:r>
              <a:r>
                <a:rPr lang="en-US" altLang="vi-VN">
                  <a:latin typeface="UTM Times" panose="02040603050506020204" pitchFamily="18" charset="0"/>
                  <a:cs typeface="Calibri" panose="020F0502020204030204" pitchFamily="34" charset="0"/>
                </a:rPr>
                <a:t>.</a:t>
              </a:r>
              <a:endParaRPr lang="en-US" altLang="vi-VN">
                <a:latin typeface="Times New Roman" panose="02020603050405020304" pitchFamily="18" charset="0"/>
                <a:cs typeface="Times New Roman" panose="02020603050405020304" pitchFamily="18" charset="0"/>
              </a:endParaRPr>
            </a:p>
          </p:txBody>
        </p:sp>
        <p:sp>
          <p:nvSpPr>
            <p:cNvPr id="7225" name="Text Box 12">
              <a:extLst>
                <a:ext uri="{FF2B5EF4-FFF2-40B4-BE49-F238E27FC236}">
                  <a16:creationId xmlns:a16="http://schemas.microsoft.com/office/drawing/2014/main" xmlns="" id="{DD12326A-7320-4E9E-B9E4-8ADA50119912}"/>
                </a:ext>
              </a:extLst>
            </p:cNvPr>
            <p:cNvSpPr txBox="1">
              <a:spLocks noChangeArrowheads="1"/>
            </p:cNvSpPr>
            <p:nvPr/>
          </p:nvSpPr>
          <p:spPr bwMode="auto">
            <a:xfrm>
              <a:off x="4018788" y="1413208"/>
              <a:ext cx="1658112" cy="349384"/>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ts val="400"/>
                </a:spcAft>
              </a:pPr>
              <a:r>
                <a:rPr lang="en-US" altLang="vi-VN">
                  <a:latin typeface="UTM Times" panose="02040603050506020204" pitchFamily="18" charset="0"/>
                  <a:cs typeface="Calibri" panose="020F0502020204030204" pitchFamily="34" charset="0"/>
                </a:rPr>
                <a:t>Tên của thư viện.</a:t>
              </a:r>
              <a:endParaRPr lang="en-US" altLang="vi-VN">
                <a:latin typeface="Times New Roman" panose="02020603050405020304" pitchFamily="18" charset="0"/>
                <a:cs typeface="Times New Roman" panose="02020603050405020304" pitchFamily="18" charset="0"/>
              </a:endParaRPr>
            </a:p>
          </p:txBody>
        </p:sp>
        <p:sp>
          <p:nvSpPr>
            <p:cNvPr id="7226" name="Text Box 12">
              <a:extLst>
                <a:ext uri="{FF2B5EF4-FFF2-40B4-BE49-F238E27FC236}">
                  <a16:creationId xmlns:a16="http://schemas.microsoft.com/office/drawing/2014/main" xmlns="" id="{E3B408EB-2B10-4D6B-BDED-5169D4D0AAE0}"/>
                </a:ext>
              </a:extLst>
            </p:cNvPr>
            <p:cNvSpPr txBox="1">
              <a:spLocks noChangeArrowheads="1"/>
            </p:cNvSpPr>
            <p:nvPr/>
          </p:nvSpPr>
          <p:spPr bwMode="auto">
            <a:xfrm>
              <a:off x="4013313" y="533279"/>
              <a:ext cx="1657569" cy="745176"/>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ts val="400"/>
                </a:spcAft>
              </a:pPr>
              <a:r>
                <a:rPr lang="en-US" altLang="vi-VN">
                  <a:latin typeface="UTM Times" panose="02040603050506020204" pitchFamily="18" charset="0"/>
                  <a:cs typeface="Calibri" panose="020F0502020204030204" pitchFamily="34" charset="0"/>
                </a:rPr>
                <a:t>Tên chương trình do người lập trình tự đặt.</a:t>
              </a:r>
              <a:endParaRPr lang="en-US" altLang="vi-VN">
                <a:latin typeface="Times New Roman" panose="02020603050405020304" pitchFamily="18" charset="0"/>
                <a:cs typeface="Times New Roman" panose="02020603050405020304" pitchFamily="18" charset="0"/>
              </a:endParaRPr>
            </a:p>
          </p:txBody>
        </p:sp>
        <p:cxnSp>
          <p:nvCxnSpPr>
            <p:cNvPr id="45" name="Straight Arrow Connector 44">
              <a:extLst>
                <a:ext uri="{FF2B5EF4-FFF2-40B4-BE49-F238E27FC236}">
                  <a16:creationId xmlns:a16="http://schemas.microsoft.com/office/drawing/2014/main" xmlns="" id="{45A766F9-4EFE-411E-987D-7BDB6AC09090}"/>
                </a:ext>
              </a:extLst>
            </p:cNvPr>
            <p:cNvCxnSpPr/>
            <p:nvPr/>
          </p:nvCxnSpPr>
          <p:spPr>
            <a:xfrm>
              <a:off x="1757480" y="1944759"/>
              <a:ext cx="15287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0D8ABACF-DFC6-46B1-BA54-4633924A7872}"/>
                </a:ext>
              </a:extLst>
            </p:cNvPr>
            <p:cNvCxnSpPr/>
            <p:nvPr/>
          </p:nvCxnSpPr>
          <p:spPr>
            <a:xfrm>
              <a:off x="1752665" y="1373810"/>
              <a:ext cx="0" cy="58036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D2F17F08-481E-4A37-AD04-2C83FECC8017}"/>
                </a:ext>
              </a:extLst>
            </p:cNvPr>
            <p:cNvCxnSpPr/>
            <p:nvPr/>
          </p:nvCxnSpPr>
          <p:spPr>
            <a:xfrm>
              <a:off x="1628678" y="1666936"/>
              <a:ext cx="11315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230" name="Text Box 9">
              <a:extLst>
                <a:ext uri="{FF2B5EF4-FFF2-40B4-BE49-F238E27FC236}">
                  <a16:creationId xmlns:a16="http://schemas.microsoft.com/office/drawing/2014/main" xmlns="" id="{4EBEB54E-87EC-4B51-9071-69A5A3B8EDD3}"/>
                </a:ext>
              </a:extLst>
            </p:cNvPr>
            <p:cNvSpPr txBox="1">
              <a:spLocks noChangeArrowheads="1"/>
            </p:cNvSpPr>
            <p:nvPr/>
          </p:nvSpPr>
          <p:spPr bwMode="auto">
            <a:xfrm>
              <a:off x="1933575" y="1247774"/>
              <a:ext cx="381000" cy="20955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a:latin typeface="Times New Roman" panose="02020603050405020304" pitchFamily="18" charset="0"/>
                  <a:cs typeface="Times New Roman" panose="02020603050405020304" pitchFamily="18" charset="0"/>
                </a:rPr>
                <a:t> </a:t>
              </a:r>
            </a:p>
          </p:txBody>
        </p:sp>
        <p:sp>
          <p:nvSpPr>
            <p:cNvPr id="7231" name="Text Box 9">
              <a:extLst>
                <a:ext uri="{FF2B5EF4-FFF2-40B4-BE49-F238E27FC236}">
                  <a16:creationId xmlns:a16="http://schemas.microsoft.com/office/drawing/2014/main" xmlns="" id="{8FE52156-A5CF-4E0E-8190-09B2F32D573B}"/>
                </a:ext>
              </a:extLst>
            </p:cNvPr>
            <p:cNvSpPr txBox="1">
              <a:spLocks noChangeArrowheads="1"/>
            </p:cNvSpPr>
            <p:nvPr/>
          </p:nvSpPr>
          <p:spPr bwMode="auto">
            <a:xfrm>
              <a:off x="1924050" y="1825011"/>
              <a:ext cx="258729" cy="20955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a:latin typeface="Times New Roman" panose="02020603050405020304" pitchFamily="18" charset="0"/>
                  <a:cs typeface="Times New Roman" panose="02020603050405020304" pitchFamily="18" charset="0"/>
                </a:rPr>
                <a:t> </a:t>
              </a:r>
            </a:p>
          </p:txBody>
        </p:sp>
        <p:sp>
          <p:nvSpPr>
            <p:cNvPr id="7232" name="Text Box 6">
              <a:extLst>
                <a:ext uri="{FF2B5EF4-FFF2-40B4-BE49-F238E27FC236}">
                  <a16:creationId xmlns:a16="http://schemas.microsoft.com/office/drawing/2014/main" xmlns="" id="{F0B49F66-1ED2-4D00-8A89-43775AFB259D}"/>
                </a:ext>
              </a:extLst>
            </p:cNvPr>
            <p:cNvSpPr txBox="1">
              <a:spLocks noChangeArrowheads="1"/>
            </p:cNvSpPr>
            <p:nvPr/>
          </p:nvSpPr>
          <p:spPr bwMode="auto">
            <a:xfrm>
              <a:off x="1928413" y="971550"/>
              <a:ext cx="304800" cy="200026"/>
            </a:xfrm>
            <a:prstGeom prst="rect">
              <a:avLst/>
            </a:prstGeom>
            <a:noFill/>
            <a:ln w="19050">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a:latin typeface="Times New Roman" panose="02020603050405020304" pitchFamily="18" charset="0"/>
                  <a:cs typeface="Times New Roman" panose="02020603050405020304" pitchFamily="18" charset="0"/>
                </a:rPr>
                <a:t> </a:t>
              </a:r>
            </a:p>
          </p:txBody>
        </p:sp>
        <p:sp>
          <p:nvSpPr>
            <p:cNvPr id="7233" name="Text Box 12">
              <a:extLst>
                <a:ext uri="{FF2B5EF4-FFF2-40B4-BE49-F238E27FC236}">
                  <a16:creationId xmlns:a16="http://schemas.microsoft.com/office/drawing/2014/main" xmlns="" id="{2EEB2C0B-32F2-4997-8872-B2DD5B498AF3}"/>
                </a:ext>
              </a:extLst>
            </p:cNvPr>
            <p:cNvSpPr txBox="1">
              <a:spLocks noChangeArrowheads="1"/>
            </p:cNvSpPr>
            <p:nvPr/>
          </p:nvSpPr>
          <p:spPr bwMode="auto">
            <a:xfrm>
              <a:off x="2307306" y="964780"/>
              <a:ext cx="235869" cy="217409"/>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a:latin typeface="Times New Roman" panose="02020603050405020304" pitchFamily="18" charset="0"/>
                  <a:cs typeface="Times New Roman" panose="02020603050405020304" pitchFamily="18" charset="0"/>
                </a:rPr>
                <a:t> </a:t>
              </a:r>
            </a:p>
          </p:txBody>
        </p:sp>
        <p:sp>
          <p:nvSpPr>
            <p:cNvPr id="7234" name="Text Box 12">
              <a:extLst>
                <a:ext uri="{FF2B5EF4-FFF2-40B4-BE49-F238E27FC236}">
                  <a16:creationId xmlns:a16="http://schemas.microsoft.com/office/drawing/2014/main" xmlns="" id="{575A4C80-1004-487B-AA7A-14C60929FE51}"/>
                </a:ext>
              </a:extLst>
            </p:cNvPr>
            <p:cNvSpPr txBox="1">
              <a:spLocks noChangeArrowheads="1"/>
            </p:cNvSpPr>
            <p:nvPr/>
          </p:nvSpPr>
          <p:spPr bwMode="auto">
            <a:xfrm>
              <a:off x="2537512" y="669835"/>
              <a:ext cx="243158" cy="168341"/>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a:latin typeface="Times New Roman" panose="02020603050405020304" pitchFamily="18" charset="0"/>
                  <a:cs typeface="Times New Roman" panose="02020603050405020304" pitchFamily="18" charset="0"/>
                </a:rPr>
                <a:t> </a:t>
              </a:r>
            </a:p>
          </p:txBody>
        </p:sp>
        <p:cxnSp>
          <p:nvCxnSpPr>
            <p:cNvPr id="53" name="Straight Connector 52">
              <a:extLst>
                <a:ext uri="{FF2B5EF4-FFF2-40B4-BE49-F238E27FC236}">
                  <a16:creationId xmlns:a16="http://schemas.microsoft.com/office/drawing/2014/main" xmlns="" id="{1F094B27-CD06-4BB6-A27E-A795E3BBC94D}"/>
                </a:ext>
              </a:extLst>
            </p:cNvPr>
            <p:cNvCxnSpPr/>
            <p:nvPr/>
          </p:nvCxnSpPr>
          <p:spPr>
            <a:xfrm>
              <a:off x="950965" y="533279"/>
              <a:ext cx="0" cy="527392"/>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7236" name="Text Box 3">
              <a:extLst>
                <a:ext uri="{FF2B5EF4-FFF2-40B4-BE49-F238E27FC236}">
                  <a16:creationId xmlns:a16="http://schemas.microsoft.com/office/drawing/2014/main" xmlns="" id="{A2FCCD99-B84B-4D12-AB11-1AA5D8D0FF72}"/>
                </a:ext>
              </a:extLst>
            </p:cNvPr>
            <p:cNvSpPr txBox="1">
              <a:spLocks noChangeArrowheads="1"/>
            </p:cNvSpPr>
            <p:nvPr/>
          </p:nvSpPr>
          <p:spPr bwMode="auto">
            <a:xfrm>
              <a:off x="1924051" y="667169"/>
              <a:ext cx="552449" cy="170631"/>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a:latin typeface="Times New Roman" panose="02020603050405020304" pitchFamily="18" charset="0"/>
                  <a:cs typeface="Times New Roman" panose="02020603050405020304" pitchFamily="18" charset="0"/>
                </a:rPr>
                <a:t> </a:t>
              </a:r>
            </a:p>
          </p:txBody>
        </p:sp>
      </p:grpSp>
      <p:grpSp>
        <p:nvGrpSpPr>
          <p:cNvPr id="7172" name="Canvas 413">
            <a:extLst>
              <a:ext uri="{FF2B5EF4-FFF2-40B4-BE49-F238E27FC236}">
                <a16:creationId xmlns:a16="http://schemas.microsoft.com/office/drawing/2014/main" xmlns="" id="{0E10F4DE-EBFD-4626-8783-8D62CFC7D75A}"/>
              </a:ext>
            </a:extLst>
          </p:cNvPr>
          <p:cNvGrpSpPr>
            <a:grpSpLocks/>
          </p:cNvGrpSpPr>
          <p:nvPr/>
        </p:nvGrpSpPr>
        <p:grpSpPr bwMode="auto">
          <a:xfrm>
            <a:off x="914400" y="4038600"/>
            <a:ext cx="6477000" cy="2306638"/>
            <a:chOff x="0" y="0"/>
            <a:chExt cx="5772150" cy="2093287"/>
          </a:xfrm>
        </p:grpSpPr>
        <p:sp>
          <p:nvSpPr>
            <p:cNvPr id="7183" name="Rectangle 55">
              <a:extLst>
                <a:ext uri="{FF2B5EF4-FFF2-40B4-BE49-F238E27FC236}">
                  <a16:creationId xmlns:a16="http://schemas.microsoft.com/office/drawing/2014/main" xmlns="" id="{9EC7CCAB-A531-4E30-9D7C-614AEE80BD31}"/>
                </a:ext>
              </a:extLst>
            </p:cNvPr>
            <p:cNvSpPr>
              <a:spLocks noChangeArrowheads="1"/>
            </p:cNvSpPr>
            <p:nvPr/>
          </p:nvSpPr>
          <p:spPr bwMode="auto">
            <a:xfrm>
              <a:off x="0" y="0"/>
              <a:ext cx="5772150" cy="200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ru-RU" altLang="vi-VN"/>
            </a:p>
          </p:txBody>
        </p:sp>
        <p:pic>
          <p:nvPicPr>
            <p:cNvPr id="57" name="Picture 56">
              <a:extLst>
                <a:ext uri="{FF2B5EF4-FFF2-40B4-BE49-F238E27FC236}">
                  <a16:creationId xmlns:a16="http://schemas.microsoft.com/office/drawing/2014/main" xmlns="" id="{7D5E8571-8314-47D5-AD29-45F7B5E2B49C}"/>
                </a:ext>
              </a:extLst>
            </p:cNvPr>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009901" y="0"/>
              <a:ext cx="885826" cy="607695"/>
            </a:xfrm>
            <a:prstGeom prst="rect">
              <a:avLst/>
            </a:prstGeom>
          </p:spPr>
        </p:pic>
        <p:pic>
          <p:nvPicPr>
            <p:cNvPr id="58" name="Picture 57">
              <a:extLst>
                <a:ext uri="{FF2B5EF4-FFF2-40B4-BE49-F238E27FC236}">
                  <a16:creationId xmlns:a16="http://schemas.microsoft.com/office/drawing/2014/main" xmlns="" id="{AC000C0B-0C6F-4614-9D7A-0A4483984FF1}"/>
                </a:ext>
              </a:extLst>
            </p:cNvPr>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895727" y="0"/>
              <a:ext cx="885826" cy="607695"/>
            </a:xfrm>
            <a:prstGeom prst="rect">
              <a:avLst/>
            </a:prstGeom>
          </p:spPr>
        </p:pic>
        <p:pic>
          <p:nvPicPr>
            <p:cNvPr id="59" name="Picture 58">
              <a:extLst>
                <a:ext uri="{FF2B5EF4-FFF2-40B4-BE49-F238E27FC236}">
                  <a16:creationId xmlns:a16="http://schemas.microsoft.com/office/drawing/2014/main" xmlns="" id="{EAFC98CE-4A45-4818-9E50-548E6BC4028C}"/>
                </a:ext>
              </a:extLst>
            </p:cNvPr>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781553" y="0"/>
              <a:ext cx="962022" cy="607695"/>
            </a:xfrm>
            <a:prstGeom prst="rect">
              <a:avLst/>
            </a:prstGeom>
          </p:spPr>
        </p:pic>
        <p:pic>
          <p:nvPicPr>
            <p:cNvPr id="60" name="Picture 59">
              <a:extLst>
                <a:ext uri="{FF2B5EF4-FFF2-40B4-BE49-F238E27FC236}">
                  <a16:creationId xmlns:a16="http://schemas.microsoft.com/office/drawing/2014/main" xmlns="" id="{A03AAE8E-DCBC-43AA-A1BB-6B164D918448}"/>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85825" y="561975"/>
              <a:ext cx="1228724" cy="590041"/>
            </a:xfrm>
            <a:prstGeom prst="rect">
              <a:avLst/>
            </a:prstGeom>
          </p:spPr>
        </p:pic>
        <p:pic>
          <p:nvPicPr>
            <p:cNvPr id="61" name="Picture 60">
              <a:extLst>
                <a:ext uri="{FF2B5EF4-FFF2-40B4-BE49-F238E27FC236}">
                  <a16:creationId xmlns:a16="http://schemas.microsoft.com/office/drawing/2014/main" xmlns="" id="{F1EB85D1-F71A-4A0B-A695-7EDAC45ACE04}"/>
                </a:ext>
              </a:extLst>
            </p:cNvPr>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114550" y="561975"/>
              <a:ext cx="885826" cy="590041"/>
            </a:xfrm>
            <a:prstGeom prst="rect">
              <a:avLst/>
            </a:prstGeom>
          </p:spPr>
        </p:pic>
        <p:pic>
          <p:nvPicPr>
            <p:cNvPr id="62" name="Picture 61">
              <a:extLst>
                <a:ext uri="{FF2B5EF4-FFF2-40B4-BE49-F238E27FC236}">
                  <a16:creationId xmlns:a16="http://schemas.microsoft.com/office/drawing/2014/main" xmlns="" id="{CEFA966D-04A6-40CB-8DCB-79B94A7D26FD}"/>
                </a:ext>
              </a:extLst>
            </p:cNvPr>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009901" y="561975"/>
              <a:ext cx="885826" cy="590041"/>
            </a:xfrm>
            <a:prstGeom prst="rect">
              <a:avLst/>
            </a:prstGeom>
          </p:spPr>
        </p:pic>
        <p:pic>
          <p:nvPicPr>
            <p:cNvPr id="63" name="Picture 62">
              <a:extLst>
                <a:ext uri="{FF2B5EF4-FFF2-40B4-BE49-F238E27FC236}">
                  <a16:creationId xmlns:a16="http://schemas.microsoft.com/office/drawing/2014/main" xmlns="" id="{452C47D6-5205-4790-A890-825E25245130}"/>
                </a:ext>
              </a:extLst>
            </p:cNvPr>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895727" y="561975"/>
              <a:ext cx="885826" cy="590041"/>
            </a:xfrm>
            <a:prstGeom prst="rect">
              <a:avLst/>
            </a:prstGeom>
          </p:spPr>
        </p:pic>
        <p:pic>
          <p:nvPicPr>
            <p:cNvPr id="64" name="Picture 63">
              <a:extLst>
                <a:ext uri="{FF2B5EF4-FFF2-40B4-BE49-F238E27FC236}">
                  <a16:creationId xmlns:a16="http://schemas.microsoft.com/office/drawing/2014/main" xmlns="" id="{C61BE909-A425-4792-B700-BF8ECAC28896}"/>
                </a:ext>
              </a:extLst>
            </p:cNvPr>
            <p:cNvPicPr>
              <a:picLocks noChangeAspect="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781553" y="561975"/>
              <a:ext cx="962022" cy="590041"/>
            </a:xfrm>
            <a:prstGeom prst="rect">
              <a:avLst/>
            </a:prstGeom>
          </p:spPr>
        </p:pic>
        <p:pic>
          <p:nvPicPr>
            <p:cNvPr id="65" name="Picture 64">
              <a:extLst>
                <a:ext uri="{FF2B5EF4-FFF2-40B4-BE49-F238E27FC236}">
                  <a16:creationId xmlns:a16="http://schemas.microsoft.com/office/drawing/2014/main" xmlns="" id="{02D89556-3134-4FF9-8CCD-970D8246E1A6}"/>
                </a:ext>
              </a:extLst>
            </p:cNvPr>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114549" y="248"/>
              <a:ext cx="885826" cy="607695"/>
            </a:xfrm>
            <a:prstGeom prst="rect">
              <a:avLst/>
            </a:prstGeom>
          </p:spPr>
        </p:pic>
        <p:pic>
          <p:nvPicPr>
            <p:cNvPr id="66" name="Picture 65">
              <a:extLst>
                <a:ext uri="{FF2B5EF4-FFF2-40B4-BE49-F238E27FC236}">
                  <a16:creationId xmlns:a16="http://schemas.microsoft.com/office/drawing/2014/main" xmlns="" id="{C3A61428-EF7A-4034-8860-687C56D2EBEE}"/>
                </a:ext>
              </a:extLst>
            </p:cNvPr>
            <p:cNvPicPr/>
            <p:nvPr/>
          </p:nvPicPr>
          <p:blipFill>
            <a:blip r:embed="rId8"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85824" y="248"/>
              <a:ext cx="1228725" cy="607695"/>
            </a:xfrm>
            <a:prstGeom prst="rect">
              <a:avLst/>
            </a:prstGeom>
          </p:spPr>
        </p:pic>
        <p:pic>
          <p:nvPicPr>
            <p:cNvPr id="67" name="Picture 66">
              <a:extLst>
                <a:ext uri="{FF2B5EF4-FFF2-40B4-BE49-F238E27FC236}">
                  <a16:creationId xmlns:a16="http://schemas.microsoft.com/office/drawing/2014/main" xmlns="" id="{A37E6373-71A8-4D88-A344-35B1A4C3C877}"/>
                </a:ext>
              </a:extLst>
            </p:cNvPr>
            <p:cNvPicPr>
              <a:picLocks noChangeAspect="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9526" y="0"/>
              <a:ext cx="876298" cy="607807"/>
            </a:xfrm>
            <a:prstGeom prst="rect">
              <a:avLst/>
            </a:prstGeom>
          </p:spPr>
        </p:pic>
        <p:pic>
          <p:nvPicPr>
            <p:cNvPr id="68" name="Picture 67">
              <a:extLst>
                <a:ext uri="{FF2B5EF4-FFF2-40B4-BE49-F238E27FC236}">
                  <a16:creationId xmlns:a16="http://schemas.microsoft.com/office/drawing/2014/main" xmlns="" id="{871E1EAE-D502-4FB6-B1A4-F193C9E4FD2B}"/>
                </a:ext>
              </a:extLst>
            </p:cNvPr>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 y="561974"/>
              <a:ext cx="885824" cy="590041"/>
            </a:xfrm>
            <a:prstGeom prst="rect">
              <a:avLst/>
            </a:prstGeom>
          </p:spPr>
        </p:pic>
        <p:pic>
          <p:nvPicPr>
            <p:cNvPr id="7196" name="Picture 68">
              <a:extLst>
                <a:ext uri="{FF2B5EF4-FFF2-40B4-BE49-F238E27FC236}">
                  <a16:creationId xmlns:a16="http://schemas.microsoft.com/office/drawing/2014/main" xmlns="" id="{55B7055D-D765-46EF-B5CE-40016804912D}"/>
                </a:ext>
              </a:extLst>
            </p:cNvPr>
            <p:cNvPicPr>
              <a:picLocks noChangeAspect="1"/>
            </p:cNvPicPr>
            <p:nvPr/>
          </p:nvPicPr>
          <p:blipFill>
            <a:blip r:embed="rId10">
              <a:extLst>
                <a:ext uri="{28A0092B-C50C-407E-A947-70E740481C1C}">
                  <a14:useLocalDpi xmlns:a14="http://schemas.microsoft.com/office/drawing/2010/main" val="0"/>
                </a:ext>
              </a:extLst>
            </a:blip>
            <a:srcRect t="9593" b="32"/>
            <a:stretch>
              <a:fillRect/>
            </a:stretch>
          </p:blipFill>
          <p:spPr bwMode="auto">
            <a:xfrm>
              <a:off x="2940787" y="1313837"/>
              <a:ext cx="2745641" cy="7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69">
              <a:extLst>
                <a:ext uri="{FF2B5EF4-FFF2-40B4-BE49-F238E27FC236}">
                  <a16:creationId xmlns:a16="http://schemas.microsoft.com/office/drawing/2014/main" xmlns="" id="{6D58D8B9-BD21-4F52-81AA-D08AF1A9B2AE}"/>
                </a:ext>
              </a:extLst>
            </p:cNvPr>
            <p:cNvPicPr>
              <a:picLocks noChangeAspect="1"/>
            </p:cNvPicPr>
            <p:nvPr/>
          </p:nvPicPr>
          <p:blipFill>
            <a:blip r:embed="rId11">
              <a:extLst>
                <a:ext uri="{28A0092B-C50C-407E-A947-70E740481C1C}">
                  <a14:useLocalDpi xmlns:a14="http://schemas.microsoft.com/office/drawing/2010/main" val="0"/>
                </a:ext>
              </a:extLst>
            </a:blip>
            <a:srcRect t="9348" b="31"/>
            <a:stretch>
              <a:fillRect/>
            </a:stretch>
          </p:blipFill>
          <p:spPr bwMode="auto">
            <a:xfrm>
              <a:off x="61296" y="1313278"/>
              <a:ext cx="2519195" cy="76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8" name="Text Box 12">
              <a:extLst>
                <a:ext uri="{FF2B5EF4-FFF2-40B4-BE49-F238E27FC236}">
                  <a16:creationId xmlns:a16="http://schemas.microsoft.com/office/drawing/2014/main" xmlns="" id="{F106B810-913D-4C47-9F92-E33CC9AB38F8}"/>
                </a:ext>
              </a:extLst>
            </p:cNvPr>
            <p:cNvSpPr txBox="1">
              <a:spLocks noChangeArrowheads="1"/>
            </p:cNvSpPr>
            <p:nvPr/>
          </p:nvSpPr>
          <p:spPr bwMode="auto">
            <a:xfrm>
              <a:off x="0" y="169619"/>
              <a:ext cx="88582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sz="1200" b="1">
                  <a:latin typeface="UTM Times" panose="02040603050506020204" pitchFamily="18" charset="0"/>
                  <a:cs typeface="Calibri" panose="020F0502020204030204" pitchFamily="34" charset="0"/>
                </a:rPr>
                <a:t>1. </a:t>
              </a:r>
              <a:r>
                <a:rPr lang="en-US" altLang="vi-VN" sz="1200" b="1">
                  <a:solidFill>
                    <a:srgbClr val="FF0000"/>
                  </a:solidFill>
                  <a:latin typeface="UTM Times" panose="02040603050506020204" pitchFamily="18" charset="0"/>
                  <a:cs typeface="Calibri" panose="020F0502020204030204" pitchFamily="34" charset="0"/>
                </a:rPr>
                <a:t>cdai</a:t>
              </a:r>
              <a:endParaRPr lang="en-US" altLang="vi-VN" sz="1200">
                <a:latin typeface="Times New Roman" panose="02020603050405020304" pitchFamily="18" charset="0"/>
                <a:cs typeface="Times New Roman" panose="02020603050405020304" pitchFamily="18" charset="0"/>
              </a:endParaRPr>
            </a:p>
          </p:txBody>
        </p:sp>
        <p:sp>
          <p:nvSpPr>
            <p:cNvPr id="7199" name="Text Box 12">
              <a:extLst>
                <a:ext uri="{FF2B5EF4-FFF2-40B4-BE49-F238E27FC236}">
                  <a16:creationId xmlns:a16="http://schemas.microsoft.com/office/drawing/2014/main" xmlns="" id="{70DCD209-AF68-4DB6-ACF4-E94D610D3DF7}"/>
                </a:ext>
              </a:extLst>
            </p:cNvPr>
            <p:cNvSpPr txBox="1">
              <a:spLocks noChangeArrowheads="1"/>
            </p:cNvSpPr>
            <p:nvPr/>
          </p:nvSpPr>
          <p:spPr bwMode="auto">
            <a:xfrm>
              <a:off x="850419" y="169614"/>
              <a:ext cx="130223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sz="1200" b="1">
                  <a:latin typeface="UTM Times" panose="02040603050506020204" pitchFamily="18" charset="0"/>
                  <a:cs typeface="Calibri" panose="020F0502020204030204" pitchFamily="34" charset="0"/>
                </a:rPr>
                <a:t>2. </a:t>
              </a:r>
              <a:r>
                <a:rPr lang="en-US" altLang="vi-VN" sz="1200" b="1">
                  <a:solidFill>
                    <a:srgbClr val="FF0000"/>
                  </a:solidFill>
                  <a:latin typeface="UTM Times" panose="02040603050506020204" pitchFamily="18" charset="0"/>
                  <a:cs typeface="Calibri" panose="020F0502020204030204" pitchFamily="34" charset="0"/>
                </a:rPr>
                <a:t>thoi_gian</a:t>
              </a:r>
              <a:endParaRPr lang="en-US" altLang="vi-VN" sz="1200">
                <a:latin typeface="Times New Roman" panose="02020603050405020304" pitchFamily="18" charset="0"/>
                <a:cs typeface="Times New Roman" panose="02020603050405020304" pitchFamily="18" charset="0"/>
              </a:endParaRPr>
            </a:p>
          </p:txBody>
        </p:sp>
        <p:sp>
          <p:nvSpPr>
            <p:cNvPr id="7200" name="Text Box 12">
              <a:extLst>
                <a:ext uri="{FF2B5EF4-FFF2-40B4-BE49-F238E27FC236}">
                  <a16:creationId xmlns:a16="http://schemas.microsoft.com/office/drawing/2014/main" xmlns="" id="{D90E7E38-7ED6-4D1B-B3B3-43ADC641F889}"/>
                </a:ext>
              </a:extLst>
            </p:cNvPr>
            <p:cNvSpPr txBox="1">
              <a:spLocks noChangeArrowheads="1"/>
            </p:cNvSpPr>
            <p:nvPr/>
          </p:nvSpPr>
          <p:spPr bwMode="auto">
            <a:xfrm>
              <a:off x="1996691" y="169614"/>
              <a:ext cx="10763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sz="1200" b="1">
                  <a:latin typeface="UTM Times" panose="02040603050506020204" pitchFamily="18" charset="0"/>
                  <a:cs typeface="Calibri" panose="020F0502020204030204" pitchFamily="34" charset="0"/>
                </a:rPr>
                <a:t>3. </a:t>
              </a:r>
              <a:r>
                <a:rPr lang="en-US" altLang="vi-VN" sz="1200" b="1">
                  <a:solidFill>
                    <a:srgbClr val="FF0000"/>
                  </a:solidFill>
                  <a:latin typeface="UTM Times" panose="02040603050506020204" pitchFamily="18" charset="0"/>
                  <a:cs typeface="Calibri" panose="020F0502020204030204" pitchFamily="34" charset="0"/>
                </a:rPr>
                <a:t>Bai_1</a:t>
              </a:r>
              <a:endParaRPr lang="en-US" altLang="vi-VN" sz="1200">
                <a:latin typeface="Times New Roman" panose="02020603050405020304" pitchFamily="18" charset="0"/>
                <a:cs typeface="Times New Roman" panose="02020603050405020304" pitchFamily="18" charset="0"/>
              </a:endParaRPr>
            </a:p>
          </p:txBody>
        </p:sp>
        <p:sp>
          <p:nvSpPr>
            <p:cNvPr id="7201" name="Text Box 12">
              <a:extLst>
                <a:ext uri="{FF2B5EF4-FFF2-40B4-BE49-F238E27FC236}">
                  <a16:creationId xmlns:a16="http://schemas.microsoft.com/office/drawing/2014/main" xmlns="" id="{3A53E9EB-5F97-4F87-A742-78DE69605550}"/>
                </a:ext>
              </a:extLst>
            </p:cNvPr>
            <p:cNvSpPr txBox="1">
              <a:spLocks noChangeArrowheads="1"/>
            </p:cNvSpPr>
            <p:nvPr/>
          </p:nvSpPr>
          <p:spPr bwMode="auto">
            <a:xfrm>
              <a:off x="2957354" y="159962"/>
              <a:ext cx="9048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sz="1200" b="1">
                  <a:latin typeface="UTM Times" panose="02040603050506020204" pitchFamily="18" charset="0"/>
                  <a:cs typeface="Calibri" panose="020F0502020204030204" pitchFamily="34" charset="0"/>
                </a:rPr>
                <a:t>4. </a:t>
              </a:r>
              <a:r>
                <a:rPr lang="en-US" altLang="vi-VN" sz="1200" b="1">
                  <a:solidFill>
                    <a:srgbClr val="FF0000"/>
                  </a:solidFill>
                  <a:latin typeface="UTM Times" panose="02040603050506020204" pitchFamily="18" charset="0"/>
                  <a:cs typeface="Calibri" panose="020F0502020204030204" pitchFamily="34" charset="0"/>
                </a:rPr>
                <a:t>8A1</a:t>
              </a:r>
              <a:endParaRPr lang="en-US" altLang="vi-VN" sz="1200">
                <a:latin typeface="Times New Roman" panose="02020603050405020304" pitchFamily="18" charset="0"/>
                <a:cs typeface="Times New Roman" panose="02020603050405020304" pitchFamily="18" charset="0"/>
              </a:endParaRPr>
            </a:p>
          </p:txBody>
        </p:sp>
        <p:sp>
          <p:nvSpPr>
            <p:cNvPr id="7202" name="Text Box 12">
              <a:extLst>
                <a:ext uri="{FF2B5EF4-FFF2-40B4-BE49-F238E27FC236}">
                  <a16:creationId xmlns:a16="http://schemas.microsoft.com/office/drawing/2014/main" xmlns="" id="{A41F6785-DB64-4941-A5B4-72404D22A02D}"/>
                </a:ext>
              </a:extLst>
            </p:cNvPr>
            <p:cNvSpPr txBox="1">
              <a:spLocks noChangeArrowheads="1"/>
            </p:cNvSpPr>
            <p:nvPr/>
          </p:nvSpPr>
          <p:spPr bwMode="auto">
            <a:xfrm>
              <a:off x="0" y="750324"/>
              <a:ext cx="9721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sz="1200" b="1">
                  <a:latin typeface="UTM Times" panose="02040603050506020204" pitchFamily="18" charset="0"/>
                  <a:cs typeface="Calibri" panose="020F0502020204030204" pitchFamily="34" charset="0"/>
                </a:rPr>
                <a:t>7. </a:t>
              </a:r>
              <a:r>
                <a:rPr lang="en-US" altLang="vi-VN" sz="1200" b="1">
                  <a:solidFill>
                    <a:srgbClr val="FF0000"/>
                  </a:solidFill>
                  <a:latin typeface="UTM Times" panose="02040603050506020204" pitchFamily="18" charset="0"/>
                  <a:cs typeface="Calibri" panose="020F0502020204030204" pitchFamily="34" charset="0"/>
                </a:rPr>
                <a:t>ChuVi</a:t>
              </a:r>
              <a:endParaRPr lang="en-US" altLang="vi-VN" sz="1200">
                <a:latin typeface="Times New Roman" panose="02020603050405020304" pitchFamily="18" charset="0"/>
                <a:cs typeface="Times New Roman" panose="02020603050405020304" pitchFamily="18" charset="0"/>
              </a:endParaRPr>
            </a:p>
          </p:txBody>
        </p:sp>
        <p:sp>
          <p:nvSpPr>
            <p:cNvPr id="7203" name="Text Box 12">
              <a:extLst>
                <a:ext uri="{FF2B5EF4-FFF2-40B4-BE49-F238E27FC236}">
                  <a16:creationId xmlns:a16="http://schemas.microsoft.com/office/drawing/2014/main" xmlns="" id="{C95A22C3-FF1B-4715-8830-5E255210700B}"/>
                </a:ext>
              </a:extLst>
            </p:cNvPr>
            <p:cNvSpPr txBox="1">
              <a:spLocks noChangeArrowheads="1"/>
            </p:cNvSpPr>
            <p:nvPr/>
          </p:nvSpPr>
          <p:spPr bwMode="auto">
            <a:xfrm>
              <a:off x="4781553" y="168619"/>
              <a:ext cx="9048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sz="1200" b="1">
                  <a:latin typeface="UTM Times" panose="02040603050506020204" pitchFamily="18" charset="0"/>
                  <a:cs typeface="Calibri" panose="020F0502020204030204" pitchFamily="34" charset="0"/>
                </a:rPr>
                <a:t>6. </a:t>
              </a:r>
              <a:r>
                <a:rPr lang="en-US" altLang="vi-VN" sz="1200" b="1">
                  <a:solidFill>
                    <a:srgbClr val="FF0000"/>
                  </a:solidFill>
                  <a:latin typeface="UTM Times" panose="02040603050506020204" pitchFamily="18" charset="0"/>
                  <a:cs typeface="Calibri" panose="020F0502020204030204" pitchFamily="34" charset="0"/>
                </a:rPr>
                <a:t>so luong</a:t>
              </a:r>
              <a:endParaRPr lang="en-US" altLang="vi-VN" sz="1200">
                <a:latin typeface="Times New Roman" panose="02020603050405020304" pitchFamily="18" charset="0"/>
                <a:cs typeface="Times New Roman" panose="02020603050405020304" pitchFamily="18" charset="0"/>
              </a:endParaRPr>
            </a:p>
          </p:txBody>
        </p:sp>
        <p:sp>
          <p:nvSpPr>
            <p:cNvPr id="7204" name="Text Box 12">
              <a:extLst>
                <a:ext uri="{FF2B5EF4-FFF2-40B4-BE49-F238E27FC236}">
                  <a16:creationId xmlns:a16="http://schemas.microsoft.com/office/drawing/2014/main" xmlns="" id="{504A9575-41BC-4F2E-91F2-AD034E56261B}"/>
                </a:ext>
              </a:extLst>
            </p:cNvPr>
            <p:cNvSpPr txBox="1">
              <a:spLocks noChangeArrowheads="1"/>
            </p:cNvSpPr>
            <p:nvPr/>
          </p:nvSpPr>
          <p:spPr bwMode="auto">
            <a:xfrm>
              <a:off x="3874690" y="159964"/>
              <a:ext cx="9048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sz="1200" b="1">
                  <a:latin typeface="UTM Times" panose="02040603050506020204" pitchFamily="18" charset="0"/>
                  <a:cs typeface="Calibri" panose="020F0502020204030204" pitchFamily="34" charset="0"/>
                </a:rPr>
                <a:t>5. </a:t>
              </a:r>
              <a:r>
                <a:rPr lang="en-US" altLang="vi-VN" sz="1200" b="1">
                  <a:solidFill>
                    <a:srgbClr val="FF0000"/>
                  </a:solidFill>
                  <a:latin typeface="UTM Times" panose="02040603050506020204" pitchFamily="18" charset="0"/>
                  <a:cs typeface="Calibri" panose="020F0502020204030204" pitchFamily="34" charset="0"/>
                </a:rPr>
                <a:t>b1</a:t>
              </a:r>
              <a:endParaRPr lang="en-US" altLang="vi-VN" sz="1200">
                <a:latin typeface="Times New Roman" panose="02020603050405020304" pitchFamily="18" charset="0"/>
                <a:cs typeface="Times New Roman" panose="02020603050405020304" pitchFamily="18" charset="0"/>
              </a:endParaRPr>
            </a:p>
          </p:txBody>
        </p:sp>
        <p:sp>
          <p:nvSpPr>
            <p:cNvPr id="7205" name="Text Box 12">
              <a:extLst>
                <a:ext uri="{FF2B5EF4-FFF2-40B4-BE49-F238E27FC236}">
                  <a16:creationId xmlns:a16="http://schemas.microsoft.com/office/drawing/2014/main" xmlns="" id="{FB99F360-ED05-408F-8090-57900BC39104}"/>
                </a:ext>
              </a:extLst>
            </p:cNvPr>
            <p:cNvSpPr txBox="1">
              <a:spLocks noChangeArrowheads="1"/>
            </p:cNvSpPr>
            <p:nvPr/>
          </p:nvSpPr>
          <p:spPr bwMode="auto">
            <a:xfrm>
              <a:off x="3874690" y="723749"/>
              <a:ext cx="128229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ts val="1600"/>
                </a:lnSpc>
                <a:spcAft>
                  <a:spcPts val="400"/>
                </a:spcAft>
              </a:pPr>
              <a:r>
                <a:rPr lang="en-US" altLang="vi-VN" sz="1200" b="1">
                  <a:latin typeface="UTM Times" panose="02040603050506020204" pitchFamily="18" charset="0"/>
                  <a:cs typeface="Calibri" panose="020F0502020204030204" pitchFamily="34" charset="0"/>
                </a:rPr>
                <a:t>11. </a:t>
              </a:r>
              <a:r>
                <a:rPr lang="en-US" altLang="vi-VN" sz="1200" b="1">
                  <a:solidFill>
                    <a:srgbClr val="FF0000"/>
                  </a:solidFill>
                  <a:latin typeface="UTM Times" panose="02040603050506020204" pitchFamily="18" charset="0"/>
                  <a:cs typeface="Calibri" panose="020F0502020204030204" pitchFamily="34" charset="0"/>
                </a:rPr>
                <a:t>trai_tim</a:t>
              </a:r>
              <a:endParaRPr lang="en-US" altLang="vi-VN" sz="1200">
                <a:latin typeface="Times New Roman" panose="02020603050405020304" pitchFamily="18" charset="0"/>
                <a:cs typeface="Times New Roman" panose="02020603050405020304" pitchFamily="18" charset="0"/>
              </a:endParaRPr>
            </a:p>
          </p:txBody>
        </p:sp>
        <p:sp>
          <p:nvSpPr>
            <p:cNvPr id="7206" name="Text Box 12">
              <a:extLst>
                <a:ext uri="{FF2B5EF4-FFF2-40B4-BE49-F238E27FC236}">
                  <a16:creationId xmlns:a16="http://schemas.microsoft.com/office/drawing/2014/main" xmlns="" id="{04CDCFC1-E6FE-463F-B589-7AAB5974C13B}"/>
                </a:ext>
              </a:extLst>
            </p:cNvPr>
            <p:cNvSpPr txBox="1">
              <a:spLocks noChangeArrowheads="1"/>
            </p:cNvSpPr>
            <p:nvPr/>
          </p:nvSpPr>
          <p:spPr bwMode="auto">
            <a:xfrm>
              <a:off x="2714625" y="723751"/>
              <a:ext cx="14763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sz="1200" b="1">
                  <a:latin typeface="UTM Times" panose="02040603050506020204" pitchFamily="18" charset="0"/>
                  <a:cs typeface="Calibri" panose="020F0502020204030204" pitchFamily="34" charset="0"/>
                </a:rPr>
                <a:t>10. </a:t>
              </a:r>
              <a:r>
                <a:rPr lang="en-US" altLang="vi-VN" sz="1200" b="1">
                  <a:solidFill>
                    <a:srgbClr val="FF0000"/>
                  </a:solidFill>
                  <a:latin typeface="UTM Times" panose="02040603050506020204" pitchFamily="18" charset="0"/>
                  <a:cs typeface="Calibri" panose="020F0502020204030204" pitchFamily="34" charset="0"/>
                </a:rPr>
                <a:t>ban kinh</a:t>
              </a:r>
              <a:endParaRPr lang="en-US" altLang="vi-VN" sz="1200">
                <a:latin typeface="Times New Roman" panose="02020603050405020304" pitchFamily="18" charset="0"/>
                <a:cs typeface="Times New Roman" panose="02020603050405020304" pitchFamily="18" charset="0"/>
              </a:endParaRPr>
            </a:p>
          </p:txBody>
        </p:sp>
        <p:sp>
          <p:nvSpPr>
            <p:cNvPr id="7207" name="Text Box 12">
              <a:extLst>
                <a:ext uri="{FF2B5EF4-FFF2-40B4-BE49-F238E27FC236}">
                  <a16:creationId xmlns:a16="http://schemas.microsoft.com/office/drawing/2014/main" xmlns="" id="{76370F74-9EBE-4052-A2EE-A20A292025F0}"/>
                </a:ext>
              </a:extLst>
            </p:cNvPr>
            <p:cNvSpPr txBox="1">
              <a:spLocks noChangeArrowheads="1"/>
            </p:cNvSpPr>
            <p:nvPr/>
          </p:nvSpPr>
          <p:spPr bwMode="auto">
            <a:xfrm>
              <a:off x="2200274" y="723753"/>
              <a:ext cx="7405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ts val="1600"/>
                </a:lnSpc>
                <a:spcAft>
                  <a:spcPts val="400"/>
                </a:spcAft>
              </a:pPr>
              <a:r>
                <a:rPr lang="en-US" altLang="vi-VN" sz="1200" b="1">
                  <a:latin typeface="UTM Times" panose="02040603050506020204" pitchFamily="18" charset="0"/>
                  <a:cs typeface="Calibri" panose="020F0502020204030204" pitchFamily="34" charset="0"/>
                </a:rPr>
                <a:t>9. </a:t>
              </a:r>
              <a:r>
                <a:rPr lang="en-US" altLang="vi-VN" sz="1200" b="1">
                  <a:solidFill>
                    <a:srgbClr val="FF0000"/>
                  </a:solidFill>
                  <a:latin typeface="UTM Times" panose="02040603050506020204" pitchFamily="18" charset="0"/>
                  <a:cs typeface="Calibri" panose="020F0502020204030204" pitchFamily="34" charset="0"/>
                </a:rPr>
                <a:t>@nh</a:t>
              </a:r>
              <a:endParaRPr lang="en-US" altLang="vi-VN" sz="1200">
                <a:latin typeface="Times New Roman" panose="02020603050405020304" pitchFamily="18" charset="0"/>
                <a:cs typeface="Times New Roman" panose="02020603050405020304" pitchFamily="18" charset="0"/>
              </a:endParaRPr>
            </a:p>
          </p:txBody>
        </p:sp>
        <p:sp>
          <p:nvSpPr>
            <p:cNvPr id="7208" name="Text Box 12">
              <a:extLst>
                <a:ext uri="{FF2B5EF4-FFF2-40B4-BE49-F238E27FC236}">
                  <a16:creationId xmlns:a16="http://schemas.microsoft.com/office/drawing/2014/main" xmlns="" id="{FE184A1C-935D-403D-B751-590B824CBC0C}"/>
                </a:ext>
              </a:extLst>
            </p:cNvPr>
            <p:cNvSpPr txBox="1">
              <a:spLocks noChangeArrowheads="1"/>
            </p:cNvSpPr>
            <p:nvPr/>
          </p:nvSpPr>
          <p:spPr bwMode="auto">
            <a:xfrm>
              <a:off x="4727025" y="723621"/>
              <a:ext cx="10070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sz="1200" b="1">
                  <a:latin typeface="UTM Times" panose="02040603050506020204" pitchFamily="18" charset="0"/>
                  <a:cs typeface="Calibri" panose="020F0502020204030204" pitchFamily="34" charset="0"/>
                </a:rPr>
                <a:t>12.</a:t>
              </a:r>
              <a:r>
                <a:rPr lang="en-US" altLang="vi-VN" sz="1200" b="1">
                  <a:solidFill>
                    <a:srgbClr val="FF0000"/>
                  </a:solidFill>
                  <a:latin typeface="UTM Times" panose="02040603050506020204" pitchFamily="18" charset="0"/>
                  <a:cs typeface="Calibri" panose="020F0502020204030204" pitchFamily="34" charset="0"/>
                </a:rPr>
                <a:t> #1</a:t>
              </a:r>
              <a:endParaRPr lang="en-US" altLang="vi-VN" sz="1200">
                <a:latin typeface="Times New Roman" panose="02020603050405020304" pitchFamily="18" charset="0"/>
                <a:cs typeface="Times New Roman" panose="02020603050405020304" pitchFamily="18" charset="0"/>
              </a:endParaRPr>
            </a:p>
          </p:txBody>
        </p:sp>
        <p:sp>
          <p:nvSpPr>
            <p:cNvPr id="7209" name="Text Box 12">
              <a:extLst>
                <a:ext uri="{FF2B5EF4-FFF2-40B4-BE49-F238E27FC236}">
                  <a16:creationId xmlns:a16="http://schemas.microsoft.com/office/drawing/2014/main" xmlns="" id="{82A02672-D8AC-403E-AB5C-D14409BD7AB0}"/>
                </a:ext>
              </a:extLst>
            </p:cNvPr>
            <p:cNvSpPr txBox="1">
              <a:spLocks noChangeArrowheads="1"/>
            </p:cNvSpPr>
            <p:nvPr/>
          </p:nvSpPr>
          <p:spPr bwMode="auto">
            <a:xfrm>
              <a:off x="1030254" y="736096"/>
              <a:ext cx="11525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ts val="1600"/>
                </a:lnSpc>
                <a:spcAft>
                  <a:spcPts val="400"/>
                </a:spcAft>
              </a:pPr>
              <a:r>
                <a:rPr lang="en-US" altLang="vi-VN" sz="1200" b="1">
                  <a:latin typeface="UTM Times" panose="02040603050506020204" pitchFamily="18" charset="0"/>
                  <a:cs typeface="Calibri" panose="020F0502020204030204" pitchFamily="34" charset="0"/>
                </a:rPr>
                <a:t>8. </a:t>
              </a:r>
              <a:r>
                <a:rPr lang="en-US" altLang="vi-VN" sz="1200" b="1">
                  <a:solidFill>
                    <a:srgbClr val="FF0000"/>
                  </a:solidFill>
                  <a:latin typeface="UTM Times" panose="02040603050506020204" pitchFamily="18" charset="0"/>
                  <a:cs typeface="Calibri" panose="020F0502020204030204" pitchFamily="34" charset="0"/>
                </a:rPr>
                <a:t>Tam Giac</a:t>
              </a:r>
              <a:endParaRPr lang="en-US" altLang="vi-VN" sz="1200">
                <a:latin typeface="Times New Roman" panose="02020603050405020304" pitchFamily="18" charset="0"/>
                <a:cs typeface="Times New Roman" panose="02020603050405020304" pitchFamily="18" charset="0"/>
              </a:endParaRPr>
            </a:p>
          </p:txBody>
        </p:sp>
        <p:pic>
          <p:nvPicPr>
            <p:cNvPr id="7210" name="Picture 82">
              <a:extLst>
                <a:ext uri="{FF2B5EF4-FFF2-40B4-BE49-F238E27FC236}">
                  <a16:creationId xmlns:a16="http://schemas.microsoft.com/office/drawing/2014/main" xmlns="" id="{93647E4A-0A49-46F9-B4BC-2DEC5DF153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2316" y="1333090"/>
              <a:ext cx="216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1" name="Picture 83">
              <a:extLst>
                <a:ext uri="{FF2B5EF4-FFF2-40B4-BE49-F238E27FC236}">
                  <a16:creationId xmlns:a16="http://schemas.microsoft.com/office/drawing/2014/main" xmlns="" id="{1FBBAB68-F6E9-402C-A2D1-CBC5860D338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32025" y="1333784"/>
              <a:ext cx="216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2" name="Text Box 12">
              <a:extLst>
                <a:ext uri="{FF2B5EF4-FFF2-40B4-BE49-F238E27FC236}">
                  <a16:creationId xmlns:a16="http://schemas.microsoft.com/office/drawing/2014/main" xmlns="" id="{A209071F-2B16-4004-BB41-3233ADAF8736}"/>
                </a:ext>
              </a:extLst>
            </p:cNvPr>
            <p:cNvSpPr txBox="1">
              <a:spLocks noChangeArrowheads="1"/>
            </p:cNvSpPr>
            <p:nvPr/>
          </p:nvSpPr>
          <p:spPr bwMode="auto">
            <a:xfrm>
              <a:off x="338811" y="1332637"/>
              <a:ext cx="2241679" cy="74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b="1" i="1">
                  <a:latin typeface="UTM Times" panose="02040603050506020204" pitchFamily="18" charset="0"/>
                  <a:cs typeface="Calibri" panose="020F0502020204030204" pitchFamily="34" charset="0"/>
                </a:rPr>
                <a:t>Tên hợp lệ:</a:t>
              </a:r>
              <a:endParaRPr lang="en-US" altLang="vi-VN">
                <a:latin typeface="Times New Roman" panose="02020603050405020304" pitchFamily="18" charset="0"/>
                <a:cs typeface="Times New Roman" panose="02020603050405020304" pitchFamily="18" charset="0"/>
              </a:endParaRPr>
            </a:p>
            <a:p>
              <a:pPr eaLnBrk="1" hangingPunct="1">
                <a:spcAft>
                  <a:spcPts val="400"/>
                </a:spcAft>
              </a:pPr>
              <a:r>
                <a:rPr lang="en-US" altLang="vi-VN" b="1">
                  <a:solidFill>
                    <a:srgbClr val="0070C0"/>
                  </a:solidFill>
                  <a:latin typeface="UTM Isadora" panose="02040603050506020204" pitchFamily="18" charset="0"/>
                  <a:cs typeface="Calibri" panose="020F0502020204030204" pitchFamily="34" charset="0"/>
                </a:rPr>
                <a:t>1</a:t>
              </a:r>
              <a:r>
                <a:rPr lang="en-US" altLang="vi-VN">
                  <a:latin typeface="UTM Times" panose="02040603050506020204" pitchFamily="18" charset="0"/>
                  <a:cs typeface="Calibri" panose="020F0502020204030204" pitchFamily="34" charset="0"/>
                </a:rPr>
                <a:t>, ..............................</a:t>
              </a:r>
              <a:endParaRPr lang="en-US" altLang="vi-VN">
                <a:latin typeface="Times New Roman" panose="02020603050405020304" pitchFamily="18" charset="0"/>
                <a:cs typeface="Times New Roman" panose="02020603050405020304" pitchFamily="18" charset="0"/>
              </a:endParaRPr>
            </a:p>
          </p:txBody>
        </p:sp>
        <p:sp>
          <p:nvSpPr>
            <p:cNvPr id="7213" name="Text Box 12">
              <a:extLst>
                <a:ext uri="{FF2B5EF4-FFF2-40B4-BE49-F238E27FC236}">
                  <a16:creationId xmlns:a16="http://schemas.microsoft.com/office/drawing/2014/main" xmlns="" id="{8ACA0B44-5E54-4573-BD22-FCBD03E75B79}"/>
                </a:ext>
              </a:extLst>
            </p:cNvPr>
            <p:cNvSpPr txBox="1">
              <a:spLocks noChangeArrowheads="1"/>
            </p:cNvSpPr>
            <p:nvPr/>
          </p:nvSpPr>
          <p:spPr bwMode="auto">
            <a:xfrm>
              <a:off x="3168521" y="1333860"/>
              <a:ext cx="2238851" cy="6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b="1" i="1">
                  <a:latin typeface="UTM Times" panose="02040603050506020204" pitchFamily="18" charset="0"/>
                  <a:cs typeface="Calibri" panose="020F0502020204030204" pitchFamily="34" charset="0"/>
                </a:rPr>
                <a:t>Tên không hợp lệ:</a:t>
              </a:r>
              <a:endParaRPr lang="en-US" altLang="vi-VN">
                <a:latin typeface="Times New Roman" panose="02020603050405020304" pitchFamily="18" charset="0"/>
                <a:cs typeface="Times New Roman" panose="02020603050405020304" pitchFamily="18" charset="0"/>
              </a:endParaRPr>
            </a:p>
            <a:p>
              <a:pPr eaLnBrk="1" hangingPunct="1">
                <a:spcAft>
                  <a:spcPts val="400"/>
                </a:spcAft>
              </a:pPr>
              <a:r>
                <a:rPr lang="en-US" altLang="vi-VN" b="1">
                  <a:solidFill>
                    <a:srgbClr val="0070C0"/>
                  </a:solidFill>
                  <a:latin typeface="UTM Isadora" panose="02040603050506020204" pitchFamily="18" charset="0"/>
                  <a:cs typeface="Calibri" panose="020F0502020204030204" pitchFamily="34" charset="0"/>
                </a:rPr>
                <a:t>4</a:t>
              </a:r>
              <a:r>
                <a:rPr lang="en-US" altLang="vi-VN">
                  <a:latin typeface="UTM Times" panose="02040603050506020204" pitchFamily="18" charset="0"/>
                  <a:cs typeface="Calibri" panose="020F0502020204030204" pitchFamily="34" charset="0"/>
                </a:rPr>
                <a:t>,.................................</a:t>
              </a:r>
              <a:endParaRPr lang="en-US" altLang="vi-VN">
                <a:latin typeface="Times New Roman" panose="02020603050405020304" pitchFamily="18" charset="0"/>
                <a:cs typeface="Times New Roman" panose="02020603050405020304" pitchFamily="18" charset="0"/>
              </a:endParaRPr>
            </a:p>
          </p:txBody>
        </p:sp>
      </p:grpSp>
      <p:sp>
        <p:nvSpPr>
          <p:cNvPr id="69" name="TextBox 68">
            <a:extLst>
              <a:ext uri="{FF2B5EF4-FFF2-40B4-BE49-F238E27FC236}">
                <a16:creationId xmlns:a16="http://schemas.microsoft.com/office/drawing/2014/main" xmlns="" id="{A28DCE18-4063-4D5D-89E6-0C9851BA8393}"/>
              </a:ext>
            </a:extLst>
          </p:cNvPr>
          <p:cNvSpPr txBox="1">
            <a:spLocks noChangeArrowheads="1"/>
          </p:cNvSpPr>
          <p:nvPr/>
        </p:nvSpPr>
        <p:spPr bwMode="auto">
          <a:xfrm>
            <a:off x="1582738" y="5865813"/>
            <a:ext cx="36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2,</a:t>
            </a:r>
            <a:endParaRPr lang="ru-RU" altLang="vi-VN" b="1">
              <a:solidFill>
                <a:srgbClr val="0070C0"/>
              </a:solidFill>
            </a:endParaRPr>
          </a:p>
        </p:txBody>
      </p:sp>
      <p:sp>
        <p:nvSpPr>
          <p:cNvPr id="70" name="TextBox 69">
            <a:extLst>
              <a:ext uri="{FF2B5EF4-FFF2-40B4-BE49-F238E27FC236}">
                <a16:creationId xmlns:a16="http://schemas.microsoft.com/office/drawing/2014/main" xmlns="" id="{59DB8604-5C83-4B5E-87FB-9C797161A058}"/>
              </a:ext>
            </a:extLst>
          </p:cNvPr>
          <p:cNvSpPr txBox="1">
            <a:spLocks noChangeArrowheads="1"/>
          </p:cNvSpPr>
          <p:nvPr/>
        </p:nvSpPr>
        <p:spPr bwMode="auto">
          <a:xfrm>
            <a:off x="1885950" y="5876925"/>
            <a:ext cx="361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3,</a:t>
            </a:r>
            <a:endParaRPr lang="ru-RU" altLang="vi-VN" b="1">
              <a:solidFill>
                <a:srgbClr val="0070C0"/>
              </a:solidFill>
            </a:endParaRPr>
          </a:p>
        </p:txBody>
      </p:sp>
      <p:sp>
        <p:nvSpPr>
          <p:cNvPr id="71" name="TextBox 70">
            <a:extLst>
              <a:ext uri="{FF2B5EF4-FFF2-40B4-BE49-F238E27FC236}">
                <a16:creationId xmlns:a16="http://schemas.microsoft.com/office/drawing/2014/main" xmlns="" id="{BE33E9BF-31AB-472B-99C9-81F1B68A2BCD}"/>
              </a:ext>
            </a:extLst>
          </p:cNvPr>
          <p:cNvSpPr txBox="1">
            <a:spLocks noChangeArrowheads="1"/>
          </p:cNvSpPr>
          <p:nvPr/>
        </p:nvSpPr>
        <p:spPr bwMode="auto">
          <a:xfrm>
            <a:off x="2247900" y="5876925"/>
            <a:ext cx="36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5,</a:t>
            </a:r>
            <a:endParaRPr lang="ru-RU" altLang="vi-VN" b="1">
              <a:solidFill>
                <a:srgbClr val="0070C0"/>
              </a:solidFill>
            </a:endParaRPr>
          </a:p>
        </p:txBody>
      </p:sp>
      <p:sp>
        <p:nvSpPr>
          <p:cNvPr id="72" name="TextBox 71">
            <a:extLst>
              <a:ext uri="{FF2B5EF4-FFF2-40B4-BE49-F238E27FC236}">
                <a16:creationId xmlns:a16="http://schemas.microsoft.com/office/drawing/2014/main" xmlns="" id="{0B416910-9DDC-4F06-AEA6-030173380A18}"/>
              </a:ext>
            </a:extLst>
          </p:cNvPr>
          <p:cNvSpPr txBox="1">
            <a:spLocks noChangeArrowheads="1"/>
          </p:cNvSpPr>
          <p:nvPr/>
        </p:nvSpPr>
        <p:spPr bwMode="auto">
          <a:xfrm>
            <a:off x="4740275" y="5838825"/>
            <a:ext cx="361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6,</a:t>
            </a:r>
            <a:endParaRPr lang="ru-RU" altLang="vi-VN" b="1">
              <a:solidFill>
                <a:srgbClr val="0070C0"/>
              </a:solidFill>
            </a:endParaRPr>
          </a:p>
        </p:txBody>
      </p:sp>
      <p:sp>
        <p:nvSpPr>
          <p:cNvPr id="73" name="TextBox 72">
            <a:extLst>
              <a:ext uri="{FF2B5EF4-FFF2-40B4-BE49-F238E27FC236}">
                <a16:creationId xmlns:a16="http://schemas.microsoft.com/office/drawing/2014/main" xmlns="" id="{51D31BBE-1E00-4366-8FB9-C150BF393F60}"/>
              </a:ext>
            </a:extLst>
          </p:cNvPr>
          <p:cNvSpPr txBox="1">
            <a:spLocks noChangeArrowheads="1"/>
          </p:cNvSpPr>
          <p:nvPr/>
        </p:nvSpPr>
        <p:spPr bwMode="auto">
          <a:xfrm>
            <a:off x="2546350" y="5876925"/>
            <a:ext cx="36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7,</a:t>
            </a:r>
            <a:endParaRPr lang="ru-RU" altLang="vi-VN" b="1">
              <a:solidFill>
                <a:srgbClr val="0070C0"/>
              </a:solidFill>
            </a:endParaRPr>
          </a:p>
        </p:txBody>
      </p:sp>
      <p:sp>
        <p:nvSpPr>
          <p:cNvPr id="74" name="TextBox 73">
            <a:extLst>
              <a:ext uri="{FF2B5EF4-FFF2-40B4-BE49-F238E27FC236}">
                <a16:creationId xmlns:a16="http://schemas.microsoft.com/office/drawing/2014/main" xmlns="" id="{A50FED05-C6A3-4D36-85C8-C41C08558A34}"/>
              </a:ext>
            </a:extLst>
          </p:cNvPr>
          <p:cNvSpPr txBox="1">
            <a:spLocks noChangeArrowheads="1"/>
          </p:cNvSpPr>
          <p:nvPr/>
        </p:nvSpPr>
        <p:spPr bwMode="auto">
          <a:xfrm>
            <a:off x="5022850" y="5838825"/>
            <a:ext cx="361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8,</a:t>
            </a:r>
            <a:endParaRPr lang="ru-RU" altLang="vi-VN" b="1">
              <a:solidFill>
                <a:srgbClr val="0070C0"/>
              </a:solidFill>
            </a:endParaRPr>
          </a:p>
        </p:txBody>
      </p:sp>
      <p:sp>
        <p:nvSpPr>
          <p:cNvPr id="75" name="TextBox 74">
            <a:extLst>
              <a:ext uri="{FF2B5EF4-FFF2-40B4-BE49-F238E27FC236}">
                <a16:creationId xmlns:a16="http://schemas.microsoft.com/office/drawing/2014/main" xmlns="" id="{F84F701B-BFB3-41F6-8CF8-18F41835165A}"/>
              </a:ext>
            </a:extLst>
          </p:cNvPr>
          <p:cNvSpPr txBox="1">
            <a:spLocks noChangeArrowheads="1"/>
          </p:cNvSpPr>
          <p:nvPr/>
        </p:nvSpPr>
        <p:spPr bwMode="auto">
          <a:xfrm>
            <a:off x="5356225" y="5838825"/>
            <a:ext cx="36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9,</a:t>
            </a:r>
            <a:endParaRPr lang="ru-RU" altLang="vi-VN" b="1">
              <a:solidFill>
                <a:srgbClr val="0070C0"/>
              </a:solidFill>
            </a:endParaRPr>
          </a:p>
        </p:txBody>
      </p:sp>
      <p:sp>
        <p:nvSpPr>
          <p:cNvPr id="76" name="TextBox 75">
            <a:extLst>
              <a:ext uri="{FF2B5EF4-FFF2-40B4-BE49-F238E27FC236}">
                <a16:creationId xmlns:a16="http://schemas.microsoft.com/office/drawing/2014/main" xmlns="" id="{D072AE63-33F2-4FC1-B63C-8406CEC56CDC}"/>
              </a:ext>
            </a:extLst>
          </p:cNvPr>
          <p:cNvSpPr txBox="1">
            <a:spLocks noChangeArrowheads="1"/>
          </p:cNvSpPr>
          <p:nvPr/>
        </p:nvSpPr>
        <p:spPr bwMode="auto">
          <a:xfrm>
            <a:off x="5656263" y="5838825"/>
            <a:ext cx="477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10,</a:t>
            </a:r>
            <a:endParaRPr lang="ru-RU" altLang="vi-VN" b="1">
              <a:solidFill>
                <a:srgbClr val="0070C0"/>
              </a:solidFill>
            </a:endParaRPr>
          </a:p>
        </p:txBody>
      </p:sp>
      <p:sp>
        <p:nvSpPr>
          <p:cNvPr id="77" name="TextBox 76">
            <a:extLst>
              <a:ext uri="{FF2B5EF4-FFF2-40B4-BE49-F238E27FC236}">
                <a16:creationId xmlns:a16="http://schemas.microsoft.com/office/drawing/2014/main" xmlns="" id="{6BB395D2-1681-4654-AE58-99B47D42DD21}"/>
              </a:ext>
            </a:extLst>
          </p:cNvPr>
          <p:cNvSpPr txBox="1">
            <a:spLocks noChangeArrowheads="1"/>
          </p:cNvSpPr>
          <p:nvPr/>
        </p:nvSpPr>
        <p:spPr bwMode="auto">
          <a:xfrm>
            <a:off x="2781300" y="5865813"/>
            <a:ext cx="41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11</a:t>
            </a:r>
            <a:endParaRPr lang="ru-RU" altLang="vi-VN" b="1">
              <a:solidFill>
                <a:srgbClr val="0070C0"/>
              </a:solidFill>
            </a:endParaRPr>
          </a:p>
        </p:txBody>
      </p:sp>
      <p:sp>
        <p:nvSpPr>
          <p:cNvPr id="78" name="TextBox 77">
            <a:extLst>
              <a:ext uri="{FF2B5EF4-FFF2-40B4-BE49-F238E27FC236}">
                <a16:creationId xmlns:a16="http://schemas.microsoft.com/office/drawing/2014/main" xmlns="" id="{2D88DE79-2588-40DE-91E1-A514A10850DA}"/>
              </a:ext>
            </a:extLst>
          </p:cNvPr>
          <p:cNvSpPr txBox="1">
            <a:spLocks noChangeArrowheads="1"/>
          </p:cNvSpPr>
          <p:nvPr/>
        </p:nvSpPr>
        <p:spPr bwMode="auto">
          <a:xfrm>
            <a:off x="6057900" y="5838825"/>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12</a:t>
            </a:r>
            <a:endParaRPr lang="ru-RU" altLang="vi-VN"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down)">
                                      <p:cBhvr>
                                        <p:cTn id="12" dur="500"/>
                                        <p:tgtEl>
                                          <p:spTgt spid="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down)">
                                      <p:cBhvr>
                                        <p:cTn id="17" dur="500"/>
                                        <p:tgtEl>
                                          <p:spTgt spid="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down)">
                                      <p:cBhvr>
                                        <p:cTn id="22" dur="500"/>
                                        <p:tgtEl>
                                          <p:spTgt spid="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down)">
                                      <p:cBhvr>
                                        <p:cTn id="27" dur="500"/>
                                        <p:tgtEl>
                                          <p:spTgt spid="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down)">
                                      <p:cBhvr>
                                        <p:cTn id="32" dur="500"/>
                                        <p:tgtEl>
                                          <p:spTgt spid="7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down)">
                                      <p:cBhvr>
                                        <p:cTn id="37" dur="500"/>
                                        <p:tgtEl>
                                          <p:spTgt spid="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wipe(down)">
                                      <p:cBhvr>
                                        <p:cTn id="42" dur="500"/>
                                        <p:tgtEl>
                                          <p:spTgt spid="7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wipe(down)">
                                      <p:cBhvr>
                                        <p:cTn id="47" dur="500"/>
                                        <p:tgtEl>
                                          <p:spTgt spid="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down)">
                                      <p:cBhvr>
                                        <p:cTn id="5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4" grpId="0"/>
      <p:bldP spid="75" grpId="0"/>
      <p:bldP spid="76" grpId="0"/>
      <p:bldP spid="77" grpId="0"/>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43A37B42-E3C0-481A-86A9-75E5AF3F7D66}"/>
              </a:ext>
            </a:extLst>
          </p:cNvPr>
          <p:cNvSpPr>
            <a:spLocks noGrp="1"/>
          </p:cNvSpPr>
          <p:nvPr>
            <p:ph type="title"/>
          </p:nvPr>
        </p:nvSpPr>
        <p:spPr/>
        <p:txBody>
          <a:bodyPr/>
          <a:lstStyle/>
          <a:p>
            <a:pPr eaLnBrk="1" hangingPunct="1"/>
            <a:r>
              <a:rPr lang="en-US" altLang="vi-VN"/>
              <a:t>3. Tìm hiểu cấu trúc chung của một chương trình Pascal</a:t>
            </a:r>
          </a:p>
        </p:txBody>
      </p:sp>
      <p:sp>
        <p:nvSpPr>
          <p:cNvPr id="8195" name="Rectangle 5">
            <a:extLst>
              <a:ext uri="{FF2B5EF4-FFF2-40B4-BE49-F238E27FC236}">
                <a16:creationId xmlns:a16="http://schemas.microsoft.com/office/drawing/2014/main" xmlns="" id="{365ACC4E-D428-440A-B69D-1E9D8848A496}"/>
              </a:ext>
            </a:extLst>
          </p:cNvPr>
          <p:cNvSpPr>
            <a:spLocks noChangeArrowheads="1"/>
          </p:cNvSpPr>
          <p:nvPr/>
        </p:nvSpPr>
        <p:spPr bwMode="auto">
          <a:xfrm>
            <a:off x="985838" y="2055813"/>
            <a:ext cx="68738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ru-RU" altLang="vi-VN"/>
          </a:p>
        </p:txBody>
      </p:sp>
      <p:pic>
        <p:nvPicPr>
          <p:cNvPr id="8196" name="Picture 6">
            <a:extLst>
              <a:ext uri="{FF2B5EF4-FFF2-40B4-BE49-F238E27FC236}">
                <a16:creationId xmlns:a16="http://schemas.microsoft.com/office/drawing/2014/main" xmlns="" id="{67002590-F824-4638-AD33-7312194CA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75" y="2055813"/>
            <a:ext cx="2484438"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3">
            <a:extLst>
              <a:ext uri="{FF2B5EF4-FFF2-40B4-BE49-F238E27FC236}">
                <a16:creationId xmlns:a16="http://schemas.microsoft.com/office/drawing/2014/main" xmlns="" id="{A8C9393C-8F5D-4429-8137-77A400C95B13}"/>
              </a:ext>
            </a:extLst>
          </p:cNvPr>
          <p:cNvSpPr txBox="1">
            <a:spLocks noChangeArrowheads="1"/>
          </p:cNvSpPr>
          <p:nvPr/>
        </p:nvSpPr>
        <p:spPr bwMode="auto">
          <a:xfrm>
            <a:off x="2509838" y="2205038"/>
            <a:ext cx="1657350" cy="433387"/>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sz="1600" b="1">
                <a:latin typeface="UTM Times" panose="02040603050506020204" pitchFamily="18" charset="0"/>
                <a:cs typeface="Calibri" panose="020F0502020204030204" pitchFamily="34" charset="0"/>
              </a:rPr>
              <a:t>Phần khai báo</a:t>
            </a:r>
            <a:endParaRPr lang="en-US" altLang="vi-VN" sz="1600">
              <a:latin typeface="Times New Roman" panose="02020603050405020304" pitchFamily="18" charset="0"/>
              <a:cs typeface="Times New Roman" panose="02020603050405020304" pitchFamily="18" charset="0"/>
            </a:endParaRPr>
          </a:p>
        </p:txBody>
      </p:sp>
      <p:sp>
        <p:nvSpPr>
          <p:cNvPr id="7178" name="Text Box 9">
            <a:extLst>
              <a:ext uri="{FF2B5EF4-FFF2-40B4-BE49-F238E27FC236}">
                <a16:creationId xmlns:a16="http://schemas.microsoft.com/office/drawing/2014/main" xmlns="" id="{2955E556-1B68-499B-AEC9-ED7352A77A99}"/>
              </a:ext>
            </a:extLst>
          </p:cNvPr>
          <p:cNvSpPr txBox="1">
            <a:spLocks noChangeArrowheads="1"/>
          </p:cNvSpPr>
          <p:nvPr/>
        </p:nvSpPr>
        <p:spPr bwMode="auto">
          <a:xfrm>
            <a:off x="1611313" y="3365500"/>
            <a:ext cx="2554287" cy="334963"/>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600"/>
              </a:lnSpc>
              <a:spcAft>
                <a:spcPts val="400"/>
              </a:spcAft>
            </a:pPr>
            <a:r>
              <a:rPr lang="en-US" altLang="vi-VN" sz="1600" b="1">
                <a:latin typeface="UTM Times" panose="02040603050506020204" pitchFamily="18" charset="0"/>
                <a:cs typeface="Calibri" panose="020F0502020204030204" pitchFamily="34" charset="0"/>
              </a:rPr>
              <a:t>Phần thân chương trình</a:t>
            </a:r>
            <a:endParaRPr lang="en-US" altLang="vi-VN" sz="1600">
              <a:latin typeface="Times New Roman" panose="02020603050405020304" pitchFamily="18" charset="0"/>
              <a:cs typeface="Times New Roman" panose="02020603050405020304" pitchFamily="18" charset="0"/>
            </a:endParaRPr>
          </a:p>
        </p:txBody>
      </p:sp>
      <p:sp>
        <p:nvSpPr>
          <p:cNvPr id="2" name="Left Brace 1">
            <a:extLst>
              <a:ext uri="{FF2B5EF4-FFF2-40B4-BE49-F238E27FC236}">
                <a16:creationId xmlns:a16="http://schemas.microsoft.com/office/drawing/2014/main" xmlns="" id="{12817386-FD55-48D9-895D-62B220D4F158}"/>
              </a:ext>
            </a:extLst>
          </p:cNvPr>
          <p:cNvSpPr/>
          <p:nvPr/>
        </p:nvSpPr>
        <p:spPr>
          <a:xfrm>
            <a:off x="4148138" y="2071688"/>
            <a:ext cx="274637" cy="681037"/>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Left Brace 13">
            <a:extLst>
              <a:ext uri="{FF2B5EF4-FFF2-40B4-BE49-F238E27FC236}">
                <a16:creationId xmlns:a16="http://schemas.microsoft.com/office/drawing/2014/main" xmlns="" id="{22F5F82C-ED31-4FF5-BE67-6A9F72B2BE05}"/>
              </a:ext>
            </a:extLst>
          </p:cNvPr>
          <p:cNvSpPr/>
          <p:nvPr/>
        </p:nvSpPr>
        <p:spPr>
          <a:xfrm>
            <a:off x="4154488" y="2921000"/>
            <a:ext cx="274637" cy="122555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77"/>
                                        </p:tgtEl>
                                        <p:attrNameLst>
                                          <p:attrName>style.visibility</p:attrName>
                                        </p:attrNameLst>
                                      </p:cBhvr>
                                      <p:to>
                                        <p:strVal val="visible"/>
                                      </p:to>
                                    </p:set>
                                    <p:animEffect transition="in" filter="wipe(down)">
                                      <p:cBhvr>
                                        <p:cTn id="11" dur="500"/>
                                        <p:tgtEl>
                                          <p:spTgt spid="71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nodeType="afterGroup">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7178"/>
                                        </p:tgtEl>
                                        <p:attrNameLst>
                                          <p:attrName>style.visibility</p:attrName>
                                        </p:attrNameLst>
                                      </p:cBhvr>
                                      <p:to>
                                        <p:strVal val="visible"/>
                                      </p:to>
                                    </p:set>
                                    <p:animEffect transition="in" filter="wipe(down)">
                                      <p:cBhvr>
                                        <p:cTn id="20"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P spid="7178" grpId="0" animBg="1"/>
      <p:bldP spid="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AD5826F1-E5D6-459E-AB4B-85C9D7605B38}"/>
              </a:ext>
            </a:extLst>
          </p:cNvPr>
          <p:cNvSpPr>
            <a:spLocks noGrp="1"/>
          </p:cNvSpPr>
          <p:nvPr>
            <p:ph type="title"/>
          </p:nvPr>
        </p:nvSpPr>
        <p:spPr/>
        <p:txBody>
          <a:bodyPr/>
          <a:lstStyle/>
          <a:p>
            <a:pPr eaLnBrk="1" hangingPunct="1"/>
            <a:r>
              <a:rPr lang="en-US" altLang="vi-VN"/>
              <a:t>3. Tìm hiểu cấu trúc chung của một chương trình Pascal</a:t>
            </a:r>
          </a:p>
        </p:txBody>
      </p:sp>
      <p:grpSp>
        <p:nvGrpSpPr>
          <p:cNvPr id="9219" name="Canvas 440">
            <a:extLst>
              <a:ext uri="{FF2B5EF4-FFF2-40B4-BE49-F238E27FC236}">
                <a16:creationId xmlns:a16="http://schemas.microsoft.com/office/drawing/2014/main" xmlns="" id="{5177F0FF-C1CC-4E22-B6D3-804FCFCBF55F}"/>
              </a:ext>
            </a:extLst>
          </p:cNvPr>
          <p:cNvGrpSpPr>
            <a:grpSpLocks/>
          </p:cNvGrpSpPr>
          <p:nvPr/>
        </p:nvGrpSpPr>
        <p:grpSpPr bwMode="auto">
          <a:xfrm>
            <a:off x="152400" y="1752600"/>
            <a:ext cx="9144000" cy="4684713"/>
            <a:chOff x="0" y="0"/>
            <a:chExt cx="5759450" cy="3027905"/>
          </a:xfrm>
        </p:grpSpPr>
        <p:sp>
          <p:nvSpPr>
            <p:cNvPr id="9229" name="Rectangle 10">
              <a:extLst>
                <a:ext uri="{FF2B5EF4-FFF2-40B4-BE49-F238E27FC236}">
                  <a16:creationId xmlns:a16="http://schemas.microsoft.com/office/drawing/2014/main" xmlns="" id="{A1874CE3-3CD9-49C0-B017-06842299E293}"/>
                </a:ext>
              </a:extLst>
            </p:cNvPr>
            <p:cNvSpPr>
              <a:spLocks noChangeArrowheads="1"/>
            </p:cNvSpPr>
            <p:nvPr/>
          </p:nvSpPr>
          <p:spPr bwMode="auto">
            <a:xfrm>
              <a:off x="0" y="0"/>
              <a:ext cx="5759450" cy="290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ru-RU" altLang="vi-VN"/>
            </a:p>
          </p:txBody>
        </p:sp>
        <p:sp>
          <p:nvSpPr>
            <p:cNvPr id="12" name="Text Box 35858">
              <a:extLst>
                <a:ext uri="{FF2B5EF4-FFF2-40B4-BE49-F238E27FC236}">
                  <a16:creationId xmlns:a16="http://schemas.microsoft.com/office/drawing/2014/main" xmlns="" id="{7DDEE706-FB75-45D5-A5A6-BFA5161C4EF7}"/>
                </a:ext>
              </a:extLst>
            </p:cNvPr>
            <p:cNvSpPr txBox="1"/>
            <p:nvPr/>
          </p:nvSpPr>
          <p:spPr>
            <a:xfrm>
              <a:off x="0" y="1970036"/>
              <a:ext cx="5759450" cy="10578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Aft>
                  <a:spcPts val="400"/>
                </a:spcAft>
              </a:pPr>
              <a:r>
                <a:rPr lang="en-US" altLang="vi-VN">
                  <a:solidFill>
                    <a:srgbClr val="000000"/>
                  </a:solidFill>
                  <a:latin typeface="UTM Times" panose="02040603050506020204" pitchFamily="18" charset="0"/>
                  <a:cs typeface="Calibri" panose="020F0502020204030204" pitchFamily="34" charset="0"/>
                </a:rPr>
                <a:t>Phần khai báo gồm 2 dòng: …………và ………….</a:t>
              </a:r>
              <a:endParaRPr lang="ru-RU" altLang="vi-VN">
                <a:solidFill>
                  <a:srgbClr val="000000"/>
                </a:solidFill>
                <a:latin typeface="Times New Roman" panose="02020603050405020304" pitchFamily="18" charset="0"/>
                <a:cs typeface="Times New Roman" panose="02020603050405020304" pitchFamily="18" charset="0"/>
              </a:endParaRPr>
            </a:p>
            <a:p>
              <a:pPr eaLnBrk="1" hangingPunct="1">
                <a:spcAft>
                  <a:spcPts val="400"/>
                </a:spcAft>
              </a:pPr>
              <a:r>
                <a:rPr lang="en-US" altLang="vi-VN">
                  <a:solidFill>
                    <a:srgbClr val="000000"/>
                  </a:solidFill>
                  <a:latin typeface="UTM Times" panose="02040603050506020204" pitchFamily="18" charset="0"/>
                  <a:cs typeface="Calibri" panose="020F0502020204030204" pitchFamily="34" charset="0"/>
                </a:rPr>
                <a:t>Phần thân chương trình từ dòng: ………… đến ………….</a:t>
              </a:r>
              <a:endParaRPr lang="ru-RU" altLang="vi-VN">
                <a:solidFill>
                  <a:srgbClr val="000000"/>
                </a:solidFill>
                <a:latin typeface="Times New Roman" panose="02020603050405020304" pitchFamily="18" charset="0"/>
                <a:cs typeface="Times New Roman" panose="02020603050405020304" pitchFamily="18" charset="0"/>
              </a:endParaRPr>
            </a:p>
            <a:p>
              <a:pPr eaLnBrk="1" hangingPunct="1">
                <a:spcAft>
                  <a:spcPts val="400"/>
                </a:spcAft>
              </a:pPr>
              <a:r>
                <a:rPr lang="en-US" altLang="vi-VN">
                  <a:solidFill>
                    <a:srgbClr val="000000"/>
                  </a:solidFill>
                  <a:latin typeface="UTM Times" panose="02040603050506020204" pitchFamily="18" charset="0"/>
                  <a:cs typeface="Calibri" panose="020F0502020204030204" pitchFamily="34" charset="0"/>
                </a:rPr>
                <a:t>Các từ khóa trong chương trình là: ………………</a:t>
              </a:r>
              <a:r>
                <a:rPr lang="en-US" altLang="vi-VN" b="1">
                  <a:solidFill>
                    <a:srgbClr val="000000"/>
                  </a:solidFill>
                  <a:latin typeface="UTM Times" panose="02040603050506020204" pitchFamily="18" charset="0"/>
                  <a:cs typeface="Calibri" panose="020F0502020204030204" pitchFamily="34" charset="0"/>
                </a:rPr>
                <a:t>;</a:t>
              </a:r>
              <a:r>
                <a:rPr lang="en-US" altLang="vi-VN">
                  <a:solidFill>
                    <a:srgbClr val="000000"/>
                  </a:solidFill>
                  <a:latin typeface="UTM Times" panose="02040603050506020204" pitchFamily="18" charset="0"/>
                  <a:cs typeface="Calibri" panose="020F0502020204030204" pitchFamily="34" charset="0"/>
                </a:rPr>
                <a:t> ………………</a:t>
              </a:r>
              <a:r>
                <a:rPr lang="en-US" altLang="vi-VN" b="1">
                  <a:solidFill>
                    <a:srgbClr val="000000"/>
                  </a:solidFill>
                  <a:latin typeface="UTM Times" panose="02040603050506020204" pitchFamily="18" charset="0"/>
                  <a:cs typeface="Calibri" panose="020F0502020204030204" pitchFamily="34" charset="0"/>
                </a:rPr>
                <a:t>; </a:t>
              </a:r>
              <a:r>
                <a:rPr lang="en-US" altLang="vi-VN">
                  <a:solidFill>
                    <a:srgbClr val="000000"/>
                  </a:solidFill>
                  <a:latin typeface="UTM Times" panose="02040603050506020204" pitchFamily="18" charset="0"/>
                  <a:cs typeface="Calibri" panose="020F0502020204030204" pitchFamily="34" charset="0"/>
                </a:rPr>
                <a:t>…………</a:t>
              </a:r>
              <a:r>
                <a:rPr lang="en-US" altLang="vi-VN" b="1">
                  <a:solidFill>
                    <a:srgbClr val="000000"/>
                  </a:solidFill>
                  <a:latin typeface="UTM Times" panose="02040603050506020204" pitchFamily="18" charset="0"/>
                  <a:cs typeface="Calibri" panose="020F0502020204030204" pitchFamily="34" charset="0"/>
                </a:rPr>
                <a:t>; </a:t>
              </a:r>
              <a:r>
                <a:rPr lang="en-US" altLang="vi-VN">
                  <a:solidFill>
                    <a:srgbClr val="000000"/>
                  </a:solidFill>
                  <a:latin typeface="UTM Times" panose="02040603050506020204" pitchFamily="18" charset="0"/>
                  <a:cs typeface="Calibri" panose="020F0502020204030204" pitchFamily="34" charset="0"/>
                </a:rPr>
                <a:t>…………</a:t>
              </a:r>
              <a:endParaRPr lang="ru-RU" altLang="vi-VN">
                <a:solidFill>
                  <a:srgbClr val="000000"/>
                </a:solidFill>
                <a:latin typeface="Times New Roman" panose="02020603050405020304" pitchFamily="18" charset="0"/>
                <a:cs typeface="Times New Roman" panose="02020603050405020304" pitchFamily="18" charset="0"/>
              </a:endParaRPr>
            </a:p>
            <a:p>
              <a:pPr eaLnBrk="1" hangingPunct="1">
                <a:spcAft>
                  <a:spcPts val="400"/>
                </a:spcAft>
              </a:pPr>
              <a:r>
                <a:rPr lang="en-US" altLang="vi-VN">
                  <a:solidFill>
                    <a:srgbClr val="000000"/>
                  </a:solidFill>
                  <a:latin typeface="UTM Times" panose="02040603050506020204" pitchFamily="18" charset="0"/>
                  <a:cs typeface="Calibri" panose="020F0502020204030204" pitchFamily="34" charset="0"/>
                </a:rPr>
                <a:t>Tên do người lập trình đặt là: …………………………….</a:t>
              </a:r>
              <a:endParaRPr lang="ru-RU" altLang="vi-VN">
                <a:solidFill>
                  <a:srgbClr val="000000"/>
                </a:solidFill>
                <a:latin typeface="Times New Roman" panose="02020603050405020304" pitchFamily="18" charset="0"/>
                <a:cs typeface="Times New Roman" panose="02020603050405020304" pitchFamily="18" charset="0"/>
              </a:endParaRPr>
            </a:p>
          </p:txBody>
        </p:sp>
        <p:pic>
          <p:nvPicPr>
            <p:cNvPr id="9231" name="Picture 12">
              <a:extLst>
                <a:ext uri="{FF2B5EF4-FFF2-40B4-BE49-F238E27FC236}">
                  <a16:creationId xmlns:a16="http://schemas.microsoft.com/office/drawing/2014/main" xmlns="" id="{D03AD640-A07A-494C-A74E-5568470B5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900" y="26"/>
              <a:ext cx="2982299" cy="183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xmlns="" id="{7F927FEC-120C-4956-BDC6-1A17796879FF}"/>
              </a:ext>
            </a:extLst>
          </p:cNvPr>
          <p:cNvSpPr txBox="1">
            <a:spLocks noChangeArrowheads="1"/>
          </p:cNvSpPr>
          <p:nvPr/>
        </p:nvSpPr>
        <p:spPr bwMode="auto">
          <a:xfrm>
            <a:off x="3429000" y="4805363"/>
            <a:ext cx="3016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1</a:t>
            </a:r>
            <a:endParaRPr lang="ru-RU" altLang="vi-VN" b="1">
              <a:solidFill>
                <a:srgbClr val="0070C0"/>
              </a:solidFill>
            </a:endParaRPr>
          </a:p>
        </p:txBody>
      </p:sp>
      <p:sp>
        <p:nvSpPr>
          <p:cNvPr id="15" name="TextBox 14">
            <a:extLst>
              <a:ext uri="{FF2B5EF4-FFF2-40B4-BE49-F238E27FC236}">
                <a16:creationId xmlns:a16="http://schemas.microsoft.com/office/drawing/2014/main" xmlns="" id="{5EFE6636-E1A2-402C-9900-D27E97D57834}"/>
              </a:ext>
            </a:extLst>
          </p:cNvPr>
          <p:cNvSpPr txBox="1">
            <a:spLocks noChangeArrowheads="1"/>
          </p:cNvSpPr>
          <p:nvPr/>
        </p:nvSpPr>
        <p:spPr bwMode="auto">
          <a:xfrm>
            <a:off x="4635500" y="4789488"/>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2</a:t>
            </a:r>
            <a:endParaRPr lang="ru-RU" altLang="vi-VN" b="1">
              <a:solidFill>
                <a:srgbClr val="0070C0"/>
              </a:solidFill>
            </a:endParaRPr>
          </a:p>
        </p:txBody>
      </p:sp>
      <p:sp>
        <p:nvSpPr>
          <p:cNvPr id="16" name="TextBox 15">
            <a:extLst>
              <a:ext uri="{FF2B5EF4-FFF2-40B4-BE49-F238E27FC236}">
                <a16:creationId xmlns:a16="http://schemas.microsoft.com/office/drawing/2014/main" xmlns="" id="{4CBB84C7-3A85-4FDA-97C0-6320959CD67B}"/>
              </a:ext>
            </a:extLst>
          </p:cNvPr>
          <p:cNvSpPr txBox="1">
            <a:spLocks noChangeArrowheads="1"/>
          </p:cNvSpPr>
          <p:nvPr/>
        </p:nvSpPr>
        <p:spPr bwMode="auto">
          <a:xfrm>
            <a:off x="3771900" y="5140325"/>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3</a:t>
            </a:r>
            <a:endParaRPr lang="ru-RU" altLang="vi-VN" b="1">
              <a:solidFill>
                <a:srgbClr val="0070C0"/>
              </a:solidFill>
            </a:endParaRPr>
          </a:p>
        </p:txBody>
      </p:sp>
      <p:sp>
        <p:nvSpPr>
          <p:cNvPr id="17" name="TextBox 16">
            <a:extLst>
              <a:ext uri="{FF2B5EF4-FFF2-40B4-BE49-F238E27FC236}">
                <a16:creationId xmlns:a16="http://schemas.microsoft.com/office/drawing/2014/main" xmlns="" id="{93D8EF15-358D-4482-B590-6C4419282124}"/>
              </a:ext>
            </a:extLst>
          </p:cNvPr>
          <p:cNvSpPr txBox="1">
            <a:spLocks noChangeArrowheads="1"/>
          </p:cNvSpPr>
          <p:nvPr/>
        </p:nvSpPr>
        <p:spPr bwMode="auto">
          <a:xfrm>
            <a:off x="5334000" y="5140325"/>
            <a:ext cx="41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11</a:t>
            </a:r>
            <a:endParaRPr lang="ru-RU" altLang="vi-VN" b="1">
              <a:solidFill>
                <a:srgbClr val="0070C0"/>
              </a:solidFill>
            </a:endParaRPr>
          </a:p>
        </p:txBody>
      </p:sp>
      <p:sp>
        <p:nvSpPr>
          <p:cNvPr id="18" name="TextBox 17">
            <a:extLst>
              <a:ext uri="{FF2B5EF4-FFF2-40B4-BE49-F238E27FC236}">
                <a16:creationId xmlns:a16="http://schemas.microsoft.com/office/drawing/2014/main" xmlns="" id="{51185CF6-908A-443F-9C2B-CB616F462EA2}"/>
              </a:ext>
            </a:extLst>
          </p:cNvPr>
          <p:cNvSpPr txBox="1">
            <a:spLocks noChangeArrowheads="1"/>
          </p:cNvSpPr>
          <p:nvPr/>
        </p:nvSpPr>
        <p:spPr bwMode="auto">
          <a:xfrm>
            <a:off x="3997325" y="5456238"/>
            <a:ext cx="998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program</a:t>
            </a:r>
            <a:endParaRPr lang="ru-RU" altLang="vi-VN" b="1">
              <a:solidFill>
                <a:srgbClr val="0070C0"/>
              </a:solidFill>
            </a:endParaRPr>
          </a:p>
        </p:txBody>
      </p:sp>
      <p:sp>
        <p:nvSpPr>
          <p:cNvPr id="19" name="TextBox 18">
            <a:extLst>
              <a:ext uri="{FF2B5EF4-FFF2-40B4-BE49-F238E27FC236}">
                <a16:creationId xmlns:a16="http://schemas.microsoft.com/office/drawing/2014/main" xmlns="" id="{12E55DAE-523F-4C5B-BDD8-C894325A6992}"/>
              </a:ext>
            </a:extLst>
          </p:cNvPr>
          <p:cNvSpPr txBox="1">
            <a:spLocks noChangeArrowheads="1"/>
          </p:cNvSpPr>
          <p:nvPr/>
        </p:nvSpPr>
        <p:spPr bwMode="auto">
          <a:xfrm>
            <a:off x="5578475" y="5451475"/>
            <a:ext cx="604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uses</a:t>
            </a:r>
            <a:endParaRPr lang="ru-RU" altLang="vi-VN" b="1">
              <a:solidFill>
                <a:srgbClr val="0070C0"/>
              </a:solidFill>
            </a:endParaRPr>
          </a:p>
        </p:txBody>
      </p:sp>
      <p:sp>
        <p:nvSpPr>
          <p:cNvPr id="20" name="TextBox 19">
            <a:extLst>
              <a:ext uri="{FF2B5EF4-FFF2-40B4-BE49-F238E27FC236}">
                <a16:creationId xmlns:a16="http://schemas.microsoft.com/office/drawing/2014/main" xmlns="" id="{18AAB876-9D9B-454E-A690-E8934951341B}"/>
              </a:ext>
            </a:extLst>
          </p:cNvPr>
          <p:cNvSpPr txBox="1">
            <a:spLocks noChangeArrowheads="1"/>
          </p:cNvSpPr>
          <p:nvPr/>
        </p:nvSpPr>
        <p:spPr bwMode="auto">
          <a:xfrm>
            <a:off x="7004050" y="5451475"/>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begin</a:t>
            </a:r>
            <a:endParaRPr lang="ru-RU" altLang="vi-VN" b="1">
              <a:solidFill>
                <a:srgbClr val="0070C0"/>
              </a:solidFill>
            </a:endParaRPr>
          </a:p>
        </p:txBody>
      </p:sp>
      <p:sp>
        <p:nvSpPr>
          <p:cNvPr id="21" name="TextBox 20">
            <a:extLst>
              <a:ext uri="{FF2B5EF4-FFF2-40B4-BE49-F238E27FC236}">
                <a16:creationId xmlns:a16="http://schemas.microsoft.com/office/drawing/2014/main" xmlns="" id="{10FFED5E-1628-4891-8601-C5B6E00816F2}"/>
              </a:ext>
            </a:extLst>
          </p:cNvPr>
          <p:cNvSpPr txBox="1">
            <a:spLocks noChangeArrowheads="1"/>
          </p:cNvSpPr>
          <p:nvPr/>
        </p:nvSpPr>
        <p:spPr bwMode="auto">
          <a:xfrm>
            <a:off x="8001000" y="5451475"/>
            <a:ext cx="547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end</a:t>
            </a:r>
            <a:endParaRPr lang="ru-RU" altLang="vi-VN" b="1">
              <a:solidFill>
                <a:srgbClr val="0070C0"/>
              </a:solidFill>
            </a:endParaRPr>
          </a:p>
        </p:txBody>
      </p:sp>
      <p:sp>
        <p:nvSpPr>
          <p:cNvPr id="22" name="TextBox 21">
            <a:extLst>
              <a:ext uri="{FF2B5EF4-FFF2-40B4-BE49-F238E27FC236}">
                <a16:creationId xmlns:a16="http://schemas.microsoft.com/office/drawing/2014/main" xmlns="" id="{33E81981-B9D3-47F8-B746-DA5C599D55B2}"/>
              </a:ext>
            </a:extLst>
          </p:cNvPr>
          <p:cNvSpPr txBox="1">
            <a:spLocks noChangeArrowheads="1"/>
          </p:cNvSpPr>
          <p:nvPr/>
        </p:nvSpPr>
        <p:spPr bwMode="auto">
          <a:xfrm>
            <a:off x="3581400" y="5778500"/>
            <a:ext cx="1306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b="1">
                <a:solidFill>
                  <a:srgbClr val="0070C0"/>
                </a:solidFill>
              </a:rPr>
              <a:t>ve_trai_tim</a:t>
            </a:r>
            <a:endParaRPr lang="ru-RU" altLang="vi-VN"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9C88F-8072-45FF-940E-748405D14CCB}"/>
              </a:ext>
            </a:extLst>
          </p:cNvPr>
          <p:cNvSpPr>
            <a:spLocks noGrp="1"/>
          </p:cNvSpPr>
          <p:nvPr>
            <p:ph type="title"/>
          </p:nvPr>
        </p:nvSpPr>
        <p:spPr/>
        <p:txBody>
          <a:bodyPr rtlCol="0">
            <a:normAutofit/>
          </a:bodyPr>
          <a:lstStyle/>
          <a:p>
            <a:pPr eaLnBrk="1" fontAlgn="auto" hangingPunct="1">
              <a:spcAft>
                <a:spcPts val="0"/>
              </a:spcAft>
              <a:defRPr/>
            </a:pPr>
            <a:r>
              <a:rPr lang="en-US" b="1" cap="all"/>
              <a:t>Trải nghiệm</a:t>
            </a:r>
            <a:r>
              <a:rPr lang="en-US"/>
              <a:t/>
            </a:r>
            <a:br>
              <a:rPr lang="en-US"/>
            </a:br>
            <a:endParaRPr lang="en-US"/>
          </a:p>
        </p:txBody>
      </p:sp>
      <p:sp>
        <p:nvSpPr>
          <p:cNvPr id="10243" name="Content Placeholder 2">
            <a:extLst>
              <a:ext uri="{FF2B5EF4-FFF2-40B4-BE49-F238E27FC236}">
                <a16:creationId xmlns:a16="http://schemas.microsoft.com/office/drawing/2014/main" xmlns="" id="{754075D4-DC99-4E83-9469-ABFDC0A08758}"/>
              </a:ext>
            </a:extLst>
          </p:cNvPr>
          <p:cNvSpPr>
            <a:spLocks noGrp="1"/>
          </p:cNvSpPr>
          <p:nvPr>
            <p:ph idx="1"/>
          </p:nvPr>
        </p:nvSpPr>
        <p:spPr/>
        <p:txBody>
          <a:bodyPr/>
          <a:lstStyle/>
          <a:p>
            <a:pPr marL="514350" indent="-514350" eaLnBrk="1" hangingPunct="1">
              <a:buFont typeface="Calibri" panose="020F0502020204030204" pitchFamily="34" charset="0"/>
              <a:buAutoNum type="arabicPeriod"/>
            </a:pPr>
            <a:r>
              <a:rPr lang="en-US" altLang="vi-VN"/>
              <a:t>Trái tim Pascal</a:t>
            </a:r>
          </a:p>
          <a:p>
            <a:pPr marL="514350" indent="-514350" eaLnBrk="1" hangingPunct="1">
              <a:buFont typeface="Calibri" panose="020F0502020204030204" pitchFamily="34" charset="0"/>
              <a:buAutoNum type="arabicPeriod"/>
            </a:pPr>
            <a:r>
              <a:rPr lang="en-US" altLang="vi-VN"/>
              <a:t>Món quà tặng mẹ</a:t>
            </a:r>
          </a:p>
          <a:p>
            <a:pPr marL="514350" indent="-514350" eaLnBrk="1" hangingPunct="1">
              <a:buFont typeface="Calibri" panose="020F0502020204030204" pitchFamily="34" charset="0"/>
              <a:buAutoNum type="arabicPeriod"/>
            </a:pPr>
            <a:r>
              <a:rPr lang="en-US" altLang="vi-VN"/>
              <a:t>Trò chơi ô chữ</a:t>
            </a:r>
          </a:p>
          <a:p>
            <a:pPr marL="514350" indent="-514350" eaLnBrk="1" hangingPunct="1">
              <a:buFont typeface="Calibri" panose="020F0502020204030204" pitchFamily="34" charset="0"/>
              <a:buAutoNum type="arabicPeriod"/>
            </a:pPr>
            <a:endParaRPr lang="en-US" altLang="vi-VN"/>
          </a:p>
        </p:txBody>
      </p:sp>
    </p:spTree>
  </p:cSld>
  <p:clrMapOvr>
    <a:masterClrMapping/>
  </p:clrMapOvr>
</p:sld>
</file>

<file path=ppt/theme/theme1.xml><?xml version="1.0" encoding="utf-8"?>
<a:theme xmlns:a="http://schemas.openxmlformats.org/drawingml/2006/main" name="Theme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u" id="{C37FC7B5-C768-49BA-A365-33A0FC547497}" vid="{0FEF6E7C-2A1F-4187-88B4-AB05AAAADC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Theme8</Template>
  <TotalTime>131</TotalTime>
  <Words>718</Words>
  <Application>Microsoft Office PowerPoint</Application>
  <PresentationFormat>On-screen Show (4:3)</PresentationFormat>
  <Paragraphs>104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Theme8</vt:lpstr>
      <vt:lpstr>CHỦ ĐỀ 3 LÀM QUEN VỚI  NGÔN NGỮ LẬP TRÌNH</vt:lpstr>
      <vt:lpstr>Khởi Động</vt:lpstr>
      <vt:lpstr>Khám phá  </vt:lpstr>
      <vt:lpstr>PowerPoint Presentation</vt:lpstr>
      <vt:lpstr>PowerPoint Presentation</vt:lpstr>
      <vt:lpstr>PowerPoint Presentation</vt:lpstr>
      <vt:lpstr>3. Tìm hiểu cấu trúc chung của một chương trình Pascal</vt:lpstr>
      <vt:lpstr>3. Tìm hiểu cấu trúc chung của một chương trình Pascal</vt:lpstr>
      <vt:lpstr>Trải nghiệm </vt:lpstr>
      <vt:lpstr>1. Trái tim Pascal</vt:lpstr>
      <vt:lpstr>2. Món quà tặng mẹ</vt:lpstr>
      <vt:lpstr>3. Trò chơi ô chữ</vt:lpstr>
      <vt:lpstr>PowerPoint Presentation</vt:lpstr>
      <vt:lpstr>Ghi nhớ</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1 MÁY TÍNH VÀ CHƯƠNG TRÌNH MÁY TÍNH</dc:title>
  <dc:creator>Admin</dc:creator>
  <cp:lastModifiedBy>PC</cp:lastModifiedBy>
  <cp:revision>42</cp:revision>
  <dcterms:created xsi:type="dcterms:W3CDTF">2017-07-15T03:40:50Z</dcterms:created>
  <dcterms:modified xsi:type="dcterms:W3CDTF">2018-08-20T04:38:01Z</dcterms:modified>
</cp:coreProperties>
</file>