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71" r:id="rId2"/>
    <p:sldId id="256" r:id="rId3"/>
    <p:sldId id="302" r:id="rId4"/>
    <p:sldId id="279" r:id="rId5"/>
    <p:sldId id="357" r:id="rId6"/>
    <p:sldId id="327" r:id="rId7"/>
    <p:sldId id="316" r:id="rId8"/>
    <p:sldId id="347" r:id="rId9"/>
    <p:sldId id="283" r:id="rId10"/>
    <p:sldId id="363" r:id="rId11"/>
    <p:sldId id="364" r:id="rId12"/>
    <p:sldId id="365" r:id="rId13"/>
    <p:sldId id="355" r:id="rId14"/>
    <p:sldId id="276" r:id="rId15"/>
    <p:sldId id="356" r:id="rId16"/>
    <p:sldId id="314" r:id="rId17"/>
    <p:sldId id="330" r:id="rId18"/>
    <p:sldId id="35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417"/>
    <a:srgbClr val="0070C0"/>
    <a:srgbClr val="0087B2"/>
    <a:srgbClr val="F26648"/>
    <a:srgbClr val="6D9FB1"/>
    <a:srgbClr val="F7931D"/>
    <a:srgbClr val="FBC864"/>
    <a:srgbClr val="FEE3AF"/>
    <a:srgbClr val="77ADC0"/>
    <a:srgbClr val="F16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57" d="100"/>
          <a:sy n="57" d="100"/>
        </p:scale>
        <p:origin x="114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0B3D-9059-18F3-B462-F13B774F6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FA932-E9D8-737C-2B95-CFD14A018A1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4203DEA-25B3-19EA-D284-AA2DE1AA92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8CF65B-0B52-1033-5C43-8B4D340ECED9}"/>
              </a:ext>
            </a:extLst>
          </p:cNvPr>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51069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196236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910852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899858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811498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94010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742464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17521-2356-56C3-2A51-3DD74D7AC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C4B42-2595-B54A-FEFF-3863806A4A8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14AF699-5665-ABB9-8F24-8AF8D2DA23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B57EAE-FB3F-4090-51D2-345475868CC3}"/>
              </a:ext>
            </a:extLst>
          </p:cNvPr>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03524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62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11441"/>
            <a:ext cx="10815315" cy="461665"/>
          </a:xfrm>
          <a:prstGeom prst="rect">
            <a:avLst/>
          </a:prstGeom>
          <a:noFill/>
          <a:effectLst/>
        </p:spPr>
        <p:txBody>
          <a:bodyPr wrap="square" rtlCol="0">
            <a:spAutoFit/>
          </a:bodyPr>
          <a:lstStyle/>
          <a:p>
            <a:r>
              <a:rPr lang="en-US" sz="2400" b="1">
                <a:effectLst>
                  <a:glow rad="88900">
                    <a:schemeClr val="bg1"/>
                  </a:glow>
                </a:effectLst>
                <a:cs typeface="Arial" panose="020B0604020202020204" pitchFamily="34" charset="0"/>
              </a:rPr>
              <a:t>Read the following leaflets and match the highlighted words with their meanings. </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6" y="194965"/>
            <a:ext cx="605869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 READING</a:t>
            </a:r>
          </a:p>
        </p:txBody>
      </p:sp>
      <p:pic>
        <p:nvPicPr>
          <p:cNvPr id="3" name="Hình ảnh 2">
            <a:extLst>
              <a:ext uri="{FF2B5EF4-FFF2-40B4-BE49-F238E27FC236}">
                <a16:creationId xmlns:a16="http://schemas.microsoft.com/office/drawing/2014/main" id="{947AA240-3814-3206-8557-7A573BB15BE6}"/>
              </a:ext>
            </a:extLst>
          </p:cNvPr>
          <p:cNvPicPr>
            <a:picLocks noChangeAspect="1"/>
          </p:cNvPicPr>
          <p:nvPr/>
        </p:nvPicPr>
        <p:blipFill>
          <a:blip r:embed="rId3"/>
          <a:stretch>
            <a:fillRect/>
          </a:stretch>
        </p:blipFill>
        <p:spPr>
          <a:xfrm>
            <a:off x="487066" y="2218899"/>
            <a:ext cx="5086491" cy="3947725"/>
          </a:xfrm>
          <a:prstGeom prst="rect">
            <a:avLst/>
          </a:prstGeom>
        </p:spPr>
      </p:pic>
      <p:pic>
        <p:nvPicPr>
          <p:cNvPr id="9" name="Hình ảnh 8">
            <a:extLst>
              <a:ext uri="{FF2B5EF4-FFF2-40B4-BE49-F238E27FC236}">
                <a16:creationId xmlns:a16="http://schemas.microsoft.com/office/drawing/2014/main" id="{AF05374A-AE0A-7E73-7360-806CAAF853FC}"/>
              </a:ext>
            </a:extLst>
          </p:cNvPr>
          <p:cNvPicPr>
            <a:picLocks noChangeAspect="1"/>
          </p:cNvPicPr>
          <p:nvPr/>
        </p:nvPicPr>
        <p:blipFill>
          <a:blip r:embed="rId4"/>
          <a:stretch>
            <a:fillRect/>
          </a:stretch>
        </p:blipFill>
        <p:spPr>
          <a:xfrm>
            <a:off x="5662001" y="2200768"/>
            <a:ext cx="6194910" cy="3965856"/>
          </a:xfrm>
          <a:prstGeom prst="rect">
            <a:avLst/>
          </a:prstGeom>
        </p:spPr>
      </p:pic>
      <p:sp>
        <p:nvSpPr>
          <p:cNvPr id="19" name="Hộp Văn bản 18">
            <a:extLst>
              <a:ext uri="{FF2B5EF4-FFF2-40B4-BE49-F238E27FC236}">
                <a16:creationId xmlns:a16="http://schemas.microsoft.com/office/drawing/2014/main" id="{DD452A26-6E84-8149-A951-DD7186BB61A8}"/>
              </a:ext>
            </a:extLst>
          </p:cNvPr>
          <p:cNvSpPr txBox="1"/>
          <p:nvPr/>
        </p:nvSpPr>
        <p:spPr>
          <a:xfrm>
            <a:off x="5809784" y="1695679"/>
            <a:ext cx="3836019" cy="523220"/>
          </a:xfrm>
          <a:prstGeom prst="rect">
            <a:avLst/>
          </a:prstGeom>
          <a:noFill/>
        </p:spPr>
        <p:txBody>
          <a:bodyPr wrap="square">
            <a:spAutoFit/>
          </a:bodyPr>
          <a:lstStyle/>
          <a:p>
            <a:pPr algn="just"/>
            <a:r>
              <a:rPr lang="pt-BR" sz="2800" dirty="0">
                <a:solidFill>
                  <a:schemeClr val="accent2">
                    <a:lumMod val="75000"/>
                  </a:schemeClr>
                </a:solidFill>
                <a:latin typeface="Source Sans Pro SemiBold" panose="020B0603030403020204" pitchFamily="34" charset="0"/>
                <a:ea typeface="Source Sans Pro SemiBold" panose="020B0603030403020204" pitchFamily="34" charset="0"/>
              </a:rPr>
              <a:t>1. b	2. d</a:t>
            </a:r>
          </a:p>
        </p:txBody>
      </p:sp>
    </p:spTree>
    <p:extLst>
      <p:ext uri="{BB962C8B-B14F-4D97-AF65-F5344CB8AC3E}">
        <p14:creationId xmlns:p14="http://schemas.microsoft.com/office/powerpoint/2010/main" val="141971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731A-CD20-9012-99D1-58065436F6A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AE932BA1-4B52-FBF0-7C11-A26F5EA9EAEA}"/>
              </a:ext>
            </a:extLst>
          </p:cNvPr>
          <p:cNvGrpSpPr/>
          <p:nvPr/>
        </p:nvGrpSpPr>
        <p:grpSpPr>
          <a:xfrm>
            <a:off x="-1172" y="-7620"/>
            <a:ext cx="12192000" cy="1083309"/>
            <a:chOff x="7620" y="-7620"/>
            <a:chExt cx="12192000" cy="1083309"/>
          </a:xfrm>
        </p:grpSpPr>
        <p:sp>
          <p:nvSpPr>
            <p:cNvPr id="22" name="Round Single Corner Rectangle 21">
              <a:extLst>
                <a:ext uri="{FF2B5EF4-FFF2-40B4-BE49-F238E27FC236}">
                  <a16:creationId xmlns:a16="http://schemas.microsoft.com/office/drawing/2014/main" id="{E4270D69-A56C-9A83-FAD1-A69BAE31A28E}"/>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a:extLst>
                <a:ext uri="{FF2B5EF4-FFF2-40B4-BE49-F238E27FC236}">
                  <a16:creationId xmlns:a16="http://schemas.microsoft.com/office/drawing/2014/main" id="{D0A8036C-E5F8-A065-E059-55297599D60E}"/>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a:extLst>
                <a:ext uri="{FF2B5EF4-FFF2-40B4-BE49-F238E27FC236}">
                  <a16:creationId xmlns:a16="http://schemas.microsoft.com/office/drawing/2014/main" id="{621529DE-59BF-5C94-7160-CAA227744337}"/>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98E60D79-B031-6B3B-3FBD-C61655A91E1E}"/>
              </a:ext>
            </a:extLst>
          </p:cNvPr>
          <p:cNvSpPr txBox="1"/>
          <p:nvPr/>
        </p:nvSpPr>
        <p:spPr>
          <a:xfrm>
            <a:off x="1131589" y="1311441"/>
            <a:ext cx="10815315" cy="461665"/>
          </a:xfrm>
          <a:prstGeom prst="rect">
            <a:avLst/>
          </a:prstGeom>
          <a:noFill/>
          <a:effectLst/>
        </p:spPr>
        <p:txBody>
          <a:bodyPr wrap="square" rtlCol="0">
            <a:spAutoFit/>
          </a:bodyPr>
          <a:lstStyle/>
          <a:p>
            <a:r>
              <a:rPr lang="en-US" sz="2400" b="1">
                <a:effectLst>
                  <a:glow rad="88900">
                    <a:schemeClr val="bg1"/>
                  </a:glow>
                </a:effectLst>
                <a:cs typeface="Arial" panose="020B0604020202020204" pitchFamily="34" charset="0"/>
              </a:rPr>
              <a:t>Read the following leaflets and match the highlighted words with their meanings. </a:t>
            </a:r>
            <a:endParaRPr lang="en-US" sz="2400" b="1" dirty="0">
              <a:effectLst>
                <a:glow rad="88900">
                  <a:schemeClr val="bg1"/>
                </a:glow>
              </a:effectLst>
              <a:cs typeface="Arial" panose="020B0604020202020204" pitchFamily="34" charset="0"/>
            </a:endParaRPr>
          </a:p>
        </p:txBody>
      </p:sp>
      <p:sp>
        <p:nvSpPr>
          <p:cNvPr id="16" name="Rounded Rectangle 15">
            <a:extLst>
              <a:ext uri="{FF2B5EF4-FFF2-40B4-BE49-F238E27FC236}">
                <a16:creationId xmlns:a16="http://schemas.microsoft.com/office/drawing/2014/main" id="{F33469A6-F93C-A8F6-03A2-E976295A240B}"/>
              </a:ext>
            </a:extLst>
          </p:cNvPr>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a:extLst>
              <a:ext uri="{FF2B5EF4-FFF2-40B4-BE49-F238E27FC236}">
                <a16:creationId xmlns:a16="http://schemas.microsoft.com/office/drawing/2014/main" id="{35ACEBF8-3A1B-9B15-2B13-7EAF3F80FAB7}"/>
              </a:ext>
            </a:extLst>
          </p:cNvPr>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a:extLst>
              <a:ext uri="{FF2B5EF4-FFF2-40B4-BE49-F238E27FC236}">
                <a16:creationId xmlns:a16="http://schemas.microsoft.com/office/drawing/2014/main" id="{0FC7C090-25DD-1559-5673-E844B53BBE6F}"/>
              </a:ext>
            </a:extLst>
          </p:cNvPr>
          <p:cNvSpPr txBox="1"/>
          <p:nvPr/>
        </p:nvSpPr>
        <p:spPr>
          <a:xfrm>
            <a:off x="487066" y="194965"/>
            <a:ext cx="605869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 READING</a:t>
            </a:r>
          </a:p>
        </p:txBody>
      </p:sp>
      <p:pic>
        <p:nvPicPr>
          <p:cNvPr id="5" name="Hình ảnh 4">
            <a:extLst>
              <a:ext uri="{FF2B5EF4-FFF2-40B4-BE49-F238E27FC236}">
                <a16:creationId xmlns:a16="http://schemas.microsoft.com/office/drawing/2014/main" id="{59F2EA82-0C23-8826-0901-459ED29221A4}"/>
              </a:ext>
            </a:extLst>
          </p:cNvPr>
          <p:cNvPicPr>
            <a:picLocks noChangeAspect="1"/>
          </p:cNvPicPr>
          <p:nvPr/>
        </p:nvPicPr>
        <p:blipFill>
          <a:blip r:embed="rId3"/>
          <a:stretch>
            <a:fillRect/>
          </a:stretch>
        </p:blipFill>
        <p:spPr>
          <a:xfrm>
            <a:off x="83722" y="2299291"/>
            <a:ext cx="5615986" cy="3722367"/>
          </a:xfrm>
          <a:prstGeom prst="rect">
            <a:avLst/>
          </a:prstGeom>
        </p:spPr>
      </p:pic>
      <p:pic>
        <p:nvPicPr>
          <p:cNvPr id="2" name="Hình ảnh 1">
            <a:extLst>
              <a:ext uri="{FF2B5EF4-FFF2-40B4-BE49-F238E27FC236}">
                <a16:creationId xmlns:a16="http://schemas.microsoft.com/office/drawing/2014/main" id="{DCF16D64-B7AA-BB26-6072-2C42C196B6DA}"/>
              </a:ext>
            </a:extLst>
          </p:cNvPr>
          <p:cNvPicPr>
            <a:picLocks noChangeAspect="1"/>
          </p:cNvPicPr>
          <p:nvPr/>
        </p:nvPicPr>
        <p:blipFill>
          <a:blip r:embed="rId4"/>
          <a:stretch>
            <a:fillRect/>
          </a:stretch>
        </p:blipFill>
        <p:spPr>
          <a:xfrm>
            <a:off x="5751994" y="2055802"/>
            <a:ext cx="6194910" cy="3965856"/>
          </a:xfrm>
          <a:prstGeom prst="rect">
            <a:avLst/>
          </a:prstGeom>
        </p:spPr>
      </p:pic>
    </p:spTree>
    <p:extLst>
      <p:ext uri="{BB962C8B-B14F-4D97-AF65-F5344CB8AC3E}">
        <p14:creationId xmlns:p14="http://schemas.microsoft.com/office/powerpoint/2010/main" val="2442318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5F898-0F8E-9F69-61BB-4BE370DBA0BF}"/>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0B3C99BA-8BE0-FDB8-22DB-0ACD46972EE8}"/>
              </a:ext>
            </a:extLst>
          </p:cNvPr>
          <p:cNvGrpSpPr/>
          <p:nvPr/>
        </p:nvGrpSpPr>
        <p:grpSpPr>
          <a:xfrm>
            <a:off x="-1172" y="-7620"/>
            <a:ext cx="12192000" cy="1083309"/>
            <a:chOff x="7620" y="-7620"/>
            <a:chExt cx="12192000" cy="1083309"/>
          </a:xfrm>
        </p:grpSpPr>
        <p:sp>
          <p:nvSpPr>
            <p:cNvPr id="22" name="Round Single Corner Rectangle 21">
              <a:extLst>
                <a:ext uri="{FF2B5EF4-FFF2-40B4-BE49-F238E27FC236}">
                  <a16:creationId xmlns:a16="http://schemas.microsoft.com/office/drawing/2014/main" id="{F67970C4-3825-B0E6-EA4F-E544F02BA716}"/>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a:extLst>
                <a:ext uri="{FF2B5EF4-FFF2-40B4-BE49-F238E27FC236}">
                  <a16:creationId xmlns:a16="http://schemas.microsoft.com/office/drawing/2014/main" id="{F3A646B3-64B9-BAE2-9317-330655AE1FD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a:extLst>
                <a:ext uri="{FF2B5EF4-FFF2-40B4-BE49-F238E27FC236}">
                  <a16:creationId xmlns:a16="http://schemas.microsoft.com/office/drawing/2014/main" id="{0A140689-A0D5-B304-DD40-75EA85154192}"/>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47CCA316-F00A-50F5-468D-58D47D553AD5}"/>
              </a:ext>
            </a:extLst>
          </p:cNvPr>
          <p:cNvSpPr txBox="1"/>
          <p:nvPr/>
        </p:nvSpPr>
        <p:spPr>
          <a:xfrm>
            <a:off x="1131589" y="1311441"/>
            <a:ext cx="10815315" cy="461665"/>
          </a:xfrm>
          <a:prstGeom prst="rect">
            <a:avLst/>
          </a:prstGeom>
          <a:noFill/>
          <a:effectLst/>
        </p:spPr>
        <p:txBody>
          <a:bodyPr wrap="square" rtlCol="0">
            <a:spAutoFit/>
          </a:bodyPr>
          <a:lstStyle/>
          <a:p>
            <a:r>
              <a:rPr lang="en-US" sz="2400" b="1">
                <a:effectLst>
                  <a:glow rad="88900">
                    <a:schemeClr val="bg1"/>
                  </a:glow>
                </a:effectLst>
                <a:cs typeface="Arial" panose="020B0604020202020204" pitchFamily="34" charset="0"/>
              </a:rPr>
              <a:t>Read the following leaflets and match the highlighted words with their meanings. </a:t>
            </a:r>
            <a:endParaRPr lang="en-US" sz="2400" b="1" dirty="0">
              <a:effectLst>
                <a:glow rad="88900">
                  <a:schemeClr val="bg1"/>
                </a:glow>
              </a:effectLst>
              <a:cs typeface="Arial" panose="020B0604020202020204" pitchFamily="34" charset="0"/>
            </a:endParaRPr>
          </a:p>
        </p:txBody>
      </p:sp>
      <p:sp>
        <p:nvSpPr>
          <p:cNvPr id="16" name="Rounded Rectangle 15">
            <a:extLst>
              <a:ext uri="{FF2B5EF4-FFF2-40B4-BE49-F238E27FC236}">
                <a16:creationId xmlns:a16="http://schemas.microsoft.com/office/drawing/2014/main" id="{6A5D35A9-0635-AF61-C97D-1CE05EC8BEA3}"/>
              </a:ext>
            </a:extLst>
          </p:cNvPr>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a:extLst>
              <a:ext uri="{FF2B5EF4-FFF2-40B4-BE49-F238E27FC236}">
                <a16:creationId xmlns:a16="http://schemas.microsoft.com/office/drawing/2014/main" id="{E8F72B0F-7810-BC1F-8DDB-4B46522171FE}"/>
              </a:ext>
            </a:extLst>
          </p:cNvPr>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a:extLst>
              <a:ext uri="{FF2B5EF4-FFF2-40B4-BE49-F238E27FC236}">
                <a16:creationId xmlns:a16="http://schemas.microsoft.com/office/drawing/2014/main" id="{058816E9-5B8D-D37C-9921-E63899495D1D}"/>
              </a:ext>
            </a:extLst>
          </p:cNvPr>
          <p:cNvSpPr txBox="1"/>
          <p:nvPr/>
        </p:nvSpPr>
        <p:spPr>
          <a:xfrm>
            <a:off x="487066" y="194965"/>
            <a:ext cx="605869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 READING</a:t>
            </a:r>
          </a:p>
        </p:txBody>
      </p:sp>
      <p:pic>
        <p:nvPicPr>
          <p:cNvPr id="7" name="Hình ảnh 6">
            <a:extLst>
              <a:ext uri="{FF2B5EF4-FFF2-40B4-BE49-F238E27FC236}">
                <a16:creationId xmlns:a16="http://schemas.microsoft.com/office/drawing/2014/main" id="{9071F27C-F3BF-A697-1B4C-3EC5AF754BFA}"/>
              </a:ext>
            </a:extLst>
          </p:cNvPr>
          <p:cNvPicPr>
            <a:picLocks noChangeAspect="1"/>
          </p:cNvPicPr>
          <p:nvPr/>
        </p:nvPicPr>
        <p:blipFill>
          <a:blip r:embed="rId3"/>
          <a:stretch>
            <a:fillRect/>
          </a:stretch>
        </p:blipFill>
        <p:spPr>
          <a:xfrm>
            <a:off x="-1171" y="2131969"/>
            <a:ext cx="5687768" cy="4302285"/>
          </a:xfrm>
          <a:prstGeom prst="rect">
            <a:avLst/>
          </a:prstGeom>
        </p:spPr>
      </p:pic>
      <p:pic>
        <p:nvPicPr>
          <p:cNvPr id="2" name="Hình ảnh 1">
            <a:extLst>
              <a:ext uri="{FF2B5EF4-FFF2-40B4-BE49-F238E27FC236}">
                <a16:creationId xmlns:a16="http://schemas.microsoft.com/office/drawing/2014/main" id="{078A7E4A-EA32-6752-D924-F3BBD752B26F}"/>
              </a:ext>
            </a:extLst>
          </p:cNvPr>
          <p:cNvPicPr>
            <a:picLocks noChangeAspect="1"/>
          </p:cNvPicPr>
          <p:nvPr/>
        </p:nvPicPr>
        <p:blipFill>
          <a:blip r:embed="rId4"/>
          <a:stretch>
            <a:fillRect/>
          </a:stretch>
        </p:blipFill>
        <p:spPr>
          <a:xfrm>
            <a:off x="5686597" y="2153636"/>
            <a:ext cx="6194910" cy="3965856"/>
          </a:xfrm>
          <a:prstGeom prst="rect">
            <a:avLst/>
          </a:prstGeom>
        </p:spPr>
      </p:pic>
      <p:sp>
        <p:nvSpPr>
          <p:cNvPr id="4" name="Hộp Văn bản 3">
            <a:extLst>
              <a:ext uri="{FF2B5EF4-FFF2-40B4-BE49-F238E27FC236}">
                <a16:creationId xmlns:a16="http://schemas.microsoft.com/office/drawing/2014/main" id="{56D110DA-2D9D-83C3-F3B0-73745A2D9477}"/>
              </a:ext>
            </a:extLst>
          </p:cNvPr>
          <p:cNvSpPr txBox="1"/>
          <p:nvPr/>
        </p:nvSpPr>
        <p:spPr>
          <a:xfrm>
            <a:off x="5820936" y="1690928"/>
            <a:ext cx="3836019" cy="523220"/>
          </a:xfrm>
          <a:prstGeom prst="rect">
            <a:avLst/>
          </a:prstGeom>
          <a:noFill/>
        </p:spPr>
        <p:txBody>
          <a:bodyPr wrap="square">
            <a:spAutoFit/>
          </a:bodyPr>
          <a:lstStyle/>
          <a:p>
            <a:pPr algn="just"/>
            <a:r>
              <a:rPr lang="pt-BR" sz="2800" dirty="0">
                <a:solidFill>
                  <a:schemeClr val="accent2">
                    <a:lumMod val="75000"/>
                  </a:schemeClr>
                </a:solidFill>
                <a:latin typeface="Source Sans Pro SemiBold" panose="020B0603030403020204" pitchFamily="34" charset="0"/>
                <a:ea typeface="Source Sans Pro SemiBold" panose="020B0603030403020204" pitchFamily="34" charset="0"/>
              </a:rPr>
              <a:t>3.a 	4. c</a:t>
            </a:r>
          </a:p>
        </p:txBody>
      </p:sp>
    </p:spTree>
    <p:extLst>
      <p:ext uri="{BB962C8B-B14F-4D97-AF65-F5344CB8AC3E}">
        <p14:creationId xmlns:p14="http://schemas.microsoft.com/office/powerpoint/2010/main" val="5552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62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11441"/>
            <a:ext cx="10815315" cy="461665"/>
          </a:xfrm>
          <a:prstGeom prst="rect">
            <a:avLst/>
          </a:prstGeom>
          <a:noFill/>
          <a:effectLst/>
        </p:spPr>
        <p:txBody>
          <a:bodyPr wrap="square" rtlCol="0">
            <a:spAutoFit/>
          </a:bodyPr>
          <a:lstStyle/>
          <a:p>
            <a:r>
              <a:rPr lang="en-US" sz="2400" b="1">
                <a:effectLst>
                  <a:glow rad="88900">
                    <a:schemeClr val="bg1"/>
                  </a:glow>
                </a:effectLst>
                <a:cs typeface="Arial" panose="020B0604020202020204" pitchFamily="34" charset="0"/>
              </a:rPr>
              <a:t>Read the leaflets again and tick T (True) or F (False). </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66" y="194965"/>
            <a:ext cx="605869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 READING</a:t>
            </a:r>
          </a:p>
        </p:txBody>
      </p:sp>
      <p:pic>
        <p:nvPicPr>
          <p:cNvPr id="3" name="Hình ảnh 2">
            <a:extLst>
              <a:ext uri="{FF2B5EF4-FFF2-40B4-BE49-F238E27FC236}">
                <a16:creationId xmlns:a16="http://schemas.microsoft.com/office/drawing/2014/main" id="{80806D3C-9C84-A641-1B87-DB5E99291710}"/>
              </a:ext>
            </a:extLst>
          </p:cNvPr>
          <p:cNvPicPr>
            <a:picLocks noChangeAspect="1"/>
          </p:cNvPicPr>
          <p:nvPr/>
        </p:nvPicPr>
        <p:blipFill>
          <a:blip r:embed="rId3"/>
          <a:stretch>
            <a:fillRect/>
          </a:stretch>
        </p:blipFill>
        <p:spPr>
          <a:xfrm>
            <a:off x="1320358" y="1773106"/>
            <a:ext cx="6496647" cy="4864503"/>
          </a:xfrm>
          <a:prstGeom prst="rect">
            <a:avLst/>
          </a:prstGeom>
        </p:spPr>
      </p:pic>
      <p:sp>
        <p:nvSpPr>
          <p:cNvPr id="4" name="Hộp Văn bản 3">
            <a:extLst>
              <a:ext uri="{FF2B5EF4-FFF2-40B4-BE49-F238E27FC236}">
                <a16:creationId xmlns:a16="http://schemas.microsoft.com/office/drawing/2014/main" id="{2EB1B07F-904E-187D-73BC-163745A1C3EF}"/>
              </a:ext>
            </a:extLst>
          </p:cNvPr>
          <p:cNvSpPr txBox="1"/>
          <p:nvPr/>
        </p:nvSpPr>
        <p:spPr>
          <a:xfrm>
            <a:off x="6545765" y="2353779"/>
            <a:ext cx="637565" cy="769441"/>
          </a:xfrm>
          <a:prstGeom prst="rect">
            <a:avLst/>
          </a:prstGeom>
          <a:noFill/>
        </p:spPr>
        <p:txBody>
          <a:bodyPr wrap="square">
            <a:spAutoFit/>
          </a:bodyPr>
          <a:lstStyle/>
          <a:p>
            <a:pPr algn="ctr"/>
            <a:r>
              <a:rPr lang="pt-BR" sz="4400" b="1" dirty="0">
                <a:effectLst>
                  <a:outerShdw blurRad="38100" dist="38100" dir="2700000" algn="tl">
                    <a:srgbClr val="000000">
                      <a:alpha val="43137"/>
                    </a:srgbClr>
                  </a:outerShdw>
                </a:effectLst>
                <a:latin typeface="Source Sans Pro SemiBold" panose="020B0603030403020204" pitchFamily="34" charset="0"/>
                <a:ea typeface="Source Sans Pro SemiBold" panose="020B0603030403020204" pitchFamily="34" charset="0"/>
              </a:rPr>
              <a:t>X</a:t>
            </a:r>
          </a:p>
        </p:txBody>
      </p:sp>
      <p:sp>
        <p:nvSpPr>
          <p:cNvPr id="7" name="Hộp Văn bản 6">
            <a:extLst>
              <a:ext uri="{FF2B5EF4-FFF2-40B4-BE49-F238E27FC236}">
                <a16:creationId xmlns:a16="http://schemas.microsoft.com/office/drawing/2014/main" id="{7FFA108F-4E8B-2199-4BE4-5871E96A1B80}"/>
              </a:ext>
            </a:extLst>
          </p:cNvPr>
          <p:cNvSpPr txBox="1"/>
          <p:nvPr/>
        </p:nvSpPr>
        <p:spPr>
          <a:xfrm>
            <a:off x="6545765" y="3319172"/>
            <a:ext cx="637565" cy="769441"/>
          </a:xfrm>
          <a:prstGeom prst="rect">
            <a:avLst/>
          </a:prstGeom>
          <a:noFill/>
        </p:spPr>
        <p:txBody>
          <a:bodyPr wrap="square">
            <a:spAutoFit/>
          </a:bodyPr>
          <a:lstStyle/>
          <a:p>
            <a:pPr algn="ctr"/>
            <a:r>
              <a:rPr lang="pt-BR" sz="4400" b="1" dirty="0">
                <a:effectLst>
                  <a:outerShdw blurRad="38100" dist="38100" dir="2700000" algn="tl">
                    <a:srgbClr val="000000">
                      <a:alpha val="43137"/>
                    </a:srgbClr>
                  </a:outerShdw>
                </a:effectLst>
                <a:latin typeface="Source Sans Pro SemiBold" panose="020B0603030403020204" pitchFamily="34" charset="0"/>
                <a:ea typeface="Source Sans Pro SemiBold" panose="020B0603030403020204" pitchFamily="34" charset="0"/>
              </a:rPr>
              <a:t>X</a:t>
            </a:r>
          </a:p>
        </p:txBody>
      </p:sp>
      <p:sp>
        <p:nvSpPr>
          <p:cNvPr id="8" name="Hộp Văn bản 7">
            <a:extLst>
              <a:ext uri="{FF2B5EF4-FFF2-40B4-BE49-F238E27FC236}">
                <a16:creationId xmlns:a16="http://schemas.microsoft.com/office/drawing/2014/main" id="{591A7516-4B04-2E20-BEDC-81AFA9B3E79F}"/>
              </a:ext>
            </a:extLst>
          </p:cNvPr>
          <p:cNvSpPr txBox="1"/>
          <p:nvPr/>
        </p:nvSpPr>
        <p:spPr>
          <a:xfrm>
            <a:off x="7179440" y="4201466"/>
            <a:ext cx="637565" cy="769441"/>
          </a:xfrm>
          <a:prstGeom prst="rect">
            <a:avLst/>
          </a:prstGeom>
          <a:noFill/>
        </p:spPr>
        <p:txBody>
          <a:bodyPr wrap="square">
            <a:spAutoFit/>
          </a:bodyPr>
          <a:lstStyle/>
          <a:p>
            <a:pPr algn="ctr"/>
            <a:r>
              <a:rPr lang="pt-BR" sz="4400" b="1" dirty="0">
                <a:effectLst>
                  <a:outerShdw blurRad="38100" dist="38100" dir="2700000" algn="tl">
                    <a:srgbClr val="000000">
                      <a:alpha val="43137"/>
                    </a:srgbClr>
                  </a:outerShdw>
                </a:effectLst>
                <a:latin typeface="Source Sans Pro SemiBold" panose="020B0603030403020204" pitchFamily="34" charset="0"/>
                <a:ea typeface="Source Sans Pro SemiBold" panose="020B0603030403020204" pitchFamily="34" charset="0"/>
              </a:rPr>
              <a:t>X</a:t>
            </a:r>
          </a:p>
        </p:txBody>
      </p:sp>
      <p:sp>
        <p:nvSpPr>
          <p:cNvPr id="9" name="Hộp Văn bản 8">
            <a:extLst>
              <a:ext uri="{FF2B5EF4-FFF2-40B4-BE49-F238E27FC236}">
                <a16:creationId xmlns:a16="http://schemas.microsoft.com/office/drawing/2014/main" id="{21E1E448-8510-02B4-D906-A007C12AFF44}"/>
              </a:ext>
            </a:extLst>
          </p:cNvPr>
          <p:cNvSpPr txBox="1"/>
          <p:nvPr/>
        </p:nvSpPr>
        <p:spPr>
          <a:xfrm>
            <a:off x="7179440" y="5047851"/>
            <a:ext cx="637565" cy="769441"/>
          </a:xfrm>
          <a:prstGeom prst="rect">
            <a:avLst/>
          </a:prstGeom>
          <a:noFill/>
        </p:spPr>
        <p:txBody>
          <a:bodyPr wrap="square">
            <a:spAutoFit/>
          </a:bodyPr>
          <a:lstStyle/>
          <a:p>
            <a:pPr algn="ctr"/>
            <a:r>
              <a:rPr lang="pt-BR" sz="4400" b="1" dirty="0">
                <a:effectLst>
                  <a:outerShdw blurRad="38100" dist="38100" dir="2700000" algn="tl">
                    <a:srgbClr val="000000">
                      <a:alpha val="43137"/>
                    </a:srgbClr>
                  </a:outerShdw>
                </a:effectLst>
                <a:latin typeface="Source Sans Pro SemiBold" panose="020B0603030403020204" pitchFamily="34" charset="0"/>
                <a:ea typeface="Source Sans Pro SemiBold" panose="020B0603030403020204" pitchFamily="34" charset="0"/>
              </a:rPr>
              <a:t>X</a:t>
            </a:r>
          </a:p>
        </p:txBody>
      </p:sp>
      <p:sp>
        <p:nvSpPr>
          <p:cNvPr id="10" name="Hộp Văn bản 9">
            <a:extLst>
              <a:ext uri="{FF2B5EF4-FFF2-40B4-BE49-F238E27FC236}">
                <a16:creationId xmlns:a16="http://schemas.microsoft.com/office/drawing/2014/main" id="{99F0F4D6-D2C4-BBB1-253E-96470B591A68}"/>
              </a:ext>
            </a:extLst>
          </p:cNvPr>
          <p:cNvSpPr txBox="1"/>
          <p:nvPr/>
        </p:nvSpPr>
        <p:spPr>
          <a:xfrm>
            <a:off x="6545765" y="5945112"/>
            <a:ext cx="637565" cy="769441"/>
          </a:xfrm>
          <a:prstGeom prst="rect">
            <a:avLst/>
          </a:prstGeom>
          <a:noFill/>
        </p:spPr>
        <p:txBody>
          <a:bodyPr wrap="square">
            <a:spAutoFit/>
          </a:bodyPr>
          <a:lstStyle/>
          <a:p>
            <a:pPr algn="ctr"/>
            <a:r>
              <a:rPr lang="pt-BR" sz="4400" b="1" dirty="0">
                <a:effectLst>
                  <a:outerShdw blurRad="38100" dist="38100" dir="2700000" algn="tl">
                    <a:srgbClr val="000000">
                      <a:alpha val="43137"/>
                    </a:srgbClr>
                  </a:outerShdw>
                </a:effectLst>
                <a:latin typeface="Source Sans Pro SemiBold" panose="020B0603030403020204" pitchFamily="34" charset="0"/>
                <a:ea typeface="Source Sans Pro SemiBold" panose="020B0603030403020204" pitchFamily="34" charset="0"/>
              </a:rPr>
              <a:t>X</a:t>
            </a:r>
          </a:p>
        </p:txBody>
      </p:sp>
    </p:spTree>
    <p:extLst>
      <p:ext uri="{BB962C8B-B14F-4D97-AF65-F5344CB8AC3E}">
        <p14:creationId xmlns:p14="http://schemas.microsoft.com/office/powerpoint/2010/main" val="252518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68247" y="1152307"/>
            <a:ext cx="11087133" cy="830997"/>
          </a:xfrm>
          <a:prstGeom prst="rect">
            <a:avLst/>
          </a:prstGeom>
          <a:noFill/>
          <a:effectLst/>
        </p:spPr>
        <p:txBody>
          <a:bodyPr wrap="square" rtlCol="0">
            <a:spAutoFit/>
          </a:bodyPr>
          <a:lstStyle/>
          <a:p>
            <a:r>
              <a:rPr lang="en-US" sz="2400" b="1">
                <a:effectLst>
                  <a:glow rad="88900">
                    <a:schemeClr val="bg1"/>
                  </a:glow>
                </a:effectLst>
                <a:cs typeface="Arial" panose="020B0604020202020204" pitchFamily="34" charset="0"/>
              </a:rPr>
              <a:t>Work in pairs. Ask and answer the following questions about an electronic device which is important to you. Make notes of your partner’s answers. </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182978" y="115230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235764" y="104966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8" name="TextBox 7"/>
          <p:cNvSpPr txBox="1"/>
          <p:nvPr/>
        </p:nvSpPr>
        <p:spPr>
          <a:xfrm>
            <a:off x="367990" y="186930"/>
            <a:ext cx="584323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26" name="Hộp Văn bản 25">
            <a:extLst>
              <a:ext uri="{FF2B5EF4-FFF2-40B4-BE49-F238E27FC236}">
                <a16:creationId xmlns:a16="http://schemas.microsoft.com/office/drawing/2014/main" id="{C0185DF8-573E-B054-1318-A869EFB717E3}"/>
              </a:ext>
            </a:extLst>
          </p:cNvPr>
          <p:cNvSpPr txBox="1"/>
          <p:nvPr/>
        </p:nvSpPr>
        <p:spPr>
          <a:xfrm>
            <a:off x="868247" y="1654913"/>
            <a:ext cx="10952046" cy="4877489"/>
          </a:xfrm>
          <a:prstGeom prst="rect">
            <a:avLst/>
          </a:prstGeom>
          <a:noFill/>
        </p:spPr>
        <p:txBody>
          <a:bodyPr wrap="square">
            <a:spAutoFit/>
          </a:bodyPr>
          <a:lstStyle/>
          <a:p>
            <a:pPr>
              <a:lnSpc>
                <a:spcPct val="200000"/>
              </a:lnSpc>
            </a:pPr>
            <a:r>
              <a:rPr lang="en-US" sz="3200" b="1" i="0" dirty="0">
                <a:solidFill>
                  <a:srgbClr val="F26548"/>
                </a:solidFill>
                <a:effectLst/>
                <a:latin typeface="Source Sans Pro" panose="020B0503030403020204" pitchFamily="34" charset="0"/>
                <a:ea typeface="Source Sans Pro" panose="020B0503030403020204" pitchFamily="34" charset="0"/>
              </a:rPr>
              <a:t>1. </a:t>
            </a:r>
            <a:r>
              <a:rPr lang="en-US" sz="3200" b="0" i="0" dirty="0">
                <a:solidFill>
                  <a:srgbClr val="242021"/>
                </a:solidFill>
                <a:effectLst/>
                <a:latin typeface="Source Sans Pro" panose="020B0503030403020204" pitchFamily="34" charset="0"/>
                <a:ea typeface="Source Sans Pro" panose="020B0503030403020204" pitchFamily="34" charset="0"/>
              </a:rPr>
              <a:t>What electronic device is important to you?</a:t>
            </a:r>
            <a:br>
              <a:rPr lang="en-US" sz="3200" b="0" i="0" dirty="0">
                <a:solidFill>
                  <a:srgbClr val="242021"/>
                </a:solidFill>
                <a:effectLst/>
                <a:latin typeface="Source Sans Pro" panose="020B0503030403020204" pitchFamily="34" charset="0"/>
                <a:ea typeface="Source Sans Pro" panose="020B0503030403020204" pitchFamily="34" charset="0"/>
              </a:rPr>
            </a:br>
            <a:r>
              <a:rPr lang="en-US" sz="3200" b="1" i="0" dirty="0">
                <a:solidFill>
                  <a:srgbClr val="F26548"/>
                </a:solidFill>
                <a:effectLst/>
                <a:latin typeface="Source Sans Pro" panose="020B0503030403020204" pitchFamily="34" charset="0"/>
                <a:ea typeface="Source Sans Pro" panose="020B0503030403020204" pitchFamily="34" charset="0"/>
              </a:rPr>
              <a:t>2. </a:t>
            </a:r>
            <a:r>
              <a:rPr lang="en-US" sz="3200" b="0" i="0" dirty="0">
                <a:solidFill>
                  <a:srgbClr val="242021"/>
                </a:solidFill>
                <a:effectLst/>
                <a:latin typeface="Source Sans Pro" panose="020B0503030403020204" pitchFamily="34" charset="0"/>
                <a:ea typeface="Source Sans Pro" panose="020B0503030403020204" pitchFamily="34" charset="0"/>
              </a:rPr>
              <a:t>How long have you had it?</a:t>
            </a:r>
            <a:br>
              <a:rPr lang="en-US" sz="3200" b="0" i="0" dirty="0">
                <a:solidFill>
                  <a:srgbClr val="242021"/>
                </a:solidFill>
                <a:effectLst/>
                <a:latin typeface="Source Sans Pro" panose="020B0503030403020204" pitchFamily="34" charset="0"/>
                <a:ea typeface="Source Sans Pro" panose="020B0503030403020204" pitchFamily="34" charset="0"/>
              </a:rPr>
            </a:br>
            <a:r>
              <a:rPr lang="en-US" sz="3200" b="1" i="0" dirty="0">
                <a:solidFill>
                  <a:srgbClr val="F26548"/>
                </a:solidFill>
                <a:effectLst/>
                <a:latin typeface="Source Sans Pro" panose="020B0503030403020204" pitchFamily="34" charset="0"/>
                <a:ea typeface="Source Sans Pro" panose="020B0503030403020204" pitchFamily="34" charset="0"/>
              </a:rPr>
              <a:t>3. </a:t>
            </a:r>
            <a:r>
              <a:rPr lang="en-US" sz="3200" b="0" i="0" dirty="0">
                <a:solidFill>
                  <a:srgbClr val="242021"/>
                </a:solidFill>
                <a:effectLst/>
                <a:latin typeface="Source Sans Pro" panose="020B0503030403020204" pitchFamily="34" charset="0"/>
                <a:ea typeface="Source Sans Pro" panose="020B0503030403020204" pitchFamily="34" charset="0"/>
              </a:rPr>
              <a:t>What does it look like?</a:t>
            </a:r>
            <a:br>
              <a:rPr lang="en-US" sz="3200" b="0" i="0" dirty="0">
                <a:solidFill>
                  <a:srgbClr val="242021"/>
                </a:solidFill>
                <a:effectLst/>
                <a:latin typeface="Source Sans Pro" panose="020B0503030403020204" pitchFamily="34" charset="0"/>
                <a:ea typeface="Source Sans Pro" panose="020B0503030403020204" pitchFamily="34" charset="0"/>
              </a:rPr>
            </a:br>
            <a:r>
              <a:rPr lang="en-US" sz="3200" b="1" i="0" dirty="0">
                <a:solidFill>
                  <a:srgbClr val="F26548"/>
                </a:solidFill>
                <a:effectLst/>
                <a:latin typeface="Source Sans Pro" panose="020B0503030403020204" pitchFamily="34" charset="0"/>
                <a:ea typeface="Source Sans Pro" panose="020B0503030403020204" pitchFamily="34" charset="0"/>
              </a:rPr>
              <a:t>4. </a:t>
            </a:r>
            <a:r>
              <a:rPr lang="en-US" sz="3200" b="0" i="0" dirty="0">
                <a:solidFill>
                  <a:srgbClr val="242021"/>
                </a:solidFill>
                <a:effectLst/>
                <a:latin typeface="Source Sans Pro" panose="020B0503030403020204" pitchFamily="34" charset="0"/>
                <a:ea typeface="Source Sans Pro" panose="020B0503030403020204" pitchFamily="34" charset="0"/>
              </a:rPr>
              <a:t>When do you use it?</a:t>
            </a:r>
          </a:p>
          <a:p>
            <a:pPr>
              <a:lnSpc>
                <a:spcPct val="200000"/>
              </a:lnSpc>
            </a:pPr>
            <a:r>
              <a:rPr lang="en-US" sz="3200" b="1" i="0" dirty="0">
                <a:solidFill>
                  <a:srgbClr val="F26548"/>
                </a:solidFill>
                <a:effectLst/>
                <a:latin typeface="Source Sans Pro" panose="020B0503030403020204" pitchFamily="34" charset="0"/>
                <a:ea typeface="Source Sans Pro" panose="020B0503030403020204" pitchFamily="34" charset="0"/>
              </a:rPr>
              <a:t>5. </a:t>
            </a:r>
            <a:r>
              <a:rPr lang="en-US" sz="3200" b="0" i="0" dirty="0">
                <a:solidFill>
                  <a:srgbClr val="242021"/>
                </a:solidFill>
                <a:effectLst/>
                <a:latin typeface="Source Sans Pro" panose="020B0503030403020204" pitchFamily="34" charset="0"/>
                <a:ea typeface="Source Sans Pro" panose="020B0503030403020204" pitchFamily="34" charset="0"/>
              </a:rPr>
              <a:t>Why is it important to you?</a:t>
            </a:r>
            <a:endParaRPr lang="vi-VN" sz="3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29224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62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188331"/>
            <a:ext cx="10815315" cy="954107"/>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Work in groups. Take turns to talk about the electronic device that is important to your partner. </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6" y="194965"/>
            <a:ext cx="5607761"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10" name="Hộp Văn bản 9">
            <a:extLst>
              <a:ext uri="{FF2B5EF4-FFF2-40B4-BE49-F238E27FC236}">
                <a16:creationId xmlns:a16="http://schemas.microsoft.com/office/drawing/2014/main" id="{C0F8F5C6-5AAD-FA22-C50B-BB1927F99932}"/>
              </a:ext>
            </a:extLst>
          </p:cNvPr>
          <p:cNvSpPr txBox="1"/>
          <p:nvPr/>
        </p:nvSpPr>
        <p:spPr>
          <a:xfrm>
            <a:off x="404449" y="2049015"/>
            <a:ext cx="11380755" cy="4614020"/>
          </a:xfrm>
          <a:prstGeom prst="rect">
            <a:avLst/>
          </a:prstGeom>
          <a:noFill/>
        </p:spPr>
        <p:txBody>
          <a:bodyPr wrap="square">
            <a:spAutoFit/>
          </a:bodyPr>
          <a:lstStyle/>
          <a:p>
            <a:pPr algn="just">
              <a:lnSpc>
                <a:spcPct val="150000"/>
              </a:lnSpc>
            </a:pPr>
            <a:r>
              <a:rPr lang="en-US" sz="2200" b="1" i="1" dirty="0">
                <a:solidFill>
                  <a:srgbClr val="C00000"/>
                </a:solidFill>
                <a:latin typeface="Aptos Display" panose="020B0004020202020204" pitchFamily="34" charset="0"/>
              </a:rPr>
              <a:t>I talked with Hung about the smartphone that is important to him. He’s had this smartphone for almost three years now. It's a sleek black smartphone with a vibrant touchscreen display. The back has a glossy finish, and it's not too big, making it easy to hold. Hung uses his smartphone during the day for various purposes. It's his alarm clock in the morning, his communication tool to stay connected with his family and friends, a quick way to check emails and notifications, and even a source of entertainment during his free time. This smartphone is important to him for several reasons. It's not just a communication device; it's like a mini personal assistant. It helps him stay organized with his schedules, assignments, and reminders. It's also his primary source of information and a quick way to search for anything he needs to know.</a:t>
            </a:r>
            <a:endParaRPr lang="vi-VN" sz="2200" b="1" i="1" dirty="0">
              <a:solidFill>
                <a:srgbClr val="C00000"/>
              </a:solidFill>
              <a:latin typeface="Aptos Display" panose="020B0004020202020204" pitchFamily="34" charset="0"/>
            </a:endParaRPr>
          </a:p>
        </p:txBody>
      </p:sp>
    </p:spTree>
    <p:extLst>
      <p:ext uri="{BB962C8B-B14F-4D97-AF65-F5344CB8AC3E}">
        <p14:creationId xmlns:p14="http://schemas.microsoft.com/office/powerpoint/2010/main" val="79754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87066" y="2344581"/>
            <a:ext cx="9080679" cy="3330464"/>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t>Reading about electronic devices</a:t>
            </a:r>
          </a:p>
          <a:p>
            <a:pPr marL="457200" indent="-457200">
              <a:lnSpc>
                <a:spcPct val="150000"/>
              </a:lnSpc>
              <a:buFont typeface="Wingdings" panose="05000000000000000000" pitchFamily="2" charset="2"/>
              <a:buChar char="ü"/>
            </a:pPr>
            <a:r>
              <a:rPr lang="en-US" sz="3600" dirty="0"/>
              <a:t>Talking about an electronic device which is important to you.</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086" y="1289230"/>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594765"/>
            <a:ext cx="8149852" cy="837473"/>
          </a:xfrm>
          <a:prstGeom prst="rect">
            <a:avLst/>
          </a:prstGeom>
          <a:noFill/>
        </p:spPr>
        <p:txBody>
          <a:bodyPr wrap="square" rtlCol="0">
            <a:spAutoFit/>
          </a:bodyPr>
          <a:lstStyle/>
          <a:p>
            <a:pPr>
              <a:lnSpc>
                <a:spcPct val="150000"/>
              </a:lnSpc>
            </a:pPr>
            <a:r>
              <a:rPr lang="en-US" sz="3600" dirty="0"/>
              <a:t>- Do exercises in the Workbook.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651" y="2395778"/>
            <a:ext cx="3044282" cy="3044282"/>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r>
              <a:rPr lang="en-US" sz="2800" b="1" dirty="0">
                <a:solidFill>
                  <a:schemeClr val="bg1"/>
                </a:solidFill>
              </a:rPr>
              <a:t>LESSON 5: SKILLS 1</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a:solidFill>
                  <a:schemeClr val="bg1"/>
                </a:solidFill>
                <a:latin typeface="Myriad Pro" pitchFamily="34" charset="0"/>
              </a:rPr>
              <a:t>ELECTRONIC DEVICES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174968" y="95637"/>
            <a:ext cx="799132" cy="707886"/>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69161" y="3988063"/>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GB" b="1" dirty="0">
              <a:solidFill>
                <a:schemeClr val="tx1"/>
              </a:solidFill>
            </a:endParaRPr>
          </a:p>
        </p:txBody>
      </p:sp>
      <p:sp>
        <p:nvSpPr>
          <p:cNvPr id="20" name="Rectangle 19"/>
          <p:cNvSpPr/>
          <p:nvPr/>
        </p:nvSpPr>
        <p:spPr>
          <a:xfrm>
            <a:off x="5467050" y="1234448"/>
            <a:ext cx="6520179"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Warm up: Video watching</a:t>
            </a:r>
          </a:p>
        </p:txBody>
      </p:sp>
      <p:sp>
        <p:nvSpPr>
          <p:cNvPr id="21" name="Rectangle 20"/>
          <p:cNvSpPr/>
          <p:nvPr/>
        </p:nvSpPr>
        <p:spPr>
          <a:xfrm>
            <a:off x="5456954" y="2011685"/>
            <a:ext cx="6540369" cy="16065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Task 1: Work in pairs. Discuss the following questions.</a:t>
            </a:r>
          </a:p>
          <a:p>
            <a:r>
              <a:rPr lang="en-US" dirty="0">
                <a:solidFill>
                  <a:schemeClr val="tx1"/>
                </a:solidFill>
              </a:rPr>
              <a:t>- Vocabulary teaching</a:t>
            </a:r>
          </a:p>
          <a:p>
            <a:r>
              <a:rPr lang="en-US" dirty="0">
                <a:solidFill>
                  <a:schemeClr val="tx1"/>
                </a:solidFill>
              </a:rPr>
              <a:t>- Task 2: Read the following leaflets and match the highlighted words with their meanings.</a:t>
            </a:r>
          </a:p>
          <a:p>
            <a:r>
              <a:rPr lang="en-US" dirty="0">
                <a:solidFill>
                  <a:schemeClr val="tx1"/>
                </a:solidFill>
              </a:rPr>
              <a:t>- Task 3: Read the leaflets again and tick T (True) or F (False).</a:t>
            </a:r>
          </a:p>
        </p:txBody>
      </p:sp>
      <p:sp>
        <p:nvSpPr>
          <p:cNvPr id="22" name="Rectangle 21"/>
          <p:cNvSpPr/>
          <p:nvPr/>
        </p:nvSpPr>
        <p:spPr>
          <a:xfrm>
            <a:off x="5450796" y="3723607"/>
            <a:ext cx="6536433" cy="18259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Task 4: Work in pairs. Ask and answer the following questions about an electronic device which is important to you. Make notes of your partner’s answers.</a:t>
            </a:r>
          </a:p>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Task 5: Work in groups. Take turns to talk about the electronic device that is important to your partner.</a:t>
            </a:r>
          </a:p>
        </p:txBody>
      </p:sp>
      <p:cxnSp>
        <p:nvCxnSpPr>
          <p:cNvPr id="24" name="Curved Connector 23"/>
          <p:cNvCxnSpPr>
            <a:cxnSpLocks/>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18" y="2541341"/>
            <a:ext cx="728462" cy="144672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484386" y="5727428"/>
            <a:ext cx="2129795"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8" idx="2"/>
            <a:endCxn id="27" idx="1"/>
          </p:cNvCxnSpPr>
          <p:nvPr/>
        </p:nvCxnSpPr>
        <p:spPr>
          <a:xfrm rot="16200000" flipH="1">
            <a:off x="1315755" y="4860873"/>
            <a:ext cx="1439995" cy="89726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458922" y="5654959"/>
            <a:ext cx="6536433"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5:  SKILLS 1</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a:extLst>
              <a:ext uri="{FF2B5EF4-FFF2-40B4-BE49-F238E27FC236}">
                <a16:creationId xmlns:a16="http://schemas.microsoft.com/office/drawing/2014/main" id="{337A5E1E-3CA0-4464-8CDD-31E8FAFCE4DB}"/>
              </a:ext>
            </a:extLst>
          </p:cNvPr>
          <p:cNvSpPr txBox="1"/>
          <p:nvPr/>
        </p:nvSpPr>
        <p:spPr>
          <a:xfrm>
            <a:off x="413394" y="3141738"/>
            <a:ext cx="3586272" cy="1754326"/>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VIDEO </a:t>
            </a:r>
          </a:p>
          <a:p>
            <a:pPr algn="ctr"/>
            <a:r>
              <a:rPr lang="en-US" sz="5400" b="1" dirty="0">
                <a:solidFill>
                  <a:srgbClr val="C00000"/>
                </a:solidFill>
                <a:effectLst>
                  <a:outerShdw blurRad="38100" dist="38100" dir="2700000" algn="tl">
                    <a:srgbClr val="000000">
                      <a:alpha val="43137"/>
                    </a:srgbClr>
                  </a:outerShdw>
                </a:effectLst>
              </a:rPr>
              <a:t>WATCHING</a:t>
            </a:r>
          </a:p>
        </p:txBody>
      </p:sp>
      <p:sp>
        <p:nvSpPr>
          <p:cNvPr id="8" name="TextBox 4">
            <a:extLst>
              <a:ext uri="{FF2B5EF4-FFF2-40B4-BE49-F238E27FC236}">
                <a16:creationId xmlns:a16="http://schemas.microsoft.com/office/drawing/2014/main" id="{4C95C995-7DE5-CC52-08BF-DD192CB1A30A}"/>
              </a:ext>
            </a:extLst>
          </p:cNvPr>
          <p:cNvSpPr txBox="1"/>
          <p:nvPr/>
        </p:nvSpPr>
        <p:spPr>
          <a:xfrm>
            <a:off x="5609139" y="1526128"/>
            <a:ext cx="6026721" cy="923330"/>
          </a:xfrm>
          <a:prstGeom prst="rect">
            <a:avLst/>
          </a:prstGeom>
          <a:solidFill>
            <a:schemeClr val="accent6">
              <a:lumMod val="20000"/>
              <a:lumOff val="80000"/>
            </a:schemeClr>
          </a:solidFill>
          <a:ln w="38100">
            <a:solidFill>
              <a:srgbClr val="F8B417"/>
            </a:solidFill>
          </a:ln>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WATCH THE VIDEO</a:t>
            </a:r>
          </a:p>
        </p:txBody>
      </p:sp>
      <p:pic>
        <p:nvPicPr>
          <p:cNvPr id="2" name="Introducing iPhone 15 - WOW - Apple">
            <a:hlinkClick r:id="" action="ppaction://media"/>
            <a:extLst>
              <a:ext uri="{FF2B5EF4-FFF2-40B4-BE49-F238E27FC236}">
                <a16:creationId xmlns:a16="http://schemas.microsoft.com/office/drawing/2014/main" id="{BE48DF39-E7AB-4DF4-7F9B-2905A3C8A4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0187" y="2669256"/>
            <a:ext cx="6502841" cy="3657848"/>
          </a:xfrm>
          <a:prstGeom prst="rect">
            <a:avLst/>
          </a:prstGeom>
        </p:spPr>
      </p:pic>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4">
            <a:extLst>
              <a:ext uri="{FF2B5EF4-FFF2-40B4-BE49-F238E27FC236}">
                <a16:creationId xmlns:a16="http://schemas.microsoft.com/office/drawing/2014/main" id="{65962637-5F8E-22E3-AACE-3E8FEAF3B677}"/>
              </a:ext>
            </a:extLst>
          </p:cNvPr>
          <p:cNvSpPr txBox="1"/>
          <p:nvPr/>
        </p:nvSpPr>
        <p:spPr>
          <a:xfrm>
            <a:off x="1401830" y="5334024"/>
            <a:ext cx="9738238" cy="923330"/>
          </a:xfrm>
          <a:prstGeom prst="rect">
            <a:avLst/>
          </a:prstGeom>
          <a:solidFill>
            <a:schemeClr val="accent6">
              <a:lumMod val="20000"/>
              <a:lumOff val="80000"/>
            </a:schemeClr>
          </a:solidFill>
          <a:ln w="38100">
            <a:solidFill>
              <a:srgbClr val="F8B417"/>
            </a:solidFill>
          </a:ln>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APPLE’S NEW IPHONE 15 </a:t>
            </a:r>
          </a:p>
        </p:txBody>
      </p:sp>
    </p:spTree>
    <p:extLst>
      <p:ext uri="{BB962C8B-B14F-4D97-AF65-F5344CB8AC3E}">
        <p14:creationId xmlns:p14="http://schemas.microsoft.com/office/powerpoint/2010/main" val="333593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62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11441"/>
            <a:ext cx="10815315" cy="461665"/>
          </a:xfrm>
          <a:prstGeom prst="rect">
            <a:avLst/>
          </a:prstGeom>
          <a:noFill/>
          <a:effectLst/>
        </p:spPr>
        <p:txBody>
          <a:bodyPr wrap="square" rtlCol="0">
            <a:spAutoFit/>
          </a:bodyPr>
          <a:lstStyle/>
          <a:p>
            <a:r>
              <a:rPr lang="en-US" sz="2400" b="1">
                <a:effectLst>
                  <a:glow rad="88900">
                    <a:schemeClr val="bg1"/>
                  </a:glow>
                </a:effectLst>
                <a:cs typeface="Arial" panose="020B0604020202020204" pitchFamily="34" charset="0"/>
              </a:rPr>
              <a:t>Work in pairs. Discuss the following questions</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6" y="194965"/>
            <a:ext cx="5434231"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PRE READING</a:t>
            </a:r>
          </a:p>
        </p:txBody>
      </p:sp>
      <p:sp>
        <p:nvSpPr>
          <p:cNvPr id="15" name="Hộp Văn bản 14">
            <a:extLst>
              <a:ext uri="{FF2B5EF4-FFF2-40B4-BE49-F238E27FC236}">
                <a16:creationId xmlns:a16="http://schemas.microsoft.com/office/drawing/2014/main" id="{C214BF5A-E291-1F66-838B-F6DCDD41664E}"/>
              </a:ext>
            </a:extLst>
          </p:cNvPr>
          <p:cNvSpPr txBox="1"/>
          <p:nvPr/>
        </p:nvSpPr>
        <p:spPr>
          <a:xfrm>
            <a:off x="628983" y="2899681"/>
            <a:ext cx="5467017" cy="2062103"/>
          </a:xfrm>
          <a:prstGeom prst="rect">
            <a:avLst/>
          </a:prstGeom>
          <a:noFill/>
        </p:spPr>
        <p:txBody>
          <a:bodyPr wrap="square">
            <a:spAutoFit/>
          </a:bodyPr>
          <a:lstStyle/>
          <a:p>
            <a:r>
              <a:rPr lang="en-US" sz="3200" b="1" i="0" dirty="0">
                <a:solidFill>
                  <a:srgbClr val="F26548"/>
                </a:solidFill>
                <a:effectLst/>
                <a:latin typeface="Source Sans Pro" panose="020B0503030403020204" pitchFamily="34" charset="0"/>
                <a:ea typeface="Source Sans Pro" panose="020B0503030403020204" pitchFamily="34" charset="0"/>
              </a:rPr>
              <a:t>1. </a:t>
            </a:r>
            <a:r>
              <a:rPr lang="en-US" sz="3200" b="0" i="0" dirty="0">
                <a:solidFill>
                  <a:srgbClr val="242021"/>
                </a:solidFill>
                <a:effectLst/>
                <a:latin typeface="Source Sans Pro" panose="020B0503030403020204" pitchFamily="34" charset="0"/>
                <a:ea typeface="Source Sans Pro" panose="020B0503030403020204" pitchFamily="34" charset="0"/>
              </a:rPr>
              <a:t>What electronic device do you use most often?</a:t>
            </a:r>
          </a:p>
          <a:p>
            <a:br>
              <a:rPr lang="en-US" sz="3200" b="0" i="0" dirty="0">
                <a:solidFill>
                  <a:srgbClr val="242021"/>
                </a:solidFill>
                <a:effectLst/>
                <a:latin typeface="Source Sans Pro" panose="020B0503030403020204" pitchFamily="34" charset="0"/>
                <a:ea typeface="Source Sans Pro" panose="020B0503030403020204" pitchFamily="34" charset="0"/>
              </a:rPr>
            </a:br>
            <a:r>
              <a:rPr lang="en-US" sz="3200" b="1" i="0" dirty="0">
                <a:solidFill>
                  <a:srgbClr val="F26548"/>
                </a:solidFill>
                <a:effectLst/>
                <a:latin typeface="Source Sans Pro" panose="020B0503030403020204" pitchFamily="34" charset="0"/>
                <a:ea typeface="Source Sans Pro" panose="020B0503030403020204" pitchFamily="34" charset="0"/>
              </a:rPr>
              <a:t>2. </a:t>
            </a:r>
            <a:r>
              <a:rPr lang="en-US" sz="3200" b="0" i="0" dirty="0">
                <a:solidFill>
                  <a:srgbClr val="242021"/>
                </a:solidFill>
                <a:effectLst/>
                <a:latin typeface="Source Sans Pro" panose="020B0503030403020204" pitchFamily="34" charset="0"/>
                <a:ea typeface="Source Sans Pro" panose="020B0503030403020204" pitchFamily="34" charset="0"/>
              </a:rPr>
              <a:t>What do you use it for?</a:t>
            </a:r>
            <a:endParaRPr lang="vi-VN" sz="3200" dirty="0">
              <a:latin typeface="Source Sans Pro" panose="020B0503030403020204" pitchFamily="34" charset="0"/>
              <a:ea typeface="Source Sans Pro" panose="020B0503030403020204" pitchFamily="34" charset="0"/>
            </a:endParaRPr>
          </a:p>
        </p:txBody>
      </p:sp>
      <p:pic>
        <p:nvPicPr>
          <p:cNvPr id="3" name="Hình ảnh 2">
            <a:extLst>
              <a:ext uri="{FF2B5EF4-FFF2-40B4-BE49-F238E27FC236}">
                <a16:creationId xmlns:a16="http://schemas.microsoft.com/office/drawing/2014/main" id="{D18098EB-56EE-2210-AF0A-4E037A2BB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928" y="1290971"/>
            <a:ext cx="4849142" cy="4849142"/>
          </a:xfrm>
          <a:prstGeom prst="rect">
            <a:avLst/>
          </a:prstGeom>
        </p:spPr>
      </p:pic>
    </p:spTree>
    <p:extLst>
      <p:ext uri="{BB962C8B-B14F-4D97-AF65-F5344CB8AC3E}">
        <p14:creationId xmlns:p14="http://schemas.microsoft.com/office/powerpoint/2010/main" val="2138508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55633" y="1554672"/>
            <a:ext cx="5231128" cy="129253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stylish (adj)</a:t>
            </a:r>
            <a:endParaRPr lang="en-US" sz="6000" b="1" dirty="0">
              <a:solidFill>
                <a:srgbClr val="AD4F0F"/>
              </a:solidFill>
              <a:cs typeface="Calibri" panose="020F0502020204030204" pitchFamily="34" charset="0"/>
            </a:endParaRPr>
          </a:p>
        </p:txBody>
      </p:sp>
      <p:sp>
        <p:nvSpPr>
          <p:cNvPr id="12" name="Rectangle 11"/>
          <p:cNvSpPr/>
          <p:nvPr/>
        </p:nvSpPr>
        <p:spPr>
          <a:xfrm>
            <a:off x="8139936" y="1878675"/>
            <a:ext cx="4050892" cy="830997"/>
          </a:xfrm>
          <a:prstGeom prst="rect">
            <a:avLst/>
          </a:prstGeom>
        </p:spPr>
        <p:txBody>
          <a:bodyPr wrap="square">
            <a:spAutoFit/>
          </a:bodyPr>
          <a:lstStyle/>
          <a:p>
            <a:pPr lvl="0" algn="ctr"/>
            <a:r>
              <a:rPr lang="en-US" sz="4800" dirty="0" err="1"/>
              <a:t>sành</a:t>
            </a:r>
            <a:r>
              <a:rPr lang="en-US" sz="4800" dirty="0"/>
              <a:t> </a:t>
            </a:r>
            <a:r>
              <a:rPr lang="en-US" sz="4800" dirty="0" err="1"/>
              <a:t>điệu</a:t>
            </a:r>
            <a:endParaRPr lang="en-US" sz="6600" dirty="0"/>
          </a:p>
        </p:txBody>
      </p:sp>
      <p:sp>
        <p:nvSpPr>
          <p:cNvPr id="2" name="Rectangle 1"/>
          <p:cNvSpPr/>
          <p:nvPr/>
        </p:nvSpPr>
        <p:spPr>
          <a:xfrm>
            <a:off x="5895120" y="1878676"/>
            <a:ext cx="2510495" cy="830997"/>
          </a:xfrm>
          <a:prstGeom prst="rect">
            <a:avLst/>
          </a:prstGeom>
        </p:spPr>
        <p:txBody>
          <a:bodyPr wrap="none">
            <a:spAutoFit/>
          </a:bodyPr>
          <a:lstStyle/>
          <a:p>
            <a:pPr algn="ctr"/>
            <a:r>
              <a:rPr lang="en-US" sz="4800" b="1">
                <a:solidFill>
                  <a:schemeClr val="accent5">
                    <a:lumMod val="50000"/>
                  </a:schemeClr>
                </a:solidFill>
              </a:rPr>
              <a:t>/ˈstaɪ.lɪʃ/</a:t>
            </a:r>
            <a:endParaRPr lang="en-US" sz="4800" b="1" dirty="0">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4" name="Hộp Văn bản 3">
            <a:extLst>
              <a:ext uri="{FF2B5EF4-FFF2-40B4-BE49-F238E27FC236}">
                <a16:creationId xmlns:a16="http://schemas.microsoft.com/office/drawing/2014/main" id="{51AFC0B1-53A9-58C4-895A-53CB82FFE890}"/>
              </a:ext>
            </a:extLst>
          </p:cNvPr>
          <p:cNvSpPr txBox="1"/>
          <p:nvPr/>
        </p:nvSpPr>
        <p:spPr>
          <a:xfrm>
            <a:off x="1324626" y="3423566"/>
            <a:ext cx="10473364" cy="769441"/>
          </a:xfrm>
          <a:prstGeom prst="rect">
            <a:avLst/>
          </a:prstGeom>
          <a:noFill/>
        </p:spPr>
        <p:txBody>
          <a:bodyPr wrap="square">
            <a:spAutoFit/>
          </a:bodyPr>
          <a:lstStyle/>
          <a:p>
            <a:r>
              <a:rPr lang="en-US" sz="4400" b="1">
                <a:solidFill>
                  <a:schemeClr val="accent5">
                    <a:lumMod val="75000"/>
                  </a:schemeClr>
                </a:solidFill>
                <a:latin typeface="arial" panose="020B0604020202020204" pitchFamily="34" charset="0"/>
              </a:rPr>
              <a:t>fashionable; elegant and attractive</a:t>
            </a:r>
            <a:endParaRPr lang="vi-VN" sz="4400" b="1" dirty="0">
              <a:solidFill>
                <a:schemeClr val="accent5">
                  <a:lumMod val="75000"/>
                </a:schemeClr>
              </a:solidFill>
            </a:endParaRPr>
          </a:p>
        </p:txBody>
      </p:sp>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253465" y="1471871"/>
            <a:ext cx="5344447" cy="128542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privacy</a:t>
            </a:r>
            <a:r>
              <a:rPr lang="en-US" sz="6600" b="1" dirty="0"/>
              <a:t> </a:t>
            </a:r>
            <a:r>
              <a:rPr lang="en-US" sz="6000" b="1" dirty="0">
                <a:solidFill>
                  <a:srgbClr val="AD4F0F"/>
                </a:solidFill>
              </a:rPr>
              <a:t>(n)</a:t>
            </a:r>
            <a:endParaRPr lang="en-US" sz="4800" b="1" dirty="0">
              <a:solidFill>
                <a:srgbClr val="AD4F0F"/>
              </a:solidFill>
            </a:endParaRPr>
          </a:p>
        </p:txBody>
      </p:sp>
      <p:sp>
        <p:nvSpPr>
          <p:cNvPr id="12" name="Rectangle 11"/>
          <p:cNvSpPr/>
          <p:nvPr/>
        </p:nvSpPr>
        <p:spPr>
          <a:xfrm>
            <a:off x="8390917" y="1859630"/>
            <a:ext cx="4050892" cy="830997"/>
          </a:xfrm>
          <a:prstGeom prst="rect">
            <a:avLst/>
          </a:prstGeom>
        </p:spPr>
        <p:txBody>
          <a:bodyPr wrap="square">
            <a:spAutoFit/>
          </a:bodyPr>
          <a:lstStyle/>
          <a:p>
            <a:pPr lvl="0" algn="ctr"/>
            <a:r>
              <a:rPr lang="en-US" sz="4800" dirty="0" err="1"/>
              <a:t>sự</a:t>
            </a:r>
            <a:r>
              <a:rPr lang="en-US" sz="4800" dirty="0"/>
              <a:t> </a:t>
            </a:r>
            <a:r>
              <a:rPr lang="en-US" sz="4800" dirty="0" err="1"/>
              <a:t>riêng</a:t>
            </a:r>
            <a:r>
              <a:rPr lang="en-US" sz="4800" dirty="0"/>
              <a:t> </a:t>
            </a:r>
            <a:r>
              <a:rPr lang="en-US" sz="4800" dirty="0" err="1"/>
              <a:t>tư</a:t>
            </a:r>
            <a:endParaRPr lang="en-US" sz="6600" dirty="0"/>
          </a:p>
        </p:txBody>
      </p:sp>
      <p:sp>
        <p:nvSpPr>
          <p:cNvPr id="2" name="Rectangle 1"/>
          <p:cNvSpPr/>
          <p:nvPr/>
        </p:nvSpPr>
        <p:spPr>
          <a:xfrm>
            <a:off x="5353785" y="1859631"/>
            <a:ext cx="3240695" cy="830997"/>
          </a:xfrm>
          <a:prstGeom prst="rect">
            <a:avLst/>
          </a:prstGeom>
        </p:spPr>
        <p:txBody>
          <a:bodyPr wrap="none">
            <a:spAutoFit/>
          </a:bodyPr>
          <a:lstStyle/>
          <a:p>
            <a:pPr algn="ctr"/>
            <a:r>
              <a:rPr lang="en-US" sz="4800" b="1" dirty="0">
                <a:solidFill>
                  <a:schemeClr val="accent5">
                    <a:lumMod val="50000"/>
                  </a:schemeClr>
                </a:solidFill>
              </a:rPr>
              <a:t>/ˈpraɪ.və.si/</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6" name="Hộp Văn bản 5">
            <a:extLst>
              <a:ext uri="{FF2B5EF4-FFF2-40B4-BE49-F238E27FC236}">
                <a16:creationId xmlns:a16="http://schemas.microsoft.com/office/drawing/2014/main" id="{65A42A7B-F69E-3422-D9BB-827A63DC8986}"/>
              </a:ext>
            </a:extLst>
          </p:cNvPr>
          <p:cNvSpPr txBox="1"/>
          <p:nvPr/>
        </p:nvSpPr>
        <p:spPr>
          <a:xfrm>
            <a:off x="769246" y="3328328"/>
            <a:ext cx="10473364" cy="2123658"/>
          </a:xfrm>
          <a:prstGeom prst="rect">
            <a:avLst/>
          </a:prstGeom>
          <a:noFill/>
        </p:spPr>
        <p:txBody>
          <a:bodyPr wrap="square">
            <a:spAutoFit/>
          </a:bodyPr>
          <a:lstStyle/>
          <a:p>
            <a:pPr algn="ctr"/>
            <a:r>
              <a:rPr lang="en-US" sz="4400" b="1">
                <a:solidFill>
                  <a:schemeClr val="accent5">
                    <a:lumMod val="75000"/>
                  </a:schemeClr>
                </a:solidFill>
                <a:latin typeface="arial" panose="020B0604020202020204" pitchFamily="34" charset="0"/>
              </a:rPr>
              <a:t>the state of being not</a:t>
            </a:r>
          </a:p>
          <a:p>
            <a:pPr algn="ctr"/>
            <a:r>
              <a:rPr lang="en-US" sz="4400" b="1">
                <a:solidFill>
                  <a:schemeClr val="accent5">
                    <a:lumMod val="75000"/>
                  </a:schemeClr>
                </a:solidFill>
                <a:latin typeface="arial" panose="020B0604020202020204" pitchFamily="34" charset="0"/>
              </a:rPr>
              <a:t>watched or disturbed by</a:t>
            </a:r>
          </a:p>
          <a:p>
            <a:pPr algn="ctr"/>
            <a:r>
              <a:rPr lang="en-US" sz="4400" b="1">
                <a:solidFill>
                  <a:schemeClr val="accent5">
                    <a:lumMod val="75000"/>
                  </a:schemeClr>
                </a:solidFill>
                <a:latin typeface="arial" panose="020B0604020202020204" pitchFamily="34" charset="0"/>
              </a:rPr>
              <a:t>other people</a:t>
            </a:r>
            <a:endParaRPr lang="en-US" sz="4400" b="1" dirty="0">
              <a:solidFill>
                <a:schemeClr val="accent5">
                  <a:lumMod val="75000"/>
                </a:schemeClr>
              </a:solidFill>
              <a:latin typeface="arial" panose="020B0604020202020204" pitchFamily="34" charset="0"/>
            </a:endParaRPr>
          </a:p>
        </p:txBody>
      </p:sp>
    </p:spTree>
    <p:extLst>
      <p:ext uri="{BB962C8B-B14F-4D97-AF65-F5344CB8AC3E}">
        <p14:creationId xmlns:p14="http://schemas.microsoft.com/office/powerpoint/2010/main" val="301414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1319722748"/>
              </p:ext>
            </p:extLst>
          </p:nvPr>
        </p:nvGraphicFramePr>
        <p:xfrm>
          <a:off x="1333486" y="1988181"/>
          <a:ext cx="10031203" cy="2386596"/>
        </p:xfrm>
        <a:graphic>
          <a:graphicData uri="http://schemas.openxmlformats.org/drawingml/2006/table">
            <a:tbl>
              <a:tblPr firstRow="1" bandRow="1">
                <a:tableStyleId>{5DA37D80-6434-44D0-A028-1B22A696006F}</a:tableStyleId>
              </a:tblPr>
              <a:tblGrid>
                <a:gridCol w="3227432">
                  <a:extLst>
                    <a:ext uri="{9D8B030D-6E8A-4147-A177-3AD203B41FA5}">
                      <a16:colId xmlns:a16="http://schemas.microsoft.com/office/drawing/2014/main" val="20000"/>
                    </a:ext>
                  </a:extLst>
                </a:gridCol>
                <a:gridCol w="3715751">
                  <a:extLst>
                    <a:ext uri="{9D8B030D-6E8A-4147-A177-3AD203B41FA5}">
                      <a16:colId xmlns:a16="http://schemas.microsoft.com/office/drawing/2014/main" val="20001"/>
                    </a:ext>
                  </a:extLst>
                </a:gridCol>
                <a:gridCol w="3088020">
                  <a:extLst>
                    <a:ext uri="{9D8B030D-6E8A-4147-A177-3AD203B41FA5}">
                      <a16:colId xmlns:a16="http://schemas.microsoft.com/office/drawing/2014/main"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stylish (adj)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staɪ.lɪʃ</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sành</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điệu</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privacy (n)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/ˈpraɪ.və.si/</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sự</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riêng</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tư</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7699861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4091</TotalTime>
  <Words>673</Words>
  <PresentationFormat>Màn hình rộng</PresentationFormat>
  <Paragraphs>108</Paragraphs>
  <Slides>18</Slides>
  <Notes>15</Notes>
  <HiddenSlides>0</HiddenSlides>
  <MMClips>1</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18</vt:i4>
      </vt:variant>
    </vt:vector>
  </HeadingPairs>
  <TitlesOfParts>
    <vt:vector size="29" baseType="lpstr">
      <vt:lpstr>Adobe Gothic Std B</vt:lpstr>
      <vt:lpstr>Aptos Display</vt:lpstr>
      <vt:lpstr>Arial</vt:lpstr>
      <vt:lpstr>Arial</vt:lpstr>
      <vt:lpstr>Calibri</vt:lpstr>
      <vt:lpstr>Calibri Light</vt:lpstr>
      <vt:lpstr>Myriad Pro</vt:lpstr>
      <vt:lpstr>Source Sans Pro</vt:lpstr>
      <vt:lpstr>Source Sans Pro SemiBold</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2024-02-24T04:25:54Z</dcterms:modified>
</cp:coreProperties>
</file>