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3" r:id="rId3"/>
    <p:sldId id="259" r:id="rId4"/>
    <p:sldId id="260" r:id="rId5"/>
    <p:sldId id="275" r:id="rId6"/>
    <p:sldId id="271" r:id="rId7"/>
    <p:sldId id="256" r:id="rId8"/>
    <p:sldId id="273" r:id="rId9"/>
    <p:sldId id="276" r:id="rId10"/>
    <p:sldId id="274" r:id="rId11"/>
    <p:sldId id="272" r:id="rId12"/>
    <p:sldId id="299" r:id="rId13"/>
    <p:sldId id="264" r:id="rId14"/>
    <p:sldId id="301" r:id="rId15"/>
    <p:sldId id="302" r:id="rId16"/>
    <p:sldId id="258" r:id="rId17"/>
    <p:sldId id="303" r:id="rId18"/>
    <p:sldId id="304" r:id="rId19"/>
    <p:sldId id="345" r:id="rId20"/>
    <p:sldId id="317" r:id="rId21"/>
    <p:sldId id="34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-5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9BFEC-348E-486E-A8B1-1565D80BC3BB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D1875-F4A1-4528-BFA4-52198DF19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vi-VN"/>
              <a:t>ư</a:t>
            </a:r>
            <a:r>
              <a:rPr lang="en-US"/>
              <a:t>ớc trong thiên nhiên ko  ngừng vận động mà chuyển từ trạng thái này sang trạng thái khác. Hỏi thêm hs các trạng thái khác nhau của n</a:t>
            </a:r>
            <a:r>
              <a:rPr lang="vi-VN"/>
              <a:t>ư</a:t>
            </a:r>
            <a:r>
              <a:rPr lang="en-US"/>
              <a:t>ớc trong khí quyển:rắn, lỏng, khí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4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vi-VN"/>
              <a:t>ư</a:t>
            </a:r>
            <a:r>
              <a:rPr lang="en-US"/>
              <a:t>ớc luôn chuyển động trên Trái Đất theo những chu trình khép kín gọi là vòng tuần hoàn  n</a:t>
            </a:r>
            <a:r>
              <a:rPr lang="vi-VN"/>
              <a:t>ư</a:t>
            </a:r>
            <a:r>
              <a:rPr lang="en-US"/>
              <a:t>ớc gồm vòng tuần hoàn nhỏ và vòng tuần hoàn lớn. Vòng tuần hoàn lớn có 4 giai đoạn: bốc h</a:t>
            </a:r>
            <a:r>
              <a:rPr lang="vi-VN"/>
              <a:t>ơ</a:t>
            </a:r>
            <a:r>
              <a:rPr lang="en-US"/>
              <a:t>i, n</a:t>
            </a:r>
            <a:r>
              <a:rPr lang="vi-VN"/>
              <a:t>ư</a:t>
            </a:r>
            <a:r>
              <a:rPr lang="en-US"/>
              <a:t>ớc r</a:t>
            </a:r>
            <a:r>
              <a:rPr lang="vi-VN"/>
              <a:t>ơ</a:t>
            </a:r>
            <a:r>
              <a:rPr lang="en-US"/>
              <a:t>i ,thấm và dòng chảy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nào kích bông hoa đó thầy cô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kích vào bông hoa nhé thầy cô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04090-F75A-4967-8EAE-BA65A1D1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0CD372-8A97-4347-A356-8B6168996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C873CD-7F51-4718-9FF7-B860F418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6449A2-B398-494E-8EE2-903A86B4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94E84B-BD2B-421C-9ED4-84209C7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9B1D2D-703C-45C0-8AD3-D2185AAD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45FC47-351C-432F-BF1D-29A63311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9AA5E9-18C4-48E3-8A4D-E6E8B6FB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59D242-30B0-44B1-9823-C306FA84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267E2-8636-4AEE-B272-09260795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E234B7-4C34-4C6C-9554-4680DFDAA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4810DC-0D0F-49D9-8075-3A25466F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A7EDF-14AB-464D-936E-B667C9BB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2CACF2-69D5-453C-B088-11353DD8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257A68-72BC-458C-92B6-F6FEC825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C77879-A321-4CC8-AFE8-BE9249817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54252F-B5A8-4680-8879-8FD9296F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DE3956-E672-4977-8B3B-7AED97F3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B32F34-67C6-4175-BCFF-C218FE54D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23390E-3ED5-4A07-8E14-8A239A89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0AB8E-7D2F-4461-A193-958288D0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31B781-48ED-4DAC-86CF-D10FDF32E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902054-A597-4C8D-9C80-D22B0355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AA6951-E2DE-48B0-8980-D1872A7A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9D04E-6C62-4972-9538-963D905A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65AE28-90AC-48EF-8D24-439988F46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1DF381-9F3F-4AB5-BF27-FEC056316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3A629B-7112-4723-BF7D-C30078A6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059476-9129-4F90-A9B1-49815F09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7E4BB-219C-4E52-940C-ABBA8FFE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04090-F75A-4967-8EAE-BA65A1D1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0CD372-8A97-4347-A356-8B6168996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C873CD-7F51-4718-9FF7-B860F418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6449A2-B398-494E-8EE2-903A86B4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94E84B-BD2B-421C-9ED4-84209C7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2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6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6407A-AB19-4470-B92A-328E6D72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F2B2F7-C038-4CDD-94F3-BD5DF4CBD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48988-B30E-436D-BD90-77B32E0E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D4E56-6768-43BF-8222-BA77A3C3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939D8B-D611-489D-899A-A1A3D9EE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720A12-9620-45D8-9E94-D121B825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C634A4-D715-4DFB-98F0-1EDC52AB6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024567-8380-4274-B8C7-9918091F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7171AD-1CBC-4D09-9392-7C50DE85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9AAEAD-5F92-4156-BC37-DA4B3C76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2092E5-5192-4AEA-90E8-748A25C6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5D305F-6A69-4E1F-A5A2-539F0C77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5A8098-34F6-44ED-BCCF-D98480A6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881577-C002-4783-A70C-E424EA1AA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32A1DD3-2060-481A-9797-EE00888B0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09CDA0-63B2-49C5-A2EA-2A6E56C5D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5B0935-427D-4C22-A209-012C5446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ABA16C-B3ED-44A8-8CAC-076A773D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E53AE8-C05F-412C-88D4-34DD6188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6C2FF-B342-43B2-8AEB-D3CE539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222852-07A0-4CD1-85B8-B01D2A3E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35D335-D908-465C-9E92-544107A9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7C104A-154A-4BAF-8DBD-2A8AA21F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0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D262EA-875F-4FA2-ACFD-66DDC9F5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3100B8-0EE1-4564-AF28-6FE13332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3272EF-EAC4-464D-B382-F113BD5FD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F16C-D93A-4829-A27B-3BA39BE68FE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C6A7DD-B472-4CE0-A211-72CA9E170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B1C1E-D1D2-4CBB-ADA1-4A59F64AD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15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15.gif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BEB3D653-1C03-4788-8B9F-96029601F306}"/>
              </a:ext>
            </a:extLst>
          </p:cNvPr>
          <p:cNvSpPr/>
          <p:nvPr/>
        </p:nvSpPr>
        <p:spPr>
          <a:xfrm>
            <a:off x="1952109" y="1132848"/>
            <a:ext cx="7953003" cy="2488965"/>
          </a:xfrm>
          <a:prstGeom prst="wedgeRoundRectCallout">
            <a:avLst>
              <a:gd name="adj1" fmla="val -12544"/>
              <a:gd name="adj2" fmla="val 9130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71BF53-02DC-4CC3-93A1-912331584BAC}"/>
              </a:ext>
            </a:extLst>
          </p:cNvPr>
          <p:cNvSpPr txBox="1"/>
          <p:nvPr/>
        </p:nvSpPr>
        <p:spPr>
          <a:xfrm>
            <a:off x="2074029" y="1305342"/>
            <a:ext cx="7474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SGK,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đặc tính của n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trong thiên nhiên 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6EB7C089-05B7-47F6-BCCD-368EC4BDA7CD}"/>
              </a:ext>
            </a:extLst>
          </p:cNvPr>
          <p:cNvSpPr/>
          <p:nvPr/>
        </p:nvSpPr>
        <p:spPr>
          <a:xfrm>
            <a:off x="1885507" y="1042529"/>
            <a:ext cx="8420986" cy="5488232"/>
          </a:xfrm>
          <a:prstGeom prst="cloud">
            <a:avLst/>
          </a:prstGeom>
          <a:pattFill prst="pct25">
            <a:fgClr>
              <a:srgbClr val="00B050"/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7BFCE-C205-4723-A481-DA381E227D64}"/>
              </a:ext>
            </a:extLst>
          </p:cNvPr>
          <p:cNvSpPr txBox="1"/>
          <p:nvPr/>
        </p:nvSpPr>
        <p:spPr>
          <a:xfrm>
            <a:off x="2405380" y="2688997"/>
            <a:ext cx="7233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có thể chuyển trạng thái nh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nào, bằng cách nào?</a:t>
            </a:r>
          </a:p>
        </p:txBody>
      </p:sp>
    </p:spTree>
    <p:extLst>
      <p:ext uri="{BB962C8B-B14F-4D97-AF65-F5344CB8AC3E}">
        <p14:creationId xmlns:p14="http://schemas.microsoft.com/office/powerpoint/2010/main" val="2208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2" grpId="0" animBg="1"/>
      <p:bldP spid="2" grpId="1" animBg="1"/>
      <p:bldP spid="3" grpId="0"/>
      <p:bldP spid="3" grpId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01A8AD-6267-4AFA-ADAB-FB5997D12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26047" r="27267" b="18604"/>
          <a:stretch/>
        </p:blipFill>
        <p:spPr>
          <a:xfrm>
            <a:off x="4254409" y="1159321"/>
            <a:ext cx="7774172" cy="5347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5A7485-078F-4526-B4F8-E8203A1204B0}"/>
              </a:ext>
            </a:extLst>
          </p:cNvPr>
          <p:cNvSpPr txBox="1"/>
          <p:nvPr/>
        </p:nvSpPr>
        <p:spPr>
          <a:xfrm>
            <a:off x="5329267" y="6502660"/>
            <a:ext cx="617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Vòng tuần hoàn lớn của n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9B9DF0E7-995B-40AE-B387-D63F1685CABC}"/>
              </a:ext>
            </a:extLst>
          </p:cNvPr>
          <p:cNvSpPr/>
          <p:nvPr/>
        </p:nvSpPr>
        <p:spPr>
          <a:xfrm>
            <a:off x="60914" y="1578935"/>
            <a:ext cx="3441792" cy="3125972"/>
          </a:xfrm>
          <a:prstGeom prst="wedgeEllipseCallout">
            <a:avLst>
              <a:gd name="adj1" fmla="val 104281"/>
              <a:gd name="adj2" fmla="val 6386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6705EC-7434-4F71-96C0-683D5566B1D0}"/>
              </a:ext>
            </a:extLst>
          </p:cNvPr>
          <p:cNvSpPr txBox="1"/>
          <p:nvPr/>
        </p:nvSpPr>
        <p:spPr>
          <a:xfrm>
            <a:off x="372140" y="2158409"/>
            <a:ext cx="3040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mưa r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xuống bế mặt đất sẽ tồn tại ở những đâu?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4D1B4B4E-2AF8-48C3-899D-2FF531FF8839}"/>
              </a:ext>
            </a:extLst>
          </p:cNvPr>
          <p:cNvSpPr/>
          <p:nvPr/>
        </p:nvSpPr>
        <p:spPr>
          <a:xfrm>
            <a:off x="163419" y="2307841"/>
            <a:ext cx="3690036" cy="1716718"/>
          </a:xfrm>
          <a:prstGeom prst="wedgeRoundRectCallout">
            <a:avLst>
              <a:gd name="adj1" fmla="val 87239"/>
              <a:gd name="adj2" fmla="val 36864"/>
              <a:gd name="adj3" fmla="val 16667"/>
            </a:avLst>
          </a:prstGeom>
          <a:pattFill prst="pct2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E5DB21-BFE9-420E-985A-452FDA647A84}"/>
              </a:ext>
            </a:extLst>
          </p:cNvPr>
          <p:cNvSpPr txBox="1"/>
          <p:nvPr/>
        </p:nvSpPr>
        <p:spPr>
          <a:xfrm>
            <a:off x="221037" y="2385180"/>
            <a:ext cx="3709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vòng tuần hoàn lớn của nước?</a:t>
            </a:r>
          </a:p>
        </p:txBody>
      </p:sp>
    </p:spTree>
    <p:extLst>
      <p:ext uri="{BB962C8B-B14F-4D97-AF65-F5344CB8AC3E}">
        <p14:creationId xmlns:p14="http://schemas.microsoft.com/office/powerpoint/2010/main" val="14273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79638934-0454-474B-8D66-67A460BECD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0" y="1415475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47;p19">
            <a:extLst>
              <a:ext uri="{FF2B5EF4-FFF2-40B4-BE49-F238E27FC236}">
                <a16:creationId xmlns:a16="http://schemas.microsoft.com/office/drawing/2014/main" xmlns="" id="{F337CC30-0206-452E-84AC-E2FB53B12A7C}"/>
              </a:ext>
            </a:extLst>
          </p:cNvPr>
          <p:cNvSpPr txBox="1"/>
          <p:nvPr/>
        </p:nvSpPr>
        <p:spPr>
          <a:xfrm>
            <a:off x="239522" y="1836591"/>
            <a:ext cx="1245191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Nước trong thiên nhiên không ngừng vận động và chuyển từ trạng thái này sang trạng thái khác, tạo nên vòng tuần hoàn.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Vòng tuần hoàn lớn trải qua 4 giai đoạn: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bốc hơi, nước rơi, dòng chảy, thấm.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Nước từ ao hồ, sông, biển bốc hơi lên tạo thành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33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Hơi nước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6788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Mưa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19161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1255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Gió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Hơi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nước gặp lạnh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ngưng tụ tạo thành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Hạt mưa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Đám mây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110501" y="5724063"/>
            <a:ext cx="27232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30766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noProof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ngầm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17319" y="409338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trong thủy quyển ở dạng nào nhiều nhất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653352" y="2649334"/>
            <a:ext cx="36095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ngọt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653353" y="3787751"/>
            <a:ext cx="372128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Nước dưới đất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898137" y="2752674"/>
            <a:ext cx="345490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Nước mặn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898137" y="3752075"/>
            <a:ext cx="35311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Nước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sông, hồ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tỉ lệ lớn nhất trong nước ngọt trên Trái Đất là?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Nước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dưới đất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Nước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sông, hồ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31939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Hơi nước trong khí quyển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251381" y="56702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Băng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3B5E5C3-D146-4A65-B1C2-F158383CC481}"/>
              </a:ext>
            </a:extLst>
          </p:cNvPr>
          <p:cNvSpPr/>
          <p:nvPr/>
        </p:nvSpPr>
        <p:spPr>
          <a:xfrm>
            <a:off x="3850640" y="111160"/>
            <a:ext cx="3960250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64B681-10F5-4BE7-96AC-BC5F41B72DDF}"/>
              </a:ext>
            </a:extLst>
          </p:cNvPr>
          <p:cNvSpPr txBox="1"/>
          <p:nvPr/>
        </p:nvSpPr>
        <p:spPr>
          <a:xfrm>
            <a:off x="0" y="1410682"/>
            <a:ext cx="1219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Nước trong các sông, hồ có tham gia vào vòng tuần hoàn lớn của nước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7616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989378" y="2546623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85871" y="1324927"/>
            <a:ext cx="9695485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111709" y="1010468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1033492">
            <a:off x="641094" y="1481821"/>
            <a:ext cx="1875459" cy="530444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5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2168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2055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83482" y="1089419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41010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3988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2806" y="1104957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59354-5B7E-4E41-9297-D4C983BABFA8}"/>
              </a:ext>
            </a:extLst>
          </p:cNvPr>
          <p:cNvSpPr txBox="1"/>
          <p:nvPr/>
        </p:nvSpPr>
        <p:spPr>
          <a:xfrm>
            <a:off x="2193700" y="1637916"/>
            <a:ext cx="8547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TRÊN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6B0334-26CD-4671-B12A-5C02800C0F36}"/>
              </a:ext>
            </a:extLst>
          </p:cNvPr>
          <p:cNvGrpSpPr/>
          <p:nvPr/>
        </p:nvGrpSpPr>
        <p:grpSpPr>
          <a:xfrm>
            <a:off x="9106611" y="3505864"/>
            <a:ext cx="3549489" cy="3211913"/>
            <a:chOff x="8361680" y="3711905"/>
            <a:chExt cx="3549489" cy="3211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F5FC806-1BBE-4454-820D-23CCFDD6F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t="26990" r="25166" b="29482"/>
            <a:stretch/>
          </p:blipFill>
          <p:spPr>
            <a:xfrm>
              <a:off x="8653531" y="3711905"/>
              <a:ext cx="3257638" cy="321191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B24013A0-5706-40F0-89E9-AD6D93482175}"/>
                </a:ext>
              </a:extLst>
            </p:cNvPr>
            <p:cNvSpPr/>
            <p:nvPr/>
          </p:nvSpPr>
          <p:spPr>
            <a:xfrm>
              <a:off x="8361680" y="5730240"/>
              <a:ext cx="762000" cy="112776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43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17: Thời tiết và khí hậu. Biến đổi khí hậu.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8" y="4637794"/>
            <a:ext cx="2511233" cy="175432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xmlns="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86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23DF38A-DBC2-4DC4-96CF-E91800053260}"/>
              </a:ext>
            </a:extLst>
          </p:cNvPr>
          <p:cNvSpPr/>
          <p:nvPr/>
        </p:nvSpPr>
        <p:spPr>
          <a:xfrm>
            <a:off x="1518919" y="5117419"/>
            <a:ext cx="9942979" cy="59972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A8064B7-3967-44F7-8489-367399EFDC93}"/>
              </a:ext>
            </a:extLst>
          </p:cNvPr>
          <p:cNvSpPr/>
          <p:nvPr/>
        </p:nvSpPr>
        <p:spPr>
          <a:xfrm>
            <a:off x="1518919" y="1114731"/>
            <a:ext cx="9942979" cy="5729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AFA860D-A5EC-4851-967B-45B7592BCFD7}"/>
              </a:ext>
            </a:extLst>
          </p:cNvPr>
          <p:cNvSpPr/>
          <p:nvPr/>
        </p:nvSpPr>
        <p:spPr>
          <a:xfrm>
            <a:off x="1518919" y="2155562"/>
            <a:ext cx="9942979" cy="57298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1600796-BE12-462A-B569-25840CF69C40}"/>
              </a:ext>
            </a:extLst>
          </p:cNvPr>
          <p:cNvSpPr/>
          <p:nvPr/>
        </p:nvSpPr>
        <p:spPr>
          <a:xfrm>
            <a:off x="1508760" y="3143107"/>
            <a:ext cx="9942979" cy="596799"/>
          </a:xfrm>
          <a:prstGeom prst="roundRect">
            <a:avLst/>
          </a:prstGeom>
          <a:noFill/>
          <a:ln w="22225"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xmlns="" id="{414097A6-E531-4501-ADA7-187AF1B6B3FA}"/>
              </a:ext>
            </a:extLst>
          </p:cNvPr>
          <p:cNvSpPr/>
          <p:nvPr/>
        </p:nvSpPr>
        <p:spPr>
          <a:xfrm rot="5400000">
            <a:off x="800174" y="1198729"/>
            <a:ext cx="929491" cy="670560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9F6518-D5E1-4AB1-A82C-D855A14959B3}"/>
              </a:ext>
            </a:extLst>
          </p:cNvPr>
          <p:cNvSpPr txBox="1"/>
          <p:nvPr/>
        </p:nvSpPr>
        <p:spPr>
          <a:xfrm>
            <a:off x="1082040" y="1403389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FEC5B7-5895-49CD-8F07-7720253C0AEF}"/>
              </a:ext>
            </a:extLst>
          </p:cNvPr>
          <p:cNvSpPr txBox="1"/>
          <p:nvPr/>
        </p:nvSpPr>
        <p:spPr>
          <a:xfrm>
            <a:off x="1732280" y="1114732"/>
            <a:ext cx="799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thành phần chủ yếu của thủy quyển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8F81331C-AC62-44D2-9C44-EDE9A60AA6AD}"/>
              </a:ext>
            </a:extLst>
          </p:cNvPr>
          <p:cNvSpPr/>
          <p:nvPr/>
        </p:nvSpPr>
        <p:spPr>
          <a:xfrm rot="5400000">
            <a:off x="793755" y="2240969"/>
            <a:ext cx="942329" cy="670560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079D42-B9A9-4A62-AEC7-81A46EC3202D}"/>
              </a:ext>
            </a:extLst>
          </p:cNvPr>
          <p:cNvSpPr txBox="1"/>
          <p:nvPr/>
        </p:nvSpPr>
        <p:spPr>
          <a:xfrm>
            <a:off x="1132840" y="2397817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251A32-3CAE-4C52-B153-20FE02528882}"/>
              </a:ext>
            </a:extLst>
          </p:cNvPr>
          <p:cNvSpPr txBox="1"/>
          <p:nvPr/>
        </p:nvSpPr>
        <p:spPr>
          <a:xfrm>
            <a:off x="1783080" y="2109160"/>
            <a:ext cx="727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nước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15703E77-7786-43A3-B865-7165ED3948BD}"/>
              </a:ext>
            </a:extLst>
          </p:cNvPr>
          <p:cNvSpPr/>
          <p:nvPr/>
        </p:nvSpPr>
        <p:spPr>
          <a:xfrm rot="5400000">
            <a:off x="801833" y="3253591"/>
            <a:ext cx="966813" cy="670560"/>
          </a:xfrm>
          <a:prstGeom prst="chevron">
            <a:avLst/>
          </a:prstGeom>
          <a:solidFill>
            <a:srgbClr val="FA26E6"/>
          </a:solidFill>
          <a:ln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1A67D3-679B-4C27-BC1A-3D04A0877192}"/>
              </a:ext>
            </a:extLst>
          </p:cNvPr>
          <p:cNvSpPr txBox="1"/>
          <p:nvPr/>
        </p:nvSpPr>
        <p:spPr>
          <a:xfrm>
            <a:off x="1082040" y="3416373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95B6BA-A526-45E1-B389-6D42EE548188}"/>
              </a:ext>
            </a:extLst>
          </p:cNvPr>
          <p:cNvSpPr txBox="1"/>
          <p:nvPr/>
        </p:nvSpPr>
        <p:spPr>
          <a:xfrm>
            <a:off x="1722120" y="3137360"/>
            <a:ext cx="78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A2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 và việc sử dụng nước sông, hồ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xmlns="" id="{FBD3919F-73ED-4B03-8BED-F47D8D018DE7}"/>
              </a:ext>
            </a:extLst>
          </p:cNvPr>
          <p:cNvSpPr/>
          <p:nvPr/>
        </p:nvSpPr>
        <p:spPr>
          <a:xfrm rot="5400000">
            <a:off x="792479" y="5198822"/>
            <a:ext cx="944882" cy="670560"/>
          </a:xfrm>
          <a:prstGeom prst="chevr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A40C14-AB9C-4CD5-A3A9-14C5CA0787DA}"/>
              </a:ext>
            </a:extLst>
          </p:cNvPr>
          <p:cNvSpPr txBox="1"/>
          <p:nvPr/>
        </p:nvSpPr>
        <p:spPr>
          <a:xfrm>
            <a:off x="1061720" y="5369606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DF2060-537B-4E8D-81D3-43BD0FDD01A5}"/>
              </a:ext>
            </a:extLst>
          </p:cNvPr>
          <p:cNvSpPr txBox="1"/>
          <p:nvPr/>
        </p:nvSpPr>
        <p:spPr>
          <a:xfrm>
            <a:off x="1604685" y="5102215"/>
            <a:ext cx="1023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và đại dương. Một số đặc điểm của môi trường biển</a:t>
            </a: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xmlns="" id="{D3D9BD2C-D0E3-471B-A9F3-2B344F2F043E}"/>
              </a:ext>
            </a:extLst>
          </p:cNvPr>
          <p:cNvSpPr/>
          <p:nvPr/>
        </p:nvSpPr>
        <p:spPr>
          <a:xfrm rot="5400000">
            <a:off x="792479" y="4260881"/>
            <a:ext cx="944882" cy="67056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0026114-DA69-4658-A410-DA57F85F8983}"/>
              </a:ext>
            </a:extLst>
          </p:cNvPr>
          <p:cNvSpPr txBox="1"/>
          <p:nvPr/>
        </p:nvSpPr>
        <p:spPr>
          <a:xfrm>
            <a:off x="1051560" y="4471572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7286482-58EF-40AA-9EA8-D7F99351CA5D}"/>
              </a:ext>
            </a:extLst>
          </p:cNvPr>
          <p:cNvSpPr txBox="1"/>
          <p:nvPr/>
        </p:nvSpPr>
        <p:spPr>
          <a:xfrm>
            <a:off x="1859281" y="4241658"/>
            <a:ext cx="821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và bang hà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9379C9-FCF1-4A85-891D-BB5E371E119A}"/>
              </a:ext>
            </a:extLst>
          </p:cNvPr>
          <p:cNvSpPr txBox="1"/>
          <p:nvPr/>
        </p:nvSpPr>
        <p:spPr>
          <a:xfrm>
            <a:off x="1732280" y="27236"/>
            <a:ext cx="872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</a:t>
            </a:r>
            <a:r>
              <a:rPr lang="vi-VN"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BA1D38C-9694-4646-9492-5CD0360BC3A8}"/>
              </a:ext>
            </a:extLst>
          </p:cNvPr>
          <p:cNvSpPr/>
          <p:nvPr/>
        </p:nvSpPr>
        <p:spPr>
          <a:xfrm>
            <a:off x="1518919" y="4181245"/>
            <a:ext cx="9942979" cy="599729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33" grpId="0" animBg="1"/>
      <p:bldP spid="34" grpId="0" animBg="1"/>
      <p:bldP spid="4" grpId="0" animBg="1"/>
      <p:bldP spid="6" grpId="0"/>
      <p:bldP spid="7" grpId="0"/>
      <p:bldP spid="8" grpId="0" animBg="1"/>
      <p:bldP spid="9" grpId="0"/>
      <p:bldP spid="10" grpId="0"/>
      <p:bldP spid="12" grpId="0" animBg="1"/>
      <p:bldP spid="14" grpId="0"/>
      <p:bldP spid="15" grpId="0"/>
      <p:bldP spid="20" grpId="0" animBg="1"/>
      <p:bldP spid="22" grpId="0"/>
      <p:bldP spid="23" grpId="0"/>
      <p:bldP spid="28" grpId="0" animBg="1"/>
      <p:bldP spid="30" grpId="0"/>
      <p:bldP spid="31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3610256" y="253666"/>
            <a:ext cx="8546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VÀ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NƯỚC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C734E6-A7CC-40CB-AA04-5223F9AAC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30040" r="36476" b="19358"/>
          <a:stretch/>
        </p:blipFill>
        <p:spPr>
          <a:xfrm>
            <a:off x="0" y="1550895"/>
            <a:ext cx="12153518" cy="53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E7BA8499-A08F-4ADD-95E4-FDBDB1BF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88" t="37054" r="26134" b="35504"/>
          <a:stretch/>
        </p:blipFill>
        <p:spPr>
          <a:xfrm>
            <a:off x="887307" y="1402020"/>
            <a:ext cx="10905066" cy="5119891"/>
          </a:xfrm>
          <a:prstGeom prst="rect">
            <a:avLst/>
          </a:prstGeom>
          <a:ln>
            <a:noFill/>
          </a:ln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E9DAAF-4DBA-43F7-915F-D94B3CDD85D0}"/>
              </a:ext>
            </a:extLst>
          </p:cNvPr>
          <p:cNvSpPr txBox="1"/>
          <p:nvPr/>
        </p:nvSpPr>
        <p:spPr>
          <a:xfrm>
            <a:off x="2822130" y="164940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C01BD03-CD4B-407D-BF4C-F3E340D110BF}"/>
              </a:ext>
            </a:extLst>
          </p:cNvPr>
          <p:cNvSpPr/>
          <p:nvPr/>
        </p:nvSpPr>
        <p:spPr>
          <a:xfrm>
            <a:off x="2009553" y="2296811"/>
            <a:ext cx="5422605" cy="119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FDC12F1-0C8A-4550-845D-C68315471C0E}"/>
              </a:ext>
            </a:extLst>
          </p:cNvPr>
          <p:cNvSpPr/>
          <p:nvPr/>
        </p:nvSpPr>
        <p:spPr>
          <a:xfrm>
            <a:off x="1026141" y="2147949"/>
            <a:ext cx="1504414" cy="1488594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060E36D-D176-404E-8B1B-EDE98EEAC5BD}"/>
              </a:ext>
            </a:extLst>
          </p:cNvPr>
          <p:cNvSpPr/>
          <p:nvPr/>
        </p:nvSpPr>
        <p:spPr>
          <a:xfrm>
            <a:off x="2009553" y="4644635"/>
            <a:ext cx="9516140" cy="11959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40E0FAF-F856-416E-8213-9FC33C2CC6EA}"/>
              </a:ext>
            </a:extLst>
          </p:cNvPr>
          <p:cNvSpPr/>
          <p:nvPr/>
        </p:nvSpPr>
        <p:spPr>
          <a:xfrm>
            <a:off x="1026141" y="4495773"/>
            <a:ext cx="1504414" cy="1488594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D7A261-42B2-452E-AFB1-3838A1214037}"/>
              </a:ext>
            </a:extLst>
          </p:cNvPr>
          <p:cNvSpPr txBox="1"/>
          <p:nvPr/>
        </p:nvSpPr>
        <p:spPr>
          <a:xfrm>
            <a:off x="2978779" y="2476747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A84E1D-A4F5-4EFA-881C-A6494F98E94F}"/>
              </a:ext>
            </a:extLst>
          </p:cNvPr>
          <p:cNvSpPr txBox="1"/>
          <p:nvPr/>
        </p:nvSpPr>
        <p:spPr>
          <a:xfrm>
            <a:off x="2822130" y="4824571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</p:spTree>
    <p:extLst>
      <p:ext uri="{BB962C8B-B14F-4D97-AF65-F5344CB8AC3E}">
        <p14:creationId xmlns:p14="http://schemas.microsoft.com/office/powerpoint/2010/main" val="5167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E211E-FB89-486F-B091-D605883AC700}"/>
              </a:ext>
            </a:extLst>
          </p:cNvPr>
          <p:cNvSpPr/>
          <p:nvPr/>
        </p:nvSpPr>
        <p:spPr>
          <a:xfrm>
            <a:off x="773590" y="93861"/>
            <a:ext cx="4733130" cy="8309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8E5AC0B-17D8-4D63-AC88-F2943A1376F9}"/>
              </a:ext>
            </a:extLst>
          </p:cNvPr>
          <p:cNvSpPr/>
          <p:nvPr/>
        </p:nvSpPr>
        <p:spPr>
          <a:xfrm>
            <a:off x="41223" y="-23811"/>
            <a:ext cx="1077675" cy="1066342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05957" y="938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8212B1A-F08B-4FDD-BEA5-52A2007E51CB}"/>
              </a:ext>
            </a:extLst>
          </p:cNvPr>
          <p:cNvGrpSpPr/>
          <p:nvPr/>
        </p:nvGrpSpPr>
        <p:grpSpPr>
          <a:xfrm>
            <a:off x="2405380" y="1727200"/>
            <a:ext cx="7233920" cy="3677920"/>
            <a:chOff x="3086100" y="2032000"/>
            <a:chExt cx="7233920" cy="367792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21993D1B-E7EF-49AC-B68E-63AF81ED5ABB}"/>
                </a:ext>
              </a:extLst>
            </p:cNvPr>
            <p:cNvSpPr/>
            <p:nvPr/>
          </p:nvSpPr>
          <p:spPr>
            <a:xfrm>
              <a:off x="3799840" y="2032000"/>
              <a:ext cx="5806440" cy="3677920"/>
            </a:xfrm>
            <a:prstGeom prst="cloud">
              <a:avLst/>
            </a:prstGeom>
            <a:pattFill prst="pct25">
              <a:fgClr>
                <a:srgbClr val="FFFF00"/>
              </a:fgClr>
              <a:bgClr>
                <a:schemeClr val="bg1"/>
              </a:bgClr>
            </a:patt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47F5766-164E-44A6-95D9-126C9F654191}"/>
                </a:ext>
              </a:extLst>
            </p:cNvPr>
            <p:cNvSpPr txBox="1"/>
            <p:nvPr/>
          </p:nvSpPr>
          <p:spPr>
            <a:xfrm>
              <a:off x="3086100" y="2993797"/>
              <a:ext cx="72339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 quyển</a:t>
              </a:r>
            </a:p>
            <a:p>
              <a:pPr algn="ctr"/>
              <a:r>
                <a: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 gì?</a:t>
              </a: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E921A673-B27D-405A-A42A-857F35D3D651}"/>
              </a:ext>
            </a:extLst>
          </p:cNvPr>
          <p:cNvSpPr/>
          <p:nvPr/>
        </p:nvSpPr>
        <p:spPr>
          <a:xfrm>
            <a:off x="1118899" y="1727200"/>
            <a:ext cx="9247846" cy="2716124"/>
          </a:xfrm>
          <a:prstGeom prst="wedgeRoundRectCallout">
            <a:avLst>
              <a:gd name="adj1" fmla="val -8524"/>
              <a:gd name="adj2" fmla="val 87554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15B427D-9613-472F-BE4D-0B64786CC383}"/>
              </a:ext>
            </a:extLst>
          </p:cNvPr>
          <p:cNvSpPr txBox="1"/>
          <p:nvPr/>
        </p:nvSpPr>
        <p:spPr>
          <a:xfrm>
            <a:off x="1505957" y="2169041"/>
            <a:ext cx="8484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có vai trò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với con ng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0833E57-EAC5-4747-9A31-B58F17D3C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1007" r="7873" b="21364"/>
          <a:stretch/>
        </p:blipFill>
        <p:spPr>
          <a:xfrm>
            <a:off x="5050465" y="4620464"/>
            <a:ext cx="2442831" cy="2143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C6B5E6F-8B3A-4078-B03B-587C29F1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0115" r="10096" b="16744"/>
          <a:stretch/>
        </p:blipFill>
        <p:spPr>
          <a:xfrm>
            <a:off x="10531757" y="5161279"/>
            <a:ext cx="1654603" cy="1696721"/>
          </a:xfrm>
          <a:prstGeom prst="rect">
            <a:avLst/>
          </a:prstGeom>
        </p:spPr>
      </p:pic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C55F41A0-D44C-4096-A9D8-9878818191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4" y="2056534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47;p19">
            <a:extLst>
              <a:ext uri="{FF2B5EF4-FFF2-40B4-BE49-F238E27FC236}">
                <a16:creationId xmlns:a16="http://schemas.microsoft.com/office/drawing/2014/main" xmlns="" id="{FADB0776-D0FE-45C1-A9AC-7828480C6421}"/>
              </a:ext>
            </a:extLst>
          </p:cNvPr>
          <p:cNvSpPr txBox="1"/>
          <p:nvPr/>
        </p:nvSpPr>
        <p:spPr>
          <a:xfrm>
            <a:off x="545144" y="2458592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là toàn bộ lớp nước bao quanh Trái Đất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7" grpId="0" animBg="1"/>
      <p:bldP spid="1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E211E-FB89-486F-B091-D605883AC700}"/>
              </a:ext>
            </a:extLst>
          </p:cNvPr>
          <p:cNvSpPr/>
          <p:nvPr/>
        </p:nvSpPr>
        <p:spPr>
          <a:xfrm>
            <a:off x="794855" y="165745"/>
            <a:ext cx="4733130" cy="948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8E5AC0B-17D8-4D63-AC88-F2943A1376F9}"/>
              </a:ext>
            </a:extLst>
          </p:cNvPr>
          <p:cNvSpPr/>
          <p:nvPr/>
        </p:nvSpPr>
        <p:spPr>
          <a:xfrm>
            <a:off x="158181" y="82515"/>
            <a:ext cx="1077675" cy="1066342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48488" y="165745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411372E7-3772-4220-9896-ADE3ED5E360C}"/>
              </a:ext>
            </a:extLst>
          </p:cNvPr>
          <p:cNvSpPr/>
          <p:nvPr/>
        </p:nvSpPr>
        <p:spPr>
          <a:xfrm>
            <a:off x="131134" y="1382591"/>
            <a:ext cx="5051772" cy="2306583"/>
          </a:xfrm>
          <a:prstGeom prst="wedgeRoundRectCallout">
            <a:avLst>
              <a:gd name="adj1" fmla="val 61261"/>
              <a:gd name="adj2" fmla="val 77894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CD5FFB-C8A3-4969-B690-079983EB5CF7}"/>
              </a:ext>
            </a:extLst>
          </p:cNvPr>
          <p:cNvSpPr txBox="1"/>
          <p:nvPr/>
        </p:nvSpPr>
        <p:spPr>
          <a:xfrm>
            <a:off x="131134" y="1983278"/>
            <a:ext cx="5078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thành phần chủ yếu của thủy quyển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1F759B4-8194-40AD-A685-A36E3C8A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0634" r="14299" b="17523"/>
          <a:stretch/>
        </p:blipFill>
        <p:spPr>
          <a:xfrm flipH="1">
            <a:off x="176084" y="5475746"/>
            <a:ext cx="1237541" cy="1382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3ED148-6158-4A80-9C79-55F0BEE2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0" t="25426" r="25000" b="7597"/>
          <a:stretch/>
        </p:blipFill>
        <p:spPr>
          <a:xfrm>
            <a:off x="5778094" y="1273948"/>
            <a:ext cx="6453962" cy="52211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FFB35A2-DB8D-4209-BD20-6A4057A24DB5}"/>
              </a:ext>
            </a:extLst>
          </p:cNvPr>
          <p:cNvSpPr/>
          <p:nvPr/>
        </p:nvSpPr>
        <p:spPr>
          <a:xfrm>
            <a:off x="5456148" y="6379535"/>
            <a:ext cx="6570921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1.1 N</a:t>
            </a:r>
            <a:r>
              <a:rPr lang="vi-VN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trên Trái Đất</a:t>
            </a:r>
            <a:r>
              <a:rPr lang="en-US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D30849C-B606-4052-91C4-5E4690ABE876}"/>
              </a:ext>
            </a:extLst>
          </p:cNvPr>
          <p:cNvGrpSpPr/>
          <p:nvPr/>
        </p:nvGrpSpPr>
        <p:grpSpPr>
          <a:xfrm>
            <a:off x="4209693" y="1562954"/>
            <a:ext cx="7982307" cy="5129301"/>
            <a:chOff x="4209693" y="1562954"/>
            <a:chExt cx="7982307" cy="51293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1E15EEB-FD95-4E43-8C5B-1C8587812862}"/>
                </a:ext>
              </a:extLst>
            </p:cNvPr>
            <p:cNvGrpSpPr/>
            <p:nvPr/>
          </p:nvGrpSpPr>
          <p:grpSpPr>
            <a:xfrm>
              <a:off x="4209693" y="1562954"/>
              <a:ext cx="7982307" cy="5129301"/>
              <a:chOff x="4209693" y="1562954"/>
              <a:chExt cx="7982307" cy="512930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26935321-7B1D-42BA-A823-31C759819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476" t="27982" r="25702" b="22251"/>
              <a:stretch/>
            </p:blipFill>
            <p:spPr>
              <a:xfrm>
                <a:off x="5078819" y="1562954"/>
                <a:ext cx="7113181" cy="5129301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3BBCE30-132A-4036-9096-3FA8DD44D4D9}"/>
                  </a:ext>
                </a:extLst>
              </p:cNvPr>
              <p:cNvSpPr/>
              <p:nvPr/>
            </p:nvSpPr>
            <p:spPr>
              <a:xfrm>
                <a:off x="4209693" y="5635256"/>
                <a:ext cx="1585051" cy="105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5C0D8AE-096A-43F3-8146-8E3044CF000E}"/>
                </a:ext>
              </a:extLst>
            </p:cNvPr>
            <p:cNvSpPr txBox="1"/>
            <p:nvPr/>
          </p:nvSpPr>
          <p:spPr>
            <a:xfrm>
              <a:off x="6279354" y="6292145"/>
              <a:ext cx="56307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Tỉ lệ các thành phần của thủy quyển</a:t>
              </a:r>
            </a:p>
          </p:txBody>
        </p:sp>
      </p:grpSp>
      <p:pic>
        <p:nvPicPr>
          <p:cNvPr id="18" name="Picture 11" descr="book9">
            <a:extLst>
              <a:ext uri="{FF2B5EF4-FFF2-40B4-BE49-F238E27FC236}">
                <a16:creationId xmlns:a16="http://schemas.microsoft.com/office/drawing/2014/main" xmlns="" id="{6B9ABFCF-6513-45D1-895B-C11D51265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" y="1415475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147;p19">
            <a:extLst>
              <a:ext uri="{FF2B5EF4-FFF2-40B4-BE49-F238E27FC236}">
                <a16:creationId xmlns:a16="http://schemas.microsoft.com/office/drawing/2014/main" xmlns="" id="{E38453DB-2587-43AE-9444-9341DB900DEE}"/>
              </a:ext>
            </a:extLst>
          </p:cNvPr>
          <p:cNvSpPr txBox="1"/>
          <p:nvPr/>
        </p:nvSpPr>
        <p:spPr>
          <a:xfrm>
            <a:off x="414010" y="1817533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gồm nước ở trong các biển,các đại dương, sông, hồ, đầm lầy,nước ngầm, băng tuyết và hơi nước trong khí quyển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4178CD5E-2059-4189-A1EC-19A718C2004A}"/>
              </a:ext>
            </a:extLst>
          </p:cNvPr>
          <p:cNvSpPr/>
          <p:nvPr/>
        </p:nvSpPr>
        <p:spPr>
          <a:xfrm>
            <a:off x="81181" y="3045567"/>
            <a:ext cx="5051772" cy="2306583"/>
          </a:xfrm>
          <a:prstGeom prst="wedgeRoundRectCallout">
            <a:avLst>
              <a:gd name="adj1" fmla="val 83781"/>
              <a:gd name="adj2" fmla="val -2775"/>
              <a:gd name="adj3" fmla="val 16667"/>
            </a:avLst>
          </a:prstGeom>
          <a:pattFill prst="pct2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400BA6-4645-441B-96FF-1758F7A56EDA}"/>
              </a:ext>
            </a:extLst>
          </p:cNvPr>
          <p:cNvSpPr txBox="1"/>
          <p:nvPr/>
        </p:nvSpPr>
        <p:spPr>
          <a:xfrm>
            <a:off x="54134" y="3414028"/>
            <a:ext cx="5078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ngọt tồn tại dưới những dạng nào.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từng dạng?</a:t>
            </a:r>
          </a:p>
        </p:txBody>
      </p:sp>
    </p:spTree>
    <p:extLst>
      <p:ext uri="{BB962C8B-B14F-4D97-AF65-F5344CB8AC3E}">
        <p14:creationId xmlns:p14="http://schemas.microsoft.com/office/powerpoint/2010/main" val="19119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6" grpId="0" animBg="1"/>
      <p:bldP spid="16" grpId="1" animBg="1"/>
      <p:bldP spid="19" grpId="0"/>
      <p:bldP spid="19" grpId="1"/>
      <p:bldP spid="13" grpId="0" animBg="1"/>
      <p:bldP spid="13" grpId="1" animBg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E211E-FB89-486F-B091-D605883AC700}"/>
              </a:ext>
            </a:extLst>
          </p:cNvPr>
          <p:cNvSpPr/>
          <p:nvPr/>
        </p:nvSpPr>
        <p:spPr>
          <a:xfrm>
            <a:off x="773590" y="93861"/>
            <a:ext cx="4733130" cy="8309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8E5AC0B-17D8-4D63-AC88-F2943A1376F9}"/>
              </a:ext>
            </a:extLst>
          </p:cNvPr>
          <p:cNvSpPr/>
          <p:nvPr/>
        </p:nvSpPr>
        <p:spPr>
          <a:xfrm>
            <a:off x="98876" y="12578"/>
            <a:ext cx="1040897" cy="102995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0B33E-1647-449B-969E-37EAAA934981}"/>
              </a:ext>
            </a:extLst>
          </p:cNvPr>
          <p:cNvSpPr txBox="1"/>
          <p:nvPr/>
        </p:nvSpPr>
        <p:spPr>
          <a:xfrm>
            <a:off x="1505957" y="938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9D1F860-9DB4-4C03-BE51-85E8B8C8CE7C}"/>
              </a:ext>
            </a:extLst>
          </p:cNvPr>
          <p:cNvGrpSpPr/>
          <p:nvPr/>
        </p:nvGrpSpPr>
        <p:grpSpPr>
          <a:xfrm>
            <a:off x="1885507" y="1042529"/>
            <a:ext cx="8420986" cy="5488232"/>
            <a:chOff x="2566227" y="1347329"/>
            <a:chExt cx="8420986" cy="5488232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08973E50-5DFB-4BE6-A455-6B4A6F29885C}"/>
                </a:ext>
              </a:extLst>
            </p:cNvPr>
            <p:cNvSpPr/>
            <p:nvPr/>
          </p:nvSpPr>
          <p:spPr>
            <a:xfrm>
              <a:off x="2566227" y="1347329"/>
              <a:ext cx="8420986" cy="5488232"/>
            </a:xfrm>
            <a:prstGeom prst="cloud">
              <a:avLst/>
            </a:prstGeom>
            <a:pattFill prst="pct25">
              <a:fgClr>
                <a:srgbClr val="FFFF00"/>
              </a:fgClr>
              <a:bgClr>
                <a:schemeClr val="bg1"/>
              </a:bgClr>
            </a:patt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0FA6705-C286-4D1B-835F-11136F043CCC}"/>
                </a:ext>
              </a:extLst>
            </p:cNvPr>
            <p:cNvSpPr txBox="1"/>
            <p:nvPr/>
          </p:nvSpPr>
          <p:spPr>
            <a:xfrm>
              <a:off x="3086100" y="2993797"/>
              <a:ext cx="7233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 quyển có vai trò </a:t>
              </a:r>
            </a:p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thế nào đối với </a:t>
              </a:r>
            </a:p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đời sống con ng</a:t>
              </a:r>
              <a:r>
                <a:rPr lang="vi-VN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2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6600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705</Words>
  <PresentationFormat>Custom</PresentationFormat>
  <Paragraphs>109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2021-07-28T02:23:33Z</dcterms:created>
  <dcterms:modified xsi:type="dcterms:W3CDTF">2021-08-15T03:39:26Z</dcterms:modified>
</cp:coreProperties>
</file>