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7" r:id="rId2"/>
    <p:sldId id="266" r:id="rId3"/>
    <p:sldId id="259" r:id="rId4"/>
    <p:sldId id="260" r:id="rId5"/>
    <p:sldId id="261" r:id="rId6"/>
    <p:sldId id="262" r:id="rId7"/>
    <p:sldId id="268" r:id="rId8"/>
    <p:sldId id="267" r:id="rId9"/>
    <p:sldId id="264" r:id="rId10"/>
    <p:sldId id="277" r:id="rId11"/>
    <p:sldId id="278" r:id="rId12"/>
    <p:sldId id="280" r:id="rId13"/>
    <p:sldId id="281" r:id="rId14"/>
    <p:sldId id="286" r:id="rId15"/>
    <p:sldId id="287" r:id="rId16"/>
    <p:sldId id="288" r:id="rId17"/>
    <p:sldId id="289" r:id="rId18"/>
    <p:sldId id="290" r:id="rId19"/>
    <p:sldId id="291" r:id="rId20"/>
    <p:sldId id="272"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64" d="100"/>
          <a:sy n="64" d="100"/>
        </p:scale>
        <p:origin x="97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F44F3D-D4B7-48F5-B142-06788BB6FE73}" type="datetimeFigureOut">
              <a:rPr lang="en-US" smtClean="0"/>
              <a:t>6/26/2022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66BDF7-0233-4F46-BA7C-127B8A9BA8FF}" type="slidenum">
              <a:rPr lang="en-US" smtClean="0"/>
              <a:t>‹#›</a:t>
            </a:fld>
            <a:endParaRPr lang="en-US"/>
          </a:p>
        </p:txBody>
      </p:sp>
    </p:spTree>
    <p:extLst>
      <p:ext uri="{BB962C8B-B14F-4D97-AF65-F5344CB8AC3E}">
        <p14:creationId xmlns:p14="http://schemas.microsoft.com/office/powerpoint/2010/main" val="35625421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fontAlgn="base" hangingPunct="1">
              <a:spcBef>
                <a:spcPct val="0"/>
              </a:spcBef>
              <a:spcAft>
                <a:spcPct val="0"/>
              </a:spcAft>
            </a:pPr>
            <a:fld id="{3F5583B9-923E-44DA-A730-74AA03776BA5}" type="slidenum">
              <a:rPr lang="en-US" smtClean="0">
                <a:latin typeface="Arial" panose="020B0604020202020204" pitchFamily="34" charset="0"/>
              </a:rPr>
              <a:t>2</a:t>
            </a:fld>
            <a:endParaRPr lang="en-US">
              <a:latin typeface="Arial" panose="020B0604020202020204" pitchFamily="34" charset="0"/>
            </a:endParaRPr>
          </a:p>
        </p:txBody>
      </p:sp>
      <p:sp>
        <p:nvSpPr>
          <p:cNvPr id="18435" name="Rectangle 2"/>
          <p:cNvSpPr>
            <a:spLocks noGrp="1" noRot="1" noChangeAspect="1" noChangeArrowheads="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84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vi-VN">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fontAlgn="base" hangingPunct="1">
              <a:spcBef>
                <a:spcPct val="0"/>
              </a:spcBef>
              <a:spcAft>
                <a:spcPct val="0"/>
              </a:spcAft>
            </a:pPr>
            <a:fld id="{FBC75B8E-E145-4054-8980-722EA9FC117B}" type="slidenum">
              <a:rPr lang="en-US" smtClean="0">
                <a:latin typeface="Arial" panose="020B0604020202020204" pitchFamily="34" charset="0"/>
              </a:rPr>
              <a:t>10</a:t>
            </a:fld>
            <a:endParaRPr lang="en-US">
              <a:latin typeface="Arial" panose="020B0604020202020204" pitchFamily="34" charset="0"/>
            </a:endParaRPr>
          </a:p>
        </p:txBody>
      </p:sp>
      <p:sp>
        <p:nvSpPr>
          <p:cNvPr id="23555" name="Rectangle 2"/>
          <p:cNvSpPr>
            <a:spLocks noGrp="1" noRot="1" noChangeAspect="1" noChangeArrowheads="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355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vi-VN">
              <a:cs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5C6791-FC09-4E38-8134-E9CC0F4DB050}" type="slidenum">
              <a:rPr lang="en-US" smtClean="0"/>
              <a:t>16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5C6791-FC09-4E38-8134-E9CC0F4DB050}" type="slidenum">
              <a:rPr lang="en-US" smtClean="0"/>
              <a:t>17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287CA4-D3E2-F04D-17A3-649C160F874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F178CEB-B507-5752-B506-092A93D1B02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CBCCE2D-85B0-235D-9A69-C30138BD71FA}"/>
              </a:ext>
            </a:extLst>
          </p:cNvPr>
          <p:cNvSpPr>
            <a:spLocks noGrp="1"/>
          </p:cNvSpPr>
          <p:nvPr>
            <p:ph type="dt" sz="half" idx="10"/>
          </p:nvPr>
        </p:nvSpPr>
        <p:spPr/>
        <p:txBody>
          <a:bodyPr/>
          <a:lstStyle/>
          <a:p>
            <a:fld id="{08316E1B-B4B0-46B9-967B-8525C847474E}" type="datetimeFigureOut">
              <a:rPr lang="en-US" smtClean="0"/>
              <a:t>6/26/2022</a:t>
            </a:fld>
            <a:endParaRPr lang="en-US"/>
          </a:p>
        </p:txBody>
      </p:sp>
      <p:sp>
        <p:nvSpPr>
          <p:cNvPr id="5" name="Footer Placeholder 4">
            <a:extLst>
              <a:ext uri="{FF2B5EF4-FFF2-40B4-BE49-F238E27FC236}">
                <a16:creationId xmlns:a16="http://schemas.microsoft.com/office/drawing/2014/main" id="{E976D533-043B-D4B9-7257-EA7183BEE1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FF4319-B6BC-8D91-D59D-C690E1190B99}"/>
              </a:ext>
            </a:extLst>
          </p:cNvPr>
          <p:cNvSpPr>
            <a:spLocks noGrp="1"/>
          </p:cNvSpPr>
          <p:nvPr>
            <p:ph type="sldNum" sz="quarter" idx="12"/>
          </p:nvPr>
        </p:nvSpPr>
        <p:spPr/>
        <p:txBody>
          <a:bodyPr/>
          <a:lstStyle/>
          <a:p>
            <a:fld id="{59E86C0F-79C3-4E0E-892B-902244BEF278}" type="slidenum">
              <a:rPr lang="en-US" smtClean="0"/>
              <a:t>‹#›</a:t>
            </a:fld>
            <a:endParaRPr lang="en-US"/>
          </a:p>
        </p:txBody>
      </p:sp>
    </p:spTree>
    <p:extLst>
      <p:ext uri="{BB962C8B-B14F-4D97-AF65-F5344CB8AC3E}">
        <p14:creationId xmlns:p14="http://schemas.microsoft.com/office/powerpoint/2010/main" val="3883002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EE7F05-BACB-A4B3-CEC8-2E074EB71EF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DFC18AD-3CDF-9D3D-E914-6F44BB436D0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140D6F-4D7D-7AD2-7A4D-122AD0F1BA9F}"/>
              </a:ext>
            </a:extLst>
          </p:cNvPr>
          <p:cNvSpPr>
            <a:spLocks noGrp="1"/>
          </p:cNvSpPr>
          <p:nvPr>
            <p:ph type="dt" sz="half" idx="10"/>
          </p:nvPr>
        </p:nvSpPr>
        <p:spPr/>
        <p:txBody>
          <a:bodyPr/>
          <a:lstStyle/>
          <a:p>
            <a:fld id="{08316E1B-B4B0-46B9-967B-8525C847474E}" type="datetimeFigureOut">
              <a:rPr lang="en-US" smtClean="0"/>
              <a:t>6/26/2022</a:t>
            </a:fld>
            <a:endParaRPr lang="en-US"/>
          </a:p>
        </p:txBody>
      </p:sp>
      <p:sp>
        <p:nvSpPr>
          <p:cNvPr id="5" name="Footer Placeholder 4">
            <a:extLst>
              <a:ext uri="{FF2B5EF4-FFF2-40B4-BE49-F238E27FC236}">
                <a16:creationId xmlns:a16="http://schemas.microsoft.com/office/drawing/2014/main" id="{BE778C28-E0E7-74B0-EFB4-6217E89C7C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2D2889-0AC4-9C04-A94D-850BC12CEDFD}"/>
              </a:ext>
            </a:extLst>
          </p:cNvPr>
          <p:cNvSpPr>
            <a:spLocks noGrp="1"/>
          </p:cNvSpPr>
          <p:nvPr>
            <p:ph type="sldNum" sz="quarter" idx="12"/>
          </p:nvPr>
        </p:nvSpPr>
        <p:spPr/>
        <p:txBody>
          <a:bodyPr/>
          <a:lstStyle/>
          <a:p>
            <a:fld id="{59E86C0F-79C3-4E0E-892B-902244BEF278}" type="slidenum">
              <a:rPr lang="en-US" smtClean="0"/>
              <a:t>‹#›</a:t>
            </a:fld>
            <a:endParaRPr lang="en-US"/>
          </a:p>
        </p:txBody>
      </p:sp>
    </p:spTree>
    <p:extLst>
      <p:ext uri="{BB962C8B-B14F-4D97-AF65-F5344CB8AC3E}">
        <p14:creationId xmlns:p14="http://schemas.microsoft.com/office/powerpoint/2010/main" val="858434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BA1235E-CBAD-566B-90FC-C3FEDCB3065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21D55E9-E575-2117-5FB9-5B02A112201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75E463-9BDE-4195-D66D-446184A13107}"/>
              </a:ext>
            </a:extLst>
          </p:cNvPr>
          <p:cNvSpPr>
            <a:spLocks noGrp="1"/>
          </p:cNvSpPr>
          <p:nvPr>
            <p:ph type="dt" sz="half" idx="10"/>
          </p:nvPr>
        </p:nvSpPr>
        <p:spPr/>
        <p:txBody>
          <a:bodyPr/>
          <a:lstStyle/>
          <a:p>
            <a:fld id="{08316E1B-B4B0-46B9-967B-8525C847474E}" type="datetimeFigureOut">
              <a:rPr lang="en-US" smtClean="0"/>
              <a:t>6/26/2022</a:t>
            </a:fld>
            <a:endParaRPr lang="en-US"/>
          </a:p>
        </p:txBody>
      </p:sp>
      <p:sp>
        <p:nvSpPr>
          <p:cNvPr id="5" name="Footer Placeholder 4">
            <a:extLst>
              <a:ext uri="{FF2B5EF4-FFF2-40B4-BE49-F238E27FC236}">
                <a16:creationId xmlns:a16="http://schemas.microsoft.com/office/drawing/2014/main" id="{AE013D04-678C-68BA-F352-CE8BBBD287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C0BCE0-FC31-1098-14B3-8FD097386353}"/>
              </a:ext>
            </a:extLst>
          </p:cNvPr>
          <p:cNvSpPr>
            <a:spLocks noGrp="1"/>
          </p:cNvSpPr>
          <p:nvPr>
            <p:ph type="sldNum" sz="quarter" idx="12"/>
          </p:nvPr>
        </p:nvSpPr>
        <p:spPr/>
        <p:txBody>
          <a:bodyPr/>
          <a:lstStyle/>
          <a:p>
            <a:fld id="{59E86C0F-79C3-4E0E-892B-902244BEF278}" type="slidenum">
              <a:rPr lang="en-US" smtClean="0"/>
              <a:t>‹#›</a:t>
            </a:fld>
            <a:endParaRPr lang="en-US"/>
          </a:p>
        </p:txBody>
      </p:sp>
    </p:spTree>
    <p:extLst>
      <p:ext uri="{BB962C8B-B14F-4D97-AF65-F5344CB8AC3E}">
        <p14:creationId xmlns:p14="http://schemas.microsoft.com/office/powerpoint/2010/main" val="8271098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381000"/>
            <a:ext cx="10972800" cy="5715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BD6D9D9E-D136-48E1-BC9C-EF2F87BE1485}" type="slidenum">
              <a:rPr lang="en-US"/>
              <a:t>‹#›</a:t>
            </a:fld>
            <a:endParaRPr lang="en-US"/>
          </a:p>
        </p:txBody>
      </p:sp>
    </p:spTree>
    <p:extLst>
      <p:ext uri="{BB962C8B-B14F-4D97-AF65-F5344CB8AC3E}">
        <p14:creationId xmlns:p14="http://schemas.microsoft.com/office/powerpoint/2010/main" val="175709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D19A5-C0F4-E8C2-04C8-E40E0D72840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5348D39-6384-DF93-6764-6C95DC07680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6DB1F5-72F6-C6B9-7E19-93798A188DC0}"/>
              </a:ext>
            </a:extLst>
          </p:cNvPr>
          <p:cNvSpPr>
            <a:spLocks noGrp="1"/>
          </p:cNvSpPr>
          <p:nvPr>
            <p:ph type="dt" sz="half" idx="10"/>
          </p:nvPr>
        </p:nvSpPr>
        <p:spPr/>
        <p:txBody>
          <a:bodyPr/>
          <a:lstStyle/>
          <a:p>
            <a:fld id="{08316E1B-B4B0-46B9-967B-8525C847474E}" type="datetimeFigureOut">
              <a:rPr lang="en-US" smtClean="0"/>
              <a:t>6/26/2022</a:t>
            </a:fld>
            <a:endParaRPr lang="en-US"/>
          </a:p>
        </p:txBody>
      </p:sp>
      <p:sp>
        <p:nvSpPr>
          <p:cNvPr id="5" name="Footer Placeholder 4">
            <a:extLst>
              <a:ext uri="{FF2B5EF4-FFF2-40B4-BE49-F238E27FC236}">
                <a16:creationId xmlns:a16="http://schemas.microsoft.com/office/drawing/2014/main" id="{6AE84574-0099-4A0B-46D2-FE10C363DC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5B92DD-0E2F-B808-83D7-2A4D04B92A70}"/>
              </a:ext>
            </a:extLst>
          </p:cNvPr>
          <p:cNvSpPr>
            <a:spLocks noGrp="1"/>
          </p:cNvSpPr>
          <p:nvPr>
            <p:ph type="sldNum" sz="quarter" idx="12"/>
          </p:nvPr>
        </p:nvSpPr>
        <p:spPr/>
        <p:txBody>
          <a:bodyPr/>
          <a:lstStyle/>
          <a:p>
            <a:fld id="{59E86C0F-79C3-4E0E-892B-902244BEF278}" type="slidenum">
              <a:rPr lang="en-US" smtClean="0"/>
              <a:t>‹#›</a:t>
            </a:fld>
            <a:endParaRPr lang="en-US"/>
          </a:p>
        </p:txBody>
      </p:sp>
    </p:spTree>
    <p:extLst>
      <p:ext uri="{BB962C8B-B14F-4D97-AF65-F5344CB8AC3E}">
        <p14:creationId xmlns:p14="http://schemas.microsoft.com/office/powerpoint/2010/main" val="3132062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B6FF5-0234-B01C-2737-2E52CB83B4D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40E3710-8848-4566-EB9F-CC34C01BE5B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782AA6B-9F6B-A7BC-93CE-00C0536E2676}"/>
              </a:ext>
            </a:extLst>
          </p:cNvPr>
          <p:cNvSpPr>
            <a:spLocks noGrp="1"/>
          </p:cNvSpPr>
          <p:nvPr>
            <p:ph type="dt" sz="half" idx="10"/>
          </p:nvPr>
        </p:nvSpPr>
        <p:spPr/>
        <p:txBody>
          <a:bodyPr/>
          <a:lstStyle/>
          <a:p>
            <a:fld id="{08316E1B-B4B0-46B9-967B-8525C847474E}" type="datetimeFigureOut">
              <a:rPr lang="en-US" smtClean="0"/>
              <a:t>6/26/2022</a:t>
            </a:fld>
            <a:endParaRPr lang="en-US"/>
          </a:p>
        </p:txBody>
      </p:sp>
      <p:sp>
        <p:nvSpPr>
          <p:cNvPr id="5" name="Footer Placeholder 4">
            <a:extLst>
              <a:ext uri="{FF2B5EF4-FFF2-40B4-BE49-F238E27FC236}">
                <a16:creationId xmlns:a16="http://schemas.microsoft.com/office/drawing/2014/main" id="{755E9F08-42DC-98CC-AC48-7A45EF49CC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8C660B-81D3-536E-596C-55DB5658A45E}"/>
              </a:ext>
            </a:extLst>
          </p:cNvPr>
          <p:cNvSpPr>
            <a:spLocks noGrp="1"/>
          </p:cNvSpPr>
          <p:nvPr>
            <p:ph type="sldNum" sz="quarter" idx="12"/>
          </p:nvPr>
        </p:nvSpPr>
        <p:spPr/>
        <p:txBody>
          <a:bodyPr/>
          <a:lstStyle/>
          <a:p>
            <a:fld id="{59E86C0F-79C3-4E0E-892B-902244BEF278}" type="slidenum">
              <a:rPr lang="en-US" smtClean="0"/>
              <a:t>‹#›</a:t>
            </a:fld>
            <a:endParaRPr lang="en-US"/>
          </a:p>
        </p:txBody>
      </p:sp>
    </p:spTree>
    <p:extLst>
      <p:ext uri="{BB962C8B-B14F-4D97-AF65-F5344CB8AC3E}">
        <p14:creationId xmlns:p14="http://schemas.microsoft.com/office/powerpoint/2010/main" val="8565678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24DA7-15A9-AFE9-1B93-FABDBF59DAE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10484AB-A300-C820-3125-E37029AAD7D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E3F066C-A4CD-134E-88C3-226C98AD6D4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8736B7C-5C8B-A76B-DD85-C2CCE1B87071}"/>
              </a:ext>
            </a:extLst>
          </p:cNvPr>
          <p:cNvSpPr>
            <a:spLocks noGrp="1"/>
          </p:cNvSpPr>
          <p:nvPr>
            <p:ph type="dt" sz="half" idx="10"/>
          </p:nvPr>
        </p:nvSpPr>
        <p:spPr/>
        <p:txBody>
          <a:bodyPr/>
          <a:lstStyle/>
          <a:p>
            <a:fld id="{08316E1B-B4B0-46B9-967B-8525C847474E}" type="datetimeFigureOut">
              <a:rPr lang="en-US" smtClean="0"/>
              <a:t>6/26/2022</a:t>
            </a:fld>
            <a:endParaRPr lang="en-US"/>
          </a:p>
        </p:txBody>
      </p:sp>
      <p:sp>
        <p:nvSpPr>
          <p:cNvPr id="6" name="Footer Placeholder 5">
            <a:extLst>
              <a:ext uri="{FF2B5EF4-FFF2-40B4-BE49-F238E27FC236}">
                <a16:creationId xmlns:a16="http://schemas.microsoft.com/office/drawing/2014/main" id="{C562592E-FD96-CAAD-B7DE-F027DA2377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5E3145A-58A7-CB00-E4EB-471B46C85094}"/>
              </a:ext>
            </a:extLst>
          </p:cNvPr>
          <p:cNvSpPr>
            <a:spLocks noGrp="1"/>
          </p:cNvSpPr>
          <p:nvPr>
            <p:ph type="sldNum" sz="quarter" idx="12"/>
          </p:nvPr>
        </p:nvSpPr>
        <p:spPr/>
        <p:txBody>
          <a:bodyPr/>
          <a:lstStyle/>
          <a:p>
            <a:fld id="{59E86C0F-79C3-4E0E-892B-902244BEF278}" type="slidenum">
              <a:rPr lang="en-US" smtClean="0"/>
              <a:t>‹#›</a:t>
            </a:fld>
            <a:endParaRPr lang="en-US"/>
          </a:p>
        </p:txBody>
      </p:sp>
    </p:spTree>
    <p:extLst>
      <p:ext uri="{BB962C8B-B14F-4D97-AF65-F5344CB8AC3E}">
        <p14:creationId xmlns:p14="http://schemas.microsoft.com/office/powerpoint/2010/main" val="4248263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462EC-F20E-F6D3-2FB8-33C499BF86D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5ABA9FF-7DA1-8D44-E848-792265719BB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C15CA4A-0850-89ED-5026-0FE77F216DE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3AE28D8-5262-2600-42B0-F41E32D4678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5C952B5-D5C6-C3BF-6C5C-DB45E4D15E7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00756A2-8C64-0AE9-A4B3-7C656AFDC309}"/>
              </a:ext>
            </a:extLst>
          </p:cNvPr>
          <p:cNvSpPr>
            <a:spLocks noGrp="1"/>
          </p:cNvSpPr>
          <p:nvPr>
            <p:ph type="dt" sz="half" idx="10"/>
          </p:nvPr>
        </p:nvSpPr>
        <p:spPr/>
        <p:txBody>
          <a:bodyPr/>
          <a:lstStyle/>
          <a:p>
            <a:fld id="{08316E1B-B4B0-46B9-967B-8525C847474E}" type="datetimeFigureOut">
              <a:rPr lang="en-US" smtClean="0"/>
              <a:t>6/26/2022</a:t>
            </a:fld>
            <a:endParaRPr lang="en-US"/>
          </a:p>
        </p:txBody>
      </p:sp>
      <p:sp>
        <p:nvSpPr>
          <p:cNvPr id="8" name="Footer Placeholder 7">
            <a:extLst>
              <a:ext uri="{FF2B5EF4-FFF2-40B4-BE49-F238E27FC236}">
                <a16:creationId xmlns:a16="http://schemas.microsoft.com/office/drawing/2014/main" id="{6B051D60-F36E-B46B-C7B7-1779C5D5A31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87DDC41-37BD-4546-C834-FC790ADD1731}"/>
              </a:ext>
            </a:extLst>
          </p:cNvPr>
          <p:cNvSpPr>
            <a:spLocks noGrp="1"/>
          </p:cNvSpPr>
          <p:nvPr>
            <p:ph type="sldNum" sz="quarter" idx="12"/>
          </p:nvPr>
        </p:nvSpPr>
        <p:spPr/>
        <p:txBody>
          <a:bodyPr/>
          <a:lstStyle/>
          <a:p>
            <a:fld id="{59E86C0F-79C3-4E0E-892B-902244BEF278}" type="slidenum">
              <a:rPr lang="en-US" smtClean="0"/>
              <a:t>‹#›</a:t>
            </a:fld>
            <a:endParaRPr lang="en-US"/>
          </a:p>
        </p:txBody>
      </p:sp>
    </p:spTree>
    <p:extLst>
      <p:ext uri="{BB962C8B-B14F-4D97-AF65-F5344CB8AC3E}">
        <p14:creationId xmlns:p14="http://schemas.microsoft.com/office/powerpoint/2010/main" val="40941575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984E6-49EB-6CEF-2B4D-AC9AE582CCF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F7EA285-51E9-F6A5-1A5E-14E0F9B4BB58}"/>
              </a:ext>
            </a:extLst>
          </p:cNvPr>
          <p:cNvSpPr>
            <a:spLocks noGrp="1"/>
          </p:cNvSpPr>
          <p:nvPr>
            <p:ph type="dt" sz="half" idx="10"/>
          </p:nvPr>
        </p:nvSpPr>
        <p:spPr/>
        <p:txBody>
          <a:bodyPr/>
          <a:lstStyle/>
          <a:p>
            <a:fld id="{08316E1B-B4B0-46B9-967B-8525C847474E}" type="datetimeFigureOut">
              <a:rPr lang="en-US" smtClean="0"/>
              <a:t>6/26/2022</a:t>
            </a:fld>
            <a:endParaRPr lang="en-US"/>
          </a:p>
        </p:txBody>
      </p:sp>
      <p:sp>
        <p:nvSpPr>
          <p:cNvPr id="4" name="Footer Placeholder 3">
            <a:extLst>
              <a:ext uri="{FF2B5EF4-FFF2-40B4-BE49-F238E27FC236}">
                <a16:creationId xmlns:a16="http://schemas.microsoft.com/office/drawing/2014/main" id="{AB8FC559-E665-FEE0-F621-314560AB41B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9C2F2C8-6D3C-2553-8895-BF0B90CF2EBA}"/>
              </a:ext>
            </a:extLst>
          </p:cNvPr>
          <p:cNvSpPr>
            <a:spLocks noGrp="1"/>
          </p:cNvSpPr>
          <p:nvPr>
            <p:ph type="sldNum" sz="quarter" idx="12"/>
          </p:nvPr>
        </p:nvSpPr>
        <p:spPr/>
        <p:txBody>
          <a:bodyPr/>
          <a:lstStyle/>
          <a:p>
            <a:fld id="{59E86C0F-79C3-4E0E-892B-902244BEF278}" type="slidenum">
              <a:rPr lang="en-US" smtClean="0"/>
              <a:t>‹#›</a:t>
            </a:fld>
            <a:endParaRPr lang="en-US"/>
          </a:p>
        </p:txBody>
      </p:sp>
    </p:spTree>
    <p:extLst>
      <p:ext uri="{BB962C8B-B14F-4D97-AF65-F5344CB8AC3E}">
        <p14:creationId xmlns:p14="http://schemas.microsoft.com/office/powerpoint/2010/main" val="25229312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A77E71A-D748-12AE-CA5F-B393C6D14809}"/>
              </a:ext>
            </a:extLst>
          </p:cNvPr>
          <p:cNvSpPr>
            <a:spLocks noGrp="1"/>
          </p:cNvSpPr>
          <p:nvPr>
            <p:ph type="dt" sz="half" idx="10"/>
          </p:nvPr>
        </p:nvSpPr>
        <p:spPr/>
        <p:txBody>
          <a:bodyPr/>
          <a:lstStyle/>
          <a:p>
            <a:fld id="{08316E1B-B4B0-46B9-967B-8525C847474E}" type="datetimeFigureOut">
              <a:rPr lang="en-US" smtClean="0"/>
              <a:t>6/26/2022</a:t>
            </a:fld>
            <a:endParaRPr lang="en-US"/>
          </a:p>
        </p:txBody>
      </p:sp>
      <p:sp>
        <p:nvSpPr>
          <p:cNvPr id="3" name="Footer Placeholder 2">
            <a:extLst>
              <a:ext uri="{FF2B5EF4-FFF2-40B4-BE49-F238E27FC236}">
                <a16:creationId xmlns:a16="http://schemas.microsoft.com/office/drawing/2014/main" id="{CB5C4D0F-D0F9-D14C-30C0-A058420DF5C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356C895-5CB5-46F1-3886-0CEF35A1CB29}"/>
              </a:ext>
            </a:extLst>
          </p:cNvPr>
          <p:cNvSpPr>
            <a:spLocks noGrp="1"/>
          </p:cNvSpPr>
          <p:nvPr>
            <p:ph type="sldNum" sz="quarter" idx="12"/>
          </p:nvPr>
        </p:nvSpPr>
        <p:spPr/>
        <p:txBody>
          <a:bodyPr/>
          <a:lstStyle/>
          <a:p>
            <a:fld id="{59E86C0F-79C3-4E0E-892B-902244BEF278}" type="slidenum">
              <a:rPr lang="en-US" smtClean="0"/>
              <a:t>‹#›</a:t>
            </a:fld>
            <a:endParaRPr lang="en-US"/>
          </a:p>
        </p:txBody>
      </p:sp>
    </p:spTree>
    <p:extLst>
      <p:ext uri="{BB962C8B-B14F-4D97-AF65-F5344CB8AC3E}">
        <p14:creationId xmlns:p14="http://schemas.microsoft.com/office/powerpoint/2010/main" val="2897054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5EF10-F6F7-0469-9848-EBD8DCFAA1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2B76033-D444-3908-4C36-DFDA3327F19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972E942-ABB4-238E-9C1B-DB1E31F2FD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3A71A3C-EC35-7175-60A4-01F3E4689D6A}"/>
              </a:ext>
            </a:extLst>
          </p:cNvPr>
          <p:cNvSpPr>
            <a:spLocks noGrp="1"/>
          </p:cNvSpPr>
          <p:nvPr>
            <p:ph type="dt" sz="half" idx="10"/>
          </p:nvPr>
        </p:nvSpPr>
        <p:spPr/>
        <p:txBody>
          <a:bodyPr/>
          <a:lstStyle/>
          <a:p>
            <a:fld id="{08316E1B-B4B0-46B9-967B-8525C847474E}" type="datetimeFigureOut">
              <a:rPr lang="en-US" smtClean="0"/>
              <a:t>6/26/2022</a:t>
            </a:fld>
            <a:endParaRPr lang="en-US"/>
          </a:p>
        </p:txBody>
      </p:sp>
      <p:sp>
        <p:nvSpPr>
          <p:cNvPr id="6" name="Footer Placeholder 5">
            <a:extLst>
              <a:ext uri="{FF2B5EF4-FFF2-40B4-BE49-F238E27FC236}">
                <a16:creationId xmlns:a16="http://schemas.microsoft.com/office/drawing/2014/main" id="{FDAA01E1-FAE7-0A19-7F30-076179EE8E0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CAD101-F43E-DCAA-92ED-2E1E845F107E}"/>
              </a:ext>
            </a:extLst>
          </p:cNvPr>
          <p:cNvSpPr>
            <a:spLocks noGrp="1"/>
          </p:cNvSpPr>
          <p:nvPr>
            <p:ph type="sldNum" sz="quarter" idx="12"/>
          </p:nvPr>
        </p:nvSpPr>
        <p:spPr/>
        <p:txBody>
          <a:bodyPr/>
          <a:lstStyle/>
          <a:p>
            <a:fld id="{59E86C0F-79C3-4E0E-892B-902244BEF278}" type="slidenum">
              <a:rPr lang="en-US" smtClean="0"/>
              <a:t>‹#›</a:t>
            </a:fld>
            <a:endParaRPr lang="en-US"/>
          </a:p>
        </p:txBody>
      </p:sp>
    </p:spTree>
    <p:extLst>
      <p:ext uri="{BB962C8B-B14F-4D97-AF65-F5344CB8AC3E}">
        <p14:creationId xmlns:p14="http://schemas.microsoft.com/office/powerpoint/2010/main" val="17038486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BF112-389A-2204-4688-606491E75C0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079DC20-CD9D-C5B8-1007-0633C2E631B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55944D1-5B28-8505-C552-D09C48B6AD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2B9FE55-0E71-0D89-5842-CA16387E9CCA}"/>
              </a:ext>
            </a:extLst>
          </p:cNvPr>
          <p:cNvSpPr>
            <a:spLocks noGrp="1"/>
          </p:cNvSpPr>
          <p:nvPr>
            <p:ph type="dt" sz="half" idx="10"/>
          </p:nvPr>
        </p:nvSpPr>
        <p:spPr/>
        <p:txBody>
          <a:bodyPr/>
          <a:lstStyle/>
          <a:p>
            <a:fld id="{08316E1B-B4B0-46B9-967B-8525C847474E}" type="datetimeFigureOut">
              <a:rPr lang="en-US" smtClean="0"/>
              <a:t>6/26/2022</a:t>
            </a:fld>
            <a:endParaRPr lang="en-US"/>
          </a:p>
        </p:txBody>
      </p:sp>
      <p:sp>
        <p:nvSpPr>
          <p:cNvPr id="6" name="Footer Placeholder 5">
            <a:extLst>
              <a:ext uri="{FF2B5EF4-FFF2-40B4-BE49-F238E27FC236}">
                <a16:creationId xmlns:a16="http://schemas.microsoft.com/office/drawing/2014/main" id="{0AEFD75A-9147-C1A9-924F-FCBF84D60BB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0C923C3-3D51-642E-E371-112B01154558}"/>
              </a:ext>
            </a:extLst>
          </p:cNvPr>
          <p:cNvSpPr>
            <a:spLocks noGrp="1"/>
          </p:cNvSpPr>
          <p:nvPr>
            <p:ph type="sldNum" sz="quarter" idx="12"/>
          </p:nvPr>
        </p:nvSpPr>
        <p:spPr/>
        <p:txBody>
          <a:bodyPr/>
          <a:lstStyle/>
          <a:p>
            <a:fld id="{59E86C0F-79C3-4E0E-892B-902244BEF278}" type="slidenum">
              <a:rPr lang="en-US" smtClean="0"/>
              <a:t>‹#›</a:t>
            </a:fld>
            <a:endParaRPr lang="en-US"/>
          </a:p>
        </p:txBody>
      </p:sp>
    </p:spTree>
    <p:extLst>
      <p:ext uri="{BB962C8B-B14F-4D97-AF65-F5344CB8AC3E}">
        <p14:creationId xmlns:p14="http://schemas.microsoft.com/office/powerpoint/2010/main" val="17811066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D49CC23-1F9C-00A4-7368-BA39996751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20F5F97-3FC6-0B56-EB24-98610270151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CBFF4C-0CA3-AD3F-51E2-5F8E7C57595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316E1B-B4B0-46B9-967B-8525C847474E}" type="datetimeFigureOut">
              <a:rPr lang="en-US" smtClean="0"/>
              <a:t>6/26/2022</a:t>
            </a:fld>
            <a:endParaRPr lang="en-US"/>
          </a:p>
        </p:txBody>
      </p:sp>
      <p:sp>
        <p:nvSpPr>
          <p:cNvPr id="5" name="Footer Placeholder 4">
            <a:extLst>
              <a:ext uri="{FF2B5EF4-FFF2-40B4-BE49-F238E27FC236}">
                <a16:creationId xmlns:a16="http://schemas.microsoft.com/office/drawing/2014/main" id="{6D760DED-77DB-AA99-744A-132BB5ABCD7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48A3BEC-FD0A-1835-4F53-8F5FD500BA3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E86C0F-79C3-4E0E-892B-902244BEF278}" type="slidenum">
              <a:rPr lang="en-US" smtClean="0"/>
              <a:t>‹#›</a:t>
            </a:fld>
            <a:endParaRPr lang="en-US"/>
          </a:p>
        </p:txBody>
      </p:sp>
    </p:spTree>
    <p:extLst>
      <p:ext uri="{BB962C8B-B14F-4D97-AF65-F5344CB8AC3E}">
        <p14:creationId xmlns:p14="http://schemas.microsoft.com/office/powerpoint/2010/main" val="11790103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33.png"/></Relationships>
</file>

<file path=ppt/slides/_rels/slide1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2.xml"/><Relationship Id="rId4" Type="http://schemas.openxmlformats.org/officeDocument/2006/relationships/slide" Target="slide12.xml"/></Relationships>
</file>

<file path=ppt/slides/_rels/slide1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png"/><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1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9.wmf"/><Relationship Id="rId13" Type="http://schemas.openxmlformats.org/officeDocument/2006/relationships/image" Target="../media/image14.wmf"/><Relationship Id="rId3" Type="http://schemas.openxmlformats.org/officeDocument/2006/relationships/image" Target="../media/image4.jpeg"/><Relationship Id="rId7" Type="http://schemas.openxmlformats.org/officeDocument/2006/relationships/image" Target="../media/image8.wmf"/><Relationship Id="rId12" Type="http://schemas.openxmlformats.org/officeDocument/2006/relationships/image" Target="../media/image13.wm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wmf"/><Relationship Id="rId4" Type="http://schemas.openxmlformats.org/officeDocument/2006/relationships/image" Target="../media/image5.wmf"/><Relationship Id="rId9" Type="http://schemas.openxmlformats.org/officeDocument/2006/relationships/image" Target="../media/image10.wmf"/><Relationship Id="rId14" Type="http://schemas.openxmlformats.org/officeDocument/2006/relationships/image" Target="../media/image1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GIF"/><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DF6A391-01A7-F884-C724-742FAC29E247}"/>
              </a:ext>
            </a:extLst>
          </p:cNvPr>
          <p:cNvPicPr>
            <a:picLocks noChangeAspect="1"/>
          </p:cNvPicPr>
          <p:nvPr/>
        </p:nvPicPr>
        <p:blipFill>
          <a:blip r:embed="rId2"/>
          <a:stretch>
            <a:fillRect/>
          </a:stretch>
        </p:blipFill>
        <p:spPr>
          <a:xfrm>
            <a:off x="365760" y="197728"/>
            <a:ext cx="11434028" cy="2883097"/>
          </a:xfrm>
          <a:prstGeom prst="rect">
            <a:avLst/>
          </a:prstGeom>
        </p:spPr>
      </p:pic>
      <p:pic>
        <p:nvPicPr>
          <p:cNvPr id="5" name="Picture 4">
            <a:extLst>
              <a:ext uri="{FF2B5EF4-FFF2-40B4-BE49-F238E27FC236}">
                <a16:creationId xmlns:a16="http://schemas.microsoft.com/office/drawing/2014/main" id="{58E035FA-FA5E-8009-82C0-863B70038FD6}"/>
              </a:ext>
            </a:extLst>
          </p:cNvPr>
          <p:cNvPicPr>
            <a:picLocks noChangeAspect="1"/>
          </p:cNvPicPr>
          <p:nvPr/>
        </p:nvPicPr>
        <p:blipFill>
          <a:blip r:embed="rId3"/>
          <a:stretch>
            <a:fillRect/>
          </a:stretch>
        </p:blipFill>
        <p:spPr>
          <a:xfrm>
            <a:off x="-1" y="3080825"/>
            <a:ext cx="6738425" cy="3777175"/>
          </a:xfrm>
          <a:prstGeom prst="rect">
            <a:avLst/>
          </a:prstGeom>
        </p:spPr>
      </p:pic>
      <p:pic>
        <p:nvPicPr>
          <p:cNvPr id="1026" name="Picture 2" descr="Tin tức, hình ảnh, video clip mới nhất về vệ tinh Trái đất">
            <a:extLst>
              <a:ext uri="{FF2B5EF4-FFF2-40B4-BE49-F238E27FC236}">
                <a16:creationId xmlns:a16="http://schemas.microsoft.com/office/drawing/2014/main" id="{9CA7CA84-5FCF-7B66-4FB2-47A4EAAC29A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87856" y="3219157"/>
            <a:ext cx="5182224" cy="289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2847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71" name="Group 11"/>
          <p:cNvGrpSpPr/>
          <p:nvPr/>
        </p:nvGrpSpPr>
        <p:grpSpPr bwMode="auto">
          <a:xfrm>
            <a:off x="8545438" y="3432223"/>
            <a:ext cx="660918" cy="830824"/>
            <a:chOff x="2426" y="2729"/>
            <a:chExt cx="400" cy="518"/>
          </a:xfrm>
        </p:grpSpPr>
        <p:sp>
          <p:nvSpPr>
            <p:cNvPr id="13340" name="Rectangle 12"/>
            <p:cNvSpPr>
              <a:spLocks noChangeArrowheads="1"/>
            </p:cNvSpPr>
            <p:nvPr/>
          </p:nvSpPr>
          <p:spPr bwMode="auto">
            <a:xfrm>
              <a:off x="2426" y="2729"/>
              <a:ext cx="370"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solidFill>
                    <a:srgbClr val="FFFF66"/>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800">
                  <a:latin typeface="VNI-Helve" pitchFamily="2" charset="0"/>
                  <a:sym typeface="Symbol" panose="05050102010706020507" pitchFamily="18" charset="2"/>
                </a:rPr>
                <a:t></a:t>
              </a:r>
              <a:r>
                <a:rPr lang="el-GR" sz="2800">
                  <a:latin typeface="Times New Roman" panose="02020603050405020304" pitchFamily="18" charset="0"/>
                  <a:cs typeface="Times New Roman" panose="02020603050405020304" pitchFamily="18" charset="0"/>
                  <a:sym typeface="Symbol" panose="05050102010706020507" pitchFamily="18" charset="2"/>
                </a:rPr>
                <a:t>α</a:t>
              </a:r>
              <a:endParaRPr lang="el-GR" sz="2800" baseline="-25000">
                <a:latin typeface="Times New Roman" panose="02020603050405020304" pitchFamily="18" charset="0"/>
                <a:cs typeface="Times New Roman" panose="02020603050405020304" pitchFamily="18" charset="0"/>
              </a:endParaRPr>
            </a:p>
          </p:txBody>
        </p:sp>
        <p:sp>
          <p:nvSpPr>
            <p:cNvPr id="13341" name="Freeform 13"/>
            <p:cNvSpPr/>
            <p:nvPr/>
          </p:nvSpPr>
          <p:spPr bwMode="auto">
            <a:xfrm>
              <a:off x="2434" y="3013"/>
              <a:ext cx="392" cy="234"/>
            </a:xfrm>
            <a:custGeom>
              <a:avLst/>
              <a:gdLst>
                <a:gd name="T0" fmla="*/ 201 w 392"/>
                <a:gd name="T1" fmla="*/ 237 h 237"/>
                <a:gd name="T2" fmla="*/ 392 w 392"/>
                <a:gd name="T3" fmla="*/ 119 h 237"/>
                <a:gd name="T4" fmla="*/ 377 w 392"/>
                <a:gd name="T5" fmla="*/ 96 h 237"/>
                <a:gd name="T6" fmla="*/ 359 w 392"/>
                <a:gd name="T7" fmla="*/ 72 h 237"/>
                <a:gd name="T8" fmla="*/ 336 w 392"/>
                <a:gd name="T9" fmla="*/ 54 h 237"/>
                <a:gd name="T10" fmla="*/ 305 w 392"/>
                <a:gd name="T11" fmla="*/ 32 h 237"/>
                <a:gd name="T12" fmla="*/ 272 w 392"/>
                <a:gd name="T13" fmla="*/ 17 h 237"/>
                <a:gd name="T14" fmla="*/ 243 w 392"/>
                <a:gd name="T15" fmla="*/ 6 h 237"/>
                <a:gd name="T16" fmla="*/ 210 w 392"/>
                <a:gd name="T17" fmla="*/ 0 h 237"/>
                <a:gd name="T18" fmla="*/ 182 w 392"/>
                <a:gd name="T19" fmla="*/ 5 h 237"/>
                <a:gd name="T20" fmla="*/ 143 w 392"/>
                <a:gd name="T21" fmla="*/ 9 h 237"/>
                <a:gd name="T22" fmla="*/ 120 w 392"/>
                <a:gd name="T23" fmla="*/ 15 h 237"/>
                <a:gd name="T24" fmla="*/ 96 w 392"/>
                <a:gd name="T25" fmla="*/ 26 h 237"/>
                <a:gd name="T26" fmla="*/ 74 w 392"/>
                <a:gd name="T27" fmla="*/ 38 h 237"/>
                <a:gd name="T28" fmla="*/ 57 w 392"/>
                <a:gd name="T29" fmla="*/ 51 h 237"/>
                <a:gd name="T30" fmla="*/ 39 w 392"/>
                <a:gd name="T31" fmla="*/ 66 h 237"/>
                <a:gd name="T32" fmla="*/ 29 w 392"/>
                <a:gd name="T33" fmla="*/ 77 h 237"/>
                <a:gd name="T34" fmla="*/ 17 w 392"/>
                <a:gd name="T35" fmla="*/ 93 h 237"/>
                <a:gd name="T36" fmla="*/ 8 w 392"/>
                <a:gd name="T37" fmla="*/ 105 h 237"/>
                <a:gd name="T38" fmla="*/ 0 w 392"/>
                <a:gd name="T39" fmla="*/ 117 h 237"/>
                <a:gd name="T40" fmla="*/ 201 w 392"/>
                <a:gd name="T41" fmla="*/ 237 h 23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92" h="237">
                  <a:moveTo>
                    <a:pt x="201" y="237"/>
                  </a:moveTo>
                  <a:lnTo>
                    <a:pt x="392" y="119"/>
                  </a:lnTo>
                  <a:lnTo>
                    <a:pt x="377" y="96"/>
                  </a:lnTo>
                  <a:lnTo>
                    <a:pt x="359" y="72"/>
                  </a:lnTo>
                  <a:lnTo>
                    <a:pt x="336" y="54"/>
                  </a:lnTo>
                  <a:lnTo>
                    <a:pt x="305" y="32"/>
                  </a:lnTo>
                  <a:lnTo>
                    <a:pt x="272" y="17"/>
                  </a:lnTo>
                  <a:lnTo>
                    <a:pt x="243" y="6"/>
                  </a:lnTo>
                  <a:lnTo>
                    <a:pt x="210" y="0"/>
                  </a:lnTo>
                  <a:lnTo>
                    <a:pt x="182" y="5"/>
                  </a:lnTo>
                  <a:lnTo>
                    <a:pt x="143" y="9"/>
                  </a:lnTo>
                  <a:lnTo>
                    <a:pt x="120" y="15"/>
                  </a:lnTo>
                  <a:lnTo>
                    <a:pt x="96" y="26"/>
                  </a:lnTo>
                  <a:lnTo>
                    <a:pt x="74" y="38"/>
                  </a:lnTo>
                  <a:lnTo>
                    <a:pt x="57" y="51"/>
                  </a:lnTo>
                  <a:lnTo>
                    <a:pt x="39" y="66"/>
                  </a:lnTo>
                  <a:lnTo>
                    <a:pt x="29" y="77"/>
                  </a:lnTo>
                  <a:lnTo>
                    <a:pt x="17" y="93"/>
                  </a:lnTo>
                  <a:lnTo>
                    <a:pt x="8" y="105"/>
                  </a:lnTo>
                  <a:lnTo>
                    <a:pt x="0" y="117"/>
                  </a:lnTo>
                  <a:lnTo>
                    <a:pt x="201" y="237"/>
                  </a:lnTo>
                  <a:close/>
                </a:path>
              </a:pathLst>
            </a:custGeom>
            <a:solidFill>
              <a:srgbClr val="FF0066"/>
            </a:solidFill>
            <a:ln w="3175" cap="flat" cmpd="sng">
              <a:solidFill>
                <a:srgbClr val="FFFF66"/>
              </a:solidFill>
              <a:prstDash val="solid"/>
              <a:round/>
              <a:headEnd type="none" w="sm" len="sm"/>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3317" name="Line 37"/>
          <p:cNvSpPr>
            <a:spLocks noChangeShapeType="1"/>
          </p:cNvSpPr>
          <p:nvPr/>
        </p:nvSpPr>
        <p:spPr bwMode="auto">
          <a:xfrm rot="856055" flipV="1">
            <a:off x="7753278" y="4165653"/>
            <a:ext cx="1003300" cy="100330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57150">
                <a:solidFill>
                  <a:srgbClr val="FFCC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18" name="Line 38"/>
          <p:cNvSpPr>
            <a:spLocks noChangeShapeType="1"/>
          </p:cNvSpPr>
          <p:nvPr/>
        </p:nvSpPr>
        <p:spPr bwMode="auto">
          <a:xfrm rot="856055" flipV="1">
            <a:off x="8972478" y="3451278"/>
            <a:ext cx="1003300" cy="100330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57150">
                <a:solidFill>
                  <a:srgbClr val="FFCC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19" name="Line 39"/>
          <p:cNvSpPr>
            <a:spLocks noChangeShapeType="1"/>
          </p:cNvSpPr>
          <p:nvPr/>
        </p:nvSpPr>
        <p:spPr bwMode="auto">
          <a:xfrm rot="856055" flipV="1">
            <a:off x="8977240" y="3446515"/>
            <a:ext cx="1003300" cy="1003300"/>
          </a:xfrm>
          <a:prstGeom prst="line">
            <a:avLst/>
          </a:prstGeom>
          <a:noFill/>
          <a:ln w="5715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0" name="Line 40"/>
          <p:cNvSpPr>
            <a:spLocks noChangeShapeType="1"/>
          </p:cNvSpPr>
          <p:nvPr/>
        </p:nvSpPr>
        <p:spPr bwMode="auto">
          <a:xfrm rot="856055" flipV="1">
            <a:off x="7753278" y="4165653"/>
            <a:ext cx="1003300" cy="100330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57150">
                <a:solidFill>
                  <a:srgbClr val="FFCC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1" name="Line 41"/>
          <p:cNvSpPr>
            <a:spLocks noChangeShapeType="1"/>
          </p:cNvSpPr>
          <p:nvPr/>
        </p:nvSpPr>
        <p:spPr bwMode="auto">
          <a:xfrm rot="856055" flipV="1">
            <a:off x="6024563" y="2420938"/>
            <a:ext cx="1003300" cy="100330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57150">
                <a:solidFill>
                  <a:srgbClr val="FFCC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2" name="Line 42"/>
          <p:cNvSpPr>
            <a:spLocks noChangeShapeType="1"/>
          </p:cNvSpPr>
          <p:nvPr/>
        </p:nvSpPr>
        <p:spPr bwMode="auto">
          <a:xfrm rot="856055" flipV="1">
            <a:off x="7750103" y="4156128"/>
            <a:ext cx="1003300" cy="100330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57150">
                <a:solidFill>
                  <a:srgbClr val="FFCC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025" name="Text Box 65"/>
          <p:cNvSpPr txBox="1">
            <a:spLocks noChangeArrowheads="1"/>
          </p:cNvSpPr>
          <p:nvPr/>
        </p:nvSpPr>
        <p:spPr bwMode="auto">
          <a:xfrm>
            <a:off x="9264579" y="3589390"/>
            <a:ext cx="4333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50000"/>
              </a:spcBef>
            </a:pPr>
            <a:r>
              <a:rPr lang="en-US" sz="2400">
                <a:latin typeface="Times New Roman" panose="02020603050405020304" pitchFamily="18" charset="0"/>
                <a:cs typeface="Times New Roman" panose="02020603050405020304" pitchFamily="18" charset="0"/>
              </a:rPr>
              <a:t>r</a:t>
            </a:r>
          </a:p>
        </p:txBody>
      </p:sp>
      <p:sp>
        <p:nvSpPr>
          <p:cNvPr id="41028" name="Text Box 68"/>
          <p:cNvSpPr txBox="1">
            <a:spLocks noChangeArrowheads="1"/>
          </p:cNvSpPr>
          <p:nvPr/>
        </p:nvSpPr>
        <p:spPr bwMode="auto">
          <a:xfrm>
            <a:off x="10129765" y="3014715"/>
            <a:ext cx="503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50000"/>
              </a:spcBef>
            </a:pPr>
            <a:r>
              <a:rPr lang="en-US" sz="2400">
                <a:latin typeface="Times New Roman" panose="02020603050405020304" pitchFamily="18" charset="0"/>
                <a:cs typeface="Times New Roman" panose="02020603050405020304" pitchFamily="18" charset="0"/>
              </a:rPr>
              <a:t>M</a:t>
            </a:r>
          </a:p>
        </p:txBody>
      </p:sp>
      <p:sp>
        <p:nvSpPr>
          <p:cNvPr id="13325" name="AutoShape 88"/>
          <p:cNvSpPr>
            <a:spLocks noChangeArrowheads="1"/>
          </p:cNvSpPr>
          <p:nvPr/>
        </p:nvSpPr>
        <p:spPr bwMode="auto">
          <a:xfrm rot="-1037985">
            <a:off x="7490233" y="2866317"/>
            <a:ext cx="2808406" cy="2911411"/>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0702" y="10800"/>
                </a:moveTo>
                <a:cubicBezTo>
                  <a:pt x="10702" y="10854"/>
                  <a:pt x="10746" y="10898"/>
                  <a:pt x="10800" y="10898"/>
                </a:cubicBezTo>
                <a:cubicBezTo>
                  <a:pt x="10854" y="10898"/>
                  <a:pt x="10898" y="10854"/>
                  <a:pt x="10898" y="10800"/>
                </a:cubicBezTo>
                <a:cubicBezTo>
                  <a:pt x="10898" y="10746"/>
                  <a:pt x="10854" y="10702"/>
                  <a:pt x="10800" y="10702"/>
                </a:cubicBezTo>
                <a:cubicBezTo>
                  <a:pt x="10746" y="10702"/>
                  <a:pt x="10702" y="10746"/>
                  <a:pt x="10702" y="10800"/>
                </a:cubicBezTo>
                <a:close/>
              </a:path>
            </a:pathLst>
          </a:custGeom>
          <a:noFill/>
          <a:ln w="38100">
            <a:solidFill>
              <a:srgbClr val="FF99FF"/>
            </a:solidFill>
            <a:round/>
            <a:head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1053" name="Group 93"/>
          <p:cNvGrpSpPr/>
          <p:nvPr/>
        </p:nvGrpSpPr>
        <p:grpSpPr bwMode="auto">
          <a:xfrm>
            <a:off x="7848602" y="3435540"/>
            <a:ext cx="2115171" cy="1665150"/>
            <a:chOff x="2148" y="2883"/>
            <a:chExt cx="1479" cy="1142"/>
          </a:xfrm>
        </p:grpSpPr>
        <p:sp>
          <p:nvSpPr>
            <p:cNvPr id="13335" name="Line 94"/>
            <p:cNvSpPr>
              <a:spLocks noChangeShapeType="1"/>
            </p:cNvSpPr>
            <p:nvPr/>
          </p:nvSpPr>
          <p:spPr bwMode="auto">
            <a:xfrm rot="856055" flipV="1">
              <a:off x="2973" y="2883"/>
              <a:ext cx="654" cy="657"/>
            </a:xfrm>
            <a:prstGeom prst="line">
              <a:avLst/>
            </a:prstGeom>
            <a:noFill/>
            <a:ln w="38100">
              <a:solidFill>
                <a:schemeClr val="tx1"/>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6" name="Line 95"/>
            <p:cNvSpPr>
              <a:spLocks noChangeShapeType="1"/>
            </p:cNvSpPr>
            <p:nvPr/>
          </p:nvSpPr>
          <p:spPr bwMode="auto">
            <a:xfrm rot="856055" flipV="1">
              <a:off x="2148" y="3393"/>
              <a:ext cx="632" cy="632"/>
            </a:xfrm>
            <a:prstGeom prst="line">
              <a:avLst/>
            </a:prstGeom>
            <a:noFill/>
            <a:ln w="38100">
              <a:solidFill>
                <a:schemeClr val="bg1"/>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3327" name="Oval 110"/>
          <p:cNvSpPr>
            <a:spLocks noChangeArrowheads="1"/>
          </p:cNvSpPr>
          <p:nvPr/>
        </p:nvSpPr>
        <p:spPr bwMode="auto">
          <a:xfrm>
            <a:off x="8853056" y="4186291"/>
            <a:ext cx="144463" cy="144463"/>
          </a:xfrm>
          <a:prstGeom prst="ellipse">
            <a:avLst/>
          </a:prstGeom>
          <a:solidFill>
            <a:schemeClr val="accent1"/>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28" name="Rectangle 111"/>
          <p:cNvSpPr>
            <a:spLocks noChangeArrowheads="1"/>
          </p:cNvSpPr>
          <p:nvPr/>
        </p:nvSpPr>
        <p:spPr bwMode="auto">
          <a:xfrm>
            <a:off x="8545440" y="4381554"/>
            <a:ext cx="496888"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solidFill>
                  <a:srgbClr val="FFFF66"/>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200">
                <a:latin typeface="Times New Roman" panose="02020603050405020304" pitchFamily="18" charset="0"/>
                <a:cs typeface="Times New Roman" panose="02020603050405020304" pitchFamily="18" charset="0"/>
                <a:sym typeface="Symbol" panose="05050102010706020507" pitchFamily="18" charset="2"/>
              </a:rPr>
              <a:t>O</a:t>
            </a:r>
          </a:p>
        </p:txBody>
      </p:sp>
      <p:sp>
        <p:nvSpPr>
          <p:cNvPr id="2" name="TextBox 1"/>
          <p:cNvSpPr txBox="1"/>
          <p:nvPr/>
        </p:nvSpPr>
        <p:spPr>
          <a:xfrm>
            <a:off x="1770281" y="2441796"/>
            <a:ext cx="5134407" cy="2677656"/>
          </a:xfrm>
          <a:prstGeom prst="rect">
            <a:avLst/>
          </a:prstGeom>
          <a:noFill/>
        </p:spPr>
        <p:txBody>
          <a:bodyPr wrap="square" rtlCol="0">
            <a:spAutoFit/>
          </a:bodyPr>
          <a:lstStyle/>
          <a:p>
            <a:pPr algn="just"/>
            <a:r>
              <a:rPr lang="en-US" sz="2800" dirty="0">
                <a:solidFill>
                  <a:srgbClr val="FF33CC"/>
                </a:solidFill>
                <a:latin typeface="Times New Roman" panose="02020603050405020304" pitchFamily="18" charset="0"/>
                <a:cs typeface="Times New Roman" panose="02020603050405020304" pitchFamily="18" charset="0"/>
                <a:sym typeface="Wingdings" panose="05000000000000000000"/>
              </a:rPr>
              <a:t></a:t>
            </a:r>
            <a:r>
              <a:rPr lang="en-US" sz="2800" dirty="0">
                <a:latin typeface="Times New Roman" panose="02020603050405020304" pitchFamily="18" charset="0"/>
                <a:cs typeface="Times New Roman" panose="02020603050405020304" pitchFamily="18" charset="0"/>
              </a:rPr>
              <a:t>Tốc độ góc của chuyển động tròn là đại lượng đo bằng góc mà bán kính OM quét được trong một đơn vị thời gian. Tốc độ góc của chuyển động tròn đều là đại lượng không đổi. </a:t>
            </a:r>
          </a:p>
        </p:txBody>
      </p:sp>
      <mc:AlternateContent xmlns:mc="http://schemas.openxmlformats.org/markup-compatibility/2006">
        <mc:Choice xmlns:a14="http://schemas.microsoft.com/office/drawing/2010/main" Requires="a14">
          <p:sp>
            <p:nvSpPr>
              <p:cNvPr id="31" name="Rectangle 30"/>
              <p:cNvSpPr/>
              <p:nvPr/>
            </p:nvSpPr>
            <p:spPr>
              <a:xfrm>
                <a:off x="2438400" y="5175702"/>
                <a:ext cx="2247789" cy="1243982"/>
              </a:xfrm>
              <a:prstGeom prst="rect">
                <a:avLst/>
              </a:prstGeom>
              <a:solidFill>
                <a:schemeClr val="tx2">
                  <a:lumMod val="60000"/>
                  <a:lumOff val="40000"/>
                </a:schemeClr>
              </a:solidFill>
              <a:ln>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4000" b="1" i="1">
                          <a:latin typeface="Cambria Math" panose="02040503050406030204"/>
                          <a:ea typeface="Cambria Math" panose="02040503050406030204"/>
                        </a:rPr>
                        <m:t>𝝎</m:t>
                      </m:r>
                      <m:r>
                        <a:rPr lang="en-US" sz="4000" b="1" i="1">
                          <a:latin typeface="Cambria Math" panose="02040503050406030204"/>
                        </a:rPr>
                        <m:t>=</m:t>
                      </m:r>
                      <m:f>
                        <m:fPr>
                          <m:ctrlPr>
                            <a:rPr lang="en-US" sz="4000" b="1" i="1">
                              <a:latin typeface="Cambria Math" panose="02040503050406030204" pitchFamily="18" charset="0"/>
                            </a:rPr>
                          </m:ctrlPr>
                        </m:fPr>
                        <m:num>
                          <m:r>
                            <a:rPr lang="en-US" sz="4000" b="1" i="1">
                              <a:latin typeface="Cambria Math" panose="02040503050406030204"/>
                              <a:ea typeface="Cambria Math" panose="02040503050406030204"/>
                            </a:rPr>
                            <m:t>∆</m:t>
                          </m:r>
                          <m:r>
                            <a:rPr lang="en-US" sz="4000" b="1" i="1">
                              <a:latin typeface="Cambria Math" panose="02040503050406030204"/>
                              <a:ea typeface="Cambria Math" panose="02040503050406030204"/>
                            </a:rPr>
                            <m:t>𝜶</m:t>
                          </m:r>
                        </m:num>
                        <m:den>
                          <m:r>
                            <a:rPr lang="en-US" sz="4000" b="1" i="1">
                              <a:latin typeface="Cambria Math" panose="02040503050406030204"/>
                              <a:ea typeface="Cambria Math" panose="02040503050406030204"/>
                            </a:rPr>
                            <m:t>∆</m:t>
                          </m:r>
                          <m:r>
                            <a:rPr lang="en-US" sz="4000" b="1" i="1">
                              <a:latin typeface="Cambria Math" panose="02040503050406030204"/>
                              <a:ea typeface="Cambria Math" panose="02040503050406030204"/>
                            </a:rPr>
                            <m:t>𝒕</m:t>
                          </m:r>
                        </m:den>
                      </m:f>
                    </m:oMath>
                  </m:oMathPara>
                </a14:m>
                <a:endParaRPr lang="en-US" sz="4000" b="1" dirty="0"/>
              </a:p>
            </p:txBody>
          </p:sp>
        </mc:Choice>
        <mc:Fallback>
          <p:sp>
            <p:nvSpPr>
              <p:cNvPr id="31" name="Rectangle 30"/>
              <p:cNvSpPr>
                <a:spLocks noRot="1" noChangeAspect="1" noMove="1" noResize="1" noEditPoints="1" noAdjustHandles="1" noChangeArrowheads="1" noChangeShapeType="1" noTextEdit="1"/>
              </p:cNvSpPr>
              <p:nvPr/>
            </p:nvSpPr>
            <p:spPr>
              <a:xfrm>
                <a:off x="2438400" y="5175702"/>
                <a:ext cx="2247789" cy="1243982"/>
              </a:xfrm>
              <a:prstGeom prst="rect">
                <a:avLst/>
              </a:prstGeom>
              <a:blipFill>
                <a:blip r:embed="rId3"/>
                <a:stretch>
                  <a:fillRect/>
                </a:stretch>
              </a:blipFill>
              <a:ln>
                <a:solidFill>
                  <a:srgbClr val="3399FF"/>
                </a:solidFill>
              </a:ln>
            </p:spPr>
            <p:txBody>
              <a:bodyPr/>
              <a:lstStyle/>
              <a:p>
                <a:r>
                  <a:rPr lang="en-US">
                    <a:noFill/>
                  </a:rPr>
                  <a:t> </a:t>
                </a:r>
              </a:p>
            </p:txBody>
          </p:sp>
        </mc:Fallback>
      </mc:AlternateContent>
      <p:sp>
        <p:nvSpPr>
          <p:cNvPr id="33" name="TextBox 32"/>
          <p:cNvSpPr txBox="1"/>
          <p:nvPr/>
        </p:nvSpPr>
        <p:spPr>
          <a:xfrm>
            <a:off x="4844293" y="5746986"/>
            <a:ext cx="5809384" cy="954107"/>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tốc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góc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rađian</a:t>
            </a:r>
            <a:r>
              <a:rPr lang="en-US" sz="2800" dirty="0">
                <a:latin typeface="Times New Roman" panose="02020603050405020304" pitchFamily="18" charset="0"/>
                <a:cs typeface="Times New Roman" panose="02020603050405020304" pitchFamily="18" charset="0"/>
              </a:rPr>
              <a:t> </a:t>
            </a:r>
            <a:r>
              <a:rPr lang="en-US" sz="2800" err="1">
                <a:latin typeface="Times New Roman" panose="02020603050405020304" pitchFamily="18" charset="0"/>
                <a:cs typeface="Times New Roman" panose="02020603050405020304" pitchFamily="18" charset="0"/>
              </a:rPr>
              <a:t>trên</a:t>
            </a:r>
            <a:r>
              <a:rPr lang="en-US" sz="2800">
                <a:latin typeface="Times New Roman" panose="02020603050405020304" pitchFamily="18" charset="0"/>
                <a:cs typeface="Times New Roman" panose="02020603050405020304" pitchFamily="18" charset="0"/>
              </a:rPr>
              <a:t> giây (rad/s</a:t>
            </a:r>
            <a:r>
              <a:rPr lang="en-US" sz="2800" dirty="0">
                <a:latin typeface="Times New Roman" panose="02020603050405020304" pitchFamily="18" charset="0"/>
                <a:cs typeface="Times New Roman" panose="02020603050405020304" pitchFamily="18" charset="0"/>
              </a:rPr>
              <a:t>).</a:t>
            </a:r>
          </a:p>
        </p:txBody>
      </p:sp>
      <p:pic>
        <p:nvPicPr>
          <p:cNvPr id="25" name="Picture 24">
            <a:extLst>
              <a:ext uri="{FF2B5EF4-FFF2-40B4-BE49-F238E27FC236}">
                <a16:creationId xmlns:a16="http://schemas.microsoft.com/office/drawing/2014/main" id="{94E83C74-A359-8599-D4DC-A853721EF997}"/>
              </a:ext>
            </a:extLst>
          </p:cNvPr>
          <p:cNvPicPr>
            <a:picLocks noChangeAspect="1"/>
          </p:cNvPicPr>
          <p:nvPr/>
        </p:nvPicPr>
        <p:blipFill>
          <a:blip r:embed="rId4"/>
          <a:stretch>
            <a:fillRect/>
          </a:stretch>
        </p:blipFill>
        <p:spPr>
          <a:xfrm>
            <a:off x="1218604" y="585446"/>
            <a:ext cx="8837563" cy="99544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7200000">
                                      <p:cBhvr>
                                        <p:cTn id="6" dur="5000" fill="hold"/>
                                        <p:tgtEl>
                                          <p:spTgt spid="41053"/>
                                        </p:tgtEl>
                                        <p:attrNameLst>
                                          <p:attrName>r</p:attrName>
                                        </p:attrNameLst>
                                      </p:cBhvr>
                                    </p:animRot>
                                  </p:childTnLst>
                                </p:cTn>
                              </p:par>
                              <p:par>
                                <p:cTn id="7" presetID="10" presetClass="entr" presetSubtype="0" fill="hold" nodeType="withEffect">
                                  <p:stCondLst>
                                    <p:cond delay="0"/>
                                  </p:stCondLst>
                                  <p:childTnLst>
                                    <p:set>
                                      <p:cBhvr>
                                        <p:cTn id="8" dur="1" fill="hold">
                                          <p:stCondLst>
                                            <p:cond delay="0"/>
                                          </p:stCondLst>
                                        </p:cTn>
                                        <p:tgtEl>
                                          <p:spTgt spid="40971"/>
                                        </p:tgtEl>
                                        <p:attrNameLst>
                                          <p:attrName>style.visibility</p:attrName>
                                        </p:attrNameLst>
                                      </p:cBhvr>
                                      <p:to>
                                        <p:strVal val="visible"/>
                                      </p:to>
                                    </p:set>
                                    <p:animEffect transition="in" filter="fade">
                                      <p:cBhvr>
                                        <p:cTn id="9" dur="5000"/>
                                        <p:tgtEl>
                                          <p:spTgt spid="40971"/>
                                        </p:tgtEl>
                                      </p:cBhvr>
                                    </p:animEffect>
                                  </p:childTnLst>
                                </p:cTn>
                              </p:par>
                              <p:par>
                                <p:cTn id="10" presetID="35" presetClass="path" presetSubtype="0" accel="50000" decel="50000" fill="hold" grpId="0" nodeType="withEffect">
                                  <p:stCondLst>
                                    <p:cond delay="0"/>
                                  </p:stCondLst>
                                  <p:childTnLst>
                                    <p:animMotion origin="layout" path="M -4.72222E-6 -7.40741E-7 L -0.17309 0.02986 " pathEditMode="relative" rAng="0" ptsTypes="AA">
                                      <p:cBhvr>
                                        <p:cTn id="11" dur="8000" fill="hold"/>
                                        <p:tgtEl>
                                          <p:spTgt spid="41025"/>
                                        </p:tgtEl>
                                        <p:attrNameLst>
                                          <p:attrName>ppt_x</p:attrName>
                                          <p:attrName>ppt_y</p:attrName>
                                        </p:attrNameLst>
                                      </p:cBhvr>
                                      <p:rCtr x="-8663" y="1481"/>
                                    </p:animMotion>
                                  </p:childTnLst>
                                </p:cTn>
                              </p:par>
                              <p:par>
                                <p:cTn id="12" presetID="0" presetClass="path" presetSubtype="0" accel="50000" decel="50000" fill="hold" grpId="0" nodeType="withEffect">
                                  <p:stCondLst>
                                    <p:cond delay="0"/>
                                  </p:stCondLst>
                                  <p:childTnLst>
                                    <p:animMotion origin="layout" path="M 1.11111E-6 7.03704E-6 C -0.05278 -0.04652 -0.10555 -0.09282 -0.1625 -0.09073 C -0.21944 -0.08865 -0.3118 -0.00439 -0.34167 0.01297 " pathEditMode="relative" ptsTypes="aaA">
                                      <p:cBhvr>
                                        <p:cTn id="13" dur="5000" fill="hold"/>
                                        <p:tgtEl>
                                          <p:spTgt spid="41028"/>
                                        </p:tgtEl>
                                        <p:attrNameLst>
                                          <p:attrName>ppt_x</p:attrName>
                                          <p:attrName>ppt_y</p:attrName>
                                        </p:attrNameLst>
                                      </p:cBhvr>
                                    </p:animMotion>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1"/>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5" grpId="0"/>
      <p:bldP spid="41028" grpId="0"/>
      <p:bldP spid="2" grpId="0"/>
      <p:bldP spid="31" grpId="0" animBg="1"/>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
          <p:cNvSpPr txBox="1">
            <a:spLocks noChangeArrowheads="1"/>
          </p:cNvSpPr>
          <p:nvPr/>
        </p:nvSpPr>
        <p:spPr bwMode="auto">
          <a:xfrm>
            <a:off x="2234198" y="1394545"/>
            <a:ext cx="736441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defRPr/>
            </a:pPr>
            <a:r>
              <a:rPr lang="vi-VN" sz="2800" b="1" u="sng" dirty="0">
                <a:solidFill>
                  <a:schemeClr val="accent3"/>
                </a:solidFill>
                <a:latin typeface="Times New Roman" panose="02020603050405020304" pitchFamily="18" charset="0"/>
                <a:cs typeface="Times New Roman" panose="02020603050405020304" pitchFamily="18" charset="0"/>
              </a:rPr>
              <a:t>* </a:t>
            </a:r>
            <a:r>
              <a:rPr lang="en-US" sz="2800" b="1" u="sng" dirty="0">
                <a:solidFill>
                  <a:schemeClr val="accent3"/>
                </a:solidFill>
                <a:latin typeface="Times New Roman" panose="02020603050405020304" pitchFamily="18" charset="0"/>
                <a:cs typeface="Times New Roman" panose="02020603050405020304" pitchFamily="18" charset="0"/>
              </a:rPr>
              <a:t>Chu kì</a:t>
            </a:r>
          </a:p>
        </p:txBody>
      </p:sp>
      <p:sp>
        <p:nvSpPr>
          <p:cNvPr id="2" name="TextBox 1"/>
          <p:cNvSpPr txBox="1"/>
          <p:nvPr/>
        </p:nvSpPr>
        <p:spPr>
          <a:xfrm>
            <a:off x="2309257" y="2348634"/>
            <a:ext cx="7671802" cy="954107"/>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Chu kì T của chuyển động tròn đều là thời gian để vật đi được một vòng.</a:t>
            </a:r>
          </a:p>
        </p:txBody>
      </p:sp>
      <mc:AlternateContent xmlns:mc="http://schemas.openxmlformats.org/markup-compatibility/2006">
        <mc:Choice xmlns:a14="http://schemas.microsoft.com/office/drawing/2010/main" Requires="a14">
          <p:sp>
            <p:nvSpPr>
              <p:cNvPr id="8" name="Rectangle 7"/>
              <p:cNvSpPr/>
              <p:nvPr/>
            </p:nvSpPr>
            <p:spPr>
              <a:xfrm>
                <a:off x="2811517" y="3377594"/>
                <a:ext cx="2286000" cy="914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tx1"/>
                    </a:solidFill>
                    <a:latin typeface="Times New Roman" panose="02020603050405020304" pitchFamily="18" charset="0"/>
                    <a:cs typeface="Times New Roman" panose="02020603050405020304" pitchFamily="18" charset="0"/>
                  </a:rPr>
                  <a:t>T</a:t>
                </a:r>
                <a:r>
                  <a:rPr lang="en-US" sz="3200">
                    <a:solidFill>
                      <a:schemeClr val="tx1"/>
                    </a:solidFill>
                  </a:rPr>
                  <a:t>= </a:t>
                </a:r>
                <a14:m>
                  <m:oMath xmlns:m="http://schemas.openxmlformats.org/officeDocument/2006/math">
                    <m:f>
                      <m:fPr>
                        <m:ctrlPr>
                          <a:rPr lang="en-US" sz="3200" i="1">
                            <a:solidFill>
                              <a:schemeClr val="tx1"/>
                            </a:solidFill>
                            <a:latin typeface="Cambria Math" panose="02040503050406030204" pitchFamily="18" charset="0"/>
                          </a:rPr>
                        </m:ctrlPr>
                      </m:fPr>
                      <m:num>
                        <m:r>
                          <a:rPr lang="en-US" sz="3200" i="1">
                            <a:solidFill>
                              <a:schemeClr val="tx1"/>
                            </a:solidFill>
                            <a:latin typeface="Cambria Math" panose="02040503050406030204"/>
                          </a:rPr>
                          <m:t>2</m:t>
                        </m:r>
                        <m:r>
                          <a:rPr lang="en-US" sz="3200" i="1">
                            <a:solidFill>
                              <a:schemeClr val="tx1"/>
                            </a:solidFill>
                            <a:latin typeface="Cambria Math" panose="02040503050406030204"/>
                            <a:ea typeface="Cambria Math" panose="02040503050406030204"/>
                          </a:rPr>
                          <m:t>𝜋</m:t>
                        </m:r>
                      </m:num>
                      <m:den>
                        <m:r>
                          <a:rPr lang="en-US" sz="3200" i="1">
                            <a:solidFill>
                              <a:schemeClr val="tx1"/>
                            </a:solidFill>
                            <a:latin typeface="Cambria Math" panose="02040503050406030204"/>
                            <a:ea typeface="Cambria Math" panose="02040503050406030204"/>
                          </a:rPr>
                          <m:t>𝜔</m:t>
                        </m:r>
                      </m:den>
                    </m:f>
                  </m:oMath>
                </a14:m>
                <a:r>
                  <a:rPr lang="en-US" sz="3200">
                    <a:solidFill>
                      <a:schemeClr val="tx1"/>
                    </a:solidFill>
                  </a:rPr>
                  <a:t> </a:t>
                </a:r>
              </a:p>
            </p:txBody>
          </p:sp>
        </mc:Choice>
        <mc:Fallback>
          <p:sp>
            <p:nvSpPr>
              <p:cNvPr id="8" name="Rectangle 7"/>
              <p:cNvSpPr>
                <a:spLocks noRot="1" noChangeAspect="1" noMove="1" noResize="1" noEditPoints="1" noAdjustHandles="1" noChangeArrowheads="1" noChangeShapeType="1" noTextEdit="1"/>
              </p:cNvSpPr>
              <p:nvPr/>
            </p:nvSpPr>
            <p:spPr>
              <a:xfrm>
                <a:off x="2811517" y="3377594"/>
                <a:ext cx="2286000" cy="914400"/>
              </a:xfrm>
              <a:prstGeom prst="rect">
                <a:avLst/>
              </a:prstGeom>
              <a:blipFill>
                <a:blip r:embed="rId2"/>
                <a:stretch>
                  <a:fillRect b="-3947"/>
                </a:stretch>
              </a:blipFill>
            </p:spPr>
            <p:txBody>
              <a:bodyPr/>
              <a:lstStyle/>
              <a:p>
                <a:r>
                  <a:rPr lang="en-US">
                    <a:noFill/>
                  </a:rPr>
                  <a:t> </a:t>
                </a:r>
              </a:p>
            </p:txBody>
          </p:sp>
        </mc:Fallback>
      </mc:AlternateContent>
      <p:sp>
        <p:nvSpPr>
          <p:cNvPr id="9" name="TextBox 8"/>
          <p:cNvSpPr txBox="1"/>
          <p:nvPr/>
        </p:nvSpPr>
        <p:spPr>
          <a:xfrm>
            <a:off x="5715000" y="3604716"/>
            <a:ext cx="304800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Đơn vị: giây (s)</a:t>
            </a:r>
          </a:p>
        </p:txBody>
      </p:sp>
      <p:sp>
        <p:nvSpPr>
          <p:cNvPr id="10" name="TextBox 9"/>
          <p:cNvSpPr txBox="1"/>
          <p:nvPr/>
        </p:nvSpPr>
        <p:spPr>
          <a:xfrm>
            <a:off x="1524000" y="4410056"/>
            <a:ext cx="9055064" cy="2246769"/>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Ví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a:t>
            </a:r>
            <a:r>
              <a:rPr lang="en-US" sz="2800" dirty="0">
                <a:latin typeface="Times New Roman" panose="02020603050405020304" pitchFamily="18" charset="0"/>
                <a:cs typeface="Times New Roman" panose="02020603050405020304" pitchFamily="18" charset="0"/>
              </a:rPr>
              <a:t>: + Chu </a:t>
            </a:r>
            <a:r>
              <a:rPr lang="en-US" sz="2800" dirty="0" err="1">
                <a:latin typeface="Times New Roman" panose="02020603050405020304" pitchFamily="18" charset="0"/>
                <a:cs typeface="Times New Roman" panose="02020603050405020304" pitchFamily="18" charset="0"/>
              </a:rPr>
              <a:t>kì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60s.</a:t>
            </a:r>
          </a:p>
          <a:p>
            <a:r>
              <a:rPr lang="en-US" sz="2800" dirty="0">
                <a:latin typeface="Times New Roman" panose="02020603050405020304" pitchFamily="18" charset="0"/>
                <a:cs typeface="Times New Roman" panose="02020603050405020304" pitchFamily="18" charset="0"/>
              </a:rPr>
              <a:t>           + Chu </a:t>
            </a:r>
            <a:r>
              <a:rPr lang="en-US" sz="2800" dirty="0" err="1">
                <a:latin typeface="Times New Roman" panose="02020603050405020304" pitchFamily="18" charset="0"/>
                <a:cs typeface="Times New Roman" panose="02020603050405020304" pitchFamily="18" charset="0"/>
              </a:rPr>
              <a:t>kì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phút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60 </a:t>
            </a:r>
            <a:r>
              <a:rPr lang="en-US" sz="2800" dirty="0" err="1">
                <a:latin typeface="Times New Roman" panose="02020603050405020304" pitchFamily="18" charset="0"/>
                <a:cs typeface="Times New Roman" panose="02020603050405020304" pitchFamily="18" charset="0"/>
              </a:rPr>
              <a:t>phút</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 Chu </a:t>
            </a:r>
            <a:r>
              <a:rPr lang="en-US" sz="2800" dirty="0" err="1">
                <a:latin typeface="Times New Roman" panose="02020603050405020304" pitchFamily="18" charset="0"/>
                <a:cs typeface="Times New Roman" panose="02020603050405020304" pitchFamily="18" charset="0"/>
              </a:rPr>
              <a:t>kì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giờ</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12h.</a:t>
            </a:r>
          </a:p>
          <a:p>
            <a:r>
              <a:rPr lang="en-US" sz="2800" dirty="0">
                <a:latin typeface="Times New Roman" panose="02020603050405020304" pitchFamily="18" charset="0"/>
                <a:cs typeface="Times New Roman" panose="02020603050405020304" pitchFamily="18" charset="0"/>
              </a:rPr>
              <a:t>           + Chu </a:t>
            </a:r>
            <a:r>
              <a:rPr lang="en-US" sz="2800" dirty="0" err="1">
                <a:latin typeface="Times New Roman" panose="02020603050405020304" pitchFamily="18" charset="0"/>
                <a:cs typeface="Times New Roman" panose="02020603050405020304" pitchFamily="18" charset="0"/>
              </a:rPr>
              <a:t>kì</a:t>
            </a:r>
            <a:r>
              <a:rPr lang="en-US" sz="2800" dirty="0">
                <a:latin typeface="Times New Roman" panose="02020603050405020304" pitchFamily="18" charset="0"/>
                <a:cs typeface="Times New Roman" panose="02020603050405020304" pitchFamily="18" charset="0"/>
              </a:rPr>
              <a:t> quay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24h.</a:t>
            </a:r>
          </a:p>
          <a:p>
            <a:r>
              <a:rPr lang="en-US" sz="2800" dirty="0">
                <a:latin typeface="Times New Roman" panose="02020603050405020304" pitchFamily="18" charset="0"/>
                <a:cs typeface="Times New Roman" panose="02020603050405020304" pitchFamily="18" charset="0"/>
              </a:rPr>
              <a:t>           + Chu </a:t>
            </a:r>
            <a:r>
              <a:rPr lang="en-US" sz="2800" dirty="0" err="1">
                <a:latin typeface="Times New Roman" panose="02020603050405020304" pitchFamily="18" charset="0"/>
                <a:cs typeface="Times New Roman" panose="02020603050405020304" pitchFamily="18" charset="0"/>
              </a:rPr>
              <a:t>kì</a:t>
            </a:r>
            <a:r>
              <a:rPr lang="en-US" sz="2800" dirty="0">
                <a:latin typeface="Times New Roman" panose="02020603050405020304" pitchFamily="18" charset="0"/>
                <a:cs typeface="Times New Roman" panose="02020603050405020304" pitchFamily="18" charset="0"/>
              </a:rPr>
              <a:t> quay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quanh</a:t>
            </a:r>
            <a:r>
              <a:rPr lang="en-US" sz="2800" dirty="0">
                <a:latin typeface="Times New Roman" panose="02020603050405020304" pitchFamily="18" charset="0"/>
                <a:cs typeface="Times New Roman" panose="02020603050405020304" pitchFamily="18" charset="0"/>
              </a:rPr>
              <a:t> MT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365,25 </a:t>
            </a:r>
            <a:r>
              <a:rPr lang="en-US" sz="2800" dirty="0" err="1">
                <a:latin typeface="Times New Roman" panose="02020603050405020304" pitchFamily="18" charset="0"/>
                <a:cs typeface="Times New Roman" panose="02020603050405020304" pitchFamily="18" charset="0"/>
              </a:rPr>
              <a:t>ngày</a:t>
            </a:r>
            <a:endParaRPr lang="en-US" sz="2800" dirty="0">
              <a:latin typeface="Times New Roman" panose="02020603050405020304" pitchFamily="18" charset="0"/>
              <a:cs typeface="Times New Roman" panose="02020603050405020304" pitchFamily="18" charset="0"/>
            </a:endParaRPr>
          </a:p>
        </p:txBody>
      </p:sp>
      <mc:AlternateContent xmlns:mc="http://schemas.openxmlformats.org/markup-compatibility/2006">
        <mc:Choice xmlns:pslz="http://schemas.microsoft.com/office/powerpoint/2016/slidezoom" Requires="pslz">
          <p:graphicFrame>
            <p:nvGraphicFramePr>
              <p:cNvPr id="7" name="Slide Zoom 6">
                <a:extLst>
                  <a:ext uri="{FF2B5EF4-FFF2-40B4-BE49-F238E27FC236}">
                    <a16:creationId xmlns:a16="http://schemas.microsoft.com/office/drawing/2014/main" id="{04FA120D-44DD-B1C6-1B97-0EB644C10801}"/>
                  </a:ext>
                </a:extLst>
              </p:cNvPr>
              <p:cNvGraphicFramePr>
                <a:graphicFrameLocks noChangeAspect="1"/>
              </p:cNvGraphicFramePr>
              <p:nvPr>
                <p:extLst>
                  <p:ext uri="{D42A27DB-BD31-4B8C-83A1-F6EECF244321}">
                    <p14:modId xmlns:p14="http://schemas.microsoft.com/office/powerpoint/2010/main" val="91735105"/>
                  </p:ext>
                </p:extLst>
              </p:nvPr>
            </p:nvGraphicFramePr>
            <p:xfrm>
              <a:off x="4759454" y="415523"/>
              <a:ext cx="3048000" cy="1714500"/>
            </p:xfrm>
            <a:graphic>
              <a:graphicData uri="http://schemas.microsoft.com/office/powerpoint/2016/slidezoom">
                <pslz:sldZm>
                  <pslz:sldZmObj sldId="280" cId="0">
                    <pslz:zmPr id="{7EAA6331-97EC-49B5-A6DF-51F7AB2F4157}" returnToParent="0" transitionDur="1000">
                      <p166:blipFill xmlns:p166="http://schemas.microsoft.com/office/powerpoint/2016/6/main">
                        <a:blip r:embed="rId3"/>
                        <a:stretch>
                          <a:fillRect/>
                        </a:stretch>
                      </p166:blipFill>
                      <p166:spPr xmlns:p166="http://schemas.microsoft.com/office/powerpoint/2016/6/main">
                        <a:xfrm>
                          <a:off x="0" y="0"/>
                          <a:ext cx="3048000" cy="1714500"/>
                        </a:xfrm>
                        <a:prstGeom prst="rect">
                          <a:avLst/>
                        </a:prstGeom>
                        <a:ln w="3175">
                          <a:solidFill>
                            <a:prstClr val="ltGray"/>
                          </a:solidFill>
                        </a:ln>
                      </p166:spPr>
                    </pslz:zmPr>
                  </pslz:sldZmObj>
                </pslz:sldZm>
              </a:graphicData>
            </a:graphic>
          </p:graphicFrame>
        </mc:Choice>
        <mc:Fallback>
          <p:pic>
            <p:nvPicPr>
              <p:cNvPr id="7" name="Slide Zoom 6">
                <a:hlinkClick r:id="rId4" action="ppaction://hlinksldjump"/>
                <a:extLst>
                  <a:ext uri="{FF2B5EF4-FFF2-40B4-BE49-F238E27FC236}">
                    <a16:creationId xmlns:a16="http://schemas.microsoft.com/office/drawing/2014/main" id="{04FA120D-44DD-B1C6-1B97-0EB644C10801}"/>
                  </a:ext>
                </a:extLst>
              </p:cNvPr>
              <p:cNvPicPr>
                <a:picLocks noGrp="1" noRot="1" noChangeAspect="1" noMove="1" noResize="1" noEditPoints="1" noAdjustHandles="1" noChangeArrowheads="1" noChangeShapeType="1"/>
              </p:cNvPicPr>
              <p:nvPr/>
            </p:nvPicPr>
            <p:blipFill>
              <a:blip r:embed="rId3"/>
              <a:stretch>
                <a:fillRect/>
              </a:stretch>
            </p:blipFill>
            <p:spPr>
              <a:xfrm>
                <a:off x="4759454" y="415523"/>
                <a:ext cx="3048000" cy="1714500"/>
              </a:xfrm>
              <a:prstGeom prst="rect">
                <a:avLst/>
              </a:prstGeom>
              <a:ln w="3175">
                <a:solidFill>
                  <a:prstClr val="ltGray"/>
                </a:solidFill>
              </a:ln>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P spid="9"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
          <p:cNvSpPr txBox="1">
            <a:spLocks noChangeArrowheads="1"/>
          </p:cNvSpPr>
          <p:nvPr/>
        </p:nvSpPr>
        <p:spPr bwMode="auto">
          <a:xfrm>
            <a:off x="2234198" y="1394545"/>
            <a:ext cx="736441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defRPr/>
            </a:pPr>
            <a:r>
              <a:rPr lang="vi-VN" sz="2800" b="1" u="sng" dirty="0">
                <a:solidFill>
                  <a:schemeClr val="accent3"/>
                </a:solidFill>
                <a:latin typeface="Times New Roman" panose="02020603050405020304" pitchFamily="18" charset="0"/>
                <a:cs typeface="Times New Roman" panose="02020603050405020304" pitchFamily="18" charset="0"/>
              </a:rPr>
              <a:t>*</a:t>
            </a:r>
            <a:r>
              <a:rPr lang="en-US" sz="2800" b="1" u="sng" dirty="0">
                <a:solidFill>
                  <a:schemeClr val="accent3"/>
                </a:solidFill>
                <a:latin typeface="Times New Roman" panose="02020603050405020304" pitchFamily="18" charset="0"/>
                <a:cs typeface="Times New Roman" panose="02020603050405020304" pitchFamily="18" charset="0"/>
              </a:rPr>
              <a:t> Tần số</a:t>
            </a:r>
          </a:p>
        </p:txBody>
      </p:sp>
      <p:sp>
        <p:nvSpPr>
          <p:cNvPr id="6" name="TextBox 5"/>
          <p:cNvSpPr txBox="1"/>
          <p:nvPr/>
        </p:nvSpPr>
        <p:spPr>
          <a:xfrm>
            <a:off x="2207614" y="2348634"/>
            <a:ext cx="7824202" cy="954107"/>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Tần số f của chuyển động tròn đều là số vòng mà vật đi được trong 1 giây.</a:t>
            </a:r>
          </a:p>
        </p:txBody>
      </p:sp>
      <mc:AlternateContent xmlns:mc="http://schemas.openxmlformats.org/markup-compatibility/2006">
        <mc:Choice xmlns:a14="http://schemas.microsoft.com/office/drawing/2010/main" Requires="a14">
          <p:sp>
            <p:nvSpPr>
              <p:cNvPr id="8" name="Rectangle 7"/>
              <p:cNvSpPr/>
              <p:nvPr/>
            </p:nvSpPr>
            <p:spPr>
              <a:xfrm>
                <a:off x="2811517" y="3377594"/>
                <a:ext cx="2286000" cy="914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tx1"/>
                    </a:solidFill>
                    <a:latin typeface="Times New Roman" panose="02020603050405020304" pitchFamily="18" charset="0"/>
                    <a:cs typeface="Times New Roman" panose="02020603050405020304" pitchFamily="18" charset="0"/>
                  </a:rPr>
                  <a:t>f</a:t>
                </a:r>
                <a:r>
                  <a:rPr lang="en-US" sz="3200">
                    <a:solidFill>
                      <a:schemeClr val="tx1"/>
                    </a:solidFill>
                  </a:rPr>
                  <a:t>= </a:t>
                </a:r>
                <a14:m>
                  <m:oMath xmlns:m="http://schemas.openxmlformats.org/officeDocument/2006/math">
                    <m:f>
                      <m:fPr>
                        <m:ctrlPr>
                          <a:rPr lang="en-US" sz="3200" i="1">
                            <a:solidFill>
                              <a:schemeClr val="tx1"/>
                            </a:solidFill>
                            <a:latin typeface="Cambria Math" panose="02040503050406030204" pitchFamily="18" charset="0"/>
                          </a:rPr>
                        </m:ctrlPr>
                      </m:fPr>
                      <m:num>
                        <m:r>
                          <a:rPr lang="en-US" sz="3200" i="1">
                            <a:solidFill>
                              <a:schemeClr val="tx1"/>
                            </a:solidFill>
                            <a:latin typeface="Cambria Math" panose="02040503050406030204"/>
                          </a:rPr>
                          <m:t>1</m:t>
                        </m:r>
                      </m:num>
                      <m:den>
                        <m:r>
                          <a:rPr lang="en-US" sz="3200" i="1">
                            <a:solidFill>
                              <a:schemeClr val="tx1"/>
                            </a:solidFill>
                            <a:latin typeface="Cambria Math" panose="02040503050406030204"/>
                            <a:ea typeface="Cambria Math" panose="02040503050406030204"/>
                          </a:rPr>
                          <m:t>𝑇</m:t>
                        </m:r>
                        <m:r>
                          <a:rPr lang="en-US" sz="3200" i="1">
                            <a:solidFill>
                              <a:schemeClr val="tx1"/>
                            </a:solidFill>
                            <a:latin typeface="Cambria Math" panose="02040503050406030204"/>
                            <a:ea typeface="Cambria Math" panose="02040503050406030204"/>
                          </a:rPr>
                          <m:t> </m:t>
                        </m:r>
                      </m:den>
                    </m:f>
                  </m:oMath>
                </a14:m>
                <a:r>
                  <a:rPr lang="en-US" sz="3200">
                    <a:solidFill>
                      <a:schemeClr val="tx1"/>
                    </a:solidFill>
                  </a:rPr>
                  <a:t> = </a:t>
                </a:r>
                <a14:m>
                  <m:oMath xmlns:m="http://schemas.openxmlformats.org/officeDocument/2006/math">
                    <m:f>
                      <m:fPr>
                        <m:ctrlPr>
                          <a:rPr lang="en-US" sz="3200" i="1">
                            <a:solidFill>
                              <a:schemeClr val="tx1"/>
                            </a:solidFill>
                            <a:latin typeface="Cambria Math" panose="02040503050406030204" pitchFamily="18" charset="0"/>
                          </a:rPr>
                        </m:ctrlPr>
                      </m:fPr>
                      <m:num>
                        <m:r>
                          <a:rPr lang="en-US" sz="3200" i="1">
                            <a:solidFill>
                              <a:schemeClr val="tx1"/>
                            </a:solidFill>
                            <a:latin typeface="Cambria Math" panose="02040503050406030204"/>
                            <a:ea typeface="Cambria Math" panose="02040503050406030204"/>
                          </a:rPr>
                          <m:t>𝜔</m:t>
                        </m:r>
                      </m:num>
                      <m:den>
                        <m:r>
                          <a:rPr lang="en-US" sz="3200" i="1">
                            <a:solidFill>
                              <a:schemeClr val="tx1"/>
                            </a:solidFill>
                            <a:latin typeface="Cambria Math" panose="02040503050406030204"/>
                          </a:rPr>
                          <m:t>2</m:t>
                        </m:r>
                        <m:r>
                          <a:rPr lang="en-US" sz="3200" i="1">
                            <a:solidFill>
                              <a:schemeClr val="tx1"/>
                            </a:solidFill>
                            <a:latin typeface="Cambria Math" panose="02040503050406030204"/>
                            <a:ea typeface="Cambria Math" panose="02040503050406030204"/>
                          </a:rPr>
                          <m:t>𝜋</m:t>
                        </m:r>
                      </m:den>
                    </m:f>
                  </m:oMath>
                </a14:m>
                <a:r>
                  <a:rPr lang="en-US" sz="3200">
                    <a:solidFill>
                      <a:schemeClr val="tx1"/>
                    </a:solidFill>
                  </a:rPr>
                  <a:t> </a:t>
                </a:r>
              </a:p>
            </p:txBody>
          </p:sp>
        </mc:Choice>
        <mc:Fallback>
          <p:sp>
            <p:nvSpPr>
              <p:cNvPr id="8" name="Rectangle 7"/>
              <p:cNvSpPr>
                <a:spLocks noRot="1" noChangeAspect="1" noMove="1" noResize="1" noEditPoints="1" noAdjustHandles="1" noChangeArrowheads="1" noChangeShapeType="1" noTextEdit="1"/>
              </p:cNvSpPr>
              <p:nvPr/>
            </p:nvSpPr>
            <p:spPr>
              <a:xfrm>
                <a:off x="2811517" y="3377594"/>
                <a:ext cx="2286000" cy="914400"/>
              </a:xfrm>
              <a:prstGeom prst="rect">
                <a:avLst/>
              </a:prstGeom>
              <a:blipFill>
                <a:blip r:embed="rId2"/>
                <a:stretch>
                  <a:fillRect b="-3289"/>
                </a:stretch>
              </a:blipFill>
            </p:spPr>
            <p:txBody>
              <a:bodyPr/>
              <a:lstStyle/>
              <a:p>
                <a:r>
                  <a:rPr lang="en-US">
                    <a:noFill/>
                  </a:rPr>
                  <a:t> </a:t>
                </a:r>
              </a:p>
            </p:txBody>
          </p:sp>
        </mc:Fallback>
      </mc:AlternateContent>
      <p:sp>
        <p:nvSpPr>
          <p:cNvPr id="9" name="TextBox 8"/>
          <p:cNvSpPr txBox="1"/>
          <p:nvPr/>
        </p:nvSpPr>
        <p:spPr>
          <a:xfrm>
            <a:off x="2811518" y="4572000"/>
            <a:ext cx="4934299"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Đơn vị: vòng/giây (s) hay (Hz)</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8" name="Rectangle 7"/>
              <p:cNvSpPr/>
              <p:nvPr/>
            </p:nvSpPr>
            <p:spPr>
              <a:xfrm>
                <a:off x="3927475" y="3581400"/>
                <a:ext cx="2286000" cy="914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tx1"/>
                    </a:solidFill>
                    <a:latin typeface="Times New Roman" panose="02020603050405020304" pitchFamily="18" charset="0"/>
                    <a:cs typeface="Times New Roman" panose="02020603050405020304" pitchFamily="18" charset="0"/>
                  </a:rPr>
                  <a:t>v </a:t>
                </a:r>
                <a:r>
                  <a:rPr lang="en-US" sz="3200">
                    <a:solidFill>
                      <a:schemeClr val="tx1"/>
                    </a:solidFill>
                  </a:rPr>
                  <a:t>= </a:t>
                </a:r>
                <a14:m>
                  <m:oMath xmlns:m="http://schemas.openxmlformats.org/officeDocument/2006/math">
                    <m:r>
                      <a:rPr lang="en-US" sz="3200" i="1">
                        <a:solidFill>
                          <a:schemeClr val="tx1"/>
                        </a:solidFill>
                        <a:latin typeface="Cambria Math" panose="02040503050406030204"/>
                      </a:rPr>
                      <m:t>𝑟</m:t>
                    </m:r>
                    <m:r>
                      <a:rPr lang="en-US" sz="3200" i="1">
                        <a:solidFill>
                          <a:schemeClr val="tx1"/>
                        </a:solidFill>
                        <a:latin typeface="Cambria Math" panose="02040503050406030204"/>
                        <a:ea typeface="Cambria Math" panose="02040503050406030204"/>
                      </a:rPr>
                      <m:t>𝜔</m:t>
                    </m:r>
                  </m:oMath>
                </a14:m>
                <a:endParaRPr lang="en-US" sz="3200">
                  <a:solidFill>
                    <a:schemeClr val="tx1"/>
                  </a:solidFill>
                </a:endParaRPr>
              </a:p>
            </p:txBody>
          </p:sp>
        </mc:Choice>
        <mc:Fallback>
          <p:sp>
            <p:nvSpPr>
              <p:cNvPr id="8" name="Rectangle 7"/>
              <p:cNvSpPr>
                <a:spLocks noRot="1" noChangeAspect="1" noMove="1" noResize="1" noEditPoints="1" noAdjustHandles="1" noChangeArrowheads="1" noChangeShapeType="1" noTextEdit="1"/>
              </p:cNvSpPr>
              <p:nvPr/>
            </p:nvSpPr>
            <p:spPr>
              <a:xfrm>
                <a:off x="3927475" y="3581400"/>
                <a:ext cx="2286000" cy="914400"/>
              </a:xfrm>
              <a:prstGeom prst="rect">
                <a:avLst/>
              </a:prstGeom>
              <a:blipFill>
                <a:blip r:embed="rId2"/>
                <a:stretch>
                  <a:fillRect b="-3289"/>
                </a:stretch>
              </a:blipFill>
            </p:spPr>
            <p:txBody>
              <a:bodyPr/>
              <a:lstStyle/>
              <a:p>
                <a:r>
                  <a:rPr lang="en-US">
                    <a:noFill/>
                  </a:rPr>
                  <a:t> </a:t>
                </a:r>
              </a:p>
            </p:txBody>
          </p:sp>
        </mc:Fallback>
      </mc:AlternateContent>
      <p:pic>
        <p:nvPicPr>
          <p:cNvPr id="6" name="Picture 5">
            <a:extLst>
              <a:ext uri="{FF2B5EF4-FFF2-40B4-BE49-F238E27FC236}">
                <a16:creationId xmlns:a16="http://schemas.microsoft.com/office/drawing/2014/main" id="{67DBB999-EC5A-CA00-F2DD-865157AD6C74}"/>
              </a:ext>
            </a:extLst>
          </p:cNvPr>
          <p:cNvPicPr>
            <a:picLocks noChangeAspect="1"/>
          </p:cNvPicPr>
          <p:nvPr/>
        </p:nvPicPr>
        <p:blipFill>
          <a:blip r:embed="rId3"/>
          <a:stretch>
            <a:fillRect/>
          </a:stretch>
        </p:blipFill>
        <p:spPr>
          <a:xfrm>
            <a:off x="1430717" y="1214801"/>
            <a:ext cx="7833204" cy="125857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4" name="Rectangle 3"/>
              <p:cNvSpPr/>
              <p:nvPr/>
            </p:nvSpPr>
            <p:spPr>
              <a:xfrm>
                <a:off x="1896894" y="2667000"/>
                <a:ext cx="6027906" cy="2677656"/>
              </a:xfrm>
              <a:prstGeom prst="rect">
                <a:avLst/>
              </a:prstGeom>
            </p:spPr>
            <p:txBody>
              <a:bodyPr wrap="square">
                <a:spAutoFit/>
              </a:bodyPr>
              <a:lstStyle/>
              <a:p>
                <a:pPr marL="342900" indent="-342900" algn="just">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Trong </a:t>
                </a:r>
                <a:r>
                  <a:rPr lang="en-US" sz="2400" dirty="0" err="1">
                    <a:latin typeface="Times New Roman" panose="02020603050405020304" pitchFamily="18" charset="0"/>
                    <a:cs typeface="Times New Roman" panose="02020603050405020304" pitchFamily="18" charset="0"/>
                  </a:rPr>
                  <a:t>chuyển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tròn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tuy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tốc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lớn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đổi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nhưng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hướng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luôn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thay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đổi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chuyển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tốc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tốc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chuyển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tròn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luôn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hướng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tâm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quỹ</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gọi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tốc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hướng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tâm</a:t>
                </a:r>
                <a:r>
                  <a:rPr lang="en-US" sz="2400" dirty="0">
                    <a:latin typeface="Times New Roman" panose="02020603050405020304" pitchFamily="18" charset="0"/>
                    <a:cs typeface="Times New Roman" panose="02020603050405020304" pitchFamily="18" charset="0"/>
                  </a:rPr>
                  <a:t>.</a:t>
                </a:r>
              </a:p>
              <a:p>
                <a:pPr marL="342900" indent="-342900" algn="just">
                  <a:buFont typeface="Wingdings" panose="05000000000000000000" pitchFamily="2" charset="2"/>
                  <a:buChar char="Ø"/>
                </a:pPr>
                <a:r>
                  <a:rPr lang="en-US" sz="2400" dirty="0" err="1">
                    <a:latin typeface="Times New Roman" panose="02020603050405020304" pitchFamily="18" charset="0"/>
                    <a:cs typeface="Times New Roman" panose="02020603050405020304" pitchFamily="18" charset="0"/>
                  </a:rPr>
                  <a:t>Kí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hiệu</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sz="2400" i="1">
                            <a:latin typeface="Cambria Math" panose="02040503050406030204" pitchFamily="18" charset="0"/>
                            <a:cs typeface="Times New Roman" panose="02020603050405020304" pitchFamily="18" charset="0"/>
                          </a:rPr>
                        </m:ctrlPr>
                      </m:accPr>
                      <m:e>
                        <m:sSub>
                          <m:sSubPr>
                            <m:ctrlPr>
                              <a:rPr lang="en-US" sz="2400" i="1">
                                <a:latin typeface="Cambria Math" panose="02040503050406030204" pitchFamily="18" charset="0"/>
                                <a:cs typeface="Times New Roman" panose="02020603050405020304" pitchFamily="18" charset="0"/>
                              </a:rPr>
                            </m:ctrlPr>
                          </m:sSubPr>
                          <m:e>
                            <m:r>
                              <m:rPr>
                                <m:sty m:val="p"/>
                              </m:rPr>
                              <a:rPr lang="en-US" sz="2400">
                                <a:latin typeface="Cambria Math" panose="02040503050406030204"/>
                                <a:cs typeface="Times New Roman" panose="02020603050405020304" pitchFamily="18" charset="0"/>
                              </a:rPr>
                              <m:t>a</m:t>
                            </m:r>
                          </m:e>
                          <m:sub>
                            <m:r>
                              <m:rPr>
                                <m:sty m:val="p"/>
                              </m:rPr>
                              <a:rPr lang="en-US" sz="2400">
                                <a:latin typeface="Cambria Math" panose="02040503050406030204"/>
                                <a:cs typeface="Times New Roman" panose="02020603050405020304" pitchFamily="18" charset="0"/>
                              </a:rPr>
                              <m:t>ht</m:t>
                            </m:r>
                          </m:sub>
                        </m:sSub>
                      </m:e>
                    </m:acc>
                  </m:oMath>
                </a14:m>
                <a:endParaRPr lang="en-US" sz="2400" dirty="0">
                  <a:latin typeface="Times New Roman" panose="02020603050405020304" pitchFamily="18" charset="0"/>
                  <a:cs typeface="Times New Roman" panose="02020603050405020304" pitchFamily="18" charset="0"/>
                </a:endParaRPr>
              </a:p>
            </p:txBody>
          </p:sp>
        </mc:Choice>
        <mc:Fallback>
          <p:sp>
            <p:nvSpPr>
              <p:cNvPr id="4" name="Rectangle 3"/>
              <p:cNvSpPr>
                <a:spLocks noRot="1" noChangeAspect="1" noMove="1" noResize="1" noEditPoints="1" noAdjustHandles="1" noChangeArrowheads="1" noChangeShapeType="1" noTextEdit="1"/>
              </p:cNvSpPr>
              <p:nvPr/>
            </p:nvSpPr>
            <p:spPr>
              <a:xfrm>
                <a:off x="1896894" y="2667000"/>
                <a:ext cx="6027906" cy="2677656"/>
              </a:xfrm>
              <a:prstGeom prst="rect">
                <a:avLst/>
              </a:prstGeom>
              <a:blipFill>
                <a:blip r:embed="rId2"/>
                <a:stretch>
                  <a:fillRect l="-1314" t="-1822" r="-1618" b="-4100"/>
                </a:stretch>
              </a:blipFill>
            </p:spPr>
            <p:txBody>
              <a:bodyPr/>
              <a:lstStyle/>
              <a:p>
                <a:r>
                  <a:rPr lang="en-US">
                    <a:noFill/>
                  </a:rPr>
                  <a:t> </a:t>
                </a:r>
              </a:p>
            </p:txBody>
          </p:sp>
        </mc:Fallback>
      </mc:AlternateContent>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2604" y="2590800"/>
            <a:ext cx="2549811" cy="2362200"/>
          </a:xfrm>
          <a:prstGeom prst="rect">
            <a:avLst/>
          </a:prstGeom>
        </p:spPr>
      </p:pic>
      <p:pic>
        <p:nvPicPr>
          <p:cNvPr id="7" name="Picture 6">
            <a:extLst>
              <a:ext uri="{FF2B5EF4-FFF2-40B4-BE49-F238E27FC236}">
                <a16:creationId xmlns:a16="http://schemas.microsoft.com/office/drawing/2014/main" id="{DF6534F1-9C01-2F95-27E5-E9C69F137FD6}"/>
              </a:ext>
            </a:extLst>
          </p:cNvPr>
          <p:cNvPicPr>
            <a:picLocks noChangeAspect="1"/>
          </p:cNvPicPr>
          <p:nvPr/>
        </p:nvPicPr>
        <p:blipFill>
          <a:blip r:embed="rId4"/>
          <a:stretch>
            <a:fillRect/>
          </a:stretch>
        </p:blipFill>
        <p:spPr>
          <a:xfrm>
            <a:off x="613705" y="999198"/>
            <a:ext cx="11336858" cy="799622"/>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par>
                                <p:cTn id="8" presetID="21" presetClass="entr" presetSubtype="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heel(1)">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90800" y="2209800"/>
            <a:ext cx="6858000" cy="523220"/>
          </a:xfrm>
          <a:prstGeom prst="rect">
            <a:avLst/>
          </a:prstGeom>
          <a:noFill/>
        </p:spPr>
        <p:txBody>
          <a:bodyPr wrap="square" rtlCol="0">
            <a:spAutoFit/>
          </a:bodyPr>
          <a:lstStyle/>
          <a:p>
            <a:pPr algn="just"/>
            <a:r>
              <a:rPr lang="en-US" sz="2800" dirty="0">
                <a:solidFill>
                  <a:srgbClr val="C00000"/>
                </a:solidFill>
                <a:latin typeface="Times New Roman" panose="02020603050405020304" pitchFamily="18" charset="0"/>
                <a:cs typeface="Times New Roman" panose="02020603050405020304" pitchFamily="18" charset="0"/>
              </a:rPr>
              <a:t>*</a:t>
            </a:r>
            <a:r>
              <a:rPr lang="en-US" sz="2800" dirty="0" err="1">
                <a:solidFill>
                  <a:srgbClr val="C00000"/>
                </a:solidFill>
                <a:latin typeface="Times New Roman" panose="02020603050405020304" pitchFamily="18" charset="0"/>
                <a:cs typeface="Times New Roman" panose="02020603050405020304" pitchFamily="18" charset="0"/>
              </a:rPr>
              <a:t>Công</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thức</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tính</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gia</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tốc</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hướng</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tâm</a:t>
            </a:r>
            <a:r>
              <a:rPr lang="en-US" sz="2800" dirty="0">
                <a:solidFill>
                  <a:srgbClr val="C00000"/>
                </a:solidFill>
                <a:latin typeface="Times New Roman" panose="02020603050405020304" pitchFamily="18" charset="0"/>
                <a:cs typeface="Times New Roman" panose="02020603050405020304" pitchFamily="18" charset="0"/>
              </a:rPr>
              <a:t>:</a:t>
            </a:r>
          </a:p>
        </p:txBody>
      </p:sp>
      <mc:AlternateContent xmlns:mc="http://schemas.openxmlformats.org/markup-compatibility/2006">
        <mc:Choice xmlns:a14="http://schemas.microsoft.com/office/drawing/2010/main" Requires="a14">
          <p:sp>
            <p:nvSpPr>
              <p:cNvPr id="5" name="Rectangle 4"/>
              <p:cNvSpPr/>
              <p:nvPr/>
            </p:nvSpPr>
            <p:spPr>
              <a:xfrm>
                <a:off x="4242070" y="3810000"/>
                <a:ext cx="3733800" cy="1371600"/>
              </a:xfrm>
              <a:prstGeom prst="rect">
                <a:avLst/>
              </a:prstGeom>
              <a:solidFill>
                <a:schemeClr val="accent3">
                  <a:lumMod val="40000"/>
                  <a:lumOff val="60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800" b="1" i="1">
                              <a:solidFill>
                                <a:schemeClr val="tx1"/>
                              </a:solidFill>
                              <a:latin typeface="Cambria Math" panose="02040503050406030204" pitchFamily="18" charset="0"/>
                            </a:rPr>
                          </m:ctrlPr>
                        </m:sSubPr>
                        <m:e>
                          <m:r>
                            <a:rPr lang="en-US" sz="2800" b="1">
                              <a:solidFill>
                                <a:schemeClr val="tx1"/>
                              </a:solidFill>
                              <a:latin typeface="Cambria Math" panose="02040503050406030204"/>
                            </a:rPr>
                            <m:t>𝐚</m:t>
                          </m:r>
                        </m:e>
                        <m:sub>
                          <m:r>
                            <a:rPr lang="en-US" sz="2800" b="1">
                              <a:solidFill>
                                <a:schemeClr val="tx1"/>
                              </a:solidFill>
                              <a:latin typeface="Cambria Math" panose="02040503050406030204"/>
                            </a:rPr>
                            <m:t>𝐡𝐭</m:t>
                          </m:r>
                        </m:sub>
                      </m:sSub>
                      <m:r>
                        <a:rPr lang="en-US" sz="2800" b="1">
                          <a:solidFill>
                            <a:schemeClr val="tx1"/>
                          </a:solidFill>
                          <a:latin typeface="Cambria Math" panose="02040503050406030204"/>
                        </a:rPr>
                        <m:t>=</m:t>
                      </m:r>
                      <m:f>
                        <m:fPr>
                          <m:ctrlPr>
                            <a:rPr lang="en-US" sz="2800" b="1" i="1">
                              <a:solidFill>
                                <a:schemeClr val="tx1"/>
                              </a:solidFill>
                              <a:latin typeface="Cambria Math" panose="02040503050406030204" pitchFamily="18" charset="0"/>
                            </a:rPr>
                          </m:ctrlPr>
                        </m:fPr>
                        <m:num>
                          <m:sSup>
                            <m:sSupPr>
                              <m:ctrlPr>
                                <a:rPr lang="en-US" sz="2800" b="1" i="1">
                                  <a:solidFill>
                                    <a:schemeClr val="tx1"/>
                                  </a:solidFill>
                                  <a:latin typeface="Cambria Math" panose="02040503050406030204" pitchFamily="18" charset="0"/>
                                </a:rPr>
                              </m:ctrlPr>
                            </m:sSupPr>
                            <m:e>
                              <m:r>
                                <a:rPr lang="en-US" sz="2800" b="1">
                                  <a:solidFill>
                                    <a:schemeClr val="tx1"/>
                                  </a:solidFill>
                                  <a:latin typeface="Cambria Math" panose="02040503050406030204"/>
                                </a:rPr>
                                <m:t>𝐯</m:t>
                              </m:r>
                            </m:e>
                            <m:sup>
                              <m:r>
                                <a:rPr lang="en-US" sz="2800" b="1">
                                  <a:solidFill>
                                    <a:schemeClr val="tx1"/>
                                  </a:solidFill>
                                  <a:latin typeface="Cambria Math" panose="02040503050406030204"/>
                                </a:rPr>
                                <m:t>𝟐</m:t>
                              </m:r>
                            </m:sup>
                          </m:sSup>
                        </m:num>
                        <m:den>
                          <m:r>
                            <a:rPr lang="en-US" sz="2800" b="1">
                              <a:solidFill>
                                <a:schemeClr val="tx1"/>
                              </a:solidFill>
                              <a:latin typeface="Cambria Math" panose="02040503050406030204"/>
                            </a:rPr>
                            <m:t>𝐫</m:t>
                          </m:r>
                        </m:den>
                      </m:f>
                      <m:r>
                        <a:rPr lang="en-US" sz="2800" b="1">
                          <a:solidFill>
                            <a:schemeClr val="tx1"/>
                          </a:solidFill>
                          <a:latin typeface="Cambria Math" panose="02040503050406030204"/>
                        </a:rPr>
                        <m:t>=</m:t>
                      </m:r>
                      <m:sSup>
                        <m:sSupPr>
                          <m:ctrlPr>
                            <a:rPr lang="en-US" sz="2800" b="1" i="1">
                              <a:solidFill>
                                <a:schemeClr val="tx1"/>
                              </a:solidFill>
                              <a:latin typeface="Cambria Math" panose="02040503050406030204" pitchFamily="18" charset="0"/>
                            </a:rPr>
                          </m:ctrlPr>
                        </m:sSupPr>
                        <m:e>
                          <m:r>
                            <a:rPr lang="en-US" sz="2800" b="1">
                              <a:solidFill>
                                <a:schemeClr val="tx1"/>
                              </a:solidFill>
                              <a:latin typeface="Cambria Math" panose="02040503050406030204"/>
                            </a:rPr>
                            <m:t>𝐫</m:t>
                          </m:r>
                          <m:r>
                            <a:rPr lang="en-US" sz="2800" b="1">
                              <a:solidFill>
                                <a:schemeClr val="tx1"/>
                              </a:solidFill>
                              <a:latin typeface="Cambria Math" panose="02040503050406030204"/>
                              <a:ea typeface="Cambria Math" panose="02040503050406030204"/>
                            </a:rPr>
                            <m:t>𝛚</m:t>
                          </m:r>
                        </m:e>
                        <m:sup>
                          <m:r>
                            <a:rPr lang="en-US" sz="2800" b="1">
                              <a:solidFill>
                                <a:schemeClr val="tx1"/>
                              </a:solidFill>
                              <a:latin typeface="Cambria Math" panose="02040503050406030204"/>
                            </a:rPr>
                            <m:t>𝟐</m:t>
                          </m:r>
                        </m:sup>
                      </m:sSup>
                    </m:oMath>
                  </m:oMathPara>
                </a14:m>
                <a:endParaRPr lang="en-US" sz="2800" b="1" dirty="0">
                  <a:solidFill>
                    <a:schemeClr val="tx1"/>
                  </a:solidFill>
                </a:endParaRPr>
              </a:p>
            </p:txBody>
          </p:sp>
        </mc:Choice>
        <mc:Fallback>
          <p:sp>
            <p:nvSpPr>
              <p:cNvPr id="5" name="Rectangle 4"/>
              <p:cNvSpPr>
                <a:spLocks noRot="1" noChangeAspect="1" noMove="1" noResize="1" noEditPoints="1" noAdjustHandles="1" noChangeArrowheads="1" noChangeShapeType="1" noTextEdit="1"/>
              </p:cNvSpPr>
              <p:nvPr/>
            </p:nvSpPr>
            <p:spPr>
              <a:xfrm>
                <a:off x="4242070" y="3810000"/>
                <a:ext cx="3733800" cy="1371600"/>
              </a:xfrm>
              <a:prstGeom prst="rect">
                <a:avLst/>
              </a:prstGeom>
              <a:blipFill>
                <a:blip r:embed="rId2"/>
                <a:stretch>
                  <a:fillRect/>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20753" y="990601"/>
            <a:ext cx="2659702" cy="646331"/>
          </a:xfrm>
          <a:prstGeom prst="rect">
            <a:avLst/>
          </a:prstGeom>
          <a:noFill/>
        </p:spPr>
        <p:txBody>
          <a:bodyPr wrap="none" lIns="91440" tIns="45720" rIns="91440" bIns="45720">
            <a:spAutoFit/>
          </a:bodyPr>
          <a:lstStyle/>
          <a:p>
            <a:pPr algn="just"/>
            <a:r>
              <a:rPr lang="en-US"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VẬN DỤNG</a:t>
            </a:r>
          </a:p>
        </p:txBody>
      </p:sp>
      <p:sp>
        <p:nvSpPr>
          <p:cNvPr id="3" name="Rectangle 2"/>
          <p:cNvSpPr/>
          <p:nvPr/>
        </p:nvSpPr>
        <p:spPr>
          <a:xfrm>
            <a:off x="2545404" y="1752600"/>
            <a:ext cx="7010400" cy="3416320"/>
          </a:xfrm>
          <a:prstGeom prst="rect">
            <a:avLst/>
          </a:prstGeom>
        </p:spPr>
        <p:txBody>
          <a:bodyPr wrap="square">
            <a:spAutoFit/>
          </a:bodyPr>
          <a:lstStyle/>
          <a:p>
            <a:pPr marL="609600" indent="-609600" algn="just">
              <a:defRPr/>
            </a:pPr>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a:t>
            </a:r>
            <a:r>
              <a:rPr lang="vi-VN" sz="2400" b="1" dirty="0">
                <a:latin typeface="Times New Roman" panose="02020603050405020304" pitchFamily="18" charset="0"/>
                <a:cs typeface="Times New Roman" panose="02020603050405020304" pitchFamily="18" charset="0"/>
              </a:rPr>
              <a:t>1: </a:t>
            </a:r>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nào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đúng</a:t>
            </a:r>
            <a:r>
              <a:rPr lang="en-US" sz="2400" b="1" dirty="0">
                <a:latin typeface="Times New Roman" panose="02020603050405020304" pitchFamily="18" charset="0"/>
                <a:cs typeface="Times New Roman" panose="02020603050405020304" pitchFamily="18" charset="0"/>
              </a:rPr>
              <a:t>?</a:t>
            </a:r>
          </a:p>
          <a:p>
            <a:pPr marL="609600" indent="-609600" algn="just">
              <a:buFont typeface="+mj-lt"/>
              <a:buAutoNum type="alphaUcPeriod"/>
              <a:defRPr/>
            </a:pPr>
            <a:r>
              <a:rPr lang="en-US" sz="2400" dirty="0" err="1">
                <a:latin typeface="Times New Roman" panose="02020603050405020304" pitchFamily="18" charset="0"/>
                <a:cs typeface="Times New Roman" panose="02020603050405020304" pitchFamily="18" charset="0"/>
              </a:rPr>
              <a:t>Tốc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chuyển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tròn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phụ</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thuộc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quỹ</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đạo</a:t>
            </a:r>
            <a:r>
              <a:rPr lang="en-US" sz="2400" dirty="0">
                <a:latin typeface="Times New Roman" panose="02020603050405020304" pitchFamily="18" charset="0"/>
                <a:cs typeface="Times New Roman" panose="02020603050405020304" pitchFamily="18" charset="0"/>
              </a:rPr>
              <a:t>.</a:t>
            </a:r>
          </a:p>
          <a:p>
            <a:pPr marL="609600" indent="-609600" algn="just">
              <a:buFont typeface="+mj-lt"/>
              <a:buAutoNum type="alphaUcPeriod"/>
              <a:defRPr/>
            </a:pPr>
            <a:r>
              <a:rPr lang="en-US" sz="2400" dirty="0" err="1">
                <a:latin typeface="Times New Roman" panose="02020603050405020304" pitchFamily="18" charset="0"/>
                <a:cs typeface="Times New Roman" panose="02020603050405020304" pitchFamily="18" charset="0"/>
              </a:rPr>
              <a:t>Tốc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góc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chuyển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tròn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phụ</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thuộc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quỹ</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đạo</a:t>
            </a:r>
            <a:r>
              <a:rPr lang="en-US" sz="2400" dirty="0">
                <a:latin typeface="Times New Roman" panose="02020603050405020304" pitchFamily="18" charset="0"/>
                <a:cs typeface="Times New Roman" panose="02020603050405020304" pitchFamily="18" charset="0"/>
              </a:rPr>
              <a:t>.</a:t>
            </a:r>
          </a:p>
          <a:p>
            <a:pPr marL="609600" indent="-609600" algn="just">
              <a:buFont typeface="+mj-lt"/>
              <a:buAutoNum type="alphaUcPeriod"/>
              <a:defRPr/>
            </a:pP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v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l-GR" sz="2400" dirty="0">
                <a:latin typeface="Times New Roman" panose="02020603050405020304" pitchFamily="18" charset="0"/>
                <a:cs typeface="Times New Roman" panose="02020603050405020304" pitchFamily="18" charset="0"/>
              </a:rPr>
              <a:t>ω</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tốc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hướng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tâm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phụ</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thuộc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quỹ</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đạo</a:t>
            </a:r>
            <a:r>
              <a:rPr lang="en-US" sz="2400" dirty="0">
                <a:latin typeface="Times New Roman" panose="02020603050405020304" pitchFamily="18" charset="0"/>
                <a:cs typeface="Times New Roman" panose="02020603050405020304" pitchFamily="18" charset="0"/>
              </a:rPr>
              <a:t>.</a:t>
            </a:r>
          </a:p>
          <a:p>
            <a:pPr marL="609600" indent="-609600" algn="just">
              <a:buFont typeface="+mj-lt"/>
              <a:buAutoNum type="alphaUcPeriod"/>
              <a:defRPr/>
            </a:pPr>
            <a:r>
              <a:rPr lang="en-US" sz="2400" dirty="0" err="1">
                <a:latin typeface="Times New Roman" panose="02020603050405020304" pitchFamily="18" charset="0"/>
                <a:cs typeface="Times New Roman" panose="02020603050405020304" pitchFamily="18" charset="0"/>
              </a:rPr>
              <a:t>Cả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lượng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phụ</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thuộc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quỹ</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đạo</a:t>
            </a:r>
            <a:r>
              <a:rPr lang="en-US" sz="2400" dirty="0">
                <a:latin typeface="Times New Roman" panose="02020603050405020304" pitchFamily="18" charset="0"/>
                <a:cs typeface="Times New Roman" panose="02020603050405020304" pitchFamily="18" charset="0"/>
              </a:rPr>
              <a:t>.</a:t>
            </a:r>
          </a:p>
        </p:txBody>
      </p:sp>
      <p:sp>
        <p:nvSpPr>
          <p:cNvPr id="4" name="Oval 3"/>
          <p:cNvSpPr/>
          <p:nvPr/>
        </p:nvSpPr>
        <p:spPr>
          <a:xfrm>
            <a:off x="2514600" y="3657600"/>
            <a:ext cx="447072" cy="381506"/>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08183" y="1429435"/>
            <a:ext cx="2659702" cy="646331"/>
          </a:xfrm>
          <a:prstGeom prst="rect">
            <a:avLst/>
          </a:prstGeom>
          <a:noFill/>
        </p:spPr>
        <p:txBody>
          <a:bodyPr wrap="none" lIns="91440" tIns="45720" rIns="91440" bIns="45720">
            <a:spAutoFit/>
          </a:bodyPr>
          <a:lstStyle/>
          <a:p>
            <a:pPr algn="just"/>
            <a:r>
              <a:rPr lang="en-US"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VẬN DỤNG</a:t>
            </a:r>
          </a:p>
        </p:txBody>
      </p:sp>
      <p:sp>
        <p:nvSpPr>
          <p:cNvPr id="3" name="Rectangle 2"/>
          <p:cNvSpPr/>
          <p:nvPr/>
        </p:nvSpPr>
        <p:spPr>
          <a:xfrm>
            <a:off x="2522706" y="2307105"/>
            <a:ext cx="7010400" cy="2308324"/>
          </a:xfrm>
          <a:prstGeom prst="rect">
            <a:avLst/>
          </a:prstGeom>
        </p:spPr>
        <p:txBody>
          <a:bodyPr wrap="square">
            <a:spAutoFit/>
          </a:bodyPr>
          <a:lstStyle/>
          <a:p>
            <a:pPr marL="609600" indent="-609600" algn="just">
              <a:defRPr/>
            </a:pPr>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a:t>
            </a:r>
            <a:r>
              <a:rPr lang="vi-VN" sz="2400" b="1" dirty="0">
                <a:latin typeface="Times New Roman" panose="02020603050405020304" pitchFamily="18" charset="0"/>
                <a:cs typeface="Times New Roman" panose="02020603050405020304" pitchFamily="18" charset="0"/>
              </a:rPr>
              <a:t>2: </a:t>
            </a:r>
            <a:r>
              <a:rPr lang="en-US" sz="2400" b="1" dirty="0" err="1">
                <a:latin typeface="Times New Roman" panose="02020603050405020304" pitchFamily="18" charset="0"/>
                <a:cs typeface="Times New Roman" panose="02020603050405020304" pitchFamily="18" charset="0"/>
              </a:rPr>
              <a:t>Chỉ</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ra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sai</a:t>
            </a:r>
            <a:r>
              <a:rPr lang="en-US" sz="2400" b="1" dirty="0">
                <a:latin typeface="Times New Roman" panose="02020603050405020304" pitchFamily="18" charset="0"/>
                <a:cs typeface="Times New Roman" panose="02020603050405020304" pitchFamily="18" charset="0"/>
              </a:rPr>
              <a:t>.</a:t>
            </a:r>
          </a:p>
          <a:p>
            <a:pPr marL="609600" indent="-609600" algn="just">
              <a:defRPr/>
            </a:pPr>
            <a:r>
              <a:rPr lang="en-US" sz="2400" b="1" dirty="0" err="1">
                <a:latin typeface="Times New Roman" panose="02020603050405020304" pitchFamily="18" charset="0"/>
                <a:cs typeface="Times New Roman" panose="02020603050405020304" pitchFamily="18" charset="0"/>
              </a:rPr>
              <a:t>Chuyển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động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tròn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đều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có</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đặc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điểm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sau</a:t>
            </a:r>
            <a:r>
              <a:rPr lang="en-US" sz="2400" b="1" dirty="0">
                <a:latin typeface="Times New Roman" panose="02020603050405020304" pitchFamily="18" charset="0"/>
                <a:cs typeface="Times New Roman" panose="02020603050405020304" pitchFamily="18" charset="0"/>
              </a:rPr>
              <a:t>:</a:t>
            </a:r>
          </a:p>
          <a:p>
            <a:pPr marL="609600" indent="-609600" algn="just">
              <a:buFont typeface="+mj-lt"/>
              <a:buAutoNum type="alphaUcPeriod"/>
              <a:defRPr/>
            </a:pPr>
            <a:r>
              <a:rPr lang="en-US" sz="2400" dirty="0" err="1">
                <a:latin typeface="Times New Roman" panose="02020603050405020304" pitchFamily="18" charset="0"/>
                <a:cs typeface="Times New Roman" panose="02020603050405020304" pitchFamily="18" charset="0"/>
              </a:rPr>
              <a:t>Quỹ</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tròn</a:t>
            </a:r>
            <a:r>
              <a:rPr lang="en-US" sz="2400" dirty="0">
                <a:latin typeface="Times New Roman" panose="02020603050405020304" pitchFamily="18" charset="0"/>
                <a:cs typeface="Times New Roman" panose="02020603050405020304" pitchFamily="18" charset="0"/>
              </a:rPr>
              <a:t>.</a:t>
            </a:r>
          </a:p>
          <a:p>
            <a:pPr marL="609600" indent="-609600" algn="just">
              <a:buFont typeface="+mj-lt"/>
              <a:buAutoNum type="alphaUcPeriod"/>
              <a:defRPr/>
            </a:pPr>
            <a:r>
              <a:rPr lang="en-US" sz="2400" dirty="0" err="1">
                <a:latin typeface="Times New Roman" panose="02020603050405020304" pitchFamily="18" charset="0"/>
                <a:cs typeface="Times New Roman" panose="02020603050405020304" pitchFamily="18" charset="0"/>
              </a:rPr>
              <a:t>Vectơ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tốc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đổi</a:t>
            </a:r>
            <a:r>
              <a:rPr lang="en-US" sz="2400" dirty="0">
                <a:latin typeface="Times New Roman" panose="02020603050405020304" pitchFamily="18" charset="0"/>
                <a:cs typeface="Times New Roman" panose="02020603050405020304" pitchFamily="18" charset="0"/>
              </a:rPr>
              <a:t>.</a:t>
            </a:r>
          </a:p>
          <a:p>
            <a:pPr marL="609600" indent="-609600" algn="just">
              <a:buFont typeface="+mj-lt"/>
              <a:buAutoNum type="alphaUcPeriod"/>
              <a:defRPr/>
            </a:pPr>
            <a:r>
              <a:rPr lang="en-US" sz="2400" dirty="0" err="1">
                <a:latin typeface="Times New Roman" panose="02020603050405020304" pitchFamily="18" charset="0"/>
                <a:cs typeface="Times New Roman" panose="02020603050405020304" pitchFamily="18" charset="0"/>
              </a:rPr>
              <a:t>Tốc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góc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đổi</a:t>
            </a:r>
            <a:r>
              <a:rPr lang="en-US" sz="2400" dirty="0">
                <a:latin typeface="Times New Roman" panose="02020603050405020304" pitchFamily="18" charset="0"/>
                <a:cs typeface="Times New Roman" panose="02020603050405020304" pitchFamily="18" charset="0"/>
              </a:rPr>
              <a:t>.</a:t>
            </a:r>
          </a:p>
          <a:p>
            <a:pPr marL="609600" indent="-609600" algn="just">
              <a:buFont typeface="+mj-lt"/>
              <a:buAutoNum type="alphaUcPeriod"/>
              <a:defRPr/>
            </a:pPr>
            <a:r>
              <a:rPr lang="en-US" sz="2400" dirty="0" err="1">
                <a:latin typeface="Times New Roman" panose="02020603050405020304" pitchFamily="18" charset="0"/>
                <a:cs typeface="Times New Roman" panose="02020603050405020304" pitchFamily="18" charset="0"/>
              </a:rPr>
              <a:t>Vectơ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tốc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luôn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hướng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tâm</a:t>
            </a:r>
            <a:r>
              <a:rPr lang="en-US" sz="2400" dirty="0">
                <a:latin typeface="Times New Roman" panose="02020603050405020304" pitchFamily="18" charset="0"/>
                <a:cs typeface="Times New Roman" panose="02020603050405020304" pitchFamily="18" charset="0"/>
              </a:rPr>
              <a:t>.</a:t>
            </a:r>
          </a:p>
        </p:txBody>
      </p:sp>
      <p:sp>
        <p:nvSpPr>
          <p:cNvPr id="4" name="Oval 3"/>
          <p:cNvSpPr/>
          <p:nvPr/>
        </p:nvSpPr>
        <p:spPr>
          <a:xfrm>
            <a:off x="2522706" y="3461267"/>
            <a:ext cx="447072" cy="381506"/>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17970" y="762000"/>
            <a:ext cx="8382000" cy="1219200"/>
          </a:xfrm>
          <a:prstGeom prst="rect">
            <a:avLst/>
          </a:prstGeom>
          <a:solidFill>
            <a:schemeClr val="accent6">
              <a:lumMod val="40000"/>
              <a:lumOff val="60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400" b="1" dirty="0" err="1">
                <a:solidFill>
                  <a:schemeClr val="tx1"/>
                </a:solidFill>
                <a:latin typeface="Times New Roman" panose="02020603050405020304" pitchFamily="18" charset="0"/>
                <a:cs typeface="Times New Roman" panose="02020603050405020304" pitchFamily="18" charset="0"/>
              </a:rPr>
              <a:t>Câu</a:t>
            </a:r>
            <a:r>
              <a:rPr lang="en-US" sz="2400" b="1" dirty="0">
                <a:solidFill>
                  <a:schemeClr val="tx1"/>
                </a:solidFill>
                <a:latin typeface="Times New Roman" panose="02020603050405020304" pitchFamily="18" charset="0"/>
                <a:cs typeface="Times New Roman" panose="02020603050405020304" pitchFamily="18" charset="0"/>
              </a:rPr>
              <a:t> </a:t>
            </a:r>
            <a:r>
              <a:rPr lang="vi-VN" sz="2400" b="1" dirty="0">
                <a:solidFill>
                  <a:schemeClr val="tx1"/>
                </a:solidFill>
                <a:latin typeface="Times New Roman" panose="02020603050405020304" pitchFamily="18" charset="0"/>
                <a:cs typeface="Times New Roman" panose="02020603050405020304" pitchFamily="18" charset="0"/>
              </a:rPr>
              <a:t>3: </a:t>
            </a:r>
            <a:r>
              <a:rPr lang="en-US" sz="2400" dirty="0" err="1">
                <a:solidFill>
                  <a:schemeClr val="tx1"/>
                </a:solidFill>
                <a:latin typeface="Times New Roman" panose="02020603050405020304" pitchFamily="18" charset="0"/>
                <a:cs typeface="Times New Roman" panose="02020603050405020304" pitchFamily="18" charset="0"/>
              </a:rPr>
              <a:t>Một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đồng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hồ</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treo</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tường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có</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kim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phút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dài</a:t>
            </a:r>
            <a:r>
              <a:rPr lang="en-US" sz="2400" dirty="0">
                <a:solidFill>
                  <a:schemeClr val="tx1"/>
                </a:solidFill>
                <a:latin typeface="Times New Roman" panose="02020603050405020304" pitchFamily="18" charset="0"/>
                <a:cs typeface="Times New Roman" panose="02020603050405020304" pitchFamily="18" charset="0"/>
              </a:rPr>
              <a:t> 10 cm </a:t>
            </a:r>
            <a:r>
              <a:rPr lang="en-US" sz="2400" dirty="0" err="1">
                <a:solidFill>
                  <a:schemeClr val="tx1"/>
                </a:solidFill>
                <a:latin typeface="Times New Roman" panose="02020603050405020304" pitchFamily="18" charset="0"/>
                <a:cs typeface="Times New Roman" panose="02020603050405020304" pitchFamily="18" charset="0"/>
              </a:rPr>
              <a:t>và</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kim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giờ</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dài</a:t>
            </a:r>
            <a:r>
              <a:rPr lang="en-US" sz="2400" dirty="0">
                <a:solidFill>
                  <a:schemeClr val="tx1"/>
                </a:solidFill>
                <a:latin typeface="Times New Roman" panose="02020603050405020304" pitchFamily="18" charset="0"/>
                <a:cs typeface="Times New Roman" panose="02020603050405020304" pitchFamily="18" charset="0"/>
              </a:rPr>
              <a:t> 8 cm. Cho </a:t>
            </a:r>
            <a:r>
              <a:rPr lang="en-US" sz="2400" dirty="0" err="1">
                <a:solidFill>
                  <a:schemeClr val="tx1"/>
                </a:solidFill>
                <a:latin typeface="Times New Roman" panose="02020603050405020304" pitchFamily="18" charset="0"/>
                <a:cs typeface="Times New Roman" panose="02020603050405020304" pitchFamily="18" charset="0"/>
              </a:rPr>
              <a:t>rằng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các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kim</a:t>
            </a:r>
            <a:r>
              <a:rPr lang="en-US" sz="2400" dirty="0">
                <a:solidFill>
                  <a:schemeClr val="tx1"/>
                </a:solidFill>
                <a:latin typeface="Times New Roman" panose="02020603050405020304" pitchFamily="18" charset="0"/>
                <a:cs typeface="Times New Roman" panose="02020603050405020304" pitchFamily="18" charset="0"/>
              </a:rPr>
              <a:t> quay </a:t>
            </a:r>
            <a:r>
              <a:rPr lang="en-US" sz="2400" dirty="0" err="1">
                <a:solidFill>
                  <a:schemeClr val="tx1"/>
                </a:solidFill>
                <a:latin typeface="Times New Roman" panose="02020603050405020304" pitchFamily="18" charset="0"/>
                <a:cs typeface="Times New Roman" panose="02020603050405020304" pitchFamily="18" charset="0"/>
              </a:rPr>
              <a:t>đều</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Tính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tốc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độ</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dài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và</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tốc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độ</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góc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của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điểm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đầu</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hai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kim</a:t>
            </a:r>
            <a:r>
              <a:rPr lang="en-US" sz="2400" dirty="0">
                <a:solidFill>
                  <a:schemeClr val="tx1"/>
                </a:solidFill>
                <a:latin typeface="Times New Roman" panose="02020603050405020304" pitchFamily="18" charset="0"/>
                <a:cs typeface="Times New Roman" panose="02020603050405020304" pitchFamily="18" charset="0"/>
              </a:rPr>
              <a:t>.</a:t>
            </a:r>
          </a:p>
        </p:txBody>
      </p:sp>
      <p:sp>
        <p:nvSpPr>
          <p:cNvPr id="4" name="TextBox 3"/>
          <p:cNvSpPr txBox="1"/>
          <p:nvPr/>
        </p:nvSpPr>
        <p:spPr>
          <a:xfrm>
            <a:off x="1797185" y="2209801"/>
            <a:ext cx="2146570" cy="1200329"/>
          </a:xfrm>
          <a:prstGeom prst="rect">
            <a:avLst/>
          </a:prstGeom>
          <a:noFill/>
        </p:spPr>
        <p:txBody>
          <a:bodyPr wrap="square" rtlCol="0">
            <a:spAutoFit/>
          </a:bodyPr>
          <a:lstStyle/>
          <a:p>
            <a:r>
              <a:rPr lang="en-US" sz="2400" b="1" u="sng" dirty="0" err="1">
                <a:latin typeface="Times New Roman" panose="02020603050405020304" pitchFamily="18" charset="0"/>
                <a:cs typeface="Times New Roman" panose="02020603050405020304" pitchFamily="18" charset="0"/>
              </a:rPr>
              <a:t>Tóm</a:t>
            </a:r>
            <a:r>
              <a:rPr lang="en-US" sz="2400" b="1" u="sng" dirty="0">
                <a:latin typeface="Times New Roman" panose="02020603050405020304" pitchFamily="18" charset="0"/>
                <a:cs typeface="Times New Roman" panose="02020603050405020304" pitchFamily="18" charset="0"/>
              </a:rPr>
              <a:t> </a:t>
            </a:r>
            <a:r>
              <a:rPr lang="en-US" sz="2400" b="1" u="sng" dirty="0" err="1">
                <a:latin typeface="Times New Roman" panose="02020603050405020304" pitchFamily="18" charset="0"/>
                <a:cs typeface="Times New Roman" panose="02020603050405020304" pitchFamily="18" charset="0"/>
              </a:rPr>
              <a:t>tắt</a:t>
            </a:r>
            <a:r>
              <a:rPr lang="en-US" sz="2400" b="1" u="sng" dirty="0">
                <a:latin typeface="Times New Roman" panose="02020603050405020304" pitchFamily="18" charset="0"/>
                <a:cs typeface="Times New Roman" panose="02020603050405020304" pitchFamily="18" charset="0"/>
              </a:rPr>
              <a:t>:</a:t>
            </a:r>
          </a:p>
          <a:p>
            <a:r>
              <a:rPr lang="en-US" sz="2400" dirty="0" err="1">
                <a:latin typeface="Times New Roman" panose="02020603050405020304" pitchFamily="18" charset="0"/>
                <a:cs typeface="Times New Roman" panose="02020603050405020304" pitchFamily="18" charset="0"/>
              </a:rPr>
              <a:t>r</a:t>
            </a:r>
            <a:r>
              <a:rPr lang="en-US" sz="2400" baseline="-25000" dirty="0" err="1">
                <a:latin typeface="Times New Roman" panose="02020603050405020304" pitchFamily="18" charset="0"/>
                <a:cs typeface="Times New Roman" panose="02020603050405020304" pitchFamily="18" charset="0"/>
              </a:rPr>
              <a:t>p</a:t>
            </a:r>
            <a:r>
              <a:rPr lang="en-US" sz="2400" dirty="0">
                <a:latin typeface="Times New Roman" panose="02020603050405020304" pitchFamily="18" charset="0"/>
                <a:cs typeface="Times New Roman" panose="02020603050405020304" pitchFamily="18" charset="0"/>
              </a:rPr>
              <a:t>=10cm=0,1m</a:t>
            </a:r>
          </a:p>
          <a:p>
            <a:r>
              <a:rPr lang="en-US" sz="2400" dirty="0" err="1">
                <a:latin typeface="Times New Roman" panose="02020603050405020304" pitchFamily="18" charset="0"/>
                <a:cs typeface="Times New Roman" panose="02020603050405020304" pitchFamily="18" charset="0"/>
              </a:rPr>
              <a:t>r</a:t>
            </a:r>
            <a:r>
              <a:rPr lang="en-US" sz="2400" baseline="-25000" dirty="0" err="1">
                <a:latin typeface="Times New Roman" panose="02020603050405020304" pitchFamily="18" charset="0"/>
                <a:cs typeface="Times New Roman" panose="02020603050405020304" pitchFamily="18" charset="0"/>
              </a:rPr>
              <a:t>g</a:t>
            </a:r>
            <a:r>
              <a:rPr lang="en-US" sz="2400" dirty="0">
                <a:latin typeface="Times New Roman" panose="02020603050405020304" pitchFamily="18" charset="0"/>
                <a:cs typeface="Times New Roman" panose="02020603050405020304" pitchFamily="18" charset="0"/>
              </a:rPr>
              <a:t>=8cm=0,08m</a:t>
            </a:r>
          </a:p>
        </p:txBody>
      </p:sp>
      <p:cxnSp>
        <p:nvCxnSpPr>
          <p:cNvPr id="6" name="Straight Connector 5"/>
          <p:cNvCxnSpPr/>
          <p:nvPr/>
        </p:nvCxnSpPr>
        <p:spPr>
          <a:xfrm>
            <a:off x="1752600" y="3533984"/>
            <a:ext cx="2070370" cy="0"/>
          </a:xfrm>
          <a:prstGeom prst="line">
            <a:avLst/>
          </a:prstGeom>
          <a:ln w="19050"/>
        </p:spPr>
        <p:style>
          <a:lnRef idx="1">
            <a:schemeClr val="dk1"/>
          </a:lnRef>
          <a:fillRef idx="0">
            <a:schemeClr val="dk1"/>
          </a:fillRef>
          <a:effectRef idx="0">
            <a:schemeClr val="dk1"/>
          </a:effectRef>
          <a:fontRef idx="minor">
            <a:schemeClr val="tx1"/>
          </a:fontRef>
        </p:style>
      </p:cxnSp>
      <p:sp>
        <p:nvSpPr>
          <p:cNvPr id="7" name="TextBox 6"/>
          <p:cNvSpPr txBox="1"/>
          <p:nvPr/>
        </p:nvSpPr>
        <p:spPr>
          <a:xfrm>
            <a:off x="1879060" y="3568031"/>
            <a:ext cx="1817451" cy="1569660"/>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v</a:t>
            </a:r>
            <a:r>
              <a:rPr lang="en-US" sz="2400" baseline="-25000" dirty="0" err="1">
                <a:latin typeface="Times New Roman" panose="02020603050405020304" pitchFamily="18" charset="0"/>
                <a:cs typeface="Times New Roman" panose="02020603050405020304" pitchFamily="18" charset="0"/>
              </a:rPr>
              <a:t>p</a:t>
            </a:r>
            <a:r>
              <a:rPr lang="en-US" sz="2400" baseline="-25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a:t>
            </a:r>
          </a:p>
          <a:p>
            <a:r>
              <a:rPr lang="en-US" sz="2400" dirty="0" err="1">
                <a:latin typeface="Times New Roman" panose="02020603050405020304" pitchFamily="18" charset="0"/>
                <a:cs typeface="Times New Roman" panose="02020603050405020304" pitchFamily="18" charset="0"/>
              </a:rPr>
              <a:t>ω</a:t>
            </a:r>
            <a:r>
              <a:rPr lang="en-US" sz="2400" baseline="-25000" dirty="0" err="1">
                <a:latin typeface="Times New Roman" panose="02020603050405020304" pitchFamily="18" charset="0"/>
                <a:cs typeface="Times New Roman" panose="02020603050405020304" pitchFamily="18" charset="0"/>
              </a:rPr>
              <a:t>p</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v</a:t>
            </a:r>
            <a:r>
              <a:rPr lang="en-US" sz="2400" baseline="-25000" dirty="0">
                <a:latin typeface="Times New Roman" panose="02020603050405020304" pitchFamily="18" charset="0"/>
                <a:cs typeface="Times New Roman" panose="02020603050405020304" pitchFamily="18" charset="0"/>
              </a:rPr>
              <a:t>g</a:t>
            </a:r>
            <a:r>
              <a:rPr lang="en-US" sz="2400" dirty="0">
                <a:latin typeface="Times New Roman" panose="02020603050405020304" pitchFamily="18" charset="0"/>
                <a:cs typeface="Times New Roman" panose="02020603050405020304" pitchFamily="18" charset="0"/>
              </a:rPr>
              <a:t>=?</a:t>
            </a:r>
          </a:p>
          <a:p>
            <a:r>
              <a:rPr lang="en-US" sz="2400" dirty="0" err="1">
                <a:latin typeface="Times New Roman" panose="02020603050405020304" pitchFamily="18" charset="0"/>
                <a:cs typeface="Times New Roman" panose="02020603050405020304" pitchFamily="18" charset="0"/>
              </a:rPr>
              <a:t>ω</a:t>
            </a:r>
            <a:r>
              <a:rPr lang="en-US" sz="2400" baseline="-25000" dirty="0" err="1">
                <a:latin typeface="Times New Roman" panose="02020603050405020304" pitchFamily="18" charset="0"/>
                <a:cs typeface="Times New Roman" panose="02020603050405020304" pitchFamily="18" charset="0"/>
              </a:rPr>
              <a:t>g</a:t>
            </a:r>
            <a:r>
              <a:rPr lang="en-US" sz="2400" dirty="0">
                <a:latin typeface="Times New Roman" panose="02020603050405020304" pitchFamily="18" charset="0"/>
                <a:cs typeface="Times New Roman" panose="02020603050405020304" pitchFamily="18" charset="0"/>
              </a:rPr>
              <a:t>=?</a:t>
            </a:r>
          </a:p>
        </p:txBody>
      </p:sp>
      <p:cxnSp>
        <p:nvCxnSpPr>
          <p:cNvPr id="9" name="Straight Connector 8"/>
          <p:cNvCxnSpPr/>
          <p:nvPr/>
        </p:nvCxnSpPr>
        <p:spPr>
          <a:xfrm>
            <a:off x="3962400" y="2362200"/>
            <a:ext cx="38100" cy="3882944"/>
          </a:xfrm>
          <a:prstGeom prst="line">
            <a:avLst/>
          </a:prstGeom>
          <a:ln w="57150"/>
        </p:spPr>
        <p:style>
          <a:lnRef idx="1">
            <a:schemeClr val="accent4"/>
          </a:lnRef>
          <a:fillRef idx="0">
            <a:schemeClr val="accent4"/>
          </a:fillRef>
          <a:effectRef idx="0">
            <a:schemeClr val="accent4"/>
          </a:effectRef>
          <a:fontRef idx="minor">
            <a:schemeClr val="tx1"/>
          </a:fontRef>
        </p:style>
      </p:cxnSp>
      <mc:AlternateContent xmlns:mc="http://schemas.openxmlformats.org/markup-compatibility/2006">
        <mc:Choice xmlns:a14="http://schemas.microsoft.com/office/drawing/2010/main" Requires="a14">
          <p:sp>
            <p:nvSpPr>
              <p:cNvPr id="11" name="TextBox 10"/>
              <p:cNvSpPr txBox="1"/>
              <p:nvPr/>
            </p:nvSpPr>
            <p:spPr>
              <a:xfrm>
                <a:off x="4267200" y="2401112"/>
                <a:ext cx="6032770" cy="4057201"/>
              </a:xfrm>
              <a:prstGeom prst="rect">
                <a:avLst/>
              </a:prstGeom>
              <a:noFill/>
            </p:spPr>
            <p:txBody>
              <a:bodyPr wrap="square" rtlCol="0">
                <a:spAutoFit/>
              </a:bodyPr>
              <a:lstStyle/>
              <a:p>
                <a:pPr algn="ctr"/>
                <a:r>
                  <a:rPr lang="en-US" sz="2400" b="1" u="sng" dirty="0">
                    <a:latin typeface="Times New Roman" panose="02020603050405020304" pitchFamily="18" charset="0"/>
                    <a:cs typeface="Times New Roman" panose="02020603050405020304" pitchFamily="18" charset="0"/>
                  </a:rPr>
                  <a:t>Giải</a:t>
                </a:r>
              </a:p>
              <a:p>
                <a:pPr algn="just"/>
                <a:r>
                  <a:rPr lang="en-US" sz="2400" b="1" dirty="0">
                    <a:latin typeface="Times New Roman" panose="02020603050405020304" pitchFamily="18" charset="0"/>
                    <a:cs typeface="Times New Roman" panose="02020603050405020304" pitchFamily="18" charset="0"/>
                  </a:rPr>
                  <a:t>Kim </a:t>
                </a:r>
                <a:r>
                  <a:rPr lang="en-US" sz="2400" b="1" dirty="0" err="1">
                    <a:latin typeface="Times New Roman" panose="02020603050405020304" pitchFamily="18" charset="0"/>
                    <a:cs typeface="Times New Roman" panose="02020603050405020304" pitchFamily="18" charset="0"/>
                  </a:rPr>
                  <a:t>phút</a:t>
                </a:r>
                <a:endParaRPr lang="en-US" sz="2400" b="1"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a:t>
                </a:r>
                <a:r>
                  <a:rPr lang="en-US" sz="2400" baseline="-25000" dirty="0" err="1">
                    <a:latin typeface="Times New Roman" panose="02020603050405020304" pitchFamily="18" charset="0"/>
                    <a:cs typeface="Times New Roman" panose="02020603050405020304" pitchFamily="18" charset="0"/>
                  </a:rPr>
                  <a:t>p</a:t>
                </a:r>
                <a:r>
                  <a:rPr lang="en-US" sz="2400" baseline="-25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0,1m</a:t>
                </a:r>
              </a:p>
              <a:p>
                <a:pPr algn="just"/>
                <a:r>
                  <a:rPr lang="en-US" sz="2400" dirty="0">
                    <a:latin typeface="Times New Roman" panose="02020603050405020304" pitchFamily="18" charset="0"/>
                    <a:cs typeface="Times New Roman" panose="02020603050405020304" pitchFamily="18" charset="0"/>
                  </a:rPr>
                  <a:t>- Kim </a:t>
                </a:r>
                <a:r>
                  <a:rPr lang="en-US" sz="2400" dirty="0" err="1">
                    <a:latin typeface="Times New Roman" panose="02020603050405020304" pitchFamily="18" charset="0"/>
                    <a:cs typeface="Times New Roman" panose="02020603050405020304" pitchFamily="18" charset="0"/>
                  </a:rPr>
                  <a:t>phút</a:t>
                </a:r>
                <a:r>
                  <a:rPr lang="en-US" sz="2400" dirty="0">
                    <a:latin typeface="Times New Roman" panose="02020603050405020304" pitchFamily="18" charset="0"/>
                    <a:cs typeface="Times New Roman" panose="02020603050405020304" pitchFamily="18" charset="0"/>
                  </a:rPr>
                  <a:t> quay 1 </a:t>
                </a:r>
                <a:r>
                  <a:rPr lang="en-US" sz="2400" dirty="0" err="1">
                    <a:latin typeface="Times New Roman" panose="02020603050405020304" pitchFamily="18" charset="0"/>
                    <a:cs typeface="Times New Roman" panose="02020603050405020304" pitchFamily="18" charset="0"/>
                  </a:rPr>
                  <a:t>vòng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hết</a:t>
                </a:r>
                <a:r>
                  <a:rPr lang="en-US" sz="2400" dirty="0">
                    <a:latin typeface="Times New Roman" panose="02020603050405020304" pitchFamily="18" charset="0"/>
                    <a:cs typeface="Times New Roman" panose="02020603050405020304" pitchFamily="18" charset="0"/>
                  </a:rPr>
                  <a:t> 1 </a:t>
                </a:r>
                <a:r>
                  <a:rPr lang="en-US" sz="2400" dirty="0" err="1">
                    <a:latin typeface="Times New Roman" panose="02020603050405020304" pitchFamily="18" charset="0"/>
                    <a:cs typeface="Times New Roman" panose="02020603050405020304" pitchFamily="18" charset="0"/>
                  </a:rPr>
                  <a:t>giờ</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kì</a:t>
                </a:r>
                <a:r>
                  <a:rPr lang="en-US" sz="2400" dirty="0">
                    <a:latin typeface="Times New Roman" panose="02020603050405020304" pitchFamily="18" charset="0"/>
                    <a:cs typeface="Times New Roman" panose="02020603050405020304" pitchFamily="18" charset="0"/>
                  </a:rPr>
                  <a:t> quay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kim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phút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a:t>
                </a:r>
                <a:r>
                  <a:rPr lang="en-US" sz="2400" baseline="-25000" dirty="0" err="1">
                    <a:latin typeface="Times New Roman" panose="02020603050405020304" pitchFamily="18" charset="0"/>
                    <a:cs typeface="Times New Roman" panose="02020603050405020304" pitchFamily="18" charset="0"/>
                  </a:rPr>
                  <a:t>p</a:t>
                </a:r>
                <a:r>
                  <a:rPr lang="en-US" sz="2400" baseline="-25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1h = 3600s </a:t>
                </a:r>
              </a:p>
              <a:p>
                <a:pPr algn="just"/>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Tốc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góc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kim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phút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a:t>
                </a:r>
              </a:p>
              <a:p>
                <a:pPr algn="ctr"/>
                <a14:m>
                  <m:oMath xmlns:m="http://schemas.openxmlformats.org/officeDocument/2006/math">
                    <m:sSub>
                      <m:sSubPr>
                        <m:ctrlPr>
                          <a:rPr lang="en-US" sz="2400" i="1">
                            <a:latin typeface="Cambria Math" panose="02040503050406030204" pitchFamily="18" charset="0"/>
                          </a:rPr>
                        </m:ctrlPr>
                      </m:sSubPr>
                      <m:e>
                        <m:r>
                          <m:rPr>
                            <m:sty m:val="p"/>
                          </m:rPr>
                          <a:rPr lang="en-US" sz="2400">
                            <a:latin typeface="Cambria Math" panose="02040503050406030204"/>
                            <a:ea typeface="Cambria Math" panose="02040503050406030204"/>
                          </a:rPr>
                          <m:t>ω</m:t>
                        </m:r>
                      </m:e>
                      <m:sub>
                        <m:r>
                          <m:rPr>
                            <m:sty m:val="p"/>
                          </m:rPr>
                          <a:rPr lang="en-US" sz="2400">
                            <a:latin typeface="Cambria Math" panose="02040503050406030204"/>
                          </a:rPr>
                          <m:t>p</m:t>
                        </m:r>
                      </m:sub>
                    </m:sSub>
                    <m:r>
                      <a:rPr lang="en-US" sz="2400">
                        <a:latin typeface="Cambria Math" panose="02040503050406030204"/>
                      </a:rPr>
                      <m:t>=</m:t>
                    </m:r>
                    <m:f>
                      <m:fPr>
                        <m:ctrlPr>
                          <a:rPr lang="en-US" sz="2400" i="1">
                            <a:latin typeface="Cambria Math" panose="02040503050406030204" pitchFamily="18" charset="0"/>
                          </a:rPr>
                        </m:ctrlPr>
                      </m:fPr>
                      <m:num>
                        <m:r>
                          <a:rPr lang="en-US" sz="2400">
                            <a:latin typeface="Cambria Math" panose="02040503050406030204"/>
                          </a:rPr>
                          <m:t>2</m:t>
                        </m:r>
                        <m:r>
                          <m:rPr>
                            <m:sty m:val="p"/>
                          </m:rPr>
                          <a:rPr lang="en-US" sz="2400">
                            <a:latin typeface="Cambria Math" panose="02040503050406030204"/>
                            <a:ea typeface="Cambria Math" panose="02040503050406030204"/>
                          </a:rPr>
                          <m:t>π</m:t>
                        </m:r>
                      </m:num>
                      <m:den>
                        <m:sSub>
                          <m:sSubPr>
                            <m:ctrlPr>
                              <a:rPr lang="en-US" sz="2400" i="1">
                                <a:latin typeface="Cambria Math" panose="02040503050406030204" pitchFamily="18" charset="0"/>
                              </a:rPr>
                            </m:ctrlPr>
                          </m:sSubPr>
                          <m:e>
                            <m:r>
                              <m:rPr>
                                <m:sty m:val="p"/>
                              </m:rPr>
                              <a:rPr lang="en-US" sz="2400">
                                <a:latin typeface="Cambria Math" panose="02040503050406030204"/>
                              </a:rPr>
                              <m:t>T</m:t>
                            </m:r>
                          </m:e>
                          <m:sub>
                            <m:r>
                              <m:rPr>
                                <m:sty m:val="p"/>
                              </m:rPr>
                              <a:rPr lang="en-US" sz="2400">
                                <a:latin typeface="Cambria Math" panose="02040503050406030204"/>
                              </a:rPr>
                              <m:t>p</m:t>
                            </m:r>
                          </m:sub>
                        </m:sSub>
                      </m:den>
                    </m:f>
                    <m:r>
                      <a:rPr lang="en-US" sz="2400">
                        <a:latin typeface="Cambria Math" panose="02040503050406030204"/>
                      </a:rPr>
                      <m:t>=</m:t>
                    </m:r>
                    <m:f>
                      <m:fPr>
                        <m:ctrlPr>
                          <a:rPr lang="en-US" sz="2400" i="1">
                            <a:latin typeface="Cambria Math" panose="02040503050406030204" pitchFamily="18" charset="0"/>
                          </a:rPr>
                        </m:ctrlPr>
                      </m:fPr>
                      <m:num>
                        <m:r>
                          <a:rPr lang="en-US" sz="2400">
                            <a:latin typeface="Cambria Math" panose="02040503050406030204"/>
                          </a:rPr>
                          <m:t>2</m:t>
                        </m:r>
                        <m:r>
                          <m:rPr>
                            <m:sty m:val="p"/>
                          </m:rPr>
                          <a:rPr lang="en-US" sz="2400">
                            <a:latin typeface="Cambria Math" panose="02040503050406030204"/>
                            <a:ea typeface="Cambria Math" panose="02040503050406030204"/>
                          </a:rPr>
                          <m:t>π</m:t>
                        </m:r>
                      </m:num>
                      <m:den>
                        <m:r>
                          <a:rPr lang="en-US" sz="2400">
                            <a:latin typeface="Cambria Math" panose="02040503050406030204"/>
                          </a:rPr>
                          <m:t>3600</m:t>
                        </m:r>
                      </m:den>
                    </m:f>
                    <m:r>
                      <a:rPr lang="en-US" sz="2400">
                        <a:latin typeface="Cambria Math" panose="02040503050406030204"/>
                      </a:rPr>
                      <m:t>=0,00174 (</m:t>
                    </m:r>
                    <m:r>
                      <m:rPr>
                        <m:sty m:val="p"/>
                      </m:rPr>
                      <a:rPr lang="en-US" sz="2400">
                        <a:latin typeface="Cambria Math" panose="02040503050406030204"/>
                      </a:rPr>
                      <m:t>rad</m:t>
                    </m:r>
                    <m:r>
                      <a:rPr lang="en-US" sz="2400">
                        <a:latin typeface="Cambria Math" panose="02040503050406030204"/>
                      </a:rPr>
                      <m:t>/</m:t>
                    </m:r>
                    <m:r>
                      <m:rPr>
                        <m:sty m:val="p"/>
                      </m:rPr>
                      <a:rPr lang="en-US" sz="2400">
                        <a:latin typeface="Cambria Math" panose="02040503050406030204"/>
                      </a:rPr>
                      <m:t>s</m:t>
                    </m:r>
                  </m:oMath>
                </a14:m>
                <a:r>
                  <a:rPr lang="en-US" sz="2400" dirty="0">
                    <a:latin typeface="Times New Roman" panose="02020603050405020304" pitchFamily="18" charset="0"/>
                    <a:cs typeface="Times New Roman" panose="02020603050405020304" pitchFamily="18" charset="0"/>
                  </a:rPr>
                  <a:t>)</a:t>
                </a:r>
              </a:p>
              <a:p>
                <a:pPr algn="just"/>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Tốc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kim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phút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a:t>
                </a:r>
              </a:p>
              <a:p>
                <a:pPr algn="just"/>
                <a14:m>
                  <m:oMathPara xmlns:m="http://schemas.openxmlformats.org/officeDocument/2006/math">
                    <m:oMathParaPr>
                      <m:jc m:val="centerGroup"/>
                    </m:oMathParaPr>
                    <m:oMath xmlns:m="http://schemas.openxmlformats.org/officeDocument/2006/math">
                      <m:sSub>
                        <m:sSubPr>
                          <m:ctrlPr>
                            <a:rPr lang="en-US" sz="2400" i="1">
                              <a:latin typeface="Cambria Math" panose="02040503050406030204" pitchFamily="18" charset="0"/>
                            </a:rPr>
                          </m:ctrlPr>
                        </m:sSubPr>
                        <m:e>
                          <m:r>
                            <m:rPr>
                              <m:sty m:val="p"/>
                            </m:rPr>
                            <a:rPr lang="en-US" sz="2400">
                              <a:latin typeface="Cambria Math" panose="02040503050406030204"/>
                            </a:rPr>
                            <m:t>v</m:t>
                          </m:r>
                        </m:e>
                        <m:sub>
                          <m:r>
                            <m:rPr>
                              <m:sty m:val="p"/>
                            </m:rPr>
                            <a:rPr lang="en-US" sz="2400">
                              <a:latin typeface="Cambria Math" panose="02040503050406030204"/>
                            </a:rPr>
                            <m:t>p</m:t>
                          </m:r>
                        </m:sub>
                      </m:sSub>
                      <m:r>
                        <a:rPr lang="en-US" sz="2400">
                          <a:latin typeface="Cambria Math" panose="02040503050406030204"/>
                        </a:rPr>
                        <m:t>=</m:t>
                      </m:r>
                      <m:sSub>
                        <m:sSubPr>
                          <m:ctrlPr>
                            <a:rPr lang="en-US" sz="2400" i="1">
                              <a:latin typeface="Cambria Math" panose="02040503050406030204" pitchFamily="18" charset="0"/>
                            </a:rPr>
                          </m:ctrlPr>
                        </m:sSubPr>
                        <m:e>
                          <m:r>
                            <m:rPr>
                              <m:sty m:val="p"/>
                            </m:rPr>
                            <a:rPr lang="en-US" sz="2400">
                              <a:latin typeface="Cambria Math" panose="02040503050406030204"/>
                              <a:ea typeface="Cambria Math" panose="02040503050406030204"/>
                            </a:rPr>
                            <m:t>ω</m:t>
                          </m:r>
                        </m:e>
                        <m:sub>
                          <m:r>
                            <m:rPr>
                              <m:sty m:val="p"/>
                            </m:rPr>
                            <a:rPr lang="en-US" sz="2400">
                              <a:latin typeface="Cambria Math" panose="02040503050406030204"/>
                            </a:rPr>
                            <m:t>p</m:t>
                          </m:r>
                        </m:sub>
                      </m:sSub>
                      <m:sSub>
                        <m:sSubPr>
                          <m:ctrlPr>
                            <a:rPr lang="en-US" sz="2400" i="1">
                              <a:latin typeface="Cambria Math" panose="02040503050406030204" pitchFamily="18" charset="0"/>
                            </a:rPr>
                          </m:ctrlPr>
                        </m:sSubPr>
                        <m:e>
                          <m:r>
                            <m:rPr>
                              <m:sty m:val="p"/>
                            </m:rPr>
                            <a:rPr lang="en-US" sz="2400">
                              <a:latin typeface="Cambria Math" panose="02040503050406030204"/>
                            </a:rPr>
                            <m:t>r</m:t>
                          </m:r>
                        </m:e>
                        <m:sub>
                          <m:r>
                            <m:rPr>
                              <m:sty m:val="p"/>
                            </m:rPr>
                            <a:rPr lang="en-US" sz="2400">
                              <a:latin typeface="Cambria Math" panose="02040503050406030204"/>
                            </a:rPr>
                            <m:t>p</m:t>
                          </m:r>
                        </m:sub>
                      </m:sSub>
                      <m:r>
                        <a:rPr lang="en-US" sz="2400">
                          <a:latin typeface="Cambria Math" panose="02040503050406030204"/>
                        </a:rPr>
                        <m:t>=0,00174.0,1</m:t>
                      </m:r>
                    </m:oMath>
                  </m:oMathPara>
                </a14:m>
                <a:endParaRPr lang="en-US" sz="2400" dirty="0">
                  <a:latin typeface="Times New Roman" panose="02020603050405020304" pitchFamily="18" charset="0"/>
                  <a:cs typeface="Times New Roman" panose="02020603050405020304" pitchFamily="18" charset="0"/>
                </a:endParaRPr>
              </a:p>
              <a:p>
                <a:pPr algn="just"/>
                <a14:m>
                  <m:oMathPara xmlns:m="http://schemas.openxmlformats.org/officeDocument/2006/math">
                    <m:oMathParaPr>
                      <m:jc m:val="centerGroup"/>
                    </m:oMathParaPr>
                    <m:oMath xmlns:m="http://schemas.openxmlformats.org/officeDocument/2006/math">
                      <m:r>
                        <a:rPr lang="en-US" sz="2400">
                          <a:latin typeface="Cambria Math" panose="02040503050406030204"/>
                        </a:rPr>
                        <m:t>=1,74.</m:t>
                      </m:r>
                      <m:sSup>
                        <m:sSupPr>
                          <m:ctrlPr>
                            <a:rPr lang="en-US" sz="2400" i="1">
                              <a:latin typeface="Cambria Math" panose="02040503050406030204" pitchFamily="18" charset="0"/>
                            </a:rPr>
                          </m:ctrlPr>
                        </m:sSupPr>
                        <m:e>
                          <m:r>
                            <a:rPr lang="en-US" sz="2400">
                              <a:latin typeface="Cambria Math" panose="02040503050406030204"/>
                            </a:rPr>
                            <m:t>10</m:t>
                          </m:r>
                        </m:e>
                        <m:sup>
                          <m:r>
                            <a:rPr lang="en-US" sz="2400">
                              <a:latin typeface="Cambria Math" panose="02040503050406030204"/>
                            </a:rPr>
                            <m:t>−4</m:t>
                          </m:r>
                        </m:sup>
                      </m:sSup>
                      <m:r>
                        <a:rPr lang="en-US" sz="2400">
                          <a:latin typeface="Cambria Math" panose="02040503050406030204"/>
                        </a:rPr>
                        <m:t> </m:t>
                      </m:r>
                      <m:r>
                        <m:rPr>
                          <m:sty m:val="p"/>
                        </m:rPr>
                        <a:rPr lang="en-US" sz="2400">
                          <a:latin typeface="Cambria Math" panose="02040503050406030204"/>
                        </a:rPr>
                        <m:t>m</m:t>
                      </m:r>
                      <m:r>
                        <a:rPr lang="en-US" sz="2400">
                          <a:latin typeface="Cambria Math" panose="02040503050406030204"/>
                        </a:rPr>
                        <m:t>/</m:t>
                      </m:r>
                      <m:r>
                        <m:rPr>
                          <m:sty m:val="p"/>
                        </m:rPr>
                        <a:rPr lang="en-US" sz="2400">
                          <a:latin typeface="Cambria Math" panose="02040503050406030204"/>
                        </a:rPr>
                        <m:t>s</m:t>
                      </m:r>
                      <m:r>
                        <a:rPr lang="en-US" sz="2400">
                          <a:latin typeface="Cambria Math" panose="02040503050406030204"/>
                        </a:rPr>
                        <m:t>=0,174 </m:t>
                      </m:r>
                      <m:r>
                        <m:rPr>
                          <m:sty m:val="p"/>
                        </m:rPr>
                        <a:rPr lang="en-US" sz="2400">
                          <a:latin typeface="Cambria Math" panose="02040503050406030204"/>
                        </a:rPr>
                        <m:t>mm</m:t>
                      </m:r>
                      <m:r>
                        <a:rPr lang="en-US" sz="2400">
                          <a:latin typeface="Cambria Math" panose="02040503050406030204"/>
                        </a:rPr>
                        <m:t>/</m:t>
                      </m:r>
                      <m:r>
                        <m:rPr>
                          <m:sty m:val="p"/>
                        </m:rPr>
                        <a:rPr lang="en-US" sz="2400">
                          <a:latin typeface="Cambria Math" panose="02040503050406030204"/>
                        </a:rPr>
                        <m:t>s</m:t>
                      </m:r>
                    </m:oMath>
                  </m:oMathPara>
                </a14:m>
                <a:endParaRPr lang="en-US" sz="2400" dirty="0">
                  <a:latin typeface="Times New Roman" panose="02020603050405020304" pitchFamily="18" charset="0"/>
                  <a:cs typeface="Times New Roman" panose="02020603050405020304" pitchFamily="18" charset="0"/>
                </a:endParaRPr>
              </a:p>
            </p:txBody>
          </p:sp>
        </mc:Choice>
        <mc:Fallback>
          <p:sp>
            <p:nvSpPr>
              <p:cNvPr id="11" name="TextBox 10"/>
              <p:cNvSpPr txBox="1">
                <a:spLocks noRot="1" noChangeAspect="1" noMove="1" noResize="1" noEditPoints="1" noAdjustHandles="1" noChangeArrowheads="1" noChangeShapeType="1" noTextEdit="1"/>
              </p:cNvSpPr>
              <p:nvPr/>
            </p:nvSpPr>
            <p:spPr>
              <a:xfrm>
                <a:off x="4267200" y="2401112"/>
                <a:ext cx="6032770" cy="4057201"/>
              </a:xfrm>
              <a:prstGeom prst="rect">
                <a:avLst/>
              </a:prstGeom>
              <a:blipFill>
                <a:blip r:embed="rId2"/>
                <a:stretch>
                  <a:fillRect l="-1515" t="-1203" r="-1414" b="-1353"/>
                </a:stretch>
              </a:blipFill>
            </p:spPr>
            <p:txBody>
              <a:bodyPr/>
              <a:lstStyle/>
              <a:p>
                <a:r>
                  <a:rPr lang="en-US">
                    <a:noFill/>
                  </a:rPr>
                  <a:t> </a:t>
                </a:r>
              </a:p>
            </p:txBody>
          </p:sp>
        </mc:Fallback>
      </mc:AlternateContent>
      <p:sp>
        <p:nvSpPr>
          <p:cNvPr id="13" name="Rectangle 12"/>
          <p:cNvSpPr/>
          <p:nvPr/>
        </p:nvSpPr>
        <p:spPr>
          <a:xfrm>
            <a:off x="4969043" y="85424"/>
            <a:ext cx="2314543" cy="646331"/>
          </a:xfrm>
          <a:prstGeom prst="rect">
            <a:avLst/>
          </a:prstGeom>
          <a:noFill/>
        </p:spPr>
        <p:txBody>
          <a:bodyPr wrap="none" lIns="91440" tIns="45720" rIns="91440" bIns="45720">
            <a:spAutoFit/>
          </a:bodyPr>
          <a:lstStyle/>
          <a:p>
            <a:pPr algn="ctr"/>
            <a:r>
              <a:rPr lang="en-US" sz="36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Vận</a:t>
            </a:r>
            <a:r>
              <a:rPr lang="en-US"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36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dụng</a:t>
            </a:r>
            <a:endParaRPr lang="en-US"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xEl>
                                              <p:pRg st="0" end="0"/>
                                            </p:txEl>
                                          </p:spTgt>
                                        </p:tgtEl>
                                        <p:attrNameLst>
                                          <p:attrName>style.visibility</p:attrName>
                                        </p:attrNameLst>
                                      </p:cBhvr>
                                      <p:to>
                                        <p:strVal val="visible"/>
                                      </p:to>
                                    </p:set>
                                    <p:anim calcmode="lin" valueType="num">
                                      <p:cBhvr additive="base">
                                        <p:cTn id="19"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
                                            <p:txEl>
                                              <p:pRg st="0" end="0"/>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xEl>
                                              <p:pRg st="1" end="1"/>
                                            </p:txEl>
                                          </p:spTgt>
                                        </p:tgtEl>
                                        <p:attrNameLst>
                                          <p:attrName>style.visibility</p:attrName>
                                        </p:attrNameLst>
                                      </p:cBhvr>
                                      <p:to>
                                        <p:strVal val="visible"/>
                                      </p:to>
                                    </p:set>
                                    <p:anim calcmode="lin" valueType="num">
                                      <p:cBhvr additive="base">
                                        <p:cTn id="23"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1">
                                            <p:txEl>
                                              <p:pRg st="1" end="1"/>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1">
                                            <p:txEl>
                                              <p:pRg st="2" end="2"/>
                                            </p:txEl>
                                          </p:spTgt>
                                        </p:tgtEl>
                                        <p:attrNameLst>
                                          <p:attrName>style.visibility</p:attrName>
                                        </p:attrNameLst>
                                      </p:cBhvr>
                                      <p:to>
                                        <p:strVal val="visible"/>
                                      </p:to>
                                    </p:set>
                                    <p:anim calcmode="lin" valueType="num">
                                      <p:cBhvr additive="base">
                                        <p:cTn id="27"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1">
                                            <p:txEl>
                                              <p:pRg st="3" end="3"/>
                                            </p:txEl>
                                          </p:spTgt>
                                        </p:tgtEl>
                                        <p:attrNameLst>
                                          <p:attrName>style.visibility</p:attrName>
                                        </p:attrNameLst>
                                      </p:cBhvr>
                                      <p:to>
                                        <p:strVal val="visible"/>
                                      </p:to>
                                    </p:set>
                                    <p:animEffect transition="in" filter="fade">
                                      <p:cBhvr>
                                        <p:cTn id="33" dur="1000"/>
                                        <p:tgtEl>
                                          <p:spTgt spid="11">
                                            <p:txEl>
                                              <p:pRg st="3" end="3"/>
                                            </p:txEl>
                                          </p:spTgt>
                                        </p:tgtEl>
                                      </p:cBhvr>
                                    </p:animEffect>
                                    <p:anim calcmode="lin" valueType="num">
                                      <p:cBhvr>
                                        <p:cTn id="34" dur="1000" fill="hold"/>
                                        <p:tgtEl>
                                          <p:spTgt spid="11">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11">
                                            <p:txEl>
                                              <p:pRg st="4" end="4"/>
                                            </p:txEl>
                                          </p:spTgt>
                                        </p:tgtEl>
                                        <p:attrNameLst>
                                          <p:attrName>style.visibility</p:attrName>
                                        </p:attrNameLst>
                                      </p:cBhvr>
                                      <p:to>
                                        <p:strVal val="visible"/>
                                      </p:to>
                                    </p:set>
                                    <p:animEffect transition="in" filter="barn(inVertical)">
                                      <p:cBhvr>
                                        <p:cTn id="40" dur="500"/>
                                        <p:tgtEl>
                                          <p:spTgt spid="11">
                                            <p:txEl>
                                              <p:pRg st="4" end="4"/>
                                            </p:txEl>
                                          </p:spTgt>
                                        </p:tgtEl>
                                      </p:cBhvr>
                                    </p:animEffect>
                                  </p:childTnLst>
                                </p:cTn>
                              </p:par>
                              <p:par>
                                <p:cTn id="41" presetID="16" presetClass="entr" presetSubtype="21" fill="hold" nodeType="withEffect">
                                  <p:stCondLst>
                                    <p:cond delay="0"/>
                                  </p:stCondLst>
                                  <p:childTnLst>
                                    <p:set>
                                      <p:cBhvr>
                                        <p:cTn id="42" dur="1" fill="hold">
                                          <p:stCondLst>
                                            <p:cond delay="0"/>
                                          </p:stCondLst>
                                        </p:cTn>
                                        <p:tgtEl>
                                          <p:spTgt spid="11">
                                            <p:txEl>
                                              <p:pRg st="5" end="5"/>
                                            </p:txEl>
                                          </p:spTgt>
                                        </p:tgtEl>
                                        <p:attrNameLst>
                                          <p:attrName>style.visibility</p:attrName>
                                        </p:attrNameLst>
                                      </p:cBhvr>
                                      <p:to>
                                        <p:strVal val="visible"/>
                                      </p:to>
                                    </p:set>
                                    <p:animEffect transition="in" filter="barn(inVertical)">
                                      <p:cBhvr>
                                        <p:cTn id="43" dur="500"/>
                                        <p:tgtEl>
                                          <p:spTgt spid="11">
                                            <p:txEl>
                                              <p:pRg st="5" end="5"/>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nodeType="clickEffect">
                                  <p:stCondLst>
                                    <p:cond delay="0"/>
                                  </p:stCondLst>
                                  <p:childTnLst>
                                    <p:set>
                                      <p:cBhvr>
                                        <p:cTn id="47" dur="1" fill="hold">
                                          <p:stCondLst>
                                            <p:cond delay="0"/>
                                          </p:stCondLst>
                                        </p:cTn>
                                        <p:tgtEl>
                                          <p:spTgt spid="11">
                                            <p:txEl>
                                              <p:pRg st="6" end="6"/>
                                            </p:txEl>
                                          </p:spTgt>
                                        </p:tgtEl>
                                        <p:attrNameLst>
                                          <p:attrName>style.visibility</p:attrName>
                                        </p:attrNameLst>
                                      </p:cBhvr>
                                      <p:to>
                                        <p:strVal val="visible"/>
                                      </p:to>
                                    </p:set>
                                    <p:animEffect transition="in" filter="wipe(down)">
                                      <p:cBhvr>
                                        <p:cTn id="48" dur="500"/>
                                        <p:tgtEl>
                                          <p:spTgt spid="11">
                                            <p:txEl>
                                              <p:pRg st="6" end="6"/>
                                            </p:txEl>
                                          </p:spTgt>
                                        </p:tgtEl>
                                      </p:cBhvr>
                                    </p:animEffect>
                                  </p:childTnLst>
                                </p:cTn>
                              </p:par>
                              <p:par>
                                <p:cTn id="49" presetID="22" presetClass="entr" presetSubtype="4" fill="hold" nodeType="withEffect">
                                  <p:stCondLst>
                                    <p:cond delay="0"/>
                                  </p:stCondLst>
                                  <p:childTnLst>
                                    <p:set>
                                      <p:cBhvr>
                                        <p:cTn id="50" dur="1" fill="hold">
                                          <p:stCondLst>
                                            <p:cond delay="0"/>
                                          </p:stCondLst>
                                        </p:cTn>
                                        <p:tgtEl>
                                          <p:spTgt spid="11">
                                            <p:txEl>
                                              <p:pRg st="7" end="7"/>
                                            </p:txEl>
                                          </p:spTgt>
                                        </p:tgtEl>
                                        <p:attrNameLst>
                                          <p:attrName>style.visibility</p:attrName>
                                        </p:attrNameLst>
                                      </p:cBhvr>
                                      <p:to>
                                        <p:strVal val="visible"/>
                                      </p:to>
                                    </p:set>
                                    <p:animEffect transition="in" filter="wipe(down)">
                                      <p:cBhvr>
                                        <p:cTn id="51" dur="500"/>
                                        <p:tgtEl>
                                          <p:spTgt spid="11">
                                            <p:txEl>
                                              <p:pRg st="7" end="7"/>
                                            </p:txEl>
                                          </p:spTgt>
                                        </p:tgtEl>
                                      </p:cBhvr>
                                    </p:animEffect>
                                  </p:childTnLst>
                                </p:cTn>
                              </p:par>
                              <p:par>
                                <p:cTn id="52" presetID="22" presetClass="entr" presetSubtype="4" fill="hold" nodeType="withEffect">
                                  <p:stCondLst>
                                    <p:cond delay="0"/>
                                  </p:stCondLst>
                                  <p:childTnLst>
                                    <p:set>
                                      <p:cBhvr>
                                        <p:cTn id="53" dur="1" fill="hold">
                                          <p:stCondLst>
                                            <p:cond delay="0"/>
                                          </p:stCondLst>
                                        </p:cTn>
                                        <p:tgtEl>
                                          <p:spTgt spid="11">
                                            <p:txEl>
                                              <p:pRg st="8" end="8"/>
                                            </p:txEl>
                                          </p:spTgt>
                                        </p:tgtEl>
                                        <p:attrNameLst>
                                          <p:attrName>style.visibility</p:attrName>
                                        </p:attrNameLst>
                                      </p:cBhvr>
                                      <p:to>
                                        <p:strVal val="visible"/>
                                      </p:to>
                                    </p:set>
                                    <p:animEffect transition="in" filter="wipe(down)">
                                      <p:cBhvr>
                                        <p:cTn id="54" dur="500"/>
                                        <p:tgtEl>
                                          <p:spTgt spid="1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17970" y="762000"/>
            <a:ext cx="8382000" cy="1219200"/>
          </a:xfrm>
          <a:prstGeom prst="rect">
            <a:avLst/>
          </a:prstGeom>
          <a:solidFill>
            <a:schemeClr val="accent6">
              <a:lumMod val="40000"/>
              <a:lumOff val="60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400" b="1" dirty="0" err="1">
                <a:solidFill>
                  <a:schemeClr val="tx1"/>
                </a:solidFill>
                <a:latin typeface="Times New Roman" panose="02020603050405020304" pitchFamily="18" charset="0"/>
                <a:cs typeface="Times New Roman" panose="02020603050405020304" pitchFamily="18" charset="0"/>
              </a:rPr>
              <a:t>Câu</a:t>
            </a:r>
            <a:r>
              <a:rPr lang="en-US" sz="2400" b="1" dirty="0">
                <a:solidFill>
                  <a:schemeClr val="tx1"/>
                </a:solidFill>
                <a:latin typeface="Times New Roman" panose="02020603050405020304" pitchFamily="18" charset="0"/>
                <a:cs typeface="Times New Roman" panose="02020603050405020304" pitchFamily="18" charset="0"/>
              </a:rPr>
              <a:t> </a:t>
            </a:r>
            <a:r>
              <a:rPr lang="vi-VN" sz="2400" b="1" dirty="0">
                <a:solidFill>
                  <a:schemeClr val="tx1"/>
                </a:solidFill>
                <a:latin typeface="Times New Roman" panose="02020603050405020304" pitchFamily="18" charset="0"/>
                <a:cs typeface="Times New Roman" panose="02020603050405020304" pitchFamily="18" charset="0"/>
              </a:rPr>
              <a:t>4: </a:t>
            </a:r>
            <a:r>
              <a:rPr lang="en-US" sz="2400" dirty="0" err="1">
                <a:solidFill>
                  <a:schemeClr val="tx1"/>
                </a:solidFill>
                <a:latin typeface="Times New Roman" panose="02020603050405020304" pitchFamily="18" charset="0"/>
                <a:cs typeface="Times New Roman" panose="02020603050405020304" pitchFamily="18" charset="0"/>
              </a:rPr>
              <a:t>Một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đồng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hồ</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treo</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tường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có</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kim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phút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dài</a:t>
            </a:r>
            <a:r>
              <a:rPr lang="en-US" sz="2400" dirty="0">
                <a:solidFill>
                  <a:schemeClr val="tx1"/>
                </a:solidFill>
                <a:latin typeface="Times New Roman" panose="02020603050405020304" pitchFamily="18" charset="0"/>
                <a:cs typeface="Times New Roman" panose="02020603050405020304" pitchFamily="18" charset="0"/>
              </a:rPr>
              <a:t> 10 cm </a:t>
            </a:r>
            <a:r>
              <a:rPr lang="en-US" sz="2400" dirty="0" err="1">
                <a:solidFill>
                  <a:schemeClr val="tx1"/>
                </a:solidFill>
                <a:latin typeface="Times New Roman" panose="02020603050405020304" pitchFamily="18" charset="0"/>
                <a:cs typeface="Times New Roman" panose="02020603050405020304" pitchFamily="18" charset="0"/>
              </a:rPr>
              <a:t>và</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kim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giờ</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dài</a:t>
            </a:r>
            <a:r>
              <a:rPr lang="en-US" sz="2400" dirty="0">
                <a:solidFill>
                  <a:schemeClr val="tx1"/>
                </a:solidFill>
                <a:latin typeface="Times New Roman" panose="02020603050405020304" pitchFamily="18" charset="0"/>
                <a:cs typeface="Times New Roman" panose="02020603050405020304" pitchFamily="18" charset="0"/>
              </a:rPr>
              <a:t> 8 cm. Cho </a:t>
            </a:r>
            <a:r>
              <a:rPr lang="en-US" sz="2400" dirty="0" err="1">
                <a:solidFill>
                  <a:schemeClr val="tx1"/>
                </a:solidFill>
                <a:latin typeface="Times New Roman" panose="02020603050405020304" pitchFamily="18" charset="0"/>
                <a:cs typeface="Times New Roman" panose="02020603050405020304" pitchFamily="18" charset="0"/>
              </a:rPr>
              <a:t>rằng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các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kim</a:t>
            </a:r>
            <a:r>
              <a:rPr lang="en-US" sz="2400" dirty="0">
                <a:solidFill>
                  <a:schemeClr val="tx1"/>
                </a:solidFill>
                <a:latin typeface="Times New Roman" panose="02020603050405020304" pitchFamily="18" charset="0"/>
                <a:cs typeface="Times New Roman" panose="02020603050405020304" pitchFamily="18" charset="0"/>
              </a:rPr>
              <a:t> quay </a:t>
            </a:r>
            <a:r>
              <a:rPr lang="en-US" sz="2400" dirty="0" err="1">
                <a:solidFill>
                  <a:schemeClr val="tx1"/>
                </a:solidFill>
                <a:latin typeface="Times New Roman" panose="02020603050405020304" pitchFamily="18" charset="0"/>
                <a:cs typeface="Times New Roman" panose="02020603050405020304" pitchFamily="18" charset="0"/>
              </a:rPr>
              <a:t>đều</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Tính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tốc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độ</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dài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và</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tốc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độ</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góc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của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điểm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đầu</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hai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kim</a:t>
            </a:r>
            <a:r>
              <a:rPr lang="en-US" sz="2400" dirty="0">
                <a:solidFill>
                  <a:schemeClr val="tx1"/>
                </a:solidFill>
                <a:latin typeface="Times New Roman" panose="02020603050405020304" pitchFamily="18" charset="0"/>
                <a:cs typeface="Times New Roman" panose="02020603050405020304" pitchFamily="18" charset="0"/>
              </a:rPr>
              <a:t>.</a:t>
            </a:r>
          </a:p>
        </p:txBody>
      </p:sp>
      <p:sp>
        <p:nvSpPr>
          <p:cNvPr id="4" name="TextBox 3"/>
          <p:cNvSpPr txBox="1"/>
          <p:nvPr/>
        </p:nvSpPr>
        <p:spPr>
          <a:xfrm>
            <a:off x="1797185" y="2209801"/>
            <a:ext cx="2146570" cy="1200329"/>
          </a:xfrm>
          <a:prstGeom prst="rect">
            <a:avLst/>
          </a:prstGeom>
          <a:noFill/>
        </p:spPr>
        <p:txBody>
          <a:bodyPr wrap="square" rtlCol="0">
            <a:spAutoFit/>
          </a:bodyPr>
          <a:lstStyle/>
          <a:p>
            <a:r>
              <a:rPr lang="en-US" sz="2400" b="1" u="sng" dirty="0" err="1">
                <a:latin typeface="Times New Roman" panose="02020603050405020304" pitchFamily="18" charset="0"/>
                <a:cs typeface="Times New Roman" panose="02020603050405020304" pitchFamily="18" charset="0"/>
              </a:rPr>
              <a:t>Tóm</a:t>
            </a:r>
            <a:r>
              <a:rPr lang="en-US" sz="2400" b="1" u="sng" dirty="0">
                <a:latin typeface="Times New Roman" panose="02020603050405020304" pitchFamily="18" charset="0"/>
                <a:cs typeface="Times New Roman" panose="02020603050405020304" pitchFamily="18" charset="0"/>
              </a:rPr>
              <a:t> </a:t>
            </a:r>
            <a:r>
              <a:rPr lang="en-US" sz="2400" b="1" u="sng" dirty="0" err="1">
                <a:latin typeface="Times New Roman" panose="02020603050405020304" pitchFamily="18" charset="0"/>
                <a:cs typeface="Times New Roman" panose="02020603050405020304" pitchFamily="18" charset="0"/>
              </a:rPr>
              <a:t>tắt</a:t>
            </a:r>
            <a:r>
              <a:rPr lang="en-US" sz="2400" b="1" u="sng" dirty="0">
                <a:latin typeface="Times New Roman" panose="02020603050405020304" pitchFamily="18" charset="0"/>
                <a:cs typeface="Times New Roman" panose="02020603050405020304" pitchFamily="18" charset="0"/>
              </a:rPr>
              <a:t>:</a:t>
            </a:r>
          </a:p>
          <a:p>
            <a:r>
              <a:rPr lang="en-US" sz="2400" dirty="0" err="1">
                <a:latin typeface="Times New Roman" panose="02020603050405020304" pitchFamily="18" charset="0"/>
                <a:cs typeface="Times New Roman" panose="02020603050405020304" pitchFamily="18" charset="0"/>
              </a:rPr>
              <a:t>r</a:t>
            </a:r>
            <a:r>
              <a:rPr lang="en-US" sz="2400" baseline="-25000" dirty="0" err="1">
                <a:latin typeface="Times New Roman" panose="02020603050405020304" pitchFamily="18" charset="0"/>
                <a:cs typeface="Times New Roman" panose="02020603050405020304" pitchFamily="18" charset="0"/>
              </a:rPr>
              <a:t>p</a:t>
            </a:r>
            <a:r>
              <a:rPr lang="en-US" sz="2400" dirty="0">
                <a:latin typeface="Times New Roman" panose="02020603050405020304" pitchFamily="18" charset="0"/>
                <a:cs typeface="Times New Roman" panose="02020603050405020304" pitchFamily="18" charset="0"/>
              </a:rPr>
              <a:t>=10cm=0,1m</a:t>
            </a:r>
          </a:p>
          <a:p>
            <a:r>
              <a:rPr lang="en-US" sz="2400" dirty="0" err="1">
                <a:latin typeface="Times New Roman" panose="02020603050405020304" pitchFamily="18" charset="0"/>
                <a:cs typeface="Times New Roman" panose="02020603050405020304" pitchFamily="18" charset="0"/>
              </a:rPr>
              <a:t>r</a:t>
            </a:r>
            <a:r>
              <a:rPr lang="en-US" sz="2400" baseline="-25000" dirty="0" err="1">
                <a:latin typeface="Times New Roman" panose="02020603050405020304" pitchFamily="18" charset="0"/>
                <a:cs typeface="Times New Roman" panose="02020603050405020304" pitchFamily="18" charset="0"/>
              </a:rPr>
              <a:t>g</a:t>
            </a:r>
            <a:r>
              <a:rPr lang="en-US" sz="2400" dirty="0">
                <a:latin typeface="Times New Roman" panose="02020603050405020304" pitchFamily="18" charset="0"/>
                <a:cs typeface="Times New Roman" panose="02020603050405020304" pitchFamily="18" charset="0"/>
              </a:rPr>
              <a:t>=8cm=0,08m</a:t>
            </a:r>
          </a:p>
        </p:txBody>
      </p:sp>
      <p:cxnSp>
        <p:nvCxnSpPr>
          <p:cNvPr id="6" name="Straight Connector 5"/>
          <p:cNvCxnSpPr/>
          <p:nvPr/>
        </p:nvCxnSpPr>
        <p:spPr>
          <a:xfrm>
            <a:off x="1752600" y="3533984"/>
            <a:ext cx="2070370" cy="0"/>
          </a:xfrm>
          <a:prstGeom prst="line">
            <a:avLst/>
          </a:prstGeom>
          <a:ln w="19050"/>
        </p:spPr>
        <p:style>
          <a:lnRef idx="1">
            <a:schemeClr val="dk1"/>
          </a:lnRef>
          <a:fillRef idx="0">
            <a:schemeClr val="dk1"/>
          </a:fillRef>
          <a:effectRef idx="0">
            <a:schemeClr val="dk1"/>
          </a:effectRef>
          <a:fontRef idx="minor">
            <a:schemeClr val="tx1"/>
          </a:fontRef>
        </p:style>
      </p:cxnSp>
      <p:sp>
        <p:nvSpPr>
          <p:cNvPr id="7" name="TextBox 6"/>
          <p:cNvSpPr txBox="1"/>
          <p:nvPr/>
        </p:nvSpPr>
        <p:spPr>
          <a:xfrm>
            <a:off x="2005520" y="3576401"/>
            <a:ext cx="1817451" cy="1569660"/>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v</a:t>
            </a:r>
            <a:r>
              <a:rPr lang="en-US" sz="2400" baseline="-25000" dirty="0" err="1">
                <a:latin typeface="Times New Roman" panose="02020603050405020304" pitchFamily="18" charset="0"/>
                <a:cs typeface="Times New Roman" panose="02020603050405020304" pitchFamily="18" charset="0"/>
              </a:rPr>
              <a:t>p</a:t>
            </a:r>
            <a:r>
              <a:rPr lang="en-US" sz="2400" baseline="-25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a:t>
            </a:r>
          </a:p>
          <a:p>
            <a:r>
              <a:rPr lang="en-US" sz="2400" dirty="0" err="1">
                <a:latin typeface="Times New Roman" panose="02020603050405020304" pitchFamily="18" charset="0"/>
                <a:cs typeface="Times New Roman" panose="02020603050405020304" pitchFamily="18" charset="0"/>
              </a:rPr>
              <a:t>ω</a:t>
            </a:r>
            <a:r>
              <a:rPr lang="en-US" sz="2400" baseline="-25000" dirty="0" err="1">
                <a:latin typeface="Times New Roman" panose="02020603050405020304" pitchFamily="18" charset="0"/>
                <a:cs typeface="Times New Roman" panose="02020603050405020304" pitchFamily="18" charset="0"/>
              </a:rPr>
              <a:t>p</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v</a:t>
            </a:r>
            <a:r>
              <a:rPr lang="en-US" sz="2400" baseline="-25000" dirty="0">
                <a:latin typeface="Times New Roman" panose="02020603050405020304" pitchFamily="18" charset="0"/>
                <a:cs typeface="Times New Roman" panose="02020603050405020304" pitchFamily="18" charset="0"/>
              </a:rPr>
              <a:t>g</a:t>
            </a:r>
            <a:r>
              <a:rPr lang="en-US" sz="2400" dirty="0">
                <a:latin typeface="Times New Roman" panose="02020603050405020304" pitchFamily="18" charset="0"/>
                <a:cs typeface="Times New Roman" panose="02020603050405020304" pitchFamily="18" charset="0"/>
              </a:rPr>
              <a:t>=?</a:t>
            </a:r>
          </a:p>
          <a:p>
            <a:r>
              <a:rPr lang="en-US" sz="2400" dirty="0" err="1">
                <a:latin typeface="Times New Roman" panose="02020603050405020304" pitchFamily="18" charset="0"/>
                <a:cs typeface="Times New Roman" panose="02020603050405020304" pitchFamily="18" charset="0"/>
              </a:rPr>
              <a:t>ω</a:t>
            </a:r>
            <a:r>
              <a:rPr lang="en-US" sz="2400" baseline="-25000" dirty="0" err="1">
                <a:latin typeface="Times New Roman" panose="02020603050405020304" pitchFamily="18" charset="0"/>
                <a:cs typeface="Times New Roman" panose="02020603050405020304" pitchFamily="18" charset="0"/>
              </a:rPr>
              <a:t>g</a:t>
            </a:r>
            <a:r>
              <a:rPr lang="en-US" sz="2400" dirty="0">
                <a:latin typeface="Times New Roman" panose="02020603050405020304" pitchFamily="18" charset="0"/>
                <a:cs typeface="Times New Roman" panose="02020603050405020304" pitchFamily="18" charset="0"/>
              </a:rPr>
              <a:t>=?</a:t>
            </a:r>
          </a:p>
        </p:txBody>
      </p:sp>
      <p:cxnSp>
        <p:nvCxnSpPr>
          <p:cNvPr id="9" name="Straight Connector 8"/>
          <p:cNvCxnSpPr/>
          <p:nvPr/>
        </p:nvCxnSpPr>
        <p:spPr>
          <a:xfrm>
            <a:off x="3962400" y="2362200"/>
            <a:ext cx="38100" cy="3882944"/>
          </a:xfrm>
          <a:prstGeom prst="line">
            <a:avLst/>
          </a:prstGeom>
          <a:ln w="57150"/>
        </p:spPr>
        <p:style>
          <a:lnRef idx="1">
            <a:schemeClr val="accent4"/>
          </a:lnRef>
          <a:fillRef idx="0">
            <a:schemeClr val="accent4"/>
          </a:fillRef>
          <a:effectRef idx="0">
            <a:schemeClr val="accent4"/>
          </a:effectRef>
          <a:fontRef idx="minor">
            <a:schemeClr val="tx1"/>
          </a:fontRef>
        </p:style>
      </p:cxnSp>
      <mc:AlternateContent xmlns:mc="http://schemas.openxmlformats.org/markup-compatibility/2006">
        <mc:Choice xmlns:a14="http://schemas.microsoft.com/office/drawing/2010/main" Requires="a14">
          <p:sp>
            <p:nvSpPr>
              <p:cNvPr id="11" name="TextBox 10"/>
              <p:cNvSpPr txBox="1"/>
              <p:nvPr/>
            </p:nvSpPr>
            <p:spPr>
              <a:xfrm>
                <a:off x="4267200" y="2401112"/>
                <a:ext cx="6032770" cy="4057201"/>
              </a:xfrm>
              <a:prstGeom prst="rect">
                <a:avLst/>
              </a:prstGeom>
              <a:noFill/>
            </p:spPr>
            <p:txBody>
              <a:bodyPr wrap="square" rtlCol="0">
                <a:spAutoFit/>
              </a:bodyPr>
              <a:lstStyle/>
              <a:p>
                <a:pPr algn="ctr"/>
                <a:r>
                  <a:rPr lang="en-US" sz="2400" b="1" u="sng" dirty="0">
                    <a:latin typeface="Times New Roman" panose="02020603050405020304" pitchFamily="18" charset="0"/>
                    <a:cs typeface="Times New Roman" panose="02020603050405020304" pitchFamily="18" charset="0"/>
                  </a:rPr>
                  <a:t>Giải</a:t>
                </a:r>
              </a:p>
              <a:p>
                <a:pPr algn="just"/>
                <a:r>
                  <a:rPr lang="en-US" sz="2400" b="1" dirty="0">
                    <a:latin typeface="Times New Roman" panose="02020603050405020304" pitchFamily="18" charset="0"/>
                    <a:cs typeface="Times New Roman" panose="02020603050405020304" pitchFamily="18" charset="0"/>
                  </a:rPr>
                  <a:t>Kim </a:t>
                </a:r>
                <a:r>
                  <a:rPr lang="en-US" sz="2400" b="1" dirty="0" err="1">
                    <a:latin typeface="Times New Roman" panose="02020603050405020304" pitchFamily="18" charset="0"/>
                    <a:cs typeface="Times New Roman" panose="02020603050405020304" pitchFamily="18" charset="0"/>
                  </a:rPr>
                  <a:t>giờ</a:t>
                </a:r>
                <a:endParaRPr lang="en-US" sz="2400" b="1"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a:t>
                </a:r>
                <a:r>
                  <a:rPr lang="en-US" sz="2400" baseline="-25000" dirty="0" err="1">
                    <a:latin typeface="Times New Roman" panose="02020603050405020304" pitchFamily="18" charset="0"/>
                    <a:cs typeface="Times New Roman" panose="02020603050405020304" pitchFamily="18" charset="0"/>
                  </a:rPr>
                  <a:t>g</a:t>
                </a:r>
                <a:r>
                  <a:rPr lang="en-US" sz="2400" baseline="-25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0,08m</a:t>
                </a:r>
              </a:p>
              <a:p>
                <a:pPr algn="just"/>
                <a:r>
                  <a:rPr lang="en-US" sz="2400" dirty="0">
                    <a:latin typeface="Times New Roman" panose="02020603050405020304" pitchFamily="18" charset="0"/>
                    <a:cs typeface="Times New Roman" panose="02020603050405020304" pitchFamily="18" charset="0"/>
                  </a:rPr>
                  <a:t>- Kim </a:t>
                </a:r>
                <a:r>
                  <a:rPr lang="en-US" sz="2400" dirty="0" err="1">
                    <a:latin typeface="Times New Roman" panose="02020603050405020304" pitchFamily="18" charset="0"/>
                    <a:cs typeface="Times New Roman" panose="02020603050405020304" pitchFamily="18" charset="0"/>
                  </a:rPr>
                  <a:t>giờ</a:t>
                </a:r>
                <a:r>
                  <a:rPr lang="en-US" sz="2400" dirty="0">
                    <a:latin typeface="Times New Roman" panose="02020603050405020304" pitchFamily="18" charset="0"/>
                    <a:cs typeface="Times New Roman" panose="02020603050405020304" pitchFamily="18" charset="0"/>
                  </a:rPr>
                  <a:t> quay 1 </a:t>
                </a:r>
                <a:r>
                  <a:rPr lang="en-US" sz="2400" dirty="0" err="1">
                    <a:latin typeface="Times New Roman" panose="02020603050405020304" pitchFamily="18" charset="0"/>
                    <a:cs typeface="Times New Roman" panose="02020603050405020304" pitchFamily="18" charset="0"/>
                  </a:rPr>
                  <a:t>vòng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hết</a:t>
                </a:r>
                <a:r>
                  <a:rPr lang="en-US" sz="2400" dirty="0">
                    <a:latin typeface="Times New Roman" panose="02020603050405020304" pitchFamily="18" charset="0"/>
                    <a:cs typeface="Times New Roman" panose="02020603050405020304" pitchFamily="18" charset="0"/>
                  </a:rPr>
                  <a:t> 12 </a:t>
                </a:r>
                <a:r>
                  <a:rPr lang="en-US" sz="2400" dirty="0" err="1">
                    <a:latin typeface="Times New Roman" panose="02020603050405020304" pitchFamily="18" charset="0"/>
                    <a:cs typeface="Times New Roman" panose="02020603050405020304" pitchFamily="18" charset="0"/>
                  </a:rPr>
                  <a:t>giờ</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kì</a:t>
                </a:r>
                <a:r>
                  <a:rPr lang="en-US" sz="2400" dirty="0">
                    <a:latin typeface="Times New Roman" panose="02020603050405020304" pitchFamily="18" charset="0"/>
                    <a:cs typeface="Times New Roman" panose="02020603050405020304" pitchFamily="18" charset="0"/>
                  </a:rPr>
                  <a:t> quay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kim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phút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a:t>
                </a:r>
                <a:r>
                  <a:rPr lang="en-US" sz="2400" baseline="-25000" dirty="0" err="1">
                    <a:latin typeface="Times New Roman" panose="02020603050405020304" pitchFamily="18" charset="0"/>
                    <a:cs typeface="Times New Roman" panose="02020603050405020304" pitchFamily="18" charset="0"/>
                  </a:rPr>
                  <a:t>g</a:t>
                </a:r>
                <a:r>
                  <a:rPr lang="en-US" sz="2400" baseline="-25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12h = 43200s </a:t>
                </a:r>
              </a:p>
              <a:p>
                <a:pPr algn="just"/>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Tốc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góc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kim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giờ</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a:t>
                </a:r>
              </a:p>
              <a:p>
                <a:pPr algn="ctr"/>
                <a14:m>
                  <m:oMath xmlns:m="http://schemas.openxmlformats.org/officeDocument/2006/math">
                    <m:sSub>
                      <m:sSubPr>
                        <m:ctrlPr>
                          <a:rPr lang="en-US" sz="2400" i="1">
                            <a:latin typeface="Cambria Math" panose="02040503050406030204" pitchFamily="18" charset="0"/>
                          </a:rPr>
                        </m:ctrlPr>
                      </m:sSubPr>
                      <m:e>
                        <m:r>
                          <m:rPr>
                            <m:sty m:val="p"/>
                          </m:rPr>
                          <a:rPr lang="en-US" sz="2400">
                            <a:latin typeface="Cambria Math" panose="02040503050406030204"/>
                            <a:ea typeface="Cambria Math" panose="02040503050406030204"/>
                          </a:rPr>
                          <m:t>ω</m:t>
                        </m:r>
                      </m:e>
                      <m:sub>
                        <m:r>
                          <m:rPr>
                            <m:sty m:val="p"/>
                          </m:rPr>
                          <a:rPr lang="en-US" sz="2400">
                            <a:latin typeface="Cambria Math" panose="02040503050406030204"/>
                          </a:rPr>
                          <m:t>g</m:t>
                        </m:r>
                      </m:sub>
                    </m:sSub>
                    <m:r>
                      <a:rPr lang="en-US" sz="2400">
                        <a:latin typeface="Cambria Math" panose="02040503050406030204"/>
                      </a:rPr>
                      <m:t>=</m:t>
                    </m:r>
                    <m:f>
                      <m:fPr>
                        <m:ctrlPr>
                          <a:rPr lang="en-US" sz="2400" i="1">
                            <a:latin typeface="Cambria Math" panose="02040503050406030204" pitchFamily="18" charset="0"/>
                          </a:rPr>
                        </m:ctrlPr>
                      </m:fPr>
                      <m:num>
                        <m:r>
                          <a:rPr lang="en-US" sz="2400">
                            <a:latin typeface="Cambria Math" panose="02040503050406030204"/>
                          </a:rPr>
                          <m:t>2</m:t>
                        </m:r>
                        <m:r>
                          <m:rPr>
                            <m:sty m:val="p"/>
                          </m:rPr>
                          <a:rPr lang="en-US" sz="2400">
                            <a:latin typeface="Cambria Math" panose="02040503050406030204"/>
                            <a:ea typeface="Cambria Math" panose="02040503050406030204"/>
                          </a:rPr>
                          <m:t>π</m:t>
                        </m:r>
                      </m:num>
                      <m:den>
                        <m:sSub>
                          <m:sSubPr>
                            <m:ctrlPr>
                              <a:rPr lang="en-US" sz="2400" i="1">
                                <a:latin typeface="Cambria Math" panose="02040503050406030204" pitchFamily="18" charset="0"/>
                              </a:rPr>
                            </m:ctrlPr>
                          </m:sSubPr>
                          <m:e>
                            <m:r>
                              <m:rPr>
                                <m:sty m:val="p"/>
                              </m:rPr>
                              <a:rPr lang="en-US" sz="2400">
                                <a:latin typeface="Cambria Math" panose="02040503050406030204"/>
                              </a:rPr>
                              <m:t>T</m:t>
                            </m:r>
                          </m:e>
                          <m:sub>
                            <m:r>
                              <m:rPr>
                                <m:sty m:val="p"/>
                              </m:rPr>
                              <a:rPr lang="en-US" sz="2400">
                                <a:latin typeface="Cambria Math" panose="02040503050406030204"/>
                              </a:rPr>
                              <m:t>g</m:t>
                            </m:r>
                          </m:sub>
                        </m:sSub>
                      </m:den>
                    </m:f>
                    <m:r>
                      <a:rPr lang="en-US" sz="2400">
                        <a:latin typeface="Cambria Math" panose="02040503050406030204"/>
                      </a:rPr>
                      <m:t>=</m:t>
                    </m:r>
                    <m:f>
                      <m:fPr>
                        <m:ctrlPr>
                          <a:rPr lang="en-US" sz="2400" i="1">
                            <a:latin typeface="Cambria Math" panose="02040503050406030204" pitchFamily="18" charset="0"/>
                          </a:rPr>
                        </m:ctrlPr>
                      </m:fPr>
                      <m:num>
                        <m:r>
                          <a:rPr lang="en-US" sz="2400">
                            <a:latin typeface="Cambria Math" panose="02040503050406030204"/>
                          </a:rPr>
                          <m:t>2</m:t>
                        </m:r>
                        <m:r>
                          <m:rPr>
                            <m:sty m:val="p"/>
                          </m:rPr>
                          <a:rPr lang="en-US" sz="2400">
                            <a:latin typeface="Cambria Math" panose="02040503050406030204"/>
                            <a:ea typeface="Cambria Math" panose="02040503050406030204"/>
                          </a:rPr>
                          <m:t>π</m:t>
                        </m:r>
                      </m:num>
                      <m:den>
                        <m:r>
                          <a:rPr lang="en-US" sz="2400">
                            <a:latin typeface="Cambria Math" panose="02040503050406030204"/>
                          </a:rPr>
                          <m:t>43200</m:t>
                        </m:r>
                      </m:den>
                    </m:f>
                    <m:r>
                      <a:rPr lang="en-US" sz="2400">
                        <a:latin typeface="Cambria Math" panose="02040503050406030204"/>
                      </a:rPr>
                      <m:t>=0,000145 (</m:t>
                    </m:r>
                    <m:r>
                      <m:rPr>
                        <m:sty m:val="p"/>
                      </m:rPr>
                      <a:rPr lang="en-US" sz="2400">
                        <a:latin typeface="Cambria Math" panose="02040503050406030204"/>
                      </a:rPr>
                      <m:t>rad</m:t>
                    </m:r>
                    <m:r>
                      <a:rPr lang="en-US" sz="2400">
                        <a:latin typeface="Cambria Math" panose="02040503050406030204"/>
                      </a:rPr>
                      <m:t>/</m:t>
                    </m:r>
                    <m:r>
                      <m:rPr>
                        <m:sty m:val="p"/>
                      </m:rPr>
                      <a:rPr lang="en-US" sz="2400">
                        <a:latin typeface="Cambria Math" panose="02040503050406030204"/>
                      </a:rPr>
                      <m:t>s</m:t>
                    </m:r>
                  </m:oMath>
                </a14:m>
                <a:r>
                  <a:rPr lang="en-US" sz="2400" dirty="0">
                    <a:latin typeface="Times New Roman" panose="02020603050405020304" pitchFamily="18" charset="0"/>
                    <a:cs typeface="Times New Roman" panose="02020603050405020304" pitchFamily="18" charset="0"/>
                  </a:rPr>
                  <a:t>)</a:t>
                </a:r>
              </a:p>
              <a:p>
                <a:pPr algn="just"/>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Tốc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kim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giờ</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a:t>
                </a:r>
              </a:p>
              <a:p>
                <a:pPr algn="just"/>
                <a14:m>
                  <m:oMathPara xmlns:m="http://schemas.openxmlformats.org/officeDocument/2006/math">
                    <m:oMathParaPr>
                      <m:jc m:val="centerGroup"/>
                    </m:oMathParaPr>
                    <m:oMath xmlns:m="http://schemas.openxmlformats.org/officeDocument/2006/math">
                      <m:sSub>
                        <m:sSubPr>
                          <m:ctrlPr>
                            <a:rPr lang="en-US" sz="2400" i="1">
                              <a:latin typeface="Cambria Math" panose="02040503050406030204" pitchFamily="18" charset="0"/>
                            </a:rPr>
                          </m:ctrlPr>
                        </m:sSubPr>
                        <m:e>
                          <m:r>
                            <m:rPr>
                              <m:sty m:val="p"/>
                            </m:rPr>
                            <a:rPr lang="en-US" sz="2400">
                              <a:latin typeface="Cambria Math" panose="02040503050406030204"/>
                            </a:rPr>
                            <m:t>v</m:t>
                          </m:r>
                        </m:e>
                        <m:sub>
                          <m:r>
                            <m:rPr>
                              <m:sty m:val="p"/>
                            </m:rPr>
                            <a:rPr lang="en-US" sz="2400">
                              <a:latin typeface="Cambria Math" panose="02040503050406030204"/>
                            </a:rPr>
                            <m:t>g</m:t>
                          </m:r>
                        </m:sub>
                      </m:sSub>
                      <m:r>
                        <a:rPr lang="en-US" sz="2400">
                          <a:latin typeface="Cambria Math" panose="02040503050406030204"/>
                        </a:rPr>
                        <m:t>=</m:t>
                      </m:r>
                      <m:sSub>
                        <m:sSubPr>
                          <m:ctrlPr>
                            <a:rPr lang="en-US" sz="2400" i="1">
                              <a:latin typeface="Cambria Math" panose="02040503050406030204" pitchFamily="18" charset="0"/>
                            </a:rPr>
                          </m:ctrlPr>
                        </m:sSubPr>
                        <m:e>
                          <m:r>
                            <m:rPr>
                              <m:sty m:val="p"/>
                            </m:rPr>
                            <a:rPr lang="en-US" sz="2400">
                              <a:latin typeface="Cambria Math" panose="02040503050406030204"/>
                              <a:ea typeface="Cambria Math" panose="02040503050406030204"/>
                            </a:rPr>
                            <m:t>ω</m:t>
                          </m:r>
                        </m:e>
                        <m:sub>
                          <m:r>
                            <m:rPr>
                              <m:sty m:val="p"/>
                            </m:rPr>
                            <a:rPr lang="en-US" sz="2400">
                              <a:latin typeface="Cambria Math" panose="02040503050406030204"/>
                            </a:rPr>
                            <m:t>g</m:t>
                          </m:r>
                        </m:sub>
                      </m:sSub>
                      <m:sSub>
                        <m:sSubPr>
                          <m:ctrlPr>
                            <a:rPr lang="en-US" sz="2400" i="1">
                              <a:latin typeface="Cambria Math" panose="02040503050406030204" pitchFamily="18" charset="0"/>
                            </a:rPr>
                          </m:ctrlPr>
                        </m:sSubPr>
                        <m:e>
                          <m:r>
                            <m:rPr>
                              <m:sty m:val="p"/>
                            </m:rPr>
                            <a:rPr lang="en-US" sz="2400">
                              <a:latin typeface="Cambria Math" panose="02040503050406030204"/>
                            </a:rPr>
                            <m:t>r</m:t>
                          </m:r>
                        </m:e>
                        <m:sub>
                          <m:r>
                            <m:rPr>
                              <m:sty m:val="p"/>
                            </m:rPr>
                            <a:rPr lang="en-US" sz="2400">
                              <a:latin typeface="Cambria Math" panose="02040503050406030204"/>
                            </a:rPr>
                            <m:t>g</m:t>
                          </m:r>
                        </m:sub>
                      </m:sSub>
                      <m:r>
                        <a:rPr lang="en-US" sz="2400">
                          <a:latin typeface="Cambria Math" panose="02040503050406030204"/>
                        </a:rPr>
                        <m:t>=0,000145.0,08</m:t>
                      </m:r>
                    </m:oMath>
                  </m:oMathPara>
                </a14:m>
                <a:endParaRPr lang="en-US" sz="2400" dirty="0">
                  <a:latin typeface="Times New Roman" panose="02020603050405020304" pitchFamily="18" charset="0"/>
                  <a:cs typeface="Times New Roman" panose="02020603050405020304" pitchFamily="18" charset="0"/>
                </a:endParaRPr>
              </a:p>
              <a:p>
                <a:pPr algn="just"/>
                <a14:m>
                  <m:oMathPara xmlns:m="http://schemas.openxmlformats.org/officeDocument/2006/math">
                    <m:oMathParaPr>
                      <m:jc m:val="centerGroup"/>
                    </m:oMathParaPr>
                    <m:oMath xmlns:m="http://schemas.openxmlformats.org/officeDocument/2006/math">
                      <m:r>
                        <a:rPr lang="en-US" sz="2400">
                          <a:latin typeface="Cambria Math" panose="02040503050406030204"/>
                        </a:rPr>
                        <m:t>=1,16.</m:t>
                      </m:r>
                      <m:sSup>
                        <m:sSupPr>
                          <m:ctrlPr>
                            <a:rPr lang="en-US" sz="2400" i="1">
                              <a:latin typeface="Cambria Math" panose="02040503050406030204" pitchFamily="18" charset="0"/>
                            </a:rPr>
                          </m:ctrlPr>
                        </m:sSupPr>
                        <m:e>
                          <m:r>
                            <a:rPr lang="en-US" sz="2400">
                              <a:latin typeface="Cambria Math" panose="02040503050406030204"/>
                            </a:rPr>
                            <m:t>10</m:t>
                          </m:r>
                        </m:e>
                        <m:sup>
                          <m:r>
                            <a:rPr lang="en-US" sz="2400">
                              <a:latin typeface="Cambria Math" panose="02040503050406030204"/>
                            </a:rPr>
                            <m:t>−5</m:t>
                          </m:r>
                        </m:sup>
                      </m:sSup>
                      <m:r>
                        <a:rPr lang="en-US" sz="2400">
                          <a:latin typeface="Cambria Math" panose="02040503050406030204"/>
                        </a:rPr>
                        <m:t> </m:t>
                      </m:r>
                      <m:r>
                        <m:rPr>
                          <m:sty m:val="p"/>
                        </m:rPr>
                        <a:rPr lang="en-US" sz="2400">
                          <a:latin typeface="Cambria Math" panose="02040503050406030204"/>
                        </a:rPr>
                        <m:t>m</m:t>
                      </m:r>
                      <m:r>
                        <a:rPr lang="en-US" sz="2400">
                          <a:latin typeface="Cambria Math" panose="02040503050406030204"/>
                        </a:rPr>
                        <m:t>/</m:t>
                      </m:r>
                      <m:r>
                        <m:rPr>
                          <m:sty m:val="p"/>
                        </m:rPr>
                        <a:rPr lang="en-US" sz="2400">
                          <a:latin typeface="Cambria Math" panose="02040503050406030204"/>
                        </a:rPr>
                        <m:t>s</m:t>
                      </m:r>
                      <m:r>
                        <a:rPr lang="en-US" sz="2400">
                          <a:latin typeface="Cambria Math" panose="02040503050406030204"/>
                        </a:rPr>
                        <m:t>=0,0116 </m:t>
                      </m:r>
                      <m:r>
                        <m:rPr>
                          <m:sty m:val="p"/>
                        </m:rPr>
                        <a:rPr lang="en-US" sz="2400">
                          <a:latin typeface="Cambria Math" panose="02040503050406030204"/>
                        </a:rPr>
                        <m:t>mm</m:t>
                      </m:r>
                      <m:r>
                        <a:rPr lang="en-US" sz="2400">
                          <a:latin typeface="Cambria Math" panose="02040503050406030204"/>
                        </a:rPr>
                        <m:t>/</m:t>
                      </m:r>
                      <m:r>
                        <m:rPr>
                          <m:sty m:val="p"/>
                        </m:rPr>
                        <a:rPr lang="en-US" sz="2400">
                          <a:latin typeface="Cambria Math" panose="02040503050406030204"/>
                        </a:rPr>
                        <m:t>s</m:t>
                      </m:r>
                    </m:oMath>
                  </m:oMathPara>
                </a14:m>
                <a:endParaRPr lang="en-US" sz="2400" dirty="0">
                  <a:latin typeface="Times New Roman" panose="02020603050405020304" pitchFamily="18" charset="0"/>
                  <a:cs typeface="Times New Roman" panose="02020603050405020304" pitchFamily="18" charset="0"/>
                </a:endParaRPr>
              </a:p>
            </p:txBody>
          </p:sp>
        </mc:Choice>
        <mc:Fallback>
          <p:sp>
            <p:nvSpPr>
              <p:cNvPr id="11" name="TextBox 10"/>
              <p:cNvSpPr txBox="1">
                <a:spLocks noRot="1" noChangeAspect="1" noMove="1" noResize="1" noEditPoints="1" noAdjustHandles="1" noChangeArrowheads="1" noChangeShapeType="1" noTextEdit="1"/>
              </p:cNvSpPr>
              <p:nvPr/>
            </p:nvSpPr>
            <p:spPr>
              <a:xfrm>
                <a:off x="4267200" y="2401112"/>
                <a:ext cx="6032770" cy="4057201"/>
              </a:xfrm>
              <a:prstGeom prst="rect">
                <a:avLst/>
              </a:prstGeom>
              <a:blipFill>
                <a:blip r:embed="rId2"/>
                <a:stretch>
                  <a:fillRect l="-1515" t="-1203" r="-1414" b="-1654"/>
                </a:stretch>
              </a:blipFill>
            </p:spPr>
            <p:txBody>
              <a:bodyPr/>
              <a:lstStyle/>
              <a:p>
                <a:r>
                  <a:rPr lang="en-US">
                    <a:noFill/>
                  </a:rPr>
                  <a:t> </a:t>
                </a:r>
              </a:p>
            </p:txBody>
          </p:sp>
        </mc:Fallback>
      </mc:AlternateContent>
      <p:sp>
        <p:nvSpPr>
          <p:cNvPr id="13" name="Rectangle 12"/>
          <p:cNvSpPr/>
          <p:nvPr/>
        </p:nvSpPr>
        <p:spPr>
          <a:xfrm>
            <a:off x="4969043" y="85424"/>
            <a:ext cx="2314543" cy="646331"/>
          </a:xfrm>
          <a:prstGeom prst="rect">
            <a:avLst/>
          </a:prstGeom>
          <a:noFill/>
        </p:spPr>
        <p:txBody>
          <a:bodyPr wrap="none" lIns="91440" tIns="45720" rIns="91440" bIns="45720">
            <a:spAutoFit/>
          </a:bodyPr>
          <a:lstStyle/>
          <a:p>
            <a:pPr algn="ctr"/>
            <a:r>
              <a:rPr lang="en-US" sz="36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Vận</a:t>
            </a:r>
            <a:r>
              <a:rPr lang="en-US"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36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dụng</a:t>
            </a:r>
            <a:endParaRPr lang="en-US"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anim calcmode="lin" valueType="num">
                                      <p:cBhvr additive="base">
                                        <p:cTn id="7"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1">
                                            <p:txEl>
                                              <p:pRg st="3" end="3"/>
                                            </p:txEl>
                                          </p:spTgt>
                                        </p:tgtEl>
                                        <p:attrNameLst>
                                          <p:attrName>style.visibility</p:attrName>
                                        </p:attrNameLst>
                                      </p:cBhvr>
                                      <p:to>
                                        <p:strVal val="visible"/>
                                      </p:to>
                                    </p:set>
                                    <p:animEffect transition="in" filter="barn(inVertical)">
                                      <p:cBhvr>
                                        <p:cTn id="13" dur="500"/>
                                        <p:tgtEl>
                                          <p:spTgt spid="11">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1">
                                            <p:txEl>
                                              <p:pRg st="4" end="4"/>
                                            </p:txEl>
                                          </p:spTgt>
                                        </p:tgtEl>
                                        <p:attrNameLst>
                                          <p:attrName>style.visibility</p:attrName>
                                        </p:attrNameLst>
                                      </p:cBhvr>
                                      <p:to>
                                        <p:strVal val="visible"/>
                                      </p:to>
                                    </p:set>
                                    <p:animEffect transition="in" filter="barn(inVertical)">
                                      <p:cBhvr>
                                        <p:cTn id="18" dur="500"/>
                                        <p:tgtEl>
                                          <p:spTgt spid="11">
                                            <p:txEl>
                                              <p:pRg st="4" end="4"/>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11">
                                            <p:txEl>
                                              <p:pRg st="5" end="5"/>
                                            </p:txEl>
                                          </p:spTgt>
                                        </p:tgtEl>
                                        <p:attrNameLst>
                                          <p:attrName>style.visibility</p:attrName>
                                        </p:attrNameLst>
                                      </p:cBhvr>
                                      <p:to>
                                        <p:strVal val="visible"/>
                                      </p:to>
                                    </p:set>
                                    <p:animEffect transition="in" filter="barn(inVertical)">
                                      <p:cBhvr>
                                        <p:cTn id="21" dur="500"/>
                                        <p:tgtEl>
                                          <p:spTgt spid="11">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11">
                                            <p:txEl>
                                              <p:pRg st="6" end="6"/>
                                            </p:txEl>
                                          </p:spTgt>
                                        </p:tgtEl>
                                        <p:attrNameLst>
                                          <p:attrName>style.visibility</p:attrName>
                                        </p:attrNameLst>
                                      </p:cBhvr>
                                      <p:to>
                                        <p:strVal val="visible"/>
                                      </p:to>
                                    </p:set>
                                    <p:animEffect transition="in" filter="barn(inVertical)">
                                      <p:cBhvr>
                                        <p:cTn id="26" dur="500"/>
                                        <p:tgtEl>
                                          <p:spTgt spid="11">
                                            <p:txEl>
                                              <p:pRg st="6" end="6"/>
                                            </p:txEl>
                                          </p:spTgt>
                                        </p:tgtEl>
                                      </p:cBhvr>
                                    </p:animEffect>
                                  </p:childTnLst>
                                </p:cTn>
                              </p:par>
                              <p:par>
                                <p:cTn id="27" presetID="16" presetClass="entr" presetSubtype="21" fill="hold" nodeType="withEffect">
                                  <p:stCondLst>
                                    <p:cond delay="0"/>
                                  </p:stCondLst>
                                  <p:childTnLst>
                                    <p:set>
                                      <p:cBhvr>
                                        <p:cTn id="28" dur="1" fill="hold">
                                          <p:stCondLst>
                                            <p:cond delay="0"/>
                                          </p:stCondLst>
                                        </p:cTn>
                                        <p:tgtEl>
                                          <p:spTgt spid="11">
                                            <p:txEl>
                                              <p:pRg st="7" end="7"/>
                                            </p:txEl>
                                          </p:spTgt>
                                        </p:tgtEl>
                                        <p:attrNameLst>
                                          <p:attrName>style.visibility</p:attrName>
                                        </p:attrNameLst>
                                      </p:cBhvr>
                                      <p:to>
                                        <p:strVal val="visible"/>
                                      </p:to>
                                    </p:set>
                                    <p:animEffect transition="in" filter="barn(inVertical)">
                                      <p:cBhvr>
                                        <p:cTn id="29" dur="500"/>
                                        <p:tgtEl>
                                          <p:spTgt spid="11">
                                            <p:txEl>
                                              <p:pRg st="7" end="7"/>
                                            </p:txEl>
                                          </p:spTgt>
                                        </p:tgtEl>
                                      </p:cBhvr>
                                    </p:animEffect>
                                  </p:childTnLst>
                                </p:cTn>
                              </p:par>
                              <p:par>
                                <p:cTn id="30" presetID="16" presetClass="entr" presetSubtype="21" fill="hold" nodeType="withEffect">
                                  <p:stCondLst>
                                    <p:cond delay="0"/>
                                  </p:stCondLst>
                                  <p:childTnLst>
                                    <p:set>
                                      <p:cBhvr>
                                        <p:cTn id="31" dur="1" fill="hold">
                                          <p:stCondLst>
                                            <p:cond delay="0"/>
                                          </p:stCondLst>
                                        </p:cTn>
                                        <p:tgtEl>
                                          <p:spTgt spid="11">
                                            <p:txEl>
                                              <p:pRg st="8" end="8"/>
                                            </p:txEl>
                                          </p:spTgt>
                                        </p:tgtEl>
                                        <p:attrNameLst>
                                          <p:attrName>style.visibility</p:attrName>
                                        </p:attrNameLst>
                                      </p:cBhvr>
                                      <p:to>
                                        <p:strVal val="visible"/>
                                      </p:to>
                                    </p:set>
                                    <p:animEffect transition="in" filter="barn(inVertical)">
                                      <p:cBhvr>
                                        <p:cTn id="32" dur="500"/>
                                        <p:tgtEl>
                                          <p:spTgt spid="1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MAL02014"/>
          <p:cNvPicPr>
            <a:picLocks noChangeAspect="1" noChangeArrowheads="1"/>
          </p:cNvPicPr>
          <p:nvPr/>
        </p:nvPicPr>
        <p:blipFill>
          <a:blip r:embed="rId3">
            <a:lum bright="-18000"/>
            <a:extLst>
              <a:ext uri="{28A0092B-C50C-407E-A947-70E740481C1C}">
                <a14:useLocalDpi xmlns:a14="http://schemas.microsoft.com/office/drawing/2010/main" val="0"/>
              </a:ext>
            </a:extLst>
          </a:blip>
          <a:srcRect/>
          <a:stretch>
            <a:fillRect/>
          </a:stretch>
        </p:blipFill>
        <p:spPr bwMode="auto">
          <a:xfrm>
            <a:off x="1524000" y="1"/>
            <a:ext cx="9144000" cy="652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75" name="Group 5"/>
          <p:cNvGrpSpPr/>
          <p:nvPr/>
        </p:nvGrpSpPr>
        <p:grpSpPr bwMode="auto">
          <a:xfrm>
            <a:off x="1487487" y="5013326"/>
            <a:ext cx="9145588" cy="2060575"/>
            <a:chOff x="0" y="3197"/>
            <a:chExt cx="5761" cy="1123"/>
          </a:xfrm>
        </p:grpSpPr>
        <p:pic>
          <p:nvPicPr>
            <p:cNvPr id="3122" name="Picture 6" descr="HOUSE054"/>
            <p:cNvPicPr>
              <a:picLocks noChangeAspect="1" noChangeArrowheads="1"/>
            </p:cNvPicPr>
            <p:nvPr/>
          </p:nvPicPr>
          <p:blipFill>
            <a:blip r:embed="rId4">
              <a:lum bright="-48000"/>
              <a:extLst>
                <a:ext uri="{28A0092B-C50C-407E-A947-70E740481C1C}">
                  <a14:useLocalDpi xmlns:a14="http://schemas.microsoft.com/office/drawing/2010/main" val="0"/>
                </a:ext>
              </a:extLst>
            </a:blip>
            <a:srcRect/>
            <a:stretch>
              <a:fillRect/>
            </a:stretch>
          </p:blipFill>
          <p:spPr bwMode="auto">
            <a:xfrm>
              <a:off x="0" y="3197"/>
              <a:ext cx="2132" cy="1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23" name="Picture 7" descr="HOUSE054"/>
            <p:cNvPicPr>
              <a:picLocks noChangeAspect="1" noChangeArrowheads="1"/>
            </p:cNvPicPr>
            <p:nvPr/>
          </p:nvPicPr>
          <p:blipFill>
            <a:blip r:embed="rId4">
              <a:lum bright="-48000"/>
              <a:extLst>
                <a:ext uri="{28A0092B-C50C-407E-A947-70E740481C1C}">
                  <a14:useLocalDpi xmlns:a14="http://schemas.microsoft.com/office/drawing/2010/main" val="0"/>
                </a:ext>
              </a:extLst>
            </a:blip>
            <a:srcRect/>
            <a:stretch>
              <a:fillRect/>
            </a:stretch>
          </p:blipFill>
          <p:spPr bwMode="auto">
            <a:xfrm>
              <a:off x="1791" y="3197"/>
              <a:ext cx="2132" cy="1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24" name="Picture 8" descr="HOUSE054"/>
            <p:cNvPicPr>
              <a:picLocks noChangeAspect="1" noChangeArrowheads="1"/>
            </p:cNvPicPr>
            <p:nvPr/>
          </p:nvPicPr>
          <p:blipFill>
            <a:blip r:embed="rId4">
              <a:lum bright="-48000"/>
              <a:extLst>
                <a:ext uri="{28A0092B-C50C-407E-A947-70E740481C1C}">
                  <a14:useLocalDpi xmlns:a14="http://schemas.microsoft.com/office/drawing/2010/main" val="0"/>
                </a:ext>
              </a:extLst>
            </a:blip>
            <a:srcRect/>
            <a:stretch>
              <a:fillRect/>
            </a:stretch>
          </p:blipFill>
          <p:spPr bwMode="auto">
            <a:xfrm flipH="1">
              <a:off x="3629" y="3197"/>
              <a:ext cx="2132" cy="1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076" name="Group 9"/>
          <p:cNvGrpSpPr/>
          <p:nvPr/>
        </p:nvGrpSpPr>
        <p:grpSpPr bwMode="auto">
          <a:xfrm>
            <a:off x="5068889" y="3429000"/>
            <a:ext cx="1908175" cy="3887788"/>
            <a:chOff x="2313" y="2024"/>
            <a:chExt cx="1202" cy="2359"/>
          </a:xfrm>
        </p:grpSpPr>
        <p:sp>
          <p:nvSpPr>
            <p:cNvPr id="3120" name="Rectangle 10"/>
            <p:cNvSpPr>
              <a:spLocks noChangeArrowheads="1"/>
            </p:cNvSpPr>
            <p:nvPr/>
          </p:nvSpPr>
          <p:spPr bwMode="auto">
            <a:xfrm rot="1800000">
              <a:off x="2313" y="2024"/>
              <a:ext cx="136" cy="2359"/>
            </a:xfrm>
            <a:prstGeom prst="rect">
              <a:avLst/>
            </a:prstGeom>
            <a:solidFill>
              <a:srgbClr val="009999"/>
            </a:solidFill>
            <a:ln w="38100">
              <a:solidFill>
                <a:srgbClr val="990000"/>
              </a:solidFill>
              <a:miter lim="800000"/>
              <a:head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1" name="Rectangle 11"/>
            <p:cNvSpPr>
              <a:spLocks noChangeArrowheads="1"/>
            </p:cNvSpPr>
            <p:nvPr/>
          </p:nvSpPr>
          <p:spPr bwMode="auto">
            <a:xfrm rot="19800000" flipH="1">
              <a:off x="3379" y="2024"/>
              <a:ext cx="136" cy="2359"/>
            </a:xfrm>
            <a:prstGeom prst="rect">
              <a:avLst/>
            </a:prstGeom>
            <a:solidFill>
              <a:srgbClr val="009999"/>
            </a:solidFill>
            <a:ln w="38100">
              <a:solidFill>
                <a:srgbClr val="990000"/>
              </a:solidFill>
              <a:miter lim="800000"/>
              <a:head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pic>
        <p:nvPicPr>
          <p:cNvPr id="7180" name="Picture 12" descr="Banh x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92538" y="1341438"/>
            <a:ext cx="4398962" cy="439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181" name="Group 13"/>
          <p:cNvGrpSpPr/>
          <p:nvPr/>
        </p:nvGrpSpPr>
        <p:grpSpPr bwMode="auto">
          <a:xfrm>
            <a:off x="6223000" y="801688"/>
            <a:ext cx="2565400" cy="2565400"/>
            <a:chOff x="2983" y="438"/>
            <a:chExt cx="1616" cy="1616"/>
          </a:xfrm>
        </p:grpSpPr>
        <p:grpSp>
          <p:nvGrpSpPr>
            <p:cNvPr id="3116" name="Group 14"/>
            <p:cNvGrpSpPr/>
            <p:nvPr/>
          </p:nvGrpSpPr>
          <p:grpSpPr bwMode="auto">
            <a:xfrm>
              <a:off x="3513" y="1200"/>
              <a:ext cx="566" cy="765"/>
              <a:chOff x="4988" y="3277"/>
              <a:chExt cx="772" cy="1043"/>
            </a:xfrm>
          </p:grpSpPr>
          <p:pic>
            <p:nvPicPr>
              <p:cNvPr id="3118" name="Picture 15" descr="Du quay"/>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88" y="3277"/>
                <a:ext cx="772" cy="1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9" name="Picture 16" descr="CLICH00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103" y="3385"/>
                <a:ext cx="498" cy="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117" name="AutoShape 17"/>
            <p:cNvSpPr>
              <a:spLocks noChangeArrowheads="1"/>
            </p:cNvSpPr>
            <p:nvPr/>
          </p:nvSpPr>
          <p:spPr bwMode="auto">
            <a:xfrm>
              <a:off x="2983" y="438"/>
              <a:ext cx="1616" cy="161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68 w 21600"/>
                <a:gd name="T25" fmla="*/ 3168 h 21600"/>
                <a:gd name="T26" fmla="*/ 18432 w 21600"/>
                <a:gd name="T27" fmla="*/ 18432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0513" y="10800"/>
                  </a:moveTo>
                  <a:cubicBezTo>
                    <a:pt x="10513" y="10959"/>
                    <a:pt x="10641" y="11087"/>
                    <a:pt x="10800" y="11087"/>
                  </a:cubicBezTo>
                  <a:cubicBezTo>
                    <a:pt x="10959" y="11087"/>
                    <a:pt x="11087" y="10959"/>
                    <a:pt x="11087" y="10800"/>
                  </a:cubicBezTo>
                  <a:cubicBezTo>
                    <a:pt x="11087" y="10641"/>
                    <a:pt x="10959" y="10513"/>
                    <a:pt x="10800" y="10513"/>
                  </a:cubicBezTo>
                  <a:cubicBezTo>
                    <a:pt x="10641" y="10513"/>
                    <a:pt x="10513" y="10641"/>
                    <a:pt x="10513" y="10800"/>
                  </a:cubicBez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round/>
                  <a:head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7186" name="Group 18"/>
          <p:cNvGrpSpPr/>
          <p:nvPr/>
        </p:nvGrpSpPr>
        <p:grpSpPr bwMode="auto">
          <a:xfrm>
            <a:off x="3216275" y="836613"/>
            <a:ext cx="2565400" cy="2565400"/>
            <a:chOff x="1105" y="445"/>
            <a:chExt cx="1616" cy="1616"/>
          </a:xfrm>
        </p:grpSpPr>
        <p:grpSp>
          <p:nvGrpSpPr>
            <p:cNvPr id="3112" name="Group 19"/>
            <p:cNvGrpSpPr/>
            <p:nvPr/>
          </p:nvGrpSpPr>
          <p:grpSpPr bwMode="auto">
            <a:xfrm>
              <a:off x="1631" y="1207"/>
              <a:ext cx="590" cy="765"/>
              <a:chOff x="1429" y="1979"/>
              <a:chExt cx="805" cy="1043"/>
            </a:xfrm>
          </p:grpSpPr>
          <p:pic>
            <p:nvPicPr>
              <p:cNvPr id="3114" name="Picture 20" descr="Du quay"/>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29" y="1979"/>
                <a:ext cx="772" cy="1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5" name="Picture 21" descr="Eastr016"/>
              <p:cNvPicPr>
                <a:picLocks noChangeAspect="1" noChangeArrowheads="1"/>
              </p:cNvPicPr>
              <p:nvPr/>
            </p:nvPicPr>
            <p:blipFill>
              <a:blip r:embed="rId8" cstate="print">
                <a:extLst>
                  <a:ext uri="{28A0092B-C50C-407E-A947-70E740481C1C}">
                    <a14:useLocalDpi xmlns:a14="http://schemas.microsoft.com/office/drawing/2010/main" val="0"/>
                  </a:ext>
                </a:extLst>
              </a:blip>
              <a:srcRect b="33517"/>
              <a:stretch>
                <a:fillRect/>
              </a:stretch>
            </p:blipFill>
            <p:spPr bwMode="auto">
              <a:xfrm>
                <a:off x="1600" y="2115"/>
                <a:ext cx="634" cy="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113" name="AutoShape 22"/>
            <p:cNvSpPr>
              <a:spLocks noChangeArrowheads="1"/>
            </p:cNvSpPr>
            <p:nvPr/>
          </p:nvSpPr>
          <p:spPr bwMode="auto">
            <a:xfrm>
              <a:off x="1105" y="445"/>
              <a:ext cx="1616" cy="161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68 w 21600"/>
                <a:gd name="T25" fmla="*/ 3168 h 21600"/>
                <a:gd name="T26" fmla="*/ 18432 w 21600"/>
                <a:gd name="T27" fmla="*/ 18432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0513" y="10800"/>
                  </a:moveTo>
                  <a:cubicBezTo>
                    <a:pt x="10513" y="10959"/>
                    <a:pt x="10641" y="11087"/>
                    <a:pt x="10800" y="11087"/>
                  </a:cubicBezTo>
                  <a:cubicBezTo>
                    <a:pt x="10959" y="11087"/>
                    <a:pt x="11087" y="10959"/>
                    <a:pt x="11087" y="10800"/>
                  </a:cubicBezTo>
                  <a:cubicBezTo>
                    <a:pt x="11087" y="10641"/>
                    <a:pt x="10959" y="10513"/>
                    <a:pt x="10800" y="10513"/>
                  </a:cubicBezTo>
                  <a:cubicBezTo>
                    <a:pt x="10641" y="10513"/>
                    <a:pt x="10513" y="10641"/>
                    <a:pt x="10513" y="10800"/>
                  </a:cubicBez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FF66"/>
                  </a:solidFill>
                  <a:round/>
                  <a:head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7191" name="Group 23"/>
          <p:cNvGrpSpPr/>
          <p:nvPr/>
        </p:nvGrpSpPr>
        <p:grpSpPr bwMode="auto">
          <a:xfrm>
            <a:off x="6840538" y="2287588"/>
            <a:ext cx="2565400" cy="2565400"/>
            <a:chOff x="3372" y="1374"/>
            <a:chExt cx="1616" cy="1616"/>
          </a:xfrm>
        </p:grpSpPr>
        <p:grpSp>
          <p:nvGrpSpPr>
            <p:cNvPr id="3108" name="Group 24"/>
            <p:cNvGrpSpPr/>
            <p:nvPr/>
          </p:nvGrpSpPr>
          <p:grpSpPr bwMode="auto">
            <a:xfrm>
              <a:off x="3901" y="2140"/>
              <a:ext cx="566" cy="765"/>
              <a:chOff x="4105" y="3277"/>
              <a:chExt cx="772" cy="1043"/>
            </a:xfrm>
          </p:grpSpPr>
          <p:pic>
            <p:nvPicPr>
              <p:cNvPr id="3110" name="Picture 25" descr="Du quay"/>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05" y="3277"/>
                <a:ext cx="772" cy="1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1" name="Picture 26" descr="BEAR00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48" y="3475"/>
                <a:ext cx="492" cy="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109" name="AutoShape 27"/>
            <p:cNvSpPr>
              <a:spLocks noChangeArrowheads="1"/>
            </p:cNvSpPr>
            <p:nvPr/>
          </p:nvSpPr>
          <p:spPr bwMode="auto">
            <a:xfrm>
              <a:off x="3372" y="1374"/>
              <a:ext cx="1616" cy="161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68 w 21600"/>
                <a:gd name="T25" fmla="*/ 3168 h 21600"/>
                <a:gd name="T26" fmla="*/ 18432 w 21600"/>
                <a:gd name="T27" fmla="*/ 18432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0513" y="10800"/>
                  </a:moveTo>
                  <a:cubicBezTo>
                    <a:pt x="10513" y="10959"/>
                    <a:pt x="10641" y="11087"/>
                    <a:pt x="10800" y="11087"/>
                  </a:cubicBezTo>
                  <a:cubicBezTo>
                    <a:pt x="10959" y="11087"/>
                    <a:pt x="11087" y="10959"/>
                    <a:pt x="11087" y="10800"/>
                  </a:cubicBezTo>
                  <a:cubicBezTo>
                    <a:pt x="11087" y="10641"/>
                    <a:pt x="10959" y="10513"/>
                    <a:pt x="10800" y="10513"/>
                  </a:cubicBezTo>
                  <a:cubicBezTo>
                    <a:pt x="10641" y="10513"/>
                    <a:pt x="10513" y="10641"/>
                    <a:pt x="10513" y="10800"/>
                  </a:cubicBez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FF66"/>
                  </a:solidFill>
                  <a:round/>
                  <a:head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7196" name="Group 28"/>
          <p:cNvGrpSpPr/>
          <p:nvPr/>
        </p:nvGrpSpPr>
        <p:grpSpPr bwMode="auto">
          <a:xfrm>
            <a:off x="2630488" y="2278063"/>
            <a:ext cx="2565400" cy="2565400"/>
            <a:chOff x="720" y="1368"/>
            <a:chExt cx="1616" cy="1616"/>
          </a:xfrm>
        </p:grpSpPr>
        <p:grpSp>
          <p:nvGrpSpPr>
            <p:cNvPr id="3104" name="Group 29"/>
            <p:cNvGrpSpPr/>
            <p:nvPr/>
          </p:nvGrpSpPr>
          <p:grpSpPr bwMode="auto">
            <a:xfrm>
              <a:off x="1248" y="2129"/>
              <a:ext cx="566" cy="765"/>
              <a:chOff x="3243" y="3277"/>
              <a:chExt cx="772" cy="1043"/>
            </a:xfrm>
          </p:grpSpPr>
          <p:pic>
            <p:nvPicPr>
              <p:cNvPr id="3106" name="Picture 30" descr="Du quay"/>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43" y="3277"/>
                <a:ext cx="772" cy="1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07" name="Picture 31" descr="Bo yeu"/>
              <p:cNvPicPr>
                <a:picLocks noChangeAspect="1" noChangeArrowheads="1"/>
              </p:cNvPicPr>
              <p:nvPr/>
            </p:nvPicPr>
            <p:blipFill>
              <a:blip r:embed="rId10" cstate="print">
                <a:extLst>
                  <a:ext uri="{28A0092B-C50C-407E-A947-70E740481C1C}">
                    <a14:useLocalDpi xmlns:a14="http://schemas.microsoft.com/office/drawing/2010/main" val="0"/>
                  </a:ext>
                </a:extLst>
              </a:blip>
              <a:srcRect b="10843"/>
              <a:stretch>
                <a:fillRect/>
              </a:stretch>
            </p:blipFill>
            <p:spPr bwMode="auto">
              <a:xfrm>
                <a:off x="3334" y="3430"/>
                <a:ext cx="542" cy="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105" name="AutoShape 32"/>
            <p:cNvSpPr>
              <a:spLocks noChangeArrowheads="1"/>
            </p:cNvSpPr>
            <p:nvPr/>
          </p:nvSpPr>
          <p:spPr bwMode="auto">
            <a:xfrm>
              <a:off x="720" y="1368"/>
              <a:ext cx="1616" cy="161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68 w 21600"/>
                <a:gd name="T25" fmla="*/ 3168 h 21600"/>
                <a:gd name="T26" fmla="*/ 18432 w 21600"/>
                <a:gd name="T27" fmla="*/ 18432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0513" y="10800"/>
                  </a:moveTo>
                  <a:cubicBezTo>
                    <a:pt x="10513" y="10959"/>
                    <a:pt x="10641" y="11087"/>
                    <a:pt x="10800" y="11087"/>
                  </a:cubicBezTo>
                  <a:cubicBezTo>
                    <a:pt x="10959" y="11087"/>
                    <a:pt x="11087" y="10959"/>
                    <a:pt x="11087" y="10800"/>
                  </a:cubicBezTo>
                  <a:cubicBezTo>
                    <a:pt x="11087" y="10641"/>
                    <a:pt x="10959" y="10513"/>
                    <a:pt x="10800" y="10513"/>
                  </a:cubicBezTo>
                  <a:cubicBezTo>
                    <a:pt x="10641" y="10513"/>
                    <a:pt x="10513" y="10641"/>
                    <a:pt x="10513" y="10800"/>
                  </a:cubicBez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FF66"/>
                  </a:solidFill>
                  <a:round/>
                  <a:head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7201" name="Group 33"/>
          <p:cNvGrpSpPr/>
          <p:nvPr/>
        </p:nvGrpSpPr>
        <p:grpSpPr bwMode="auto">
          <a:xfrm>
            <a:off x="6221413" y="3763963"/>
            <a:ext cx="2565400" cy="2565400"/>
            <a:chOff x="1104" y="2310"/>
            <a:chExt cx="1616" cy="1616"/>
          </a:xfrm>
        </p:grpSpPr>
        <p:grpSp>
          <p:nvGrpSpPr>
            <p:cNvPr id="3100" name="Group 34"/>
            <p:cNvGrpSpPr/>
            <p:nvPr/>
          </p:nvGrpSpPr>
          <p:grpSpPr bwMode="auto">
            <a:xfrm>
              <a:off x="1630" y="3076"/>
              <a:ext cx="566" cy="765"/>
              <a:chOff x="2381" y="1071"/>
              <a:chExt cx="772" cy="1043"/>
            </a:xfrm>
          </p:grpSpPr>
          <p:pic>
            <p:nvPicPr>
              <p:cNvPr id="3102" name="Picture 35" descr="Du quay"/>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81" y="1071"/>
                <a:ext cx="772" cy="1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03" name="Picture 36" descr="Meo con"/>
              <p:cNvPicPr>
                <a:picLocks noChangeAspect="1" noChangeArrowheads="1"/>
              </p:cNvPicPr>
              <p:nvPr/>
            </p:nvPicPr>
            <p:blipFill>
              <a:blip r:embed="rId11" cstate="print">
                <a:extLst>
                  <a:ext uri="{28A0092B-C50C-407E-A947-70E740481C1C}">
                    <a14:useLocalDpi xmlns:a14="http://schemas.microsoft.com/office/drawing/2010/main" val="0"/>
                  </a:ext>
                </a:extLst>
              </a:blip>
              <a:srcRect l="33456" t="18008" r="33112" b="36134"/>
              <a:stretch>
                <a:fillRect/>
              </a:stretch>
            </p:blipFill>
            <p:spPr bwMode="auto">
              <a:xfrm>
                <a:off x="2407" y="1192"/>
                <a:ext cx="700" cy="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101" name="AutoShape 37"/>
            <p:cNvSpPr>
              <a:spLocks noChangeArrowheads="1"/>
            </p:cNvSpPr>
            <p:nvPr/>
          </p:nvSpPr>
          <p:spPr bwMode="auto">
            <a:xfrm>
              <a:off x="1104" y="2310"/>
              <a:ext cx="1616" cy="161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68 w 21600"/>
                <a:gd name="T25" fmla="*/ 3168 h 21600"/>
                <a:gd name="T26" fmla="*/ 18432 w 21600"/>
                <a:gd name="T27" fmla="*/ 18432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0513" y="10800"/>
                  </a:moveTo>
                  <a:cubicBezTo>
                    <a:pt x="10513" y="10959"/>
                    <a:pt x="10641" y="11087"/>
                    <a:pt x="10800" y="11087"/>
                  </a:cubicBezTo>
                  <a:cubicBezTo>
                    <a:pt x="10959" y="11087"/>
                    <a:pt x="11087" y="10959"/>
                    <a:pt x="11087" y="10800"/>
                  </a:cubicBezTo>
                  <a:cubicBezTo>
                    <a:pt x="11087" y="10641"/>
                    <a:pt x="10959" y="10513"/>
                    <a:pt x="10800" y="10513"/>
                  </a:cubicBezTo>
                  <a:cubicBezTo>
                    <a:pt x="10641" y="10513"/>
                    <a:pt x="10513" y="10641"/>
                    <a:pt x="10513" y="10800"/>
                  </a:cubicBez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FF66"/>
                  </a:solidFill>
                  <a:round/>
                  <a:head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7206" name="Group 38"/>
          <p:cNvGrpSpPr/>
          <p:nvPr/>
        </p:nvGrpSpPr>
        <p:grpSpPr bwMode="auto">
          <a:xfrm>
            <a:off x="3216275" y="3789363"/>
            <a:ext cx="2565400" cy="2565400"/>
            <a:chOff x="1110" y="2316"/>
            <a:chExt cx="1616" cy="1616"/>
          </a:xfrm>
        </p:grpSpPr>
        <p:grpSp>
          <p:nvGrpSpPr>
            <p:cNvPr id="3096" name="Group 39"/>
            <p:cNvGrpSpPr/>
            <p:nvPr/>
          </p:nvGrpSpPr>
          <p:grpSpPr bwMode="auto">
            <a:xfrm>
              <a:off x="1636" y="3081"/>
              <a:ext cx="566" cy="765"/>
              <a:chOff x="1927" y="1525"/>
              <a:chExt cx="772" cy="1043"/>
            </a:xfrm>
          </p:grpSpPr>
          <p:pic>
            <p:nvPicPr>
              <p:cNvPr id="3098" name="Picture 40" descr="Du quay"/>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27" y="1525"/>
                <a:ext cx="772" cy="1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9" name="Picture 41" descr="CDOG002"/>
              <p:cNvPicPr>
                <a:picLocks noChangeAspect="1" noChangeArrowheads="1"/>
              </p:cNvPicPr>
              <p:nvPr/>
            </p:nvPicPr>
            <p:blipFill>
              <a:blip r:embed="rId12" cstate="print">
                <a:extLst>
                  <a:ext uri="{28A0092B-C50C-407E-A947-70E740481C1C}">
                    <a14:useLocalDpi xmlns:a14="http://schemas.microsoft.com/office/drawing/2010/main" val="0"/>
                  </a:ext>
                </a:extLst>
              </a:blip>
              <a:srcRect b="30984"/>
              <a:stretch>
                <a:fillRect/>
              </a:stretch>
            </p:blipFill>
            <p:spPr bwMode="auto">
              <a:xfrm>
                <a:off x="2022" y="1700"/>
                <a:ext cx="540" cy="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97" name="AutoShape 42"/>
            <p:cNvSpPr>
              <a:spLocks noChangeArrowheads="1"/>
            </p:cNvSpPr>
            <p:nvPr/>
          </p:nvSpPr>
          <p:spPr bwMode="auto">
            <a:xfrm>
              <a:off x="1110" y="2316"/>
              <a:ext cx="1616" cy="161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68 w 21600"/>
                <a:gd name="T25" fmla="*/ 3168 h 21600"/>
                <a:gd name="T26" fmla="*/ 18432 w 21600"/>
                <a:gd name="T27" fmla="*/ 18432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0513" y="10800"/>
                  </a:moveTo>
                  <a:cubicBezTo>
                    <a:pt x="10513" y="10959"/>
                    <a:pt x="10641" y="11087"/>
                    <a:pt x="10800" y="11087"/>
                  </a:cubicBezTo>
                  <a:cubicBezTo>
                    <a:pt x="10959" y="11087"/>
                    <a:pt x="11087" y="10959"/>
                    <a:pt x="11087" y="10800"/>
                  </a:cubicBezTo>
                  <a:cubicBezTo>
                    <a:pt x="11087" y="10641"/>
                    <a:pt x="10959" y="10513"/>
                    <a:pt x="10800" y="10513"/>
                  </a:cubicBezTo>
                  <a:cubicBezTo>
                    <a:pt x="10641" y="10513"/>
                    <a:pt x="10513" y="10641"/>
                    <a:pt x="10513" y="10800"/>
                  </a:cubicBez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FF66"/>
                  </a:solidFill>
                  <a:round/>
                  <a:head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7211" name="Group 43"/>
          <p:cNvGrpSpPr/>
          <p:nvPr/>
        </p:nvGrpSpPr>
        <p:grpSpPr bwMode="auto">
          <a:xfrm>
            <a:off x="4737100" y="4392613"/>
            <a:ext cx="2565400" cy="2565400"/>
            <a:chOff x="2047" y="2700"/>
            <a:chExt cx="1616" cy="1616"/>
          </a:xfrm>
        </p:grpSpPr>
        <p:grpSp>
          <p:nvGrpSpPr>
            <p:cNvPr id="3092" name="Group 44"/>
            <p:cNvGrpSpPr/>
            <p:nvPr/>
          </p:nvGrpSpPr>
          <p:grpSpPr bwMode="auto">
            <a:xfrm>
              <a:off x="2571" y="3471"/>
              <a:ext cx="566" cy="765"/>
              <a:chOff x="2290" y="2478"/>
              <a:chExt cx="772" cy="1043"/>
            </a:xfrm>
          </p:grpSpPr>
          <p:pic>
            <p:nvPicPr>
              <p:cNvPr id="3094" name="Picture 45" descr="Du quay"/>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90" y="2478"/>
                <a:ext cx="772" cy="1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5" name="Picture 46" descr="CBIRD001"/>
              <p:cNvPicPr>
                <a:picLocks noChangeAspect="1" noChangeArrowheads="1"/>
              </p:cNvPicPr>
              <p:nvPr/>
            </p:nvPicPr>
            <p:blipFill>
              <a:blip r:embed="rId13" cstate="print">
                <a:extLst>
                  <a:ext uri="{28A0092B-C50C-407E-A947-70E740481C1C}">
                    <a14:useLocalDpi xmlns:a14="http://schemas.microsoft.com/office/drawing/2010/main" val="0"/>
                  </a:ext>
                </a:extLst>
              </a:blip>
              <a:srcRect b="26530"/>
              <a:stretch>
                <a:fillRect/>
              </a:stretch>
            </p:blipFill>
            <p:spPr bwMode="auto">
              <a:xfrm>
                <a:off x="2411" y="2750"/>
                <a:ext cx="514" cy="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93" name="AutoShape 47"/>
            <p:cNvSpPr>
              <a:spLocks noChangeArrowheads="1"/>
            </p:cNvSpPr>
            <p:nvPr/>
          </p:nvSpPr>
          <p:spPr bwMode="auto">
            <a:xfrm>
              <a:off x="2047" y="2700"/>
              <a:ext cx="1616" cy="161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68 w 21600"/>
                <a:gd name="T25" fmla="*/ 3168 h 21600"/>
                <a:gd name="T26" fmla="*/ 18432 w 21600"/>
                <a:gd name="T27" fmla="*/ 18432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0513" y="10800"/>
                  </a:moveTo>
                  <a:cubicBezTo>
                    <a:pt x="10513" y="10959"/>
                    <a:pt x="10641" y="11087"/>
                    <a:pt x="10800" y="11087"/>
                  </a:cubicBezTo>
                  <a:cubicBezTo>
                    <a:pt x="10959" y="11087"/>
                    <a:pt x="11087" y="10959"/>
                    <a:pt x="11087" y="10800"/>
                  </a:cubicBezTo>
                  <a:cubicBezTo>
                    <a:pt x="11087" y="10641"/>
                    <a:pt x="10959" y="10513"/>
                    <a:pt x="10800" y="10513"/>
                  </a:cubicBezTo>
                  <a:cubicBezTo>
                    <a:pt x="10641" y="10513"/>
                    <a:pt x="10513" y="10641"/>
                    <a:pt x="10513" y="10800"/>
                  </a:cubicBez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FF66"/>
                  </a:solidFill>
                  <a:round/>
                  <a:head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7216" name="Group 48"/>
          <p:cNvGrpSpPr/>
          <p:nvPr/>
        </p:nvGrpSpPr>
        <p:grpSpPr bwMode="auto">
          <a:xfrm>
            <a:off x="4764088" y="188913"/>
            <a:ext cx="2565400" cy="2565400"/>
            <a:chOff x="2049" y="54"/>
            <a:chExt cx="1616" cy="1616"/>
          </a:xfrm>
        </p:grpSpPr>
        <p:grpSp>
          <p:nvGrpSpPr>
            <p:cNvPr id="3088" name="Group 49"/>
            <p:cNvGrpSpPr/>
            <p:nvPr/>
          </p:nvGrpSpPr>
          <p:grpSpPr bwMode="auto">
            <a:xfrm>
              <a:off x="2572" y="809"/>
              <a:ext cx="567" cy="776"/>
              <a:chOff x="1075" y="1841"/>
              <a:chExt cx="567" cy="776"/>
            </a:xfrm>
          </p:grpSpPr>
          <p:pic>
            <p:nvPicPr>
              <p:cNvPr id="3090" name="Picture 50" descr="Du quay"/>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75" y="1852"/>
                <a:ext cx="567" cy="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1" name="Picture 51" descr="erm be gai"/>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139" y="1841"/>
                <a:ext cx="398" cy="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89" name="AutoShape 52"/>
            <p:cNvSpPr>
              <a:spLocks noChangeArrowheads="1"/>
            </p:cNvSpPr>
            <p:nvPr/>
          </p:nvSpPr>
          <p:spPr bwMode="auto">
            <a:xfrm>
              <a:off x="2049" y="54"/>
              <a:ext cx="1616" cy="161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68 w 21600"/>
                <a:gd name="T25" fmla="*/ 3168 h 21600"/>
                <a:gd name="T26" fmla="*/ 18432 w 21600"/>
                <a:gd name="T27" fmla="*/ 18432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0513" y="10800"/>
                  </a:moveTo>
                  <a:cubicBezTo>
                    <a:pt x="10513" y="10959"/>
                    <a:pt x="10641" y="11087"/>
                    <a:pt x="10800" y="11087"/>
                  </a:cubicBezTo>
                  <a:cubicBezTo>
                    <a:pt x="10959" y="11087"/>
                    <a:pt x="11087" y="10959"/>
                    <a:pt x="11087" y="10800"/>
                  </a:cubicBezTo>
                  <a:cubicBezTo>
                    <a:pt x="11087" y="10641"/>
                    <a:pt x="10959" y="10513"/>
                    <a:pt x="10800" y="10513"/>
                  </a:cubicBezTo>
                  <a:cubicBezTo>
                    <a:pt x="10641" y="10513"/>
                    <a:pt x="10513" y="10641"/>
                    <a:pt x="10513" y="10800"/>
                  </a:cubicBez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FF66"/>
                  </a:solidFill>
                  <a:round/>
                  <a:head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6000" fill="hold"/>
                                        <p:tgtEl>
                                          <p:spTgt spid="7180"/>
                                        </p:tgtEl>
                                        <p:attrNameLst>
                                          <p:attrName>r</p:attrName>
                                        </p:attrNameLst>
                                      </p:cBhvr>
                                    </p:animRot>
                                  </p:childTnLst>
                                </p:cTn>
                              </p:par>
                              <p:par>
                                <p:cTn id="7" presetID="1" presetClass="path" presetSubtype="0" repeatCount="indefinite" fill="hold" nodeType="withEffect">
                                  <p:stCondLst>
                                    <p:cond delay="0"/>
                                  </p:stCondLst>
                                  <p:childTnLst>
                                    <p:animMotion origin="layout" path="M 3.05556E-6 2.96296E-6 C 0.12621 2.96296E-6 0.22916 0.13703 0.22916 0.30578 C 0.22916 0.4743 0.12621 0.61157 3.05556E-6 0.61157 C -0.12639 0.61157 -0.22917 0.4743 -0.22917 0.30578 C -0.22917 0.13703 -0.12639 2.96296E-6 3.05556E-6 2.96296E-6 Z " pathEditMode="relative" rAng="0" ptsTypes="fffff">
                                      <p:cBhvr>
                                        <p:cTn id="8" dur="6000" fill="hold"/>
                                        <p:tgtEl>
                                          <p:spTgt spid="7216"/>
                                        </p:tgtEl>
                                        <p:attrNameLst>
                                          <p:attrName>ppt_x</p:attrName>
                                          <p:attrName>ppt_y</p:attrName>
                                        </p:attrNameLst>
                                      </p:cBhvr>
                                      <p:rCtr x="0" y="30579"/>
                                    </p:animMotion>
                                  </p:childTnLst>
                                </p:cTn>
                              </p:par>
                              <p:par>
                                <p:cTn id="9" presetID="1" presetClass="path" presetSubtype="0" repeatCount="indefinite" fill="hold" nodeType="withEffect">
                                  <p:stCondLst>
                                    <p:cond delay="0"/>
                                  </p:stCondLst>
                                  <p:childTnLst>
                                    <p:animMotion origin="layout" path="M 2.22222E-6 -4.07407E-6 C 0.08975 0.11945 0.08941 0.31528 -0.00104 0.43588 C -0.09132 0.55625 -0.23837 0.55695 -0.32778 0.43727 C -0.41806 0.3176 -0.41754 0.12223 -0.32691 0.00139 C -0.23629 -0.11921 -0.08976 -0.12013 2.22222E-6 -4.07407E-6 Z " pathEditMode="relative" rAng="2700000" ptsTypes="fffff">
                                      <p:cBhvr>
                                        <p:cTn id="10" dur="6000" fill="hold"/>
                                        <p:tgtEl>
                                          <p:spTgt spid="7181"/>
                                        </p:tgtEl>
                                        <p:attrNameLst>
                                          <p:attrName>ppt_x</p:attrName>
                                          <p:attrName>ppt_y</p:attrName>
                                        </p:attrNameLst>
                                      </p:cBhvr>
                                      <p:rCtr x="-16406" y="21852"/>
                                    </p:animMotion>
                                  </p:childTnLst>
                                </p:cTn>
                              </p:par>
                              <p:par>
                                <p:cTn id="11" presetID="1" presetClass="path" presetSubtype="0" repeatCount="indefinite" fill="hold" nodeType="withEffect">
                                  <p:stCondLst>
                                    <p:cond delay="0"/>
                                  </p:stCondLst>
                                  <p:childTnLst>
                                    <p:animMotion origin="layout" path="M 3.88889E-6 -3.7037E-6 C 0.08958 -0.12014 0.23576 -0.12037 0.325 -0.00139 C 0.41441 0.11783 0.41406 0.3125 0.32413 0.43218 C 0.2342 0.55209 0.08836 0.55255 -0.00105 0.43334 C -0.09028 0.31436 -0.09011 0.11991 3.88889E-6 -3.7037E-6 Z " pathEditMode="relative" rAng="-2700000" ptsTypes="fffff">
                                      <p:cBhvr>
                                        <p:cTn id="12" dur="6000" fill="hold"/>
                                        <p:tgtEl>
                                          <p:spTgt spid="7186"/>
                                        </p:tgtEl>
                                        <p:attrNameLst>
                                          <p:attrName>ppt_x</p:attrName>
                                          <p:attrName>ppt_y</p:attrName>
                                        </p:attrNameLst>
                                      </p:cBhvr>
                                      <p:rCtr x="16198" y="21597"/>
                                    </p:animMotion>
                                  </p:childTnLst>
                                </p:cTn>
                              </p:par>
                              <p:par>
                                <p:cTn id="13" presetID="1" presetClass="path" presetSubtype="0" repeatCount="indefinite" fill="hold" nodeType="withEffect">
                                  <p:stCondLst>
                                    <p:cond delay="0"/>
                                  </p:stCondLst>
                                  <p:childTnLst>
                                    <p:animMotion origin="layout" path="M -4.44444E-6 -2.59259E-6 C -4.44444E-6 0.16898 -0.10312 0.30648 -0.22986 0.30648 C -0.35677 0.30648 -0.45972 0.16898 -0.45972 -2.59259E-6 C -0.45972 -0.16921 -0.35677 -0.30648 -0.22986 -0.30648 C -0.10312 -0.30648 -4.44444E-6 -0.16921 -4.44444E-6 -2.59259E-6 Z " pathEditMode="relative" rAng="5400000" ptsTypes="fffff">
                                      <p:cBhvr>
                                        <p:cTn id="14" dur="6000" fill="hold"/>
                                        <p:tgtEl>
                                          <p:spTgt spid="7191"/>
                                        </p:tgtEl>
                                        <p:attrNameLst>
                                          <p:attrName>ppt_x</p:attrName>
                                          <p:attrName>ppt_y</p:attrName>
                                        </p:attrNameLst>
                                      </p:cBhvr>
                                      <p:rCtr x="-22986" y="0"/>
                                    </p:animMotion>
                                  </p:childTnLst>
                                </p:cTn>
                              </p:par>
                              <p:par>
                                <p:cTn id="15" presetID="1" presetClass="path" presetSubtype="0" repeatCount="indefinite" fill="hold" nodeType="withEffect">
                                  <p:stCondLst>
                                    <p:cond delay="0"/>
                                  </p:stCondLst>
                                  <p:childTnLst>
                                    <p:animMotion origin="layout" path="M 2.22222E-6 -0.00023 C 2.22222E-6 -0.16828 0.1033 -0.30532 0.23021 -0.30532 C 0.35712 -0.30532 0.46007 -0.16828 0.46007 -0.00023 C 0.46007 0.16806 0.35712 0.30486 0.23021 0.30486 C 0.1033 0.30486 2.22222E-6 0.16806 2.22222E-6 -0.00023 Z " pathEditMode="relative" rAng="-5400000" ptsTypes="fffff">
                                      <p:cBhvr>
                                        <p:cTn id="16" dur="6000" fill="hold"/>
                                        <p:tgtEl>
                                          <p:spTgt spid="7196"/>
                                        </p:tgtEl>
                                        <p:attrNameLst>
                                          <p:attrName>ppt_x</p:attrName>
                                          <p:attrName>ppt_y</p:attrName>
                                        </p:attrNameLst>
                                      </p:cBhvr>
                                      <p:rCtr x="23003" y="0"/>
                                    </p:animMotion>
                                  </p:childTnLst>
                                </p:cTn>
                              </p:par>
                              <p:par>
                                <p:cTn id="17" presetID="1" presetClass="path" presetSubtype="0" repeatCount="indefinite" fill="hold" nodeType="withEffect">
                                  <p:stCondLst>
                                    <p:cond delay="0"/>
                                  </p:stCondLst>
                                  <p:childTnLst>
                                    <p:animMotion origin="layout" path="M 1.11111E-6 1.11022E-16 C -0.09028 0.11829 -0.23472 0.11875 -0.32413 0.00069 C -0.41337 -0.11875 -0.41285 -0.31227 -0.32379 -0.43079 C -0.23438 -0.55023 -0.08958 -0.55023 -0.00052 -0.43171 C 0.08871 -0.3125 0.08889 -0.11921 1.11111E-6 1.11022E-16 Z " pathEditMode="relative" rAng="8100000" ptsTypes="fffff">
                                      <p:cBhvr>
                                        <p:cTn id="18" dur="6000" fill="hold"/>
                                        <p:tgtEl>
                                          <p:spTgt spid="7201"/>
                                        </p:tgtEl>
                                        <p:attrNameLst>
                                          <p:attrName>ppt_x</p:attrName>
                                          <p:attrName>ppt_y</p:attrName>
                                        </p:attrNameLst>
                                      </p:cBhvr>
                                      <p:rCtr x="-16215" y="-21528"/>
                                    </p:animMotion>
                                  </p:childTnLst>
                                </p:cTn>
                              </p:par>
                              <p:par>
                                <p:cTn id="19" presetID="1" presetClass="path" presetSubtype="0" repeatCount="indefinite" fill="hold" nodeType="withEffect">
                                  <p:stCondLst>
                                    <p:cond delay="0"/>
                                  </p:stCondLst>
                                  <p:childTnLst>
                                    <p:animMotion origin="layout" path="M -5.55556E-7 3.93064E-6 C -0.08993 -0.11954 -0.09028 -0.31422 -0.00087 -0.43353 C 0.08854 -0.55237 0.2349 -0.55214 0.32448 -0.43214 C 0.41441 -0.31237 0.41476 -0.11792 0.32552 0.00115 C 0.23594 0.12023 0.0901 0.11976 -5.55556E-7 3.93064E-6 Z " pathEditMode="relative" rAng="13500000" ptsTypes="fffff">
                                      <p:cBhvr>
                                        <p:cTn id="20" dur="6000" fill="hold"/>
                                        <p:tgtEl>
                                          <p:spTgt spid="7206"/>
                                        </p:tgtEl>
                                        <p:attrNameLst>
                                          <p:attrName>ppt_x</p:attrName>
                                          <p:attrName>ppt_y</p:attrName>
                                        </p:attrNameLst>
                                      </p:cBhvr>
                                      <p:rCtr x="16233" y="-21618"/>
                                    </p:animMotion>
                                  </p:childTnLst>
                                </p:cTn>
                              </p:par>
                              <p:par>
                                <p:cTn id="21" presetID="1" presetClass="path" presetSubtype="0" repeatCount="indefinite" fill="hold" nodeType="withEffect">
                                  <p:stCondLst>
                                    <p:cond delay="0"/>
                                  </p:stCondLst>
                                  <p:childTnLst>
                                    <p:animMotion origin="layout" path="M 2.77778E-7 -0.00116 C -0.12622 -0.00116 -0.22917 -0.13843 -0.22917 -0.30718 C -0.22917 -0.47593 -0.12622 -0.61343 2.77778E-7 -0.61343 C 0.12639 -0.61343 0.22917 -0.47593 0.22917 -0.30718 C 0.22917 -0.13843 0.12639 -0.00116 2.77778E-7 -0.00116 Z " pathEditMode="relative" rAng="10800000" ptsTypes="fffff">
                                      <p:cBhvr>
                                        <p:cTn id="22" dur="6000" fill="hold"/>
                                        <p:tgtEl>
                                          <p:spTgt spid="7211"/>
                                        </p:tgtEl>
                                        <p:attrNameLst>
                                          <p:attrName>ppt_x</p:attrName>
                                          <p:attrName>ppt_y</p:attrName>
                                        </p:attrNameLst>
                                      </p:cBhvr>
                                      <p:rCtr x="0" y="-3060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42897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9B6DBDE-36FF-7349-0AC1-DF24D36C9B3B}"/>
              </a:ext>
            </a:extLst>
          </p:cNvPr>
          <p:cNvPicPr>
            <a:picLocks noChangeAspect="1"/>
          </p:cNvPicPr>
          <p:nvPr/>
        </p:nvPicPr>
        <p:blipFill>
          <a:blip r:embed="rId2"/>
          <a:stretch>
            <a:fillRect/>
          </a:stretch>
        </p:blipFill>
        <p:spPr>
          <a:xfrm>
            <a:off x="213025" y="0"/>
            <a:ext cx="10621230" cy="1681238"/>
          </a:xfrm>
          <a:prstGeom prst="rect">
            <a:avLst/>
          </a:prstGeom>
        </p:spPr>
      </p:pic>
      <p:pic>
        <p:nvPicPr>
          <p:cNvPr id="5" name="Picture 4">
            <a:extLst>
              <a:ext uri="{FF2B5EF4-FFF2-40B4-BE49-F238E27FC236}">
                <a16:creationId xmlns:a16="http://schemas.microsoft.com/office/drawing/2014/main" id="{AB0FFC8C-67A0-9181-1910-B1C906E6C997}"/>
              </a:ext>
            </a:extLst>
          </p:cNvPr>
          <p:cNvPicPr>
            <a:picLocks noChangeAspect="1"/>
          </p:cNvPicPr>
          <p:nvPr/>
        </p:nvPicPr>
        <p:blipFill>
          <a:blip r:embed="rId3"/>
          <a:stretch>
            <a:fillRect/>
          </a:stretch>
        </p:blipFill>
        <p:spPr>
          <a:xfrm>
            <a:off x="6339331" y="994157"/>
            <a:ext cx="4633469" cy="3802926"/>
          </a:xfrm>
          <a:prstGeom prst="rect">
            <a:avLst/>
          </a:prstGeom>
        </p:spPr>
      </p:pic>
      <p:pic>
        <p:nvPicPr>
          <p:cNvPr id="7" name="Picture 6">
            <a:extLst>
              <a:ext uri="{FF2B5EF4-FFF2-40B4-BE49-F238E27FC236}">
                <a16:creationId xmlns:a16="http://schemas.microsoft.com/office/drawing/2014/main" id="{0D48DD07-F7EA-33E9-E00E-210B7194EE0E}"/>
              </a:ext>
            </a:extLst>
          </p:cNvPr>
          <p:cNvPicPr>
            <a:picLocks noChangeAspect="1"/>
          </p:cNvPicPr>
          <p:nvPr/>
        </p:nvPicPr>
        <p:blipFill>
          <a:blip r:embed="rId4"/>
          <a:stretch>
            <a:fillRect/>
          </a:stretch>
        </p:blipFill>
        <p:spPr>
          <a:xfrm>
            <a:off x="683628" y="4797083"/>
            <a:ext cx="9159295" cy="1896795"/>
          </a:xfrm>
          <a:prstGeom prst="rect">
            <a:avLst/>
          </a:prstGeom>
        </p:spPr>
      </p:pic>
    </p:spTree>
    <p:extLst>
      <p:ext uri="{BB962C8B-B14F-4D97-AF65-F5344CB8AC3E}">
        <p14:creationId xmlns:p14="http://schemas.microsoft.com/office/powerpoint/2010/main" val="3216813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5FB33C-CA5A-BB80-CB31-B6E960FC3F8D}"/>
              </a:ext>
            </a:extLst>
          </p:cNvPr>
          <p:cNvPicPr>
            <a:picLocks noChangeAspect="1"/>
          </p:cNvPicPr>
          <p:nvPr/>
        </p:nvPicPr>
        <p:blipFill>
          <a:blip r:embed="rId2"/>
          <a:stretch>
            <a:fillRect/>
          </a:stretch>
        </p:blipFill>
        <p:spPr>
          <a:xfrm>
            <a:off x="1839966" y="0"/>
            <a:ext cx="4758783" cy="3750416"/>
          </a:xfrm>
          <a:prstGeom prst="rect">
            <a:avLst/>
          </a:prstGeom>
        </p:spPr>
      </p:pic>
      <p:pic>
        <p:nvPicPr>
          <p:cNvPr id="5" name="Picture 4">
            <a:extLst>
              <a:ext uri="{FF2B5EF4-FFF2-40B4-BE49-F238E27FC236}">
                <a16:creationId xmlns:a16="http://schemas.microsoft.com/office/drawing/2014/main" id="{CD971D8D-8D98-DD1A-008C-CBE00FB05487}"/>
              </a:ext>
            </a:extLst>
          </p:cNvPr>
          <p:cNvPicPr>
            <a:picLocks noChangeAspect="1"/>
          </p:cNvPicPr>
          <p:nvPr/>
        </p:nvPicPr>
        <p:blipFill>
          <a:blip r:embed="rId3"/>
          <a:stretch>
            <a:fillRect/>
          </a:stretch>
        </p:blipFill>
        <p:spPr>
          <a:xfrm>
            <a:off x="1092674" y="5525946"/>
            <a:ext cx="7765496" cy="1051386"/>
          </a:xfrm>
          <a:prstGeom prst="rect">
            <a:avLst/>
          </a:prstGeom>
        </p:spPr>
      </p:pic>
      <p:pic>
        <p:nvPicPr>
          <p:cNvPr id="7" name="Picture 6">
            <a:extLst>
              <a:ext uri="{FF2B5EF4-FFF2-40B4-BE49-F238E27FC236}">
                <a16:creationId xmlns:a16="http://schemas.microsoft.com/office/drawing/2014/main" id="{9BA72F74-83ED-70A1-50E2-858E053EC535}"/>
              </a:ext>
            </a:extLst>
          </p:cNvPr>
          <p:cNvPicPr>
            <a:picLocks noChangeAspect="1"/>
          </p:cNvPicPr>
          <p:nvPr/>
        </p:nvPicPr>
        <p:blipFill>
          <a:blip r:embed="rId4"/>
          <a:stretch>
            <a:fillRect/>
          </a:stretch>
        </p:blipFill>
        <p:spPr>
          <a:xfrm>
            <a:off x="922454" y="4157945"/>
            <a:ext cx="6329396" cy="1326520"/>
          </a:xfrm>
          <a:prstGeom prst="rect">
            <a:avLst/>
          </a:prstGeom>
        </p:spPr>
      </p:pic>
    </p:spTree>
    <p:extLst>
      <p:ext uri="{BB962C8B-B14F-4D97-AF65-F5344CB8AC3E}">
        <p14:creationId xmlns:p14="http://schemas.microsoft.com/office/powerpoint/2010/main" val="180258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881F3B10-B13D-3AFF-27FE-DFD5258AE4C8}"/>
              </a:ext>
            </a:extLst>
          </p:cNvPr>
          <p:cNvPicPr>
            <a:picLocks noChangeAspect="1"/>
          </p:cNvPicPr>
          <p:nvPr/>
        </p:nvPicPr>
        <p:blipFill>
          <a:blip r:embed="rId2"/>
          <a:stretch>
            <a:fillRect/>
          </a:stretch>
        </p:blipFill>
        <p:spPr>
          <a:xfrm>
            <a:off x="643467" y="1493351"/>
            <a:ext cx="10905066" cy="3871298"/>
          </a:xfrm>
          <a:prstGeom prst="rect">
            <a:avLst/>
          </a:prstGeom>
        </p:spPr>
      </p:pic>
    </p:spTree>
    <p:extLst>
      <p:ext uri="{BB962C8B-B14F-4D97-AF65-F5344CB8AC3E}">
        <p14:creationId xmlns:p14="http://schemas.microsoft.com/office/powerpoint/2010/main" val="23660915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FDF491B-1C14-CB05-0E69-6CE86A05709D}"/>
              </a:ext>
            </a:extLst>
          </p:cNvPr>
          <p:cNvPicPr>
            <a:picLocks noChangeAspect="1"/>
          </p:cNvPicPr>
          <p:nvPr/>
        </p:nvPicPr>
        <p:blipFill>
          <a:blip r:embed="rId2"/>
          <a:stretch>
            <a:fillRect/>
          </a:stretch>
        </p:blipFill>
        <p:spPr>
          <a:xfrm>
            <a:off x="3483804" y="958771"/>
            <a:ext cx="3696485" cy="3399273"/>
          </a:xfrm>
          <a:prstGeom prst="rect">
            <a:avLst/>
          </a:prstGeom>
        </p:spPr>
      </p:pic>
      <p:pic>
        <p:nvPicPr>
          <p:cNvPr id="5" name="Picture 4">
            <a:extLst>
              <a:ext uri="{FF2B5EF4-FFF2-40B4-BE49-F238E27FC236}">
                <a16:creationId xmlns:a16="http://schemas.microsoft.com/office/drawing/2014/main" id="{EC703F39-6DFE-0C96-5412-C37D1E5305D0}"/>
              </a:ext>
            </a:extLst>
          </p:cNvPr>
          <p:cNvPicPr>
            <a:picLocks noChangeAspect="1"/>
          </p:cNvPicPr>
          <p:nvPr/>
        </p:nvPicPr>
        <p:blipFill>
          <a:blip r:embed="rId3"/>
          <a:stretch>
            <a:fillRect/>
          </a:stretch>
        </p:blipFill>
        <p:spPr>
          <a:xfrm>
            <a:off x="0" y="115681"/>
            <a:ext cx="8334531" cy="843090"/>
          </a:xfrm>
          <a:prstGeom prst="rect">
            <a:avLst/>
          </a:prstGeom>
        </p:spPr>
      </p:pic>
      <p:pic>
        <p:nvPicPr>
          <p:cNvPr id="7" name="Picture 6">
            <a:extLst>
              <a:ext uri="{FF2B5EF4-FFF2-40B4-BE49-F238E27FC236}">
                <a16:creationId xmlns:a16="http://schemas.microsoft.com/office/drawing/2014/main" id="{9F86B73D-0C93-FFBD-DA48-54B759866183}"/>
              </a:ext>
            </a:extLst>
          </p:cNvPr>
          <p:cNvPicPr>
            <a:picLocks noChangeAspect="1"/>
          </p:cNvPicPr>
          <p:nvPr/>
        </p:nvPicPr>
        <p:blipFill>
          <a:blip r:embed="rId4"/>
          <a:stretch>
            <a:fillRect/>
          </a:stretch>
        </p:blipFill>
        <p:spPr>
          <a:xfrm>
            <a:off x="59961" y="4433312"/>
            <a:ext cx="9167800" cy="2424688"/>
          </a:xfrm>
          <a:prstGeom prst="rect">
            <a:avLst/>
          </a:prstGeom>
        </p:spPr>
      </p:pic>
    </p:spTree>
    <p:extLst>
      <p:ext uri="{BB962C8B-B14F-4D97-AF65-F5344CB8AC3E}">
        <p14:creationId xmlns:p14="http://schemas.microsoft.com/office/powerpoint/2010/main" val="276670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1905000" y="1454725"/>
            <a:ext cx="4267200"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sz="3600" b="1" dirty="0">
                <a:solidFill>
                  <a:schemeClr val="accent2"/>
                </a:solidFill>
                <a:latin typeface="Times New Roman" panose="02020603050405020304" pitchFamily="18" charset="0"/>
                <a:cs typeface="Times New Roman" panose="02020603050405020304" pitchFamily="18" charset="0"/>
              </a:rPr>
              <a:t>Khi chiếc đu quay </a:t>
            </a:r>
            <a:r>
              <a:rPr lang="en-US" sz="3600" b="1" dirty="0" err="1">
                <a:solidFill>
                  <a:schemeClr val="accent2"/>
                </a:solidFill>
                <a:latin typeface="Times New Roman" panose="02020603050405020304" pitchFamily="18" charset="0"/>
                <a:cs typeface="Times New Roman" panose="02020603050405020304" pitchFamily="18" charset="0"/>
              </a:rPr>
              <a:t>quay</a:t>
            </a:r>
            <a:r>
              <a:rPr lang="en-US" sz="3600" b="1" dirty="0">
                <a:solidFill>
                  <a:schemeClr val="accent2"/>
                </a:solidFill>
                <a:latin typeface="Times New Roman" panose="02020603050405020304" pitchFamily="18" charset="0"/>
                <a:cs typeface="Times New Roman" panose="02020603050405020304" pitchFamily="18" charset="0"/>
              </a:rPr>
              <a:t> tròn, </a:t>
            </a:r>
          </a:p>
          <a:p>
            <a:pPr eaLnBrk="1" hangingPunct="1"/>
            <a:r>
              <a:rPr lang="en-US" sz="3600" b="1" dirty="0">
                <a:solidFill>
                  <a:schemeClr val="accent2"/>
                </a:solidFill>
                <a:latin typeface="Times New Roman" panose="02020603050405020304" pitchFamily="18" charset="0"/>
                <a:cs typeface="Times New Roman" panose="02020603050405020304" pitchFamily="18" charset="0"/>
              </a:rPr>
              <a:t>quỹ đạo của các điểm treo ghế ngồi</a:t>
            </a:r>
          </a:p>
          <a:p>
            <a:pPr eaLnBrk="1" hangingPunct="1"/>
            <a:r>
              <a:rPr lang="en-US" sz="3600" b="1" dirty="0">
                <a:solidFill>
                  <a:schemeClr val="accent2"/>
                </a:solidFill>
                <a:latin typeface="Times New Roman" panose="02020603050405020304" pitchFamily="18" charset="0"/>
                <a:cs typeface="Times New Roman" panose="02020603050405020304" pitchFamily="18" charset="0"/>
              </a:rPr>
              <a:t> là những đường tròn có tâm nằm trên trục quay. </a:t>
            </a:r>
          </a:p>
        </p:txBody>
      </p:sp>
      <p:sp>
        <p:nvSpPr>
          <p:cNvPr id="5" name="TextBox 4"/>
          <p:cNvSpPr txBox="1">
            <a:spLocks noChangeArrowheads="1"/>
          </p:cNvSpPr>
          <p:nvPr/>
        </p:nvSpPr>
        <p:spPr bwMode="auto">
          <a:xfrm>
            <a:off x="2438400" y="304801"/>
            <a:ext cx="7239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sz="3200" b="1" dirty="0">
                <a:solidFill>
                  <a:srgbClr val="CC0066"/>
                </a:solidFill>
                <a:latin typeface="Times New Roman" panose="02020603050405020304" pitchFamily="18" charset="0"/>
                <a:cs typeface="Times New Roman" panose="02020603050405020304" pitchFamily="18" charset="0"/>
              </a:rPr>
              <a:t>VÍ DỤ VỀ CHUYỂN ĐỘNG TRÒN</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72201" y="1454726"/>
            <a:ext cx="4481945" cy="586740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Box 1"/>
          <p:cNvSpPr txBox="1">
            <a:spLocks noChangeArrowheads="1"/>
          </p:cNvSpPr>
          <p:nvPr/>
        </p:nvSpPr>
        <p:spPr bwMode="auto">
          <a:xfrm>
            <a:off x="5638801" y="2971801"/>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sz="2400">
              <a:latin typeface="Arial" panose="020B0604020202020204" pitchFamily="34" charset="0"/>
            </a:endParaRPr>
          </a:p>
        </p:txBody>
      </p:sp>
      <p:pic>
        <p:nvPicPr>
          <p:cNvPr id="10"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139580" y="3429000"/>
            <a:ext cx="2019300" cy="189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47913" y="2583656"/>
            <a:ext cx="2605088" cy="2605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BDDD4181-CD70-E800-60E4-1E2BB53179A6}"/>
              </a:ext>
            </a:extLst>
          </p:cNvPr>
          <p:cNvPicPr>
            <a:picLocks noChangeAspect="1"/>
          </p:cNvPicPr>
          <p:nvPr/>
        </p:nvPicPr>
        <p:blipFill>
          <a:blip r:embed="rId4"/>
          <a:stretch>
            <a:fillRect/>
          </a:stretch>
        </p:blipFill>
        <p:spPr>
          <a:xfrm>
            <a:off x="0" y="292276"/>
            <a:ext cx="8513788" cy="876957"/>
          </a:xfrm>
          <a:prstGeom prst="rect">
            <a:avLst/>
          </a:prstGeom>
        </p:spPr>
      </p:pic>
      <p:pic>
        <p:nvPicPr>
          <p:cNvPr id="8" name="Picture 7">
            <a:extLst>
              <a:ext uri="{FF2B5EF4-FFF2-40B4-BE49-F238E27FC236}">
                <a16:creationId xmlns:a16="http://schemas.microsoft.com/office/drawing/2014/main" id="{6E2F12AF-F26A-6AB6-131F-A9573FD4E811}"/>
              </a:ext>
            </a:extLst>
          </p:cNvPr>
          <p:cNvPicPr>
            <a:picLocks noChangeAspect="1"/>
          </p:cNvPicPr>
          <p:nvPr/>
        </p:nvPicPr>
        <p:blipFill>
          <a:blip r:embed="rId5"/>
          <a:stretch>
            <a:fillRect/>
          </a:stretch>
        </p:blipFill>
        <p:spPr>
          <a:xfrm>
            <a:off x="1400730" y="1169233"/>
            <a:ext cx="4727002" cy="87695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57CE47E-33D2-84C1-CA26-8592C58ABA76}"/>
              </a:ext>
            </a:extLst>
          </p:cNvPr>
          <p:cNvPicPr>
            <a:picLocks noChangeAspect="1"/>
          </p:cNvPicPr>
          <p:nvPr/>
        </p:nvPicPr>
        <p:blipFill>
          <a:blip r:embed="rId2"/>
          <a:stretch>
            <a:fillRect/>
          </a:stretch>
        </p:blipFill>
        <p:spPr>
          <a:xfrm>
            <a:off x="1049813" y="1747880"/>
            <a:ext cx="9311071" cy="3362239"/>
          </a:xfrm>
          <a:prstGeom prst="rect">
            <a:avLst/>
          </a:prstGeom>
        </p:spPr>
      </p:pic>
    </p:spTree>
    <p:extLst>
      <p:ext uri="{BB962C8B-B14F-4D97-AF65-F5344CB8AC3E}">
        <p14:creationId xmlns:p14="http://schemas.microsoft.com/office/powerpoint/2010/main" val="32301738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TotalTime>
  <Words>716</Words>
  <PresentationFormat>Widescreen</PresentationFormat>
  <Paragraphs>82</Paragraphs>
  <Slides>20</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Arial</vt:lpstr>
      <vt:lpstr>Calibri</vt:lpstr>
      <vt:lpstr>Calibri Light</vt:lpstr>
      <vt:lpstr>Cambria Math</vt:lpstr>
      <vt:lpstr>Times New Roman</vt:lpstr>
      <vt:lpstr>VNI-Helve</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2022-06-26T07:32:33Z</dcterms:created>
  <dcterms:modified xsi:type="dcterms:W3CDTF">2022-06-26T08:06:40Z</dcterms:modified>
</cp:coreProperties>
</file>