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6" r:id="rId2"/>
    <p:sldId id="267" r:id="rId3"/>
    <p:sldId id="268" r:id="rId4"/>
    <p:sldId id="269" r:id="rId5"/>
    <p:sldId id="270" r:id="rId6"/>
    <p:sldId id="271" r:id="rId7"/>
    <p:sldId id="272" r:id="rId8"/>
    <p:sldId id="273" r:id="rId9"/>
    <p:sldId id="274" r:id="rId10"/>
    <p:sldId id="263" r:id="rId11"/>
    <p:sldId id="264" r:id="rId12"/>
    <p:sldId id="265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221" autoAdjust="0"/>
    <p:restoredTop sz="94660"/>
  </p:normalViewPr>
  <p:slideViewPr>
    <p:cSldViewPr>
      <p:cViewPr>
        <p:scale>
          <a:sx n="51" d="100"/>
          <a:sy n="51" d="100"/>
        </p:scale>
        <p:origin x="-2532" y="-85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FAC7FD-DC29-4599-9005-574209F0DAC3}" type="datetimeFigureOut">
              <a:rPr lang="en-US" smtClean="0"/>
              <a:pPr/>
              <a:t>2/3/2020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99B27-43E7-4840-8C85-955E2AF8354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2990986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FAC7FD-DC29-4599-9005-574209F0DAC3}" type="datetimeFigureOut">
              <a:rPr lang="en-US" smtClean="0"/>
              <a:pPr/>
              <a:t>2/3/2020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99B27-43E7-4840-8C85-955E2AF8354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4238210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FAC7FD-DC29-4599-9005-574209F0DAC3}" type="datetimeFigureOut">
              <a:rPr lang="en-US" smtClean="0"/>
              <a:pPr/>
              <a:t>2/3/2020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99B27-43E7-4840-8C85-955E2AF8354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9995676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FAC7FD-DC29-4599-9005-574209F0DAC3}" type="datetimeFigureOut">
              <a:rPr lang="en-US" smtClean="0"/>
              <a:pPr/>
              <a:t>2/3/2020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99B27-43E7-4840-8C85-955E2AF8354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4715071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FAC7FD-DC29-4599-9005-574209F0DAC3}" type="datetimeFigureOut">
              <a:rPr lang="en-US" smtClean="0"/>
              <a:pPr/>
              <a:t>2/3/2020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99B27-43E7-4840-8C85-955E2AF8354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41881798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FAC7FD-DC29-4599-9005-574209F0DAC3}" type="datetimeFigureOut">
              <a:rPr lang="en-US" smtClean="0"/>
              <a:pPr/>
              <a:t>2/3/2020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99B27-43E7-4840-8C85-955E2AF8354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5895685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FAC7FD-DC29-4599-9005-574209F0DAC3}" type="datetimeFigureOut">
              <a:rPr lang="en-US" smtClean="0"/>
              <a:pPr/>
              <a:t>2/3/2020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99B27-43E7-4840-8C85-955E2AF8354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7536244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FAC7FD-DC29-4599-9005-574209F0DAC3}" type="datetimeFigureOut">
              <a:rPr lang="en-US" smtClean="0"/>
              <a:pPr/>
              <a:t>2/3/2020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99B27-43E7-4840-8C85-955E2AF8354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41733617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FAC7FD-DC29-4599-9005-574209F0DAC3}" type="datetimeFigureOut">
              <a:rPr lang="en-US" smtClean="0"/>
              <a:pPr/>
              <a:t>2/3/2020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99B27-43E7-4840-8C85-955E2AF8354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603107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FAC7FD-DC29-4599-9005-574209F0DAC3}" type="datetimeFigureOut">
              <a:rPr lang="en-US" smtClean="0"/>
              <a:pPr/>
              <a:t>2/3/2020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99B27-43E7-4840-8C85-955E2AF8354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7269304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FAC7FD-DC29-4599-9005-574209F0DAC3}" type="datetimeFigureOut">
              <a:rPr lang="en-US" smtClean="0"/>
              <a:pPr/>
              <a:t>2/3/2020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99B27-43E7-4840-8C85-955E2AF8354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42811901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FAC7FD-DC29-4599-9005-574209F0DAC3}" type="datetimeFigureOut">
              <a:rPr lang="en-US" smtClean="0"/>
              <a:pPr/>
              <a:t>2/3/2020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999B27-43E7-4840-8C85-955E2AF8354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18448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39631224720098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1" name="Picture 2" descr="Picture16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38200" y="614365"/>
            <a:ext cx="7543800" cy="5557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40" name="Text Box 3"/>
          <p:cNvSpPr txBox="1">
            <a:spLocks noChangeArrowheads="1"/>
          </p:cNvSpPr>
          <p:nvPr/>
        </p:nvSpPr>
        <p:spPr bwMode="auto">
          <a:xfrm>
            <a:off x="0" y="1161633"/>
            <a:ext cx="9144000" cy="280076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  <a:defRPr/>
            </a:pPr>
            <a:r>
              <a:rPr lang="en-US" sz="3200" b="1" dirty="0">
                <a:latin typeface="Times New Roman" pitchFamily="18" charset="0"/>
              </a:rPr>
              <a:t>English </a:t>
            </a:r>
            <a:r>
              <a:rPr lang="en-US" sz="3200" b="1" dirty="0" smtClean="0">
                <a:latin typeface="Times New Roman" pitchFamily="18" charset="0"/>
              </a:rPr>
              <a:t>8</a:t>
            </a:r>
            <a:endParaRPr lang="en-US" sz="3200" b="1" dirty="0">
              <a:latin typeface="Times New Roman" pitchFamily="18" charset="0"/>
            </a:endParaRPr>
          </a:p>
          <a:p>
            <a:pPr algn="ctr">
              <a:spcBef>
                <a:spcPct val="50000"/>
              </a:spcBef>
              <a:defRPr/>
            </a:pPr>
            <a:r>
              <a:rPr lang="en-US" sz="3200" b="1" dirty="0">
                <a:latin typeface="Times New Roman" pitchFamily="18" charset="0"/>
              </a:rPr>
              <a:t>UNIT </a:t>
            </a:r>
            <a:r>
              <a:rPr lang="en-US" sz="3200" b="1" dirty="0" smtClean="0">
                <a:latin typeface="Times New Roman" pitchFamily="18" charset="0"/>
              </a:rPr>
              <a:t>7 </a:t>
            </a:r>
            <a:r>
              <a:rPr lang="en-US" sz="3200" b="1" dirty="0">
                <a:latin typeface="Times New Roman" pitchFamily="18" charset="0"/>
              </a:rPr>
              <a:t>. </a:t>
            </a:r>
            <a:r>
              <a:rPr lang="en-US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</a:rPr>
              <a:t>POLLUTION</a:t>
            </a:r>
            <a:endParaRPr lang="en-US" sz="3200" b="1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200" b="1" dirty="0" smtClean="0">
              <a:latin typeface="Times New Roman" pitchFamily="18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 smtClean="0">
                <a:latin typeface="Times New Roman" pitchFamily="18" charset="0"/>
              </a:rPr>
              <a:t>PERIOD  56: A CLOSER LOOK 2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200" b="1" dirty="0" smtClean="0">
              <a:latin typeface="Times New Roman" pitchFamily="18" charset="0"/>
            </a:endParaRPr>
          </a:p>
        </p:txBody>
      </p:sp>
      <p:sp>
        <p:nvSpPr>
          <p:cNvPr id="16388" name="WordArt 4"/>
          <p:cNvSpPr>
            <a:spLocks noChangeArrowheads="1" noChangeShapeType="1" noTextEdit="1"/>
          </p:cNvSpPr>
          <p:nvPr/>
        </p:nvSpPr>
        <p:spPr bwMode="auto">
          <a:xfrm>
            <a:off x="1905000" y="4419600"/>
            <a:ext cx="5105400" cy="1676400"/>
          </a:xfrm>
          <a:prstGeom prst="rect">
            <a:avLst/>
          </a:prstGeom>
        </p:spPr>
        <p:txBody>
          <a:bodyPr wrap="none" fromWordArt="1">
            <a:prstTxWarp prst="textWave1">
              <a:avLst>
                <a:gd name="adj1" fmla="val 13005"/>
                <a:gd name="adj2" fmla="val -463"/>
              </a:avLst>
            </a:prstTxWarp>
          </a:bodyPr>
          <a:lstStyle/>
          <a:p>
            <a:pPr algn="ctr"/>
            <a:r>
              <a:rPr lang="en-US" sz="3600" kern="10">
                <a:ln w="9525">
                  <a:noFill/>
                  <a:round/>
                  <a:headEnd/>
                  <a:tailEnd/>
                </a:ln>
                <a:solidFill>
                  <a:srgbClr val="FF00FF"/>
                </a:soli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Welcome to our class</a:t>
            </a:r>
          </a:p>
        </p:txBody>
      </p:sp>
      <p:sp>
        <p:nvSpPr>
          <p:cNvPr id="2054" name="Text Box 3"/>
          <p:cNvSpPr txBox="1">
            <a:spLocks noChangeArrowheads="1"/>
          </p:cNvSpPr>
          <p:nvPr/>
        </p:nvSpPr>
        <p:spPr bwMode="auto">
          <a:xfrm>
            <a:off x="2057400" y="4572002"/>
            <a:ext cx="4283075" cy="46196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endParaRPr lang="en-US" sz="2400" b="1">
              <a:solidFill>
                <a:srgbClr val="FF0000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000" fill="hold"/>
                                        <p:tgtEl>
                                          <p:spTgt spid="1638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1638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1638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8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152400"/>
            <a:ext cx="7239000" cy="6629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19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5942" y="2133600"/>
            <a:ext cx="762000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197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5942" y="3976254"/>
            <a:ext cx="8317058" cy="6212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198" name="Picture 6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9797" y="3054927"/>
            <a:ext cx="7007803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199" name="Picture 7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7897" y="4864924"/>
            <a:ext cx="7606145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200" name="Picture 8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4433" y="5850082"/>
            <a:ext cx="7571509" cy="838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="" xmlns:p14="http://schemas.microsoft.com/office/powerpoint/2010/main" val="31787302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1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1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1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19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19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19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19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19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19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19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19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819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81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81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81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819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8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81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81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81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7" dur="500"/>
                                        <p:tgtEl>
                                          <p:spTgt spid="82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419" y="1"/>
            <a:ext cx="52578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21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13219" y="4267200"/>
            <a:ext cx="3590925" cy="2057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="" xmlns:p14="http://schemas.microsoft.com/office/powerpoint/2010/main" val="31766730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352800" y="838200"/>
            <a:ext cx="228139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Homework:</a:t>
            </a:r>
            <a:endParaRPr lang="en-US" sz="3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944881" y="1859281"/>
            <a:ext cx="7894319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Tx/>
              <a:buChar char="-"/>
            </a:pPr>
            <a:r>
              <a:rPr lang="en-US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Learn by heart the grammar</a:t>
            </a:r>
          </a:p>
          <a:p>
            <a:pPr marL="342900" indent="-342900">
              <a:buFontTx/>
              <a:buChar char="-"/>
            </a:pPr>
            <a:r>
              <a:rPr lang="en-US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 the exercises B5,6- 5 (Workbook)</a:t>
            </a:r>
          </a:p>
          <a:p>
            <a:pPr marL="342900" indent="-342900">
              <a:buFontTx/>
              <a:buChar char="-"/>
            </a:pP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B3,4- 4,5 (Exercise notebook)</a:t>
            </a:r>
          </a:p>
          <a:p>
            <a:pPr marL="342900" indent="-342900">
              <a:buFontTx/>
              <a:buChar char="-"/>
            </a:pPr>
            <a:r>
              <a:rPr lang="en-US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Prepare: Unit 7 (Communication)</a:t>
            </a:r>
            <a:endParaRPr lang="en-US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5063336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0" y="-76200"/>
            <a:ext cx="2819400" cy="715962"/>
          </a:xfrm>
        </p:spPr>
        <p:txBody>
          <a:bodyPr>
            <a:noAutofit/>
          </a:bodyPr>
          <a:lstStyle/>
          <a:p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GRAMMAR</a:t>
            </a:r>
            <a:endParaRPr lang="en-US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5257800"/>
          </a:xfrm>
        </p:spPr>
        <p:txBody>
          <a:bodyPr>
            <a:normAutofit/>
          </a:bodyPr>
          <a:lstStyle/>
          <a:p>
            <a:pPr marL="514350" indent="-514350">
              <a:buAutoNum type="arabicPeriod"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If we (cycle)…………………….. more, we (help) …………………….. the Earth.</a:t>
            </a:r>
          </a:p>
          <a:p>
            <a:pPr marL="514350" indent="-514350">
              <a:buNone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2. Factories (not dump) …………………….. waste into rivers if the government (fine)……………... ..them heavily.</a:t>
            </a:r>
          </a:p>
          <a:p>
            <a:pPr marL="514350" indent="-514350">
              <a:buNone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3. If people (travel) …………………..  to work by bus, there (be) ……………………. fewer car fumes.</a:t>
            </a:r>
          </a:p>
          <a:p>
            <a:pPr marL="514350" indent="-514350">
              <a:buNone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4. We (save) ……………….…. thousands of trees if we </a:t>
            </a:r>
          </a:p>
          <a:p>
            <a:pPr marL="514350" indent="-514350">
              <a:buNone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(not waste) ………………………… paper.</a:t>
            </a:r>
          </a:p>
          <a:p>
            <a:pPr marL="514350" indent="-514350">
              <a:buNone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5. If we (use)…………………… water carefully, more people (have) ……………………. fresh water.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304800" y="381000"/>
            <a:ext cx="8153400" cy="71596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1. Conditional sentences type</a:t>
            </a:r>
            <a:r>
              <a:rPr kumimoji="0" lang="en-US" sz="3200" b="1" i="0" u="none" strike="noStrike" kern="1200" cap="none" spc="0" normalizeH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1: review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endParaRPr kumimoji="0" lang="en-US" sz="32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-762000" y="838200"/>
            <a:ext cx="10210800" cy="71596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1</a:t>
            </a: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. Put the verbs in brackets into the correct form. </a:t>
            </a: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895600" y="1524000"/>
            <a:ext cx="16383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recycle</a:t>
            </a:r>
            <a:endParaRPr lang="en-US" sz="2800" b="1" i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143000" y="1981200"/>
            <a:ext cx="1981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will help</a:t>
            </a:r>
            <a:endParaRPr lang="en-US" sz="2800" b="1" i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505200" y="2524780"/>
            <a:ext cx="3200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will not/won’t dump</a:t>
            </a:r>
            <a:endParaRPr lang="en-US" sz="2800" b="1" i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391025" y="2981980"/>
            <a:ext cx="914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fines</a:t>
            </a:r>
            <a:endParaRPr lang="en-US" sz="2800" b="1" i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276600" y="3429000"/>
            <a:ext cx="143394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travel</a:t>
            </a:r>
            <a:endParaRPr lang="en-US" sz="2800" b="1" i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600200" y="3886200"/>
            <a:ext cx="1447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w</a:t>
            </a:r>
            <a:r>
              <a:rPr lang="en-US" sz="28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ill be</a:t>
            </a:r>
            <a:endParaRPr lang="en-US" sz="2800" b="1" i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209800" y="4343400"/>
            <a:ext cx="2133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w</a:t>
            </a:r>
            <a:r>
              <a:rPr lang="en-US" sz="28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ill save</a:t>
            </a:r>
            <a:endParaRPr lang="en-US" sz="2800" b="1" i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2209800" y="4876800"/>
            <a:ext cx="2438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d</a:t>
            </a:r>
            <a:r>
              <a:rPr lang="en-US" sz="28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on’t waste</a:t>
            </a:r>
            <a:endParaRPr lang="en-US" sz="2800" b="1" i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2743200" y="5334000"/>
            <a:ext cx="97674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use</a:t>
            </a:r>
            <a:endParaRPr lang="en-US" sz="2800" b="1" i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676400" y="5877580"/>
            <a:ext cx="16668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w</a:t>
            </a:r>
            <a:r>
              <a:rPr lang="en-US" sz="28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ill have</a:t>
            </a:r>
            <a:endParaRPr lang="en-US" sz="2800" b="1" i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/>
      <p:bldP spid="5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2. Combine each pair of sentences to make a conditional sentences type 1.</a:t>
            </a:r>
            <a:endParaRPr lang="en-US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524000"/>
            <a:ext cx="8839200" cy="4953000"/>
          </a:xfrm>
        </p:spPr>
        <p:txBody>
          <a:bodyPr>
            <a:normAutofit/>
          </a:bodyPr>
          <a:lstStyle/>
          <a:p>
            <a:pPr marL="514350" indent="-514350">
              <a:buAutoNum type="arabicPeriod"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Students are more aware of protecting the  environment. Teachers teach  environmental issues at school.</a:t>
            </a:r>
          </a:p>
          <a:p>
            <a:pPr marL="514350" indent="-514350">
              <a:buNone/>
            </a:pPr>
            <a:r>
              <a:rPr lang="en-US" sz="2800" smtClean="0">
                <a:latin typeface="Times New Roman" pitchFamily="18" charset="0"/>
                <a:cs typeface="Times New Roman" pitchFamily="18" charset="0"/>
              </a:rPr>
              <a:t>………………………………………………………………………………………………………………………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buNone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2. Light pollution happens. Animals change their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behaviour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patterns.</a:t>
            </a:r>
          </a:p>
          <a:p>
            <a:pPr marL="514350" indent="-514350">
              <a:buNone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…………………………………………………………………………………………………………………………….</a:t>
            </a:r>
          </a:p>
          <a:p>
            <a:pPr marL="514350" indent="-514350">
              <a:buNone/>
            </a:pP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0" y="2438400"/>
            <a:ext cx="91440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</a:t>
            </a:r>
            <a:r>
              <a:rPr lang="en-US" sz="28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Students </a:t>
            </a:r>
            <a:r>
              <a:rPr lang="en-US" sz="2800" b="1" i="1" u="sng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will be more </a:t>
            </a:r>
            <a:r>
              <a:rPr lang="en-US" sz="28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aware of protecting the environment </a:t>
            </a:r>
          </a:p>
          <a:p>
            <a:r>
              <a:rPr lang="en-US" sz="2800" b="1" i="1" u="sng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if</a:t>
            </a:r>
            <a:r>
              <a:rPr lang="en-US" sz="28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teachers teach environmental issues at school.</a:t>
            </a:r>
            <a:endParaRPr lang="en-US" sz="2800" b="1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28600" y="4303693"/>
            <a:ext cx="87630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i="1" u="sng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 </a:t>
            </a:r>
            <a:r>
              <a:rPr lang="en-US" sz="2800" b="1" i="1" u="sng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If / When</a:t>
            </a:r>
            <a:r>
              <a:rPr lang="en-US" sz="28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light pollution happens, animals </a:t>
            </a:r>
            <a:r>
              <a:rPr lang="en-US" sz="2800" b="1" i="1" u="sng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will change </a:t>
            </a:r>
            <a:r>
              <a:rPr lang="en-US" sz="28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their behavior patterns.</a:t>
            </a:r>
            <a:endParaRPr lang="en-US" sz="2800" b="1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/>
      <p:bldP spid="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274637"/>
            <a:ext cx="9144000" cy="6126163"/>
          </a:xfrm>
        </p:spPr>
        <p:txBody>
          <a:bodyPr>
            <a:normAutofit/>
          </a:bodyPr>
          <a:lstStyle/>
          <a:p>
            <a:pPr marL="514350" indent="-514350">
              <a:buAutoNum type="arabicPeriod" startAt="3"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The levels of radioactive pollution decrease. We switch from nuclear power to renewable energy sources.</a:t>
            </a:r>
          </a:p>
          <a:p>
            <a:pPr marL="514350" indent="-514350">
              <a:buNone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…………………………………………………………………………………………………………………………….</a:t>
            </a:r>
          </a:p>
          <a:p>
            <a:pPr>
              <a:buNone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4. The water temperature increases. Some aquatic creatures are unable to reproduce.</a:t>
            </a:r>
          </a:p>
          <a:p>
            <a:pPr>
              <a:buNone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…………………………………………………………………………………………………………………………….</a:t>
            </a:r>
          </a:p>
          <a:p>
            <a:pPr>
              <a:buNone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5. People get more diseases. The water is contaminated.</a:t>
            </a:r>
          </a:p>
          <a:p>
            <a:pPr>
              <a:buNone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…………………………………………………………………………………………………………………………….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6200" y="1179493"/>
            <a:ext cx="89154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 </a:t>
            </a:r>
            <a:r>
              <a:rPr lang="en-US" sz="28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The levels of radioactive pollution </a:t>
            </a:r>
            <a:r>
              <a:rPr lang="en-US" sz="2800" b="1" i="1" u="sng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will decrease , if </a:t>
            </a:r>
            <a:r>
              <a:rPr lang="en-US" sz="28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we switch from nuclear power to renewable energy sources.</a:t>
            </a:r>
            <a:endParaRPr lang="en-US" sz="2800" b="1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52400" y="3048000"/>
            <a:ext cx="89154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i="1" u="sng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 </a:t>
            </a:r>
            <a:r>
              <a:rPr lang="en-US" sz="2800" b="1" i="1" u="sng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If</a:t>
            </a:r>
            <a:r>
              <a:rPr lang="en-US" sz="28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the water temperature </a:t>
            </a:r>
            <a:r>
              <a:rPr lang="en-US" sz="2800" b="1" i="1" u="sng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will increase</a:t>
            </a:r>
            <a:r>
              <a:rPr lang="en-US" sz="28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some aquatic creatures  </a:t>
            </a:r>
            <a:r>
              <a:rPr lang="en-US" sz="2800" b="1" i="1" u="sng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will be unable </a:t>
            </a:r>
            <a:r>
              <a:rPr lang="en-US" sz="28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to reproduce.</a:t>
            </a:r>
            <a:endParaRPr lang="en-US" sz="2800" b="1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57200" y="4495800"/>
            <a:ext cx="89154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 </a:t>
            </a:r>
            <a:r>
              <a:rPr lang="en-US" sz="28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People </a:t>
            </a:r>
            <a:r>
              <a:rPr lang="en-US" sz="2800" b="1" i="1" u="sng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will get more </a:t>
            </a:r>
            <a:r>
              <a:rPr lang="en-US" sz="28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diseases </a:t>
            </a:r>
            <a:r>
              <a:rPr lang="en-US" sz="2800" b="1" i="1" u="sng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if </a:t>
            </a:r>
            <a:r>
              <a:rPr lang="en-US" sz="28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the water is contaminated.</a:t>
            </a:r>
            <a:endParaRPr lang="en-US" sz="2800" b="1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  <p:bldP spid="5" grpId="0"/>
      <p:bldP spid="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>
            <a:normAutofit/>
          </a:bodyPr>
          <a:lstStyle/>
          <a:p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CONDITIONAL SENTENCES TYPE 2</a:t>
            </a:r>
            <a:endParaRPr lang="en-US" sz="3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219200"/>
            <a:ext cx="9144000" cy="4906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-The conditional sentence type 2 describes a thing which is not true or is unlikely to happen in the present or future.</a:t>
            </a:r>
          </a:p>
          <a:p>
            <a:pPr>
              <a:buNone/>
            </a:pPr>
            <a:r>
              <a:rPr lang="en-US" sz="28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If  + S + V (past simple)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 </a:t>
            </a:r>
            <a:r>
              <a:rPr lang="en-US" sz="28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 + would / could / might + inf.</a:t>
            </a:r>
          </a:p>
          <a:p>
            <a:pPr>
              <a:buNone/>
            </a:pP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             If clause                                    main clause</a:t>
            </a:r>
          </a:p>
          <a:p>
            <a:pPr>
              <a:buNone/>
            </a:pPr>
            <a:r>
              <a:rPr lang="en-US" sz="2800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Example: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If it </a:t>
            </a:r>
            <a:r>
              <a:rPr lang="en-US" sz="2800" b="1" i="1" u="sng" dirty="0" smtClean="0">
                <a:latin typeface="Times New Roman" pitchFamily="18" charset="0"/>
                <a:cs typeface="Times New Roman" pitchFamily="18" charset="0"/>
              </a:rPr>
              <a:t>wasn’t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noisy here, I </a:t>
            </a:r>
            <a:r>
              <a:rPr lang="en-US" sz="2800" b="1" i="1" u="sng" dirty="0" smtClean="0">
                <a:latin typeface="Times New Roman" pitchFamily="18" charset="0"/>
                <a:cs typeface="Times New Roman" pitchFamily="18" charset="0"/>
              </a:rPr>
              <a:t>could hear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you clearly. (But it’s very noisy in here)</a:t>
            </a:r>
          </a:p>
          <a:p>
            <a:pPr>
              <a:buNone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-  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The  conditional sentence type 2 can be used to give advice.</a:t>
            </a:r>
          </a:p>
          <a:p>
            <a:pPr>
              <a:buNone/>
            </a:pPr>
            <a:r>
              <a:rPr lang="en-US" sz="2800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Example: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I </a:t>
            </a:r>
            <a:r>
              <a:rPr lang="en-US" sz="2800" b="1" i="1" u="sng" dirty="0" smtClean="0">
                <a:latin typeface="Times New Roman" pitchFamily="18" charset="0"/>
                <a:cs typeface="Times New Roman" pitchFamily="18" charset="0"/>
              </a:rPr>
              <a:t>were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 you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, I </a:t>
            </a:r>
            <a:r>
              <a:rPr lang="en-US" sz="2800" b="1" i="1" u="sng" dirty="0" smtClean="0">
                <a:latin typeface="Times New Roman" pitchFamily="18" charset="0"/>
                <a:cs typeface="Times New Roman" pitchFamily="18" charset="0"/>
              </a:rPr>
              <a:t>would see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the doctor immediately.</a:t>
            </a:r>
          </a:p>
          <a:p>
            <a:pPr>
              <a:buNone/>
            </a:pP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Note: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We can use both 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was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and 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were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with 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I / He / She / It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in the  If clause.</a:t>
            </a:r>
            <a:endParaRPr lang="en-US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sz="2800" i="1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-152400"/>
            <a:ext cx="8839200" cy="1143000"/>
          </a:xfrm>
        </p:spPr>
        <p:txBody>
          <a:bodyPr>
            <a:normAutofit/>
          </a:bodyPr>
          <a:lstStyle/>
          <a:p>
            <a:pPr algn="l"/>
            <a:r>
              <a:rPr lang="en-US" sz="28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3. Match an If clause in A with a suitable main clause in B.</a:t>
            </a:r>
            <a:endParaRPr lang="en-US" sz="28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228600" y="990600"/>
          <a:ext cx="8610600" cy="60274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05300"/>
                <a:gridCol w="4305300"/>
              </a:tblGrid>
              <a:tr h="53340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</a:t>
                      </a:r>
                      <a:endParaRPr lang="en-US" sz="28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B</a:t>
                      </a:r>
                      <a:endParaRPr lang="en-US" sz="28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762000"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r>
                        <a:rPr lang="en-US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. If I</a:t>
                      </a:r>
                      <a:r>
                        <a:rPr lang="en-US" sz="28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were you,</a:t>
                      </a:r>
                      <a:endParaRPr lang="en-US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</a:t>
                      </a:r>
                      <a:r>
                        <a:rPr lang="en-US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. What would happen?</a:t>
                      </a:r>
                      <a:endParaRPr lang="en-US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977900"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r>
                        <a:rPr lang="en-US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. If </a:t>
                      </a:r>
                      <a:r>
                        <a:rPr lang="en-US" sz="28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Lan</a:t>
                      </a:r>
                      <a:r>
                        <a:rPr lang="en-US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 wasn’t ill, </a:t>
                      </a:r>
                      <a:endParaRPr lang="en-US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b</a:t>
                      </a:r>
                      <a:r>
                        <a:rPr lang="en-US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. I’d look for a new place to live.</a:t>
                      </a:r>
                      <a:endParaRPr lang="en-US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977900"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r>
                        <a:rPr lang="en-US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. If there were fewer cars on the roads,</a:t>
                      </a:r>
                      <a:endParaRPr lang="en-US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</a:t>
                      </a:r>
                      <a:r>
                        <a:rPr lang="en-US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. She would join our tree planting activity.</a:t>
                      </a:r>
                      <a:endParaRPr lang="en-US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977900"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r>
                        <a:rPr lang="en-US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. If people really cared about the environment,</a:t>
                      </a:r>
                      <a:endParaRPr lang="en-US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d</a:t>
                      </a:r>
                      <a:r>
                        <a:rPr lang="en-US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. There would be less pollution.</a:t>
                      </a:r>
                      <a:endParaRPr lang="en-US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977900"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r>
                        <a:rPr lang="en-US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. If there was no fresh water</a:t>
                      </a:r>
                      <a:r>
                        <a:rPr lang="en-US" sz="28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in the world, they wouldn’t dump waste into  the lake.</a:t>
                      </a:r>
                      <a:endParaRPr lang="en-US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e.</a:t>
                      </a:r>
                      <a:r>
                        <a:rPr lang="en-US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 They wouldn’t dump waste into the lake.</a:t>
                      </a:r>
                      <a:endParaRPr lang="en-US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Line 6"/>
          <p:cNvSpPr>
            <a:spLocks noChangeShapeType="1"/>
          </p:cNvSpPr>
          <p:nvPr/>
        </p:nvSpPr>
        <p:spPr bwMode="auto">
          <a:xfrm>
            <a:off x="2743200" y="1828800"/>
            <a:ext cx="1828800" cy="685800"/>
          </a:xfrm>
          <a:prstGeom prst="line">
            <a:avLst/>
          </a:prstGeom>
          <a:noFill/>
          <a:ln w="76200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" name="Line 6"/>
          <p:cNvSpPr>
            <a:spLocks noChangeShapeType="1"/>
          </p:cNvSpPr>
          <p:nvPr/>
        </p:nvSpPr>
        <p:spPr bwMode="auto">
          <a:xfrm>
            <a:off x="3048000" y="2590800"/>
            <a:ext cx="1600200" cy="914400"/>
          </a:xfrm>
          <a:prstGeom prst="line">
            <a:avLst/>
          </a:prstGeom>
          <a:noFill/>
          <a:ln w="76200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9" name="Line 6"/>
          <p:cNvSpPr>
            <a:spLocks noChangeShapeType="1"/>
          </p:cNvSpPr>
          <p:nvPr/>
        </p:nvSpPr>
        <p:spPr bwMode="auto">
          <a:xfrm>
            <a:off x="2286000" y="3886200"/>
            <a:ext cx="2362200" cy="609600"/>
          </a:xfrm>
          <a:prstGeom prst="line">
            <a:avLst/>
          </a:prstGeom>
          <a:noFill/>
          <a:ln w="76200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" name="Line 6"/>
          <p:cNvSpPr>
            <a:spLocks noChangeShapeType="1"/>
          </p:cNvSpPr>
          <p:nvPr/>
        </p:nvSpPr>
        <p:spPr bwMode="auto">
          <a:xfrm>
            <a:off x="3657600" y="4953000"/>
            <a:ext cx="990600" cy="533400"/>
          </a:xfrm>
          <a:prstGeom prst="line">
            <a:avLst/>
          </a:prstGeom>
          <a:noFill/>
          <a:ln w="76200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" name="Line 6"/>
          <p:cNvSpPr>
            <a:spLocks noChangeShapeType="1"/>
          </p:cNvSpPr>
          <p:nvPr/>
        </p:nvSpPr>
        <p:spPr bwMode="auto">
          <a:xfrm flipV="1">
            <a:off x="3810000" y="1828800"/>
            <a:ext cx="762000" cy="4038600"/>
          </a:xfrm>
          <a:prstGeom prst="line">
            <a:avLst/>
          </a:prstGeom>
          <a:noFill/>
          <a:ln w="76200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" grpId="0" animBg="1"/>
      <p:bldP spid="8" grpId="0" animBg="1"/>
      <p:bldP spid="9" grpId="0" animBg="1"/>
      <p:bldP spid="10" grpId="0" animBg="1"/>
      <p:bldP spid="11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715962"/>
          </a:xfrm>
        </p:spPr>
        <p:txBody>
          <a:bodyPr>
            <a:normAutofit/>
          </a:bodyPr>
          <a:lstStyle/>
          <a:p>
            <a:pPr algn="l"/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4. Put the verbs in brackets into the correct form.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914400"/>
            <a:ext cx="8839200" cy="5638800"/>
          </a:xfrm>
        </p:spPr>
        <p:txBody>
          <a:bodyPr>
            <a:noAutofit/>
          </a:bodyPr>
          <a:lstStyle/>
          <a:p>
            <a:pPr marL="514350" indent="-514350">
              <a:buAutoNum type="arabicPeriod"/>
            </a:pP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If you (be) …………… the president, what </a:t>
            </a:r>
            <a:r>
              <a:rPr lang="en-US" sz="3000" b="1" dirty="0" smtClean="0">
                <a:latin typeface="Times New Roman" pitchFamily="18" charset="0"/>
                <a:cs typeface="Times New Roman" pitchFamily="18" charset="0"/>
              </a:rPr>
              <a:t>you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(do) …………………… to help the environment?</a:t>
            </a:r>
          </a:p>
          <a:p>
            <a:pPr marL="514350" indent="-514350">
              <a:buNone/>
            </a:pP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2. They get sick so often. If they (exercise) ……………. more, they (be) ………………..  healthier.</a:t>
            </a:r>
          </a:p>
          <a:p>
            <a:pPr marL="514350" indent="-514350">
              <a:buNone/>
            </a:pP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3. If I (have) …………… one million US dollars, I (build) ……………….. more parks in our city.</a:t>
            </a:r>
          </a:p>
          <a:p>
            <a:pPr marL="514350" indent="-514350">
              <a:buNone/>
            </a:pP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4. Ngoc’s mother is unhappy. If Ngoc (tidy) …………….. her room every day, her mother (not be) ……………… so upset. </a:t>
            </a:r>
          </a:p>
          <a:p>
            <a:pPr marL="514350" indent="-514350">
              <a:buNone/>
            </a:pP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5. There isn’t a garden at our  house. If there (be) …………, we (grow) ………………… vegetables.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124200" y="838200"/>
            <a:ext cx="990600" cy="52322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8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were</a:t>
            </a:r>
            <a:endParaRPr lang="en-US" sz="2800" b="1" i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38200" y="1371600"/>
            <a:ext cx="2590800" cy="52322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8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would  you  do</a:t>
            </a:r>
            <a:endParaRPr lang="en-US" sz="2800" b="1" i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086600" y="1915180"/>
            <a:ext cx="1752600" cy="52322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8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exercised</a:t>
            </a:r>
            <a:endParaRPr lang="en-US" sz="2800" b="1" i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505200" y="2372380"/>
            <a:ext cx="1905000" cy="52322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8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would be</a:t>
            </a:r>
            <a:endParaRPr lang="en-US" sz="2800" b="1" i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743200" y="2819400"/>
            <a:ext cx="1066800" cy="52322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8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had</a:t>
            </a:r>
            <a:endParaRPr lang="en-US" sz="2800" b="1" i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981200" y="3352800"/>
            <a:ext cx="2362200" cy="52322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8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would build</a:t>
            </a:r>
            <a:endParaRPr lang="en-US" sz="2800" b="1" i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108375" y="4343400"/>
            <a:ext cx="1330025" cy="52322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8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tidied</a:t>
            </a:r>
            <a:endParaRPr lang="en-US" sz="2800" b="1" i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600200" y="4810780"/>
            <a:ext cx="2168225" cy="52322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8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wouldn’t  be</a:t>
            </a:r>
            <a:endParaRPr lang="en-US" sz="2800" b="1" i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838201" y="5791200"/>
            <a:ext cx="2590800" cy="52322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8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was / were</a:t>
            </a:r>
            <a:endParaRPr lang="en-US" sz="2800" b="1" i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724400" y="5877580"/>
            <a:ext cx="2590800" cy="52322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8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would grow</a:t>
            </a:r>
            <a:endParaRPr lang="en-US" sz="2800" b="1" i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 fontScale="90000"/>
          </a:bodyPr>
          <a:lstStyle/>
          <a:p>
            <a:pPr algn="l"/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5. Write a conditional sentence type 2 for each situation, as in the example.</a:t>
            </a:r>
            <a:endParaRPr lang="en-US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143000"/>
            <a:ext cx="8610600" cy="5410200"/>
          </a:xfrm>
        </p:spPr>
        <p:txBody>
          <a:bodyPr>
            <a:normAutofit/>
          </a:bodyPr>
          <a:lstStyle/>
          <a:p>
            <a:pPr marL="514350" indent="-514350">
              <a:buAutoNum type="arabicPeriod"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People throw rubbish in the street. The street doesn’t look attractive.</a:t>
            </a:r>
          </a:p>
          <a:p>
            <a:pPr marL="514350" indent="-514350">
              <a:buNone/>
            </a:pPr>
            <a:endParaRPr lang="en-US" sz="2800" b="1" i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buNone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2. There are so many billboards in our city. People can not</a:t>
            </a:r>
          </a:p>
          <a:p>
            <a:pPr marL="514350" indent="-514350">
              <a:buNone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enjoy the view.</a:t>
            </a:r>
          </a:p>
          <a:p>
            <a:pPr marL="514350" indent="-514350">
              <a:buNone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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buNone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3. There is so much light in the city at night. We can not see the stars clearly.</a:t>
            </a:r>
          </a:p>
          <a:p>
            <a:pPr marL="514350" indent="-514350">
              <a:buNone/>
            </a:pP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buNone/>
            </a:pP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buNone/>
            </a:pP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381000" y="2209800"/>
            <a:ext cx="8229600" cy="914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10000"/>
          </a:bodyPr>
          <a:lstStyle/>
          <a:p>
            <a:pPr>
              <a:spcBef>
                <a:spcPct val="0"/>
              </a:spcBef>
            </a:pPr>
            <a:r>
              <a:rPr lang="en-US" sz="30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</a:t>
            </a:r>
            <a:r>
              <a:rPr lang="en-US" sz="3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If p</a:t>
            </a:r>
            <a:r>
              <a:rPr lang="en-US" sz="3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eople didn’t throw rubbish in the street, It would look attractive.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533400"/>
            <a:ext cx="8610600" cy="5867400"/>
          </a:xfrm>
        </p:spPr>
        <p:txBody>
          <a:bodyPr/>
          <a:lstStyle/>
          <a:p>
            <a:pPr>
              <a:buNone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4. We turn on the heater all the time. We have to pay three million dong for electricity a month.</a:t>
            </a:r>
          </a:p>
          <a:p>
            <a:pPr>
              <a:buNone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 </a:t>
            </a:r>
          </a:p>
          <a:p>
            <a:pPr>
              <a:buNone/>
            </a:pPr>
            <a:endParaRPr lang="en-US" sz="2800" dirty="0" smtClean="0">
              <a:latin typeface="Times New Roman" pitchFamily="18" charset="0"/>
              <a:cs typeface="Times New Roman" pitchFamily="18" charset="0"/>
              <a:sym typeface="Wingdings" pitchFamily="2" charset="2"/>
            </a:endParaRPr>
          </a:p>
          <a:p>
            <a:pPr>
              <a:buNone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5. The karaoke bar makes so much noise almost every night. The residents complain to its owner.</a:t>
            </a:r>
          </a:p>
          <a:p>
            <a:pPr>
              <a:buNone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 </a:t>
            </a:r>
          </a:p>
          <a:p>
            <a:pPr>
              <a:buNone/>
            </a:pPr>
            <a:endParaRPr lang="en-US" sz="2800" dirty="0" smtClean="0">
              <a:latin typeface="Times New Roman" pitchFamily="18" charset="0"/>
              <a:cs typeface="Times New Roman" pitchFamily="18" charset="0"/>
              <a:sym typeface="Wingdings" pitchFamily="2" charset="2"/>
            </a:endParaRPr>
          </a:p>
          <a:p>
            <a:pPr>
              <a:buNone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6. She has a headache after work every day. She works in a noisy office.</a:t>
            </a:r>
          </a:p>
          <a:p>
            <a:pPr>
              <a:buNone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 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374</TotalTime>
  <Words>898</Words>
  <Application>Microsoft Office PowerPoint</Application>
  <PresentationFormat>On-screen Show (4:3)</PresentationFormat>
  <Paragraphs>100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Slide 1</vt:lpstr>
      <vt:lpstr>GRAMMAR</vt:lpstr>
      <vt:lpstr>2. Combine each pair of sentences to make a conditional sentences type 1.</vt:lpstr>
      <vt:lpstr>Slide 4</vt:lpstr>
      <vt:lpstr>CONDITIONAL SENTENCES TYPE 2</vt:lpstr>
      <vt:lpstr>3. Match an If clause in A with a suitable main clause in B.</vt:lpstr>
      <vt:lpstr>4. Put the verbs in brackets into the correct form.</vt:lpstr>
      <vt:lpstr>5. Write a conditional sentence type 2 for each situation, as in the example.</vt:lpstr>
      <vt:lpstr>Slide 9</vt:lpstr>
      <vt:lpstr>Slide 10</vt:lpstr>
      <vt:lpstr>Slide 11</vt:lpstr>
      <vt:lpstr>Slide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Unit 7: Pollution Period 57: A Closer Look 2</dc:title>
  <dc:creator>AIC</dc:creator>
  <cp:lastModifiedBy>AD</cp:lastModifiedBy>
  <cp:revision>50</cp:revision>
  <dcterms:created xsi:type="dcterms:W3CDTF">2017-01-13T13:15:35Z</dcterms:created>
  <dcterms:modified xsi:type="dcterms:W3CDTF">2020-02-03T13:41:56Z</dcterms:modified>
</cp:coreProperties>
</file>