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36"/>
    <p:sldId id="257" r:id="rId37"/>
    <p:sldId id="258" r:id="rId38"/>
    <p:sldId id="259" r:id="rId39"/>
  </p:sldIdLst>
  <p:sldSz cx="7556500" cy="106934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SVN-Anastasia" charset="1" panose="020B0606040200020203"/>
      <p:regular r:id="rId10"/>
    </p:embeddedFont>
    <p:embeddedFont>
      <p:font typeface="SVN-Cookie" charset="1" panose="020B0606040200020203"/>
      <p:regular r:id="rId11"/>
    </p:embeddedFont>
    <p:embeddedFont>
      <p:font typeface="Canva Sans 2" charset="1" panose="020B0503030501040103"/>
      <p:regular r:id="rId12"/>
    </p:embeddedFont>
    <p:embeddedFont>
      <p:font typeface="Canva Sans 2 Bold" charset="1" panose="020B0803030501040103"/>
      <p:regular r:id="rId13"/>
    </p:embeddedFont>
    <p:embeddedFont>
      <p:font typeface="Canva Sans 2 Italics" charset="1" panose="020B0503030501040103"/>
      <p:regular r:id="rId14"/>
    </p:embeddedFont>
    <p:embeddedFont>
      <p:font typeface="Canva Sans 2 Bold Italics" charset="1" panose="020B0803030501040103"/>
      <p:regular r:id="rId15"/>
    </p:embeddedFont>
    <p:embeddedFont>
      <p:font typeface="Canva Sans 1" charset="1" panose="020B0503030501040103"/>
      <p:regular r:id="rId16"/>
    </p:embeddedFont>
    <p:embeddedFont>
      <p:font typeface="Canva Sans 1 Bold" charset="1" panose="020B0803030501040103"/>
      <p:regular r:id="rId17"/>
    </p:embeddedFont>
    <p:embeddedFont>
      <p:font typeface="Canva Sans 1 Italics" charset="1" panose="020B0503030501040103"/>
      <p:regular r:id="rId18"/>
    </p:embeddedFont>
    <p:embeddedFont>
      <p:font typeface="Canva Sans 1 Bold Italics" charset="1" panose="020B0803030501040103"/>
      <p:regular r:id="rId19"/>
    </p:embeddedFont>
    <p:embeddedFont>
      <p:font typeface="Canva Sans 1 Medium" charset="1" panose="020B0603030501040103"/>
      <p:regular r:id="rId20"/>
    </p:embeddedFont>
    <p:embeddedFont>
      <p:font typeface="Canva Sans 1 Medium Italics" charset="1" panose="020B0603030501040103"/>
      <p:regular r:id="rId21"/>
    </p:embeddedFont>
    <p:embeddedFont>
      <p:font typeface="Arima Madurai" charset="1" panose="00000500000000000000"/>
      <p:regular r:id="rId22"/>
    </p:embeddedFont>
    <p:embeddedFont>
      <p:font typeface="Arima Madurai Bold" charset="1" panose="00000800000000000000"/>
      <p:regular r:id="rId23"/>
    </p:embeddedFont>
    <p:embeddedFont>
      <p:font typeface="Arima Madurai Italics" charset="1" panose="00000500000000000000"/>
      <p:regular r:id="rId24"/>
    </p:embeddedFont>
    <p:embeddedFont>
      <p:font typeface="Arima Madurai Bold Italics" charset="1" panose="00000800000000000000"/>
      <p:regular r:id="rId25"/>
    </p:embeddedFont>
    <p:embeddedFont>
      <p:font typeface="Arima Madurai Thin" charset="1" panose="00000300000000000000"/>
      <p:regular r:id="rId26"/>
    </p:embeddedFont>
    <p:embeddedFont>
      <p:font typeface="Arima Madurai Extra-Light" charset="1" panose="00000300000000000000"/>
      <p:regular r:id="rId27"/>
    </p:embeddedFont>
    <p:embeddedFont>
      <p:font typeface="Arima Madurai Light" charset="1" panose="00000400000000000000"/>
      <p:regular r:id="rId28"/>
    </p:embeddedFont>
    <p:embeddedFont>
      <p:font typeface="Arima Madurai Light Italics" charset="1" panose="00000400000000000000"/>
      <p:regular r:id="rId29"/>
    </p:embeddedFont>
    <p:embeddedFont>
      <p:font typeface="Arima Madurai Medium" charset="1" panose="00000600000000000000"/>
      <p:regular r:id="rId30"/>
    </p:embeddedFont>
    <p:embeddedFont>
      <p:font typeface="Arima Madurai Medium Italics" charset="1" panose="00000600000000000000"/>
      <p:regular r:id="rId31"/>
    </p:embeddedFont>
    <p:embeddedFont>
      <p:font typeface="Arima Madurai Ultra-Bold" charset="1" panose="00000900000000000000"/>
      <p:regular r:id="rId32"/>
    </p:embeddedFont>
    <p:embeddedFont>
      <p:font typeface="Arima Madurai Ultra-Bold Italics" charset="1" panose="00000900000000000000"/>
      <p:regular r:id="rId33"/>
    </p:embeddedFont>
    <p:embeddedFont>
      <p:font typeface="Arima Madurai Heavy" charset="1" panose="00000A00000000000000"/>
      <p:regular r:id="rId34"/>
    </p:embeddedFont>
    <p:embeddedFont>
      <p:font typeface="Arima Madurai Heavy Italics" charset="1" panose="00000A0000000000000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slides/slide1.xml" Type="http://schemas.openxmlformats.org/officeDocument/2006/relationships/slide"/><Relationship Id="rId37" Target="slides/slide2.xml" Type="http://schemas.openxmlformats.org/officeDocument/2006/relationships/slide"/><Relationship Id="rId38" Target="slides/slide3.xml" Type="http://schemas.openxmlformats.org/officeDocument/2006/relationships/slide"/><Relationship Id="rId39" Target="slides/slide4.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7553325" cy="10696575"/>
          </a:xfrm>
          <a:custGeom>
            <a:avLst/>
            <a:gdLst/>
            <a:ahLst/>
            <a:cxnLst/>
            <a:rect r="r" b="b" t="t" l="l"/>
            <a:pathLst>
              <a:path h="10696575" w="7553325">
                <a:moveTo>
                  <a:pt x="0" y="0"/>
                </a:moveTo>
                <a:lnTo>
                  <a:pt x="7553325" y="0"/>
                </a:lnTo>
                <a:lnTo>
                  <a:pt x="7553325" y="10696575"/>
                </a:lnTo>
                <a:lnTo>
                  <a:pt x="0" y="10696575"/>
                </a:lnTo>
                <a:lnTo>
                  <a:pt x="0" y="0"/>
                </a:lnTo>
                <a:close/>
              </a:path>
            </a:pathLst>
          </a:custGeom>
          <a:blipFill>
            <a:blip r:embed="rId2">
              <a:alphaModFix amt="37000"/>
            </a:blip>
            <a:stretch>
              <a:fillRect l="-58390" t="-1068" r="-58479" b="-1025"/>
            </a:stretch>
          </a:blipFill>
        </p:spPr>
      </p:sp>
      <p:sp>
        <p:nvSpPr>
          <p:cNvPr name="Freeform 3" id="3"/>
          <p:cNvSpPr/>
          <p:nvPr/>
        </p:nvSpPr>
        <p:spPr>
          <a:xfrm flipH="false" flipV="true" rot="0">
            <a:off x="5053519" y="7940426"/>
            <a:ext cx="2758189" cy="2761641"/>
          </a:xfrm>
          <a:custGeom>
            <a:avLst/>
            <a:gdLst/>
            <a:ahLst/>
            <a:cxnLst/>
            <a:rect r="r" b="b" t="t" l="l"/>
            <a:pathLst>
              <a:path h="2761641" w="2758189">
                <a:moveTo>
                  <a:pt x="0" y="2761641"/>
                </a:moveTo>
                <a:lnTo>
                  <a:pt x="2758189" y="2761641"/>
                </a:lnTo>
                <a:lnTo>
                  <a:pt x="2758189" y="0"/>
                </a:lnTo>
                <a:lnTo>
                  <a:pt x="0" y="0"/>
                </a:lnTo>
                <a:lnTo>
                  <a:pt x="0" y="2761641"/>
                </a:lnTo>
                <a:close/>
              </a:path>
            </a:pathLst>
          </a:custGeom>
          <a:blipFill>
            <a:blip r:embed="rId3"/>
            <a:stretch>
              <a:fillRect l="0" t="0" r="0" b="0"/>
            </a:stretch>
          </a:blipFill>
        </p:spPr>
      </p:sp>
      <p:sp>
        <p:nvSpPr>
          <p:cNvPr name="Freeform 4" id="4"/>
          <p:cNvSpPr/>
          <p:nvPr/>
        </p:nvSpPr>
        <p:spPr>
          <a:xfrm flipH="false" flipV="false" rot="0">
            <a:off x="-269136" y="7227607"/>
            <a:ext cx="8098271" cy="3583485"/>
          </a:xfrm>
          <a:custGeom>
            <a:avLst/>
            <a:gdLst/>
            <a:ahLst/>
            <a:cxnLst/>
            <a:rect r="r" b="b" t="t" l="l"/>
            <a:pathLst>
              <a:path h="3583485" w="8098271">
                <a:moveTo>
                  <a:pt x="0" y="0"/>
                </a:moveTo>
                <a:lnTo>
                  <a:pt x="8098272" y="0"/>
                </a:lnTo>
                <a:lnTo>
                  <a:pt x="8098272" y="3583486"/>
                </a:lnTo>
                <a:lnTo>
                  <a:pt x="0" y="3583486"/>
                </a:lnTo>
                <a:lnTo>
                  <a:pt x="0" y="0"/>
                </a:lnTo>
                <a:close/>
              </a:path>
            </a:pathLst>
          </a:custGeom>
          <a:blipFill>
            <a:blip r:embed="rId4"/>
            <a:stretch>
              <a:fillRect l="0" t="0" r="0" b="0"/>
            </a:stretch>
          </a:blipFill>
        </p:spPr>
      </p:sp>
      <p:sp>
        <p:nvSpPr>
          <p:cNvPr name="Freeform 5" id="5"/>
          <p:cNvSpPr/>
          <p:nvPr/>
        </p:nvSpPr>
        <p:spPr>
          <a:xfrm flipH="false" flipV="true" rot="0">
            <a:off x="-382426" y="-271044"/>
            <a:ext cx="6430426" cy="4557564"/>
          </a:xfrm>
          <a:custGeom>
            <a:avLst/>
            <a:gdLst/>
            <a:ahLst/>
            <a:cxnLst/>
            <a:rect r="r" b="b" t="t" l="l"/>
            <a:pathLst>
              <a:path h="4557564" w="6430426">
                <a:moveTo>
                  <a:pt x="0" y="4557564"/>
                </a:moveTo>
                <a:lnTo>
                  <a:pt x="6430426" y="4557564"/>
                </a:lnTo>
                <a:lnTo>
                  <a:pt x="6430426" y="0"/>
                </a:lnTo>
                <a:lnTo>
                  <a:pt x="0" y="0"/>
                </a:lnTo>
                <a:lnTo>
                  <a:pt x="0" y="4557564"/>
                </a:lnTo>
                <a:close/>
              </a:path>
            </a:pathLst>
          </a:custGeom>
          <a:blipFill>
            <a:blip r:embed="rId5"/>
            <a:stretch>
              <a:fillRect l="0" t="0" r="0" b="0"/>
            </a:stretch>
          </a:blipFill>
        </p:spPr>
      </p:sp>
      <p:sp>
        <p:nvSpPr>
          <p:cNvPr name="Freeform 6" id="6"/>
          <p:cNvSpPr/>
          <p:nvPr/>
        </p:nvSpPr>
        <p:spPr>
          <a:xfrm flipH="false" flipV="false" rot="3791074">
            <a:off x="4042988" y="-1375608"/>
            <a:ext cx="3368535" cy="2968521"/>
          </a:xfrm>
          <a:custGeom>
            <a:avLst/>
            <a:gdLst/>
            <a:ahLst/>
            <a:cxnLst/>
            <a:rect r="r" b="b" t="t" l="l"/>
            <a:pathLst>
              <a:path h="2968521" w="3368535">
                <a:moveTo>
                  <a:pt x="0" y="0"/>
                </a:moveTo>
                <a:lnTo>
                  <a:pt x="3368535" y="0"/>
                </a:lnTo>
                <a:lnTo>
                  <a:pt x="3368535" y="2968521"/>
                </a:lnTo>
                <a:lnTo>
                  <a:pt x="0" y="2968521"/>
                </a:lnTo>
                <a:lnTo>
                  <a:pt x="0" y="0"/>
                </a:lnTo>
                <a:close/>
              </a:path>
            </a:pathLst>
          </a:custGeom>
          <a:blipFill>
            <a:blip r:embed="rId6"/>
            <a:stretch>
              <a:fillRect l="0" t="0" r="0" b="0"/>
            </a:stretch>
          </a:blipFill>
        </p:spPr>
      </p:sp>
      <p:sp>
        <p:nvSpPr>
          <p:cNvPr name="Freeform 7" id="7"/>
          <p:cNvSpPr/>
          <p:nvPr/>
        </p:nvSpPr>
        <p:spPr>
          <a:xfrm flipH="false" flipV="false" rot="3791074">
            <a:off x="4959941" y="-1146370"/>
            <a:ext cx="3368535" cy="2968521"/>
          </a:xfrm>
          <a:custGeom>
            <a:avLst/>
            <a:gdLst/>
            <a:ahLst/>
            <a:cxnLst/>
            <a:rect r="r" b="b" t="t" l="l"/>
            <a:pathLst>
              <a:path h="2968521" w="3368535">
                <a:moveTo>
                  <a:pt x="0" y="0"/>
                </a:moveTo>
                <a:lnTo>
                  <a:pt x="3368534" y="0"/>
                </a:lnTo>
                <a:lnTo>
                  <a:pt x="3368534" y="2968521"/>
                </a:lnTo>
                <a:lnTo>
                  <a:pt x="0" y="2968521"/>
                </a:lnTo>
                <a:lnTo>
                  <a:pt x="0" y="0"/>
                </a:lnTo>
                <a:close/>
              </a:path>
            </a:pathLst>
          </a:custGeom>
          <a:blipFill>
            <a:blip r:embed="rId6"/>
            <a:stretch>
              <a:fillRect l="0" t="0" r="0" b="0"/>
            </a:stretch>
          </a:blipFill>
        </p:spPr>
      </p:sp>
      <p:grpSp>
        <p:nvGrpSpPr>
          <p:cNvPr name="Group 8" id="8"/>
          <p:cNvGrpSpPr/>
          <p:nvPr/>
        </p:nvGrpSpPr>
        <p:grpSpPr>
          <a:xfrm rot="0">
            <a:off x="315772" y="343916"/>
            <a:ext cx="6953235" cy="10218219"/>
            <a:chOff x="0" y="0"/>
            <a:chExt cx="2491882" cy="3661979"/>
          </a:xfrm>
        </p:grpSpPr>
        <p:sp>
          <p:nvSpPr>
            <p:cNvPr name="Freeform 9" id="9"/>
            <p:cNvSpPr/>
            <p:nvPr/>
          </p:nvSpPr>
          <p:spPr>
            <a:xfrm flipH="false" flipV="false" rot="0">
              <a:off x="0" y="0"/>
              <a:ext cx="2491882" cy="3661979"/>
            </a:xfrm>
            <a:custGeom>
              <a:avLst/>
              <a:gdLst/>
              <a:ahLst/>
              <a:cxnLst/>
              <a:rect r="r" b="b" t="t" l="l"/>
              <a:pathLst>
                <a:path h="3661979" w="2491882">
                  <a:moveTo>
                    <a:pt x="0" y="0"/>
                  </a:moveTo>
                  <a:lnTo>
                    <a:pt x="2491882" y="0"/>
                  </a:lnTo>
                  <a:lnTo>
                    <a:pt x="2491882" y="3661979"/>
                  </a:lnTo>
                  <a:lnTo>
                    <a:pt x="0" y="3661979"/>
                  </a:lnTo>
                  <a:close/>
                </a:path>
              </a:pathLst>
            </a:custGeom>
            <a:solidFill>
              <a:srgbClr val="FFFFFF"/>
            </a:solidFill>
          </p:spPr>
        </p:sp>
        <p:sp>
          <p:nvSpPr>
            <p:cNvPr name="TextBox 10" id="10"/>
            <p:cNvSpPr txBox="true"/>
            <p:nvPr/>
          </p:nvSpPr>
          <p:spPr>
            <a:xfrm>
              <a:off x="0" y="-28575"/>
              <a:ext cx="2491882" cy="3690554"/>
            </a:xfrm>
            <a:prstGeom prst="rect">
              <a:avLst/>
            </a:prstGeom>
          </p:spPr>
          <p:txBody>
            <a:bodyPr anchor="ctr" rtlCol="false" tIns="50800" lIns="50800" bIns="50800" rIns="50800"/>
            <a:lstStyle/>
            <a:p>
              <a:pPr algn="ctr">
                <a:lnSpc>
                  <a:spcPts val="1960"/>
                </a:lnSpc>
                <a:spcBef>
                  <a:spcPct val="0"/>
                </a:spcBef>
              </a:pPr>
            </a:p>
          </p:txBody>
        </p:sp>
      </p:grpSp>
      <p:grpSp>
        <p:nvGrpSpPr>
          <p:cNvPr name="Group 11" id="11"/>
          <p:cNvGrpSpPr/>
          <p:nvPr/>
        </p:nvGrpSpPr>
        <p:grpSpPr>
          <a:xfrm rot="0">
            <a:off x="385249" y="1732991"/>
            <a:ext cx="6802598" cy="8829145"/>
            <a:chOff x="0" y="0"/>
            <a:chExt cx="2437898" cy="3164166"/>
          </a:xfrm>
        </p:grpSpPr>
        <p:sp>
          <p:nvSpPr>
            <p:cNvPr name="Freeform 12" id="12"/>
            <p:cNvSpPr/>
            <p:nvPr/>
          </p:nvSpPr>
          <p:spPr>
            <a:xfrm flipH="false" flipV="false" rot="0">
              <a:off x="0" y="0"/>
              <a:ext cx="2437898" cy="3164166"/>
            </a:xfrm>
            <a:custGeom>
              <a:avLst/>
              <a:gdLst/>
              <a:ahLst/>
              <a:cxnLst/>
              <a:rect r="r" b="b" t="t" l="l"/>
              <a:pathLst>
                <a:path h="3164166" w="2437898">
                  <a:moveTo>
                    <a:pt x="11381" y="0"/>
                  </a:moveTo>
                  <a:lnTo>
                    <a:pt x="2426517" y="0"/>
                  </a:lnTo>
                  <a:cubicBezTo>
                    <a:pt x="2429535" y="0"/>
                    <a:pt x="2432430" y="1199"/>
                    <a:pt x="2434564" y="3333"/>
                  </a:cubicBezTo>
                  <a:cubicBezTo>
                    <a:pt x="2436699" y="5468"/>
                    <a:pt x="2437898" y="8362"/>
                    <a:pt x="2437898" y="11381"/>
                  </a:cubicBezTo>
                  <a:lnTo>
                    <a:pt x="2437898" y="3152785"/>
                  </a:lnTo>
                  <a:cubicBezTo>
                    <a:pt x="2437898" y="3155804"/>
                    <a:pt x="2436699" y="3158698"/>
                    <a:pt x="2434564" y="3160833"/>
                  </a:cubicBezTo>
                  <a:cubicBezTo>
                    <a:pt x="2432430" y="3162967"/>
                    <a:pt x="2429535" y="3164166"/>
                    <a:pt x="2426517" y="3164166"/>
                  </a:cubicBezTo>
                  <a:lnTo>
                    <a:pt x="11381" y="3164166"/>
                  </a:lnTo>
                  <a:cubicBezTo>
                    <a:pt x="8362" y="3164166"/>
                    <a:pt x="5468" y="3162967"/>
                    <a:pt x="3333" y="3160833"/>
                  </a:cubicBezTo>
                  <a:cubicBezTo>
                    <a:pt x="1199" y="3158698"/>
                    <a:pt x="0" y="3155804"/>
                    <a:pt x="0" y="3152785"/>
                  </a:cubicBezTo>
                  <a:lnTo>
                    <a:pt x="0" y="11381"/>
                  </a:lnTo>
                  <a:cubicBezTo>
                    <a:pt x="0" y="8362"/>
                    <a:pt x="1199" y="5468"/>
                    <a:pt x="3333" y="3333"/>
                  </a:cubicBezTo>
                  <a:cubicBezTo>
                    <a:pt x="5468" y="1199"/>
                    <a:pt x="8362" y="0"/>
                    <a:pt x="11381" y="0"/>
                  </a:cubicBezTo>
                  <a:close/>
                </a:path>
              </a:pathLst>
            </a:custGeom>
            <a:solidFill>
              <a:srgbClr val="FFFFFF"/>
            </a:solidFill>
            <a:ln w="19050" cap="sq">
              <a:solidFill>
                <a:srgbClr val="1D741B"/>
              </a:solidFill>
              <a:prstDash val="solid"/>
              <a:miter/>
            </a:ln>
          </p:spPr>
        </p:sp>
        <p:sp>
          <p:nvSpPr>
            <p:cNvPr name="TextBox 13" id="13"/>
            <p:cNvSpPr txBox="true"/>
            <p:nvPr/>
          </p:nvSpPr>
          <p:spPr>
            <a:xfrm>
              <a:off x="0" y="-47625"/>
              <a:ext cx="2437898" cy="3211791"/>
            </a:xfrm>
            <a:prstGeom prst="rect">
              <a:avLst/>
            </a:prstGeom>
          </p:spPr>
          <p:txBody>
            <a:bodyPr anchor="ctr" rtlCol="false" tIns="50800" lIns="50800" bIns="50800" rIns="50800"/>
            <a:lstStyle/>
            <a:p>
              <a:pPr algn="ctr">
                <a:lnSpc>
                  <a:spcPts val="1960"/>
                </a:lnSpc>
                <a:spcBef>
                  <a:spcPct val="0"/>
                </a:spcBef>
              </a:pPr>
            </a:p>
          </p:txBody>
        </p:sp>
      </p:grpSp>
      <p:sp>
        <p:nvSpPr>
          <p:cNvPr name="TextBox 14" id="14"/>
          <p:cNvSpPr txBox="true"/>
          <p:nvPr/>
        </p:nvSpPr>
        <p:spPr>
          <a:xfrm rot="0">
            <a:off x="449382" y="1803716"/>
            <a:ext cx="6655531" cy="9050021"/>
          </a:xfrm>
          <a:prstGeom prst="rect">
            <a:avLst/>
          </a:prstGeom>
        </p:spPr>
        <p:txBody>
          <a:bodyPr anchor="t" rtlCol="false" tIns="0" lIns="0" bIns="0" rIns="0">
            <a:spAutoFit/>
          </a:bodyPr>
          <a:lstStyle/>
          <a:p>
            <a:pPr algn="just">
              <a:lnSpc>
                <a:spcPts val="1040"/>
              </a:lnSpc>
            </a:pPr>
            <a:r>
              <a:rPr lang="en-US" sz="1000" spc="-15">
                <a:solidFill>
                  <a:srgbClr val="000000"/>
                </a:solidFill>
                <a:latin typeface="Arima Madurai Bold"/>
              </a:rPr>
              <a:t>        Về đến phủ riêng, Hoài Văn chạy lên nhà trên vấn an mẹ. Quần áo của chàng bám đầy bụi, trán chàng ướt đẫm mồ hôi. Phu nhân ngồi trên sập, hai tay hơ trên lồng ấp, miệng xuýt xoa vì rét. Phu nhân hỏi:</a:t>
            </a:r>
          </a:p>
          <a:p>
            <a:pPr algn="just">
              <a:lnSpc>
                <a:spcPts val="1040"/>
              </a:lnSpc>
            </a:pPr>
            <a:r>
              <a:rPr lang="en-US" sz="1000" spc="-15">
                <a:solidFill>
                  <a:srgbClr val="000000"/>
                </a:solidFill>
                <a:latin typeface="Arima Madurai Bold"/>
              </a:rPr>
              <a:t> - Chú đâu mà con lại về một mình? Sao con đi lâu thế để mẹ ở nhà mong mỏi mắt?</a:t>
            </a:r>
          </a:p>
          <a:p>
            <a:pPr algn="just">
              <a:lnSpc>
                <a:spcPts val="1040"/>
              </a:lnSpc>
            </a:pPr>
            <a:r>
              <a:rPr lang="en-US" sz="1000" spc="-15">
                <a:solidFill>
                  <a:srgbClr val="000000"/>
                </a:solidFill>
                <a:latin typeface="Arima Madurai Bold"/>
              </a:rPr>
              <a:t> Hoài Văn nhìn mẹ già, vừa thương mẹ, vừa tủi cho mình. Phu nhân nói:</a:t>
            </a:r>
          </a:p>
          <a:p>
            <a:pPr algn="just">
              <a:lnSpc>
                <a:spcPts val="1040"/>
              </a:lnSpc>
            </a:pPr>
            <a:r>
              <a:rPr lang="en-US" sz="1000" spc="-15">
                <a:solidFill>
                  <a:srgbClr val="000000"/>
                </a:solidFill>
                <a:latin typeface="Arima Madurai Bold"/>
              </a:rPr>
              <a:t> - Cho con ngồi. Trời rét thế này, đi đâu mà quần áo xộc xệch, mặt mày ngơ ngác, mồ hôi mồ kê thế kia, con?</a:t>
            </a:r>
          </a:p>
          <a:p>
            <a:pPr algn="just">
              <a:lnSpc>
                <a:spcPts val="1040"/>
              </a:lnSpc>
            </a:pPr>
            <a:r>
              <a:rPr lang="en-US" sz="1000" spc="-15">
                <a:solidFill>
                  <a:srgbClr val="000000"/>
                </a:solidFill>
                <a:latin typeface="Arima Madurai Bold"/>
              </a:rPr>
              <a:t> Hoài Văn kể hết nỗi niềm tâm sự của mình cho mẹ và nói:</a:t>
            </a:r>
          </a:p>
          <a:p>
            <a:pPr algn="just">
              <a:lnSpc>
                <a:spcPts val="1040"/>
              </a:lnSpc>
            </a:pPr>
            <a:r>
              <a:rPr lang="en-US" sz="1000" spc="-15">
                <a:solidFill>
                  <a:srgbClr val="000000"/>
                </a:solidFill>
                <a:latin typeface="Arima Madurai Bold"/>
              </a:rPr>
              <a:t> - Con ở kinh sư hai tháng, thấy hàng ngày sứ Nguyên đi lại hống hách, làm những điều trái tai gai mắt. Nó bắt nộp người nộp của. Nó đòi phải tìm cho thấy cột đồng Mã Viện. Cột đồng đã bị vùi lấp đi rồi, còn tìm đâu ra dấu vết? Nó bắt phải cho con em sang làm con tin. Nó bắt phải để nó đặt quan giám sát mọi việc của triều đình...</a:t>
            </a:r>
          </a:p>
          <a:p>
            <a:pPr algn="just">
              <a:lnSpc>
                <a:spcPts val="1040"/>
              </a:lnSpc>
            </a:pPr>
            <a:r>
              <a:rPr lang="en-US" sz="1000" spc="-15">
                <a:solidFill>
                  <a:srgbClr val="000000"/>
                </a:solidFill>
                <a:latin typeface="Arima Madurai Bold"/>
              </a:rPr>
              <a:t> Phu nhân kêu khẽ:</a:t>
            </a:r>
          </a:p>
          <a:p>
            <a:pPr algn="just">
              <a:lnSpc>
                <a:spcPts val="1040"/>
              </a:lnSpc>
            </a:pPr>
            <a:r>
              <a:rPr lang="en-US" sz="1000" spc="-15">
                <a:solidFill>
                  <a:srgbClr val="000000"/>
                </a:solidFill>
                <a:latin typeface="Arima Madurai Bold"/>
              </a:rPr>
              <a:t> - Sao nó lại dám vô lễ đến như vậy! Triều đình bàn thế nào?</a:t>
            </a:r>
          </a:p>
          <a:p>
            <a:pPr algn="just">
              <a:lnSpc>
                <a:spcPts val="1040"/>
              </a:lnSpc>
            </a:pPr>
            <a:r>
              <a:rPr lang="en-US" sz="1000" spc="-15">
                <a:solidFill>
                  <a:srgbClr val="000000"/>
                </a:solidFill>
                <a:latin typeface="Arima Madurai Bold"/>
              </a:rPr>
              <a:t> - Quan gia đã bác hết. Nó lại đọc chiếu của vua nước nó, bắt quan gia phải lạy.</a:t>
            </a:r>
          </a:p>
          <a:p>
            <a:pPr algn="just">
              <a:lnSpc>
                <a:spcPts val="1040"/>
              </a:lnSpc>
            </a:pPr>
            <a:r>
              <a:rPr lang="en-US" sz="1000" spc="-15">
                <a:solidFill>
                  <a:srgbClr val="000000"/>
                </a:solidFill>
                <a:latin typeface="Arima Madurai Bold"/>
              </a:rPr>
              <a:t> - Có đời thuở nào như thế!</a:t>
            </a:r>
          </a:p>
          <a:p>
            <a:pPr algn="just">
              <a:lnSpc>
                <a:spcPts val="1040"/>
              </a:lnSpc>
            </a:pPr>
            <a:r>
              <a:rPr lang="en-US" sz="1000" spc="-15">
                <a:solidFill>
                  <a:srgbClr val="000000"/>
                </a:solidFill>
                <a:latin typeface="Arima Madurai Bold"/>
              </a:rPr>
              <a:t> - Nhưng quan gia không chịu. Quan gia đúng là một bậc thánh nhân, là một ông vua nước nhỏ mà không chịu khuất phục uy vũ nước lớn. Thưa mẹ, nay quân Nguyên ngấp nghé ngoài quan ải, thái tử nhà Nguyên đưa thư sang, đòi mượn đường nước ta đi đánh Chiêm Thành, lại đòi ta phải cấp lương thực. Cho nó mượn đường là đưa thịt vào miệng hổ đói đấy, mẹ ạ.</a:t>
            </a:r>
          </a:p>
          <a:p>
            <a:pPr algn="just">
              <a:lnSpc>
                <a:spcPts val="1040"/>
              </a:lnSpc>
            </a:pPr>
            <a:r>
              <a:rPr lang="en-US" sz="1000" spc="-15">
                <a:solidFill>
                  <a:srgbClr val="000000"/>
                </a:solidFill>
                <a:latin typeface="Arima Madurai Bold"/>
              </a:rPr>
              <a:t> Nói đến đây, Hoài Văn quỳ sụp trước sập và thưa:</a:t>
            </a:r>
          </a:p>
          <a:p>
            <a:pPr algn="just">
              <a:lnSpc>
                <a:spcPts val="1040"/>
              </a:lnSpc>
            </a:pPr>
            <a:r>
              <a:rPr lang="en-US" sz="1000" spc="-15">
                <a:solidFill>
                  <a:srgbClr val="000000"/>
                </a:solidFill>
                <a:latin typeface="Arima Madurai Bold"/>
              </a:rPr>
              <a:t> - Con muốn xin mẹ một điều.</a:t>
            </a:r>
          </a:p>
          <a:p>
            <a:pPr algn="just">
              <a:lnSpc>
                <a:spcPts val="1040"/>
              </a:lnSpc>
            </a:pPr>
            <a:r>
              <a:rPr lang="en-US" sz="1000" spc="-15">
                <a:solidFill>
                  <a:srgbClr val="000000"/>
                </a:solidFill>
                <a:latin typeface="Arima Madurai Bold"/>
              </a:rPr>
              <a:t> - Con xin mẹ điều gì?</a:t>
            </a:r>
          </a:p>
          <a:p>
            <a:pPr algn="just">
              <a:lnSpc>
                <a:spcPts val="1040"/>
              </a:lnSpc>
            </a:pPr>
            <a:r>
              <a:rPr lang="en-US" sz="1000" spc="-15">
                <a:solidFill>
                  <a:srgbClr val="000000"/>
                </a:solidFill>
                <a:latin typeface="Arima Madurai Bold"/>
              </a:rPr>
              <a:t> - Thưa mẹ, thấy quốc sỉ mà làm thinh là hèn. Thấy quốc nạn mà chịu một bề, không phải là dũng. Con không được dự bàn việc nước, nhưng con không muốn khoanh tay ngồi nhìn quân giặc sang cướp nước. Các vị vương hầu đều thương con còn nhỏ. Quan gia bảo con phải về phụng dưỡng mẹ. Nhưng con trộm nghĩ, quân giặc đánh sang chỉ còn là chuyện sớm tối. Con cũng muốn theo gương các vương hầu, chiêu binh mãi mã, tích thảo dồn lương để đánh giặc dữ, cứu nạn nước. Mẹ giúp con để cho con nối được chí cha con, khỏi mang tiếng là trai thời loạn.</a:t>
            </a:r>
          </a:p>
          <a:p>
            <a:pPr algn="just">
              <a:lnSpc>
                <a:spcPts val="1040"/>
              </a:lnSpc>
            </a:pPr>
            <a:r>
              <a:rPr lang="en-US" sz="1000" spc="-15">
                <a:solidFill>
                  <a:srgbClr val="000000"/>
                </a:solidFill>
                <a:latin typeface="Arima Madurai Bold"/>
              </a:rPr>
              <a:t> Phu nhân đăm đăm nhìn đứa con trai duy nhất. Đứa con mảnh dẻ như nữ nhi, yếu như cánh hoa chưa chịu được sương gió. Phu nhân rùng mình, nghĩ lại ba mươi năm trước, quân Nguyên đã kéo sang, ngựa nhung nhúc đầy đồng nội. Giặc đi đến đâu thì cỏ không mọc được, ruộng nương trơ trụi, làng mạc cháy hết, trâu bò không còn. Đến khi đuổi được giặc thì người chết như rạ, đất nước tan hoang, kinh đô biến thành tro bụi. Thuở ấy, đức ông phải dấn mình vào vòng khói lửa. Phu nhân thì dẫn mẹ chồng đi chạy loạn, trải biết bao nhiêu gian truân cơ cực. Nay mà lại nổi can qua, thì lại là cảnh thịt nát xương tan, đầu rơi máu chảy, mệnh người như cỏ rác. Phu nhân đã già rồi, chân yếu tay mềm, biết có chạy được không? Khi xưa, phận làm vợ dám đâu mong đức ông ở lại bên mình. Nhưng nay là mẹ, há lại chẳng bảo được con ở nhà đỡ mẹ hay sao? Người mẹ rùng mình, nhắm nghiền mắt lại. Con ta sức như đào tơ liễu yếu, đánh làm sao được bầy lang sói.</a:t>
            </a:r>
          </a:p>
          <a:p>
            <a:pPr algn="just">
              <a:lnSpc>
                <a:spcPts val="1040"/>
              </a:lnSpc>
            </a:pPr>
            <a:r>
              <a:rPr lang="en-US" sz="1000" spc="-15">
                <a:solidFill>
                  <a:srgbClr val="000000"/>
                </a:solidFill>
                <a:latin typeface="Arima Madurai Bold"/>
              </a:rPr>
              <a:t> Quốc Toản hỏi:</a:t>
            </a:r>
          </a:p>
          <a:p>
            <a:pPr algn="just">
              <a:lnSpc>
                <a:spcPts val="1040"/>
              </a:lnSpc>
            </a:pPr>
            <a:r>
              <a:rPr lang="en-US" sz="1000" spc="-15">
                <a:solidFill>
                  <a:srgbClr val="000000"/>
                </a:solidFill>
                <a:latin typeface="Arima Madurai Bold"/>
              </a:rPr>
              <a:t> - Ý mẹ thế nào?</a:t>
            </a:r>
          </a:p>
          <a:p>
            <a:pPr algn="just">
              <a:lnSpc>
                <a:spcPts val="1040"/>
              </a:lnSpc>
            </a:pPr>
            <a:r>
              <a:rPr lang="en-US" sz="1000" spc="-15">
                <a:solidFill>
                  <a:srgbClr val="000000"/>
                </a:solidFill>
                <a:latin typeface="Arima Madurai Bold"/>
              </a:rPr>
              <a:t> - Để cho mẹ nghĩ đã.</a:t>
            </a:r>
          </a:p>
          <a:p>
            <a:pPr algn="just">
              <a:lnSpc>
                <a:spcPts val="1040"/>
              </a:lnSpc>
            </a:pPr>
            <a:r>
              <a:rPr lang="en-US" sz="1000" spc="-15">
                <a:solidFill>
                  <a:srgbClr val="000000"/>
                </a:solidFill>
                <a:latin typeface="Arima Madurai Bold"/>
              </a:rPr>
              <a:t> - Giặc kéo sang không biết lúc nào. Không liệu trước e trở tay không kịp, mẹ ạ.</a:t>
            </a:r>
          </a:p>
          <a:p>
            <a:pPr algn="just">
              <a:lnSpc>
                <a:spcPts val="1040"/>
              </a:lnSpc>
            </a:pPr>
            <a:r>
              <a:rPr lang="en-US" sz="1000" spc="-15">
                <a:solidFill>
                  <a:srgbClr val="000000"/>
                </a:solidFill>
                <a:latin typeface="Arima Madurai Bold"/>
              </a:rPr>
              <a:t> - Đợi chú con về, mẹ hỏi xem thế nào đã.</a:t>
            </a:r>
          </a:p>
          <a:p>
            <a:pPr algn="just">
              <a:lnSpc>
                <a:spcPts val="1040"/>
              </a:lnSpc>
            </a:pPr>
            <a:r>
              <a:rPr lang="en-US" sz="1000" spc="-15">
                <a:solidFill>
                  <a:srgbClr val="000000"/>
                </a:solidFill>
                <a:latin typeface="Arima Madurai Bold"/>
              </a:rPr>
              <a:t> Quốc Toản lắc đầu một cái cương quyết. Người mẹ nói:</a:t>
            </a:r>
          </a:p>
          <a:p>
            <a:pPr algn="just">
              <a:lnSpc>
                <a:spcPts val="1040"/>
              </a:lnSpc>
            </a:pPr>
            <a:r>
              <a:rPr lang="en-US" sz="1000" spc="-15">
                <a:solidFill>
                  <a:srgbClr val="000000"/>
                </a:solidFill>
                <a:latin typeface="Arima Madurai Bold"/>
              </a:rPr>
              <a:t> - Con ơi! Cha con mất sớm. Trước khi nhắm mắt, cha con dặn chú trông nom. Mẹ là phận gái chữ tòng, mọi việc phải hỏi chú đã. Con ngồi lên cho mẹ hỏi đây.</a:t>
            </a:r>
          </a:p>
          <a:p>
            <a:pPr algn="just">
              <a:lnSpc>
                <a:spcPts val="1040"/>
              </a:lnSpc>
            </a:pPr>
            <a:r>
              <a:rPr lang="en-US" sz="1000" spc="-15">
                <a:solidFill>
                  <a:srgbClr val="000000"/>
                </a:solidFill>
                <a:latin typeface="Arima Madurai Bold"/>
              </a:rPr>
              <a:t> Quốc Toản vẫn quỳ trước sập. Chàng nói:</a:t>
            </a:r>
          </a:p>
          <a:p>
            <a:pPr algn="just">
              <a:lnSpc>
                <a:spcPts val="1040"/>
              </a:lnSpc>
            </a:pPr>
            <a:r>
              <a:rPr lang="en-US" sz="1000" spc="-15">
                <a:solidFill>
                  <a:srgbClr val="000000"/>
                </a:solidFill>
                <a:latin typeface="Arima Madurai Bold"/>
              </a:rPr>
              <a:t> - Mẹ hỏi chú thì chú không cho đi đâu. Cốt là mẹ. Mẹ nhất định đi mới được. Con thề với mẹ sẽ chém đầu giặc dữ, rửa thù cho nước non.</a:t>
            </a:r>
          </a:p>
          <a:p>
            <a:pPr algn="just">
              <a:lnSpc>
                <a:spcPts val="1040"/>
              </a:lnSpc>
            </a:pPr>
            <a:r>
              <a:rPr lang="en-US" sz="1000" spc="-15">
                <a:solidFill>
                  <a:srgbClr val="000000"/>
                </a:solidFill>
                <a:latin typeface="Arima Madurai Bold"/>
              </a:rPr>
              <a:t> Người mẹ đã biết tính con. Nó giống đức ông xưa, đã quyết thì hành. Vả lại, mẹ dạy con đạo trung quân ái quốc, há lại ngăn con không giữ phận thần tử hay sao? Phu nhân nói:</a:t>
            </a:r>
          </a:p>
          <a:p>
            <a:pPr algn="just">
              <a:lnSpc>
                <a:spcPts val="1040"/>
              </a:lnSpc>
            </a:pPr>
            <a:r>
              <a:rPr lang="en-US" sz="1000" spc="-15">
                <a:solidFill>
                  <a:srgbClr val="000000"/>
                </a:solidFill>
                <a:latin typeface="Arima Madurai Bold"/>
              </a:rPr>
              <a:t> - Mẹ không phải là người muốn cho con giữ được chữ hiếu mà mất chữ trung...</a:t>
            </a:r>
          </a:p>
          <a:p>
            <a:pPr algn="just">
              <a:lnSpc>
                <a:spcPts val="1040"/>
              </a:lnSpc>
            </a:pPr>
            <a:r>
              <a:rPr lang="en-US" sz="1000" spc="-15">
                <a:solidFill>
                  <a:srgbClr val="000000"/>
                </a:solidFill>
                <a:latin typeface="Arima Madurai Bold"/>
              </a:rPr>
              <a:t> Quốc Toản nhoẻn miệng cười, cái miệng tươi như hoa còn dễ hờn, dễ khóc như miệng mọi đứa trẻ thơ ngây. Phu nhân cố cầm giọt lệ đọng trên mi mắt:</a:t>
            </a:r>
          </a:p>
          <a:p>
            <a:pPr algn="just">
              <a:lnSpc>
                <a:spcPts val="1040"/>
              </a:lnSpc>
            </a:pPr>
            <a:r>
              <a:rPr lang="en-US" sz="1000" spc="-15">
                <a:solidFill>
                  <a:srgbClr val="000000"/>
                </a:solidFill>
                <a:latin typeface="Arima Madurai Bold"/>
              </a:rPr>
              <a:t> - Mẹ chỉ thương con còn nhỏ quá...</a:t>
            </a:r>
          </a:p>
          <a:p>
            <a:pPr algn="just">
              <a:lnSpc>
                <a:spcPts val="1040"/>
              </a:lnSpc>
            </a:pPr>
            <a:r>
              <a:rPr lang="en-US" sz="1000" spc="-15">
                <a:solidFill>
                  <a:srgbClr val="000000"/>
                </a:solidFill>
                <a:latin typeface="Arima Madurai Bold"/>
              </a:rPr>
              <a:t> Mặt Hoài Văn tái đi:</a:t>
            </a:r>
          </a:p>
          <a:p>
            <a:pPr algn="just">
              <a:lnSpc>
                <a:spcPts val="1040"/>
              </a:lnSpc>
            </a:pPr>
            <a:r>
              <a:rPr lang="en-US" sz="1000" spc="-15">
                <a:solidFill>
                  <a:srgbClr val="000000"/>
                </a:solidFill>
                <a:latin typeface="Arima Madurai Bold"/>
              </a:rPr>
              <a:t> - Con không còn nhỏ nữa. Con đã biết nghĩ rồi.</a:t>
            </a:r>
          </a:p>
          <a:p>
            <a:pPr algn="just">
              <a:lnSpc>
                <a:spcPts val="1040"/>
              </a:lnSpc>
            </a:pPr>
            <a:r>
              <a:rPr lang="en-US" sz="1000" spc="-15">
                <a:solidFill>
                  <a:srgbClr val="000000"/>
                </a:solidFill>
                <a:latin typeface="Arima Madurai Bold"/>
              </a:rPr>
              <a:t> - Trong tay con không có khí giới, người nhà bất quá vài chục tên, con đi đánh giặc bằng gì?</a:t>
            </a:r>
          </a:p>
          <a:p>
            <a:pPr algn="just">
              <a:lnSpc>
                <a:spcPts val="1040"/>
              </a:lnSpc>
            </a:pPr>
            <a:r>
              <a:rPr lang="en-US" sz="1000" spc="-15">
                <a:solidFill>
                  <a:srgbClr val="000000"/>
                </a:solidFill>
                <a:latin typeface="Arima Madurai Bold"/>
              </a:rPr>
              <a:t> Giọng nói của Hoài Văn trở nên rắn rỏi:</a:t>
            </a:r>
          </a:p>
          <a:p>
            <a:pPr algn="just">
              <a:lnSpc>
                <a:spcPts val="1040"/>
              </a:lnSpc>
            </a:pPr>
            <a:r>
              <a:rPr lang="en-US" sz="1000" spc="-15">
                <a:solidFill>
                  <a:srgbClr val="000000"/>
                </a:solidFill>
                <a:latin typeface="Arima Madurai Bold"/>
              </a:rPr>
              <a:t> - Mẹ giúp con thì việc lớn sẽ thành. Mẹ ơi! Giáp trụ của cha con đâu? Binh thư của cha con đâu?</a:t>
            </a:r>
          </a:p>
          <a:p>
            <a:pPr algn="just">
              <a:lnSpc>
                <a:spcPts val="1040"/>
              </a:lnSpc>
            </a:pPr>
            <a:r>
              <a:rPr lang="en-US" sz="1000" spc="-15">
                <a:solidFill>
                  <a:srgbClr val="000000"/>
                </a:solidFill>
                <a:latin typeface="Arima Madurai Bold"/>
              </a:rPr>
              <a:t> Mắt người mẹ hoa lên. Phu nhân mím miệng khẽ lắc đầu rồi lại gật đầu. Phu nhân chỉ thấy lấp loáng cái bóng mảnh khảnh của con trai chạy ra ngoài sân và nhảy lên lầu của đức ông mà mười hai năm nay, phu nhân vẫn khoá kín.[…]</a:t>
            </a:r>
          </a:p>
          <a:p>
            <a:pPr algn="just">
              <a:lnSpc>
                <a:spcPts val="1040"/>
              </a:lnSpc>
            </a:pPr>
            <a:r>
              <a:rPr lang="en-US" sz="1000" spc="-15">
                <a:solidFill>
                  <a:srgbClr val="000000"/>
                </a:solidFill>
                <a:latin typeface="Arima Madurai Bold"/>
              </a:rPr>
              <a:t> Chiêu Thành Vương ở hội nghị Bình Than về ấp thì được tin chị dâu đã bằng lòng cho Hoài Văn đi đánh giặc[…]</a:t>
            </a:r>
          </a:p>
          <a:p>
            <a:pPr algn="just">
              <a:lnSpc>
                <a:spcPts val="1040"/>
              </a:lnSpc>
            </a:pPr>
            <a:r>
              <a:rPr lang="en-US" sz="1000" spc="-15">
                <a:solidFill>
                  <a:srgbClr val="000000"/>
                </a:solidFill>
                <a:latin typeface="Arima Madurai Bold"/>
              </a:rPr>
              <a:t> Vương cùng mấy người hầu cận ra bãi tập của Trần Quốc Toản. Từ hôm về, suốt ngày Hoài Văn luyện tập trên một bãi rộng có nhiều gò đống cao thấp nằm bên một con ngòi. Hoài Văn tập nhảy qua các gò đống, tập bơi hụp dưới nước, tập khuân đá tảng, chém cây to, cưỡi ngựa phóng tên... Tinh mơ Hoài Văn đã ra đây, chiều nhá nhem tối mới trở về.</a:t>
            </a:r>
          </a:p>
          <a:p>
            <a:pPr algn="just">
              <a:lnSpc>
                <a:spcPts val="1040"/>
              </a:lnSpc>
            </a:pPr>
            <a:r>
              <a:rPr lang="en-US" sz="1000" spc="-15">
                <a:solidFill>
                  <a:srgbClr val="000000"/>
                </a:solidFill>
                <a:latin typeface="Arima Madurai Bold"/>
              </a:rPr>
              <a:t> Khi Chiêu Thành Vương tới bãi tập thì thấy Quốc Toản cởi trần đóng khố để lộ nước da trắng trẻo. Lố nhố chung quanh là những trai tráng trong làng, cũng đóng khố cởi trần, mình đen trùi trũi. Người tướng già cũng ngồi trong đám vật. Trông thấy Chiêu Thành Vương, người tướng già phục xuống lạy. Hoài Văn đang mải vật với một anh trai làng. Anh này nằm dán xuống đất. Hoài Văn nằm trên, nhưng loay hoay mãi, không lật ngửa anh kia ra được. Vai và lưng Hoài Văn đỏ tấy, hằn lên những vết ngón tay của đối phương. Chiêu Thành Vương đứng xem, ngứa mắt nói to:</a:t>
            </a:r>
          </a:p>
          <a:p>
            <a:pPr algn="just">
              <a:lnSpc>
                <a:spcPts val="1040"/>
              </a:lnSpc>
            </a:pPr>
            <a:r>
              <a:rPr lang="en-US" sz="1000" spc="-15">
                <a:solidFill>
                  <a:srgbClr val="000000"/>
                </a:solidFill>
                <a:latin typeface="Arima Madurai Bold"/>
              </a:rPr>
              <a:t> - Kéo gọng vó lên! Đánh vật chưa biết miếng. Toản đánh miếng gọng vó, mau...</a:t>
            </a:r>
          </a:p>
          <a:p>
            <a:pPr algn="just">
              <a:lnSpc>
                <a:spcPts val="1040"/>
              </a:lnSpc>
            </a:pPr>
            <a:r>
              <a:rPr lang="en-US" sz="1000" spc="-15">
                <a:solidFill>
                  <a:srgbClr val="000000"/>
                </a:solidFill>
                <a:latin typeface="Arima Madurai Bold"/>
              </a:rPr>
              <a:t> Bấy giờ Hoài Văn mới biết là chú đến, vội buông anh bạn, sụp xuống lạy. Chiêu Thành Vương bảo Hoài Văn:</a:t>
            </a:r>
          </a:p>
          <a:p>
            <a:pPr algn="just">
              <a:lnSpc>
                <a:spcPts val="1040"/>
              </a:lnSpc>
            </a:pPr>
            <a:r>
              <a:rPr lang="en-US" sz="1000" spc="-15">
                <a:solidFill>
                  <a:srgbClr val="000000"/>
                </a:solidFill>
                <a:latin typeface="Arima Madurai Bold"/>
              </a:rPr>
              <a:t> - Đánh vật là nghề riêng của họ nhà ta. Cháu ham đánh vật như vậy, chú rất mừng. Nhưng đánh vật mới là trò chơi mà cháu còn lúng túng như thế, thì đến khi đánh giặc thật, cháu còn lúng túng đến thế nào. Bây giờ cháu thử vật với chú một keo. Cháu vật được chú thì chú bằng lòng cho cháu đi đánh giặc.</a:t>
            </a:r>
          </a:p>
          <a:p>
            <a:pPr algn="just">
              <a:lnSpc>
                <a:spcPts val="1040"/>
              </a:lnSpc>
            </a:pPr>
            <a:r>
              <a:rPr lang="en-US" sz="1000" spc="-15">
                <a:solidFill>
                  <a:srgbClr val="000000"/>
                </a:solidFill>
                <a:latin typeface="Arima Madurai Bold"/>
              </a:rPr>
              <a:t> </a:t>
            </a:r>
          </a:p>
          <a:p>
            <a:pPr algn="just">
              <a:lnSpc>
                <a:spcPts val="1040"/>
              </a:lnSpc>
            </a:pPr>
          </a:p>
          <a:p>
            <a:pPr algn="just">
              <a:lnSpc>
                <a:spcPts val="1040"/>
              </a:lnSpc>
            </a:pPr>
          </a:p>
        </p:txBody>
      </p:sp>
      <p:sp>
        <p:nvSpPr>
          <p:cNvPr name="TextBox 15" id="15"/>
          <p:cNvSpPr txBox="true"/>
          <p:nvPr/>
        </p:nvSpPr>
        <p:spPr>
          <a:xfrm rot="0">
            <a:off x="1540545" y="833951"/>
            <a:ext cx="4594406" cy="640834"/>
          </a:xfrm>
          <a:prstGeom prst="rect">
            <a:avLst/>
          </a:prstGeom>
        </p:spPr>
        <p:txBody>
          <a:bodyPr anchor="t" rtlCol="false" tIns="0" lIns="0" bIns="0" rIns="0">
            <a:spAutoFit/>
          </a:bodyPr>
          <a:lstStyle/>
          <a:p>
            <a:pPr algn="ctr">
              <a:lnSpc>
                <a:spcPts val="4957"/>
              </a:lnSpc>
            </a:pPr>
            <a:r>
              <a:rPr lang="en-US" sz="4273">
                <a:solidFill>
                  <a:srgbClr val="FF3131"/>
                </a:solidFill>
                <a:latin typeface="SVN-Anastasia"/>
              </a:rPr>
              <a:t>Khát vọng đánh giặc</a:t>
            </a:r>
          </a:p>
        </p:txBody>
      </p:sp>
      <p:sp>
        <p:nvSpPr>
          <p:cNvPr name="TextBox 16" id="16"/>
          <p:cNvSpPr txBox="true"/>
          <p:nvPr/>
        </p:nvSpPr>
        <p:spPr>
          <a:xfrm rot="0">
            <a:off x="694966" y="1529911"/>
            <a:ext cx="4156405" cy="147955"/>
          </a:xfrm>
          <a:prstGeom prst="rect">
            <a:avLst/>
          </a:prstGeom>
        </p:spPr>
        <p:txBody>
          <a:bodyPr anchor="t" rtlCol="false" tIns="0" lIns="0" bIns="0" rIns="0">
            <a:spAutoFit/>
          </a:bodyPr>
          <a:lstStyle/>
          <a:p>
            <a:pPr>
              <a:lnSpc>
                <a:spcPts val="1160"/>
              </a:lnSpc>
              <a:spcBef>
                <a:spcPct val="0"/>
              </a:spcBef>
            </a:pPr>
            <a:r>
              <a:rPr lang="en-US" sz="1000">
                <a:solidFill>
                  <a:srgbClr val="FF3131"/>
                </a:solidFill>
                <a:latin typeface="Arima Madurai Bold"/>
              </a:rPr>
              <a:t>Đọc đoạn trích sau và trả lời các câu hỏi bên dưới:</a:t>
            </a:r>
          </a:p>
        </p:txBody>
      </p:sp>
      <p:sp>
        <p:nvSpPr>
          <p:cNvPr name="TextBox 17" id="17"/>
          <p:cNvSpPr txBox="true"/>
          <p:nvPr/>
        </p:nvSpPr>
        <p:spPr>
          <a:xfrm rot="0">
            <a:off x="694966" y="434895"/>
            <a:ext cx="6285563" cy="306705"/>
          </a:xfrm>
          <a:prstGeom prst="rect">
            <a:avLst/>
          </a:prstGeom>
        </p:spPr>
        <p:txBody>
          <a:bodyPr anchor="t" rtlCol="false" tIns="0" lIns="0" bIns="0" rIns="0">
            <a:spAutoFit/>
          </a:bodyPr>
          <a:lstStyle/>
          <a:p>
            <a:pPr>
              <a:lnSpc>
                <a:spcPts val="2520"/>
              </a:lnSpc>
              <a:spcBef>
                <a:spcPct val="0"/>
              </a:spcBef>
            </a:pPr>
            <a:r>
              <a:rPr lang="en-US" sz="1800">
                <a:solidFill>
                  <a:srgbClr val="3B3633"/>
                </a:solidFill>
                <a:latin typeface="SVN-Cookie"/>
              </a:rPr>
              <a:t>Học sinh:...................................................................................................Lớp.............................</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7553325" cy="10696575"/>
          </a:xfrm>
          <a:custGeom>
            <a:avLst/>
            <a:gdLst/>
            <a:ahLst/>
            <a:cxnLst/>
            <a:rect r="r" b="b" t="t" l="l"/>
            <a:pathLst>
              <a:path h="10696575" w="7553325">
                <a:moveTo>
                  <a:pt x="0" y="0"/>
                </a:moveTo>
                <a:lnTo>
                  <a:pt x="7553325" y="0"/>
                </a:lnTo>
                <a:lnTo>
                  <a:pt x="7553325" y="10696575"/>
                </a:lnTo>
                <a:lnTo>
                  <a:pt x="0" y="10696575"/>
                </a:lnTo>
                <a:lnTo>
                  <a:pt x="0" y="0"/>
                </a:lnTo>
                <a:close/>
              </a:path>
            </a:pathLst>
          </a:custGeom>
          <a:blipFill>
            <a:blip r:embed="rId2">
              <a:alphaModFix amt="37000"/>
            </a:blip>
            <a:stretch>
              <a:fillRect l="-58390" t="-1068" r="-58479" b="-1025"/>
            </a:stretch>
          </a:blipFill>
        </p:spPr>
      </p:sp>
      <p:sp>
        <p:nvSpPr>
          <p:cNvPr name="Freeform 3" id="3"/>
          <p:cNvSpPr/>
          <p:nvPr/>
        </p:nvSpPr>
        <p:spPr>
          <a:xfrm flipH="false" flipV="true" rot="0">
            <a:off x="5053519" y="7940426"/>
            <a:ext cx="2758189" cy="2761641"/>
          </a:xfrm>
          <a:custGeom>
            <a:avLst/>
            <a:gdLst/>
            <a:ahLst/>
            <a:cxnLst/>
            <a:rect r="r" b="b" t="t" l="l"/>
            <a:pathLst>
              <a:path h="2761641" w="2758189">
                <a:moveTo>
                  <a:pt x="0" y="2761641"/>
                </a:moveTo>
                <a:lnTo>
                  <a:pt x="2758189" y="2761641"/>
                </a:lnTo>
                <a:lnTo>
                  <a:pt x="2758189" y="0"/>
                </a:lnTo>
                <a:lnTo>
                  <a:pt x="0" y="0"/>
                </a:lnTo>
                <a:lnTo>
                  <a:pt x="0" y="2761641"/>
                </a:lnTo>
                <a:close/>
              </a:path>
            </a:pathLst>
          </a:custGeom>
          <a:blipFill>
            <a:blip r:embed="rId3"/>
            <a:stretch>
              <a:fillRect l="0" t="0" r="0" b="0"/>
            </a:stretch>
          </a:blipFill>
        </p:spPr>
      </p:sp>
      <p:sp>
        <p:nvSpPr>
          <p:cNvPr name="Freeform 4" id="4"/>
          <p:cNvSpPr/>
          <p:nvPr/>
        </p:nvSpPr>
        <p:spPr>
          <a:xfrm flipH="false" flipV="false" rot="0">
            <a:off x="-269136" y="7227607"/>
            <a:ext cx="8098271" cy="3583485"/>
          </a:xfrm>
          <a:custGeom>
            <a:avLst/>
            <a:gdLst/>
            <a:ahLst/>
            <a:cxnLst/>
            <a:rect r="r" b="b" t="t" l="l"/>
            <a:pathLst>
              <a:path h="3583485" w="8098271">
                <a:moveTo>
                  <a:pt x="0" y="0"/>
                </a:moveTo>
                <a:lnTo>
                  <a:pt x="8098272" y="0"/>
                </a:lnTo>
                <a:lnTo>
                  <a:pt x="8098272" y="3583486"/>
                </a:lnTo>
                <a:lnTo>
                  <a:pt x="0" y="3583486"/>
                </a:lnTo>
                <a:lnTo>
                  <a:pt x="0" y="0"/>
                </a:lnTo>
                <a:close/>
              </a:path>
            </a:pathLst>
          </a:custGeom>
          <a:blipFill>
            <a:blip r:embed="rId4"/>
            <a:stretch>
              <a:fillRect l="0" t="0" r="0" b="0"/>
            </a:stretch>
          </a:blipFill>
        </p:spPr>
      </p:sp>
      <p:sp>
        <p:nvSpPr>
          <p:cNvPr name="Freeform 5" id="5"/>
          <p:cNvSpPr/>
          <p:nvPr/>
        </p:nvSpPr>
        <p:spPr>
          <a:xfrm flipH="false" flipV="true" rot="0">
            <a:off x="-158130" y="-121853"/>
            <a:ext cx="6430426" cy="4557564"/>
          </a:xfrm>
          <a:custGeom>
            <a:avLst/>
            <a:gdLst/>
            <a:ahLst/>
            <a:cxnLst/>
            <a:rect r="r" b="b" t="t" l="l"/>
            <a:pathLst>
              <a:path h="4557564" w="6430426">
                <a:moveTo>
                  <a:pt x="0" y="4557565"/>
                </a:moveTo>
                <a:lnTo>
                  <a:pt x="6430425" y="4557565"/>
                </a:lnTo>
                <a:lnTo>
                  <a:pt x="6430425" y="0"/>
                </a:lnTo>
                <a:lnTo>
                  <a:pt x="0" y="0"/>
                </a:lnTo>
                <a:lnTo>
                  <a:pt x="0" y="4557565"/>
                </a:lnTo>
                <a:close/>
              </a:path>
            </a:pathLst>
          </a:custGeom>
          <a:blipFill>
            <a:blip r:embed="rId5"/>
            <a:stretch>
              <a:fillRect l="0" t="0" r="0" b="0"/>
            </a:stretch>
          </a:blipFill>
        </p:spPr>
      </p:sp>
      <p:sp>
        <p:nvSpPr>
          <p:cNvPr name="Freeform 6" id="6"/>
          <p:cNvSpPr/>
          <p:nvPr/>
        </p:nvSpPr>
        <p:spPr>
          <a:xfrm flipH="false" flipV="false" rot="3791074">
            <a:off x="4042988" y="-1375608"/>
            <a:ext cx="3368535" cy="2968521"/>
          </a:xfrm>
          <a:custGeom>
            <a:avLst/>
            <a:gdLst/>
            <a:ahLst/>
            <a:cxnLst/>
            <a:rect r="r" b="b" t="t" l="l"/>
            <a:pathLst>
              <a:path h="2968521" w="3368535">
                <a:moveTo>
                  <a:pt x="0" y="0"/>
                </a:moveTo>
                <a:lnTo>
                  <a:pt x="3368535" y="0"/>
                </a:lnTo>
                <a:lnTo>
                  <a:pt x="3368535" y="2968521"/>
                </a:lnTo>
                <a:lnTo>
                  <a:pt x="0" y="2968521"/>
                </a:lnTo>
                <a:lnTo>
                  <a:pt x="0" y="0"/>
                </a:lnTo>
                <a:close/>
              </a:path>
            </a:pathLst>
          </a:custGeom>
          <a:blipFill>
            <a:blip r:embed="rId6"/>
            <a:stretch>
              <a:fillRect l="0" t="0" r="0" b="0"/>
            </a:stretch>
          </a:blipFill>
        </p:spPr>
      </p:sp>
      <p:sp>
        <p:nvSpPr>
          <p:cNvPr name="Freeform 7" id="7"/>
          <p:cNvSpPr/>
          <p:nvPr/>
        </p:nvSpPr>
        <p:spPr>
          <a:xfrm flipH="false" flipV="false" rot="3791074">
            <a:off x="4959941" y="-1146370"/>
            <a:ext cx="3368535" cy="2968521"/>
          </a:xfrm>
          <a:custGeom>
            <a:avLst/>
            <a:gdLst/>
            <a:ahLst/>
            <a:cxnLst/>
            <a:rect r="r" b="b" t="t" l="l"/>
            <a:pathLst>
              <a:path h="2968521" w="3368535">
                <a:moveTo>
                  <a:pt x="0" y="0"/>
                </a:moveTo>
                <a:lnTo>
                  <a:pt x="3368534" y="0"/>
                </a:lnTo>
                <a:lnTo>
                  <a:pt x="3368534" y="2968521"/>
                </a:lnTo>
                <a:lnTo>
                  <a:pt x="0" y="2968521"/>
                </a:lnTo>
                <a:lnTo>
                  <a:pt x="0" y="0"/>
                </a:lnTo>
                <a:close/>
              </a:path>
            </a:pathLst>
          </a:custGeom>
          <a:blipFill>
            <a:blip r:embed="rId6"/>
            <a:stretch>
              <a:fillRect l="0" t="0" r="0" b="0"/>
            </a:stretch>
          </a:blipFill>
        </p:spPr>
      </p:sp>
      <p:grpSp>
        <p:nvGrpSpPr>
          <p:cNvPr name="Group 8" id="8"/>
          <p:cNvGrpSpPr/>
          <p:nvPr/>
        </p:nvGrpSpPr>
        <p:grpSpPr>
          <a:xfrm rot="0">
            <a:off x="315772" y="151842"/>
            <a:ext cx="6953235" cy="10359516"/>
            <a:chOff x="0" y="0"/>
            <a:chExt cx="2491882" cy="3712617"/>
          </a:xfrm>
        </p:grpSpPr>
        <p:sp>
          <p:nvSpPr>
            <p:cNvPr name="Freeform 9" id="9"/>
            <p:cNvSpPr/>
            <p:nvPr/>
          </p:nvSpPr>
          <p:spPr>
            <a:xfrm flipH="false" flipV="false" rot="0">
              <a:off x="0" y="0"/>
              <a:ext cx="2491882" cy="3712617"/>
            </a:xfrm>
            <a:custGeom>
              <a:avLst/>
              <a:gdLst/>
              <a:ahLst/>
              <a:cxnLst/>
              <a:rect r="r" b="b" t="t" l="l"/>
              <a:pathLst>
                <a:path h="3712617" w="2491882">
                  <a:moveTo>
                    <a:pt x="0" y="0"/>
                  </a:moveTo>
                  <a:lnTo>
                    <a:pt x="2491882" y="0"/>
                  </a:lnTo>
                  <a:lnTo>
                    <a:pt x="2491882" y="3712617"/>
                  </a:lnTo>
                  <a:lnTo>
                    <a:pt x="0" y="3712617"/>
                  </a:lnTo>
                  <a:close/>
                </a:path>
              </a:pathLst>
            </a:custGeom>
            <a:solidFill>
              <a:srgbClr val="FFFFFF"/>
            </a:solidFill>
          </p:spPr>
        </p:sp>
        <p:sp>
          <p:nvSpPr>
            <p:cNvPr name="TextBox 10" id="10"/>
            <p:cNvSpPr txBox="true"/>
            <p:nvPr/>
          </p:nvSpPr>
          <p:spPr>
            <a:xfrm>
              <a:off x="0" y="-28575"/>
              <a:ext cx="2491882" cy="3741192"/>
            </a:xfrm>
            <a:prstGeom prst="rect">
              <a:avLst/>
            </a:prstGeom>
          </p:spPr>
          <p:txBody>
            <a:bodyPr anchor="ctr" rtlCol="false" tIns="50800" lIns="50800" bIns="50800" rIns="50800"/>
            <a:lstStyle/>
            <a:p>
              <a:pPr algn="ctr">
                <a:lnSpc>
                  <a:spcPts val="1960"/>
                </a:lnSpc>
                <a:spcBef>
                  <a:spcPct val="0"/>
                </a:spcBef>
              </a:pPr>
            </a:p>
          </p:txBody>
        </p:sp>
      </p:grpSp>
      <p:grpSp>
        <p:nvGrpSpPr>
          <p:cNvPr name="Group 11" id="11"/>
          <p:cNvGrpSpPr/>
          <p:nvPr/>
        </p:nvGrpSpPr>
        <p:grpSpPr>
          <a:xfrm rot="0">
            <a:off x="385249" y="189363"/>
            <a:ext cx="6802598" cy="4908160"/>
            <a:chOff x="0" y="0"/>
            <a:chExt cx="2437898" cy="1758974"/>
          </a:xfrm>
        </p:grpSpPr>
        <p:sp>
          <p:nvSpPr>
            <p:cNvPr name="Freeform 12" id="12"/>
            <p:cNvSpPr/>
            <p:nvPr/>
          </p:nvSpPr>
          <p:spPr>
            <a:xfrm flipH="false" flipV="false" rot="0">
              <a:off x="0" y="0"/>
              <a:ext cx="2437898" cy="1758974"/>
            </a:xfrm>
            <a:custGeom>
              <a:avLst/>
              <a:gdLst/>
              <a:ahLst/>
              <a:cxnLst/>
              <a:rect r="r" b="b" t="t" l="l"/>
              <a:pathLst>
                <a:path h="1758974" w="2437898">
                  <a:moveTo>
                    <a:pt x="11381" y="0"/>
                  </a:moveTo>
                  <a:lnTo>
                    <a:pt x="2426517" y="0"/>
                  </a:lnTo>
                  <a:cubicBezTo>
                    <a:pt x="2429535" y="0"/>
                    <a:pt x="2432430" y="1199"/>
                    <a:pt x="2434564" y="3333"/>
                  </a:cubicBezTo>
                  <a:cubicBezTo>
                    <a:pt x="2436699" y="5468"/>
                    <a:pt x="2437898" y="8362"/>
                    <a:pt x="2437898" y="11381"/>
                  </a:cubicBezTo>
                  <a:lnTo>
                    <a:pt x="2437898" y="1747593"/>
                  </a:lnTo>
                  <a:cubicBezTo>
                    <a:pt x="2437898" y="1750611"/>
                    <a:pt x="2436699" y="1753506"/>
                    <a:pt x="2434564" y="1755640"/>
                  </a:cubicBezTo>
                  <a:cubicBezTo>
                    <a:pt x="2432430" y="1757775"/>
                    <a:pt x="2429535" y="1758974"/>
                    <a:pt x="2426517" y="1758974"/>
                  </a:cubicBezTo>
                  <a:lnTo>
                    <a:pt x="11381" y="1758974"/>
                  </a:lnTo>
                  <a:cubicBezTo>
                    <a:pt x="8362" y="1758974"/>
                    <a:pt x="5468" y="1757775"/>
                    <a:pt x="3333" y="1755640"/>
                  </a:cubicBezTo>
                  <a:cubicBezTo>
                    <a:pt x="1199" y="1753506"/>
                    <a:pt x="0" y="1750611"/>
                    <a:pt x="0" y="1747593"/>
                  </a:cubicBezTo>
                  <a:lnTo>
                    <a:pt x="0" y="11381"/>
                  </a:lnTo>
                  <a:cubicBezTo>
                    <a:pt x="0" y="8362"/>
                    <a:pt x="1199" y="5468"/>
                    <a:pt x="3333" y="3333"/>
                  </a:cubicBezTo>
                  <a:cubicBezTo>
                    <a:pt x="5468" y="1199"/>
                    <a:pt x="8362" y="0"/>
                    <a:pt x="11381" y="0"/>
                  </a:cubicBezTo>
                  <a:close/>
                </a:path>
              </a:pathLst>
            </a:custGeom>
            <a:solidFill>
              <a:srgbClr val="FFFFFF"/>
            </a:solidFill>
            <a:ln w="19050" cap="sq">
              <a:solidFill>
                <a:srgbClr val="1D741B"/>
              </a:solidFill>
              <a:prstDash val="solid"/>
              <a:miter/>
            </a:ln>
          </p:spPr>
        </p:sp>
        <p:sp>
          <p:nvSpPr>
            <p:cNvPr name="TextBox 13" id="13"/>
            <p:cNvSpPr txBox="true"/>
            <p:nvPr/>
          </p:nvSpPr>
          <p:spPr>
            <a:xfrm>
              <a:off x="0" y="-47625"/>
              <a:ext cx="2437898" cy="1806599"/>
            </a:xfrm>
            <a:prstGeom prst="rect">
              <a:avLst/>
            </a:prstGeom>
          </p:spPr>
          <p:txBody>
            <a:bodyPr anchor="ctr" rtlCol="false" tIns="50800" lIns="50800" bIns="50800" rIns="50800"/>
            <a:lstStyle/>
            <a:p>
              <a:pPr algn="ctr">
                <a:lnSpc>
                  <a:spcPts val="1960"/>
                </a:lnSpc>
                <a:spcBef>
                  <a:spcPct val="0"/>
                </a:spcBef>
              </a:pPr>
            </a:p>
          </p:txBody>
        </p:sp>
      </p:grpSp>
      <p:sp>
        <p:nvSpPr>
          <p:cNvPr name="TextBox 14" id="14"/>
          <p:cNvSpPr txBox="true"/>
          <p:nvPr/>
        </p:nvSpPr>
        <p:spPr>
          <a:xfrm rot="0">
            <a:off x="410449" y="253742"/>
            <a:ext cx="6734906" cy="4843781"/>
          </a:xfrm>
          <a:prstGeom prst="rect">
            <a:avLst/>
          </a:prstGeom>
        </p:spPr>
        <p:txBody>
          <a:bodyPr anchor="t" rtlCol="false" tIns="0" lIns="0" bIns="0" rIns="0">
            <a:spAutoFit/>
          </a:bodyPr>
          <a:lstStyle/>
          <a:p>
            <a:pPr algn="just">
              <a:lnSpc>
                <a:spcPts val="1010"/>
              </a:lnSpc>
            </a:pPr>
            <a:r>
              <a:rPr lang="en-US" sz="1000" spc="-9">
                <a:solidFill>
                  <a:srgbClr val="000000"/>
                </a:solidFill>
                <a:latin typeface="Arima Madurai Bold"/>
              </a:rPr>
              <a:t> Mọi người đều tưởng rằng vị đại vương chức trọng quyền cao nói đùa. Không ngờ Vương đã cởi áo, đóng khố. Vương đã ngoài bốn mươi tuổi, nhưng thân hình nở nang, bắp thịt rắn như sắt, người chắc như một hòn đá tảng. Vương cười và ung dung bước vào xới vật. Hoài Văn đang hăng như một con gà chọi. Hoài Văn nói:</a:t>
            </a:r>
          </a:p>
          <a:p>
            <a:pPr algn="just">
              <a:lnSpc>
                <a:spcPts val="1010"/>
              </a:lnSpc>
            </a:pPr>
            <a:r>
              <a:rPr lang="en-US" sz="1000" spc="-9">
                <a:solidFill>
                  <a:srgbClr val="000000"/>
                </a:solidFill>
                <a:latin typeface="Arima Madurai Bold"/>
              </a:rPr>
              <a:t> - Chú cho phép thì cháu xin hầu vật.</a:t>
            </a:r>
          </a:p>
          <a:p>
            <a:pPr algn="just">
              <a:lnSpc>
                <a:spcPts val="1010"/>
              </a:lnSpc>
            </a:pPr>
            <a:r>
              <a:rPr lang="en-US" sz="1000" spc="-9">
                <a:solidFill>
                  <a:srgbClr val="000000"/>
                </a:solidFill>
                <a:latin typeface="Arima Madurai Bold"/>
              </a:rPr>
              <a:t> Hai chú cháu quần nhau trên xới vật. Tay Quốc Toản bắt vào tay chú như cành que đập vào phiến đá. Ba keo thông luôn, Hoài Văn bị quật ngã trắng bụng. Nhưng anh chàng vẫn hăng máu xin vật nữa. Người chú ruột cười khà khà:</a:t>
            </a:r>
          </a:p>
          <a:p>
            <a:pPr algn="just">
              <a:lnSpc>
                <a:spcPts val="1010"/>
              </a:lnSpc>
            </a:pPr>
            <a:r>
              <a:rPr lang="en-US" sz="1000" spc="-9">
                <a:solidFill>
                  <a:srgbClr val="000000"/>
                </a:solidFill>
                <a:latin typeface="Arima Madurai Bold"/>
              </a:rPr>
              <a:t> - Chú khen cháu là kẻ có gan to, thua mà không nản chí. Nhưng cháu còn phải tập nhiều, chưa đánh giặc được đâu. Cháu có biết rằng quân Nguyên thằng nào cũng khỏe như Trương Phi cả không?</a:t>
            </a:r>
          </a:p>
          <a:p>
            <a:pPr algn="just">
              <a:lnSpc>
                <a:spcPts val="1010"/>
              </a:lnSpc>
            </a:pPr>
            <a:r>
              <a:rPr lang="en-US" sz="1000" spc="-9">
                <a:solidFill>
                  <a:srgbClr val="000000"/>
                </a:solidFill>
                <a:latin typeface="Arima Madurai Bold"/>
              </a:rPr>
              <a:t> - Hàn Tín ngày xưa trói gà không nổi sao đánh được Hạng Vũ có sức bạt núi cử đỉnh?</a:t>
            </a:r>
          </a:p>
          <a:p>
            <a:pPr algn="just">
              <a:lnSpc>
                <a:spcPts val="1010"/>
              </a:lnSpc>
            </a:pPr>
            <a:r>
              <a:rPr lang="en-US" sz="1000" spc="-9">
                <a:solidFill>
                  <a:srgbClr val="000000"/>
                </a:solidFill>
                <a:latin typeface="Arima Madurai Bold"/>
              </a:rPr>
              <a:t> - Hàn Tín là bậc đại tướng, ta không nên so sánh. Còn như đã gọi là ra trận thì phải có sức khỏe tuyệt luân như Anh Bố, Bành Việt mới được. Cháu còn tập môn gì nữa nào? Cháu có biết quân Nguyên cưỡi ngựa không cần cầm cương, ngồi trên ngựa như ta đi dưới đất, có tài bắn trăm phát trăm trúng không?</a:t>
            </a:r>
          </a:p>
          <a:p>
            <a:pPr algn="just">
              <a:lnSpc>
                <a:spcPts val="1010"/>
              </a:lnSpc>
            </a:pPr>
            <a:r>
              <a:rPr lang="en-US" sz="1000" spc="-9">
                <a:solidFill>
                  <a:srgbClr val="000000"/>
                </a:solidFill>
                <a:latin typeface="Arima Madurai Bold"/>
              </a:rPr>
              <a:t> - Cháu xin bắn thử chú xem.</a:t>
            </a:r>
          </a:p>
          <a:p>
            <a:pPr algn="just">
              <a:lnSpc>
                <a:spcPts val="1010"/>
              </a:lnSpc>
            </a:pPr>
            <a:r>
              <a:rPr lang="en-US" sz="1000" spc="-9">
                <a:solidFill>
                  <a:srgbClr val="000000"/>
                </a:solidFill>
                <a:latin typeface="Arima Madurai Bold"/>
              </a:rPr>
              <a:t> Hoài Văn dẫn chú đến chỗ tập bắn, rồi đeo cung tên nhảy lên ngựa, chạy ra xa, xa đến khi nhòm lại điểm hồng tâm chỉ bé bằng hạt gạo. Quốc Toản nhìn thẳng hồng tâm, giương cung lắp tên, bắn luôn ba phát đều trúng cả. Mọi người reo hò khen ngợi. Người tướng già cũng cười, nở nang mày mặt. Chiêu Thành Vương gật đầu:</a:t>
            </a:r>
          </a:p>
          <a:p>
            <a:pPr algn="just">
              <a:lnSpc>
                <a:spcPts val="1010"/>
              </a:lnSpc>
            </a:pPr>
            <a:r>
              <a:rPr lang="en-US" sz="1000" spc="-9">
                <a:solidFill>
                  <a:srgbClr val="000000"/>
                </a:solidFill>
                <a:latin typeface="Arima Madurai Bold"/>
              </a:rPr>
              <a:t> - Cháu bắn đã khá, chú mừng cho cháu. Nhưng cháu phải luyện tập nữa mới đánh giặc được. Cháu xem chú bắn đây này.</a:t>
            </a:r>
          </a:p>
          <a:p>
            <a:pPr algn="just">
              <a:lnSpc>
                <a:spcPts val="1010"/>
              </a:lnSpc>
            </a:pPr>
            <a:r>
              <a:rPr lang="en-US" sz="1000" spc="-9">
                <a:solidFill>
                  <a:srgbClr val="000000"/>
                </a:solidFill>
                <a:latin typeface="Arima Madurai Bold"/>
              </a:rPr>
              <a:t> Vương nhảy phắt lên ngựa, chạy xa hơn Trần Quốc Toản. Vương vẫn phóng ngựa, không xoay mình, chỉ quay đầu lại, giương cung lắp tên. Mũi tên bắn trúng và mạnh đến nỗi những mũi tên của Trần Quốc Toản cắm vào hồng tâm đều rơi xuống đất. Khi Vương quay ngựa trở lại, mọi người đều lạy rạp, bái phục tài bắn của Vương. Vương bảo Hoài Văn: - Chú mong cháu khôn lớn, trở thành người tôi hiền tướng giỏi. Nhưng nay cháu còn nhỏ, chưa lượng sức mình mà cứ đi đánh giặc, thì e rằng sẽ chuốc lấy cái hại vào mình. Chú nói thế để cháu biết bụng chú.</a:t>
            </a:r>
          </a:p>
          <a:p>
            <a:pPr algn="just">
              <a:lnSpc>
                <a:spcPts val="1010"/>
              </a:lnSpc>
            </a:pPr>
            <a:r>
              <a:rPr lang="en-US" sz="1000" spc="-9">
                <a:solidFill>
                  <a:srgbClr val="000000"/>
                </a:solidFill>
                <a:latin typeface="Arima Madurai Bold"/>
              </a:rPr>
              <a:t> Vương lại bảo người tướng già:</a:t>
            </a:r>
          </a:p>
          <a:p>
            <a:pPr algn="just">
              <a:lnSpc>
                <a:spcPts val="1010"/>
              </a:lnSpc>
            </a:pPr>
            <a:r>
              <a:rPr lang="en-US" sz="1000" spc="-9">
                <a:solidFill>
                  <a:srgbClr val="000000"/>
                </a:solidFill>
                <a:latin typeface="Arima Madurai Bold"/>
              </a:rPr>
              <a:t> - Ông nên giúp cậu luyện tập thêm. Ta phải ra trận, không thể ở nhà mà bảo ban cháu ta được.</a:t>
            </a:r>
          </a:p>
          <a:p>
            <a:pPr algn="just">
              <a:lnSpc>
                <a:spcPts val="1010"/>
              </a:lnSpc>
            </a:pPr>
            <a:r>
              <a:rPr lang="en-US" sz="1000" spc="-9">
                <a:solidFill>
                  <a:srgbClr val="000000"/>
                </a:solidFill>
                <a:latin typeface="Arima Madurai Bold"/>
              </a:rPr>
              <a:t> Chợt trông thấy một cái hố dài để tập nhảy. Vương cười và hỏi:</a:t>
            </a:r>
          </a:p>
          <a:p>
            <a:pPr algn="just">
              <a:lnSpc>
                <a:spcPts val="1010"/>
              </a:lnSpc>
            </a:pPr>
            <a:r>
              <a:rPr lang="en-US" sz="1000" spc="-9">
                <a:solidFill>
                  <a:srgbClr val="000000"/>
                </a:solidFill>
                <a:latin typeface="Arima Madurai Bold"/>
              </a:rPr>
              <a:t> - Ngắn thế này thôi ư ?</a:t>
            </a:r>
          </a:p>
          <a:p>
            <a:pPr algn="just">
              <a:lnSpc>
                <a:spcPts val="1010"/>
              </a:lnSpc>
            </a:pPr>
            <a:r>
              <a:rPr lang="en-US" sz="1000" spc="-9">
                <a:solidFill>
                  <a:srgbClr val="000000"/>
                </a:solidFill>
                <a:latin typeface="Arima Madurai Bold"/>
              </a:rPr>
              <a:t> Chiêu Thành Vương cùng mọi người đào thêm cái hố dài đến hai trượng. Trong lòng hố Vương cho cắm chi chít những giáo mác và tre vót nhọn, cái cao cái thấp. Làm xong, Vương nhảy phắt một cái qua hố, nhẹ như con sóc, mặt thản nhiên không động. Mọi người đều lắc đầu lè lưỡi. Hoài Văn định nhảy liều. Người tướng già ngăn lại. Chiêu Thành Vương nói:</a:t>
            </a:r>
          </a:p>
          <a:p>
            <a:pPr algn="just">
              <a:lnSpc>
                <a:spcPts val="1010"/>
              </a:lnSpc>
            </a:pPr>
            <a:r>
              <a:rPr lang="en-US" sz="1000" spc="-9">
                <a:solidFill>
                  <a:srgbClr val="000000"/>
                </a:solidFill>
                <a:latin typeface="Arima Madurai Bold"/>
              </a:rPr>
              <a:t> - Cháu cố tập thêm rồi hãy nhảy. Sao cho người nhanh như cắt, lòng tĩnh như trời xanh, nhảy qua chông gai như không, thì đến khi đứng trước giặc dữ mới không nhụt nhuệ khí, cháu đã nghe chưa ?</a:t>
            </a:r>
          </a:p>
          <a:p>
            <a:pPr algn="just">
              <a:lnSpc>
                <a:spcPts val="1010"/>
              </a:lnSpc>
            </a:pPr>
            <a:r>
              <a:rPr lang="en-US" sz="1000" spc="-9">
                <a:solidFill>
                  <a:srgbClr val="000000"/>
                </a:solidFill>
                <a:latin typeface="Arima Madurai Bold"/>
              </a:rPr>
              <a:t> Vương đi rồi, mọi người vẫn trầm trồ khen ngợi sức khỏe của Vương. Hoài Văn hỏi người tướng già:</a:t>
            </a:r>
          </a:p>
          <a:p>
            <a:pPr algn="just">
              <a:lnSpc>
                <a:spcPts val="1010"/>
              </a:lnSpc>
            </a:pPr>
            <a:r>
              <a:rPr lang="en-US" sz="1000" spc="-9">
                <a:solidFill>
                  <a:srgbClr val="000000"/>
                </a:solidFill>
                <a:latin typeface="Arima Madurai Bold"/>
              </a:rPr>
              <a:t> - Ông xem ta ra trận được chưa ? Làm thế nào cho ta bằng chú ta được ?</a:t>
            </a:r>
          </a:p>
          <a:p>
            <a:pPr algn="just">
              <a:lnSpc>
                <a:spcPts val="1010"/>
              </a:lnSpc>
            </a:pPr>
            <a:r>
              <a:rPr lang="en-US" sz="1000" spc="-9">
                <a:solidFill>
                  <a:srgbClr val="000000"/>
                </a:solidFill>
                <a:latin typeface="Arima Madurai Bold"/>
              </a:rPr>
              <a:t> - Vương tử không lo. Vương tử chưa tập được là bao, thế tất phải kém đại vương đã dày công luyện tập. Phương ngôn có câu: có công mài sắt, có ngày nên kim. Xin vương tử gia công luyện tập, có chí thì thành.</a:t>
            </a:r>
          </a:p>
          <a:p>
            <a:pPr algn="just">
              <a:lnSpc>
                <a:spcPts val="1010"/>
              </a:lnSpc>
            </a:pPr>
            <a:r>
              <a:rPr lang="en-US" sz="1000" spc="-9">
                <a:solidFill>
                  <a:srgbClr val="000000"/>
                </a:solidFill>
                <a:latin typeface="Arima Madurai Bold"/>
              </a:rPr>
              <a:t> - Phải tập cho nhanh. Giặc sang đến nơi rồi. Ta sẽ học tập cả ngày lẫn đêm. Chí ta đã quyết, dù cho khó nhọc đến đâu, ta cũng chẳng sờn lòng.</a:t>
            </a:r>
          </a:p>
          <a:p>
            <a:pPr algn="r">
              <a:lnSpc>
                <a:spcPts val="1010"/>
              </a:lnSpc>
            </a:pPr>
            <a:r>
              <a:rPr lang="en-US" sz="1000" spc="-15">
                <a:solidFill>
                  <a:srgbClr val="000000"/>
                </a:solidFill>
                <a:latin typeface="Arima Madurai Bold"/>
              </a:rPr>
              <a:t> </a:t>
            </a:r>
            <a:r>
              <a:rPr lang="en-US" sz="1000" spc="-15">
                <a:solidFill>
                  <a:srgbClr val="000000"/>
                </a:solidFill>
                <a:latin typeface="Arima Madurai Bold"/>
              </a:rPr>
              <a:t>(Lá cờ thêu sáu chữ vàng - Nguyễn Huy Tưởng, NXB Kim Đồng, 2010)</a:t>
            </a:r>
          </a:p>
          <a:p>
            <a:pPr algn="just">
              <a:lnSpc>
                <a:spcPts val="1010"/>
              </a:lnSpc>
            </a:pPr>
          </a:p>
        </p:txBody>
      </p:sp>
      <p:grpSp>
        <p:nvGrpSpPr>
          <p:cNvPr name="Group 15" id="15"/>
          <p:cNvGrpSpPr/>
          <p:nvPr/>
        </p:nvGrpSpPr>
        <p:grpSpPr>
          <a:xfrm rot="0">
            <a:off x="385982" y="5119123"/>
            <a:ext cx="6802598" cy="1658487"/>
            <a:chOff x="0" y="0"/>
            <a:chExt cx="2437898" cy="594364"/>
          </a:xfrm>
        </p:grpSpPr>
        <p:sp>
          <p:nvSpPr>
            <p:cNvPr name="Freeform 16" id="16"/>
            <p:cNvSpPr/>
            <p:nvPr/>
          </p:nvSpPr>
          <p:spPr>
            <a:xfrm flipH="false" flipV="false" rot="0">
              <a:off x="0" y="0"/>
              <a:ext cx="2437898" cy="594364"/>
            </a:xfrm>
            <a:custGeom>
              <a:avLst/>
              <a:gdLst/>
              <a:ahLst/>
              <a:cxnLst/>
              <a:rect r="r" b="b" t="t" l="l"/>
              <a:pathLst>
                <a:path h="594364" w="2437898">
                  <a:moveTo>
                    <a:pt x="11381" y="0"/>
                  </a:moveTo>
                  <a:lnTo>
                    <a:pt x="2426517" y="0"/>
                  </a:lnTo>
                  <a:cubicBezTo>
                    <a:pt x="2429535" y="0"/>
                    <a:pt x="2432430" y="1199"/>
                    <a:pt x="2434564" y="3333"/>
                  </a:cubicBezTo>
                  <a:cubicBezTo>
                    <a:pt x="2436699" y="5468"/>
                    <a:pt x="2437898" y="8362"/>
                    <a:pt x="2437898" y="11381"/>
                  </a:cubicBezTo>
                  <a:lnTo>
                    <a:pt x="2437898" y="582984"/>
                  </a:lnTo>
                  <a:cubicBezTo>
                    <a:pt x="2437898" y="586002"/>
                    <a:pt x="2436699" y="588897"/>
                    <a:pt x="2434564" y="591031"/>
                  </a:cubicBezTo>
                  <a:cubicBezTo>
                    <a:pt x="2432430" y="593165"/>
                    <a:pt x="2429535" y="594364"/>
                    <a:pt x="2426517" y="594364"/>
                  </a:cubicBezTo>
                  <a:lnTo>
                    <a:pt x="11381" y="594364"/>
                  </a:lnTo>
                  <a:cubicBezTo>
                    <a:pt x="8362" y="594364"/>
                    <a:pt x="5468" y="593165"/>
                    <a:pt x="3333" y="591031"/>
                  </a:cubicBezTo>
                  <a:cubicBezTo>
                    <a:pt x="1199" y="588897"/>
                    <a:pt x="0" y="586002"/>
                    <a:pt x="0" y="582984"/>
                  </a:cubicBezTo>
                  <a:lnTo>
                    <a:pt x="0" y="11381"/>
                  </a:lnTo>
                  <a:cubicBezTo>
                    <a:pt x="0" y="8362"/>
                    <a:pt x="1199" y="5468"/>
                    <a:pt x="3333" y="3333"/>
                  </a:cubicBezTo>
                  <a:cubicBezTo>
                    <a:pt x="5468" y="1199"/>
                    <a:pt x="8362" y="0"/>
                    <a:pt x="11381" y="0"/>
                  </a:cubicBezTo>
                  <a:close/>
                </a:path>
              </a:pathLst>
            </a:custGeom>
            <a:solidFill>
              <a:srgbClr val="FFFFFF"/>
            </a:solidFill>
            <a:ln w="19050" cap="sq">
              <a:solidFill>
                <a:srgbClr val="1D741B"/>
              </a:solidFill>
              <a:prstDash val="solid"/>
              <a:miter/>
            </a:ln>
          </p:spPr>
        </p:sp>
        <p:sp>
          <p:nvSpPr>
            <p:cNvPr name="TextBox 17" id="17"/>
            <p:cNvSpPr txBox="true"/>
            <p:nvPr/>
          </p:nvSpPr>
          <p:spPr>
            <a:xfrm>
              <a:off x="0" y="-47625"/>
              <a:ext cx="2437898" cy="641989"/>
            </a:xfrm>
            <a:prstGeom prst="rect">
              <a:avLst/>
            </a:prstGeom>
          </p:spPr>
          <p:txBody>
            <a:bodyPr anchor="ctr" rtlCol="false" tIns="50800" lIns="50800" bIns="50800" rIns="50800"/>
            <a:lstStyle/>
            <a:p>
              <a:pPr algn="ctr">
                <a:lnSpc>
                  <a:spcPts val="1960"/>
                </a:lnSpc>
                <a:spcBef>
                  <a:spcPct val="0"/>
                </a:spcBef>
              </a:pPr>
            </a:p>
          </p:txBody>
        </p:sp>
      </p:grpSp>
      <p:sp>
        <p:nvSpPr>
          <p:cNvPr name="TextBox 18" id="18"/>
          <p:cNvSpPr txBox="true"/>
          <p:nvPr/>
        </p:nvSpPr>
        <p:spPr>
          <a:xfrm rot="0">
            <a:off x="443640" y="5168941"/>
            <a:ext cx="6674187" cy="1610995"/>
          </a:xfrm>
          <a:prstGeom prst="rect">
            <a:avLst/>
          </a:prstGeom>
        </p:spPr>
        <p:txBody>
          <a:bodyPr anchor="t" rtlCol="false" tIns="0" lIns="0" bIns="0" rIns="0">
            <a:spAutoFit/>
          </a:bodyPr>
          <a:lstStyle/>
          <a:p>
            <a:pPr algn="just">
              <a:lnSpc>
                <a:spcPts val="1240"/>
              </a:lnSpc>
            </a:pPr>
            <a:r>
              <a:rPr lang="en-US" sz="1000">
                <a:solidFill>
                  <a:srgbClr val="FF2768"/>
                </a:solidFill>
                <a:latin typeface="Arima Madurai Bold"/>
              </a:rPr>
              <a:t>Câu 1: </a:t>
            </a:r>
            <a:r>
              <a:rPr lang="en-US" sz="1000">
                <a:solidFill>
                  <a:srgbClr val="000000"/>
                </a:solidFill>
                <a:latin typeface="Arima Madurai Bold"/>
              </a:rPr>
              <a:t>Văn bản trên thuộc thể loại nào? Vì sao em xác định được điều đó?</a:t>
            </a:r>
          </a:p>
          <a:p>
            <a:pPr algn="just">
              <a:lnSpc>
                <a:spcPts val="1680"/>
              </a:lnSpc>
            </a:pPr>
            <a:r>
              <a:rPr lang="en-US" sz="1200" spc="-61">
                <a:solidFill>
                  <a:srgbClr val="A6A6A6"/>
                </a:solidFill>
                <a:latin typeface="Arima Madurai Bold"/>
              </a:rPr>
              <a:t>-----------------------------------------------------------------------------------------------------------------------------------------------------------------------------------------------------------------------------------------------------------------------------------------------------------------------------------------------------------------------------------------------------------------------------------------------------------------------------------------------------------------------------------------------------------------------------------------------------------------------------------------------------------------------------------------------------------------------------------------------------------------------------------------------------------------------------------------------------------------------------------------------------------</a:t>
            </a:r>
          </a:p>
        </p:txBody>
      </p:sp>
      <p:grpSp>
        <p:nvGrpSpPr>
          <p:cNvPr name="Group 19" id="19"/>
          <p:cNvGrpSpPr/>
          <p:nvPr/>
        </p:nvGrpSpPr>
        <p:grpSpPr>
          <a:xfrm rot="0">
            <a:off x="393343" y="6808511"/>
            <a:ext cx="3401299" cy="2065513"/>
            <a:chOff x="0" y="0"/>
            <a:chExt cx="1218949" cy="740233"/>
          </a:xfrm>
        </p:grpSpPr>
        <p:sp>
          <p:nvSpPr>
            <p:cNvPr name="Freeform 20" id="20"/>
            <p:cNvSpPr/>
            <p:nvPr/>
          </p:nvSpPr>
          <p:spPr>
            <a:xfrm flipH="false" flipV="false" rot="0">
              <a:off x="0" y="0"/>
              <a:ext cx="1218949" cy="740233"/>
            </a:xfrm>
            <a:custGeom>
              <a:avLst/>
              <a:gdLst/>
              <a:ahLst/>
              <a:cxnLst/>
              <a:rect r="r" b="b" t="t" l="l"/>
              <a:pathLst>
                <a:path h="740233" w="1218949">
                  <a:moveTo>
                    <a:pt x="22762" y="0"/>
                  </a:moveTo>
                  <a:lnTo>
                    <a:pt x="1196187" y="0"/>
                  </a:lnTo>
                  <a:cubicBezTo>
                    <a:pt x="1208758" y="0"/>
                    <a:pt x="1218949" y="10191"/>
                    <a:pt x="1218949" y="22762"/>
                  </a:cubicBezTo>
                  <a:lnTo>
                    <a:pt x="1218949" y="717472"/>
                  </a:lnTo>
                  <a:cubicBezTo>
                    <a:pt x="1218949" y="723508"/>
                    <a:pt x="1216551" y="729298"/>
                    <a:pt x="1212282" y="733567"/>
                  </a:cubicBezTo>
                  <a:cubicBezTo>
                    <a:pt x="1208013" y="737835"/>
                    <a:pt x="1202224" y="740233"/>
                    <a:pt x="1196187" y="740233"/>
                  </a:cubicBezTo>
                  <a:lnTo>
                    <a:pt x="22762" y="740233"/>
                  </a:lnTo>
                  <a:cubicBezTo>
                    <a:pt x="10191" y="740233"/>
                    <a:pt x="0" y="730043"/>
                    <a:pt x="0" y="717472"/>
                  </a:cubicBezTo>
                  <a:lnTo>
                    <a:pt x="0" y="22762"/>
                  </a:lnTo>
                  <a:cubicBezTo>
                    <a:pt x="0" y="10191"/>
                    <a:pt x="10191" y="0"/>
                    <a:pt x="22762" y="0"/>
                  </a:cubicBezTo>
                  <a:close/>
                </a:path>
              </a:pathLst>
            </a:custGeom>
            <a:solidFill>
              <a:srgbClr val="FFFFFF"/>
            </a:solidFill>
            <a:ln w="19050" cap="sq">
              <a:solidFill>
                <a:srgbClr val="1D741B"/>
              </a:solidFill>
              <a:prstDash val="solid"/>
              <a:miter/>
            </a:ln>
          </p:spPr>
        </p:sp>
        <p:sp>
          <p:nvSpPr>
            <p:cNvPr name="TextBox 21" id="21"/>
            <p:cNvSpPr txBox="true"/>
            <p:nvPr/>
          </p:nvSpPr>
          <p:spPr>
            <a:xfrm>
              <a:off x="0" y="-47625"/>
              <a:ext cx="1218949" cy="787858"/>
            </a:xfrm>
            <a:prstGeom prst="rect">
              <a:avLst/>
            </a:prstGeom>
          </p:spPr>
          <p:txBody>
            <a:bodyPr anchor="ctr" rtlCol="false" tIns="50800" lIns="50800" bIns="50800" rIns="50800"/>
            <a:lstStyle/>
            <a:p>
              <a:pPr algn="ctr">
                <a:lnSpc>
                  <a:spcPts val="1960"/>
                </a:lnSpc>
                <a:spcBef>
                  <a:spcPct val="0"/>
                </a:spcBef>
              </a:pPr>
            </a:p>
          </p:txBody>
        </p:sp>
      </p:grpSp>
      <p:sp>
        <p:nvSpPr>
          <p:cNvPr name="TextBox 22" id="22"/>
          <p:cNvSpPr txBox="true"/>
          <p:nvPr/>
        </p:nvSpPr>
        <p:spPr>
          <a:xfrm rot="0">
            <a:off x="451001" y="6858329"/>
            <a:ext cx="3286140" cy="1972945"/>
          </a:xfrm>
          <a:prstGeom prst="rect">
            <a:avLst/>
          </a:prstGeom>
        </p:spPr>
        <p:txBody>
          <a:bodyPr anchor="t" rtlCol="false" tIns="0" lIns="0" bIns="0" rIns="0">
            <a:spAutoFit/>
          </a:bodyPr>
          <a:lstStyle/>
          <a:p>
            <a:pPr algn="just">
              <a:lnSpc>
                <a:spcPts val="1240"/>
              </a:lnSpc>
            </a:pPr>
            <a:r>
              <a:rPr lang="en-US" sz="1000">
                <a:solidFill>
                  <a:srgbClr val="FF2768"/>
                </a:solidFill>
                <a:latin typeface="Arima Madurai Bold"/>
              </a:rPr>
              <a:t>Câu 2: </a:t>
            </a:r>
            <a:r>
              <a:rPr lang="en-US" sz="1000">
                <a:solidFill>
                  <a:srgbClr val="000000"/>
                </a:solidFill>
                <a:latin typeface="Arima Madurai Bold"/>
              </a:rPr>
              <a:t>Đoạn trích kể về sự việc gì? Cho biết nhân vật chính của đoạn trích?</a:t>
            </a:r>
          </a:p>
          <a:p>
            <a:pPr algn="just">
              <a:lnSpc>
                <a:spcPts val="1680"/>
              </a:lnSpc>
            </a:pPr>
            <a:r>
              <a:rPr lang="en-US" sz="1200" spc="-61">
                <a:solidFill>
                  <a:srgbClr val="A6A6A6"/>
                </a:solidFill>
                <a:latin typeface="Arima Madurai Bold"/>
              </a:rPr>
              <a:t>--------------------------------------------------------------------------------------------------------------------------------------------------------------------------------------------------------------------------------------------------------------------------------------------------------------------------------------------------------------------------------------------------------------------------------------------------------------------------------------------------------</a:t>
            </a:r>
          </a:p>
        </p:txBody>
      </p:sp>
      <p:grpSp>
        <p:nvGrpSpPr>
          <p:cNvPr name="Group 23" id="23"/>
          <p:cNvGrpSpPr/>
          <p:nvPr/>
        </p:nvGrpSpPr>
        <p:grpSpPr>
          <a:xfrm rot="0">
            <a:off x="3807031" y="6808511"/>
            <a:ext cx="3391765" cy="2065513"/>
            <a:chOff x="0" y="0"/>
            <a:chExt cx="1215532" cy="740233"/>
          </a:xfrm>
        </p:grpSpPr>
        <p:sp>
          <p:nvSpPr>
            <p:cNvPr name="Freeform 24" id="24"/>
            <p:cNvSpPr/>
            <p:nvPr/>
          </p:nvSpPr>
          <p:spPr>
            <a:xfrm flipH="false" flipV="false" rot="0">
              <a:off x="0" y="0"/>
              <a:ext cx="1215532" cy="740233"/>
            </a:xfrm>
            <a:custGeom>
              <a:avLst/>
              <a:gdLst/>
              <a:ahLst/>
              <a:cxnLst/>
              <a:rect r="r" b="b" t="t" l="l"/>
              <a:pathLst>
                <a:path h="740233" w="1215532">
                  <a:moveTo>
                    <a:pt x="22826" y="0"/>
                  </a:moveTo>
                  <a:lnTo>
                    <a:pt x="1192706" y="0"/>
                  </a:lnTo>
                  <a:cubicBezTo>
                    <a:pt x="1198760" y="0"/>
                    <a:pt x="1204566" y="2405"/>
                    <a:pt x="1208847" y="6685"/>
                  </a:cubicBezTo>
                  <a:cubicBezTo>
                    <a:pt x="1213127" y="10966"/>
                    <a:pt x="1215532" y="16772"/>
                    <a:pt x="1215532" y="22826"/>
                  </a:cubicBezTo>
                  <a:lnTo>
                    <a:pt x="1215532" y="717408"/>
                  </a:lnTo>
                  <a:cubicBezTo>
                    <a:pt x="1215532" y="723461"/>
                    <a:pt x="1213127" y="729267"/>
                    <a:pt x="1208847" y="733548"/>
                  </a:cubicBezTo>
                  <a:cubicBezTo>
                    <a:pt x="1204566" y="737828"/>
                    <a:pt x="1198760" y="740233"/>
                    <a:pt x="1192706" y="740233"/>
                  </a:cubicBezTo>
                  <a:lnTo>
                    <a:pt x="22826" y="740233"/>
                  </a:lnTo>
                  <a:cubicBezTo>
                    <a:pt x="16772" y="740233"/>
                    <a:pt x="10966" y="737828"/>
                    <a:pt x="6685" y="733548"/>
                  </a:cubicBezTo>
                  <a:cubicBezTo>
                    <a:pt x="2405" y="729267"/>
                    <a:pt x="0" y="723461"/>
                    <a:pt x="0" y="717408"/>
                  </a:cubicBezTo>
                  <a:lnTo>
                    <a:pt x="0" y="22826"/>
                  </a:lnTo>
                  <a:cubicBezTo>
                    <a:pt x="0" y="16772"/>
                    <a:pt x="2405" y="10966"/>
                    <a:pt x="6685" y="6685"/>
                  </a:cubicBezTo>
                  <a:cubicBezTo>
                    <a:pt x="10966" y="2405"/>
                    <a:pt x="16772" y="0"/>
                    <a:pt x="22826" y="0"/>
                  </a:cubicBezTo>
                  <a:close/>
                </a:path>
              </a:pathLst>
            </a:custGeom>
            <a:solidFill>
              <a:srgbClr val="FFFFFF"/>
            </a:solidFill>
            <a:ln w="19050" cap="sq">
              <a:solidFill>
                <a:srgbClr val="1D741B"/>
              </a:solidFill>
              <a:prstDash val="solid"/>
              <a:miter/>
            </a:ln>
          </p:spPr>
        </p:sp>
        <p:sp>
          <p:nvSpPr>
            <p:cNvPr name="TextBox 25" id="25"/>
            <p:cNvSpPr txBox="true"/>
            <p:nvPr/>
          </p:nvSpPr>
          <p:spPr>
            <a:xfrm>
              <a:off x="0" y="-47625"/>
              <a:ext cx="1215532" cy="787858"/>
            </a:xfrm>
            <a:prstGeom prst="rect">
              <a:avLst/>
            </a:prstGeom>
          </p:spPr>
          <p:txBody>
            <a:bodyPr anchor="ctr" rtlCol="false" tIns="50800" lIns="50800" bIns="50800" rIns="50800"/>
            <a:lstStyle/>
            <a:p>
              <a:pPr algn="ctr">
                <a:lnSpc>
                  <a:spcPts val="1960"/>
                </a:lnSpc>
                <a:spcBef>
                  <a:spcPct val="0"/>
                </a:spcBef>
              </a:pPr>
            </a:p>
          </p:txBody>
        </p:sp>
      </p:grpSp>
      <p:sp>
        <p:nvSpPr>
          <p:cNvPr name="TextBox 26" id="26"/>
          <p:cNvSpPr txBox="true"/>
          <p:nvPr/>
        </p:nvSpPr>
        <p:spPr>
          <a:xfrm rot="0">
            <a:off x="3852929" y="6843929"/>
            <a:ext cx="3338667" cy="2030095"/>
          </a:xfrm>
          <a:prstGeom prst="rect">
            <a:avLst/>
          </a:prstGeom>
        </p:spPr>
        <p:txBody>
          <a:bodyPr anchor="t" rtlCol="false" tIns="0" lIns="0" bIns="0" rIns="0">
            <a:spAutoFit/>
          </a:bodyPr>
          <a:lstStyle/>
          <a:p>
            <a:pPr algn="just">
              <a:lnSpc>
                <a:spcPts val="1240"/>
              </a:lnSpc>
            </a:pPr>
            <a:r>
              <a:rPr lang="en-US" sz="1000">
                <a:solidFill>
                  <a:srgbClr val="FF2768"/>
                </a:solidFill>
                <a:latin typeface="Arima Madurai Bold"/>
              </a:rPr>
              <a:t>Câu 3: </a:t>
            </a:r>
            <a:r>
              <a:rPr lang="en-US" sz="1000">
                <a:solidFill>
                  <a:srgbClr val="000000"/>
                </a:solidFill>
                <a:latin typeface="Arima Madurai Bold"/>
              </a:rPr>
              <a:t>Nêu các sự việc chính của đoạn trích</a:t>
            </a:r>
          </a:p>
          <a:p>
            <a:pPr algn="just">
              <a:lnSpc>
                <a:spcPts val="1680"/>
              </a:lnSpc>
            </a:pPr>
            <a:r>
              <a:rPr lang="en-US" sz="1200" spc="-61">
                <a:solidFill>
                  <a:srgbClr val="A6A6A6"/>
                </a:solidFill>
                <a:latin typeface="Arima Madurai Bold"/>
              </a:rPr>
              <a:t>------------------------------------------------------------------------------------------------------------------------------------------------------------------------------------------------------------------------------------------------------------------------------------------------------------------------------------------------------------------------------------------------------------------------------------------------------------------------------------------------------------------------------------------------------------------------------</a:t>
            </a:r>
          </a:p>
        </p:txBody>
      </p:sp>
      <p:grpSp>
        <p:nvGrpSpPr>
          <p:cNvPr name="Group 27" id="27"/>
          <p:cNvGrpSpPr/>
          <p:nvPr/>
        </p:nvGrpSpPr>
        <p:grpSpPr>
          <a:xfrm rot="0">
            <a:off x="380140" y="8902599"/>
            <a:ext cx="6812814" cy="1789401"/>
            <a:chOff x="0" y="0"/>
            <a:chExt cx="2441559" cy="641281"/>
          </a:xfrm>
        </p:grpSpPr>
        <p:sp>
          <p:nvSpPr>
            <p:cNvPr name="Freeform 28" id="28"/>
            <p:cNvSpPr/>
            <p:nvPr/>
          </p:nvSpPr>
          <p:spPr>
            <a:xfrm flipH="false" flipV="false" rot="0">
              <a:off x="0" y="0"/>
              <a:ext cx="2441559" cy="641281"/>
            </a:xfrm>
            <a:custGeom>
              <a:avLst/>
              <a:gdLst/>
              <a:ahLst/>
              <a:cxnLst/>
              <a:rect r="r" b="b" t="t" l="l"/>
              <a:pathLst>
                <a:path h="641281" w="2441559">
                  <a:moveTo>
                    <a:pt x="11364" y="0"/>
                  </a:moveTo>
                  <a:lnTo>
                    <a:pt x="2430195" y="0"/>
                  </a:lnTo>
                  <a:cubicBezTo>
                    <a:pt x="2436471" y="0"/>
                    <a:pt x="2441559" y="5088"/>
                    <a:pt x="2441559" y="11364"/>
                  </a:cubicBezTo>
                  <a:lnTo>
                    <a:pt x="2441559" y="629917"/>
                  </a:lnTo>
                  <a:cubicBezTo>
                    <a:pt x="2441559" y="636193"/>
                    <a:pt x="2436471" y="641281"/>
                    <a:pt x="2430195" y="641281"/>
                  </a:cubicBezTo>
                  <a:lnTo>
                    <a:pt x="11364" y="641281"/>
                  </a:lnTo>
                  <a:cubicBezTo>
                    <a:pt x="8350" y="641281"/>
                    <a:pt x="5459" y="640084"/>
                    <a:pt x="3328" y="637952"/>
                  </a:cubicBezTo>
                  <a:cubicBezTo>
                    <a:pt x="1197" y="635821"/>
                    <a:pt x="0" y="632931"/>
                    <a:pt x="0" y="629917"/>
                  </a:cubicBezTo>
                  <a:lnTo>
                    <a:pt x="0" y="11364"/>
                  </a:lnTo>
                  <a:cubicBezTo>
                    <a:pt x="0" y="8350"/>
                    <a:pt x="1197" y="5459"/>
                    <a:pt x="3328" y="3328"/>
                  </a:cubicBezTo>
                  <a:cubicBezTo>
                    <a:pt x="5459" y="1197"/>
                    <a:pt x="8350" y="0"/>
                    <a:pt x="11364" y="0"/>
                  </a:cubicBezTo>
                  <a:close/>
                </a:path>
              </a:pathLst>
            </a:custGeom>
            <a:solidFill>
              <a:srgbClr val="FFFFFF"/>
            </a:solidFill>
            <a:ln w="19050" cap="sq">
              <a:solidFill>
                <a:srgbClr val="1D741B"/>
              </a:solidFill>
              <a:prstDash val="solid"/>
              <a:miter/>
            </a:ln>
          </p:spPr>
        </p:sp>
        <p:sp>
          <p:nvSpPr>
            <p:cNvPr name="TextBox 29" id="29"/>
            <p:cNvSpPr txBox="true"/>
            <p:nvPr/>
          </p:nvSpPr>
          <p:spPr>
            <a:xfrm>
              <a:off x="0" y="-47625"/>
              <a:ext cx="2441559" cy="688906"/>
            </a:xfrm>
            <a:prstGeom prst="rect">
              <a:avLst/>
            </a:prstGeom>
          </p:spPr>
          <p:txBody>
            <a:bodyPr anchor="ctr" rtlCol="false" tIns="50800" lIns="50800" bIns="50800" rIns="50800"/>
            <a:lstStyle/>
            <a:p>
              <a:pPr algn="ctr">
                <a:lnSpc>
                  <a:spcPts val="1960"/>
                </a:lnSpc>
                <a:spcBef>
                  <a:spcPct val="0"/>
                </a:spcBef>
              </a:pPr>
            </a:p>
          </p:txBody>
        </p:sp>
      </p:grpSp>
      <p:sp>
        <p:nvSpPr>
          <p:cNvPr name="TextBox 30" id="30"/>
          <p:cNvSpPr txBox="true"/>
          <p:nvPr/>
        </p:nvSpPr>
        <p:spPr>
          <a:xfrm rot="0">
            <a:off x="445810" y="8950224"/>
            <a:ext cx="6682941" cy="1763395"/>
          </a:xfrm>
          <a:prstGeom prst="rect">
            <a:avLst/>
          </a:prstGeom>
        </p:spPr>
        <p:txBody>
          <a:bodyPr anchor="t" rtlCol="false" tIns="0" lIns="0" bIns="0" rIns="0">
            <a:spAutoFit/>
          </a:bodyPr>
          <a:lstStyle/>
          <a:p>
            <a:pPr algn="just">
              <a:lnSpc>
                <a:spcPts val="1240"/>
              </a:lnSpc>
            </a:pPr>
            <a:r>
              <a:rPr lang="en-US" sz="1000">
                <a:solidFill>
                  <a:srgbClr val="FF2768"/>
                </a:solidFill>
                <a:latin typeface="Arima Madurai Bold"/>
              </a:rPr>
              <a:t>Câu 4: </a:t>
            </a:r>
            <a:r>
              <a:rPr lang="en-US" sz="1000">
                <a:solidFill>
                  <a:srgbClr val="000000"/>
                </a:solidFill>
                <a:latin typeface="Arima Madurai Bold"/>
              </a:rPr>
              <a:t>Những chi tiết, biểu hiện nào chứng tỏ Trần Quốc Toản hiểu thế sự, việc nước? Vì sao Trần Quốc Toản khiến người mẹ không thể chối từ khát vọng lên đường đánh giặc của mình? </a:t>
            </a:r>
          </a:p>
          <a:p>
            <a:pPr algn="just">
              <a:lnSpc>
                <a:spcPts val="1680"/>
              </a:lnSpc>
            </a:pPr>
            <a:r>
              <a:rPr lang="en-US" sz="1200" spc="-61">
                <a:solidFill>
                  <a:srgbClr val="A6A6A6"/>
                </a:solidFill>
                <a:latin typeface="Arima Madurai Bold"/>
              </a:rPr>
              <a:t>------------------------------------------------------------------------------------------------------------------------------------------------------------------------------------------------------------------------------------------------------------------------------------------------------------------------------------------------------------------------------------------------------------------------------------------------------------------------------------------------------------------------------------------------------------------------------------------------------------------------------------------------------------------------------------------------------------------------------------------------------------------------------------------------------------------------------------------------------------------------------------------------------------------</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7553325" cy="10696575"/>
          </a:xfrm>
          <a:custGeom>
            <a:avLst/>
            <a:gdLst/>
            <a:ahLst/>
            <a:cxnLst/>
            <a:rect r="r" b="b" t="t" l="l"/>
            <a:pathLst>
              <a:path h="10696575" w="7553325">
                <a:moveTo>
                  <a:pt x="0" y="0"/>
                </a:moveTo>
                <a:lnTo>
                  <a:pt x="7553325" y="0"/>
                </a:lnTo>
                <a:lnTo>
                  <a:pt x="7553325" y="10696575"/>
                </a:lnTo>
                <a:lnTo>
                  <a:pt x="0" y="10696575"/>
                </a:lnTo>
                <a:lnTo>
                  <a:pt x="0" y="0"/>
                </a:lnTo>
                <a:close/>
              </a:path>
            </a:pathLst>
          </a:custGeom>
          <a:blipFill>
            <a:blip r:embed="rId2">
              <a:alphaModFix amt="37000"/>
            </a:blip>
            <a:stretch>
              <a:fillRect l="-58390" t="-1068" r="-58479" b="-1025"/>
            </a:stretch>
          </a:blipFill>
        </p:spPr>
      </p:sp>
      <p:sp>
        <p:nvSpPr>
          <p:cNvPr name="Freeform 3" id="3"/>
          <p:cNvSpPr/>
          <p:nvPr/>
        </p:nvSpPr>
        <p:spPr>
          <a:xfrm flipH="false" flipV="true" rot="0">
            <a:off x="5049632" y="7930359"/>
            <a:ext cx="2758189" cy="2761641"/>
          </a:xfrm>
          <a:custGeom>
            <a:avLst/>
            <a:gdLst/>
            <a:ahLst/>
            <a:cxnLst/>
            <a:rect r="r" b="b" t="t" l="l"/>
            <a:pathLst>
              <a:path h="2761641" w="2758189">
                <a:moveTo>
                  <a:pt x="0" y="2761641"/>
                </a:moveTo>
                <a:lnTo>
                  <a:pt x="2758189" y="2761641"/>
                </a:lnTo>
                <a:lnTo>
                  <a:pt x="2758189" y="0"/>
                </a:lnTo>
                <a:lnTo>
                  <a:pt x="0" y="0"/>
                </a:lnTo>
                <a:lnTo>
                  <a:pt x="0" y="2761641"/>
                </a:lnTo>
                <a:close/>
              </a:path>
            </a:pathLst>
          </a:custGeom>
          <a:blipFill>
            <a:blip r:embed="rId3"/>
            <a:stretch>
              <a:fillRect l="0" t="0" r="0" b="0"/>
            </a:stretch>
          </a:blipFill>
        </p:spPr>
      </p:sp>
      <p:sp>
        <p:nvSpPr>
          <p:cNvPr name="Freeform 4" id="4"/>
          <p:cNvSpPr/>
          <p:nvPr/>
        </p:nvSpPr>
        <p:spPr>
          <a:xfrm flipH="false" flipV="false" rot="0">
            <a:off x="-269136" y="7227607"/>
            <a:ext cx="8098271" cy="3583485"/>
          </a:xfrm>
          <a:custGeom>
            <a:avLst/>
            <a:gdLst/>
            <a:ahLst/>
            <a:cxnLst/>
            <a:rect r="r" b="b" t="t" l="l"/>
            <a:pathLst>
              <a:path h="3583485" w="8098271">
                <a:moveTo>
                  <a:pt x="0" y="0"/>
                </a:moveTo>
                <a:lnTo>
                  <a:pt x="8098272" y="0"/>
                </a:lnTo>
                <a:lnTo>
                  <a:pt x="8098272" y="3583486"/>
                </a:lnTo>
                <a:lnTo>
                  <a:pt x="0" y="3583486"/>
                </a:lnTo>
                <a:lnTo>
                  <a:pt x="0" y="0"/>
                </a:lnTo>
                <a:close/>
              </a:path>
            </a:pathLst>
          </a:custGeom>
          <a:blipFill>
            <a:blip r:embed="rId4"/>
            <a:stretch>
              <a:fillRect l="0" t="0" r="0" b="0"/>
            </a:stretch>
          </a:blipFill>
        </p:spPr>
      </p:sp>
      <p:sp>
        <p:nvSpPr>
          <p:cNvPr name="Freeform 5" id="5"/>
          <p:cNvSpPr/>
          <p:nvPr/>
        </p:nvSpPr>
        <p:spPr>
          <a:xfrm flipH="false" flipV="true" rot="0">
            <a:off x="-382426" y="-397044"/>
            <a:ext cx="6430426" cy="4557564"/>
          </a:xfrm>
          <a:custGeom>
            <a:avLst/>
            <a:gdLst/>
            <a:ahLst/>
            <a:cxnLst/>
            <a:rect r="r" b="b" t="t" l="l"/>
            <a:pathLst>
              <a:path h="4557564" w="6430426">
                <a:moveTo>
                  <a:pt x="0" y="4557564"/>
                </a:moveTo>
                <a:lnTo>
                  <a:pt x="6430426" y="4557564"/>
                </a:lnTo>
                <a:lnTo>
                  <a:pt x="6430426" y="0"/>
                </a:lnTo>
                <a:lnTo>
                  <a:pt x="0" y="0"/>
                </a:lnTo>
                <a:lnTo>
                  <a:pt x="0" y="4557564"/>
                </a:lnTo>
                <a:close/>
              </a:path>
            </a:pathLst>
          </a:custGeom>
          <a:blipFill>
            <a:blip r:embed="rId5"/>
            <a:stretch>
              <a:fillRect l="0" t="0" r="0" b="0"/>
            </a:stretch>
          </a:blipFill>
        </p:spPr>
      </p:sp>
      <p:sp>
        <p:nvSpPr>
          <p:cNvPr name="Freeform 6" id="6"/>
          <p:cNvSpPr/>
          <p:nvPr/>
        </p:nvSpPr>
        <p:spPr>
          <a:xfrm flipH="false" flipV="false" rot="3791074">
            <a:off x="4042988" y="-1375608"/>
            <a:ext cx="3368535" cy="2968521"/>
          </a:xfrm>
          <a:custGeom>
            <a:avLst/>
            <a:gdLst/>
            <a:ahLst/>
            <a:cxnLst/>
            <a:rect r="r" b="b" t="t" l="l"/>
            <a:pathLst>
              <a:path h="2968521" w="3368535">
                <a:moveTo>
                  <a:pt x="0" y="0"/>
                </a:moveTo>
                <a:lnTo>
                  <a:pt x="3368535" y="0"/>
                </a:lnTo>
                <a:lnTo>
                  <a:pt x="3368535" y="2968521"/>
                </a:lnTo>
                <a:lnTo>
                  <a:pt x="0" y="2968521"/>
                </a:lnTo>
                <a:lnTo>
                  <a:pt x="0" y="0"/>
                </a:lnTo>
                <a:close/>
              </a:path>
            </a:pathLst>
          </a:custGeom>
          <a:blipFill>
            <a:blip r:embed="rId6"/>
            <a:stretch>
              <a:fillRect l="0" t="0" r="0" b="0"/>
            </a:stretch>
          </a:blipFill>
        </p:spPr>
      </p:sp>
      <p:sp>
        <p:nvSpPr>
          <p:cNvPr name="Freeform 7" id="7"/>
          <p:cNvSpPr/>
          <p:nvPr/>
        </p:nvSpPr>
        <p:spPr>
          <a:xfrm flipH="false" flipV="false" rot="3791074">
            <a:off x="4959941" y="-1146370"/>
            <a:ext cx="3368535" cy="2968521"/>
          </a:xfrm>
          <a:custGeom>
            <a:avLst/>
            <a:gdLst/>
            <a:ahLst/>
            <a:cxnLst/>
            <a:rect r="r" b="b" t="t" l="l"/>
            <a:pathLst>
              <a:path h="2968521" w="3368535">
                <a:moveTo>
                  <a:pt x="0" y="0"/>
                </a:moveTo>
                <a:lnTo>
                  <a:pt x="3368534" y="0"/>
                </a:lnTo>
                <a:lnTo>
                  <a:pt x="3368534" y="2968521"/>
                </a:lnTo>
                <a:lnTo>
                  <a:pt x="0" y="2968521"/>
                </a:lnTo>
                <a:lnTo>
                  <a:pt x="0" y="0"/>
                </a:lnTo>
                <a:close/>
              </a:path>
            </a:pathLst>
          </a:custGeom>
          <a:blipFill>
            <a:blip r:embed="rId6"/>
            <a:stretch>
              <a:fillRect l="0" t="0" r="0" b="0"/>
            </a:stretch>
          </a:blipFill>
        </p:spPr>
      </p:sp>
      <p:grpSp>
        <p:nvGrpSpPr>
          <p:cNvPr name="Group 8" id="8"/>
          <p:cNvGrpSpPr/>
          <p:nvPr/>
        </p:nvGrpSpPr>
        <p:grpSpPr>
          <a:xfrm rot="0">
            <a:off x="315772" y="165726"/>
            <a:ext cx="6953235" cy="10396409"/>
            <a:chOff x="0" y="0"/>
            <a:chExt cx="2491882" cy="3725838"/>
          </a:xfrm>
        </p:grpSpPr>
        <p:sp>
          <p:nvSpPr>
            <p:cNvPr name="Freeform 9" id="9"/>
            <p:cNvSpPr/>
            <p:nvPr/>
          </p:nvSpPr>
          <p:spPr>
            <a:xfrm flipH="false" flipV="false" rot="0">
              <a:off x="0" y="0"/>
              <a:ext cx="2491882" cy="3725838"/>
            </a:xfrm>
            <a:custGeom>
              <a:avLst/>
              <a:gdLst/>
              <a:ahLst/>
              <a:cxnLst/>
              <a:rect r="r" b="b" t="t" l="l"/>
              <a:pathLst>
                <a:path h="3725838" w="2491882">
                  <a:moveTo>
                    <a:pt x="0" y="0"/>
                  </a:moveTo>
                  <a:lnTo>
                    <a:pt x="2491882" y="0"/>
                  </a:lnTo>
                  <a:lnTo>
                    <a:pt x="2491882" y="3725838"/>
                  </a:lnTo>
                  <a:lnTo>
                    <a:pt x="0" y="3725838"/>
                  </a:lnTo>
                  <a:close/>
                </a:path>
              </a:pathLst>
            </a:custGeom>
            <a:solidFill>
              <a:srgbClr val="FFFFFF"/>
            </a:solidFill>
          </p:spPr>
        </p:sp>
        <p:sp>
          <p:nvSpPr>
            <p:cNvPr name="TextBox 10" id="10"/>
            <p:cNvSpPr txBox="true"/>
            <p:nvPr/>
          </p:nvSpPr>
          <p:spPr>
            <a:xfrm>
              <a:off x="0" y="-28575"/>
              <a:ext cx="2491882" cy="3754413"/>
            </a:xfrm>
            <a:prstGeom prst="rect">
              <a:avLst/>
            </a:prstGeom>
          </p:spPr>
          <p:txBody>
            <a:bodyPr anchor="ctr" rtlCol="false" tIns="50800" lIns="50800" bIns="50800" rIns="50800"/>
            <a:lstStyle/>
            <a:p>
              <a:pPr algn="ctr">
                <a:lnSpc>
                  <a:spcPts val="1960"/>
                </a:lnSpc>
                <a:spcBef>
                  <a:spcPct val="0"/>
                </a:spcBef>
              </a:pPr>
            </a:p>
          </p:txBody>
        </p:sp>
      </p:grpSp>
      <p:grpSp>
        <p:nvGrpSpPr>
          <p:cNvPr name="Group 11" id="11"/>
          <p:cNvGrpSpPr/>
          <p:nvPr/>
        </p:nvGrpSpPr>
        <p:grpSpPr>
          <a:xfrm rot="0">
            <a:off x="380873" y="165726"/>
            <a:ext cx="6798253" cy="2446085"/>
            <a:chOff x="0" y="0"/>
            <a:chExt cx="2436340" cy="876622"/>
          </a:xfrm>
        </p:grpSpPr>
        <p:sp>
          <p:nvSpPr>
            <p:cNvPr name="Freeform 12" id="12"/>
            <p:cNvSpPr/>
            <p:nvPr/>
          </p:nvSpPr>
          <p:spPr>
            <a:xfrm flipH="false" flipV="false" rot="0">
              <a:off x="0" y="0"/>
              <a:ext cx="2436340" cy="876622"/>
            </a:xfrm>
            <a:custGeom>
              <a:avLst/>
              <a:gdLst/>
              <a:ahLst/>
              <a:cxnLst/>
              <a:rect r="r" b="b" t="t" l="l"/>
              <a:pathLst>
                <a:path h="876622" w="2436340">
                  <a:moveTo>
                    <a:pt x="11388" y="0"/>
                  </a:moveTo>
                  <a:lnTo>
                    <a:pt x="2424952" y="0"/>
                  </a:lnTo>
                  <a:cubicBezTo>
                    <a:pt x="2431242" y="0"/>
                    <a:pt x="2436340" y="5099"/>
                    <a:pt x="2436340" y="11388"/>
                  </a:cubicBezTo>
                  <a:lnTo>
                    <a:pt x="2436340" y="865234"/>
                  </a:lnTo>
                  <a:cubicBezTo>
                    <a:pt x="2436340" y="871523"/>
                    <a:pt x="2431242" y="876622"/>
                    <a:pt x="2424952" y="876622"/>
                  </a:cubicBezTo>
                  <a:lnTo>
                    <a:pt x="11388" y="876622"/>
                  </a:lnTo>
                  <a:cubicBezTo>
                    <a:pt x="5099" y="876622"/>
                    <a:pt x="0" y="871523"/>
                    <a:pt x="0" y="865234"/>
                  </a:cubicBezTo>
                  <a:lnTo>
                    <a:pt x="0" y="11388"/>
                  </a:lnTo>
                  <a:cubicBezTo>
                    <a:pt x="0" y="5099"/>
                    <a:pt x="5099" y="0"/>
                    <a:pt x="11388" y="0"/>
                  </a:cubicBezTo>
                  <a:close/>
                </a:path>
              </a:pathLst>
            </a:custGeom>
            <a:solidFill>
              <a:srgbClr val="FFFFFF"/>
            </a:solidFill>
            <a:ln w="19050" cap="sq">
              <a:solidFill>
                <a:srgbClr val="1D741B"/>
              </a:solidFill>
              <a:prstDash val="solid"/>
              <a:miter/>
            </a:ln>
          </p:spPr>
        </p:sp>
        <p:sp>
          <p:nvSpPr>
            <p:cNvPr name="TextBox 13" id="13"/>
            <p:cNvSpPr txBox="true"/>
            <p:nvPr/>
          </p:nvSpPr>
          <p:spPr>
            <a:xfrm>
              <a:off x="0" y="-47625"/>
              <a:ext cx="2436340" cy="924247"/>
            </a:xfrm>
            <a:prstGeom prst="rect">
              <a:avLst/>
            </a:prstGeom>
          </p:spPr>
          <p:txBody>
            <a:bodyPr anchor="ctr" rtlCol="false" tIns="50800" lIns="50800" bIns="50800" rIns="50800"/>
            <a:lstStyle/>
            <a:p>
              <a:pPr algn="ctr">
                <a:lnSpc>
                  <a:spcPts val="1960"/>
                </a:lnSpc>
                <a:spcBef>
                  <a:spcPct val="0"/>
                </a:spcBef>
              </a:pPr>
            </a:p>
          </p:txBody>
        </p:sp>
      </p:grpSp>
      <p:sp>
        <p:nvSpPr>
          <p:cNvPr name="TextBox 14" id="14"/>
          <p:cNvSpPr txBox="true"/>
          <p:nvPr/>
        </p:nvSpPr>
        <p:spPr>
          <a:xfrm rot="0">
            <a:off x="438532" y="215544"/>
            <a:ext cx="6682941" cy="2277745"/>
          </a:xfrm>
          <a:prstGeom prst="rect">
            <a:avLst/>
          </a:prstGeom>
        </p:spPr>
        <p:txBody>
          <a:bodyPr anchor="t" rtlCol="false" tIns="0" lIns="0" bIns="0" rIns="0">
            <a:spAutoFit/>
          </a:bodyPr>
          <a:lstStyle/>
          <a:p>
            <a:pPr algn="just">
              <a:lnSpc>
                <a:spcPts val="1240"/>
              </a:lnSpc>
            </a:pPr>
            <a:r>
              <a:rPr lang="en-US" sz="1000">
                <a:solidFill>
                  <a:srgbClr val="FF2768"/>
                </a:solidFill>
                <a:latin typeface="Arima Madurai Bold"/>
              </a:rPr>
              <a:t>Câu 5: </a:t>
            </a:r>
            <a:r>
              <a:rPr lang="en-US" sz="1000">
                <a:solidFill>
                  <a:srgbClr val="000000"/>
                </a:solidFill>
                <a:latin typeface="Arima Madurai Bold"/>
              </a:rPr>
              <a:t>Phân tích cách khắc họa nhân vật và mục đích của tác giả qua các chi tiết: “Hoài Văn nằm trên, nhưng loay hoay mãi, không lật ngửa anh lõa ra được. Vai và lưng Hoài Văn đỏ tấy, hằn lên những vết ngón tay của đối phương... Hai chú cháu quẩn nhau trên xới vật. Tay Quốc Toản bắt vào tay chú như cành que đập vào phiến đá. Ba keo thông luôn, Hoài Văn bị quật ngã trắng bụng. Nhưng anh chàng vẫn hăng máu xin vật nữa”. </a:t>
            </a:r>
          </a:p>
          <a:p>
            <a:pPr algn="just">
              <a:lnSpc>
                <a:spcPts val="1680"/>
              </a:lnSpc>
            </a:pPr>
            <a:r>
              <a:rPr lang="en-US" sz="1200" spc="-61">
                <a:solidFill>
                  <a:srgbClr val="A6A6A6"/>
                </a:solidFill>
                <a:latin typeface="Arima Madurai Bold"/>
              </a:rPr>
              <a:t>------------------------------------------------------------------------------------------------------------------------------------------------------------------------------------------------------------------------------------------------------------------------------------------------------------------------------------------------------------------------------------------------------------------------------------------------------------------------------------------------------------------------------------------------------------------------------------------------------------------------------------------------------------------------------------------------------------------------------------------------------------------------------------------------------------------------------------------------------------------------------------------------------------------------------------------------------------------------------------------------------------------------------------------------</a:t>
            </a:r>
          </a:p>
        </p:txBody>
      </p:sp>
      <p:grpSp>
        <p:nvGrpSpPr>
          <p:cNvPr name="Group 15" id="15"/>
          <p:cNvGrpSpPr/>
          <p:nvPr/>
        </p:nvGrpSpPr>
        <p:grpSpPr>
          <a:xfrm rot="0">
            <a:off x="370076" y="2629811"/>
            <a:ext cx="6798253" cy="1802413"/>
            <a:chOff x="0" y="0"/>
            <a:chExt cx="2436340" cy="645944"/>
          </a:xfrm>
        </p:grpSpPr>
        <p:sp>
          <p:nvSpPr>
            <p:cNvPr name="Freeform 16" id="16"/>
            <p:cNvSpPr/>
            <p:nvPr/>
          </p:nvSpPr>
          <p:spPr>
            <a:xfrm flipH="false" flipV="false" rot="0">
              <a:off x="0" y="0"/>
              <a:ext cx="2436340" cy="645944"/>
            </a:xfrm>
            <a:custGeom>
              <a:avLst/>
              <a:gdLst/>
              <a:ahLst/>
              <a:cxnLst/>
              <a:rect r="r" b="b" t="t" l="l"/>
              <a:pathLst>
                <a:path h="645944" w="2436340">
                  <a:moveTo>
                    <a:pt x="11388" y="0"/>
                  </a:moveTo>
                  <a:lnTo>
                    <a:pt x="2424952" y="0"/>
                  </a:lnTo>
                  <a:cubicBezTo>
                    <a:pt x="2431242" y="0"/>
                    <a:pt x="2436340" y="5099"/>
                    <a:pt x="2436340" y="11388"/>
                  </a:cubicBezTo>
                  <a:lnTo>
                    <a:pt x="2436340" y="634556"/>
                  </a:lnTo>
                  <a:cubicBezTo>
                    <a:pt x="2436340" y="637576"/>
                    <a:pt x="2435141" y="640473"/>
                    <a:pt x="2433005" y="642609"/>
                  </a:cubicBezTo>
                  <a:cubicBezTo>
                    <a:pt x="2430869" y="644744"/>
                    <a:pt x="2427973" y="645944"/>
                    <a:pt x="2424952" y="645944"/>
                  </a:cubicBezTo>
                  <a:lnTo>
                    <a:pt x="11388" y="645944"/>
                  </a:lnTo>
                  <a:cubicBezTo>
                    <a:pt x="5099" y="645944"/>
                    <a:pt x="0" y="640846"/>
                    <a:pt x="0" y="634556"/>
                  </a:cubicBezTo>
                  <a:lnTo>
                    <a:pt x="0" y="11388"/>
                  </a:lnTo>
                  <a:cubicBezTo>
                    <a:pt x="0" y="5099"/>
                    <a:pt x="5099" y="0"/>
                    <a:pt x="11388" y="0"/>
                  </a:cubicBezTo>
                  <a:close/>
                </a:path>
              </a:pathLst>
            </a:custGeom>
            <a:solidFill>
              <a:srgbClr val="FFFFFF"/>
            </a:solidFill>
            <a:ln w="19050" cap="sq">
              <a:solidFill>
                <a:srgbClr val="1D741B"/>
              </a:solidFill>
              <a:prstDash val="solid"/>
              <a:miter/>
            </a:ln>
          </p:spPr>
        </p:sp>
        <p:sp>
          <p:nvSpPr>
            <p:cNvPr name="TextBox 17" id="17"/>
            <p:cNvSpPr txBox="true"/>
            <p:nvPr/>
          </p:nvSpPr>
          <p:spPr>
            <a:xfrm>
              <a:off x="0" y="-47625"/>
              <a:ext cx="2436340" cy="693569"/>
            </a:xfrm>
            <a:prstGeom prst="rect">
              <a:avLst/>
            </a:prstGeom>
          </p:spPr>
          <p:txBody>
            <a:bodyPr anchor="ctr" rtlCol="false" tIns="50800" lIns="50800" bIns="50800" rIns="50800"/>
            <a:lstStyle/>
            <a:p>
              <a:pPr algn="ctr">
                <a:lnSpc>
                  <a:spcPts val="1960"/>
                </a:lnSpc>
                <a:spcBef>
                  <a:spcPct val="0"/>
                </a:spcBef>
              </a:pPr>
            </a:p>
          </p:txBody>
        </p:sp>
      </p:grpSp>
      <p:sp>
        <p:nvSpPr>
          <p:cNvPr name="TextBox 18" id="18"/>
          <p:cNvSpPr txBox="true"/>
          <p:nvPr/>
        </p:nvSpPr>
        <p:spPr>
          <a:xfrm rot="0">
            <a:off x="427734" y="2668829"/>
            <a:ext cx="6682941" cy="1763395"/>
          </a:xfrm>
          <a:prstGeom prst="rect">
            <a:avLst/>
          </a:prstGeom>
        </p:spPr>
        <p:txBody>
          <a:bodyPr anchor="t" rtlCol="false" tIns="0" lIns="0" bIns="0" rIns="0">
            <a:spAutoFit/>
          </a:bodyPr>
          <a:lstStyle/>
          <a:p>
            <a:pPr algn="just">
              <a:lnSpc>
                <a:spcPts val="1240"/>
              </a:lnSpc>
            </a:pPr>
            <a:r>
              <a:rPr lang="en-US" sz="1000">
                <a:solidFill>
                  <a:srgbClr val="FF2768"/>
                </a:solidFill>
                <a:latin typeface="Arima Madurai Bold"/>
              </a:rPr>
              <a:t>Câu 6: </a:t>
            </a:r>
            <a:r>
              <a:rPr lang="en-US" sz="1000">
                <a:solidFill>
                  <a:srgbClr val="000000"/>
                </a:solidFill>
                <a:latin typeface="Arima Madurai Bold"/>
              </a:rPr>
              <a:t>Phân tích biểu hiện của Trần Quốc Toản qua lời thoại: “Làm thế nào cho ta bằng chú ta được?“ Nhận xét nghệ thuật khắc họa nhân vật.</a:t>
            </a:r>
          </a:p>
          <a:p>
            <a:pPr algn="just">
              <a:lnSpc>
                <a:spcPts val="1680"/>
              </a:lnSpc>
            </a:pPr>
            <a:r>
              <a:rPr lang="en-US" sz="1200" spc="-61">
                <a:solidFill>
                  <a:srgbClr val="A6A6A6"/>
                </a:solidFill>
                <a:latin typeface="Arima Madurai Bold"/>
              </a:rPr>
              <a:t>------------------------------------------------------------------------------------------------------------------------------------------------------------------------------------------------------------------------------------------------------------------------------------------------------------------------------------------------------------------------------------------------------------------------------------------------------------------------------------------------------------------------------------------------------------------------------------------------------------------------------------------------------------------------------------------------------------------------------------------------------------------------------------------------------------------------------------------------------------------------------------------------------------------</a:t>
            </a:r>
          </a:p>
        </p:txBody>
      </p:sp>
      <p:grpSp>
        <p:nvGrpSpPr>
          <p:cNvPr name="Group 19" id="19"/>
          <p:cNvGrpSpPr/>
          <p:nvPr/>
        </p:nvGrpSpPr>
        <p:grpSpPr>
          <a:xfrm rot="0">
            <a:off x="380876" y="4451274"/>
            <a:ext cx="6798253" cy="2442654"/>
            <a:chOff x="0" y="0"/>
            <a:chExt cx="2436340" cy="875392"/>
          </a:xfrm>
        </p:grpSpPr>
        <p:sp>
          <p:nvSpPr>
            <p:cNvPr name="Freeform 20" id="20"/>
            <p:cNvSpPr/>
            <p:nvPr/>
          </p:nvSpPr>
          <p:spPr>
            <a:xfrm flipH="false" flipV="false" rot="0">
              <a:off x="0" y="0"/>
              <a:ext cx="2436340" cy="875392"/>
            </a:xfrm>
            <a:custGeom>
              <a:avLst/>
              <a:gdLst/>
              <a:ahLst/>
              <a:cxnLst/>
              <a:rect r="r" b="b" t="t" l="l"/>
              <a:pathLst>
                <a:path h="875392" w="2436340">
                  <a:moveTo>
                    <a:pt x="11388" y="0"/>
                  </a:moveTo>
                  <a:lnTo>
                    <a:pt x="2424952" y="0"/>
                  </a:lnTo>
                  <a:cubicBezTo>
                    <a:pt x="2431242" y="0"/>
                    <a:pt x="2436340" y="5099"/>
                    <a:pt x="2436340" y="11388"/>
                  </a:cubicBezTo>
                  <a:lnTo>
                    <a:pt x="2436340" y="864004"/>
                  </a:lnTo>
                  <a:cubicBezTo>
                    <a:pt x="2436340" y="870294"/>
                    <a:pt x="2431242" y="875392"/>
                    <a:pt x="2424952" y="875392"/>
                  </a:cubicBezTo>
                  <a:lnTo>
                    <a:pt x="11388" y="875392"/>
                  </a:lnTo>
                  <a:cubicBezTo>
                    <a:pt x="5099" y="875392"/>
                    <a:pt x="0" y="870294"/>
                    <a:pt x="0" y="864004"/>
                  </a:cubicBezTo>
                  <a:lnTo>
                    <a:pt x="0" y="11388"/>
                  </a:lnTo>
                  <a:cubicBezTo>
                    <a:pt x="0" y="5099"/>
                    <a:pt x="5099" y="0"/>
                    <a:pt x="11388" y="0"/>
                  </a:cubicBezTo>
                  <a:close/>
                </a:path>
              </a:pathLst>
            </a:custGeom>
            <a:solidFill>
              <a:srgbClr val="FFFFFF"/>
            </a:solidFill>
            <a:ln w="19050" cap="sq">
              <a:solidFill>
                <a:srgbClr val="1D741B"/>
              </a:solidFill>
              <a:prstDash val="solid"/>
              <a:miter/>
            </a:ln>
          </p:spPr>
        </p:sp>
        <p:sp>
          <p:nvSpPr>
            <p:cNvPr name="TextBox 21" id="21"/>
            <p:cNvSpPr txBox="true"/>
            <p:nvPr/>
          </p:nvSpPr>
          <p:spPr>
            <a:xfrm>
              <a:off x="0" y="-47625"/>
              <a:ext cx="2436340" cy="923017"/>
            </a:xfrm>
            <a:prstGeom prst="rect">
              <a:avLst/>
            </a:prstGeom>
          </p:spPr>
          <p:txBody>
            <a:bodyPr anchor="ctr" rtlCol="false" tIns="50800" lIns="50800" bIns="50800" rIns="50800"/>
            <a:lstStyle/>
            <a:p>
              <a:pPr algn="ctr">
                <a:lnSpc>
                  <a:spcPts val="1960"/>
                </a:lnSpc>
                <a:spcBef>
                  <a:spcPct val="0"/>
                </a:spcBef>
              </a:pPr>
            </a:p>
          </p:txBody>
        </p:sp>
      </p:grpSp>
      <p:sp>
        <p:nvSpPr>
          <p:cNvPr name="TextBox 22" id="22"/>
          <p:cNvSpPr txBox="true"/>
          <p:nvPr/>
        </p:nvSpPr>
        <p:spPr>
          <a:xfrm rot="0">
            <a:off x="438534" y="4510617"/>
            <a:ext cx="6682941" cy="2420366"/>
          </a:xfrm>
          <a:prstGeom prst="rect">
            <a:avLst/>
          </a:prstGeom>
        </p:spPr>
        <p:txBody>
          <a:bodyPr anchor="t" rtlCol="false" tIns="0" lIns="0" bIns="0" rIns="0">
            <a:spAutoFit/>
          </a:bodyPr>
          <a:lstStyle/>
          <a:p>
            <a:pPr algn="just">
              <a:lnSpc>
                <a:spcPts val="1364"/>
              </a:lnSpc>
            </a:pPr>
            <a:r>
              <a:rPr lang="en-US" sz="1100">
                <a:solidFill>
                  <a:srgbClr val="FF2768"/>
                </a:solidFill>
                <a:latin typeface="Arima Madurai Bold"/>
              </a:rPr>
              <a:t>Câu 7: </a:t>
            </a:r>
            <a:r>
              <a:rPr lang="en-US" sz="1100">
                <a:solidFill>
                  <a:srgbClr val="000000"/>
                </a:solidFill>
                <a:latin typeface="Arima Madurai Bold"/>
              </a:rPr>
              <a:t>Chiêu Thành Vương có cách gì để khuyên bảo Trần Quốc Toản chưa nên xuất binh đánh giặc? Mục đích ấy có đạt được không? Nhận xét vai trò của nhân vật Chiêu Thành Vương trong văn bản. </a:t>
            </a:r>
          </a:p>
          <a:p>
            <a:pPr algn="just">
              <a:lnSpc>
                <a:spcPts val="1680"/>
              </a:lnSpc>
            </a:pPr>
            <a:r>
              <a:rPr lang="en-US" sz="1200" spc="-61">
                <a:solidFill>
                  <a:srgbClr val="A6A6A6"/>
                </a:solidFill>
                <a:latin typeface="Arima Madurai Bold"/>
              </a:rPr>
              <a:t>-----------------------------------------------------------------------------------------------------------------------------------------------------------------------------------------------------------------------------------------------------------------------------------------------------------------------------------------------------------------------------------------------------------------------------------------------------------------------------------------------------------------------------------------------------------------------------------------------------------------------------------------------------------------------------------------------------------------------------------------------------------------------------------------------------------------------------------------------------------------------------------------------------------------------------------------------------------------------------------------------------------------------------------------------------------------------------------------------------------------------------------------------------------------------------------------------------------------------------------------------------------------------------------------------------------</a:t>
            </a:r>
          </a:p>
        </p:txBody>
      </p:sp>
      <p:grpSp>
        <p:nvGrpSpPr>
          <p:cNvPr name="Group 23" id="23"/>
          <p:cNvGrpSpPr/>
          <p:nvPr/>
        </p:nvGrpSpPr>
        <p:grpSpPr>
          <a:xfrm rot="0">
            <a:off x="380873" y="6916757"/>
            <a:ext cx="6798253" cy="2101086"/>
            <a:chOff x="0" y="0"/>
            <a:chExt cx="2436340" cy="752982"/>
          </a:xfrm>
        </p:grpSpPr>
        <p:sp>
          <p:nvSpPr>
            <p:cNvPr name="Freeform 24" id="24"/>
            <p:cNvSpPr/>
            <p:nvPr/>
          </p:nvSpPr>
          <p:spPr>
            <a:xfrm flipH="false" flipV="false" rot="0">
              <a:off x="0" y="0"/>
              <a:ext cx="2436340" cy="752982"/>
            </a:xfrm>
            <a:custGeom>
              <a:avLst/>
              <a:gdLst/>
              <a:ahLst/>
              <a:cxnLst/>
              <a:rect r="r" b="b" t="t" l="l"/>
              <a:pathLst>
                <a:path h="752982" w="2436340">
                  <a:moveTo>
                    <a:pt x="11388" y="0"/>
                  </a:moveTo>
                  <a:lnTo>
                    <a:pt x="2424952" y="0"/>
                  </a:lnTo>
                  <a:cubicBezTo>
                    <a:pt x="2431242" y="0"/>
                    <a:pt x="2436340" y="5099"/>
                    <a:pt x="2436340" y="11388"/>
                  </a:cubicBezTo>
                  <a:lnTo>
                    <a:pt x="2436340" y="741594"/>
                  </a:lnTo>
                  <a:cubicBezTo>
                    <a:pt x="2436340" y="747883"/>
                    <a:pt x="2431242" y="752982"/>
                    <a:pt x="2424952" y="752982"/>
                  </a:cubicBezTo>
                  <a:lnTo>
                    <a:pt x="11388" y="752982"/>
                  </a:lnTo>
                  <a:cubicBezTo>
                    <a:pt x="5099" y="752982"/>
                    <a:pt x="0" y="747883"/>
                    <a:pt x="0" y="741594"/>
                  </a:cubicBezTo>
                  <a:lnTo>
                    <a:pt x="0" y="11388"/>
                  </a:lnTo>
                  <a:cubicBezTo>
                    <a:pt x="0" y="5099"/>
                    <a:pt x="5099" y="0"/>
                    <a:pt x="11388" y="0"/>
                  </a:cubicBezTo>
                  <a:close/>
                </a:path>
              </a:pathLst>
            </a:custGeom>
            <a:solidFill>
              <a:srgbClr val="FFFFFF"/>
            </a:solidFill>
            <a:ln w="19050" cap="sq">
              <a:solidFill>
                <a:srgbClr val="1D741B"/>
              </a:solidFill>
              <a:prstDash val="solid"/>
              <a:miter/>
            </a:ln>
          </p:spPr>
        </p:sp>
        <p:sp>
          <p:nvSpPr>
            <p:cNvPr name="TextBox 25" id="25"/>
            <p:cNvSpPr txBox="true"/>
            <p:nvPr/>
          </p:nvSpPr>
          <p:spPr>
            <a:xfrm>
              <a:off x="0" y="-47625"/>
              <a:ext cx="2436340" cy="800607"/>
            </a:xfrm>
            <a:prstGeom prst="rect">
              <a:avLst/>
            </a:prstGeom>
          </p:spPr>
          <p:txBody>
            <a:bodyPr anchor="ctr" rtlCol="false" tIns="50800" lIns="50800" bIns="50800" rIns="50800"/>
            <a:lstStyle/>
            <a:p>
              <a:pPr algn="ctr">
                <a:lnSpc>
                  <a:spcPts val="1960"/>
                </a:lnSpc>
                <a:spcBef>
                  <a:spcPct val="0"/>
                </a:spcBef>
              </a:pPr>
            </a:p>
          </p:txBody>
        </p:sp>
      </p:grpSp>
      <p:sp>
        <p:nvSpPr>
          <p:cNvPr name="TextBox 26" id="26"/>
          <p:cNvSpPr txBox="true"/>
          <p:nvPr/>
        </p:nvSpPr>
        <p:spPr>
          <a:xfrm rot="0">
            <a:off x="438529" y="7016576"/>
            <a:ext cx="6682941" cy="2001266"/>
          </a:xfrm>
          <a:prstGeom prst="rect">
            <a:avLst/>
          </a:prstGeom>
        </p:spPr>
        <p:txBody>
          <a:bodyPr anchor="t" rtlCol="false" tIns="0" lIns="0" bIns="0" rIns="0">
            <a:spAutoFit/>
          </a:bodyPr>
          <a:lstStyle/>
          <a:p>
            <a:pPr algn="just">
              <a:lnSpc>
                <a:spcPts val="1364"/>
              </a:lnSpc>
            </a:pPr>
            <a:r>
              <a:rPr lang="en-US" sz="1100">
                <a:solidFill>
                  <a:srgbClr val="FF2768"/>
                </a:solidFill>
                <a:latin typeface="Arima Madurai Bold"/>
              </a:rPr>
              <a:t>Câu 8: </a:t>
            </a:r>
            <a:r>
              <a:rPr lang="en-US" sz="1100">
                <a:solidFill>
                  <a:srgbClr val="000000"/>
                </a:solidFill>
                <a:latin typeface="Arima Madurai Bold"/>
              </a:rPr>
              <a:t>Ngôn ngữ kể chuyện, ngôn ngữ nhân vật của văn bản mang đậm màu sắc lịch sử, em hãy nêu một số ví dụ và tác dụng của chúng.</a:t>
            </a:r>
          </a:p>
          <a:p>
            <a:pPr algn="just">
              <a:lnSpc>
                <a:spcPts val="1680"/>
              </a:lnSpc>
            </a:pPr>
            <a:r>
              <a:rPr lang="en-US" sz="1200" spc="-61">
                <a:solidFill>
                  <a:srgbClr val="A6A6A6"/>
                </a:solidFill>
                <a:latin typeface="Arima Madurai Bold"/>
              </a:rPr>
              <a:t>------------------------------------------------------------------------------------------------------------------------------------------------------------------------------------------------------------------------------------------------------------------------------------------------------------------------------------------------------------------------------------------------------------------------------------------------------------------------------------------------------------------------------------------------------------------------------------------------------------------------------------------------------------------------------------------------------------------------------------------------------------------------------------------------------------------------------------------------------------------------------------------------------------------------------------------------------------------------------------------------------------------------------------------------</a:t>
            </a:r>
          </a:p>
        </p:txBody>
      </p:sp>
      <p:grpSp>
        <p:nvGrpSpPr>
          <p:cNvPr name="Group 27" id="27"/>
          <p:cNvGrpSpPr/>
          <p:nvPr/>
        </p:nvGrpSpPr>
        <p:grpSpPr>
          <a:xfrm rot="0">
            <a:off x="393262" y="9036892"/>
            <a:ext cx="6798253" cy="1655108"/>
            <a:chOff x="0" y="0"/>
            <a:chExt cx="2436340" cy="593153"/>
          </a:xfrm>
        </p:grpSpPr>
        <p:sp>
          <p:nvSpPr>
            <p:cNvPr name="Freeform 28" id="28"/>
            <p:cNvSpPr/>
            <p:nvPr/>
          </p:nvSpPr>
          <p:spPr>
            <a:xfrm flipH="false" flipV="false" rot="0">
              <a:off x="0" y="0"/>
              <a:ext cx="2436340" cy="593153"/>
            </a:xfrm>
            <a:custGeom>
              <a:avLst/>
              <a:gdLst/>
              <a:ahLst/>
              <a:cxnLst/>
              <a:rect r="r" b="b" t="t" l="l"/>
              <a:pathLst>
                <a:path h="593153" w="2436340">
                  <a:moveTo>
                    <a:pt x="11388" y="0"/>
                  </a:moveTo>
                  <a:lnTo>
                    <a:pt x="2424952" y="0"/>
                  </a:lnTo>
                  <a:cubicBezTo>
                    <a:pt x="2431242" y="0"/>
                    <a:pt x="2436340" y="5099"/>
                    <a:pt x="2436340" y="11388"/>
                  </a:cubicBezTo>
                  <a:lnTo>
                    <a:pt x="2436340" y="581765"/>
                  </a:lnTo>
                  <a:cubicBezTo>
                    <a:pt x="2436340" y="588055"/>
                    <a:pt x="2431242" y="593153"/>
                    <a:pt x="2424952" y="593153"/>
                  </a:cubicBezTo>
                  <a:lnTo>
                    <a:pt x="11388" y="593153"/>
                  </a:lnTo>
                  <a:cubicBezTo>
                    <a:pt x="5099" y="593153"/>
                    <a:pt x="0" y="588055"/>
                    <a:pt x="0" y="581765"/>
                  </a:cubicBezTo>
                  <a:lnTo>
                    <a:pt x="0" y="11388"/>
                  </a:lnTo>
                  <a:cubicBezTo>
                    <a:pt x="0" y="5099"/>
                    <a:pt x="5099" y="0"/>
                    <a:pt x="11388" y="0"/>
                  </a:cubicBezTo>
                  <a:close/>
                </a:path>
              </a:pathLst>
            </a:custGeom>
            <a:solidFill>
              <a:srgbClr val="FFFFFF"/>
            </a:solidFill>
            <a:ln w="19050" cap="sq">
              <a:solidFill>
                <a:srgbClr val="1D741B"/>
              </a:solidFill>
              <a:prstDash val="solid"/>
              <a:miter/>
            </a:ln>
          </p:spPr>
        </p:sp>
        <p:sp>
          <p:nvSpPr>
            <p:cNvPr name="TextBox 29" id="29"/>
            <p:cNvSpPr txBox="true"/>
            <p:nvPr/>
          </p:nvSpPr>
          <p:spPr>
            <a:xfrm>
              <a:off x="0" y="-47625"/>
              <a:ext cx="2436340" cy="640778"/>
            </a:xfrm>
            <a:prstGeom prst="rect">
              <a:avLst/>
            </a:prstGeom>
          </p:spPr>
          <p:txBody>
            <a:bodyPr anchor="ctr" rtlCol="false" tIns="50800" lIns="50800" bIns="50800" rIns="50800"/>
            <a:lstStyle/>
            <a:p>
              <a:pPr algn="ctr">
                <a:lnSpc>
                  <a:spcPts val="1960"/>
                </a:lnSpc>
                <a:spcBef>
                  <a:spcPct val="0"/>
                </a:spcBef>
              </a:pPr>
            </a:p>
          </p:txBody>
        </p:sp>
      </p:grpSp>
      <p:sp>
        <p:nvSpPr>
          <p:cNvPr name="TextBox 30" id="30"/>
          <p:cNvSpPr txBox="true"/>
          <p:nvPr/>
        </p:nvSpPr>
        <p:spPr>
          <a:xfrm rot="0">
            <a:off x="450920" y="9109078"/>
            <a:ext cx="6682941" cy="1791716"/>
          </a:xfrm>
          <a:prstGeom prst="rect">
            <a:avLst/>
          </a:prstGeom>
        </p:spPr>
        <p:txBody>
          <a:bodyPr anchor="t" rtlCol="false" tIns="0" lIns="0" bIns="0" rIns="0">
            <a:spAutoFit/>
          </a:bodyPr>
          <a:lstStyle/>
          <a:p>
            <a:pPr algn="just">
              <a:lnSpc>
                <a:spcPts val="1364"/>
              </a:lnSpc>
            </a:pPr>
            <a:r>
              <a:rPr lang="en-US" sz="1100">
                <a:solidFill>
                  <a:srgbClr val="FF2768"/>
                </a:solidFill>
                <a:latin typeface="Arima Madurai Bold"/>
              </a:rPr>
              <a:t>Câu 9: </a:t>
            </a:r>
            <a:r>
              <a:rPr lang="en-US" sz="1100">
                <a:solidFill>
                  <a:srgbClr val="000000"/>
                </a:solidFill>
                <a:latin typeface="Arima Madurai Bold"/>
              </a:rPr>
              <a:t> Qua đoạn trích trên, tác giả muốn truyền đến người đọc thông điệp tư tưởng gì? Tư tưởng ấy còn có giá trị đối với hiện nay không?</a:t>
            </a:r>
          </a:p>
          <a:p>
            <a:pPr algn="just">
              <a:lnSpc>
                <a:spcPts val="1680"/>
              </a:lnSpc>
            </a:pPr>
            <a:r>
              <a:rPr lang="en-US" sz="1200" spc="-61">
                <a:solidFill>
                  <a:srgbClr val="A6A6A6"/>
                </a:solidFill>
                <a:latin typeface="Arima Madurai Bold"/>
              </a:rPr>
              <a:t>--------------------------------------------------------------------------------------------------------------------------------------------------------------------------------------------------------------------------------------------------------------------------------------------------------------------------------------------------------------------------------------------------------------------------------------------------------------------------------------------------------------------------------------------------------------------------------------------------------------------------------------------------------------------------------------------------------------------------------------------------------------------------------------------------------------------------------------------------------------</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7553325" cy="10696575"/>
          </a:xfrm>
          <a:custGeom>
            <a:avLst/>
            <a:gdLst/>
            <a:ahLst/>
            <a:cxnLst/>
            <a:rect r="r" b="b" t="t" l="l"/>
            <a:pathLst>
              <a:path h="10696575" w="7553325">
                <a:moveTo>
                  <a:pt x="0" y="0"/>
                </a:moveTo>
                <a:lnTo>
                  <a:pt x="7553325" y="0"/>
                </a:lnTo>
                <a:lnTo>
                  <a:pt x="7553325" y="10696575"/>
                </a:lnTo>
                <a:lnTo>
                  <a:pt x="0" y="10696575"/>
                </a:lnTo>
                <a:lnTo>
                  <a:pt x="0" y="0"/>
                </a:lnTo>
                <a:close/>
              </a:path>
            </a:pathLst>
          </a:custGeom>
          <a:blipFill>
            <a:blip r:embed="rId2">
              <a:alphaModFix amt="37000"/>
            </a:blip>
            <a:stretch>
              <a:fillRect l="-58390" t="-1068" r="-58479" b="-1025"/>
            </a:stretch>
          </a:blipFill>
        </p:spPr>
      </p:sp>
      <p:sp>
        <p:nvSpPr>
          <p:cNvPr name="Freeform 3" id="3"/>
          <p:cNvSpPr/>
          <p:nvPr/>
        </p:nvSpPr>
        <p:spPr>
          <a:xfrm flipH="false" flipV="true" rot="0">
            <a:off x="5053519" y="7940426"/>
            <a:ext cx="2758189" cy="2761641"/>
          </a:xfrm>
          <a:custGeom>
            <a:avLst/>
            <a:gdLst/>
            <a:ahLst/>
            <a:cxnLst/>
            <a:rect r="r" b="b" t="t" l="l"/>
            <a:pathLst>
              <a:path h="2761641" w="2758189">
                <a:moveTo>
                  <a:pt x="0" y="2761641"/>
                </a:moveTo>
                <a:lnTo>
                  <a:pt x="2758189" y="2761641"/>
                </a:lnTo>
                <a:lnTo>
                  <a:pt x="2758189" y="0"/>
                </a:lnTo>
                <a:lnTo>
                  <a:pt x="0" y="0"/>
                </a:lnTo>
                <a:lnTo>
                  <a:pt x="0" y="2761641"/>
                </a:lnTo>
                <a:close/>
              </a:path>
            </a:pathLst>
          </a:custGeom>
          <a:blipFill>
            <a:blip r:embed="rId3"/>
            <a:stretch>
              <a:fillRect l="0" t="0" r="0" b="0"/>
            </a:stretch>
          </a:blipFill>
        </p:spPr>
      </p:sp>
      <p:sp>
        <p:nvSpPr>
          <p:cNvPr name="Freeform 4" id="4"/>
          <p:cNvSpPr/>
          <p:nvPr/>
        </p:nvSpPr>
        <p:spPr>
          <a:xfrm flipH="false" flipV="false" rot="0">
            <a:off x="-269136" y="7227607"/>
            <a:ext cx="8098271" cy="3583485"/>
          </a:xfrm>
          <a:custGeom>
            <a:avLst/>
            <a:gdLst/>
            <a:ahLst/>
            <a:cxnLst/>
            <a:rect r="r" b="b" t="t" l="l"/>
            <a:pathLst>
              <a:path h="3583485" w="8098271">
                <a:moveTo>
                  <a:pt x="0" y="0"/>
                </a:moveTo>
                <a:lnTo>
                  <a:pt x="8098272" y="0"/>
                </a:lnTo>
                <a:lnTo>
                  <a:pt x="8098272" y="3583486"/>
                </a:lnTo>
                <a:lnTo>
                  <a:pt x="0" y="3583486"/>
                </a:lnTo>
                <a:lnTo>
                  <a:pt x="0" y="0"/>
                </a:lnTo>
                <a:close/>
              </a:path>
            </a:pathLst>
          </a:custGeom>
          <a:blipFill>
            <a:blip r:embed="rId4"/>
            <a:stretch>
              <a:fillRect l="0" t="0" r="0" b="0"/>
            </a:stretch>
          </a:blipFill>
        </p:spPr>
      </p:sp>
      <p:sp>
        <p:nvSpPr>
          <p:cNvPr name="Freeform 5" id="5"/>
          <p:cNvSpPr/>
          <p:nvPr/>
        </p:nvSpPr>
        <p:spPr>
          <a:xfrm flipH="false" flipV="true" rot="0">
            <a:off x="-382426" y="-397044"/>
            <a:ext cx="6430426" cy="4557564"/>
          </a:xfrm>
          <a:custGeom>
            <a:avLst/>
            <a:gdLst/>
            <a:ahLst/>
            <a:cxnLst/>
            <a:rect r="r" b="b" t="t" l="l"/>
            <a:pathLst>
              <a:path h="4557564" w="6430426">
                <a:moveTo>
                  <a:pt x="0" y="4557564"/>
                </a:moveTo>
                <a:lnTo>
                  <a:pt x="6430426" y="4557564"/>
                </a:lnTo>
                <a:lnTo>
                  <a:pt x="6430426" y="0"/>
                </a:lnTo>
                <a:lnTo>
                  <a:pt x="0" y="0"/>
                </a:lnTo>
                <a:lnTo>
                  <a:pt x="0" y="4557564"/>
                </a:lnTo>
                <a:close/>
              </a:path>
            </a:pathLst>
          </a:custGeom>
          <a:blipFill>
            <a:blip r:embed="rId5"/>
            <a:stretch>
              <a:fillRect l="0" t="0" r="0" b="0"/>
            </a:stretch>
          </a:blipFill>
        </p:spPr>
      </p:sp>
      <p:sp>
        <p:nvSpPr>
          <p:cNvPr name="Freeform 6" id="6"/>
          <p:cNvSpPr/>
          <p:nvPr/>
        </p:nvSpPr>
        <p:spPr>
          <a:xfrm flipH="false" flipV="false" rot="3791074">
            <a:off x="4959941" y="-1146370"/>
            <a:ext cx="3368535" cy="2968521"/>
          </a:xfrm>
          <a:custGeom>
            <a:avLst/>
            <a:gdLst/>
            <a:ahLst/>
            <a:cxnLst/>
            <a:rect r="r" b="b" t="t" l="l"/>
            <a:pathLst>
              <a:path h="2968521" w="3368535">
                <a:moveTo>
                  <a:pt x="0" y="0"/>
                </a:moveTo>
                <a:lnTo>
                  <a:pt x="3368534" y="0"/>
                </a:lnTo>
                <a:lnTo>
                  <a:pt x="3368534" y="2968521"/>
                </a:lnTo>
                <a:lnTo>
                  <a:pt x="0" y="2968521"/>
                </a:lnTo>
                <a:lnTo>
                  <a:pt x="0" y="0"/>
                </a:lnTo>
                <a:close/>
              </a:path>
            </a:pathLst>
          </a:custGeom>
          <a:blipFill>
            <a:blip r:embed="rId6"/>
            <a:stretch>
              <a:fillRect l="0" t="0" r="0" b="0"/>
            </a:stretch>
          </a:blipFill>
        </p:spPr>
      </p:sp>
      <p:grpSp>
        <p:nvGrpSpPr>
          <p:cNvPr name="Group 7" id="7"/>
          <p:cNvGrpSpPr/>
          <p:nvPr/>
        </p:nvGrpSpPr>
        <p:grpSpPr>
          <a:xfrm rot="0">
            <a:off x="315772" y="343916"/>
            <a:ext cx="6953235" cy="10218219"/>
            <a:chOff x="0" y="0"/>
            <a:chExt cx="2491882" cy="3661979"/>
          </a:xfrm>
        </p:grpSpPr>
        <p:sp>
          <p:nvSpPr>
            <p:cNvPr name="Freeform 8" id="8"/>
            <p:cNvSpPr/>
            <p:nvPr/>
          </p:nvSpPr>
          <p:spPr>
            <a:xfrm flipH="false" flipV="false" rot="0">
              <a:off x="0" y="0"/>
              <a:ext cx="2491882" cy="3661979"/>
            </a:xfrm>
            <a:custGeom>
              <a:avLst/>
              <a:gdLst/>
              <a:ahLst/>
              <a:cxnLst/>
              <a:rect r="r" b="b" t="t" l="l"/>
              <a:pathLst>
                <a:path h="3661979" w="2491882">
                  <a:moveTo>
                    <a:pt x="0" y="0"/>
                  </a:moveTo>
                  <a:lnTo>
                    <a:pt x="2491882" y="0"/>
                  </a:lnTo>
                  <a:lnTo>
                    <a:pt x="2491882" y="3661979"/>
                  </a:lnTo>
                  <a:lnTo>
                    <a:pt x="0" y="3661979"/>
                  </a:lnTo>
                  <a:close/>
                </a:path>
              </a:pathLst>
            </a:custGeom>
            <a:solidFill>
              <a:srgbClr val="FFFFFF"/>
            </a:solidFill>
          </p:spPr>
        </p:sp>
        <p:sp>
          <p:nvSpPr>
            <p:cNvPr name="TextBox 9" id="9"/>
            <p:cNvSpPr txBox="true"/>
            <p:nvPr/>
          </p:nvSpPr>
          <p:spPr>
            <a:xfrm>
              <a:off x="0" y="-28575"/>
              <a:ext cx="2491882" cy="3690554"/>
            </a:xfrm>
            <a:prstGeom prst="rect">
              <a:avLst/>
            </a:prstGeom>
          </p:spPr>
          <p:txBody>
            <a:bodyPr anchor="ctr" rtlCol="false" tIns="50800" lIns="50800" bIns="50800" rIns="50800"/>
            <a:lstStyle/>
            <a:p>
              <a:pPr algn="ctr">
                <a:lnSpc>
                  <a:spcPts val="1960"/>
                </a:lnSpc>
                <a:spcBef>
                  <a:spcPct val="0"/>
                </a:spcBef>
              </a:pPr>
            </a:p>
          </p:txBody>
        </p:sp>
      </p:grpSp>
      <p:grpSp>
        <p:nvGrpSpPr>
          <p:cNvPr name="Group 10" id="10"/>
          <p:cNvGrpSpPr/>
          <p:nvPr/>
        </p:nvGrpSpPr>
        <p:grpSpPr>
          <a:xfrm rot="0">
            <a:off x="393262" y="434633"/>
            <a:ext cx="6798253" cy="10035798"/>
            <a:chOff x="0" y="0"/>
            <a:chExt cx="2436340" cy="3596603"/>
          </a:xfrm>
        </p:grpSpPr>
        <p:sp>
          <p:nvSpPr>
            <p:cNvPr name="Freeform 11" id="11"/>
            <p:cNvSpPr/>
            <p:nvPr/>
          </p:nvSpPr>
          <p:spPr>
            <a:xfrm flipH="false" flipV="false" rot="0">
              <a:off x="0" y="0"/>
              <a:ext cx="2436340" cy="3596603"/>
            </a:xfrm>
            <a:custGeom>
              <a:avLst/>
              <a:gdLst/>
              <a:ahLst/>
              <a:cxnLst/>
              <a:rect r="r" b="b" t="t" l="l"/>
              <a:pathLst>
                <a:path h="3596603" w="2436340">
                  <a:moveTo>
                    <a:pt x="11388" y="0"/>
                  </a:moveTo>
                  <a:lnTo>
                    <a:pt x="2424952" y="0"/>
                  </a:lnTo>
                  <a:cubicBezTo>
                    <a:pt x="2431242" y="0"/>
                    <a:pt x="2436340" y="5099"/>
                    <a:pt x="2436340" y="11388"/>
                  </a:cubicBezTo>
                  <a:lnTo>
                    <a:pt x="2436340" y="3585215"/>
                  </a:lnTo>
                  <a:cubicBezTo>
                    <a:pt x="2436340" y="3591505"/>
                    <a:pt x="2431242" y="3596603"/>
                    <a:pt x="2424952" y="3596603"/>
                  </a:cubicBezTo>
                  <a:lnTo>
                    <a:pt x="11388" y="3596603"/>
                  </a:lnTo>
                  <a:cubicBezTo>
                    <a:pt x="5099" y="3596603"/>
                    <a:pt x="0" y="3591505"/>
                    <a:pt x="0" y="3585215"/>
                  </a:cubicBezTo>
                  <a:lnTo>
                    <a:pt x="0" y="11388"/>
                  </a:lnTo>
                  <a:cubicBezTo>
                    <a:pt x="0" y="5099"/>
                    <a:pt x="5099" y="0"/>
                    <a:pt x="11388" y="0"/>
                  </a:cubicBezTo>
                  <a:close/>
                </a:path>
              </a:pathLst>
            </a:custGeom>
            <a:solidFill>
              <a:srgbClr val="FFFFFF"/>
            </a:solidFill>
            <a:ln w="19050" cap="sq">
              <a:solidFill>
                <a:srgbClr val="1D741B"/>
              </a:solidFill>
              <a:prstDash val="solid"/>
              <a:miter/>
            </a:ln>
          </p:spPr>
        </p:sp>
        <p:sp>
          <p:nvSpPr>
            <p:cNvPr name="TextBox 12" id="12"/>
            <p:cNvSpPr txBox="true"/>
            <p:nvPr/>
          </p:nvSpPr>
          <p:spPr>
            <a:xfrm>
              <a:off x="0" y="-47625"/>
              <a:ext cx="2436340" cy="3644228"/>
            </a:xfrm>
            <a:prstGeom prst="rect">
              <a:avLst/>
            </a:prstGeom>
          </p:spPr>
          <p:txBody>
            <a:bodyPr anchor="ctr" rtlCol="false" tIns="50800" lIns="50800" bIns="50800" rIns="50800"/>
            <a:lstStyle/>
            <a:p>
              <a:pPr algn="ctr">
                <a:lnSpc>
                  <a:spcPts val="1960"/>
                </a:lnSpc>
                <a:spcBef>
                  <a:spcPct val="0"/>
                </a:spcBef>
              </a:pPr>
            </a:p>
          </p:txBody>
        </p:sp>
      </p:grpSp>
      <p:sp>
        <p:nvSpPr>
          <p:cNvPr name="TextBox 13" id="13"/>
          <p:cNvSpPr txBox="true"/>
          <p:nvPr/>
        </p:nvSpPr>
        <p:spPr>
          <a:xfrm rot="0">
            <a:off x="450920" y="493976"/>
            <a:ext cx="6682941" cy="9964166"/>
          </a:xfrm>
          <a:prstGeom prst="rect">
            <a:avLst/>
          </a:prstGeom>
        </p:spPr>
        <p:txBody>
          <a:bodyPr anchor="t" rtlCol="false" tIns="0" lIns="0" bIns="0" rIns="0">
            <a:spAutoFit/>
          </a:bodyPr>
          <a:lstStyle/>
          <a:p>
            <a:pPr algn="just">
              <a:lnSpc>
                <a:spcPts val="1364"/>
              </a:lnSpc>
            </a:pPr>
            <a:r>
              <a:rPr lang="en-US" sz="1100">
                <a:solidFill>
                  <a:srgbClr val="FF2768"/>
                </a:solidFill>
                <a:latin typeface="Arima Madurai Bold"/>
              </a:rPr>
              <a:t>Câu 10: </a:t>
            </a:r>
            <a:r>
              <a:rPr lang="en-US" sz="1100">
                <a:solidFill>
                  <a:srgbClr val="000000"/>
                </a:solidFill>
                <a:latin typeface="Arima Madurai Bold"/>
              </a:rPr>
              <a:t>Viết bài văn nghị luận bày tỏ quan điểm của em về vấn đề : Học sinh với trách nhiệm xây dựng và bảo vệ Tổ quốc trong thời kì mới.</a:t>
            </a:r>
          </a:p>
          <a:p>
            <a:pPr algn="just">
              <a:lnSpc>
                <a:spcPts val="1680"/>
              </a:lnSpc>
            </a:pPr>
            <a:r>
              <a:rPr lang="en-US" sz="1200" spc="-61">
                <a:solidFill>
                  <a:srgbClr val="A6A6A6"/>
                </a:solidFill>
                <a:latin typeface="Arima Madurai Bold"/>
              </a:rPr>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2011-08-01T06:04:30Z</dcterms:modified>
  <dc:identifier>DAFw3Teuo3E</dc:identifier>
</cp:coreProperties>
</file>